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2" roundtripDataSignature="AMtx7miN6e1C71KS6tvVVEO+i/QUd99Q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9b1d38c10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9b1d38c10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129b1d38c10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9b1d38c10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9b1d38c10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129b1d38c10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9b1d38c10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9b1d38c10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129b1d38c10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9b1d38c10_3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9b1d38c10_3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29b1d38c10_3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9b1d38c10_3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9b1d38c10_3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29b1d38c10_3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9b1d38c10_3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9b1d38c10_3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129b1d38c10_3_1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9b1d38c10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9b1d38c10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29b1d38c10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9b1d38c1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9b1d38c1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129b1d38c10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9b1d38c10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9b1d38c10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129b1d38c10_0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9b1d38c10_3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9b1d38c10_3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129b1d38c10_3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9b1d38c10_3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9b1d38c10_3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129b1d38c10_3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9b1d38c10_3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9b1d38c10_3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129b1d38c10_3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9b1d38c10_3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9b1d38c10_3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29b1d38c10_3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9b1d38c10_3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9b1d38c10_3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129b1d38c10_3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9b1d38c10_3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9b1d38c10_3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129b1d38c10_3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9b1d38c10_3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9b1d38c10_3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129b1d38c10_3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9b1d38c10_3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9b1d38c10_3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29b1d38c10_3_1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9b1d38c10_3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9b1d38c10_3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29b1d38c10_3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9b1d38c10_3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129b1d38c10_3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9b1d38c10_4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9b1d38c10_4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Rain is the most common with 7087 instances.</a:t>
            </a:r>
            <a:endParaRPr/>
          </a:p>
          <a:p>
            <a:pPr indent="0" lvl="0" marL="0" rtl="0" algn="l">
              <a:spcBef>
                <a:spcPts val="0"/>
              </a:spcBef>
              <a:spcAft>
                <a:spcPts val="0"/>
              </a:spcAft>
              <a:buNone/>
            </a:pPr>
            <a:r>
              <a:rPr lang="en-US"/>
              <a:t>Fog in vicinity is the least common </a:t>
            </a:r>
            <a:r>
              <a:rPr lang="en-US"/>
              <a:t>with</a:t>
            </a:r>
            <a:r>
              <a:rPr lang="en-US"/>
              <a:t> 4 instances.</a:t>
            </a:r>
            <a:endParaRPr/>
          </a:p>
        </p:txBody>
      </p:sp>
      <p:sp>
        <p:nvSpPr>
          <p:cNvPr id="347" name="Google Shape;347;g129b1d38c10_4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9b1d38c10_4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9b1d38c10_4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129b1d38c10_4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9b1d38c10_4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9b1d38c10_4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K-nearest neighbors works by plotting each row as a data point in an n-dimensional graph, where n is the number of parameters for each data point. With k=3, the weather types of the 3 nearest data points are considered for each test point to classify it. The score for this model was 0.704.</a:t>
            </a:r>
            <a:endParaRPr/>
          </a:p>
        </p:txBody>
      </p:sp>
      <p:sp>
        <p:nvSpPr>
          <p:cNvPr id="366" name="Google Shape;366;g129b1d38c10_4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9b1d38c10_4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9b1d38c10_4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the same classification method as in the previous slide, but using 5 nearest neighbors instead of 3. The score for this model is 0.658.</a:t>
            </a:r>
            <a:endParaRPr/>
          </a:p>
        </p:txBody>
      </p:sp>
      <p:sp>
        <p:nvSpPr>
          <p:cNvPr id="374" name="Google Shape;374;g129b1d38c10_4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9b1d38c10_4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9b1d38c10_4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This is the same classification method as in the previous slide, but using 7 nearest neighbors instead of 5. The score for this model is 0.650. The recall for k=5 and k=7 were lower than that for k=3. This might be because there are small clusters of weather, but not all weather is clustered together, leading to higher k values including other, incorrect weather types.</a:t>
            </a:r>
            <a:endParaRPr/>
          </a:p>
        </p:txBody>
      </p:sp>
      <p:sp>
        <p:nvSpPr>
          <p:cNvPr id="382" name="Google Shape;382;g129b1d38c10_4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29b1d38c10_4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29b1d38c10_4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score for this model is 0.445, which ends up being worse than the k-nearest neighbors.</a:t>
            </a:r>
            <a:endParaRPr/>
          </a:p>
        </p:txBody>
      </p:sp>
      <p:sp>
        <p:nvSpPr>
          <p:cNvPr id="390" name="Google Shape;390;g129b1d38c10_4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9b1d38c10_4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9b1d38c10_4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score for this model is 0.497, which is better than the Naive Bayes model, but still worse </a:t>
            </a:r>
            <a:r>
              <a:rPr lang="en-US"/>
              <a:t>than the k-nearest neighbors.</a:t>
            </a:r>
            <a:endParaRPr/>
          </a:p>
        </p:txBody>
      </p:sp>
      <p:sp>
        <p:nvSpPr>
          <p:cNvPr id="398" name="Google Shape;398;g129b1d38c10_4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9b1d38c10_4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9b1d38c10_4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score for this model is </a:t>
            </a:r>
            <a:r>
              <a:rPr lang="en-US"/>
              <a:t>0.943. This model performed the best out of all the attempted models. Not only is the precision high, the recall is high, meaning that there are not a lot of false positives. </a:t>
            </a:r>
            <a:r>
              <a:rPr lang="en-US"/>
              <a:t>In the future, hyperparameter tuning can be used to improve the recall of this model.</a:t>
            </a:r>
            <a:endParaRPr/>
          </a:p>
        </p:txBody>
      </p:sp>
      <p:sp>
        <p:nvSpPr>
          <p:cNvPr id="406" name="Google Shape;406;g129b1d38c10_4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29b1d38c10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29b1d38c10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129b1d38c10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9b1d38c10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129b1d38c10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9b1d38c10_3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9b1d38c10_3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29b1d38c10_3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9b1d38c10_3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9b1d38c10_3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29b1d38c10_3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63"/>
          <p:cNvSpPr txBox="1"/>
          <p:nvPr>
            <p:ph type="ctrTitle"/>
          </p:nvPr>
        </p:nvSpPr>
        <p:spPr>
          <a:xfrm>
            <a:off x="762000" y="1524000"/>
            <a:ext cx="10668000" cy="2286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63"/>
          <p:cNvSpPr txBox="1"/>
          <p:nvPr>
            <p:ph idx="1" type="subTitle"/>
          </p:nvPr>
        </p:nvSpPr>
        <p:spPr>
          <a:xfrm>
            <a:off x="762000" y="4571999"/>
            <a:ext cx="10668000" cy="1524000"/>
          </a:xfrm>
          <a:prstGeom prst="rect">
            <a:avLst/>
          </a:prstGeom>
          <a:noFill/>
          <a:ln>
            <a:noFill/>
          </a:ln>
        </p:spPr>
        <p:txBody>
          <a:bodyPr anchorCtr="0" anchor="t" bIns="45700" lIns="91425" spcFirstLastPara="1" rIns="91425" wrap="square" tIns="45700">
            <a:norm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1" name="Google Shape;21;p63"/>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3"/>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3"/>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72"/>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72"/>
          <p:cNvSpPr txBox="1"/>
          <p:nvPr>
            <p:ph idx="1" type="body"/>
          </p:nvPr>
        </p:nvSpPr>
        <p:spPr>
          <a:xfrm rot="5400000">
            <a:off x="4186959" y="-1138958"/>
            <a:ext cx="3818083"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72"/>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2"/>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2"/>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73"/>
          <p:cNvSpPr txBox="1"/>
          <p:nvPr>
            <p:ph type="title"/>
          </p:nvPr>
        </p:nvSpPr>
        <p:spPr>
          <a:xfrm rot="5400000">
            <a:off x="7619997" y="2286000"/>
            <a:ext cx="5334001" cy="2286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73"/>
          <p:cNvSpPr txBox="1"/>
          <p:nvPr>
            <p:ph idx="1" type="body"/>
          </p:nvPr>
        </p:nvSpPr>
        <p:spPr>
          <a:xfrm rot="5400000">
            <a:off x="1905000" y="-381000"/>
            <a:ext cx="5334001" cy="7619999"/>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4" name="Google Shape;84;p73"/>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3"/>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3"/>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64"/>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64"/>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 name="Google Shape;27;p64"/>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4"/>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4"/>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65"/>
          <p:cNvSpPr txBox="1"/>
          <p:nvPr>
            <p:ph type="title"/>
          </p:nvPr>
        </p:nvSpPr>
        <p:spPr>
          <a:xfrm>
            <a:off x="762000" y="1524000"/>
            <a:ext cx="10668000" cy="30384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5"/>
          <p:cNvSpPr txBox="1"/>
          <p:nvPr>
            <p:ph idx="1" type="body"/>
          </p:nvPr>
        </p:nvSpPr>
        <p:spPr>
          <a:xfrm>
            <a:off x="762000" y="4589463"/>
            <a:ext cx="10668000" cy="1506537"/>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sz="2400">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3" name="Google Shape;33;p65"/>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5"/>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5"/>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6"/>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6"/>
          <p:cNvSpPr txBox="1"/>
          <p:nvPr>
            <p:ph idx="1" type="body"/>
          </p:nvPr>
        </p:nvSpPr>
        <p:spPr>
          <a:xfrm>
            <a:off x="762000" y="2285999"/>
            <a:ext cx="5151119"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 name="Google Shape;39;p66"/>
          <p:cNvSpPr txBox="1"/>
          <p:nvPr>
            <p:ph idx="2" type="body"/>
          </p:nvPr>
        </p:nvSpPr>
        <p:spPr>
          <a:xfrm>
            <a:off x="6278879" y="2285999"/>
            <a:ext cx="5151121"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66"/>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6"/>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6"/>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3" name="Shape 43"/>
        <p:cNvGrpSpPr/>
        <p:nvPr/>
      </p:nvGrpSpPr>
      <p:grpSpPr>
        <a:xfrm>
          <a:off x="0" y="0"/>
          <a:ext cx="0" cy="0"/>
          <a:chOff x="0" y="0"/>
          <a:chExt cx="0" cy="0"/>
        </a:xfrm>
      </p:grpSpPr>
      <p:sp>
        <p:nvSpPr>
          <p:cNvPr id="44" name="Google Shape;44;p67"/>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7"/>
          <p:cNvSpPr txBox="1"/>
          <p:nvPr>
            <p:ph idx="1" type="body"/>
          </p:nvPr>
        </p:nvSpPr>
        <p:spPr>
          <a:xfrm>
            <a:off x="762000" y="2285999"/>
            <a:ext cx="5151119"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6" name="Google Shape;46;p67"/>
          <p:cNvSpPr txBox="1"/>
          <p:nvPr>
            <p:ph idx="2" type="body"/>
          </p:nvPr>
        </p:nvSpPr>
        <p:spPr>
          <a:xfrm>
            <a:off x="762000" y="3048000"/>
            <a:ext cx="5151119"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67"/>
          <p:cNvSpPr txBox="1"/>
          <p:nvPr>
            <p:ph idx="3" type="body"/>
          </p:nvPr>
        </p:nvSpPr>
        <p:spPr>
          <a:xfrm>
            <a:off x="6278878" y="2286000"/>
            <a:ext cx="5151122"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8" name="Google Shape;48;p67"/>
          <p:cNvSpPr txBox="1"/>
          <p:nvPr>
            <p:ph idx="4" type="body"/>
          </p:nvPr>
        </p:nvSpPr>
        <p:spPr>
          <a:xfrm>
            <a:off x="6278878" y="3048000"/>
            <a:ext cx="5151122"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67"/>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7"/>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7"/>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8"/>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8"/>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8"/>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8"/>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69"/>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9"/>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9"/>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70"/>
          <p:cNvSpPr txBox="1"/>
          <p:nvPr>
            <p:ph type="title"/>
          </p:nvPr>
        </p:nvSpPr>
        <p:spPr>
          <a:xfrm>
            <a:off x="762000" y="761998"/>
            <a:ext cx="3810000" cy="152400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0"/>
          <p:cNvSpPr txBox="1"/>
          <p:nvPr>
            <p:ph idx="1" type="body"/>
          </p:nvPr>
        </p:nvSpPr>
        <p:spPr>
          <a:xfrm>
            <a:off x="5334000" y="762001"/>
            <a:ext cx="6096000" cy="533400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406400" lvl="1" marL="914400" algn="l">
              <a:lnSpc>
                <a:spcPct val="125000"/>
              </a:lnSpc>
              <a:spcBef>
                <a:spcPts val="500"/>
              </a:spcBef>
              <a:spcAft>
                <a:spcPts val="0"/>
              </a:spcAft>
              <a:buClr>
                <a:schemeClr val="lt1"/>
              </a:buClr>
              <a:buSzPts val="2800"/>
              <a:buChar char="•"/>
              <a:defRPr sz="2800"/>
            </a:lvl2pPr>
            <a:lvl3pPr indent="-381000" lvl="2" marL="1371600" algn="l">
              <a:lnSpc>
                <a:spcPct val="125000"/>
              </a:lnSpc>
              <a:spcBef>
                <a:spcPts val="500"/>
              </a:spcBef>
              <a:spcAft>
                <a:spcPts val="0"/>
              </a:spcAft>
              <a:buClr>
                <a:schemeClr val="lt1"/>
              </a:buClr>
              <a:buSzPts val="2400"/>
              <a:buChar char="•"/>
              <a:defRPr sz="2400"/>
            </a:lvl3pPr>
            <a:lvl4pPr indent="-355600" lvl="3" marL="1828800" algn="l">
              <a:lnSpc>
                <a:spcPct val="125000"/>
              </a:lnSpc>
              <a:spcBef>
                <a:spcPts val="500"/>
              </a:spcBef>
              <a:spcAft>
                <a:spcPts val="0"/>
              </a:spcAft>
              <a:buClr>
                <a:schemeClr val="lt1"/>
              </a:buClr>
              <a:buSzPts val="2000"/>
              <a:buChar char="•"/>
              <a:defRPr sz="2000"/>
            </a:lvl4pPr>
            <a:lvl5pPr indent="-355600" lvl="4" marL="2286000" algn="l">
              <a:lnSpc>
                <a:spcPct val="125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4" name="Google Shape;64;p70"/>
          <p:cNvSpPr txBox="1"/>
          <p:nvPr>
            <p:ph idx="2" type="body"/>
          </p:nvPr>
        </p:nvSpPr>
        <p:spPr>
          <a:xfrm>
            <a:off x="762000" y="2286000"/>
            <a:ext cx="381000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70"/>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0"/>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0"/>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71"/>
          <p:cNvSpPr txBox="1"/>
          <p:nvPr>
            <p:ph type="title"/>
          </p:nvPr>
        </p:nvSpPr>
        <p:spPr>
          <a:xfrm>
            <a:off x="762001" y="762000"/>
            <a:ext cx="3809999" cy="1524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1"/>
          <p:cNvSpPr/>
          <p:nvPr>
            <p:ph idx="2" type="pic"/>
          </p:nvPr>
        </p:nvSpPr>
        <p:spPr>
          <a:xfrm>
            <a:off x="5334000" y="762001"/>
            <a:ext cx="6021388" cy="5334000"/>
          </a:xfrm>
          <a:prstGeom prst="rect">
            <a:avLst/>
          </a:prstGeom>
          <a:noFill/>
          <a:ln>
            <a:noFill/>
          </a:ln>
        </p:spPr>
      </p:sp>
      <p:sp>
        <p:nvSpPr>
          <p:cNvPr id="71" name="Google Shape;71;p71"/>
          <p:cNvSpPr txBox="1"/>
          <p:nvPr>
            <p:ph idx="1" type="body"/>
          </p:nvPr>
        </p:nvSpPr>
        <p:spPr>
          <a:xfrm>
            <a:off x="762001" y="2286000"/>
            <a:ext cx="3809999"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2" name="Google Shape;72;p71"/>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1"/>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1"/>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62"/>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11" name="Google Shape;11;p62"/>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rgbClr val="FFFFFF"/>
              </a:solidFill>
              <a:latin typeface="Avenir"/>
              <a:ea typeface="Avenir"/>
              <a:cs typeface="Avenir"/>
              <a:sym typeface="Avenir"/>
            </a:endParaRPr>
          </a:p>
        </p:txBody>
      </p:sp>
      <p:sp>
        <p:nvSpPr>
          <p:cNvPr id="12" name="Google Shape;12;p62"/>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3" name="Google Shape;13;p62"/>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62"/>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25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25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15" name="Google Shape;15;p62"/>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6" name="Google Shape;16;p62"/>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7" name="Google Shape;17;p62"/>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venir"/>
                <a:ea typeface="Avenir"/>
                <a:cs typeface="Avenir"/>
                <a:sym typeface="Avenir"/>
              </a:defRPr>
            </a:lvl1pPr>
            <a:lvl2pPr indent="0" lvl="1" marL="0" marR="0" rtl="0" algn="r">
              <a:spcBef>
                <a:spcPts val="0"/>
              </a:spcBef>
              <a:buNone/>
              <a:defRPr b="0" i="0" sz="1200" u="none" cap="none" strike="noStrike">
                <a:solidFill>
                  <a:schemeClr val="lt1"/>
                </a:solidFill>
                <a:latin typeface="Avenir"/>
                <a:ea typeface="Avenir"/>
                <a:cs typeface="Avenir"/>
                <a:sym typeface="Avenir"/>
              </a:defRPr>
            </a:lvl2pPr>
            <a:lvl3pPr indent="0" lvl="2" marL="0" marR="0" rtl="0" algn="r">
              <a:spcBef>
                <a:spcPts val="0"/>
              </a:spcBef>
              <a:buNone/>
              <a:defRPr b="0" i="0" sz="1200" u="none" cap="none" strike="noStrike">
                <a:solidFill>
                  <a:schemeClr val="lt1"/>
                </a:solidFill>
                <a:latin typeface="Avenir"/>
                <a:ea typeface="Avenir"/>
                <a:cs typeface="Avenir"/>
                <a:sym typeface="Avenir"/>
              </a:defRPr>
            </a:lvl3pPr>
            <a:lvl4pPr indent="0" lvl="3" marL="0" marR="0" rtl="0" algn="r">
              <a:spcBef>
                <a:spcPts val="0"/>
              </a:spcBef>
              <a:buNone/>
              <a:defRPr b="0" i="0" sz="1200" u="none" cap="none" strike="noStrike">
                <a:solidFill>
                  <a:schemeClr val="lt1"/>
                </a:solidFill>
                <a:latin typeface="Avenir"/>
                <a:ea typeface="Avenir"/>
                <a:cs typeface="Avenir"/>
                <a:sym typeface="Avenir"/>
              </a:defRPr>
            </a:lvl4pPr>
            <a:lvl5pPr indent="0" lvl="4" marL="0" marR="0" rtl="0" algn="r">
              <a:spcBef>
                <a:spcPts val="0"/>
              </a:spcBef>
              <a:buNone/>
              <a:defRPr b="0" i="0" sz="1200" u="none" cap="none" strike="noStrike">
                <a:solidFill>
                  <a:schemeClr val="lt1"/>
                </a:solidFill>
                <a:latin typeface="Avenir"/>
                <a:ea typeface="Avenir"/>
                <a:cs typeface="Avenir"/>
                <a:sym typeface="Avenir"/>
              </a:defRPr>
            </a:lvl5pPr>
            <a:lvl6pPr indent="0" lvl="5" marL="0" marR="0" rtl="0" algn="r">
              <a:spcBef>
                <a:spcPts val="0"/>
              </a:spcBef>
              <a:buNone/>
              <a:defRPr b="0" i="0" sz="1200" u="none" cap="none" strike="noStrike">
                <a:solidFill>
                  <a:schemeClr val="lt1"/>
                </a:solidFill>
                <a:latin typeface="Avenir"/>
                <a:ea typeface="Avenir"/>
                <a:cs typeface="Avenir"/>
                <a:sym typeface="Avenir"/>
              </a:defRPr>
            </a:lvl6pPr>
            <a:lvl7pPr indent="0" lvl="6" marL="0" marR="0" rtl="0" algn="r">
              <a:spcBef>
                <a:spcPts val="0"/>
              </a:spcBef>
              <a:buNone/>
              <a:defRPr b="0" i="0" sz="1200" u="none" cap="none" strike="noStrike">
                <a:solidFill>
                  <a:schemeClr val="lt1"/>
                </a:solidFill>
                <a:latin typeface="Avenir"/>
                <a:ea typeface="Avenir"/>
                <a:cs typeface="Avenir"/>
                <a:sym typeface="Avenir"/>
              </a:defRPr>
            </a:lvl7pPr>
            <a:lvl8pPr indent="0" lvl="7" marL="0" marR="0" rtl="0" algn="r">
              <a:spcBef>
                <a:spcPts val="0"/>
              </a:spcBef>
              <a:buNone/>
              <a:defRPr b="0" i="0" sz="1200" u="none" cap="none" strike="noStrike">
                <a:solidFill>
                  <a:schemeClr val="lt1"/>
                </a:solidFill>
                <a:latin typeface="Avenir"/>
                <a:ea typeface="Avenir"/>
                <a:cs typeface="Avenir"/>
                <a:sym typeface="Avenir"/>
              </a:defRPr>
            </a:lvl8pPr>
            <a:lvl9pPr indent="0" lvl="8" marL="0" marR="0" rtl="0" algn="r">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3.jpg"/><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6.jpg"/><Relationship Id="rId5"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jpg"/><Relationship Id="rId4" Type="http://schemas.openxmlformats.org/officeDocument/2006/relationships/image" Target="../media/image29.jpg"/><Relationship Id="rId5"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jpg"/><Relationship Id="rId4" Type="http://schemas.openxmlformats.org/officeDocument/2006/relationships/image" Target="../media/image3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5.jpg"/><Relationship Id="rId4"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jpg"/><Relationship Id="rId4" Type="http://schemas.openxmlformats.org/officeDocument/2006/relationships/image" Target="../media/image3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jpg"/><Relationship Id="rId4" Type="http://schemas.openxmlformats.org/officeDocument/2006/relationships/image" Target="../media/image2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6.jpg"/><Relationship Id="rId4" Type="http://schemas.openxmlformats.org/officeDocument/2006/relationships/image" Target="../media/image3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image" Target="../media/image37.png"/><Relationship Id="rId5"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1.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8.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5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6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5.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4.png"/><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ncdc.noaa.gov/cdo-web/datasets" TargetMode="External"/><Relationship Id="rId4" Type="http://schemas.openxmlformats.org/officeDocument/2006/relationships/hyperlink" Target="https://www1.ncdc.noaa.gov/pub/data/cdo/documentation/GHCND_documentation.pdf" TargetMode="External"/><Relationship Id="rId5" Type="http://schemas.openxmlformats.org/officeDocument/2006/relationships/hyperlink" Target="https://www.ncdc.noaa.gov/cdo-web/dataset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4.png"/><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0.png"/><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9.png"/><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8.png"/><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8.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0" name="Shape 90"/>
        <p:cNvGrpSpPr/>
        <p:nvPr/>
      </p:nvGrpSpPr>
      <p:grpSpPr>
        <a:xfrm>
          <a:off x="0" y="0"/>
          <a:ext cx="0" cy="0"/>
          <a:chOff x="0" y="0"/>
          <a:chExt cx="0" cy="0"/>
        </a:xfrm>
      </p:grpSpPr>
      <p:sp>
        <p:nvSpPr>
          <p:cNvPr id="91" name="Google Shape;91;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92" name="Google Shape;92;p1"/>
          <p:cNvSpPr txBox="1"/>
          <p:nvPr>
            <p:ph type="ctrTitle"/>
          </p:nvPr>
        </p:nvSpPr>
        <p:spPr>
          <a:xfrm>
            <a:off x="4752550" y="732500"/>
            <a:ext cx="6677400" cy="1751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sz="4400"/>
              <a:t>Predictive Models on Continuous</a:t>
            </a:r>
            <a:r>
              <a:rPr lang="en-US" sz="4400"/>
              <a:t> and </a:t>
            </a:r>
            <a:r>
              <a:rPr lang="en-US" sz="4400"/>
              <a:t>Discrete</a:t>
            </a:r>
            <a:r>
              <a:rPr lang="en-US" sz="4400"/>
              <a:t>  Weather Data</a:t>
            </a:r>
            <a:r>
              <a:rPr lang="en-US" sz="4400"/>
              <a:t>  </a:t>
            </a:r>
            <a:endParaRPr/>
          </a:p>
        </p:txBody>
      </p:sp>
      <p:sp>
        <p:nvSpPr>
          <p:cNvPr id="93" name="Google Shape;93;p1"/>
          <p:cNvSpPr txBox="1"/>
          <p:nvPr>
            <p:ph idx="1" type="subTitle"/>
          </p:nvPr>
        </p:nvSpPr>
        <p:spPr>
          <a:xfrm>
            <a:off x="6096000" y="4571999"/>
            <a:ext cx="5334000" cy="15240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r">
              <a:lnSpc>
                <a:spcPct val="125000"/>
              </a:lnSpc>
              <a:spcBef>
                <a:spcPts val="0"/>
              </a:spcBef>
              <a:spcAft>
                <a:spcPts val="0"/>
              </a:spcAft>
              <a:buClr>
                <a:schemeClr val="lt1"/>
              </a:buClr>
              <a:buSzPct val="100000"/>
              <a:buNone/>
            </a:pPr>
            <a:r>
              <a:rPr lang="en-US" sz="2000"/>
              <a:t>ALEKSANDAR KAMENEV</a:t>
            </a:r>
            <a:endParaRPr/>
          </a:p>
          <a:p>
            <a:pPr indent="0" lvl="0" marL="0" rtl="0" algn="r">
              <a:lnSpc>
                <a:spcPct val="125000"/>
              </a:lnSpc>
              <a:spcBef>
                <a:spcPts val="1000"/>
              </a:spcBef>
              <a:spcAft>
                <a:spcPts val="0"/>
              </a:spcAft>
              <a:buClr>
                <a:schemeClr val="lt1"/>
              </a:buClr>
              <a:buSzPct val="100000"/>
              <a:buNone/>
            </a:pPr>
            <a:r>
              <a:rPr lang="en-US" sz="2000"/>
              <a:t>SAISATHVIK KAMPATI</a:t>
            </a:r>
            <a:endParaRPr/>
          </a:p>
          <a:p>
            <a:pPr indent="0" lvl="0" marL="0" rtl="0" algn="r">
              <a:lnSpc>
                <a:spcPct val="125000"/>
              </a:lnSpc>
              <a:spcBef>
                <a:spcPts val="1000"/>
              </a:spcBef>
              <a:spcAft>
                <a:spcPts val="0"/>
              </a:spcAft>
              <a:buClr>
                <a:schemeClr val="lt1"/>
              </a:buClr>
              <a:buSzPct val="100000"/>
              <a:buNone/>
            </a:pPr>
            <a:r>
              <a:rPr lang="en-US" sz="2000"/>
              <a:t>LAKSHMI BHAVANI CHEEKALA</a:t>
            </a:r>
            <a:endParaRPr/>
          </a:p>
          <a:p>
            <a:pPr indent="0" lvl="0" marL="0" rtl="0" algn="r">
              <a:lnSpc>
                <a:spcPct val="125000"/>
              </a:lnSpc>
              <a:spcBef>
                <a:spcPts val="1000"/>
              </a:spcBef>
              <a:spcAft>
                <a:spcPts val="0"/>
              </a:spcAft>
              <a:buClr>
                <a:schemeClr val="lt1"/>
              </a:buClr>
              <a:buSzPct val="100000"/>
              <a:buNone/>
            </a:pPr>
            <a:r>
              <a:rPr lang="en-US" sz="2000"/>
              <a:t>RITHVIK SUBRAMANYA</a:t>
            </a:r>
            <a:endParaRPr/>
          </a:p>
          <a:p>
            <a:pPr indent="0" lvl="0" marL="0" rtl="0" algn="r">
              <a:lnSpc>
                <a:spcPct val="125000"/>
              </a:lnSpc>
              <a:spcBef>
                <a:spcPts val="1000"/>
              </a:spcBef>
              <a:spcAft>
                <a:spcPts val="0"/>
              </a:spcAft>
              <a:buClr>
                <a:schemeClr val="lt1"/>
              </a:buClr>
              <a:buSzPct val="100000"/>
              <a:buNone/>
            </a:pPr>
            <a:r>
              <a:t/>
            </a:r>
            <a:endParaRPr sz="2000"/>
          </a:p>
        </p:txBody>
      </p:sp>
      <p:pic>
        <p:nvPicPr>
          <p:cNvPr descr="Digital graphs and numbers in 3D" id="94" name="Google Shape;94;p1"/>
          <p:cNvPicPr preferRelativeResize="0"/>
          <p:nvPr/>
        </p:nvPicPr>
        <p:blipFill rotWithShape="1">
          <a:blip r:embed="rId3">
            <a:alphaModFix/>
          </a:blip>
          <a:srcRect b="0" l="25457" r="16417" t="0"/>
          <a:stretch/>
        </p:blipFill>
        <p:spPr>
          <a:xfrm>
            <a:off x="2" y="732510"/>
            <a:ext cx="5333999" cy="6125491"/>
          </a:xfrm>
          <a:custGeom>
            <a:rect b="b" l="l" r="r" t="t"/>
            <a:pathLst>
              <a:path extrusionOk="0" h="6125491" w="5333999">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a:noFill/>
          <a:ln>
            <a:noFill/>
          </a:ln>
        </p:spPr>
      </p:pic>
      <p:sp>
        <p:nvSpPr>
          <p:cNvPr id="95" name="Google Shape;95;p1"/>
          <p:cNvSpPr/>
          <p:nvPr/>
        </p:nvSpPr>
        <p:spPr>
          <a:xfrm>
            <a:off x="1" y="352425"/>
            <a:ext cx="5185830" cy="6505576"/>
          </a:xfrm>
          <a:custGeom>
            <a:rect b="b" l="l" r="r" t="t"/>
            <a:pathLst>
              <a:path extrusionOk="0" h="6858000" w="2154655">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cap="flat" cmpd="sng" w="19050">
            <a:solidFill>
              <a:srgbClr val="8C88E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venir"/>
              <a:ea typeface="Avenir"/>
              <a:cs typeface="Avenir"/>
              <a:sym typeface="Avenir"/>
            </a:endParaRPr>
          </a:p>
        </p:txBody>
      </p:sp>
      <p:sp>
        <p:nvSpPr>
          <p:cNvPr id="96" name="Google Shape;96;p1"/>
          <p:cNvSpPr txBox="1"/>
          <p:nvPr/>
        </p:nvSpPr>
        <p:spPr>
          <a:xfrm>
            <a:off x="6096000" y="2582706"/>
            <a:ext cx="5334000" cy="19893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lt1"/>
              </a:buClr>
              <a:buSzPts val="1800"/>
              <a:buFont typeface="Arial"/>
              <a:buNone/>
            </a:pPr>
            <a:r>
              <a:rPr b="0" lang="en-US" sz="1800" u="none">
                <a:solidFill>
                  <a:schemeClr val="lt1"/>
                </a:solidFill>
                <a:latin typeface="Avenir"/>
                <a:ea typeface="Avenir"/>
                <a:cs typeface="Avenir"/>
                <a:sym typeface="Avenir"/>
              </a:rPr>
              <a:t>A study of New York state between the years of 2015 to 2020 focused on temperature</a:t>
            </a:r>
            <a:r>
              <a:rPr lang="en-US" sz="1800">
                <a:solidFill>
                  <a:schemeClr val="lt1"/>
                </a:solidFill>
                <a:latin typeface="Avenir"/>
                <a:ea typeface="Avenir"/>
                <a:cs typeface="Avenir"/>
                <a:sym typeface="Avenir"/>
              </a:rPr>
              <a:t> and weather type.</a:t>
            </a:r>
            <a:endParaRPr sz="1800">
              <a:solidFill>
                <a:schemeClr val="lt1"/>
              </a:solidFill>
              <a:latin typeface="Avenir"/>
              <a:ea typeface="Avenir"/>
              <a:cs typeface="Avenir"/>
              <a:sym typeface="Avenir"/>
            </a:endParaRPr>
          </a:p>
          <a:p>
            <a:pPr indent="0" lvl="0" marL="0" marR="0" rtl="0" algn="l">
              <a:lnSpc>
                <a:spcPct val="125000"/>
              </a:lnSpc>
              <a:spcBef>
                <a:spcPts val="0"/>
              </a:spcBef>
              <a:spcAft>
                <a:spcPts val="0"/>
              </a:spcAft>
              <a:buClr>
                <a:schemeClr val="lt1"/>
              </a:buClr>
              <a:buSzPts val="1800"/>
              <a:buFont typeface="Arial"/>
              <a:buNone/>
            </a:pPr>
            <a:r>
              <a:t/>
            </a:r>
            <a:endParaRPr sz="1800">
              <a:solidFill>
                <a:schemeClr val="lt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Chart&#10;&#10;Description automatically generated" id="156" name="Google Shape;156;p33"/>
          <p:cNvPicPr preferRelativeResize="0"/>
          <p:nvPr>
            <p:ph idx="1" type="body"/>
          </p:nvPr>
        </p:nvPicPr>
        <p:blipFill rotWithShape="1">
          <a:blip r:embed="rId3">
            <a:alphaModFix/>
          </a:blip>
          <a:srcRect b="0" l="0" r="0" t="0"/>
          <a:stretch/>
        </p:blipFill>
        <p:spPr>
          <a:xfrm>
            <a:off x="521483" y="2059498"/>
            <a:ext cx="5293519" cy="3817938"/>
          </a:xfrm>
          <a:prstGeom prst="rect">
            <a:avLst/>
          </a:prstGeom>
          <a:noFill/>
          <a:ln>
            <a:noFill/>
          </a:ln>
        </p:spPr>
      </p:pic>
      <p:pic>
        <p:nvPicPr>
          <p:cNvPr id="157" name="Google Shape;157;p33"/>
          <p:cNvPicPr preferRelativeResize="0"/>
          <p:nvPr/>
        </p:nvPicPr>
        <p:blipFill rotWithShape="1">
          <a:blip r:embed="rId4">
            <a:alphaModFix/>
          </a:blip>
          <a:srcRect b="0" l="0" r="0" t="0"/>
          <a:stretch/>
        </p:blipFill>
        <p:spPr>
          <a:xfrm>
            <a:off x="6277355" y="2059498"/>
            <a:ext cx="5517566" cy="3817938"/>
          </a:xfrm>
          <a:prstGeom prst="rect">
            <a:avLst/>
          </a:prstGeom>
          <a:noFill/>
          <a:ln>
            <a:noFill/>
          </a:ln>
        </p:spPr>
      </p:pic>
      <p:sp>
        <p:nvSpPr>
          <p:cNvPr id="158" name="Google Shape;158;p33"/>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lnSpc>
                <a:spcPct val="70000"/>
              </a:lnSpc>
              <a:spcBef>
                <a:spcPts val="0"/>
              </a:spcBef>
              <a:spcAft>
                <a:spcPts val="0"/>
              </a:spcAft>
              <a:buNone/>
            </a:pPr>
            <a:r>
              <a:rPr lang="en-US"/>
              <a:t>Avg Temperature – with TMIN and TMAX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29b1d38c10_0_50"/>
          <p:cNvSpPr txBox="1"/>
          <p:nvPr>
            <p:ph type="title"/>
          </p:nvPr>
        </p:nvSpPr>
        <p:spPr>
          <a:xfrm>
            <a:off x="762000" y="762000"/>
            <a:ext cx="10668000" cy="1524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a:p>
            <a:pPr indent="0" lvl="0" marL="0" rtl="0" algn="l">
              <a:spcBef>
                <a:spcPts val="0"/>
              </a:spcBef>
              <a:spcAft>
                <a:spcPts val="0"/>
              </a:spcAft>
              <a:buClr>
                <a:schemeClr val="lt1"/>
              </a:buClr>
              <a:buSzPct val="100000"/>
              <a:buFont typeface="Arial"/>
              <a:buNone/>
            </a:pPr>
            <a:r>
              <a:rPr lang="en-US"/>
              <a:t>Avg Temperature – With TMIN</a:t>
            </a:r>
            <a:endParaRPr/>
          </a:p>
          <a:p>
            <a:pPr indent="0" lvl="0" marL="0" rtl="0" algn="l">
              <a:spcBef>
                <a:spcPts val="0"/>
              </a:spcBef>
              <a:spcAft>
                <a:spcPts val="0"/>
              </a:spcAft>
              <a:buNone/>
            </a:pPr>
            <a:r>
              <a:t/>
            </a:r>
            <a:endParaRPr/>
          </a:p>
        </p:txBody>
      </p:sp>
      <p:pic>
        <p:nvPicPr>
          <p:cNvPr descr="Graphical user interface, text, application, email&#10;&#10;Description automatically generated" id="165" name="Google Shape;165;g129b1d38c10_0_50"/>
          <p:cNvPicPr preferRelativeResize="0"/>
          <p:nvPr>
            <p:ph idx="1" type="body"/>
          </p:nvPr>
        </p:nvPicPr>
        <p:blipFill rotWithShape="1">
          <a:blip r:embed="rId3">
            <a:alphaModFix/>
          </a:blip>
          <a:srcRect b="0" l="0" r="0" t="0"/>
          <a:stretch/>
        </p:blipFill>
        <p:spPr>
          <a:xfrm>
            <a:off x="337725" y="2286000"/>
            <a:ext cx="5094600" cy="3081300"/>
          </a:xfrm>
          <a:prstGeom prst="rect">
            <a:avLst/>
          </a:prstGeom>
          <a:noFill/>
          <a:ln>
            <a:noFill/>
          </a:ln>
        </p:spPr>
      </p:pic>
      <p:pic>
        <p:nvPicPr>
          <p:cNvPr descr="Table&#10;&#10;Description automatically generated" id="166" name="Google Shape;166;g129b1d38c10_0_50"/>
          <p:cNvPicPr preferRelativeResize="0"/>
          <p:nvPr/>
        </p:nvPicPr>
        <p:blipFill rotWithShape="1">
          <a:blip r:embed="rId4">
            <a:alphaModFix/>
          </a:blip>
          <a:srcRect b="0" l="0" r="0" t="0"/>
          <a:stretch/>
        </p:blipFill>
        <p:spPr>
          <a:xfrm>
            <a:off x="5925821" y="1985163"/>
            <a:ext cx="3025978" cy="4385799"/>
          </a:xfrm>
          <a:prstGeom prst="rect">
            <a:avLst/>
          </a:prstGeom>
          <a:noFill/>
          <a:ln>
            <a:noFill/>
          </a:ln>
        </p:spPr>
      </p:pic>
      <p:pic>
        <p:nvPicPr>
          <p:cNvPr descr="Table&#10;&#10;Description automatically generated" id="167" name="Google Shape;167;g129b1d38c10_0_50"/>
          <p:cNvPicPr preferRelativeResize="0"/>
          <p:nvPr/>
        </p:nvPicPr>
        <p:blipFill rotWithShape="1">
          <a:blip r:embed="rId5">
            <a:alphaModFix/>
          </a:blip>
          <a:srcRect b="0" l="0" r="0" t="0"/>
          <a:stretch/>
        </p:blipFill>
        <p:spPr>
          <a:xfrm>
            <a:off x="9585530" y="2359914"/>
            <a:ext cx="2041950" cy="28284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Clr>
                <a:schemeClr val="dk1"/>
              </a:buClr>
              <a:buSzPts val="990"/>
              <a:buFont typeface="Arial"/>
              <a:buNone/>
            </a:pPr>
            <a:r>
              <a:rPr lang="en-US"/>
              <a:t>Avg Temperature – With TMIN</a:t>
            </a:r>
            <a:endParaRPr/>
          </a:p>
          <a:p>
            <a:pPr indent="0" lvl="0" marL="0" rtl="0" algn="l">
              <a:spcBef>
                <a:spcPts val="0"/>
              </a:spcBef>
              <a:spcAft>
                <a:spcPts val="0"/>
              </a:spcAft>
              <a:buClr>
                <a:schemeClr val="dk1"/>
              </a:buClr>
              <a:buSzPts val="990"/>
              <a:buFont typeface="Arial"/>
              <a:buNone/>
            </a:pPr>
            <a:r>
              <a:t/>
            </a:r>
            <a:endParaRPr/>
          </a:p>
          <a:p>
            <a:pPr indent="0" lvl="0" marL="0" rtl="0" algn="l">
              <a:lnSpc>
                <a:spcPct val="90000"/>
              </a:lnSpc>
              <a:spcBef>
                <a:spcPts val="0"/>
              </a:spcBef>
              <a:spcAft>
                <a:spcPts val="0"/>
              </a:spcAft>
              <a:buClr>
                <a:schemeClr val="lt1"/>
              </a:buClr>
              <a:buSzPct val="100000"/>
              <a:buFont typeface="Arial"/>
              <a:buNone/>
            </a:pPr>
            <a:r>
              <a:t/>
            </a:r>
            <a:endParaRPr/>
          </a:p>
        </p:txBody>
      </p:sp>
      <p:pic>
        <p:nvPicPr>
          <p:cNvPr descr="Chart&#10;&#10;Description automatically generated" id="173" name="Google Shape;173;p35"/>
          <p:cNvPicPr preferRelativeResize="0"/>
          <p:nvPr>
            <p:ph idx="1" type="body"/>
          </p:nvPr>
        </p:nvPicPr>
        <p:blipFill rotWithShape="1">
          <a:blip r:embed="rId3">
            <a:alphaModFix/>
          </a:blip>
          <a:srcRect b="0" l="0" r="0" t="0"/>
          <a:stretch/>
        </p:blipFill>
        <p:spPr>
          <a:xfrm>
            <a:off x="663421" y="2008149"/>
            <a:ext cx="5127087" cy="3817938"/>
          </a:xfrm>
          <a:prstGeom prst="rect">
            <a:avLst/>
          </a:prstGeom>
          <a:noFill/>
          <a:ln>
            <a:noFill/>
          </a:ln>
        </p:spPr>
      </p:pic>
      <p:pic>
        <p:nvPicPr>
          <p:cNvPr descr="Chart, line chart&#10;&#10;Description automatically generated" id="174" name="Google Shape;174;p35"/>
          <p:cNvPicPr preferRelativeResize="0"/>
          <p:nvPr/>
        </p:nvPicPr>
        <p:blipFill rotWithShape="1">
          <a:blip r:embed="rId4">
            <a:alphaModFix/>
          </a:blip>
          <a:srcRect b="0" l="0" r="0" t="0"/>
          <a:stretch/>
        </p:blipFill>
        <p:spPr>
          <a:xfrm>
            <a:off x="6258187" y="2008149"/>
            <a:ext cx="5342564" cy="38179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29b1d38c10_0_43"/>
          <p:cNvSpPr txBox="1"/>
          <p:nvPr>
            <p:ph type="title"/>
          </p:nvPr>
        </p:nvSpPr>
        <p:spPr>
          <a:xfrm>
            <a:off x="762000" y="762000"/>
            <a:ext cx="10668000" cy="1524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a:p>
            <a:pPr indent="0" lvl="0" marL="0" rtl="0" algn="l">
              <a:spcBef>
                <a:spcPts val="0"/>
              </a:spcBef>
              <a:spcAft>
                <a:spcPts val="0"/>
              </a:spcAft>
              <a:buClr>
                <a:schemeClr val="lt1"/>
              </a:buClr>
              <a:buSzPct val="100000"/>
              <a:buFont typeface="Arial"/>
              <a:buNone/>
            </a:pPr>
            <a:r>
              <a:rPr lang="en-US"/>
              <a:t>With TMAX</a:t>
            </a:r>
            <a:endParaRPr/>
          </a:p>
          <a:p>
            <a:pPr indent="0" lvl="0" marL="0" rtl="0" algn="l">
              <a:spcBef>
                <a:spcPts val="0"/>
              </a:spcBef>
              <a:spcAft>
                <a:spcPts val="0"/>
              </a:spcAft>
              <a:buNone/>
            </a:pPr>
            <a:r>
              <a:t/>
            </a:r>
            <a:endParaRPr/>
          </a:p>
        </p:txBody>
      </p:sp>
      <p:pic>
        <p:nvPicPr>
          <p:cNvPr descr="Graphical user interface, text&#10;&#10;Description automatically generated" id="181" name="Google Shape;181;g129b1d38c10_0_43"/>
          <p:cNvPicPr preferRelativeResize="0"/>
          <p:nvPr>
            <p:ph idx="1" type="body"/>
          </p:nvPr>
        </p:nvPicPr>
        <p:blipFill rotWithShape="1">
          <a:blip r:embed="rId3">
            <a:alphaModFix/>
          </a:blip>
          <a:srcRect b="0" l="0" r="0" t="0"/>
          <a:stretch/>
        </p:blipFill>
        <p:spPr>
          <a:xfrm>
            <a:off x="320525" y="2937500"/>
            <a:ext cx="4456200" cy="3008700"/>
          </a:xfrm>
          <a:prstGeom prst="rect">
            <a:avLst/>
          </a:prstGeom>
          <a:noFill/>
          <a:ln>
            <a:noFill/>
          </a:ln>
        </p:spPr>
      </p:pic>
      <p:pic>
        <p:nvPicPr>
          <p:cNvPr descr="Table&#10;&#10;Description automatically generated" id="182" name="Google Shape;182;g129b1d38c10_0_43"/>
          <p:cNvPicPr preferRelativeResize="0"/>
          <p:nvPr/>
        </p:nvPicPr>
        <p:blipFill rotWithShape="1">
          <a:blip r:embed="rId4">
            <a:alphaModFix/>
          </a:blip>
          <a:srcRect b="0" l="0" r="0" t="0"/>
          <a:stretch/>
        </p:blipFill>
        <p:spPr>
          <a:xfrm>
            <a:off x="5067742" y="2097575"/>
            <a:ext cx="3352800" cy="4459886"/>
          </a:xfrm>
          <a:prstGeom prst="rect">
            <a:avLst/>
          </a:prstGeom>
          <a:noFill/>
          <a:ln>
            <a:noFill/>
          </a:ln>
        </p:spPr>
      </p:pic>
      <p:pic>
        <p:nvPicPr>
          <p:cNvPr descr="Table&#10;&#10;Description automatically generated" id="183" name="Google Shape;183;g129b1d38c10_0_43"/>
          <p:cNvPicPr preferRelativeResize="0"/>
          <p:nvPr/>
        </p:nvPicPr>
        <p:blipFill rotWithShape="1">
          <a:blip r:embed="rId5">
            <a:alphaModFix/>
          </a:blip>
          <a:srcRect b="0" l="0" r="0" t="0"/>
          <a:stretch/>
        </p:blipFill>
        <p:spPr>
          <a:xfrm>
            <a:off x="9588524" y="2677499"/>
            <a:ext cx="1973091" cy="27181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With TMAX</a:t>
            </a:r>
            <a:endParaRPr/>
          </a:p>
        </p:txBody>
      </p:sp>
      <p:pic>
        <p:nvPicPr>
          <p:cNvPr descr="Chart&#10;&#10;Description automatically generated" id="189" name="Google Shape;189;p37"/>
          <p:cNvPicPr preferRelativeResize="0"/>
          <p:nvPr>
            <p:ph idx="1" type="body"/>
          </p:nvPr>
        </p:nvPicPr>
        <p:blipFill rotWithShape="1">
          <a:blip r:embed="rId3">
            <a:alphaModFix/>
          </a:blip>
          <a:srcRect b="0" l="0" r="0" t="0"/>
          <a:stretch/>
        </p:blipFill>
        <p:spPr>
          <a:xfrm>
            <a:off x="510941" y="2025941"/>
            <a:ext cx="5180377" cy="3817938"/>
          </a:xfrm>
          <a:prstGeom prst="rect">
            <a:avLst/>
          </a:prstGeom>
          <a:noFill/>
          <a:ln>
            <a:noFill/>
          </a:ln>
        </p:spPr>
      </p:pic>
      <p:pic>
        <p:nvPicPr>
          <p:cNvPr descr="Chart, line chart&#10;&#10;Description automatically generated" id="190" name="Google Shape;190;p37"/>
          <p:cNvPicPr preferRelativeResize="0"/>
          <p:nvPr/>
        </p:nvPicPr>
        <p:blipFill rotWithShape="1">
          <a:blip r:embed="rId4">
            <a:alphaModFix/>
          </a:blip>
          <a:srcRect b="0" l="0" r="0" t="0"/>
          <a:stretch/>
        </p:blipFill>
        <p:spPr>
          <a:xfrm>
            <a:off x="6161102" y="2025941"/>
            <a:ext cx="5671937" cy="38179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29b1d38c10_0_36"/>
          <p:cNvSpPr txBox="1"/>
          <p:nvPr>
            <p:ph type="title"/>
          </p:nvPr>
        </p:nvSpPr>
        <p:spPr>
          <a:xfrm>
            <a:off x="762000" y="762000"/>
            <a:ext cx="10668000" cy="1524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a:p>
            <a:pPr indent="0" lvl="0" marL="0" rtl="0" algn="l">
              <a:spcBef>
                <a:spcPts val="0"/>
              </a:spcBef>
              <a:spcAft>
                <a:spcPts val="0"/>
              </a:spcAft>
              <a:buClr>
                <a:schemeClr val="lt1"/>
              </a:buClr>
              <a:buSzPct val="100000"/>
              <a:buFont typeface="Arial"/>
              <a:buNone/>
            </a:pPr>
            <a:r>
              <a:rPr lang="en-US"/>
              <a:t>Without TMIN and TMAX</a:t>
            </a:r>
            <a:endParaRPr/>
          </a:p>
          <a:p>
            <a:pPr indent="0" lvl="0" marL="0" rtl="0" algn="l">
              <a:spcBef>
                <a:spcPts val="0"/>
              </a:spcBef>
              <a:spcAft>
                <a:spcPts val="0"/>
              </a:spcAft>
              <a:buNone/>
            </a:pPr>
            <a:r>
              <a:t/>
            </a:r>
            <a:endParaRPr/>
          </a:p>
        </p:txBody>
      </p:sp>
      <p:pic>
        <p:nvPicPr>
          <p:cNvPr descr="Graphical user interface, text, application, email&#10;&#10;Description automatically generated" id="197" name="Google Shape;197;g129b1d38c10_0_36"/>
          <p:cNvPicPr preferRelativeResize="0"/>
          <p:nvPr>
            <p:ph idx="1" type="body"/>
          </p:nvPr>
        </p:nvPicPr>
        <p:blipFill rotWithShape="1">
          <a:blip r:embed="rId3">
            <a:alphaModFix/>
          </a:blip>
          <a:srcRect b="0" l="0" r="0" t="0"/>
          <a:stretch/>
        </p:blipFill>
        <p:spPr>
          <a:xfrm>
            <a:off x="584422" y="2828600"/>
            <a:ext cx="4729200" cy="2842200"/>
          </a:xfrm>
          <a:prstGeom prst="rect">
            <a:avLst/>
          </a:prstGeom>
          <a:noFill/>
          <a:ln>
            <a:noFill/>
          </a:ln>
        </p:spPr>
      </p:pic>
      <p:pic>
        <p:nvPicPr>
          <p:cNvPr descr="Table&#10;&#10;Description automatically generated" id="198" name="Google Shape;198;g129b1d38c10_0_36"/>
          <p:cNvPicPr preferRelativeResize="0"/>
          <p:nvPr/>
        </p:nvPicPr>
        <p:blipFill rotWithShape="1">
          <a:blip r:embed="rId4">
            <a:alphaModFix/>
          </a:blip>
          <a:srcRect b="0" l="0" r="0" t="0"/>
          <a:stretch/>
        </p:blipFill>
        <p:spPr>
          <a:xfrm>
            <a:off x="6391535" y="1933651"/>
            <a:ext cx="2777245" cy="4225463"/>
          </a:xfrm>
          <a:prstGeom prst="rect">
            <a:avLst/>
          </a:prstGeom>
          <a:noFill/>
          <a:ln>
            <a:noFill/>
          </a:ln>
        </p:spPr>
      </p:pic>
      <p:pic>
        <p:nvPicPr>
          <p:cNvPr descr="Table&#10;&#10;Description automatically generated" id="199" name="Google Shape;199;g129b1d38c10_0_36"/>
          <p:cNvPicPr preferRelativeResize="0"/>
          <p:nvPr/>
        </p:nvPicPr>
        <p:blipFill rotWithShape="1">
          <a:blip r:embed="rId5">
            <a:alphaModFix/>
          </a:blip>
          <a:srcRect b="0" l="0" r="0" t="0"/>
          <a:stretch/>
        </p:blipFill>
        <p:spPr>
          <a:xfrm>
            <a:off x="9397699" y="2286006"/>
            <a:ext cx="1896331" cy="30249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Without TMIN and TMAX</a:t>
            </a:r>
            <a:endParaRPr/>
          </a:p>
        </p:txBody>
      </p:sp>
      <p:pic>
        <p:nvPicPr>
          <p:cNvPr descr="Chart, scatter chart&#10;&#10;Description automatically generated" id="205" name="Google Shape;205;p39"/>
          <p:cNvPicPr preferRelativeResize="0"/>
          <p:nvPr>
            <p:ph idx="1" type="body"/>
          </p:nvPr>
        </p:nvPicPr>
        <p:blipFill rotWithShape="1">
          <a:blip r:embed="rId3">
            <a:alphaModFix/>
          </a:blip>
          <a:srcRect b="0" l="0" r="0" t="0"/>
          <a:stretch/>
        </p:blipFill>
        <p:spPr>
          <a:xfrm>
            <a:off x="408332" y="2065315"/>
            <a:ext cx="5234593" cy="3817938"/>
          </a:xfrm>
          <a:prstGeom prst="rect">
            <a:avLst/>
          </a:prstGeom>
          <a:noFill/>
          <a:ln>
            <a:noFill/>
          </a:ln>
        </p:spPr>
      </p:pic>
      <p:pic>
        <p:nvPicPr>
          <p:cNvPr descr="Chart, histogram&#10;&#10;Description automatically generated" id="206" name="Google Shape;206;p39"/>
          <p:cNvPicPr preferRelativeResize="0"/>
          <p:nvPr/>
        </p:nvPicPr>
        <p:blipFill rotWithShape="1">
          <a:blip r:embed="rId4">
            <a:alphaModFix/>
          </a:blip>
          <a:srcRect b="0" l="0" r="0" t="0"/>
          <a:stretch/>
        </p:blipFill>
        <p:spPr>
          <a:xfrm>
            <a:off x="6072931" y="2023581"/>
            <a:ext cx="5234592" cy="39014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29b1d38c10_3_41"/>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800"/>
              <a:t>RANDOM FOREST</a:t>
            </a:r>
            <a:endParaRPr/>
          </a:p>
        </p:txBody>
      </p:sp>
      <p:sp>
        <p:nvSpPr>
          <p:cNvPr id="213" name="Google Shape;213;g129b1d38c10_3_41"/>
          <p:cNvSpPr txBox="1"/>
          <p:nvPr>
            <p:ph idx="1" type="body"/>
          </p:nvPr>
        </p:nvSpPr>
        <p:spPr>
          <a:xfrm>
            <a:off x="762000" y="2286000"/>
            <a:ext cx="10668000" cy="3818100"/>
          </a:xfrm>
          <a:prstGeom prst="rect">
            <a:avLst/>
          </a:prstGeom>
        </p:spPr>
        <p:txBody>
          <a:bodyPr anchorCtr="0" anchor="t" bIns="45700" lIns="91425" spcFirstLastPara="1" rIns="91425" wrap="square" tIns="45700">
            <a:normAutofit/>
          </a:bodyPr>
          <a:lstStyle/>
          <a:p>
            <a:pPr indent="-330200" lvl="0" marL="457200" marR="0" rtl="0" algn="l">
              <a:lnSpc>
                <a:spcPct val="100000"/>
              </a:lnSpc>
              <a:spcBef>
                <a:spcPts val="0"/>
              </a:spcBef>
              <a:spcAft>
                <a:spcPts val="0"/>
              </a:spcAft>
              <a:buClr>
                <a:schemeClr val="lt1"/>
              </a:buClr>
              <a:buSzPts val="1600"/>
              <a:buFont typeface="Avenir"/>
              <a:buChar char="●"/>
            </a:pPr>
            <a:r>
              <a:rPr lang="en-US" sz="1600"/>
              <a:t>We have performed Random Forest Regression to predict Temperature.</a:t>
            </a:r>
            <a:br>
              <a:rPr lang="en-US" sz="1600"/>
            </a:br>
            <a:endParaRPr sz="1600"/>
          </a:p>
          <a:p>
            <a:pPr indent="-330200" lvl="0" marL="457200" marR="0" rtl="0" algn="l">
              <a:lnSpc>
                <a:spcPct val="100000"/>
              </a:lnSpc>
              <a:spcBef>
                <a:spcPts val="0"/>
              </a:spcBef>
              <a:spcAft>
                <a:spcPts val="0"/>
              </a:spcAft>
              <a:buClr>
                <a:schemeClr val="lt1"/>
              </a:buClr>
              <a:buSzPts val="1600"/>
              <a:buFont typeface="Avenir"/>
              <a:buChar char="●"/>
            </a:pPr>
            <a:r>
              <a:rPr lang="en-US" sz="1600"/>
              <a:t>We have predicted it using different combination of features.</a:t>
            </a:r>
            <a:br>
              <a:rPr lang="en-US" sz="1600"/>
            </a:br>
            <a:endParaRPr sz="1600"/>
          </a:p>
          <a:p>
            <a:pPr indent="-330200" lvl="0" marL="457200" marR="0" rtl="0" algn="l">
              <a:lnSpc>
                <a:spcPct val="100000"/>
              </a:lnSpc>
              <a:spcBef>
                <a:spcPts val="0"/>
              </a:spcBef>
              <a:spcAft>
                <a:spcPts val="0"/>
              </a:spcAft>
              <a:buClr>
                <a:schemeClr val="lt1"/>
              </a:buClr>
              <a:buSzPts val="1600"/>
              <a:buFont typeface="Avenir"/>
              <a:buChar char="●"/>
            </a:pPr>
            <a:r>
              <a:rPr lang="en-US" sz="1600"/>
              <a:t>We got different type of results every time.</a:t>
            </a:r>
            <a:br>
              <a:rPr lang="en-US" sz="1600"/>
            </a:br>
            <a:endParaRPr sz="1600"/>
          </a:p>
          <a:p>
            <a:pPr indent="-330200" lvl="0" marL="457200" marR="0" rtl="0" algn="l">
              <a:lnSpc>
                <a:spcPct val="100000"/>
              </a:lnSpc>
              <a:spcBef>
                <a:spcPts val="0"/>
              </a:spcBef>
              <a:spcAft>
                <a:spcPts val="0"/>
              </a:spcAft>
              <a:buClr>
                <a:schemeClr val="lt1"/>
              </a:buClr>
              <a:buSzPts val="1600"/>
              <a:buFont typeface="Avenir"/>
              <a:buChar char="●"/>
            </a:pPr>
            <a:r>
              <a:rPr lang="en-US" sz="1600"/>
              <a:t>In addition to what we have done in Linear regression we have used Hyperparameter tuning here to get better results.</a:t>
            </a:r>
            <a:br>
              <a:rPr lang="en-US" sz="1600"/>
            </a:br>
            <a:endParaRPr sz="1600"/>
          </a:p>
          <a:p>
            <a:pPr indent="-330200" lvl="0" marL="457200" marR="0" rtl="0" algn="l">
              <a:lnSpc>
                <a:spcPct val="100000"/>
              </a:lnSpc>
              <a:spcBef>
                <a:spcPts val="0"/>
              </a:spcBef>
              <a:spcAft>
                <a:spcPts val="0"/>
              </a:spcAft>
              <a:buClr>
                <a:schemeClr val="lt1"/>
              </a:buClr>
              <a:buSzPts val="1600"/>
              <a:buFont typeface="Avenir"/>
              <a:buChar char="●"/>
            </a:pPr>
            <a:r>
              <a:rPr lang="en-US" sz="1600"/>
              <a:t>As expected Random Forest performed better than Linear Regression when combined with HyperParameter tuning.</a:t>
            </a:r>
            <a:endParaRPr sz="1600"/>
          </a:p>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129b1d38c10_3_47"/>
          <p:cNvPicPr preferRelativeResize="0"/>
          <p:nvPr/>
        </p:nvPicPr>
        <p:blipFill>
          <a:blip r:embed="rId3">
            <a:alphaModFix/>
          </a:blip>
          <a:stretch>
            <a:fillRect/>
          </a:stretch>
        </p:blipFill>
        <p:spPr>
          <a:xfrm>
            <a:off x="0" y="0"/>
            <a:ext cx="5482238" cy="6857999"/>
          </a:xfrm>
          <a:prstGeom prst="rect">
            <a:avLst/>
          </a:prstGeom>
          <a:noFill/>
          <a:ln>
            <a:noFill/>
          </a:ln>
        </p:spPr>
      </p:pic>
      <p:pic>
        <p:nvPicPr>
          <p:cNvPr id="220" name="Google Shape;220;g129b1d38c10_3_47"/>
          <p:cNvPicPr preferRelativeResize="0"/>
          <p:nvPr/>
        </p:nvPicPr>
        <p:blipFill>
          <a:blip r:embed="rId4">
            <a:alphaModFix/>
          </a:blip>
          <a:stretch>
            <a:fillRect/>
          </a:stretch>
        </p:blipFill>
        <p:spPr>
          <a:xfrm>
            <a:off x="5608413" y="1723175"/>
            <a:ext cx="6404961" cy="341164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29b1d38c10_3_169"/>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Hyperparameter Tuning</a:t>
            </a:r>
            <a:endParaRPr/>
          </a:p>
        </p:txBody>
      </p:sp>
      <p:sp>
        <p:nvSpPr>
          <p:cNvPr id="227" name="Google Shape;227;g129b1d38c10_3_169"/>
          <p:cNvSpPr txBox="1"/>
          <p:nvPr>
            <p:ph idx="1" type="body"/>
          </p:nvPr>
        </p:nvSpPr>
        <p:spPr>
          <a:xfrm>
            <a:off x="762000" y="2286000"/>
            <a:ext cx="10668000" cy="3818100"/>
          </a:xfrm>
          <a:prstGeom prst="rect">
            <a:avLst/>
          </a:prstGeom>
        </p:spPr>
        <p:txBody>
          <a:bodyPr anchorCtr="0" anchor="t" bIns="45700" lIns="91425" spcFirstLastPara="1" rIns="91425" wrap="square" tIns="45700">
            <a:normAutofit/>
          </a:bodyPr>
          <a:lstStyle/>
          <a:p>
            <a:pPr indent="-330200" lvl="0" marL="457200" marR="0" rtl="0" algn="l">
              <a:lnSpc>
                <a:spcPct val="100000"/>
              </a:lnSpc>
              <a:spcBef>
                <a:spcPts val="0"/>
              </a:spcBef>
              <a:spcAft>
                <a:spcPts val="0"/>
              </a:spcAft>
              <a:buClr>
                <a:schemeClr val="lt1"/>
              </a:buClr>
              <a:buSzPts val="1600"/>
              <a:buFont typeface="Avenir"/>
              <a:buChar char="●"/>
            </a:pPr>
            <a:r>
              <a:rPr lang="en-US" sz="1600"/>
              <a:t>n_estimators = number of trees in the </a:t>
            </a:r>
            <a:r>
              <a:rPr lang="en-US" sz="1600"/>
              <a:t>forest</a:t>
            </a:r>
            <a:br>
              <a:rPr lang="en-US" sz="1600"/>
            </a:br>
            <a:endParaRPr sz="1600"/>
          </a:p>
          <a:p>
            <a:pPr indent="-330200" lvl="0" marL="457200" marR="0" rtl="0" algn="l">
              <a:lnSpc>
                <a:spcPct val="100000"/>
              </a:lnSpc>
              <a:spcBef>
                <a:spcPts val="0"/>
              </a:spcBef>
              <a:spcAft>
                <a:spcPts val="0"/>
              </a:spcAft>
              <a:buClr>
                <a:schemeClr val="lt1"/>
              </a:buClr>
              <a:buSzPts val="1600"/>
              <a:buFont typeface="Avenir"/>
              <a:buChar char="●"/>
            </a:pPr>
            <a:r>
              <a:rPr lang="en-US" sz="1600"/>
              <a:t>max_features = max number of features considered for splitting a node</a:t>
            </a:r>
            <a:br>
              <a:rPr lang="en-US" sz="1600"/>
            </a:br>
            <a:endParaRPr sz="1600"/>
          </a:p>
          <a:p>
            <a:pPr indent="-330200" lvl="0" marL="457200" marR="0" rtl="0" algn="l">
              <a:lnSpc>
                <a:spcPct val="100000"/>
              </a:lnSpc>
              <a:spcBef>
                <a:spcPts val="0"/>
              </a:spcBef>
              <a:spcAft>
                <a:spcPts val="0"/>
              </a:spcAft>
              <a:buClr>
                <a:schemeClr val="lt1"/>
              </a:buClr>
              <a:buSzPts val="1600"/>
              <a:buFont typeface="Avenir"/>
              <a:buChar char="●"/>
            </a:pPr>
            <a:r>
              <a:rPr lang="en-US" sz="1600"/>
              <a:t>max_depth = max number of levels in each decision tree</a:t>
            </a:r>
            <a:br>
              <a:rPr lang="en-US" sz="1600"/>
            </a:br>
            <a:endParaRPr sz="1600"/>
          </a:p>
          <a:p>
            <a:pPr indent="-330200" lvl="0" marL="457200" marR="0" rtl="0" algn="l">
              <a:lnSpc>
                <a:spcPct val="100000"/>
              </a:lnSpc>
              <a:spcBef>
                <a:spcPts val="0"/>
              </a:spcBef>
              <a:spcAft>
                <a:spcPts val="0"/>
              </a:spcAft>
              <a:buClr>
                <a:schemeClr val="lt1"/>
              </a:buClr>
              <a:buSzPts val="1600"/>
              <a:buFont typeface="Avenir"/>
              <a:buChar char="●"/>
            </a:pPr>
            <a:r>
              <a:rPr lang="en-US" sz="1600"/>
              <a:t>min_samples_split = min number of data points placed in a node before the node is split</a:t>
            </a:r>
            <a:br>
              <a:rPr lang="en-US" sz="1600"/>
            </a:br>
            <a:endParaRPr sz="1600"/>
          </a:p>
          <a:p>
            <a:pPr indent="-330200" lvl="0" marL="457200" marR="0" rtl="0" algn="l">
              <a:lnSpc>
                <a:spcPct val="100000"/>
              </a:lnSpc>
              <a:spcBef>
                <a:spcPts val="0"/>
              </a:spcBef>
              <a:spcAft>
                <a:spcPts val="0"/>
              </a:spcAft>
              <a:buClr>
                <a:schemeClr val="lt1"/>
              </a:buClr>
              <a:buSzPts val="1600"/>
              <a:buFont typeface="Avenir"/>
              <a:buChar char="●"/>
            </a:pPr>
            <a:r>
              <a:rPr lang="en-US" sz="1600"/>
              <a:t>min_samples_leaf = min number of data points allowed in a leaf node</a:t>
            </a:r>
            <a:br>
              <a:rPr lang="en-US" sz="1600"/>
            </a:br>
            <a:endParaRPr sz="1600"/>
          </a:p>
          <a:p>
            <a:pPr indent="-330200" lvl="0" marL="457200" marR="0" rtl="0" algn="l">
              <a:lnSpc>
                <a:spcPct val="100000"/>
              </a:lnSpc>
              <a:spcBef>
                <a:spcPts val="0"/>
              </a:spcBef>
              <a:spcAft>
                <a:spcPts val="0"/>
              </a:spcAft>
              <a:buClr>
                <a:schemeClr val="lt1"/>
              </a:buClr>
              <a:buSzPts val="1600"/>
              <a:buFont typeface="Avenir"/>
              <a:buChar char="●"/>
            </a:pPr>
            <a:r>
              <a:rPr lang="en-US" sz="1600"/>
              <a:t>bootstrap = method for sampling data points (with or without replacement)</a:t>
            </a:r>
            <a:endParaRPr sz="1500">
              <a:solidFill>
                <a:srgbClr val="292929"/>
              </a:solidFill>
              <a:highlight>
                <a:srgbClr val="FFFFFF"/>
              </a:highlight>
              <a:latin typeface="Georgia"/>
              <a:ea typeface="Georgia"/>
              <a:cs typeface="Georgia"/>
              <a:sym typeface="Georgia"/>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Introduction</a:t>
            </a:r>
            <a:endParaRPr/>
          </a:p>
        </p:txBody>
      </p:sp>
      <p:sp>
        <p:nvSpPr>
          <p:cNvPr id="102" name="Google Shape;102;p2"/>
          <p:cNvSpPr txBox="1"/>
          <p:nvPr>
            <p:ph idx="1" type="body"/>
          </p:nvPr>
        </p:nvSpPr>
        <p:spPr>
          <a:xfrm>
            <a:off x="762000" y="1834624"/>
            <a:ext cx="10668000" cy="4269600"/>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chemeClr val="lt1"/>
              </a:buClr>
              <a:buSzPts val="2000"/>
              <a:buChar char="•"/>
            </a:pPr>
            <a:r>
              <a:rPr lang="en-US" sz="2000"/>
              <a:t>Weather analysis, in particular temperature and weather type, have been the focus of many fruitful studies. Global warming is a well discussed issue. A myriad of opinions have been expressed on the topic. While the majority of research provides strong evidence chronicling the effect and its theorized causes, consensus on the matter is not yet unanimous.</a:t>
            </a:r>
            <a:endParaRPr sz="2000"/>
          </a:p>
          <a:p>
            <a:pPr indent="-228600" lvl="0" marL="228600" rtl="0" algn="l">
              <a:lnSpc>
                <a:spcPct val="125000"/>
              </a:lnSpc>
              <a:spcBef>
                <a:spcPts val="1000"/>
              </a:spcBef>
              <a:spcAft>
                <a:spcPts val="0"/>
              </a:spcAft>
              <a:buSzPts val="2000"/>
              <a:buChar char="•"/>
            </a:pPr>
            <a:r>
              <a:rPr lang="en-US" sz="2000"/>
              <a:t>In our work we aim to build predictive models to estimate average temperature values. We showcase a linear </a:t>
            </a:r>
            <a:r>
              <a:rPr lang="en-US" sz="2000"/>
              <a:t>and a random forest regression models. As well as a time series model and a random forest classifier to estimate weather type. </a:t>
            </a:r>
            <a:endParaRPr sz="2000"/>
          </a:p>
          <a:p>
            <a:pPr indent="-228600" lvl="0" marL="228600" rtl="0" algn="l">
              <a:lnSpc>
                <a:spcPct val="125000"/>
              </a:lnSpc>
              <a:spcBef>
                <a:spcPts val="1000"/>
              </a:spcBef>
              <a:spcAft>
                <a:spcPts val="0"/>
              </a:spcAft>
              <a:buClr>
                <a:schemeClr val="lt1"/>
              </a:buClr>
              <a:buSzPts val="2000"/>
              <a:buChar char="•"/>
            </a:pPr>
            <a:r>
              <a:rPr lang="en-US" sz="2000"/>
              <a:t>While the time frame of this study is rather narrow compared to the large body of research in the field, it is our belief that it’s sufficient to produce meaningful observations.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29b1d38c10_0_14"/>
          <p:cNvSpPr txBox="1"/>
          <p:nvPr>
            <p:ph type="title"/>
          </p:nvPr>
        </p:nvSpPr>
        <p:spPr>
          <a:xfrm>
            <a:off x="762000" y="762000"/>
            <a:ext cx="10668000" cy="152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lt1"/>
              </a:buClr>
              <a:buSzPts val="4400"/>
              <a:buFont typeface="Arial"/>
              <a:buNone/>
            </a:pPr>
            <a:r>
              <a:rPr lang="en-US"/>
              <a:t>With TMIN AND TMAX</a:t>
            </a:r>
            <a:endParaRPr/>
          </a:p>
          <a:p>
            <a:pPr indent="0" lvl="0" marL="0" rtl="0" algn="l">
              <a:spcBef>
                <a:spcPts val="0"/>
              </a:spcBef>
              <a:spcAft>
                <a:spcPts val="0"/>
              </a:spcAft>
              <a:buNone/>
            </a:pPr>
            <a:r>
              <a:t/>
            </a:r>
            <a:endParaRPr/>
          </a:p>
        </p:txBody>
      </p:sp>
      <p:pic>
        <p:nvPicPr>
          <p:cNvPr descr="Graphical user interface, text&#10;&#10;Description automatically generated" id="234" name="Google Shape;234;g129b1d38c10_0_14"/>
          <p:cNvPicPr preferRelativeResize="0"/>
          <p:nvPr>
            <p:ph idx="1" type="body"/>
          </p:nvPr>
        </p:nvPicPr>
        <p:blipFill rotWithShape="1">
          <a:blip r:embed="rId3">
            <a:alphaModFix/>
          </a:blip>
          <a:srcRect b="0" l="0" r="0" t="0"/>
          <a:stretch/>
        </p:blipFill>
        <p:spPr>
          <a:xfrm>
            <a:off x="405756" y="2475517"/>
            <a:ext cx="4665900" cy="2872800"/>
          </a:xfrm>
          <a:prstGeom prst="rect">
            <a:avLst/>
          </a:prstGeom>
          <a:noFill/>
          <a:ln>
            <a:noFill/>
          </a:ln>
        </p:spPr>
      </p:pic>
      <p:pic>
        <p:nvPicPr>
          <p:cNvPr descr="Graphical user interface, text, application, email&#10;&#10;Description automatically generated" id="235" name="Google Shape;235;g129b1d38c10_0_14"/>
          <p:cNvPicPr preferRelativeResize="0"/>
          <p:nvPr/>
        </p:nvPicPr>
        <p:blipFill rotWithShape="1">
          <a:blip r:embed="rId4">
            <a:alphaModFix/>
          </a:blip>
          <a:srcRect b="0" l="0" r="0" t="0"/>
          <a:stretch/>
        </p:blipFill>
        <p:spPr>
          <a:xfrm>
            <a:off x="5301705" y="2475524"/>
            <a:ext cx="6394088" cy="29892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6"/>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With TMIN AND TMAX</a:t>
            </a:r>
            <a:endParaRPr/>
          </a:p>
        </p:txBody>
      </p:sp>
      <p:pic>
        <p:nvPicPr>
          <p:cNvPr descr="Chart, scatter chart&#10;&#10;Description automatically generated" id="241" name="Google Shape;241;p46"/>
          <p:cNvPicPr preferRelativeResize="0"/>
          <p:nvPr>
            <p:ph idx="1" type="body"/>
          </p:nvPr>
        </p:nvPicPr>
        <p:blipFill rotWithShape="1">
          <a:blip r:embed="rId3">
            <a:alphaModFix/>
          </a:blip>
          <a:srcRect b="0" l="0" r="0" t="0"/>
          <a:stretch/>
        </p:blipFill>
        <p:spPr>
          <a:xfrm>
            <a:off x="285230" y="2286000"/>
            <a:ext cx="5245906" cy="3817938"/>
          </a:xfrm>
          <a:prstGeom prst="rect">
            <a:avLst/>
          </a:prstGeom>
          <a:noFill/>
          <a:ln>
            <a:noFill/>
          </a:ln>
        </p:spPr>
      </p:pic>
      <p:pic>
        <p:nvPicPr>
          <p:cNvPr descr="Chart, line chart&#10;&#10;Description automatically generated" id="242" name="Google Shape;242;p46"/>
          <p:cNvPicPr preferRelativeResize="0"/>
          <p:nvPr/>
        </p:nvPicPr>
        <p:blipFill rotWithShape="1">
          <a:blip r:embed="rId4">
            <a:alphaModFix/>
          </a:blip>
          <a:srcRect b="0" l="0" r="0" t="0"/>
          <a:stretch/>
        </p:blipFill>
        <p:spPr>
          <a:xfrm>
            <a:off x="6199464" y="2286000"/>
            <a:ext cx="5435677" cy="372890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29b1d38c10_0_7"/>
          <p:cNvSpPr txBox="1"/>
          <p:nvPr>
            <p:ph type="title"/>
          </p:nvPr>
        </p:nvSpPr>
        <p:spPr>
          <a:xfrm>
            <a:off x="762000" y="400275"/>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Without TMIN AND TMAX</a:t>
            </a:r>
            <a:endParaRPr/>
          </a:p>
        </p:txBody>
      </p:sp>
      <p:pic>
        <p:nvPicPr>
          <p:cNvPr descr="Graphical user interface, text, application&#10;&#10;Description automatically generated" id="249" name="Google Shape;249;g129b1d38c10_0_7"/>
          <p:cNvPicPr preferRelativeResize="0"/>
          <p:nvPr/>
        </p:nvPicPr>
        <p:blipFill rotWithShape="1">
          <a:blip r:embed="rId3">
            <a:alphaModFix/>
          </a:blip>
          <a:srcRect b="0" l="0" r="0" t="0"/>
          <a:stretch/>
        </p:blipFill>
        <p:spPr>
          <a:xfrm>
            <a:off x="5567875" y="2378725"/>
            <a:ext cx="6351900" cy="3703325"/>
          </a:xfrm>
          <a:prstGeom prst="rect">
            <a:avLst/>
          </a:prstGeom>
          <a:noFill/>
          <a:ln>
            <a:noFill/>
          </a:ln>
        </p:spPr>
      </p:pic>
      <p:pic>
        <p:nvPicPr>
          <p:cNvPr id="250" name="Google Shape;250;g129b1d38c10_0_7"/>
          <p:cNvPicPr preferRelativeResize="0"/>
          <p:nvPr/>
        </p:nvPicPr>
        <p:blipFill>
          <a:blip r:embed="rId4">
            <a:alphaModFix/>
          </a:blip>
          <a:stretch>
            <a:fillRect/>
          </a:stretch>
        </p:blipFill>
        <p:spPr>
          <a:xfrm>
            <a:off x="180250" y="3074375"/>
            <a:ext cx="5123875" cy="1447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Without TMIN AND TMAX</a:t>
            </a:r>
            <a:endParaRPr/>
          </a:p>
        </p:txBody>
      </p:sp>
      <p:pic>
        <p:nvPicPr>
          <p:cNvPr descr="Chart, scatter chart&#10;&#10;Description automatically generated" id="256" name="Google Shape;256;p44"/>
          <p:cNvPicPr preferRelativeResize="0"/>
          <p:nvPr>
            <p:ph idx="1" type="body"/>
          </p:nvPr>
        </p:nvPicPr>
        <p:blipFill rotWithShape="1">
          <a:blip r:embed="rId3">
            <a:alphaModFix/>
          </a:blip>
          <a:srcRect b="0" l="0" r="0" t="0"/>
          <a:stretch/>
        </p:blipFill>
        <p:spPr>
          <a:xfrm>
            <a:off x="594099" y="2176944"/>
            <a:ext cx="5181842" cy="3564343"/>
          </a:xfrm>
          <a:prstGeom prst="rect">
            <a:avLst/>
          </a:prstGeom>
          <a:noFill/>
          <a:ln>
            <a:noFill/>
          </a:ln>
        </p:spPr>
      </p:pic>
      <p:pic>
        <p:nvPicPr>
          <p:cNvPr descr="Chart, histogram&#10;&#10;Description automatically generated" id="257" name="Google Shape;257;p44"/>
          <p:cNvPicPr preferRelativeResize="0"/>
          <p:nvPr/>
        </p:nvPicPr>
        <p:blipFill rotWithShape="1">
          <a:blip r:embed="rId4">
            <a:alphaModFix/>
          </a:blip>
          <a:srcRect b="0" l="0" r="0" t="0"/>
          <a:stretch/>
        </p:blipFill>
        <p:spPr>
          <a:xfrm>
            <a:off x="6031683" y="2176944"/>
            <a:ext cx="5922103" cy="356434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9"/>
          <p:cNvSpPr txBox="1"/>
          <p:nvPr>
            <p:ph type="title"/>
          </p:nvPr>
        </p:nvSpPr>
        <p:spPr>
          <a:xfrm>
            <a:off x="799700" y="1151600"/>
            <a:ext cx="10668000" cy="634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Arial"/>
              <a:buNone/>
            </a:pPr>
            <a:r>
              <a:rPr lang="en-US" sz="3970"/>
              <a:t>TIME SERIES ANALYSIS</a:t>
            </a:r>
            <a:endParaRPr sz="2530"/>
          </a:p>
        </p:txBody>
      </p:sp>
      <p:sp>
        <p:nvSpPr>
          <p:cNvPr id="263" name="Google Shape;263;p49"/>
          <p:cNvSpPr txBox="1"/>
          <p:nvPr>
            <p:ph idx="1" type="body"/>
          </p:nvPr>
        </p:nvSpPr>
        <p:spPr>
          <a:xfrm>
            <a:off x="950400" y="2518800"/>
            <a:ext cx="10668000" cy="3442200"/>
          </a:xfrm>
          <a:prstGeom prst="rect">
            <a:avLst/>
          </a:prstGeom>
        </p:spPr>
        <p:txBody>
          <a:bodyPr anchorCtr="0" anchor="t" bIns="45700" lIns="91425" spcFirstLastPara="1" rIns="91425" wrap="square" tIns="45700">
            <a:normAutofit/>
          </a:bodyPr>
          <a:lstStyle/>
          <a:p>
            <a:pPr indent="-330200" lvl="0" marL="457200" rtl="0" algn="l">
              <a:lnSpc>
                <a:spcPct val="100000"/>
              </a:lnSpc>
              <a:spcBef>
                <a:spcPts val="0"/>
              </a:spcBef>
              <a:spcAft>
                <a:spcPts val="0"/>
              </a:spcAft>
              <a:buClr>
                <a:schemeClr val="lt1"/>
              </a:buClr>
              <a:buSzPts val="1600"/>
              <a:buFont typeface="Avenir"/>
              <a:buChar char="●"/>
            </a:pPr>
            <a:r>
              <a:rPr lang="en-US" sz="1600"/>
              <a:t>We have performed Time Series Analysis to predict the future values.</a:t>
            </a:r>
            <a:endParaRPr sz="1600"/>
          </a:p>
          <a:p>
            <a:pPr indent="0" lvl="0" marL="45720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Clr>
                <a:schemeClr val="lt1"/>
              </a:buClr>
              <a:buSzPts val="1600"/>
              <a:buFont typeface="Avenir"/>
              <a:buChar char="●"/>
            </a:pPr>
            <a:r>
              <a:rPr lang="en-US" sz="1600"/>
              <a:t>We have taken 2015 to 2019 data as our train data and 2020 as test data and tried to predict 2020 values.</a:t>
            </a:r>
            <a:endParaRPr sz="1600"/>
          </a:p>
          <a:p>
            <a:pPr indent="0" lvl="0" marL="45720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Clr>
                <a:schemeClr val="lt1"/>
              </a:buClr>
              <a:buSzPts val="1600"/>
              <a:buFont typeface="Avenir"/>
              <a:buChar char="●"/>
            </a:pPr>
            <a:r>
              <a:rPr lang="en-US" sz="1600"/>
              <a:t>We did it without Performing HyperParameter tuning and with HyperParameter tuning.</a:t>
            </a:r>
            <a:endParaRPr sz="1600"/>
          </a:p>
          <a:p>
            <a:pPr indent="0" lvl="0" marL="45720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Clr>
                <a:schemeClr val="lt1"/>
              </a:buClr>
              <a:buSzPts val="1600"/>
              <a:buFont typeface="Avenir"/>
              <a:buChar char="●"/>
            </a:pPr>
            <a:r>
              <a:rPr lang="en-US" sz="1600"/>
              <a:t>The results were better when we use HyperParameter tuning. </a:t>
            </a:r>
            <a:endParaRPr sz="1600"/>
          </a:p>
          <a:p>
            <a:pPr indent="0" lvl="0" marL="0" rtl="0" algn="l">
              <a:spcBef>
                <a:spcPts val="1000"/>
              </a:spcBef>
              <a:spcAft>
                <a:spcPts val="0"/>
              </a:spcAft>
              <a:buNone/>
            </a:pPr>
            <a:r>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g129b1d38c10_0_147"/>
          <p:cNvPicPr preferRelativeResize="0"/>
          <p:nvPr/>
        </p:nvPicPr>
        <p:blipFill>
          <a:blip r:embed="rId3">
            <a:alphaModFix/>
          </a:blip>
          <a:stretch>
            <a:fillRect/>
          </a:stretch>
        </p:blipFill>
        <p:spPr>
          <a:xfrm>
            <a:off x="0" y="0"/>
            <a:ext cx="5695251" cy="6858000"/>
          </a:xfrm>
          <a:prstGeom prst="rect">
            <a:avLst/>
          </a:prstGeom>
          <a:noFill/>
          <a:ln>
            <a:noFill/>
          </a:ln>
        </p:spPr>
      </p:pic>
      <p:pic>
        <p:nvPicPr>
          <p:cNvPr id="270" name="Google Shape;270;g129b1d38c10_0_147"/>
          <p:cNvPicPr preferRelativeResize="0"/>
          <p:nvPr/>
        </p:nvPicPr>
        <p:blipFill>
          <a:blip r:embed="rId4">
            <a:alphaModFix/>
          </a:blip>
          <a:stretch>
            <a:fillRect/>
          </a:stretch>
        </p:blipFill>
        <p:spPr>
          <a:xfrm>
            <a:off x="6263125" y="90960"/>
            <a:ext cx="5216400" cy="2921475"/>
          </a:xfrm>
          <a:prstGeom prst="rect">
            <a:avLst/>
          </a:prstGeom>
          <a:noFill/>
          <a:ln>
            <a:noFill/>
          </a:ln>
        </p:spPr>
      </p:pic>
      <p:pic>
        <p:nvPicPr>
          <p:cNvPr id="271" name="Google Shape;271;g129b1d38c10_0_147"/>
          <p:cNvPicPr preferRelativeResize="0"/>
          <p:nvPr/>
        </p:nvPicPr>
        <p:blipFill>
          <a:blip r:embed="rId5">
            <a:alphaModFix/>
          </a:blip>
          <a:stretch>
            <a:fillRect/>
          </a:stretch>
        </p:blipFill>
        <p:spPr>
          <a:xfrm>
            <a:off x="6263125" y="3158250"/>
            <a:ext cx="5216399" cy="360879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29b1d38c10_3_59"/>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Dataset</a:t>
            </a:r>
            <a:endParaRPr/>
          </a:p>
        </p:txBody>
      </p:sp>
      <p:pic>
        <p:nvPicPr>
          <p:cNvPr id="278" name="Google Shape;278;g129b1d38c10_3_59"/>
          <p:cNvPicPr preferRelativeResize="0"/>
          <p:nvPr/>
        </p:nvPicPr>
        <p:blipFill>
          <a:blip r:embed="rId3">
            <a:alphaModFix/>
          </a:blip>
          <a:stretch>
            <a:fillRect/>
          </a:stretch>
        </p:blipFill>
        <p:spPr>
          <a:xfrm>
            <a:off x="0" y="2643270"/>
            <a:ext cx="7338499" cy="4214730"/>
          </a:xfrm>
          <a:prstGeom prst="rect">
            <a:avLst/>
          </a:prstGeom>
          <a:noFill/>
          <a:ln>
            <a:noFill/>
          </a:ln>
        </p:spPr>
      </p:pic>
      <p:pic>
        <p:nvPicPr>
          <p:cNvPr id="279" name="Google Shape;279;g129b1d38c10_3_59"/>
          <p:cNvPicPr preferRelativeResize="0"/>
          <p:nvPr/>
        </p:nvPicPr>
        <p:blipFill>
          <a:blip r:embed="rId4">
            <a:alphaModFix/>
          </a:blip>
          <a:stretch>
            <a:fillRect/>
          </a:stretch>
        </p:blipFill>
        <p:spPr>
          <a:xfrm>
            <a:off x="7338500" y="0"/>
            <a:ext cx="4853499" cy="3307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29b1d38c10_3_82"/>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Base Model</a:t>
            </a:r>
            <a:endParaRPr/>
          </a:p>
        </p:txBody>
      </p:sp>
      <p:pic>
        <p:nvPicPr>
          <p:cNvPr id="286" name="Google Shape;286;g129b1d38c10_3_82"/>
          <p:cNvPicPr preferRelativeResize="0"/>
          <p:nvPr/>
        </p:nvPicPr>
        <p:blipFill>
          <a:blip r:embed="rId3">
            <a:alphaModFix/>
          </a:blip>
          <a:stretch>
            <a:fillRect/>
          </a:stretch>
        </p:blipFill>
        <p:spPr>
          <a:xfrm>
            <a:off x="6437200" y="935087"/>
            <a:ext cx="5643651" cy="4987826"/>
          </a:xfrm>
          <a:prstGeom prst="rect">
            <a:avLst/>
          </a:prstGeom>
          <a:noFill/>
          <a:ln>
            <a:noFill/>
          </a:ln>
        </p:spPr>
      </p:pic>
      <p:pic>
        <p:nvPicPr>
          <p:cNvPr id="287" name="Google Shape;287;g129b1d38c10_3_82"/>
          <p:cNvPicPr preferRelativeResize="0"/>
          <p:nvPr/>
        </p:nvPicPr>
        <p:blipFill>
          <a:blip r:embed="rId4">
            <a:alphaModFix/>
          </a:blip>
          <a:stretch>
            <a:fillRect/>
          </a:stretch>
        </p:blipFill>
        <p:spPr>
          <a:xfrm>
            <a:off x="111151" y="2750450"/>
            <a:ext cx="6243550" cy="223738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29b1d38c10_3_91"/>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Base Model Result</a:t>
            </a:r>
            <a:endParaRPr/>
          </a:p>
        </p:txBody>
      </p:sp>
      <p:pic>
        <p:nvPicPr>
          <p:cNvPr id="294" name="Google Shape;294;g129b1d38c10_3_91"/>
          <p:cNvPicPr preferRelativeResize="0"/>
          <p:nvPr/>
        </p:nvPicPr>
        <p:blipFill>
          <a:blip r:embed="rId3">
            <a:alphaModFix/>
          </a:blip>
          <a:stretch>
            <a:fillRect/>
          </a:stretch>
        </p:blipFill>
        <p:spPr>
          <a:xfrm>
            <a:off x="2429975" y="2286000"/>
            <a:ext cx="7332039" cy="42671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29b1d38c10_3_127"/>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Base Model Result</a:t>
            </a:r>
            <a:endParaRPr/>
          </a:p>
        </p:txBody>
      </p:sp>
      <p:pic>
        <p:nvPicPr>
          <p:cNvPr id="301" name="Google Shape;301;g129b1d38c10_3_127"/>
          <p:cNvPicPr preferRelativeResize="0"/>
          <p:nvPr/>
        </p:nvPicPr>
        <p:blipFill>
          <a:blip r:embed="rId3">
            <a:alphaModFix/>
          </a:blip>
          <a:stretch>
            <a:fillRect/>
          </a:stretch>
        </p:blipFill>
        <p:spPr>
          <a:xfrm>
            <a:off x="2323663" y="2286000"/>
            <a:ext cx="7544669" cy="426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Problem Definition </a:t>
            </a:r>
            <a:endParaRPr/>
          </a:p>
        </p:txBody>
      </p:sp>
      <p:sp>
        <p:nvSpPr>
          <p:cNvPr id="109" name="Google Shape;109;p4"/>
          <p:cNvSpPr txBox="1"/>
          <p:nvPr>
            <p:ph idx="1" type="body"/>
          </p:nvPr>
        </p:nvSpPr>
        <p:spPr>
          <a:xfrm>
            <a:off x="762000" y="2277917"/>
            <a:ext cx="10668000" cy="3818083"/>
          </a:xfrm>
          <a:prstGeom prst="rect">
            <a:avLst/>
          </a:prstGeom>
          <a:noFill/>
          <a:ln>
            <a:noFill/>
          </a:ln>
        </p:spPr>
        <p:txBody>
          <a:bodyPr anchorCtr="0" anchor="t" bIns="45700" lIns="91425" spcFirstLastPara="1" rIns="91425" wrap="square" tIns="45700">
            <a:normAutofit/>
          </a:bodyPr>
          <a:lstStyle/>
          <a:p>
            <a:pPr indent="-266700" lvl="0" marL="228600" rtl="0" algn="l">
              <a:spcBef>
                <a:spcPts val="0"/>
              </a:spcBef>
              <a:spcAft>
                <a:spcPts val="0"/>
              </a:spcAft>
              <a:buSzPts val="2400"/>
              <a:buChar char="•"/>
            </a:pPr>
            <a:r>
              <a:rPr lang="en-US" sz="2400"/>
              <a:t>To successfully predict average temperature values without any temperature metric present in the dataset.</a:t>
            </a:r>
            <a:endParaRPr sz="2400"/>
          </a:p>
          <a:p>
            <a:pPr indent="-228600" lvl="0" marL="228600" rtl="0" algn="l">
              <a:lnSpc>
                <a:spcPct val="125000"/>
              </a:lnSpc>
              <a:spcBef>
                <a:spcPts val="0"/>
              </a:spcBef>
              <a:spcAft>
                <a:spcPts val="0"/>
              </a:spcAft>
              <a:buSzPts val="2400"/>
              <a:buChar char="•"/>
            </a:pPr>
            <a:r>
              <a:rPr lang="en-US" sz="2400"/>
              <a:t>To successfully predict future temperature behaviour based on past data.</a:t>
            </a:r>
            <a:endParaRPr sz="2400"/>
          </a:p>
          <a:p>
            <a:pPr indent="-228600" lvl="0" marL="228600" rtl="0" algn="l">
              <a:lnSpc>
                <a:spcPct val="125000"/>
              </a:lnSpc>
              <a:spcBef>
                <a:spcPts val="0"/>
              </a:spcBef>
              <a:spcAft>
                <a:spcPts val="0"/>
              </a:spcAft>
              <a:buSzPts val="2400"/>
              <a:buChar char="•"/>
            </a:pPr>
            <a:r>
              <a:rPr lang="en-US" sz="2400"/>
              <a:t>To classify weather type with high accuracy.    </a:t>
            </a:r>
            <a:r>
              <a:rPr lang="en-US" sz="2400"/>
              <a:t>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29b1d38c10_3_99"/>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Base Model Result</a:t>
            </a:r>
            <a:endParaRPr/>
          </a:p>
        </p:txBody>
      </p:sp>
      <p:pic>
        <p:nvPicPr>
          <p:cNvPr id="308" name="Google Shape;308;g129b1d38c10_3_99"/>
          <p:cNvPicPr preferRelativeResize="0"/>
          <p:nvPr/>
        </p:nvPicPr>
        <p:blipFill>
          <a:blip r:embed="rId3">
            <a:alphaModFix/>
          </a:blip>
          <a:stretch>
            <a:fillRect/>
          </a:stretch>
        </p:blipFill>
        <p:spPr>
          <a:xfrm>
            <a:off x="2325175" y="2286000"/>
            <a:ext cx="7541657" cy="42672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29b1d38c10_3_114"/>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Final </a:t>
            </a:r>
            <a:r>
              <a:rPr lang="en-US"/>
              <a:t>Model with </a:t>
            </a:r>
            <a:r>
              <a:rPr lang="en-US"/>
              <a:t>hyperparameter tuning </a:t>
            </a:r>
            <a:r>
              <a:rPr lang="en-US"/>
              <a:t> </a:t>
            </a:r>
            <a:endParaRPr/>
          </a:p>
        </p:txBody>
      </p:sp>
      <p:pic>
        <p:nvPicPr>
          <p:cNvPr id="315" name="Google Shape;315;g129b1d38c10_3_114"/>
          <p:cNvPicPr preferRelativeResize="0"/>
          <p:nvPr/>
        </p:nvPicPr>
        <p:blipFill>
          <a:blip r:embed="rId3">
            <a:alphaModFix/>
          </a:blip>
          <a:stretch>
            <a:fillRect/>
          </a:stretch>
        </p:blipFill>
        <p:spPr>
          <a:xfrm>
            <a:off x="91838" y="2286000"/>
            <a:ext cx="5478083" cy="4267200"/>
          </a:xfrm>
          <a:prstGeom prst="rect">
            <a:avLst/>
          </a:prstGeom>
          <a:noFill/>
          <a:ln>
            <a:noFill/>
          </a:ln>
        </p:spPr>
      </p:pic>
      <p:pic>
        <p:nvPicPr>
          <p:cNvPr id="316" name="Google Shape;316;g129b1d38c10_3_114"/>
          <p:cNvPicPr preferRelativeResize="0"/>
          <p:nvPr/>
        </p:nvPicPr>
        <p:blipFill>
          <a:blip r:embed="rId4">
            <a:alphaModFix/>
          </a:blip>
          <a:stretch>
            <a:fillRect/>
          </a:stretch>
        </p:blipFill>
        <p:spPr>
          <a:xfrm>
            <a:off x="5683500" y="2286000"/>
            <a:ext cx="6416651" cy="624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29b1d38c10_3_105"/>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Final </a:t>
            </a:r>
            <a:r>
              <a:rPr lang="en-US"/>
              <a:t>Model Result</a:t>
            </a:r>
            <a:endParaRPr/>
          </a:p>
        </p:txBody>
      </p:sp>
      <p:pic>
        <p:nvPicPr>
          <p:cNvPr id="323" name="Google Shape;323;g129b1d38c10_3_105"/>
          <p:cNvPicPr preferRelativeResize="0"/>
          <p:nvPr/>
        </p:nvPicPr>
        <p:blipFill>
          <a:blip r:embed="rId3">
            <a:alphaModFix/>
          </a:blip>
          <a:stretch>
            <a:fillRect/>
          </a:stretch>
        </p:blipFill>
        <p:spPr>
          <a:xfrm>
            <a:off x="6008441" y="0"/>
            <a:ext cx="6183562" cy="685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29b1d38c10_3_149"/>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Final </a:t>
            </a:r>
            <a:r>
              <a:rPr lang="en-US"/>
              <a:t>Model Result</a:t>
            </a:r>
            <a:endParaRPr/>
          </a:p>
        </p:txBody>
      </p:sp>
      <p:pic>
        <p:nvPicPr>
          <p:cNvPr id="330" name="Google Shape;330;g129b1d38c10_3_149"/>
          <p:cNvPicPr preferRelativeResize="0"/>
          <p:nvPr/>
        </p:nvPicPr>
        <p:blipFill>
          <a:blip r:embed="rId3">
            <a:alphaModFix/>
          </a:blip>
          <a:stretch>
            <a:fillRect/>
          </a:stretch>
        </p:blipFill>
        <p:spPr>
          <a:xfrm>
            <a:off x="2347138" y="2286000"/>
            <a:ext cx="7497735" cy="4267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29b1d38c10_3_133"/>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Base Model Result</a:t>
            </a:r>
            <a:endParaRPr/>
          </a:p>
        </p:txBody>
      </p:sp>
      <p:pic>
        <p:nvPicPr>
          <p:cNvPr id="337" name="Google Shape;337;g129b1d38c10_3_133"/>
          <p:cNvPicPr preferRelativeResize="0"/>
          <p:nvPr/>
        </p:nvPicPr>
        <p:blipFill>
          <a:blip r:embed="rId3">
            <a:alphaModFix/>
          </a:blip>
          <a:stretch>
            <a:fillRect/>
          </a:stretch>
        </p:blipFill>
        <p:spPr>
          <a:xfrm>
            <a:off x="2310575" y="2286000"/>
            <a:ext cx="7570838" cy="42671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29b1d38c10_3_164"/>
          <p:cNvSpPr txBox="1"/>
          <p:nvPr>
            <p:ph type="title"/>
          </p:nvPr>
        </p:nvSpPr>
        <p:spPr>
          <a:xfrm>
            <a:off x="799700" y="1151600"/>
            <a:ext cx="10668000" cy="634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Arial"/>
              <a:buNone/>
            </a:pPr>
            <a:r>
              <a:rPr lang="en-US" sz="3970"/>
              <a:t>Classifier</a:t>
            </a:r>
            <a:endParaRPr sz="2530"/>
          </a:p>
        </p:txBody>
      </p:sp>
      <p:sp>
        <p:nvSpPr>
          <p:cNvPr id="343" name="Google Shape;343;g129b1d38c10_3_164"/>
          <p:cNvSpPr txBox="1"/>
          <p:nvPr>
            <p:ph idx="1" type="body"/>
          </p:nvPr>
        </p:nvSpPr>
        <p:spPr>
          <a:xfrm>
            <a:off x="950400" y="2518800"/>
            <a:ext cx="10668000" cy="3442200"/>
          </a:xfrm>
          <a:prstGeom prst="rect">
            <a:avLst/>
          </a:prstGeom>
        </p:spPr>
        <p:txBody>
          <a:bodyPr anchorCtr="0" anchor="t" bIns="45700" lIns="91425" spcFirstLastPara="1" rIns="91425" wrap="square" tIns="45700">
            <a:normAutofit/>
          </a:bodyPr>
          <a:lstStyle/>
          <a:p>
            <a:pPr indent="-330200" lvl="0" marL="457200" rtl="0" algn="l">
              <a:lnSpc>
                <a:spcPct val="100000"/>
              </a:lnSpc>
              <a:spcBef>
                <a:spcPts val="0"/>
              </a:spcBef>
              <a:spcAft>
                <a:spcPts val="0"/>
              </a:spcAft>
              <a:buClr>
                <a:schemeClr val="lt1"/>
              </a:buClr>
              <a:buSzPts val="1600"/>
              <a:buFont typeface="Avenir"/>
              <a:buChar char="●"/>
            </a:pPr>
            <a:r>
              <a:rPr lang="en-US" sz="1600"/>
              <a:t>We have used classifiers to perform classification of weather type based on atmospheric data recorded during 2020 at the JFK airport.</a:t>
            </a:r>
            <a:endParaRPr sz="1600"/>
          </a:p>
          <a:p>
            <a:pPr indent="0" lvl="0" marL="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Clr>
                <a:schemeClr val="lt1"/>
              </a:buClr>
              <a:buSzPts val="1600"/>
              <a:buChar char="●"/>
            </a:pPr>
            <a:r>
              <a:rPr lang="en-US" sz="1600"/>
              <a:t>The data includes the altimeter reading, dew point temperature, precipitation, pressure change, relative humidity, sea level pressure, visibility, wind direction, and more.</a:t>
            </a:r>
            <a:endParaRPr sz="1600"/>
          </a:p>
          <a:p>
            <a:pPr indent="0" lvl="0" marL="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Clr>
                <a:schemeClr val="lt1"/>
              </a:buClr>
              <a:buSzPts val="1600"/>
              <a:buChar char="●"/>
            </a:pPr>
            <a:r>
              <a:rPr lang="en-US" sz="1600"/>
              <a:t>The classifiers used were K-nearest neighbor, Logistic regression, RandomForestClassifier, and Gaussian Naive Bayes.</a:t>
            </a:r>
            <a:endParaRPr sz="1600"/>
          </a:p>
          <a:p>
            <a:pPr indent="0" lvl="0" marL="457200" marR="0" rtl="0" algn="l">
              <a:lnSpc>
                <a:spcPct val="100000"/>
              </a:lnSpc>
              <a:spcBef>
                <a:spcPts val="0"/>
              </a:spcBef>
              <a:spcAft>
                <a:spcPts val="0"/>
              </a:spcAft>
              <a:buNone/>
            </a:pPr>
            <a:r>
              <a:t/>
            </a:r>
            <a:endParaRPr sz="1600"/>
          </a:p>
          <a:p>
            <a:pPr indent="-330200" lvl="0" marL="457200" marR="0" rtl="0" algn="l">
              <a:lnSpc>
                <a:spcPct val="100000"/>
              </a:lnSpc>
              <a:spcBef>
                <a:spcPts val="0"/>
              </a:spcBef>
              <a:spcAft>
                <a:spcPts val="0"/>
              </a:spcAft>
              <a:buClr>
                <a:schemeClr val="lt1"/>
              </a:buClr>
              <a:buSzPts val="1600"/>
              <a:buFont typeface="Avenir"/>
              <a:buChar char="●"/>
            </a:pPr>
            <a:r>
              <a:rPr lang="en-US" sz="1600"/>
              <a:t>The best classifier was the RandomForestClassifier.</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29b1d38c10_4_1"/>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Weather Type Breakdown</a:t>
            </a:r>
            <a:endParaRPr/>
          </a:p>
        </p:txBody>
      </p:sp>
      <p:sp>
        <p:nvSpPr>
          <p:cNvPr id="350" name="Google Shape;350;g129b1d38c10_4_1"/>
          <p:cNvSpPr txBox="1"/>
          <p:nvPr>
            <p:ph idx="1" type="body"/>
          </p:nvPr>
        </p:nvSpPr>
        <p:spPr>
          <a:xfrm>
            <a:off x="762000" y="2286000"/>
            <a:ext cx="2633100" cy="38100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a:t>PL = Ice Pellets</a:t>
            </a:r>
            <a:endParaRPr/>
          </a:p>
          <a:p>
            <a:pPr indent="0" lvl="0" marL="0" rtl="0" algn="l">
              <a:lnSpc>
                <a:spcPct val="115000"/>
              </a:lnSpc>
              <a:spcBef>
                <a:spcPts val="1200"/>
              </a:spcBef>
              <a:spcAft>
                <a:spcPts val="0"/>
              </a:spcAft>
              <a:buClr>
                <a:schemeClr val="dk1"/>
              </a:buClr>
              <a:buSzPts val="1100"/>
              <a:buFont typeface="Arial"/>
              <a:buNone/>
            </a:pPr>
            <a:r>
              <a:rPr lang="en-US"/>
              <a:t>RA = Rain</a:t>
            </a:r>
            <a:endParaRPr/>
          </a:p>
          <a:p>
            <a:pPr indent="0" lvl="0" marL="0" rtl="0" algn="l">
              <a:lnSpc>
                <a:spcPct val="115000"/>
              </a:lnSpc>
              <a:spcBef>
                <a:spcPts val="1200"/>
              </a:spcBef>
              <a:spcAft>
                <a:spcPts val="0"/>
              </a:spcAft>
              <a:buClr>
                <a:schemeClr val="dk1"/>
              </a:buClr>
              <a:buSzPts val="1100"/>
              <a:buFont typeface="Arial"/>
              <a:buNone/>
            </a:pPr>
            <a:r>
              <a:rPr lang="en-US"/>
              <a:t>BR = Mist</a:t>
            </a:r>
            <a:endParaRPr/>
          </a:p>
          <a:p>
            <a:pPr indent="0" lvl="0" marL="0" rtl="0" algn="l">
              <a:lnSpc>
                <a:spcPct val="115000"/>
              </a:lnSpc>
              <a:spcBef>
                <a:spcPts val="1200"/>
              </a:spcBef>
              <a:spcAft>
                <a:spcPts val="0"/>
              </a:spcAft>
              <a:buClr>
                <a:schemeClr val="dk1"/>
              </a:buClr>
              <a:buSzPts val="1100"/>
              <a:buFont typeface="Arial"/>
              <a:buNone/>
            </a:pPr>
            <a:r>
              <a:rPr lang="en-US"/>
              <a:t>DZ = Drizzle</a:t>
            </a:r>
            <a:endParaRPr/>
          </a:p>
          <a:p>
            <a:pPr indent="0" lvl="0" marL="0" rtl="0" algn="l">
              <a:lnSpc>
                <a:spcPct val="115000"/>
              </a:lnSpc>
              <a:spcBef>
                <a:spcPts val="1200"/>
              </a:spcBef>
              <a:spcAft>
                <a:spcPts val="0"/>
              </a:spcAft>
              <a:buClr>
                <a:schemeClr val="dk1"/>
              </a:buClr>
              <a:buSzPts val="1100"/>
              <a:buFont typeface="Arial"/>
              <a:buNone/>
            </a:pPr>
            <a:r>
              <a:rPr lang="en-US"/>
              <a:t>SN = Snow</a:t>
            </a:r>
            <a:endParaRPr/>
          </a:p>
          <a:p>
            <a:pPr indent="0" lvl="0" marL="0" rtl="0" algn="l">
              <a:lnSpc>
                <a:spcPct val="115000"/>
              </a:lnSpc>
              <a:spcBef>
                <a:spcPts val="1200"/>
              </a:spcBef>
              <a:spcAft>
                <a:spcPts val="1200"/>
              </a:spcAft>
              <a:buNone/>
            </a:pPr>
            <a:r>
              <a:rPr lang="en-US"/>
              <a:t>HZ = Haze</a:t>
            </a:r>
            <a:endParaRPr/>
          </a:p>
        </p:txBody>
      </p:sp>
      <p:sp>
        <p:nvSpPr>
          <p:cNvPr id="351" name="Google Shape;351;g129b1d38c10_4_1"/>
          <p:cNvSpPr txBox="1"/>
          <p:nvPr>
            <p:ph idx="2" type="body"/>
          </p:nvPr>
        </p:nvSpPr>
        <p:spPr>
          <a:xfrm>
            <a:off x="3395104" y="2285999"/>
            <a:ext cx="5151000" cy="3810000"/>
          </a:xfrm>
          <a:prstGeom prst="rect">
            <a:avLst/>
          </a:prstGeom>
        </p:spPr>
        <p:txBody>
          <a:bodyPr anchorCtr="0" anchor="t" bIns="45700" lIns="91425" spcFirstLastPara="1" rIns="91425" wrap="square" tIns="45700">
            <a:normAutofit fontScale="92500" lnSpcReduction="20000"/>
          </a:bodyPr>
          <a:lstStyle/>
          <a:p>
            <a:pPr indent="0" lvl="0" marL="0" rtl="0" algn="l">
              <a:lnSpc>
                <a:spcPct val="115000"/>
              </a:lnSpc>
              <a:spcBef>
                <a:spcPts val="1200"/>
              </a:spcBef>
              <a:spcAft>
                <a:spcPts val="0"/>
              </a:spcAft>
              <a:buClr>
                <a:schemeClr val="dk1"/>
              </a:buClr>
              <a:buSzPct val="39285"/>
              <a:buFont typeface="Arial"/>
              <a:buNone/>
            </a:pPr>
            <a:r>
              <a:rPr lang="en-US"/>
              <a:t>FZ = Freezing</a:t>
            </a:r>
            <a:endParaRPr/>
          </a:p>
          <a:p>
            <a:pPr indent="0" lvl="0" marL="0" rtl="0" algn="l">
              <a:lnSpc>
                <a:spcPct val="115000"/>
              </a:lnSpc>
              <a:spcBef>
                <a:spcPts val="1200"/>
              </a:spcBef>
              <a:spcAft>
                <a:spcPts val="0"/>
              </a:spcAft>
              <a:buClr>
                <a:schemeClr val="dk1"/>
              </a:buClr>
              <a:buSzPct val="39285"/>
              <a:buFont typeface="Arial"/>
              <a:buNone/>
            </a:pPr>
            <a:r>
              <a:rPr lang="en-US"/>
              <a:t>MI = Mild</a:t>
            </a:r>
            <a:endParaRPr/>
          </a:p>
          <a:p>
            <a:pPr indent="0" lvl="0" marL="0" rtl="0" algn="l">
              <a:lnSpc>
                <a:spcPct val="115000"/>
              </a:lnSpc>
              <a:spcBef>
                <a:spcPts val="1200"/>
              </a:spcBef>
              <a:spcAft>
                <a:spcPts val="0"/>
              </a:spcAft>
              <a:buClr>
                <a:schemeClr val="dk1"/>
              </a:buClr>
              <a:buSzPct val="39285"/>
              <a:buFont typeface="Arial"/>
              <a:buNone/>
            </a:pPr>
            <a:r>
              <a:rPr lang="en-US"/>
              <a:t>FG = Fog</a:t>
            </a:r>
            <a:endParaRPr/>
          </a:p>
          <a:p>
            <a:pPr indent="0" lvl="0" marL="0" rtl="0" algn="l">
              <a:lnSpc>
                <a:spcPct val="115000"/>
              </a:lnSpc>
              <a:spcBef>
                <a:spcPts val="1200"/>
              </a:spcBef>
              <a:spcAft>
                <a:spcPts val="0"/>
              </a:spcAft>
              <a:buClr>
                <a:schemeClr val="dk1"/>
              </a:buClr>
              <a:buSzPct val="39285"/>
              <a:buFont typeface="Arial"/>
              <a:buNone/>
            </a:pPr>
            <a:r>
              <a:rPr lang="en-US"/>
              <a:t>TS = Thunderstorm</a:t>
            </a:r>
            <a:endParaRPr/>
          </a:p>
          <a:p>
            <a:pPr indent="0" lvl="0" marL="0" rtl="0" algn="l">
              <a:lnSpc>
                <a:spcPct val="115000"/>
              </a:lnSpc>
              <a:spcBef>
                <a:spcPts val="1200"/>
              </a:spcBef>
              <a:spcAft>
                <a:spcPts val="0"/>
              </a:spcAft>
              <a:buClr>
                <a:schemeClr val="dk1"/>
              </a:buClr>
              <a:buSzPct val="39285"/>
              <a:buFont typeface="Arial"/>
              <a:buNone/>
            </a:pPr>
            <a:r>
              <a:rPr lang="en-US"/>
              <a:t>VCTS = Thunderstorm in Vicinity</a:t>
            </a:r>
            <a:endParaRPr/>
          </a:p>
          <a:p>
            <a:pPr indent="0" lvl="0" marL="0" rtl="0" algn="l">
              <a:lnSpc>
                <a:spcPct val="115000"/>
              </a:lnSpc>
              <a:spcBef>
                <a:spcPts val="1200"/>
              </a:spcBef>
              <a:spcAft>
                <a:spcPts val="0"/>
              </a:spcAft>
              <a:buClr>
                <a:schemeClr val="dk1"/>
              </a:buClr>
              <a:buSzPct val="39285"/>
              <a:buFont typeface="Arial"/>
              <a:buNone/>
            </a:pPr>
            <a:r>
              <a:rPr lang="en-US"/>
              <a:t>FU = Smoke</a:t>
            </a:r>
            <a:endParaRPr/>
          </a:p>
          <a:p>
            <a:pPr indent="0" lvl="0" marL="0" rtl="0" algn="l">
              <a:lnSpc>
                <a:spcPct val="115000"/>
              </a:lnSpc>
              <a:spcBef>
                <a:spcPts val="1200"/>
              </a:spcBef>
              <a:spcAft>
                <a:spcPts val="1200"/>
              </a:spcAft>
              <a:buClr>
                <a:schemeClr val="dk1"/>
              </a:buClr>
              <a:buSzPct val="39285"/>
              <a:buFont typeface="Arial"/>
              <a:buNone/>
            </a:pPr>
            <a:r>
              <a:rPr lang="en-US"/>
              <a:t>VCFG = Fog in Vicinity</a:t>
            </a:r>
            <a:endParaRPr/>
          </a:p>
        </p:txBody>
      </p:sp>
      <p:sp>
        <p:nvSpPr>
          <p:cNvPr id="352" name="Google Shape;352;g129b1d38c10_4_1"/>
          <p:cNvSpPr/>
          <p:nvPr/>
        </p:nvSpPr>
        <p:spPr>
          <a:xfrm>
            <a:off x="7830150" y="1198325"/>
            <a:ext cx="3906300" cy="305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3" name="Google Shape;353;g129b1d38c10_4_1"/>
          <p:cNvPicPr preferRelativeResize="0"/>
          <p:nvPr/>
        </p:nvPicPr>
        <p:blipFill>
          <a:blip r:embed="rId3">
            <a:alphaModFix/>
          </a:blip>
          <a:stretch>
            <a:fillRect/>
          </a:stretch>
        </p:blipFill>
        <p:spPr>
          <a:xfrm>
            <a:off x="8184504" y="1559313"/>
            <a:ext cx="3341096" cy="233262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29b1d38c10_4_21"/>
          <p:cNvSpPr/>
          <p:nvPr/>
        </p:nvSpPr>
        <p:spPr>
          <a:xfrm>
            <a:off x="6804000" y="1841400"/>
            <a:ext cx="4626000" cy="469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129b1d38c10_4_21"/>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Heatmap</a:t>
            </a:r>
            <a:endParaRPr/>
          </a:p>
        </p:txBody>
      </p:sp>
      <p:pic>
        <p:nvPicPr>
          <p:cNvPr id="361" name="Google Shape;361;g129b1d38c10_4_21"/>
          <p:cNvPicPr preferRelativeResize="0"/>
          <p:nvPr/>
        </p:nvPicPr>
        <p:blipFill>
          <a:blip r:embed="rId3">
            <a:alphaModFix/>
          </a:blip>
          <a:stretch>
            <a:fillRect/>
          </a:stretch>
        </p:blipFill>
        <p:spPr>
          <a:xfrm>
            <a:off x="7078675" y="2057400"/>
            <a:ext cx="4076638" cy="4267199"/>
          </a:xfrm>
          <a:prstGeom prst="rect">
            <a:avLst/>
          </a:prstGeom>
          <a:noFill/>
          <a:ln>
            <a:noFill/>
          </a:ln>
        </p:spPr>
      </p:pic>
      <p:sp>
        <p:nvSpPr>
          <p:cNvPr id="362" name="Google Shape;362;g129b1d38c10_4_21"/>
          <p:cNvSpPr txBox="1"/>
          <p:nvPr>
            <p:ph idx="1" type="body"/>
          </p:nvPr>
        </p:nvSpPr>
        <p:spPr>
          <a:xfrm>
            <a:off x="762000" y="2285999"/>
            <a:ext cx="5151000" cy="3810000"/>
          </a:xfrm>
          <a:prstGeom prst="rect">
            <a:avLst/>
          </a:prstGeom>
        </p:spPr>
        <p:txBody>
          <a:bodyPr anchorCtr="0" anchor="t" bIns="45700" lIns="91425" spcFirstLastPara="1" rIns="91425" wrap="square" tIns="45700">
            <a:normAutofit fontScale="70000"/>
          </a:bodyPr>
          <a:lstStyle/>
          <a:p>
            <a:pPr indent="-308610" lvl="0" marL="457200" rtl="0" algn="l">
              <a:spcBef>
                <a:spcPts val="1000"/>
              </a:spcBef>
              <a:spcAft>
                <a:spcPts val="0"/>
              </a:spcAft>
              <a:buSzPct val="64285"/>
              <a:buChar char="•"/>
            </a:pPr>
            <a:r>
              <a:rPr lang="en-US"/>
              <a:t>Thunderstorms have a significant correlation with Dew Point temperature and Wet Bulb temperature.</a:t>
            </a:r>
            <a:endParaRPr/>
          </a:p>
          <a:p>
            <a:pPr indent="-308610" lvl="0" marL="457200" rtl="0" algn="l">
              <a:spcBef>
                <a:spcPts val="0"/>
              </a:spcBef>
              <a:spcAft>
                <a:spcPts val="0"/>
              </a:spcAft>
              <a:buSzPct val="64285"/>
              <a:buChar char="•"/>
            </a:pPr>
            <a:r>
              <a:rPr lang="en-US"/>
              <a:t>Mist has a significant positive correlation with Altimeter setting and Sea Level pressure.</a:t>
            </a:r>
            <a:endParaRPr/>
          </a:p>
          <a:p>
            <a:pPr indent="-308610" lvl="0" marL="457200" rtl="0" algn="l">
              <a:spcBef>
                <a:spcPts val="0"/>
              </a:spcBef>
              <a:spcAft>
                <a:spcPts val="0"/>
              </a:spcAft>
              <a:buSzPct val="64285"/>
              <a:buChar char="•"/>
            </a:pPr>
            <a:r>
              <a:rPr lang="en-US"/>
              <a:t>Snow has a significant negative correlation with Dew Point temperature and Wet Bulb temperature.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29b1d38c10_4_12"/>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K-nearest neighbors (k=3)</a:t>
            </a:r>
            <a:endParaRPr/>
          </a:p>
        </p:txBody>
      </p:sp>
      <p:pic>
        <p:nvPicPr>
          <p:cNvPr id="369" name="Google Shape;369;g129b1d38c10_4_12"/>
          <p:cNvPicPr preferRelativeResize="0"/>
          <p:nvPr/>
        </p:nvPicPr>
        <p:blipFill>
          <a:blip r:embed="rId3">
            <a:alphaModFix/>
          </a:blip>
          <a:stretch>
            <a:fillRect/>
          </a:stretch>
        </p:blipFill>
        <p:spPr>
          <a:xfrm>
            <a:off x="673863" y="2189313"/>
            <a:ext cx="5114925" cy="3914775"/>
          </a:xfrm>
          <a:prstGeom prst="rect">
            <a:avLst/>
          </a:prstGeom>
          <a:noFill/>
          <a:ln>
            <a:noFill/>
          </a:ln>
        </p:spPr>
      </p:pic>
      <p:pic>
        <p:nvPicPr>
          <p:cNvPr id="370" name="Google Shape;370;g129b1d38c10_4_12"/>
          <p:cNvPicPr preferRelativeResize="0"/>
          <p:nvPr/>
        </p:nvPicPr>
        <p:blipFill>
          <a:blip r:embed="rId4">
            <a:alphaModFix/>
          </a:blip>
          <a:stretch>
            <a:fillRect/>
          </a:stretch>
        </p:blipFill>
        <p:spPr>
          <a:xfrm>
            <a:off x="5788788" y="2579838"/>
            <a:ext cx="5838825" cy="3133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29b1d38c10_4_32"/>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K-nearest neighbors (k=5)</a:t>
            </a:r>
            <a:endParaRPr/>
          </a:p>
        </p:txBody>
      </p:sp>
      <p:pic>
        <p:nvPicPr>
          <p:cNvPr id="377" name="Google Shape;377;g129b1d38c10_4_32"/>
          <p:cNvPicPr preferRelativeResize="0"/>
          <p:nvPr/>
        </p:nvPicPr>
        <p:blipFill>
          <a:blip r:embed="rId3">
            <a:alphaModFix/>
          </a:blip>
          <a:stretch>
            <a:fillRect/>
          </a:stretch>
        </p:blipFill>
        <p:spPr>
          <a:xfrm>
            <a:off x="762000" y="2286000"/>
            <a:ext cx="4981575" cy="3943350"/>
          </a:xfrm>
          <a:prstGeom prst="rect">
            <a:avLst/>
          </a:prstGeom>
          <a:noFill/>
          <a:ln>
            <a:noFill/>
          </a:ln>
        </p:spPr>
      </p:pic>
      <p:pic>
        <p:nvPicPr>
          <p:cNvPr id="378" name="Google Shape;378;g129b1d38c10_4_32"/>
          <p:cNvPicPr preferRelativeResize="0"/>
          <p:nvPr/>
        </p:nvPicPr>
        <p:blipFill>
          <a:blip r:embed="rId4">
            <a:alphaModFix/>
          </a:blip>
          <a:stretch>
            <a:fillRect/>
          </a:stretch>
        </p:blipFill>
        <p:spPr>
          <a:xfrm>
            <a:off x="5743575" y="2743200"/>
            <a:ext cx="5772150" cy="302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Data Source </a:t>
            </a:r>
            <a:endParaRPr/>
          </a:p>
        </p:txBody>
      </p:sp>
      <p:sp>
        <p:nvSpPr>
          <p:cNvPr id="115" name="Google Shape;115;p5"/>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lnSpcReduction="10000"/>
          </a:bodyPr>
          <a:lstStyle/>
          <a:p>
            <a:pPr indent="0" lvl="0" marL="228600" rtl="0" algn="l">
              <a:lnSpc>
                <a:spcPct val="125000"/>
              </a:lnSpc>
              <a:spcBef>
                <a:spcPts val="0"/>
              </a:spcBef>
              <a:spcAft>
                <a:spcPts val="0"/>
              </a:spcAft>
              <a:buNone/>
            </a:pPr>
            <a:r>
              <a:rPr lang="en-US" sz="2400"/>
              <a:t>Dataset</a:t>
            </a:r>
            <a:r>
              <a:rPr lang="en-US" sz="2400"/>
              <a:t> 1:</a:t>
            </a:r>
            <a:endParaRPr sz="2400"/>
          </a:p>
          <a:p>
            <a:pPr indent="-228600" lvl="0" marL="228600" rtl="0" algn="l">
              <a:lnSpc>
                <a:spcPct val="125000"/>
              </a:lnSpc>
              <a:spcBef>
                <a:spcPts val="0"/>
              </a:spcBef>
              <a:spcAft>
                <a:spcPts val="0"/>
              </a:spcAft>
              <a:buClr>
                <a:schemeClr val="lt1"/>
              </a:buClr>
              <a:buSzPts val="2400"/>
              <a:buChar char="•"/>
            </a:pPr>
            <a:r>
              <a:rPr lang="en-US" sz="2400"/>
              <a:t>The data used for this study was sourced from the </a:t>
            </a:r>
            <a:r>
              <a:rPr lang="en-US" sz="2400" u="sng">
                <a:solidFill>
                  <a:schemeClr val="hlink"/>
                </a:solidFill>
                <a:hlinkClick r:id="rId3"/>
              </a:rPr>
              <a:t>National Centers for Environmental Information</a:t>
            </a:r>
            <a:r>
              <a:rPr lang="en-US" sz="2400"/>
              <a:t>. </a:t>
            </a:r>
            <a:endParaRPr/>
          </a:p>
          <a:p>
            <a:pPr indent="-228600" lvl="0" marL="228600" rtl="0" algn="l">
              <a:lnSpc>
                <a:spcPct val="125000"/>
              </a:lnSpc>
              <a:spcBef>
                <a:spcPts val="1000"/>
              </a:spcBef>
              <a:spcAft>
                <a:spcPts val="0"/>
              </a:spcAft>
              <a:buClr>
                <a:schemeClr val="lt1"/>
              </a:buClr>
              <a:buSzPts val="2400"/>
              <a:buChar char="•"/>
            </a:pPr>
            <a:r>
              <a:rPr lang="en-US" sz="2400"/>
              <a:t>A full data dictionary provided by the source can be found </a:t>
            </a:r>
            <a:r>
              <a:rPr lang="en-US" sz="2400" u="sng">
                <a:solidFill>
                  <a:schemeClr val="hlink"/>
                </a:solidFill>
                <a:hlinkClick r:id="rId4"/>
              </a:rPr>
              <a:t>here</a:t>
            </a:r>
            <a:r>
              <a:rPr lang="en-US" sz="2400"/>
              <a:t>. A short version relevant to our work is present in the project’s notebook.</a:t>
            </a:r>
            <a:endParaRPr sz="2400"/>
          </a:p>
          <a:p>
            <a:pPr indent="0" lvl="0" marL="228600" rtl="0" algn="l">
              <a:lnSpc>
                <a:spcPct val="125000"/>
              </a:lnSpc>
              <a:spcBef>
                <a:spcPts val="1000"/>
              </a:spcBef>
              <a:spcAft>
                <a:spcPts val="0"/>
              </a:spcAft>
              <a:buNone/>
            </a:pPr>
            <a:r>
              <a:rPr lang="en-US" sz="2400"/>
              <a:t>Dataset 2:</a:t>
            </a:r>
            <a:endParaRPr sz="2400"/>
          </a:p>
          <a:p>
            <a:pPr indent="-228600" lvl="0" marL="228600" rtl="0" algn="l">
              <a:spcBef>
                <a:spcPts val="0"/>
              </a:spcBef>
              <a:spcAft>
                <a:spcPts val="0"/>
              </a:spcAft>
              <a:buSzPts val="2400"/>
              <a:buChar char="•"/>
            </a:pPr>
            <a:r>
              <a:rPr lang="en-US" sz="2400"/>
              <a:t>The data used for this study was sourced from the </a:t>
            </a:r>
            <a:r>
              <a:rPr lang="en-US" sz="2400" u="sng">
                <a:solidFill>
                  <a:schemeClr val="hlink"/>
                </a:solidFill>
                <a:hlinkClick r:id="rId5"/>
              </a:rPr>
              <a:t>National Centers for Environmental Information</a:t>
            </a:r>
            <a:r>
              <a:rPr lang="en-US" sz="2400"/>
              <a:t>.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29b1d38c10_4_38"/>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K-nearest neighbors (k=7)</a:t>
            </a:r>
            <a:endParaRPr/>
          </a:p>
        </p:txBody>
      </p:sp>
      <p:pic>
        <p:nvPicPr>
          <p:cNvPr id="385" name="Google Shape;385;g129b1d38c10_4_38"/>
          <p:cNvPicPr preferRelativeResize="0"/>
          <p:nvPr/>
        </p:nvPicPr>
        <p:blipFill>
          <a:blip r:embed="rId3">
            <a:alphaModFix/>
          </a:blip>
          <a:stretch>
            <a:fillRect/>
          </a:stretch>
        </p:blipFill>
        <p:spPr>
          <a:xfrm>
            <a:off x="762000" y="2286000"/>
            <a:ext cx="4991100" cy="3933825"/>
          </a:xfrm>
          <a:prstGeom prst="rect">
            <a:avLst/>
          </a:prstGeom>
          <a:noFill/>
          <a:ln>
            <a:noFill/>
          </a:ln>
        </p:spPr>
      </p:pic>
      <p:pic>
        <p:nvPicPr>
          <p:cNvPr id="386" name="Google Shape;386;g129b1d38c10_4_38"/>
          <p:cNvPicPr preferRelativeResize="0"/>
          <p:nvPr/>
        </p:nvPicPr>
        <p:blipFill>
          <a:blip r:embed="rId4">
            <a:alphaModFix/>
          </a:blip>
          <a:stretch>
            <a:fillRect/>
          </a:stretch>
        </p:blipFill>
        <p:spPr>
          <a:xfrm>
            <a:off x="5753100" y="2724150"/>
            <a:ext cx="5448300" cy="3057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29b1d38c10_4_48"/>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Naive Bayes</a:t>
            </a:r>
            <a:endParaRPr/>
          </a:p>
        </p:txBody>
      </p:sp>
      <p:pic>
        <p:nvPicPr>
          <p:cNvPr id="393" name="Google Shape;393;g129b1d38c10_4_48"/>
          <p:cNvPicPr preferRelativeResize="0"/>
          <p:nvPr/>
        </p:nvPicPr>
        <p:blipFill>
          <a:blip r:embed="rId3">
            <a:alphaModFix/>
          </a:blip>
          <a:stretch>
            <a:fillRect/>
          </a:stretch>
        </p:blipFill>
        <p:spPr>
          <a:xfrm>
            <a:off x="762000" y="2286000"/>
            <a:ext cx="5010150" cy="3962400"/>
          </a:xfrm>
          <a:prstGeom prst="rect">
            <a:avLst/>
          </a:prstGeom>
          <a:noFill/>
          <a:ln>
            <a:noFill/>
          </a:ln>
        </p:spPr>
      </p:pic>
      <p:pic>
        <p:nvPicPr>
          <p:cNvPr id="394" name="Google Shape;394;g129b1d38c10_4_48"/>
          <p:cNvPicPr preferRelativeResize="0"/>
          <p:nvPr/>
        </p:nvPicPr>
        <p:blipFill>
          <a:blip r:embed="rId4">
            <a:alphaModFix/>
          </a:blip>
          <a:stretch>
            <a:fillRect/>
          </a:stretch>
        </p:blipFill>
        <p:spPr>
          <a:xfrm>
            <a:off x="5772150" y="2705100"/>
            <a:ext cx="5848350" cy="3124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129b1d38c10_4_54"/>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Logistic Regression</a:t>
            </a:r>
            <a:endParaRPr/>
          </a:p>
        </p:txBody>
      </p:sp>
      <p:pic>
        <p:nvPicPr>
          <p:cNvPr id="401" name="Google Shape;401;g129b1d38c10_4_54"/>
          <p:cNvPicPr preferRelativeResize="0"/>
          <p:nvPr/>
        </p:nvPicPr>
        <p:blipFill>
          <a:blip r:embed="rId3">
            <a:alphaModFix/>
          </a:blip>
          <a:stretch>
            <a:fillRect/>
          </a:stretch>
        </p:blipFill>
        <p:spPr>
          <a:xfrm>
            <a:off x="1061250" y="2286013"/>
            <a:ext cx="4943475" cy="3952875"/>
          </a:xfrm>
          <a:prstGeom prst="rect">
            <a:avLst/>
          </a:prstGeom>
          <a:noFill/>
          <a:ln>
            <a:noFill/>
          </a:ln>
        </p:spPr>
      </p:pic>
      <p:pic>
        <p:nvPicPr>
          <p:cNvPr id="402" name="Google Shape;402;g129b1d38c10_4_54"/>
          <p:cNvPicPr preferRelativeResize="0"/>
          <p:nvPr/>
        </p:nvPicPr>
        <p:blipFill>
          <a:blip r:embed="rId4">
            <a:alphaModFix/>
          </a:blip>
          <a:stretch>
            <a:fillRect/>
          </a:stretch>
        </p:blipFill>
        <p:spPr>
          <a:xfrm>
            <a:off x="6004725" y="2719388"/>
            <a:ext cx="3914775" cy="3086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129b1d38c10_4_64"/>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Random Forest</a:t>
            </a:r>
            <a:endParaRPr/>
          </a:p>
        </p:txBody>
      </p:sp>
      <p:pic>
        <p:nvPicPr>
          <p:cNvPr id="409" name="Google Shape;409;g129b1d38c10_4_64"/>
          <p:cNvPicPr preferRelativeResize="0"/>
          <p:nvPr/>
        </p:nvPicPr>
        <p:blipFill>
          <a:blip r:embed="rId3">
            <a:alphaModFix/>
          </a:blip>
          <a:stretch>
            <a:fillRect/>
          </a:stretch>
        </p:blipFill>
        <p:spPr>
          <a:xfrm>
            <a:off x="762000" y="2286000"/>
            <a:ext cx="4991100" cy="3905250"/>
          </a:xfrm>
          <a:prstGeom prst="rect">
            <a:avLst/>
          </a:prstGeom>
          <a:noFill/>
          <a:ln>
            <a:noFill/>
          </a:ln>
        </p:spPr>
      </p:pic>
      <p:pic>
        <p:nvPicPr>
          <p:cNvPr id="410" name="Google Shape;410;g129b1d38c10_4_64"/>
          <p:cNvPicPr preferRelativeResize="0"/>
          <p:nvPr/>
        </p:nvPicPr>
        <p:blipFill>
          <a:blip r:embed="rId4">
            <a:alphaModFix/>
          </a:blip>
          <a:stretch>
            <a:fillRect/>
          </a:stretch>
        </p:blipFill>
        <p:spPr>
          <a:xfrm>
            <a:off x="5753100" y="2686050"/>
            <a:ext cx="5819775" cy="3105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9"/>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Ending Remarks</a:t>
            </a:r>
            <a:endParaRPr/>
          </a:p>
        </p:txBody>
      </p:sp>
      <p:sp>
        <p:nvSpPr>
          <p:cNvPr id="416" name="Google Shape;416;p59"/>
          <p:cNvSpPr txBox="1"/>
          <p:nvPr>
            <p:ph idx="1" type="body"/>
          </p:nvPr>
        </p:nvSpPr>
        <p:spPr>
          <a:xfrm>
            <a:off x="762000" y="2286000"/>
            <a:ext cx="10668000" cy="3818100"/>
          </a:xfrm>
          <a:prstGeom prst="rect">
            <a:avLst/>
          </a:prstGeom>
          <a:noFill/>
          <a:ln>
            <a:noFill/>
          </a:ln>
        </p:spPr>
        <p:txBody>
          <a:bodyPr anchorCtr="0" anchor="t" bIns="45700" lIns="91425" spcFirstLastPara="1" rIns="91425" wrap="square" tIns="45700">
            <a:normAutofit/>
          </a:bodyPr>
          <a:lstStyle/>
          <a:p>
            <a:pPr indent="-241300" lvl="0" marL="228600" rtl="0" algn="l">
              <a:lnSpc>
                <a:spcPct val="125000"/>
              </a:lnSpc>
              <a:spcBef>
                <a:spcPts val="1000"/>
              </a:spcBef>
              <a:spcAft>
                <a:spcPts val="0"/>
              </a:spcAft>
              <a:buClr>
                <a:schemeClr val="lt1"/>
              </a:buClr>
              <a:buSzPts val="2200"/>
              <a:buChar char="•"/>
            </a:pPr>
            <a:r>
              <a:rPr lang="en-US" sz="2200"/>
              <a:t>As expected providing TMAX and TMIN </a:t>
            </a:r>
            <a:r>
              <a:rPr lang="en-US" sz="2200"/>
              <a:t>yields exceptionally high scores for the the different models but what is more interesting is the still very high score of random forest regression on TAVG prediction without TMAX or TMIN in the independent variables</a:t>
            </a:r>
            <a:r>
              <a:rPr lang="en-US" sz="2200"/>
              <a:t>.</a:t>
            </a:r>
            <a:endParaRPr sz="2200"/>
          </a:p>
          <a:p>
            <a:pPr indent="-241300" lvl="0" marL="228600" rtl="0" algn="l">
              <a:lnSpc>
                <a:spcPct val="125000"/>
              </a:lnSpc>
              <a:spcBef>
                <a:spcPts val="1000"/>
              </a:spcBef>
              <a:spcAft>
                <a:spcPts val="0"/>
              </a:spcAft>
              <a:buSzPts val="2200"/>
              <a:buChar char="•"/>
            </a:pPr>
            <a:r>
              <a:rPr lang="en-US" sz="2200"/>
              <a:t>Using HyperParameter tuning helps increase the accuracy of the predictions.</a:t>
            </a:r>
            <a:endParaRPr sz="2200"/>
          </a:p>
          <a:p>
            <a:pPr indent="-241300" lvl="0" marL="228600" rtl="0" algn="l">
              <a:lnSpc>
                <a:spcPct val="125000"/>
              </a:lnSpc>
              <a:spcBef>
                <a:spcPts val="1000"/>
              </a:spcBef>
              <a:spcAft>
                <a:spcPts val="0"/>
              </a:spcAft>
              <a:buSzPts val="2200"/>
              <a:buChar char="•"/>
            </a:pPr>
            <a:r>
              <a:rPr lang="en-US" sz="2200"/>
              <a:t>The Results from Time Series Analysis suggest that the temperature is increasing </a:t>
            </a:r>
            <a:r>
              <a:rPr lang="en-US" sz="2200"/>
              <a:t>consequently</a:t>
            </a:r>
            <a:r>
              <a:rPr lang="en-US" sz="2200"/>
              <a:t> and provides evidence for global warming.</a:t>
            </a:r>
            <a:endParaRPr sz="2200"/>
          </a:p>
          <a:p>
            <a:pPr indent="-241300" lvl="0" marL="228600" rtl="0" algn="l">
              <a:lnSpc>
                <a:spcPct val="125000"/>
              </a:lnSpc>
              <a:spcBef>
                <a:spcPts val="1000"/>
              </a:spcBef>
              <a:spcAft>
                <a:spcPts val="0"/>
              </a:spcAft>
              <a:buSzPts val="2200"/>
              <a:buChar char="•"/>
            </a:pPr>
            <a:r>
              <a:rPr lang="en-US" sz="2200"/>
              <a:t>For classification, random forest performed the best with our dataset.</a:t>
            </a:r>
            <a:endParaRPr sz="2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0"/>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Future Work</a:t>
            </a:r>
            <a:endParaRPr/>
          </a:p>
        </p:txBody>
      </p:sp>
      <p:sp>
        <p:nvSpPr>
          <p:cNvPr id="422" name="Google Shape;422;p60"/>
          <p:cNvSpPr txBox="1"/>
          <p:nvPr>
            <p:ph idx="1" type="body"/>
          </p:nvPr>
        </p:nvSpPr>
        <p:spPr>
          <a:xfrm>
            <a:off x="762000" y="2286000"/>
            <a:ext cx="10668000" cy="4205100"/>
          </a:xfrm>
          <a:prstGeom prst="rect">
            <a:avLst/>
          </a:prstGeom>
          <a:noFill/>
          <a:ln>
            <a:noFill/>
          </a:ln>
        </p:spPr>
        <p:txBody>
          <a:bodyPr anchorCtr="0" anchor="t" bIns="45700" lIns="91425" spcFirstLastPara="1" rIns="91425" wrap="square" tIns="45700">
            <a:normAutofit fontScale="25000"/>
          </a:bodyPr>
          <a:lstStyle/>
          <a:p>
            <a:pPr indent="-243253" lvl="0" marL="228600" marR="0" rtl="0" algn="l">
              <a:lnSpc>
                <a:spcPct val="125000"/>
              </a:lnSpc>
              <a:spcBef>
                <a:spcPts val="1000"/>
              </a:spcBef>
              <a:spcAft>
                <a:spcPts val="0"/>
              </a:spcAft>
              <a:buSzPct val="100000"/>
              <a:buChar char="•"/>
            </a:pPr>
            <a:r>
              <a:rPr lang="en-US" sz="8923"/>
              <a:t>Future studies may include use of </a:t>
            </a:r>
            <a:r>
              <a:rPr lang="en-US" sz="8923"/>
              <a:t>time series</a:t>
            </a:r>
            <a:r>
              <a:rPr lang="en-US" sz="8923"/>
              <a:t> models on diverse weather datasets from </a:t>
            </a:r>
            <a:r>
              <a:rPr lang="en-US" sz="8923"/>
              <a:t>around</a:t>
            </a:r>
            <a:r>
              <a:rPr lang="en-US" sz="8923"/>
              <a:t> the globe to showcase expected values and actual values to provide meaningful </a:t>
            </a:r>
            <a:r>
              <a:rPr lang="en-US" sz="8923"/>
              <a:t>evidence</a:t>
            </a:r>
            <a:r>
              <a:rPr lang="en-US" sz="8923"/>
              <a:t> of or against global warming. </a:t>
            </a:r>
            <a:endParaRPr sz="8923"/>
          </a:p>
          <a:p>
            <a:pPr indent="-243253" lvl="0" marL="228600" marR="0" rtl="0" algn="l">
              <a:lnSpc>
                <a:spcPct val="125000"/>
              </a:lnSpc>
              <a:spcBef>
                <a:spcPts val="1000"/>
              </a:spcBef>
              <a:spcAft>
                <a:spcPts val="0"/>
              </a:spcAft>
              <a:buSzPct val="100000"/>
              <a:buChar char="•"/>
            </a:pPr>
            <a:r>
              <a:rPr lang="en-US" sz="8923"/>
              <a:t>Future work may include deployment of models for </a:t>
            </a:r>
            <a:r>
              <a:rPr lang="en-US" sz="8923"/>
              <a:t>public</a:t>
            </a:r>
            <a:r>
              <a:rPr lang="en-US" sz="8923"/>
              <a:t> use.</a:t>
            </a:r>
            <a:endParaRPr sz="8923"/>
          </a:p>
          <a:p>
            <a:pPr indent="-243253" lvl="0" marL="228600" marR="0" rtl="0" algn="l">
              <a:lnSpc>
                <a:spcPct val="125000"/>
              </a:lnSpc>
              <a:spcBef>
                <a:spcPts val="1000"/>
              </a:spcBef>
              <a:spcAft>
                <a:spcPts val="0"/>
              </a:spcAft>
              <a:buSzPct val="100000"/>
              <a:buChar char="•"/>
            </a:pPr>
            <a:r>
              <a:rPr lang="en-US" sz="8923"/>
              <a:t>Future work on the classification may include dataset augmentation to increase the number of observations of </a:t>
            </a:r>
            <a:r>
              <a:rPr lang="en-US" sz="8923"/>
              <a:t>certain weather types, and using hyperparameter tuning to increase recall of the models.</a:t>
            </a:r>
            <a:endParaRPr sz="8923"/>
          </a:p>
          <a:p>
            <a:pPr indent="-120650" lvl="0" marL="228600" rtl="0" algn="l">
              <a:lnSpc>
                <a:spcPct val="125000"/>
              </a:lnSpc>
              <a:spcBef>
                <a:spcPts val="1000"/>
              </a:spcBef>
              <a:spcAft>
                <a:spcPts val="0"/>
              </a:spcAft>
              <a:buClr>
                <a:schemeClr val="lt1"/>
              </a:buClr>
              <a:buSzPct val="100000"/>
              <a:buNone/>
            </a:pPr>
            <a:r>
              <a:t/>
            </a:r>
            <a:endParaRPr sz="2000"/>
          </a:p>
          <a:p>
            <a:pPr indent="-120650" lvl="0" marL="228600" rtl="0" algn="l">
              <a:lnSpc>
                <a:spcPct val="125000"/>
              </a:lnSpc>
              <a:spcBef>
                <a:spcPts val="1000"/>
              </a:spcBef>
              <a:spcAft>
                <a:spcPts val="0"/>
              </a:spcAft>
              <a:buClr>
                <a:schemeClr val="lt1"/>
              </a:buClr>
              <a:buSzPct val="100000"/>
              <a:buNone/>
            </a:pPr>
            <a:r>
              <a:t/>
            </a:r>
            <a:endParaRPr sz="2000"/>
          </a:p>
          <a:p>
            <a:pPr indent="-120650" lvl="0" marL="228600" rtl="0" algn="l">
              <a:lnSpc>
                <a:spcPct val="125000"/>
              </a:lnSpc>
              <a:spcBef>
                <a:spcPts val="1000"/>
              </a:spcBef>
              <a:spcAft>
                <a:spcPts val="0"/>
              </a:spcAft>
              <a:buClr>
                <a:schemeClr val="lt1"/>
              </a:buClr>
              <a:buSzPct val="100000"/>
              <a:buNone/>
            </a:pPr>
            <a:r>
              <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1"/>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References </a:t>
            </a:r>
            <a:endParaRPr/>
          </a:p>
        </p:txBody>
      </p:sp>
      <p:sp>
        <p:nvSpPr>
          <p:cNvPr id="428" name="Google Shape;428;p61"/>
          <p:cNvSpPr txBox="1"/>
          <p:nvPr>
            <p:ph idx="1" type="body"/>
          </p:nvPr>
        </p:nvSpPr>
        <p:spPr>
          <a:xfrm>
            <a:off x="762000" y="2286000"/>
            <a:ext cx="10668000" cy="3245700"/>
          </a:xfrm>
          <a:prstGeom prst="rect">
            <a:avLst/>
          </a:prstGeom>
          <a:noFill/>
          <a:ln>
            <a:noFill/>
          </a:ln>
        </p:spPr>
        <p:txBody>
          <a:bodyPr anchorCtr="0" anchor="t" bIns="45700" lIns="91425" spcFirstLastPara="1" rIns="91425" wrap="square" tIns="45700">
            <a:normAutofit/>
          </a:bodyPr>
          <a:lstStyle/>
          <a:p>
            <a:pPr indent="-422275" lvl="0" marL="457200" rtl="0" algn="l">
              <a:lnSpc>
                <a:spcPct val="125000"/>
              </a:lnSpc>
              <a:spcBef>
                <a:spcPts val="0"/>
              </a:spcBef>
              <a:spcAft>
                <a:spcPts val="0"/>
              </a:spcAft>
              <a:buClr>
                <a:schemeClr val="lt1"/>
              </a:buClr>
              <a:buSzPts val="1300"/>
              <a:buFont typeface="Arial"/>
              <a:buAutoNum type="arabicPeriod"/>
            </a:pPr>
            <a:r>
              <a:rPr lang="en-US" sz="1300"/>
              <a:t>R. Mantri, K. R. Raghavendra, H. Puri, J. Chaudhary and K. Bingi, "Weather Prediction and Classification Using Neural Networks and k-Nearest Neighbors," 2021 8th International Conference on Smart Computing and Communications (ICSCC), 2021, pp. 263-268, doi: 10.1109/ICSCC51209.2021.9528115.</a:t>
            </a:r>
            <a:endParaRPr sz="1300"/>
          </a:p>
          <a:p>
            <a:pPr indent="-422275" lvl="0" marL="457200" rtl="0" algn="l">
              <a:lnSpc>
                <a:spcPct val="125000"/>
              </a:lnSpc>
              <a:spcBef>
                <a:spcPts val="0"/>
              </a:spcBef>
              <a:spcAft>
                <a:spcPts val="0"/>
              </a:spcAft>
              <a:buSzPts val="1300"/>
              <a:buAutoNum type="arabicPeriod"/>
            </a:pPr>
            <a:r>
              <a:rPr lang="en-US" sz="1300"/>
              <a:t>G. V. Sajan and P. Kumar, "Forecasting and Analysis of Train Delays and Impact of Weather Data using Machine Learning," 2021 12th International Conference on Computing Communication and Networking Technologies (ICCCNT), 2021, pp. 1-8, doi: 10.1109/ICCCNT51525.2021.9580176.</a:t>
            </a:r>
            <a:endParaRPr sz="1300"/>
          </a:p>
          <a:p>
            <a:pPr indent="-422275" lvl="0" marL="457200" rtl="0" algn="l">
              <a:lnSpc>
                <a:spcPct val="125000"/>
              </a:lnSpc>
              <a:spcBef>
                <a:spcPts val="1000"/>
              </a:spcBef>
              <a:spcAft>
                <a:spcPts val="0"/>
              </a:spcAft>
              <a:buClr>
                <a:schemeClr val="lt1"/>
              </a:buClr>
              <a:buSzPts val="1300"/>
              <a:buFont typeface="Arial"/>
              <a:buAutoNum type="arabicPeriod"/>
            </a:pPr>
            <a:r>
              <a:rPr lang="en-US" sz="1300"/>
              <a:t>S. Raksha, J. S. Graceline, J. Anbarasi, M. Prasanna and S. Kamaleshkumar, "Weather Forecasting Framework for Time Series Data using Intelligent Learning Models," 2021 5th International Conference on Electrical, Electronics, Communication, Computer Technologies and Optimization Techniques (ICEECCOT), 2021, pp. 783-787, doi: 10.1109/ICEECCOT52851.2021.9707971.</a:t>
            </a:r>
            <a:endParaRPr sz="1300"/>
          </a:p>
          <a:p>
            <a:pPr indent="-422275" lvl="0" marL="457200" rtl="0" algn="l">
              <a:lnSpc>
                <a:spcPct val="125000"/>
              </a:lnSpc>
              <a:spcBef>
                <a:spcPts val="1000"/>
              </a:spcBef>
              <a:spcAft>
                <a:spcPts val="0"/>
              </a:spcAft>
              <a:buClr>
                <a:schemeClr val="lt1"/>
              </a:buClr>
              <a:buSzPts val="1300"/>
              <a:buFont typeface="Arial"/>
              <a:buAutoNum type="arabicPeriod"/>
            </a:pPr>
            <a:r>
              <a:rPr lang="en-US" sz="1300"/>
              <a:t>Prathyusha, Zakiya, Savya, Tejaswi, N. Alex and S. C C, "A Method for Weather Forecasting Using Machine Learning," 2021 5th Conference on Information and Communication Technology (CICT), 2021, pp. 1-6, doi: 10.1109/CICT53865.2020.9672403.</a:t>
            </a:r>
            <a:endParaRPr sz="13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29b1d38c10_0_118"/>
          <p:cNvSpPr txBox="1"/>
          <p:nvPr>
            <p:ph type="title"/>
          </p:nvPr>
        </p:nvSpPr>
        <p:spPr>
          <a:xfrm>
            <a:off x="859950" y="1846575"/>
            <a:ext cx="10668000" cy="2429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THANK YOU</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ANY 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29b1d38c10_3_0"/>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Standardization &amp; Normalization</a:t>
            </a:r>
            <a:endParaRPr/>
          </a:p>
        </p:txBody>
      </p:sp>
      <p:pic>
        <p:nvPicPr>
          <p:cNvPr id="121" name="Google Shape;121;g129b1d38c10_3_0"/>
          <p:cNvPicPr preferRelativeResize="0"/>
          <p:nvPr/>
        </p:nvPicPr>
        <p:blipFill>
          <a:blip r:embed="rId3">
            <a:alphaModFix/>
          </a:blip>
          <a:stretch>
            <a:fillRect/>
          </a:stretch>
        </p:blipFill>
        <p:spPr>
          <a:xfrm>
            <a:off x="912450" y="2062750"/>
            <a:ext cx="9344025" cy="224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Table&#10;&#10;Description automatically generated" id="126" name="Google Shape;126;p28"/>
          <p:cNvPicPr preferRelativeResize="0"/>
          <p:nvPr>
            <p:ph idx="1" type="body"/>
          </p:nvPr>
        </p:nvPicPr>
        <p:blipFill rotWithShape="1">
          <a:blip r:embed="rId3">
            <a:alphaModFix/>
          </a:blip>
          <a:srcRect b="0" l="0" r="0" t="0"/>
          <a:stretch/>
        </p:blipFill>
        <p:spPr>
          <a:xfrm>
            <a:off x="716775" y="2114850"/>
            <a:ext cx="5084700" cy="3951900"/>
          </a:xfrm>
          <a:prstGeom prst="rect">
            <a:avLst/>
          </a:prstGeom>
          <a:noFill/>
          <a:ln>
            <a:noFill/>
          </a:ln>
        </p:spPr>
      </p:pic>
      <p:pic>
        <p:nvPicPr>
          <p:cNvPr descr="Table&#10;&#10;Description automatically generated" id="127" name="Google Shape;127;p28"/>
          <p:cNvPicPr preferRelativeResize="0"/>
          <p:nvPr>
            <p:ph idx="1" type="body"/>
          </p:nvPr>
        </p:nvPicPr>
        <p:blipFill rotWithShape="1">
          <a:blip r:embed="rId4">
            <a:alphaModFix/>
          </a:blip>
          <a:srcRect b="0" l="0" r="0" t="0"/>
          <a:stretch/>
        </p:blipFill>
        <p:spPr>
          <a:xfrm>
            <a:off x="6713419" y="2536900"/>
            <a:ext cx="4656300" cy="3567000"/>
          </a:xfrm>
          <a:prstGeom prst="rect">
            <a:avLst/>
          </a:prstGeom>
          <a:noFill/>
          <a:ln>
            <a:noFill/>
          </a:ln>
        </p:spPr>
      </p:pic>
      <p:sp>
        <p:nvSpPr>
          <p:cNvPr id="128" name="Google Shape;128;p28"/>
          <p:cNvSpPr txBox="1"/>
          <p:nvPr/>
        </p:nvSpPr>
        <p:spPr>
          <a:xfrm>
            <a:off x="1234525" y="1198450"/>
            <a:ext cx="950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29" name="Google Shape;129;p28"/>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Standardization &amp; Normalization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29b1d38c10_3_27"/>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6000"/>
              <a:buFont typeface="Arial"/>
              <a:buNone/>
            </a:pPr>
            <a:r>
              <a:rPr lang="en-US" sz="4700"/>
              <a:t>LINEAR REGRESSION</a:t>
            </a:r>
            <a:endParaRPr/>
          </a:p>
        </p:txBody>
      </p:sp>
      <p:sp>
        <p:nvSpPr>
          <p:cNvPr id="136" name="Google Shape;136;g129b1d38c10_3_27"/>
          <p:cNvSpPr txBox="1"/>
          <p:nvPr>
            <p:ph idx="1" type="body"/>
          </p:nvPr>
        </p:nvSpPr>
        <p:spPr>
          <a:xfrm>
            <a:off x="762000" y="2286000"/>
            <a:ext cx="10668000" cy="3818100"/>
          </a:xfrm>
          <a:prstGeom prst="rect">
            <a:avLst/>
          </a:prstGeom>
        </p:spPr>
        <p:txBody>
          <a:bodyPr anchorCtr="0" anchor="t" bIns="45700" lIns="91425" spcFirstLastPara="1" rIns="91425" wrap="square" tIns="45700">
            <a:normAutofit/>
          </a:bodyPr>
          <a:lstStyle/>
          <a:p>
            <a:pPr indent="-330200" lvl="0" marL="457200" rtl="0" algn="l">
              <a:lnSpc>
                <a:spcPct val="100000"/>
              </a:lnSpc>
              <a:spcBef>
                <a:spcPts val="0"/>
              </a:spcBef>
              <a:spcAft>
                <a:spcPts val="0"/>
              </a:spcAft>
              <a:buClr>
                <a:schemeClr val="lt1"/>
              </a:buClr>
              <a:buSzPts val="1600"/>
              <a:buFont typeface="Avenir"/>
              <a:buChar char="●"/>
            </a:pPr>
            <a:r>
              <a:rPr lang="en-US" sz="1600"/>
              <a:t>We have performed Linear regression to predict Temperature.</a:t>
            </a:r>
            <a:br>
              <a:rPr lang="en-US" sz="1600"/>
            </a:br>
            <a:endParaRPr sz="1600"/>
          </a:p>
          <a:p>
            <a:pPr indent="-330200" lvl="0" marL="457200" rtl="0" algn="l">
              <a:lnSpc>
                <a:spcPct val="100000"/>
              </a:lnSpc>
              <a:spcBef>
                <a:spcPts val="0"/>
              </a:spcBef>
              <a:spcAft>
                <a:spcPts val="0"/>
              </a:spcAft>
              <a:buClr>
                <a:schemeClr val="lt1"/>
              </a:buClr>
              <a:buSzPts val="1600"/>
              <a:buFont typeface="Avenir"/>
              <a:buChar char="●"/>
            </a:pPr>
            <a:r>
              <a:rPr lang="en-US" sz="1600"/>
              <a:t>We have used a pipeline to streamline our workflow. </a:t>
            </a:r>
            <a:br>
              <a:rPr lang="en-US" sz="1600"/>
            </a:br>
            <a:endParaRPr sz="1600"/>
          </a:p>
          <a:p>
            <a:pPr indent="-330200" lvl="0" marL="457200" rtl="0" algn="l">
              <a:lnSpc>
                <a:spcPct val="100000"/>
              </a:lnSpc>
              <a:spcBef>
                <a:spcPts val="0"/>
              </a:spcBef>
              <a:spcAft>
                <a:spcPts val="0"/>
              </a:spcAft>
              <a:buClr>
                <a:schemeClr val="lt1"/>
              </a:buClr>
              <a:buSzPts val="1600"/>
              <a:buFont typeface="Avenir"/>
              <a:buChar char="●"/>
            </a:pPr>
            <a:r>
              <a:rPr lang="en-US" sz="1600"/>
              <a:t>We have predicted it using different combination of features.</a:t>
            </a:r>
            <a:br>
              <a:rPr lang="en-US" sz="1600"/>
            </a:br>
            <a:endParaRPr sz="1600"/>
          </a:p>
          <a:p>
            <a:pPr indent="-330200" lvl="0" marL="457200" rtl="0" algn="l">
              <a:lnSpc>
                <a:spcPct val="100000"/>
              </a:lnSpc>
              <a:spcBef>
                <a:spcPts val="0"/>
              </a:spcBef>
              <a:spcAft>
                <a:spcPts val="0"/>
              </a:spcAft>
              <a:buClr>
                <a:schemeClr val="lt1"/>
              </a:buClr>
              <a:buSzPts val="1600"/>
              <a:buFont typeface="Avenir"/>
              <a:buChar char="●"/>
            </a:pPr>
            <a:r>
              <a:rPr lang="en-US" sz="1600"/>
              <a:t>We got different type of results every time.</a:t>
            </a:r>
            <a:endParaRPr sz="1600"/>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g129b1d38c10_3_33"/>
          <p:cNvPicPr preferRelativeResize="0"/>
          <p:nvPr/>
        </p:nvPicPr>
        <p:blipFill>
          <a:blip r:embed="rId3">
            <a:alphaModFix/>
          </a:blip>
          <a:stretch>
            <a:fillRect/>
          </a:stretch>
        </p:blipFill>
        <p:spPr>
          <a:xfrm>
            <a:off x="0" y="0"/>
            <a:ext cx="8149345" cy="6858001"/>
          </a:xfrm>
          <a:prstGeom prst="rect">
            <a:avLst/>
          </a:prstGeom>
          <a:noFill/>
          <a:ln>
            <a:noFill/>
          </a:ln>
        </p:spPr>
      </p:pic>
      <p:pic>
        <p:nvPicPr>
          <p:cNvPr id="143" name="Google Shape;143;g129b1d38c10_3_33"/>
          <p:cNvPicPr preferRelativeResize="0"/>
          <p:nvPr/>
        </p:nvPicPr>
        <p:blipFill>
          <a:blip r:embed="rId4">
            <a:alphaModFix/>
          </a:blip>
          <a:stretch>
            <a:fillRect/>
          </a:stretch>
        </p:blipFill>
        <p:spPr>
          <a:xfrm>
            <a:off x="4757103" y="1788872"/>
            <a:ext cx="6762201" cy="11282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Graphical user interface, text, application, email&#10;&#10;Description automatically generated" id="148" name="Google Shape;148;p32"/>
          <p:cNvPicPr preferRelativeResize="0"/>
          <p:nvPr>
            <p:ph idx="1" type="body"/>
          </p:nvPr>
        </p:nvPicPr>
        <p:blipFill rotWithShape="1">
          <a:blip r:embed="rId3">
            <a:alphaModFix/>
          </a:blip>
          <a:srcRect b="0" l="0" r="0" t="0"/>
          <a:stretch/>
        </p:blipFill>
        <p:spPr>
          <a:xfrm>
            <a:off x="805675" y="2309400"/>
            <a:ext cx="5212200" cy="2239200"/>
          </a:xfrm>
          <a:prstGeom prst="rect">
            <a:avLst/>
          </a:prstGeom>
          <a:noFill/>
          <a:ln>
            <a:noFill/>
          </a:ln>
        </p:spPr>
      </p:pic>
      <p:pic>
        <p:nvPicPr>
          <p:cNvPr id="149" name="Google Shape;149;p32"/>
          <p:cNvPicPr preferRelativeResize="0"/>
          <p:nvPr/>
        </p:nvPicPr>
        <p:blipFill>
          <a:blip r:embed="rId4">
            <a:alphaModFix/>
          </a:blip>
          <a:stretch>
            <a:fillRect/>
          </a:stretch>
        </p:blipFill>
        <p:spPr>
          <a:xfrm>
            <a:off x="6362675" y="1772175"/>
            <a:ext cx="2864691" cy="4781025"/>
          </a:xfrm>
          <a:prstGeom prst="rect">
            <a:avLst/>
          </a:prstGeom>
          <a:noFill/>
          <a:ln>
            <a:noFill/>
          </a:ln>
        </p:spPr>
      </p:pic>
      <p:pic>
        <p:nvPicPr>
          <p:cNvPr id="150" name="Google Shape;150;p32"/>
          <p:cNvPicPr preferRelativeResize="0"/>
          <p:nvPr/>
        </p:nvPicPr>
        <p:blipFill>
          <a:blip r:embed="rId5">
            <a:alphaModFix/>
          </a:blip>
          <a:stretch>
            <a:fillRect/>
          </a:stretch>
        </p:blipFill>
        <p:spPr>
          <a:xfrm>
            <a:off x="9615841" y="2711337"/>
            <a:ext cx="1814158" cy="2902700"/>
          </a:xfrm>
          <a:prstGeom prst="rect">
            <a:avLst/>
          </a:prstGeom>
          <a:noFill/>
          <a:ln>
            <a:noFill/>
          </a:ln>
        </p:spPr>
      </p:pic>
      <p:sp>
        <p:nvSpPr>
          <p:cNvPr id="151" name="Google Shape;151;p32"/>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lnSpc>
                <a:spcPct val="70000"/>
              </a:lnSpc>
              <a:spcBef>
                <a:spcPts val="0"/>
              </a:spcBef>
              <a:spcAft>
                <a:spcPts val="0"/>
              </a:spcAft>
              <a:buNone/>
            </a:pPr>
            <a:r>
              <a:rPr lang="en-US"/>
              <a:t>Avg Temperature – with TMIN and TMAX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ebbleVTI">
  <a:themeElements>
    <a:clrScheme name="AnalogousFromDarkSeedLeftStep">
      <a:dk1>
        <a:srgbClr val="000000"/>
      </a:dk1>
      <a:lt1>
        <a:srgbClr val="FFFFFF"/>
      </a:lt1>
      <a:dk2>
        <a:srgbClr val="1B2C30"/>
      </a:dk2>
      <a:lt2>
        <a:srgbClr val="F2F3F0"/>
      </a:lt2>
      <a:accent1>
        <a:srgbClr val="7F29E7"/>
      </a:accent1>
      <a:accent2>
        <a:srgbClr val="433DDC"/>
      </a:accent2>
      <a:accent3>
        <a:srgbClr val="2971E7"/>
      </a:accent3>
      <a:accent4>
        <a:srgbClr val="17AED5"/>
      </a:accent4>
      <a:accent5>
        <a:srgbClr val="22C2A0"/>
      </a:accent5>
      <a:accent6>
        <a:srgbClr val="16C657"/>
      </a:accent6>
      <a:hlink>
        <a:srgbClr val="339A96"/>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2022-03-22T12:45:22Z</dcterms:created>
  <dc:creator>Cheekala, Lakshmi Bhavani</dc:creator>
</cp:coreProperties>
</file>