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078" y="2204864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437112"/>
            <a:ext cx="4176464" cy="1080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 Маслов Александр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Группа: НФИмд-02-20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С/б: 1032202156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584" y="476672"/>
            <a:ext cx="7632848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РОССИЙСКИЙ УНИВЕРСИТЕТ ДРУЖБЫ НАРОДОВ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Факультет физико-математических и естественных наук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Кафедра прикладной информатики и теории вероятностей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д</a:t>
            </a:r>
            <a:r>
              <a:rPr lang="ru-RU" i="1" u="sng" dirty="0" smtClean="0">
                <a:solidFill>
                  <a:schemeClr val="tx1"/>
                </a:solidFill>
              </a:rPr>
              <a:t>исциплина</a:t>
            </a:r>
            <a:r>
              <a:rPr lang="ru-RU" dirty="0" smtClean="0">
                <a:solidFill>
                  <a:schemeClr val="tx1"/>
                </a:solidFill>
              </a:rPr>
              <a:t>: Научное программирование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56895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b="1" dirty="0" smtClean="0"/>
              <a:t>Цель </a:t>
            </a:r>
            <a:r>
              <a:rPr lang="ru-RU" sz="3000" b="1" dirty="0" smtClean="0"/>
              <a:t>работы: </a:t>
            </a:r>
            <a:endParaRPr lang="en-US" sz="3000" b="1" dirty="0" smtClean="0"/>
          </a:p>
          <a:p>
            <a:pPr marL="0" indent="0">
              <a:buNone/>
            </a:pPr>
            <a:r>
              <a:rPr lang="en-US" sz="2800" dirty="0" err="1" smtClean="0"/>
              <a:t>Рассмотреть</a:t>
            </a:r>
            <a:r>
              <a:rPr lang="ru-RU" sz="2800" dirty="0" smtClean="0"/>
              <a:t> </a:t>
            </a:r>
            <a:r>
              <a:rPr lang="en-US" sz="2800" dirty="0" smtClean="0"/>
              <a:t>с </a:t>
            </a:r>
            <a:r>
              <a:rPr lang="en-US" sz="2800" dirty="0" err="1" smtClean="0"/>
              <a:t>помощью</a:t>
            </a:r>
            <a:r>
              <a:rPr lang="ru-RU" sz="2800" dirty="0"/>
              <a:t> </a:t>
            </a:r>
            <a:r>
              <a:rPr lang="en-US" sz="2800" dirty="0" smtClean="0"/>
              <a:t>Octave </a:t>
            </a:r>
            <a:r>
              <a:rPr lang="en-US" sz="2800" dirty="0" err="1"/>
              <a:t>системы</a:t>
            </a:r>
            <a:r>
              <a:rPr lang="en-US" sz="2800" dirty="0"/>
              <a:t> </a:t>
            </a:r>
            <a:r>
              <a:rPr lang="en-US" sz="2800" dirty="0" err="1"/>
              <a:t>линейных</a:t>
            </a:r>
            <a:r>
              <a:rPr lang="en-US" sz="2800" dirty="0"/>
              <a:t> </a:t>
            </a:r>
            <a:r>
              <a:rPr lang="en-US" sz="2800" dirty="0" err="1"/>
              <a:t>уравнений</a:t>
            </a:r>
            <a:r>
              <a:rPr lang="en-US" sz="2800" dirty="0"/>
              <a:t>, </a:t>
            </a:r>
            <a:r>
              <a:rPr lang="ru-RU" sz="2800" dirty="0" smtClean="0"/>
              <a:t>подгонку</a:t>
            </a:r>
            <a:r>
              <a:rPr lang="en-US" sz="2800" dirty="0" smtClean="0"/>
              <a:t> </a:t>
            </a:r>
            <a:r>
              <a:rPr lang="en-US" sz="2800" dirty="0" err="1"/>
              <a:t>полиномиальной</a:t>
            </a:r>
            <a:r>
              <a:rPr lang="en-US" sz="2800" dirty="0"/>
              <a:t> </a:t>
            </a:r>
            <a:r>
              <a:rPr lang="en-US" sz="2800" dirty="0" err="1"/>
              <a:t>кривой</a:t>
            </a:r>
            <a:r>
              <a:rPr lang="en-US" sz="2800" dirty="0"/>
              <a:t> и </a:t>
            </a:r>
            <a:r>
              <a:rPr lang="en-US" sz="2800" dirty="0" err="1"/>
              <a:t>матричные</a:t>
            </a:r>
            <a:r>
              <a:rPr lang="en-US" sz="2800" dirty="0"/>
              <a:t> </a:t>
            </a:r>
            <a:r>
              <a:rPr lang="en-US" sz="2800" dirty="0" err="1"/>
              <a:t>преобразования</a:t>
            </a:r>
            <a:r>
              <a:rPr lang="en-US" sz="2800" dirty="0" smtClean="0"/>
              <a:t>.</a:t>
            </a: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9020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Решение системы линейных уравнений методом Гаусса</a:t>
            </a:r>
            <a:endParaRPr lang="ru-RU" sz="3600" dirty="0"/>
          </a:p>
        </p:txBody>
      </p:sp>
      <p:pic>
        <p:nvPicPr>
          <p:cNvPr id="3" name="Picture"/>
          <p:cNvPicPr/>
          <p:nvPr/>
        </p:nvPicPr>
        <p:blipFill rotWithShape="1">
          <a:blip r:embed="rId2"/>
          <a:srcRect r="54675"/>
          <a:stretch/>
        </p:blipFill>
        <p:spPr bwMode="auto">
          <a:xfrm>
            <a:off x="1115616" y="1795589"/>
            <a:ext cx="3024336" cy="17320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"/>
          <p:cNvPicPr/>
          <p:nvPr/>
        </p:nvPicPr>
        <p:blipFill rotWithShape="1">
          <a:blip r:embed="rId3"/>
          <a:srcRect r="60649"/>
          <a:stretch/>
        </p:blipFill>
        <p:spPr bwMode="auto">
          <a:xfrm>
            <a:off x="5292080" y="1846459"/>
            <a:ext cx="2880320" cy="16827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 rotWithShape="1">
          <a:blip r:embed="rId4"/>
          <a:srcRect r="43784"/>
          <a:stretch/>
        </p:blipFill>
        <p:spPr bwMode="auto">
          <a:xfrm>
            <a:off x="366517" y="4221088"/>
            <a:ext cx="2865486" cy="15121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/>
          <p:cNvPicPr/>
          <p:nvPr/>
        </p:nvPicPr>
        <p:blipFill rotWithShape="1">
          <a:blip r:embed="rId5"/>
          <a:srcRect r="27165"/>
          <a:stretch/>
        </p:blipFill>
        <p:spPr bwMode="auto">
          <a:xfrm>
            <a:off x="3261022" y="4437112"/>
            <a:ext cx="3960440" cy="14060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/>
          <p:cNvPicPr/>
          <p:nvPr/>
        </p:nvPicPr>
        <p:blipFill rotWithShape="1">
          <a:blip r:embed="rId6"/>
          <a:srcRect r="71908"/>
          <a:stretch/>
        </p:blipFill>
        <p:spPr bwMode="auto">
          <a:xfrm>
            <a:off x="7488324" y="4323469"/>
            <a:ext cx="1368152" cy="140978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15616" y="3529252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Матрица</a:t>
            </a:r>
            <a:r>
              <a:rPr lang="en-US" sz="1600" dirty="0"/>
              <a:t> B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3426" y="5843166"/>
            <a:ext cx="28685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Матрица</a:t>
            </a:r>
            <a:r>
              <a:rPr lang="en-US" sz="1600" dirty="0"/>
              <a:t>, </a:t>
            </a:r>
            <a:r>
              <a:rPr lang="en-US" sz="1600" dirty="0" err="1"/>
              <a:t>полученная</a:t>
            </a:r>
            <a:r>
              <a:rPr lang="en-US" sz="1600" dirty="0"/>
              <a:t> в </a:t>
            </a:r>
            <a:r>
              <a:rPr lang="en-US" sz="1600" dirty="0" err="1"/>
              <a:t>результате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шаге</a:t>
            </a:r>
            <a:r>
              <a:rPr lang="en-US" sz="1600" dirty="0"/>
              <a:t> 2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45841" y="5843166"/>
            <a:ext cx="30243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Треугольная</a:t>
            </a:r>
            <a:r>
              <a:rPr lang="en-US" sz="1600" dirty="0"/>
              <a:t> </a:t>
            </a:r>
            <a:r>
              <a:rPr lang="en-US" sz="1600" dirty="0" err="1"/>
              <a:t>матрица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3529252"/>
            <a:ext cx="30243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Матрица</a:t>
            </a:r>
            <a:r>
              <a:rPr lang="en-US" sz="1600" dirty="0"/>
              <a:t>, </a:t>
            </a:r>
            <a:r>
              <a:rPr lang="en-US" sz="1600" dirty="0" err="1"/>
              <a:t>полученная</a:t>
            </a:r>
            <a:r>
              <a:rPr lang="en-US" sz="1600" dirty="0"/>
              <a:t> в </a:t>
            </a:r>
            <a:r>
              <a:rPr lang="en-US" sz="1600" dirty="0" err="1"/>
              <a:t>результате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шаге</a:t>
            </a:r>
            <a:r>
              <a:rPr lang="en-US" sz="1600" dirty="0"/>
              <a:t> </a:t>
            </a:r>
            <a:r>
              <a:rPr lang="ru-RU" sz="1600" dirty="0" smtClean="0"/>
              <a:t>1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03028" y="5830211"/>
            <a:ext cx="1719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Ве</a:t>
            </a:r>
            <a:r>
              <a:rPr lang="ru-RU" sz="1600" dirty="0" err="1" smtClean="0"/>
              <a:t>кт</a:t>
            </a:r>
            <a:r>
              <a:rPr lang="en-US" sz="1600" dirty="0" err="1" smtClean="0"/>
              <a:t>ор</a:t>
            </a:r>
            <a:r>
              <a:rPr lang="en-US" sz="1600" dirty="0" smtClean="0"/>
              <a:t> x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4843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LU </a:t>
            </a:r>
            <a:r>
              <a:rPr lang="en-US" sz="3600" dirty="0" err="1"/>
              <a:t>разложение</a:t>
            </a:r>
            <a:endParaRPr lang="ru-RU" sz="3600" dirty="0"/>
          </a:p>
        </p:txBody>
      </p:sp>
      <p:pic>
        <p:nvPicPr>
          <p:cNvPr id="3" name="Picture"/>
          <p:cNvPicPr/>
          <p:nvPr/>
        </p:nvPicPr>
        <p:blipFill rotWithShape="1">
          <a:blip r:embed="rId2"/>
          <a:srcRect r="37461"/>
          <a:stretch/>
        </p:blipFill>
        <p:spPr bwMode="auto">
          <a:xfrm>
            <a:off x="395536" y="1555004"/>
            <a:ext cx="2664296" cy="14544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3173919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Матрица А</a:t>
            </a:r>
            <a:endParaRPr lang="ru-RU" sz="1600" dirty="0"/>
          </a:p>
        </p:txBody>
      </p:sp>
      <p:pic>
        <p:nvPicPr>
          <p:cNvPr id="5" name="Picture"/>
          <p:cNvPicPr/>
          <p:nvPr/>
        </p:nvPicPr>
        <p:blipFill rotWithShape="1">
          <a:blip r:embed="rId3"/>
          <a:srcRect r="41109"/>
          <a:stretch/>
        </p:blipFill>
        <p:spPr bwMode="auto">
          <a:xfrm>
            <a:off x="3707904" y="1404861"/>
            <a:ext cx="2160240" cy="18068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27884" y="323138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Нулевые матрицы </a:t>
            </a:r>
            <a:r>
              <a:rPr lang="en-US" sz="1600" dirty="0" smtClean="0"/>
              <a:t>L </a:t>
            </a:r>
            <a:r>
              <a:rPr lang="ru-RU" sz="1600" dirty="0" smtClean="0"/>
              <a:t>и </a:t>
            </a:r>
            <a:r>
              <a:rPr lang="en-US" sz="1600" dirty="0" smtClean="0"/>
              <a:t>U</a:t>
            </a:r>
            <a:endParaRPr lang="ru-RU" sz="1600" dirty="0"/>
          </a:p>
        </p:txBody>
      </p:sp>
      <p:pic>
        <p:nvPicPr>
          <p:cNvPr id="7" name="Picture"/>
          <p:cNvPicPr/>
          <p:nvPr/>
        </p:nvPicPr>
        <p:blipFill rotWithShape="1">
          <a:blip r:embed="rId4"/>
          <a:srcRect r="66930"/>
          <a:stretch/>
        </p:blipFill>
        <p:spPr bwMode="auto">
          <a:xfrm>
            <a:off x="6732240" y="1404861"/>
            <a:ext cx="1512168" cy="16051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4168" y="322008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Цикл</a:t>
            </a:r>
            <a:r>
              <a:rPr lang="en-US" sz="1600" dirty="0"/>
              <a:t> </a:t>
            </a:r>
            <a:r>
              <a:rPr lang="en-US" sz="1600" dirty="0" err="1"/>
              <a:t>присвоения</a:t>
            </a:r>
            <a:r>
              <a:rPr lang="en-US" sz="1600" dirty="0"/>
              <a:t> </a:t>
            </a:r>
            <a:r>
              <a:rPr lang="en-US" sz="1600" dirty="0" err="1"/>
              <a:t>значений</a:t>
            </a:r>
            <a:r>
              <a:rPr lang="en-US" sz="1600" dirty="0"/>
              <a:t> </a:t>
            </a:r>
            <a:r>
              <a:rPr lang="en-US" sz="1600" dirty="0" err="1"/>
              <a:t>элементам</a:t>
            </a:r>
            <a:r>
              <a:rPr lang="en-US" sz="1600" dirty="0"/>
              <a:t> </a:t>
            </a:r>
            <a:r>
              <a:rPr lang="en-US" sz="1600" dirty="0" err="1"/>
              <a:t>матриц</a:t>
            </a:r>
            <a:endParaRPr lang="ru-RU" sz="1600" dirty="0"/>
          </a:p>
        </p:txBody>
      </p:sp>
      <p:pic>
        <p:nvPicPr>
          <p:cNvPr id="9" name="Picture"/>
          <p:cNvPicPr/>
          <p:nvPr/>
        </p:nvPicPr>
        <p:blipFill rotWithShape="1">
          <a:blip r:embed="rId5"/>
          <a:srcRect r="4726"/>
          <a:stretch/>
        </p:blipFill>
        <p:spPr bwMode="auto">
          <a:xfrm>
            <a:off x="808037" y="3804861"/>
            <a:ext cx="3999668" cy="1896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/>
          <p:cNvPicPr/>
          <p:nvPr/>
        </p:nvPicPr>
        <p:blipFill rotWithShape="1">
          <a:blip r:embed="rId6"/>
          <a:srcRect r="5779" b="16336"/>
          <a:stretch/>
        </p:blipFill>
        <p:spPr bwMode="auto">
          <a:xfrm>
            <a:off x="5336827" y="3804861"/>
            <a:ext cx="2629537" cy="1896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269812" y="5949280"/>
            <a:ext cx="276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Полученные матрицы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718" y="5949280"/>
            <a:ext cx="3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Цикл</a:t>
            </a:r>
            <a:r>
              <a:rPr lang="en-US" sz="1600" dirty="0"/>
              <a:t> </a:t>
            </a:r>
            <a:r>
              <a:rPr lang="en-US" sz="1600" dirty="0" err="1"/>
              <a:t>заполнения</a:t>
            </a:r>
            <a:r>
              <a:rPr lang="en-US" sz="1600" dirty="0"/>
              <a:t> </a:t>
            </a:r>
            <a:r>
              <a:rPr lang="en-US" sz="1600" dirty="0" err="1"/>
              <a:t>матриц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162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460851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/>
              <a:t>Вывод</a:t>
            </a:r>
            <a:r>
              <a:rPr lang="en-US" sz="3000" b="1" dirty="0"/>
              <a:t>:</a:t>
            </a:r>
            <a:r>
              <a:rPr lang="en-US" sz="3000" dirty="0"/>
              <a:t> в </a:t>
            </a:r>
            <a:r>
              <a:rPr lang="en-US" sz="3000" dirty="0" err="1"/>
              <a:t>процессе</a:t>
            </a:r>
            <a:r>
              <a:rPr lang="en-US" sz="3000" dirty="0"/>
              <a:t> </a:t>
            </a:r>
            <a:r>
              <a:rPr lang="en-US" sz="3000" dirty="0" err="1"/>
              <a:t>выполнения</a:t>
            </a:r>
            <a:r>
              <a:rPr lang="en-US" sz="3000" dirty="0"/>
              <a:t> </a:t>
            </a:r>
            <a:r>
              <a:rPr lang="en-US" sz="3000" dirty="0" err="1"/>
              <a:t>лабораторной</a:t>
            </a:r>
            <a:r>
              <a:rPr lang="en-US" sz="3000" dirty="0"/>
              <a:t> </a:t>
            </a:r>
            <a:r>
              <a:rPr lang="en-US" sz="3000" dirty="0" err="1"/>
              <a:t>работы</a:t>
            </a:r>
            <a:r>
              <a:rPr lang="en-US" sz="3000" dirty="0"/>
              <a:t> </a:t>
            </a:r>
            <a:r>
              <a:rPr lang="en-US" sz="3000" dirty="0" err="1"/>
              <a:t>мы</a:t>
            </a:r>
            <a:r>
              <a:rPr lang="en-US" sz="3000" dirty="0"/>
              <a:t> </a:t>
            </a:r>
            <a:r>
              <a:rPr lang="en-US" sz="3000" dirty="0" err="1"/>
              <a:t>рассмотрели</a:t>
            </a:r>
            <a:r>
              <a:rPr lang="en-US" sz="3000" dirty="0"/>
              <a:t> с </a:t>
            </a:r>
            <a:r>
              <a:rPr lang="en-US" sz="3000" dirty="0" err="1"/>
              <a:t>помощью</a:t>
            </a:r>
            <a:r>
              <a:rPr lang="en-US" sz="3000" dirty="0"/>
              <a:t> Octave </a:t>
            </a:r>
            <a:r>
              <a:rPr lang="en-US" sz="3000" dirty="0" err="1"/>
              <a:t>системы</a:t>
            </a:r>
            <a:r>
              <a:rPr lang="en-US" sz="3000" dirty="0"/>
              <a:t> </a:t>
            </a:r>
            <a:r>
              <a:rPr lang="en-US" sz="3000" dirty="0" err="1"/>
              <a:t>линейных</a:t>
            </a:r>
            <a:r>
              <a:rPr lang="en-US" sz="3000" dirty="0"/>
              <a:t> </a:t>
            </a:r>
            <a:r>
              <a:rPr lang="en-US" sz="3000" dirty="0" err="1"/>
              <a:t>уравнений</a:t>
            </a:r>
            <a:r>
              <a:rPr lang="en-US" sz="3000" dirty="0"/>
              <a:t>, </a:t>
            </a:r>
            <a:r>
              <a:rPr lang="en-US" sz="3000" dirty="0" err="1"/>
              <a:t>подгонку</a:t>
            </a:r>
            <a:r>
              <a:rPr lang="en-US" sz="3000" dirty="0"/>
              <a:t> </a:t>
            </a:r>
            <a:r>
              <a:rPr lang="en-US" sz="3000" dirty="0" err="1"/>
              <a:t>полиномиальной</a:t>
            </a:r>
            <a:r>
              <a:rPr lang="en-US" sz="3000" dirty="0"/>
              <a:t> </a:t>
            </a:r>
            <a:r>
              <a:rPr lang="en-US" sz="3000" dirty="0" err="1"/>
              <a:t>кривой</a:t>
            </a:r>
            <a:r>
              <a:rPr lang="en-US" sz="3000" dirty="0"/>
              <a:t> и </a:t>
            </a:r>
            <a:r>
              <a:rPr lang="en-US" sz="3000" dirty="0" err="1"/>
              <a:t>матричные</a:t>
            </a:r>
            <a:r>
              <a:rPr lang="en-US" sz="3000" dirty="0"/>
              <a:t> </a:t>
            </a:r>
            <a:r>
              <a:rPr lang="en-US" sz="3000" dirty="0" err="1"/>
              <a:t>преобразования</a:t>
            </a:r>
            <a:r>
              <a:rPr lang="en-US" sz="3000" dirty="0"/>
              <a:t>, а </a:t>
            </a:r>
            <a:r>
              <a:rPr lang="en-US" sz="3000" dirty="0" err="1"/>
              <a:t>также</a:t>
            </a:r>
            <a:r>
              <a:rPr lang="en-US" sz="3000" dirty="0"/>
              <a:t> </a:t>
            </a:r>
            <a:r>
              <a:rPr lang="en-US" sz="3000" dirty="0" err="1"/>
              <a:t>расписали</a:t>
            </a:r>
            <a:r>
              <a:rPr lang="en-US" sz="3000" dirty="0"/>
              <a:t> LU-</a:t>
            </a:r>
            <a:r>
              <a:rPr lang="en-US" sz="3000" dirty="0" err="1"/>
              <a:t>разложение</a:t>
            </a:r>
            <a:r>
              <a:rPr lang="en-US" sz="3000" dirty="0"/>
              <a:t> </a:t>
            </a:r>
            <a:r>
              <a:rPr lang="en-US" sz="3000" dirty="0" err="1"/>
              <a:t>матрицы</a:t>
            </a:r>
            <a:r>
              <a:rPr lang="en-US" sz="3000" dirty="0"/>
              <a:t>.</a:t>
            </a:r>
            <a:r>
              <a:rPr lang="ru-RU" sz="3000" dirty="0"/>
              <a:t/>
            </a:r>
            <a:br>
              <a:rPr lang="ru-RU" sz="3000" dirty="0"/>
            </a:b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23772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130</Words>
  <Application>Microsoft Office PowerPoint</Application>
  <PresentationFormat>Экран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Лабораторная работа №4</vt:lpstr>
      <vt:lpstr>Презентация PowerPoint</vt:lpstr>
      <vt:lpstr>Решение системы линейных уравнений методом Гаусса</vt:lpstr>
      <vt:lpstr>LU разложение</vt:lpstr>
      <vt:lpstr>Вывод: в процессе выполнения лабораторной работы мы рассмотрели с помощью Octave системы линейных уравнений, подгонку полиномиальной кривой и матричные преобразования, а также расписали LU-разложение матрицы.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2020-12-05T18:56:57Z</dcterms:created>
  <dcterms:modified xsi:type="dcterms:W3CDTF">2020-12-05T19:45:32Z</dcterms:modified>
</cp:coreProperties>
</file>