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27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AF5F697-FD4E-4578-96DA-3F711F32056D}" type="datetimeFigureOut">
              <a:rPr lang="el-GR" smtClean="0"/>
              <a:t>26/8/2020</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888EF70E-8CA8-4ABA-B4F9-248CD92BA3AC}" type="slidenum">
              <a:rPr lang="el-GR" smtClean="0"/>
              <a:t>‹#›</a:t>
            </a:fld>
            <a:endParaRPr lang="el-GR"/>
          </a:p>
        </p:txBody>
      </p:sp>
    </p:spTree>
    <p:extLst>
      <p:ext uri="{BB962C8B-B14F-4D97-AF65-F5344CB8AC3E}">
        <p14:creationId xmlns:p14="http://schemas.microsoft.com/office/powerpoint/2010/main" val="2307215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AF5F697-FD4E-4578-96DA-3F711F32056D}" type="datetimeFigureOut">
              <a:rPr lang="el-GR" smtClean="0"/>
              <a:t>26/8/2020</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888EF70E-8CA8-4ABA-B4F9-248CD92BA3AC}" type="slidenum">
              <a:rPr lang="el-GR" smtClean="0"/>
              <a:t>‹#›</a:t>
            </a:fld>
            <a:endParaRPr lang="el-GR"/>
          </a:p>
        </p:txBody>
      </p:sp>
    </p:spTree>
    <p:extLst>
      <p:ext uri="{BB962C8B-B14F-4D97-AF65-F5344CB8AC3E}">
        <p14:creationId xmlns:p14="http://schemas.microsoft.com/office/powerpoint/2010/main" val="4290996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AF5F697-FD4E-4578-96DA-3F711F32056D}" type="datetimeFigureOut">
              <a:rPr lang="el-GR" smtClean="0"/>
              <a:t>26/8/2020</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888EF70E-8CA8-4ABA-B4F9-248CD92BA3AC}" type="slidenum">
              <a:rPr lang="el-GR" smtClean="0"/>
              <a:t>‹#›</a:t>
            </a:fld>
            <a:endParaRPr lang="el-G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83469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AF5F697-FD4E-4578-96DA-3F711F32056D}" type="datetimeFigureOut">
              <a:rPr lang="el-GR" smtClean="0"/>
              <a:t>26/8/2020</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888EF70E-8CA8-4ABA-B4F9-248CD92BA3AC}" type="slidenum">
              <a:rPr lang="el-GR" smtClean="0"/>
              <a:t>‹#›</a:t>
            </a:fld>
            <a:endParaRPr lang="el-GR"/>
          </a:p>
        </p:txBody>
      </p:sp>
    </p:spTree>
    <p:extLst>
      <p:ext uri="{BB962C8B-B14F-4D97-AF65-F5344CB8AC3E}">
        <p14:creationId xmlns:p14="http://schemas.microsoft.com/office/powerpoint/2010/main" val="40210751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AF5F697-FD4E-4578-96DA-3F711F32056D}" type="datetimeFigureOut">
              <a:rPr lang="el-GR" smtClean="0"/>
              <a:t>26/8/2020</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888EF70E-8CA8-4ABA-B4F9-248CD92BA3AC}" type="slidenum">
              <a:rPr lang="el-GR" smtClean="0"/>
              <a:t>‹#›</a:t>
            </a:fld>
            <a:endParaRPr lang="el-G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60859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AF5F697-FD4E-4578-96DA-3F711F32056D}" type="datetimeFigureOut">
              <a:rPr lang="el-GR" smtClean="0"/>
              <a:t>26/8/2020</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888EF70E-8CA8-4ABA-B4F9-248CD92BA3AC}" type="slidenum">
              <a:rPr lang="el-GR" smtClean="0"/>
              <a:t>‹#›</a:t>
            </a:fld>
            <a:endParaRPr lang="el-GR"/>
          </a:p>
        </p:txBody>
      </p:sp>
    </p:spTree>
    <p:extLst>
      <p:ext uri="{BB962C8B-B14F-4D97-AF65-F5344CB8AC3E}">
        <p14:creationId xmlns:p14="http://schemas.microsoft.com/office/powerpoint/2010/main" val="36579714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F5F697-FD4E-4578-96DA-3F711F32056D}" type="datetimeFigureOut">
              <a:rPr lang="el-GR" smtClean="0"/>
              <a:t>26/8/2020</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888EF70E-8CA8-4ABA-B4F9-248CD92BA3AC}" type="slidenum">
              <a:rPr lang="el-GR" smtClean="0"/>
              <a:t>‹#›</a:t>
            </a:fld>
            <a:endParaRPr lang="el-GR"/>
          </a:p>
        </p:txBody>
      </p:sp>
    </p:spTree>
    <p:extLst>
      <p:ext uri="{BB962C8B-B14F-4D97-AF65-F5344CB8AC3E}">
        <p14:creationId xmlns:p14="http://schemas.microsoft.com/office/powerpoint/2010/main" val="39754762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F5F697-FD4E-4578-96DA-3F711F32056D}" type="datetimeFigureOut">
              <a:rPr lang="el-GR" smtClean="0"/>
              <a:t>26/8/2020</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888EF70E-8CA8-4ABA-B4F9-248CD92BA3AC}" type="slidenum">
              <a:rPr lang="el-GR" smtClean="0"/>
              <a:t>‹#›</a:t>
            </a:fld>
            <a:endParaRPr lang="el-GR"/>
          </a:p>
        </p:txBody>
      </p:sp>
    </p:spTree>
    <p:extLst>
      <p:ext uri="{BB962C8B-B14F-4D97-AF65-F5344CB8AC3E}">
        <p14:creationId xmlns:p14="http://schemas.microsoft.com/office/powerpoint/2010/main" val="3520949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F5F697-FD4E-4578-96DA-3F711F32056D}" type="datetimeFigureOut">
              <a:rPr lang="el-GR" smtClean="0"/>
              <a:t>26/8/2020</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888EF70E-8CA8-4ABA-B4F9-248CD92BA3AC}" type="slidenum">
              <a:rPr lang="el-GR" smtClean="0"/>
              <a:t>‹#›</a:t>
            </a:fld>
            <a:endParaRPr lang="el-GR"/>
          </a:p>
        </p:txBody>
      </p:sp>
    </p:spTree>
    <p:extLst>
      <p:ext uri="{BB962C8B-B14F-4D97-AF65-F5344CB8AC3E}">
        <p14:creationId xmlns:p14="http://schemas.microsoft.com/office/powerpoint/2010/main" val="706416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AF5F697-FD4E-4578-96DA-3F711F32056D}" type="datetimeFigureOut">
              <a:rPr lang="el-GR" smtClean="0"/>
              <a:t>26/8/2020</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888EF70E-8CA8-4ABA-B4F9-248CD92BA3AC}" type="slidenum">
              <a:rPr lang="el-GR" smtClean="0"/>
              <a:t>‹#›</a:t>
            </a:fld>
            <a:endParaRPr lang="el-GR"/>
          </a:p>
        </p:txBody>
      </p:sp>
    </p:spTree>
    <p:extLst>
      <p:ext uri="{BB962C8B-B14F-4D97-AF65-F5344CB8AC3E}">
        <p14:creationId xmlns:p14="http://schemas.microsoft.com/office/powerpoint/2010/main" val="313557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AF5F697-FD4E-4578-96DA-3F711F32056D}" type="datetimeFigureOut">
              <a:rPr lang="el-GR" smtClean="0"/>
              <a:t>26/8/2020</a:t>
            </a:fld>
            <a:endParaRPr lang="el-GR"/>
          </a:p>
        </p:txBody>
      </p:sp>
      <p:sp>
        <p:nvSpPr>
          <p:cNvPr id="6" name="Footer Placeholder 5"/>
          <p:cNvSpPr>
            <a:spLocks noGrp="1"/>
          </p:cNvSpPr>
          <p:nvPr>
            <p:ph type="ftr" sz="quarter" idx="11"/>
          </p:nvPr>
        </p:nvSpPr>
        <p:spPr/>
        <p:txBody>
          <a:bodyPr/>
          <a:lstStyle/>
          <a:p>
            <a:endParaRPr lang="el-GR"/>
          </a:p>
        </p:txBody>
      </p:sp>
      <p:sp>
        <p:nvSpPr>
          <p:cNvPr id="7" name="Slide Number Placeholder 6"/>
          <p:cNvSpPr>
            <a:spLocks noGrp="1"/>
          </p:cNvSpPr>
          <p:nvPr>
            <p:ph type="sldNum" sz="quarter" idx="12"/>
          </p:nvPr>
        </p:nvSpPr>
        <p:spPr/>
        <p:txBody>
          <a:bodyPr/>
          <a:lstStyle/>
          <a:p>
            <a:fld id="{888EF70E-8CA8-4ABA-B4F9-248CD92BA3AC}" type="slidenum">
              <a:rPr lang="el-GR" smtClean="0"/>
              <a:t>‹#›</a:t>
            </a:fld>
            <a:endParaRPr lang="el-GR"/>
          </a:p>
        </p:txBody>
      </p:sp>
    </p:spTree>
    <p:extLst>
      <p:ext uri="{BB962C8B-B14F-4D97-AF65-F5344CB8AC3E}">
        <p14:creationId xmlns:p14="http://schemas.microsoft.com/office/powerpoint/2010/main" val="202981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AF5F697-FD4E-4578-96DA-3F711F32056D}" type="datetimeFigureOut">
              <a:rPr lang="el-GR" smtClean="0"/>
              <a:t>26/8/2020</a:t>
            </a:fld>
            <a:endParaRPr lang="el-GR"/>
          </a:p>
        </p:txBody>
      </p:sp>
      <p:sp>
        <p:nvSpPr>
          <p:cNvPr id="8" name="Footer Placeholder 7"/>
          <p:cNvSpPr>
            <a:spLocks noGrp="1"/>
          </p:cNvSpPr>
          <p:nvPr>
            <p:ph type="ftr" sz="quarter" idx="11"/>
          </p:nvPr>
        </p:nvSpPr>
        <p:spPr/>
        <p:txBody>
          <a:bodyPr/>
          <a:lstStyle/>
          <a:p>
            <a:endParaRPr lang="el-GR"/>
          </a:p>
        </p:txBody>
      </p:sp>
      <p:sp>
        <p:nvSpPr>
          <p:cNvPr id="9" name="Slide Number Placeholder 8"/>
          <p:cNvSpPr>
            <a:spLocks noGrp="1"/>
          </p:cNvSpPr>
          <p:nvPr>
            <p:ph type="sldNum" sz="quarter" idx="12"/>
          </p:nvPr>
        </p:nvSpPr>
        <p:spPr/>
        <p:txBody>
          <a:bodyPr/>
          <a:lstStyle/>
          <a:p>
            <a:fld id="{888EF70E-8CA8-4ABA-B4F9-248CD92BA3AC}" type="slidenum">
              <a:rPr lang="el-GR" smtClean="0"/>
              <a:t>‹#›</a:t>
            </a:fld>
            <a:endParaRPr lang="el-GR"/>
          </a:p>
        </p:txBody>
      </p:sp>
    </p:spTree>
    <p:extLst>
      <p:ext uri="{BB962C8B-B14F-4D97-AF65-F5344CB8AC3E}">
        <p14:creationId xmlns:p14="http://schemas.microsoft.com/office/powerpoint/2010/main" val="28150067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AF5F697-FD4E-4578-96DA-3F711F32056D}" type="datetimeFigureOut">
              <a:rPr lang="el-GR" smtClean="0"/>
              <a:t>26/8/2020</a:t>
            </a:fld>
            <a:endParaRPr lang="el-GR"/>
          </a:p>
        </p:txBody>
      </p:sp>
      <p:sp>
        <p:nvSpPr>
          <p:cNvPr id="4" name="Footer Placeholder 3"/>
          <p:cNvSpPr>
            <a:spLocks noGrp="1"/>
          </p:cNvSpPr>
          <p:nvPr>
            <p:ph type="ftr" sz="quarter" idx="11"/>
          </p:nvPr>
        </p:nvSpPr>
        <p:spPr/>
        <p:txBody>
          <a:bodyPr/>
          <a:lstStyle/>
          <a:p>
            <a:endParaRPr lang="el-GR"/>
          </a:p>
        </p:txBody>
      </p:sp>
      <p:sp>
        <p:nvSpPr>
          <p:cNvPr id="5" name="Slide Number Placeholder 4"/>
          <p:cNvSpPr>
            <a:spLocks noGrp="1"/>
          </p:cNvSpPr>
          <p:nvPr>
            <p:ph type="sldNum" sz="quarter" idx="12"/>
          </p:nvPr>
        </p:nvSpPr>
        <p:spPr/>
        <p:txBody>
          <a:bodyPr/>
          <a:lstStyle/>
          <a:p>
            <a:fld id="{888EF70E-8CA8-4ABA-B4F9-248CD92BA3AC}" type="slidenum">
              <a:rPr lang="el-GR" smtClean="0"/>
              <a:t>‹#›</a:t>
            </a:fld>
            <a:endParaRPr lang="el-GR"/>
          </a:p>
        </p:txBody>
      </p:sp>
    </p:spTree>
    <p:extLst>
      <p:ext uri="{BB962C8B-B14F-4D97-AF65-F5344CB8AC3E}">
        <p14:creationId xmlns:p14="http://schemas.microsoft.com/office/powerpoint/2010/main" val="3116211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F5F697-FD4E-4578-96DA-3F711F32056D}" type="datetimeFigureOut">
              <a:rPr lang="el-GR" smtClean="0"/>
              <a:t>26/8/2020</a:t>
            </a:fld>
            <a:endParaRPr lang="el-GR"/>
          </a:p>
        </p:txBody>
      </p:sp>
      <p:sp>
        <p:nvSpPr>
          <p:cNvPr id="3" name="Footer Placeholder 2"/>
          <p:cNvSpPr>
            <a:spLocks noGrp="1"/>
          </p:cNvSpPr>
          <p:nvPr>
            <p:ph type="ftr" sz="quarter" idx="11"/>
          </p:nvPr>
        </p:nvSpPr>
        <p:spPr/>
        <p:txBody>
          <a:bodyPr/>
          <a:lstStyle/>
          <a:p>
            <a:endParaRPr lang="el-GR"/>
          </a:p>
        </p:txBody>
      </p:sp>
      <p:sp>
        <p:nvSpPr>
          <p:cNvPr id="4" name="Slide Number Placeholder 3"/>
          <p:cNvSpPr>
            <a:spLocks noGrp="1"/>
          </p:cNvSpPr>
          <p:nvPr>
            <p:ph type="sldNum" sz="quarter" idx="12"/>
          </p:nvPr>
        </p:nvSpPr>
        <p:spPr/>
        <p:txBody>
          <a:bodyPr/>
          <a:lstStyle/>
          <a:p>
            <a:fld id="{888EF70E-8CA8-4ABA-B4F9-248CD92BA3AC}" type="slidenum">
              <a:rPr lang="el-GR" smtClean="0"/>
              <a:t>‹#›</a:t>
            </a:fld>
            <a:endParaRPr lang="el-GR"/>
          </a:p>
        </p:txBody>
      </p:sp>
    </p:spTree>
    <p:extLst>
      <p:ext uri="{BB962C8B-B14F-4D97-AF65-F5344CB8AC3E}">
        <p14:creationId xmlns:p14="http://schemas.microsoft.com/office/powerpoint/2010/main" val="1821818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AF5F697-FD4E-4578-96DA-3F711F32056D}" type="datetimeFigureOut">
              <a:rPr lang="el-GR" smtClean="0"/>
              <a:t>26/8/2020</a:t>
            </a:fld>
            <a:endParaRPr lang="el-GR"/>
          </a:p>
        </p:txBody>
      </p:sp>
      <p:sp>
        <p:nvSpPr>
          <p:cNvPr id="6" name="Footer Placeholder 5"/>
          <p:cNvSpPr>
            <a:spLocks noGrp="1"/>
          </p:cNvSpPr>
          <p:nvPr>
            <p:ph type="ftr" sz="quarter" idx="11"/>
          </p:nvPr>
        </p:nvSpPr>
        <p:spPr/>
        <p:txBody>
          <a:bodyPr/>
          <a:lstStyle/>
          <a:p>
            <a:endParaRPr lang="el-GR"/>
          </a:p>
        </p:txBody>
      </p:sp>
      <p:sp>
        <p:nvSpPr>
          <p:cNvPr id="7" name="Slide Number Placeholder 6"/>
          <p:cNvSpPr>
            <a:spLocks noGrp="1"/>
          </p:cNvSpPr>
          <p:nvPr>
            <p:ph type="sldNum" sz="quarter" idx="12"/>
          </p:nvPr>
        </p:nvSpPr>
        <p:spPr/>
        <p:txBody>
          <a:bodyPr/>
          <a:lstStyle/>
          <a:p>
            <a:fld id="{888EF70E-8CA8-4ABA-B4F9-248CD92BA3AC}" type="slidenum">
              <a:rPr lang="el-GR" smtClean="0"/>
              <a:t>‹#›</a:t>
            </a:fld>
            <a:endParaRPr lang="el-GR"/>
          </a:p>
        </p:txBody>
      </p:sp>
    </p:spTree>
    <p:extLst>
      <p:ext uri="{BB962C8B-B14F-4D97-AF65-F5344CB8AC3E}">
        <p14:creationId xmlns:p14="http://schemas.microsoft.com/office/powerpoint/2010/main" val="3219079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AF5F697-FD4E-4578-96DA-3F711F32056D}" type="datetimeFigureOut">
              <a:rPr lang="el-GR" smtClean="0"/>
              <a:t>26/8/2020</a:t>
            </a:fld>
            <a:endParaRPr lang="el-GR"/>
          </a:p>
        </p:txBody>
      </p:sp>
      <p:sp>
        <p:nvSpPr>
          <p:cNvPr id="6" name="Footer Placeholder 5"/>
          <p:cNvSpPr>
            <a:spLocks noGrp="1"/>
          </p:cNvSpPr>
          <p:nvPr>
            <p:ph type="ftr" sz="quarter" idx="11"/>
          </p:nvPr>
        </p:nvSpPr>
        <p:spPr/>
        <p:txBody>
          <a:bodyPr/>
          <a:lstStyle/>
          <a:p>
            <a:endParaRPr lang="el-GR"/>
          </a:p>
        </p:txBody>
      </p:sp>
      <p:sp>
        <p:nvSpPr>
          <p:cNvPr id="7" name="Slide Number Placeholder 6"/>
          <p:cNvSpPr>
            <a:spLocks noGrp="1"/>
          </p:cNvSpPr>
          <p:nvPr>
            <p:ph type="sldNum" sz="quarter" idx="12"/>
          </p:nvPr>
        </p:nvSpPr>
        <p:spPr/>
        <p:txBody>
          <a:bodyPr/>
          <a:lstStyle/>
          <a:p>
            <a:fld id="{888EF70E-8CA8-4ABA-B4F9-248CD92BA3AC}" type="slidenum">
              <a:rPr lang="el-GR" smtClean="0"/>
              <a:t>‹#›</a:t>
            </a:fld>
            <a:endParaRPr lang="el-GR"/>
          </a:p>
        </p:txBody>
      </p:sp>
    </p:spTree>
    <p:extLst>
      <p:ext uri="{BB962C8B-B14F-4D97-AF65-F5344CB8AC3E}">
        <p14:creationId xmlns:p14="http://schemas.microsoft.com/office/powerpoint/2010/main" val="3930383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AF5F697-FD4E-4578-96DA-3F711F32056D}" type="datetimeFigureOut">
              <a:rPr lang="el-GR" smtClean="0"/>
              <a:t>26/8/2020</a:t>
            </a:fld>
            <a:endParaRPr lang="el-G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l-G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88EF70E-8CA8-4ABA-B4F9-248CD92BA3AC}" type="slidenum">
              <a:rPr lang="el-GR" smtClean="0"/>
              <a:t>‹#›</a:t>
            </a:fld>
            <a:endParaRPr lang="el-GR"/>
          </a:p>
        </p:txBody>
      </p:sp>
    </p:spTree>
    <p:extLst>
      <p:ext uri="{BB962C8B-B14F-4D97-AF65-F5344CB8AC3E}">
        <p14:creationId xmlns:p14="http://schemas.microsoft.com/office/powerpoint/2010/main" val="2566010654"/>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4571" y="2105637"/>
            <a:ext cx="7766936" cy="2482095"/>
          </a:xfrm>
        </p:spPr>
        <p:txBody>
          <a:bodyPr/>
          <a:lstStyle/>
          <a:p>
            <a:pPr algn="ctr"/>
            <a:r>
              <a:rPr lang="en-GB" dirty="0" smtClean="0"/>
              <a:t>Data analysis for predicting car accidents severity</a:t>
            </a:r>
            <a:endParaRPr lang="el-GR" dirty="0"/>
          </a:p>
        </p:txBody>
      </p:sp>
    </p:spTree>
    <p:extLst>
      <p:ext uri="{BB962C8B-B14F-4D97-AF65-F5344CB8AC3E}">
        <p14:creationId xmlns:p14="http://schemas.microsoft.com/office/powerpoint/2010/main" val="3239765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19279" y="559266"/>
            <a:ext cx="8596668" cy="1320800"/>
          </a:xfrm>
        </p:spPr>
        <p:txBody>
          <a:bodyPr>
            <a:normAutofit/>
          </a:bodyPr>
          <a:lstStyle/>
          <a:p>
            <a:r>
              <a:rPr lang="en-GB" sz="2800" b="1" u="sng" dirty="0" smtClean="0"/>
              <a:t>The aim of the project</a:t>
            </a:r>
            <a:endParaRPr lang="el-GR" sz="2800" b="1" u="sng" dirty="0"/>
          </a:p>
        </p:txBody>
      </p:sp>
      <p:sp>
        <p:nvSpPr>
          <p:cNvPr id="3" name="Content Placeholder 2"/>
          <p:cNvSpPr>
            <a:spLocks noGrp="1"/>
          </p:cNvSpPr>
          <p:nvPr>
            <p:ph idx="1"/>
          </p:nvPr>
        </p:nvSpPr>
        <p:spPr>
          <a:xfrm>
            <a:off x="719279" y="1690805"/>
            <a:ext cx="8596668" cy="4307324"/>
          </a:xfrm>
        </p:spPr>
        <p:txBody>
          <a:bodyPr>
            <a:normAutofit/>
          </a:bodyPr>
          <a:lstStyle/>
          <a:p>
            <a:r>
              <a:rPr lang="en-US" dirty="0"/>
              <a:t>Car accidents have a huge social, economic and environmental impact to our world. Approximately 54 million people sustained injuries from car accidents each year and more than 1.4 millions resulted to deaths. Road traffic injuries are the leading cause of death for children and young adults aged 5-29 years. The road traffic crashes costs more than 3% of GDP</a:t>
            </a:r>
            <a:r>
              <a:rPr lang="en-US" dirty="0" smtClean="0"/>
              <a:t>.</a:t>
            </a:r>
          </a:p>
          <a:p>
            <a:endParaRPr lang="en-US" dirty="0"/>
          </a:p>
          <a:p>
            <a:r>
              <a:rPr lang="en-US" dirty="0"/>
              <a:t>It would be </a:t>
            </a:r>
            <a:r>
              <a:rPr lang="en-US" dirty="0" err="1"/>
              <a:t>hugly</a:t>
            </a:r>
            <a:r>
              <a:rPr lang="en-US" dirty="0"/>
              <a:t> important to predict the severity of a car accident and warn the </a:t>
            </a:r>
            <a:r>
              <a:rPr lang="en-US" dirty="0" err="1"/>
              <a:t>drivers,in</a:t>
            </a:r>
            <a:r>
              <a:rPr lang="en-US" dirty="0"/>
              <a:t> advance and on time, in order to drive more </a:t>
            </a:r>
            <a:r>
              <a:rPr lang="en-US" dirty="0" err="1"/>
              <a:t>savely</a:t>
            </a:r>
            <a:r>
              <a:rPr lang="en-US" dirty="0"/>
              <a:t> or even to adjust their journey</a:t>
            </a:r>
            <a:r>
              <a:rPr lang="en-US" dirty="0" smtClean="0"/>
              <a:t>.</a:t>
            </a:r>
          </a:p>
          <a:p>
            <a:endParaRPr lang="en-US" dirty="0"/>
          </a:p>
          <a:p>
            <a:r>
              <a:rPr lang="en-US" dirty="0"/>
              <a:t>Thus, the aim of this project </a:t>
            </a:r>
            <a:r>
              <a:rPr lang="en-US" dirty="0" smtClean="0"/>
              <a:t>is </a:t>
            </a:r>
            <a:r>
              <a:rPr lang="en-US" dirty="0"/>
              <a:t>to apply quantitative methods and create a model that predicts the severity of a car accident based on weather and road conditions, traffic jam etc.</a:t>
            </a:r>
            <a:endParaRPr lang="el-GR" dirty="0"/>
          </a:p>
        </p:txBody>
      </p:sp>
    </p:spTree>
    <p:extLst>
      <p:ext uri="{BB962C8B-B14F-4D97-AF65-F5344CB8AC3E}">
        <p14:creationId xmlns:p14="http://schemas.microsoft.com/office/powerpoint/2010/main" val="3649778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69659"/>
            <a:ext cx="8596668" cy="1320800"/>
          </a:xfrm>
        </p:spPr>
        <p:txBody>
          <a:bodyPr>
            <a:normAutofit/>
          </a:bodyPr>
          <a:lstStyle/>
          <a:p>
            <a:r>
              <a:rPr lang="en-GB" sz="2800" b="1" u="sng" dirty="0" smtClean="0"/>
              <a:t>The Dataset</a:t>
            </a:r>
            <a:endParaRPr lang="el-GR" sz="2800" b="1" u="sng" dirty="0"/>
          </a:p>
        </p:txBody>
      </p:sp>
      <p:sp>
        <p:nvSpPr>
          <p:cNvPr id="3" name="Content Placeholder 2"/>
          <p:cNvSpPr>
            <a:spLocks noGrp="1"/>
          </p:cNvSpPr>
          <p:nvPr>
            <p:ph idx="1"/>
          </p:nvPr>
        </p:nvSpPr>
        <p:spPr>
          <a:xfrm>
            <a:off x="677334" y="1930400"/>
            <a:ext cx="8596668" cy="3196206"/>
          </a:xfrm>
        </p:spPr>
        <p:txBody>
          <a:bodyPr/>
          <a:lstStyle/>
          <a:p>
            <a:r>
              <a:rPr lang="en-US" dirty="0"/>
              <a:t>The dataset </a:t>
            </a:r>
            <a:r>
              <a:rPr lang="en-US" dirty="0" smtClean="0"/>
              <a:t>is </a:t>
            </a:r>
            <a:r>
              <a:rPr lang="en-US" dirty="0"/>
              <a:t>from </a:t>
            </a:r>
            <a:r>
              <a:rPr lang="en-US" dirty="0" err="1"/>
              <a:t>Kaggle</a:t>
            </a:r>
            <a:r>
              <a:rPr lang="en-US" dirty="0"/>
              <a:t> and contains details of traffic accidents in </a:t>
            </a:r>
            <a:r>
              <a:rPr lang="en-US" dirty="0" smtClean="0"/>
              <a:t>United </a:t>
            </a:r>
            <a:r>
              <a:rPr lang="en-US" dirty="0"/>
              <a:t>States for the years of 2016 </a:t>
            </a:r>
            <a:r>
              <a:rPr lang="en-US" dirty="0" smtClean="0"/>
              <a:t>– 2020</a:t>
            </a:r>
            <a:endParaRPr lang="en-US" dirty="0"/>
          </a:p>
          <a:p>
            <a:r>
              <a:rPr lang="en-US" dirty="0" smtClean="0"/>
              <a:t>My focus was to analyze specifically the car accidents severity in </a:t>
            </a:r>
            <a:r>
              <a:rPr lang="en-GB" dirty="0"/>
              <a:t>P</a:t>
            </a:r>
            <a:r>
              <a:rPr lang="en-GB" dirty="0" smtClean="0"/>
              <a:t>ennsylvania</a:t>
            </a:r>
            <a:r>
              <a:rPr lang="en-US" dirty="0" smtClean="0"/>
              <a:t> State</a:t>
            </a:r>
          </a:p>
          <a:p>
            <a:r>
              <a:rPr lang="en-US" dirty="0" smtClean="0"/>
              <a:t>The features contains all sort of information about the time, the location, the road conditions, the weather conditions etc.</a:t>
            </a:r>
          </a:p>
          <a:p>
            <a:r>
              <a:rPr lang="en-US" dirty="0" smtClean="0"/>
              <a:t>From 55 columns, that analysis concentrates on 33 columns</a:t>
            </a:r>
          </a:p>
          <a:p>
            <a:r>
              <a:rPr lang="en-GB" dirty="0" smtClean="0"/>
              <a:t>All the data has been cleaned and presented in an appropriate format</a:t>
            </a:r>
            <a:endParaRPr lang="el-GR" dirty="0"/>
          </a:p>
        </p:txBody>
      </p:sp>
    </p:spTree>
    <p:extLst>
      <p:ext uri="{BB962C8B-B14F-4D97-AF65-F5344CB8AC3E}">
        <p14:creationId xmlns:p14="http://schemas.microsoft.com/office/powerpoint/2010/main" val="4129237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5861"/>
          </a:xfrm>
        </p:spPr>
        <p:txBody>
          <a:bodyPr>
            <a:normAutofit/>
          </a:bodyPr>
          <a:lstStyle/>
          <a:p>
            <a:r>
              <a:rPr lang="en-GB" sz="2800" b="1" u="sng" dirty="0" smtClean="0"/>
              <a:t>Key Statistics</a:t>
            </a:r>
            <a:endParaRPr lang="el-GR" sz="2800" b="1" u="sn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2411498"/>
            <a:ext cx="8342857" cy="3580952"/>
          </a:xfrm>
        </p:spPr>
      </p:pic>
      <p:sp>
        <p:nvSpPr>
          <p:cNvPr id="5" name="Title 1"/>
          <p:cNvSpPr txBox="1">
            <a:spLocks/>
          </p:cNvSpPr>
          <p:nvPr/>
        </p:nvSpPr>
        <p:spPr>
          <a:xfrm>
            <a:off x="677334" y="1510549"/>
            <a:ext cx="8596668" cy="71586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GB" sz="2800" dirty="0" smtClean="0">
                <a:solidFill>
                  <a:schemeClr val="bg1">
                    <a:lumMod val="65000"/>
                  </a:schemeClr>
                </a:solidFill>
              </a:rPr>
              <a:t>The severity of accidents</a:t>
            </a:r>
            <a:endParaRPr lang="el-GR" sz="2800" dirty="0">
              <a:solidFill>
                <a:schemeClr val="bg1">
                  <a:lumMod val="65000"/>
                </a:schemeClr>
              </a:solidFill>
            </a:endParaRPr>
          </a:p>
        </p:txBody>
      </p:sp>
    </p:spTree>
    <p:extLst>
      <p:ext uri="{BB962C8B-B14F-4D97-AF65-F5344CB8AC3E}">
        <p14:creationId xmlns:p14="http://schemas.microsoft.com/office/powerpoint/2010/main" val="688405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52214"/>
            <a:ext cx="8596668" cy="673916"/>
          </a:xfrm>
        </p:spPr>
        <p:txBody>
          <a:bodyPr/>
          <a:lstStyle/>
          <a:p>
            <a:pPr algn="ctr"/>
            <a:r>
              <a:rPr lang="en-GB" sz="2800" dirty="0">
                <a:solidFill>
                  <a:schemeClr val="bg1">
                    <a:lumMod val="65000"/>
                  </a:schemeClr>
                </a:solidFill>
              </a:rPr>
              <a:t>Number </a:t>
            </a:r>
            <a:r>
              <a:rPr lang="en-GB" sz="2800" dirty="0" smtClean="0">
                <a:solidFill>
                  <a:schemeClr val="bg1">
                    <a:lumMod val="65000"/>
                  </a:schemeClr>
                </a:solidFill>
              </a:rPr>
              <a:t>of</a:t>
            </a:r>
            <a:r>
              <a:rPr lang="en-GB" dirty="0">
                <a:solidFill>
                  <a:schemeClr val="bg1">
                    <a:lumMod val="65000"/>
                  </a:schemeClr>
                </a:solidFill>
              </a:rPr>
              <a:t> </a:t>
            </a:r>
            <a:r>
              <a:rPr lang="en-GB" sz="2800" dirty="0" smtClean="0">
                <a:solidFill>
                  <a:schemeClr val="bg1">
                    <a:lumMod val="65000"/>
                  </a:schemeClr>
                </a:solidFill>
              </a:rPr>
              <a:t>accidents </a:t>
            </a:r>
            <a:r>
              <a:rPr lang="en-GB" sz="2800" dirty="0">
                <a:solidFill>
                  <a:schemeClr val="bg1">
                    <a:lumMod val="65000"/>
                  </a:schemeClr>
                </a:solidFill>
              </a:rPr>
              <a:t>per day and month</a:t>
            </a:r>
            <a:endParaRPr lang="el-GR" sz="2800" dirty="0">
              <a:solidFill>
                <a:schemeClr val="bg1">
                  <a:lumMod val="65000"/>
                </a:schemeClr>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930400"/>
            <a:ext cx="4490285" cy="3580952"/>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7619" y="1930400"/>
            <a:ext cx="4462943" cy="3733333"/>
          </a:xfrm>
          <a:prstGeom prst="rect">
            <a:avLst/>
          </a:prstGeom>
        </p:spPr>
      </p:pic>
    </p:spTree>
    <p:extLst>
      <p:ext uri="{BB962C8B-B14F-4D97-AF65-F5344CB8AC3E}">
        <p14:creationId xmlns:p14="http://schemas.microsoft.com/office/powerpoint/2010/main" val="1329332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18657"/>
            <a:ext cx="8596668" cy="682305"/>
          </a:xfrm>
        </p:spPr>
        <p:txBody>
          <a:bodyPr>
            <a:normAutofit/>
          </a:bodyPr>
          <a:lstStyle/>
          <a:p>
            <a:pPr algn="ctr"/>
            <a:r>
              <a:rPr lang="en-GB" sz="2800" dirty="0">
                <a:solidFill>
                  <a:schemeClr val="bg1">
                    <a:lumMod val="65000"/>
                  </a:schemeClr>
                </a:solidFill>
              </a:rPr>
              <a:t>The severity under Temperature</a:t>
            </a:r>
            <a:endParaRPr lang="el-GR" sz="2800" dirty="0">
              <a:solidFill>
                <a:schemeClr val="bg1">
                  <a:lumMod val="65000"/>
                </a:schemeClr>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690" y="1972343"/>
            <a:ext cx="8596312" cy="3329498"/>
          </a:xfrm>
        </p:spPr>
      </p:pic>
    </p:spTree>
    <p:extLst>
      <p:ext uri="{BB962C8B-B14F-4D97-AF65-F5344CB8AC3E}">
        <p14:creationId xmlns:p14="http://schemas.microsoft.com/office/powerpoint/2010/main" val="3077691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1028"/>
          </a:xfrm>
        </p:spPr>
        <p:txBody>
          <a:bodyPr>
            <a:normAutofit/>
          </a:bodyPr>
          <a:lstStyle/>
          <a:p>
            <a:pPr algn="ctr"/>
            <a:r>
              <a:rPr lang="en-GB" sz="2800" dirty="0">
                <a:solidFill>
                  <a:schemeClr val="bg1">
                    <a:lumMod val="65000"/>
                  </a:schemeClr>
                </a:solidFill>
              </a:rPr>
              <a:t>Other statistics</a:t>
            </a:r>
            <a:endParaRPr lang="el-GR" sz="2800" dirty="0">
              <a:solidFill>
                <a:schemeClr val="bg1">
                  <a:lumMod val="65000"/>
                </a:schemeClr>
              </a:solidFill>
            </a:endParaRP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5" y="1778466"/>
            <a:ext cx="4439950" cy="3875715"/>
          </a:xfr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7285" y="1778466"/>
            <a:ext cx="4656743" cy="4210930"/>
          </a:xfrm>
          <a:prstGeom prst="rect">
            <a:avLst/>
          </a:prstGeom>
        </p:spPr>
      </p:pic>
    </p:spTree>
    <p:extLst>
      <p:ext uri="{BB962C8B-B14F-4D97-AF65-F5344CB8AC3E}">
        <p14:creationId xmlns:p14="http://schemas.microsoft.com/office/powerpoint/2010/main" val="1861005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52214"/>
            <a:ext cx="8596668" cy="590026"/>
          </a:xfrm>
        </p:spPr>
        <p:txBody>
          <a:bodyPr>
            <a:normAutofit/>
          </a:bodyPr>
          <a:lstStyle/>
          <a:p>
            <a:r>
              <a:rPr lang="en-GB" sz="2800" b="1" u="sng" dirty="0">
                <a:solidFill>
                  <a:srgbClr val="92D050"/>
                </a:solidFill>
              </a:rPr>
              <a:t>Machine Learning algorithms performance</a:t>
            </a:r>
            <a:endParaRPr lang="el-GR" sz="2800" b="1" u="sng" dirty="0">
              <a:solidFill>
                <a:srgbClr val="92D050"/>
              </a:solidFill>
            </a:endParaRPr>
          </a:p>
        </p:txBody>
      </p:sp>
      <p:sp>
        <p:nvSpPr>
          <p:cNvPr id="3" name="Content Placeholder 2"/>
          <p:cNvSpPr>
            <a:spLocks noGrp="1"/>
          </p:cNvSpPr>
          <p:nvPr>
            <p:ph idx="1"/>
          </p:nvPr>
        </p:nvSpPr>
        <p:spPr>
          <a:xfrm>
            <a:off x="677334" y="1753299"/>
            <a:ext cx="8596668" cy="4437776"/>
          </a:xfrm>
        </p:spPr>
        <p:txBody>
          <a:bodyPr/>
          <a:lstStyle/>
          <a:p>
            <a:r>
              <a:rPr lang="en-GB" b="1" u="sng" dirty="0"/>
              <a:t>Logistic </a:t>
            </a:r>
            <a:r>
              <a:rPr lang="en-GB" b="1" u="sng" dirty="0" smtClean="0"/>
              <a:t>regression</a:t>
            </a:r>
            <a:r>
              <a:rPr lang="en-GB" b="1" dirty="0" smtClean="0"/>
              <a:t>:</a:t>
            </a:r>
          </a:p>
          <a:p>
            <a:pPr marL="457200" lvl="1" indent="0">
              <a:buNone/>
            </a:pPr>
            <a:r>
              <a:rPr lang="en-GB" b="1" dirty="0" smtClean="0"/>
              <a:t>	Accuracy score: 0.900</a:t>
            </a:r>
          </a:p>
          <a:p>
            <a:pPr marL="457200" lvl="1" indent="0">
              <a:buNone/>
            </a:pPr>
            <a:endParaRPr lang="en-GB" b="1" dirty="0"/>
          </a:p>
          <a:p>
            <a:r>
              <a:rPr lang="en-GB" b="1" u="sng" dirty="0"/>
              <a:t>Decision </a:t>
            </a:r>
            <a:r>
              <a:rPr lang="en-GB" b="1" u="sng" dirty="0" smtClean="0"/>
              <a:t>tree</a:t>
            </a:r>
            <a:r>
              <a:rPr lang="en-GB" b="1" dirty="0" smtClean="0"/>
              <a:t>:</a:t>
            </a:r>
          </a:p>
          <a:p>
            <a:pPr marL="914400" lvl="2" indent="0">
              <a:buNone/>
            </a:pPr>
            <a:r>
              <a:rPr lang="en-GB" sz="1600" b="1" dirty="0"/>
              <a:t>Tree </a:t>
            </a:r>
            <a:r>
              <a:rPr lang="en-GB" sz="1600" b="1" dirty="0" smtClean="0"/>
              <a:t>entropy accuracy : </a:t>
            </a:r>
            <a:r>
              <a:rPr lang="en-GB" sz="1600" b="1" dirty="0"/>
              <a:t>0.869</a:t>
            </a:r>
          </a:p>
          <a:p>
            <a:pPr marL="914400" lvl="2" indent="0">
              <a:buNone/>
            </a:pPr>
            <a:r>
              <a:rPr lang="en-GB" sz="1600" b="1" dirty="0"/>
              <a:t>Tree </a:t>
            </a:r>
            <a:r>
              <a:rPr lang="en-GB" sz="1600" b="1" dirty="0" err="1" smtClean="0"/>
              <a:t>gini</a:t>
            </a:r>
            <a:r>
              <a:rPr lang="en-GB" sz="1600" b="1" dirty="0" smtClean="0"/>
              <a:t> accuracy : </a:t>
            </a:r>
            <a:r>
              <a:rPr lang="en-GB" sz="1600" b="1" dirty="0"/>
              <a:t>0. </a:t>
            </a:r>
            <a:r>
              <a:rPr lang="en-GB" sz="1600" b="1" dirty="0" smtClean="0"/>
              <a:t>874</a:t>
            </a:r>
          </a:p>
          <a:p>
            <a:pPr marL="914400" lvl="2" indent="0">
              <a:buNone/>
            </a:pPr>
            <a:endParaRPr lang="en-GB" b="1" u="sng" dirty="0"/>
          </a:p>
          <a:p>
            <a:r>
              <a:rPr lang="en-GB" b="1" u="sng" dirty="0"/>
              <a:t>K-Nearest </a:t>
            </a:r>
            <a:r>
              <a:rPr lang="en-GB" b="1" u="sng" dirty="0" err="1" smtClean="0"/>
              <a:t>Neighbors</a:t>
            </a:r>
            <a:r>
              <a:rPr lang="en-GB" b="1" dirty="0" smtClean="0"/>
              <a:t>:</a:t>
            </a:r>
          </a:p>
          <a:p>
            <a:pPr marL="914400" lvl="2" indent="0">
              <a:buNone/>
            </a:pPr>
            <a:r>
              <a:rPr lang="en-GB" sz="1600" b="1" dirty="0" err="1"/>
              <a:t>Knn.score</a:t>
            </a:r>
            <a:r>
              <a:rPr lang="en-GB" sz="1600" b="1" dirty="0"/>
              <a:t>: 0.812</a:t>
            </a:r>
          </a:p>
          <a:p>
            <a:pPr marL="914400" lvl="2" indent="0">
              <a:buNone/>
            </a:pPr>
            <a:r>
              <a:rPr lang="en-GB" sz="1600" b="1" dirty="0"/>
              <a:t>Accuracy score: 0.812</a:t>
            </a:r>
            <a:endParaRPr lang="en-GB" sz="1600" b="1" dirty="0"/>
          </a:p>
        </p:txBody>
      </p:sp>
    </p:spTree>
    <p:extLst>
      <p:ext uri="{BB962C8B-B14F-4D97-AF65-F5344CB8AC3E}">
        <p14:creationId xmlns:p14="http://schemas.microsoft.com/office/powerpoint/2010/main" val="2234219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27046"/>
            <a:ext cx="8596668" cy="657138"/>
          </a:xfrm>
        </p:spPr>
        <p:txBody>
          <a:bodyPr>
            <a:normAutofit/>
          </a:bodyPr>
          <a:lstStyle/>
          <a:p>
            <a:r>
              <a:rPr lang="en-GB" sz="2800" b="1" u="sng" dirty="0" smtClean="0"/>
              <a:t>Conclusions</a:t>
            </a:r>
            <a:endParaRPr lang="el-GR" sz="2800" b="1" u="sng" dirty="0"/>
          </a:p>
        </p:txBody>
      </p:sp>
      <p:sp>
        <p:nvSpPr>
          <p:cNvPr id="3" name="Content Placeholder 2"/>
          <p:cNvSpPr>
            <a:spLocks noGrp="1"/>
          </p:cNvSpPr>
          <p:nvPr>
            <p:ph idx="1"/>
          </p:nvPr>
        </p:nvSpPr>
        <p:spPr>
          <a:xfrm>
            <a:off x="677334" y="2172749"/>
            <a:ext cx="8596668" cy="2801923"/>
          </a:xfrm>
        </p:spPr>
        <p:txBody>
          <a:bodyPr/>
          <a:lstStyle/>
          <a:p>
            <a:r>
              <a:rPr lang="en-GB" dirty="0" smtClean="0"/>
              <a:t>Machine learning models can be very useful on predicting the severity of car accidents</a:t>
            </a:r>
          </a:p>
          <a:p>
            <a:r>
              <a:rPr lang="en-GB" dirty="0" smtClean="0"/>
              <a:t>The accuracy of the current model was good and it has room for lot of improvements</a:t>
            </a:r>
          </a:p>
          <a:p>
            <a:r>
              <a:rPr lang="en-GB" dirty="0" smtClean="0"/>
              <a:t>It is important to enrich the dataset with more records, information and variables and gain all sort of information about the accidents conditions</a:t>
            </a:r>
          </a:p>
          <a:p>
            <a:r>
              <a:rPr lang="en-GB" dirty="0" smtClean="0"/>
              <a:t>The further development of machine learning is critical and will play a crucial role on improving our lives in the following years</a:t>
            </a:r>
          </a:p>
          <a:p>
            <a:endParaRPr lang="el-GR" dirty="0"/>
          </a:p>
        </p:txBody>
      </p:sp>
    </p:spTree>
    <p:extLst>
      <p:ext uri="{BB962C8B-B14F-4D97-AF65-F5344CB8AC3E}">
        <p14:creationId xmlns:p14="http://schemas.microsoft.com/office/powerpoint/2010/main" val="146945025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43</TotalTime>
  <Words>331</Words>
  <Application>Microsoft Office PowerPoint</Application>
  <PresentationFormat>Widescreen</PresentationFormat>
  <Paragraphs>34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Trebuchet MS</vt:lpstr>
      <vt:lpstr>Wingdings 3</vt:lpstr>
      <vt:lpstr>Facet</vt:lpstr>
      <vt:lpstr>Data analysis for predicting car accidents severity</vt:lpstr>
      <vt:lpstr>The aim of the project</vt:lpstr>
      <vt:lpstr>The Dataset</vt:lpstr>
      <vt:lpstr>Key Statistics</vt:lpstr>
      <vt:lpstr>Number of accidents per day and month</vt:lpstr>
      <vt:lpstr>The severity under Temperature</vt:lpstr>
      <vt:lpstr>Other statistics</vt:lpstr>
      <vt:lpstr>Machine Learning algorithms performance</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accident severity prediction</dc:title>
  <dc:creator>ΑΛΕΞΑΝΔΡΟΣ ΚΟΥΤΡΟΥΛΑΡΗΣ</dc:creator>
  <cp:lastModifiedBy>ΑΛΕΞΑΝΔΡΟΣ ΚΟΥΤΡΟΥΛΑΡΗΣ</cp:lastModifiedBy>
  <cp:revision>6</cp:revision>
  <dcterms:created xsi:type="dcterms:W3CDTF">2020-08-26T14:12:30Z</dcterms:created>
  <dcterms:modified xsi:type="dcterms:W3CDTF">2020-08-26T14:56:14Z</dcterms:modified>
</cp:coreProperties>
</file>