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7" name="Shape 24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n-lt"/>
        <a:ea typeface="+mn-ea"/>
        <a:cs typeface="+mn-cs"/>
        <a:sym typeface="Helvetica Neue"/>
      </a:defRPr>
    </a:lvl1pPr>
    <a:lvl2pPr indent="228600" latinLnBrk="0">
      <a:defRPr>
        <a:latin typeface="+mn-lt"/>
        <a:ea typeface="+mn-ea"/>
        <a:cs typeface="+mn-cs"/>
        <a:sym typeface="Helvetica Neue"/>
      </a:defRPr>
    </a:lvl2pPr>
    <a:lvl3pPr indent="457200" latinLnBrk="0">
      <a:defRPr>
        <a:latin typeface="+mn-lt"/>
        <a:ea typeface="+mn-ea"/>
        <a:cs typeface="+mn-cs"/>
        <a:sym typeface="Helvetica Neue"/>
      </a:defRPr>
    </a:lvl3pPr>
    <a:lvl4pPr indent="685800" latinLnBrk="0">
      <a:defRPr>
        <a:latin typeface="+mn-lt"/>
        <a:ea typeface="+mn-ea"/>
        <a:cs typeface="+mn-cs"/>
        <a:sym typeface="Helvetica Neue"/>
      </a:defRPr>
    </a:lvl4pPr>
    <a:lvl5pPr indent="914400" latinLnBrk="0">
      <a:defRPr>
        <a:latin typeface="+mn-lt"/>
        <a:ea typeface="+mn-ea"/>
        <a:cs typeface="+mn-cs"/>
        <a:sym typeface="Helvetica Neue"/>
      </a:defRPr>
    </a:lvl5pPr>
    <a:lvl6pPr indent="1143000" latinLnBrk="0">
      <a:defRPr>
        <a:latin typeface="+mn-lt"/>
        <a:ea typeface="+mn-ea"/>
        <a:cs typeface="+mn-cs"/>
        <a:sym typeface="Helvetica Neue"/>
      </a:defRPr>
    </a:lvl6pPr>
    <a:lvl7pPr indent="1371600" latinLnBrk="0">
      <a:defRPr>
        <a:latin typeface="+mn-lt"/>
        <a:ea typeface="+mn-ea"/>
        <a:cs typeface="+mn-cs"/>
        <a:sym typeface="Helvetica Neue"/>
      </a:defRPr>
    </a:lvl7pPr>
    <a:lvl8pPr indent="1600200" latinLnBrk="0">
      <a:defRPr>
        <a:latin typeface="+mn-lt"/>
        <a:ea typeface="+mn-ea"/>
        <a:cs typeface="+mn-cs"/>
        <a:sym typeface="Helvetica Neue"/>
      </a:defRPr>
    </a:lvl8pPr>
    <a:lvl9pPr indent="1828800" latinLnBrk="0">
      <a:defRPr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12" name="Уровень текста 1…"/>
          <p:cNvSpPr txBox="1"/>
          <p:nvPr>
            <p:ph type="body" idx="1"/>
          </p:nvPr>
        </p:nvSpPr>
        <p:spPr>
          <a:xfrm>
            <a:off x="457200" y="1604519"/>
            <a:ext cx="8229241" cy="397728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96" name="Уровень текста 1…"/>
          <p:cNvSpPr txBox="1"/>
          <p:nvPr>
            <p:ph type="body" sz="half" idx="1"/>
          </p:nvPr>
        </p:nvSpPr>
        <p:spPr>
          <a:xfrm>
            <a:off x="457200" y="1604519"/>
            <a:ext cx="8229241" cy="189684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7" name="Shape 41"/>
          <p:cNvSpPr txBox="1"/>
          <p:nvPr>
            <p:ph type="body" sz="half" idx="13"/>
          </p:nvPr>
        </p:nvSpPr>
        <p:spPr>
          <a:xfrm>
            <a:off x="457199" y="3682079"/>
            <a:ext cx="8229242" cy="189684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9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106" name="Уровень текста 1…"/>
          <p:cNvSpPr txBox="1"/>
          <p:nvPr>
            <p:ph type="body" sz="quarter" idx="1"/>
          </p:nvPr>
        </p:nvSpPr>
        <p:spPr>
          <a:xfrm>
            <a:off x="457200" y="1604519"/>
            <a:ext cx="4015800" cy="189684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7" name="Shape 45"/>
          <p:cNvSpPr txBox="1"/>
          <p:nvPr>
            <p:ph type="body" sz="quarter" idx="13"/>
          </p:nvPr>
        </p:nvSpPr>
        <p:spPr>
          <a:xfrm>
            <a:off x="4674239" y="1604519"/>
            <a:ext cx="4015800" cy="18968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108" name="Shape 46"/>
          <p:cNvSpPr txBox="1"/>
          <p:nvPr>
            <p:ph type="body" sz="quarter" idx="14"/>
          </p:nvPr>
        </p:nvSpPr>
        <p:spPr>
          <a:xfrm>
            <a:off x="4674239" y="3682079"/>
            <a:ext cx="4015800" cy="189684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109" name="Shape 47"/>
          <p:cNvSpPr txBox="1"/>
          <p:nvPr>
            <p:ph type="body" sz="quarter" idx="15"/>
          </p:nvPr>
        </p:nvSpPr>
        <p:spPr>
          <a:xfrm>
            <a:off x="457199" y="3682079"/>
            <a:ext cx="4015801" cy="189684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11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118" name="Уровень текста 1…"/>
          <p:cNvSpPr txBox="1"/>
          <p:nvPr>
            <p:ph type="body" idx="1"/>
          </p:nvPr>
        </p:nvSpPr>
        <p:spPr>
          <a:xfrm>
            <a:off x="457200" y="1604519"/>
            <a:ext cx="8229241" cy="397728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19" name="Shape 51"/>
          <p:cNvSpPr txBox="1"/>
          <p:nvPr>
            <p:ph type="body" idx="13"/>
          </p:nvPr>
        </p:nvSpPr>
        <p:spPr>
          <a:xfrm>
            <a:off x="457199" y="1604519"/>
            <a:ext cx="8229242" cy="397728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pic>
        <p:nvPicPr>
          <p:cNvPr id="120" name="Shape 52" descr="Shape 5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000" y="1604519"/>
            <a:ext cx="4984921" cy="39772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Shape 53" descr="Shape 5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000" y="1604519"/>
            <a:ext cx="4984921" cy="3977282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137" name="Уровень текста 1…"/>
          <p:cNvSpPr txBox="1"/>
          <p:nvPr>
            <p:ph type="body" idx="1"/>
          </p:nvPr>
        </p:nvSpPr>
        <p:spPr>
          <a:xfrm>
            <a:off x="457200" y="1604519"/>
            <a:ext cx="8229241" cy="3977282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146" name="Уровень текста 1…"/>
          <p:cNvSpPr txBox="1"/>
          <p:nvPr>
            <p:ph type="body" idx="1"/>
          </p:nvPr>
        </p:nvSpPr>
        <p:spPr>
          <a:xfrm>
            <a:off x="457200" y="1604519"/>
            <a:ext cx="8229241" cy="397728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4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155" name="Уровень текста 1…"/>
          <p:cNvSpPr txBox="1"/>
          <p:nvPr>
            <p:ph type="body" sz="half" idx="1"/>
          </p:nvPr>
        </p:nvSpPr>
        <p:spPr>
          <a:xfrm>
            <a:off x="457200" y="1604519"/>
            <a:ext cx="4015800" cy="397728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56" name="Shape 67"/>
          <p:cNvSpPr txBox="1"/>
          <p:nvPr>
            <p:ph type="body" sz="half" idx="13"/>
          </p:nvPr>
        </p:nvSpPr>
        <p:spPr>
          <a:xfrm>
            <a:off x="4674239" y="1604519"/>
            <a:ext cx="4015800" cy="397728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15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16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Уровень текста 1…"/>
          <p:cNvSpPr txBox="1"/>
          <p:nvPr>
            <p:ph type="body" idx="1"/>
          </p:nvPr>
        </p:nvSpPr>
        <p:spPr>
          <a:xfrm>
            <a:off x="685800" y="2130480"/>
            <a:ext cx="7771680" cy="681156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7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181" name="Уровень текста 1…"/>
          <p:cNvSpPr txBox="1"/>
          <p:nvPr>
            <p:ph type="body" sz="quarter" idx="1"/>
          </p:nvPr>
        </p:nvSpPr>
        <p:spPr>
          <a:xfrm>
            <a:off x="457200" y="1604519"/>
            <a:ext cx="4015800" cy="189684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82" name="Shape 75"/>
          <p:cNvSpPr txBox="1"/>
          <p:nvPr>
            <p:ph type="body" sz="quarter" idx="13"/>
          </p:nvPr>
        </p:nvSpPr>
        <p:spPr>
          <a:xfrm>
            <a:off x="457199" y="3682079"/>
            <a:ext cx="4015801" cy="189684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183" name="Shape 76"/>
          <p:cNvSpPr txBox="1"/>
          <p:nvPr>
            <p:ph type="body" sz="half" idx="14"/>
          </p:nvPr>
        </p:nvSpPr>
        <p:spPr>
          <a:xfrm>
            <a:off x="4674239" y="1604519"/>
            <a:ext cx="4015800" cy="397728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18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192" name="Уровень текста 1…"/>
          <p:cNvSpPr txBox="1"/>
          <p:nvPr>
            <p:ph type="body" sz="half" idx="1"/>
          </p:nvPr>
        </p:nvSpPr>
        <p:spPr>
          <a:xfrm>
            <a:off x="457200" y="1604519"/>
            <a:ext cx="4015800" cy="397728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93" name="Shape 80"/>
          <p:cNvSpPr txBox="1"/>
          <p:nvPr>
            <p:ph type="body" sz="quarter" idx="13"/>
          </p:nvPr>
        </p:nvSpPr>
        <p:spPr>
          <a:xfrm>
            <a:off x="4674239" y="1604519"/>
            <a:ext cx="4015800" cy="18968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194" name="Shape 81"/>
          <p:cNvSpPr txBox="1"/>
          <p:nvPr>
            <p:ph type="body" sz="quarter" idx="14"/>
          </p:nvPr>
        </p:nvSpPr>
        <p:spPr>
          <a:xfrm>
            <a:off x="4674239" y="3682079"/>
            <a:ext cx="4015800" cy="189684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19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203" name="Уровень текста 1…"/>
          <p:cNvSpPr txBox="1"/>
          <p:nvPr>
            <p:ph type="body" sz="quarter" idx="1"/>
          </p:nvPr>
        </p:nvSpPr>
        <p:spPr>
          <a:xfrm>
            <a:off x="457200" y="1604519"/>
            <a:ext cx="4015800" cy="189684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04" name="Shape 85"/>
          <p:cNvSpPr txBox="1"/>
          <p:nvPr>
            <p:ph type="body" sz="quarter" idx="13"/>
          </p:nvPr>
        </p:nvSpPr>
        <p:spPr>
          <a:xfrm>
            <a:off x="4674239" y="1604519"/>
            <a:ext cx="4015800" cy="18968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205" name="Shape 86"/>
          <p:cNvSpPr txBox="1"/>
          <p:nvPr>
            <p:ph type="body" sz="half" idx="14"/>
          </p:nvPr>
        </p:nvSpPr>
        <p:spPr>
          <a:xfrm>
            <a:off x="457199" y="3682079"/>
            <a:ext cx="8229242" cy="189684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20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214" name="Уровень текста 1…"/>
          <p:cNvSpPr txBox="1"/>
          <p:nvPr>
            <p:ph type="body" sz="half" idx="1"/>
          </p:nvPr>
        </p:nvSpPr>
        <p:spPr>
          <a:xfrm>
            <a:off x="457200" y="1604519"/>
            <a:ext cx="8229241" cy="189684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15" name="Shape 90"/>
          <p:cNvSpPr txBox="1"/>
          <p:nvPr>
            <p:ph type="body" sz="half" idx="13"/>
          </p:nvPr>
        </p:nvSpPr>
        <p:spPr>
          <a:xfrm>
            <a:off x="457199" y="3682079"/>
            <a:ext cx="8229242" cy="189684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21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224" name="Уровень текста 1…"/>
          <p:cNvSpPr txBox="1"/>
          <p:nvPr>
            <p:ph type="body" sz="quarter" idx="1"/>
          </p:nvPr>
        </p:nvSpPr>
        <p:spPr>
          <a:xfrm>
            <a:off x="457200" y="1604519"/>
            <a:ext cx="4015800" cy="189684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5" name="Shape 94"/>
          <p:cNvSpPr txBox="1"/>
          <p:nvPr>
            <p:ph type="body" sz="quarter" idx="13"/>
          </p:nvPr>
        </p:nvSpPr>
        <p:spPr>
          <a:xfrm>
            <a:off x="4674239" y="1604519"/>
            <a:ext cx="4015800" cy="18968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226" name="Shape 95"/>
          <p:cNvSpPr txBox="1"/>
          <p:nvPr>
            <p:ph type="body" sz="quarter" idx="14"/>
          </p:nvPr>
        </p:nvSpPr>
        <p:spPr>
          <a:xfrm>
            <a:off x="4674239" y="3682079"/>
            <a:ext cx="4015800" cy="189684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227" name="Shape 96"/>
          <p:cNvSpPr txBox="1"/>
          <p:nvPr>
            <p:ph type="body" sz="quarter" idx="15"/>
          </p:nvPr>
        </p:nvSpPr>
        <p:spPr>
          <a:xfrm>
            <a:off x="457199" y="3682079"/>
            <a:ext cx="4015801" cy="189684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22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236" name="Уровень текста 1…"/>
          <p:cNvSpPr txBox="1"/>
          <p:nvPr>
            <p:ph type="body" idx="1"/>
          </p:nvPr>
        </p:nvSpPr>
        <p:spPr>
          <a:xfrm>
            <a:off x="457200" y="1604519"/>
            <a:ext cx="8229241" cy="397728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7" name="Shape 100"/>
          <p:cNvSpPr txBox="1"/>
          <p:nvPr>
            <p:ph type="body" idx="13"/>
          </p:nvPr>
        </p:nvSpPr>
        <p:spPr>
          <a:xfrm>
            <a:off x="457199" y="1604519"/>
            <a:ext cx="8229242" cy="397728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pic>
        <p:nvPicPr>
          <p:cNvPr id="238" name="Shape 101" descr="Shape 10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000" y="1604519"/>
            <a:ext cx="4984921" cy="397728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Shape 102" descr="Shape 10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000" y="1604519"/>
            <a:ext cx="4984921" cy="3977282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28" name="Уровень текста 1…"/>
          <p:cNvSpPr txBox="1"/>
          <p:nvPr>
            <p:ph type="body" idx="1"/>
          </p:nvPr>
        </p:nvSpPr>
        <p:spPr>
          <a:xfrm>
            <a:off x="457200" y="1604519"/>
            <a:ext cx="8229241" cy="3977282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7" name="Уровень текста 1…"/>
          <p:cNvSpPr txBox="1"/>
          <p:nvPr>
            <p:ph type="body" sz="half" idx="1"/>
          </p:nvPr>
        </p:nvSpPr>
        <p:spPr>
          <a:xfrm>
            <a:off x="457200" y="1604519"/>
            <a:ext cx="4015800" cy="397728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8" name="Shape 18"/>
          <p:cNvSpPr txBox="1"/>
          <p:nvPr>
            <p:ph type="body" sz="half" idx="13"/>
          </p:nvPr>
        </p:nvSpPr>
        <p:spPr>
          <a:xfrm>
            <a:off x="4674239" y="1604519"/>
            <a:ext cx="4015800" cy="397728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3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4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Уровень текста 1…"/>
          <p:cNvSpPr txBox="1"/>
          <p:nvPr>
            <p:ph type="body" idx="1"/>
          </p:nvPr>
        </p:nvSpPr>
        <p:spPr>
          <a:xfrm>
            <a:off x="685800" y="2130480"/>
            <a:ext cx="7771680" cy="681156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63" name="Уровень текста 1…"/>
          <p:cNvSpPr txBox="1"/>
          <p:nvPr>
            <p:ph type="body" sz="quarter" idx="1"/>
          </p:nvPr>
        </p:nvSpPr>
        <p:spPr>
          <a:xfrm>
            <a:off x="457200" y="1604519"/>
            <a:ext cx="4015800" cy="189684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4" name="Shape 26"/>
          <p:cNvSpPr txBox="1"/>
          <p:nvPr>
            <p:ph type="body" sz="quarter" idx="13"/>
          </p:nvPr>
        </p:nvSpPr>
        <p:spPr>
          <a:xfrm>
            <a:off x="457199" y="3682079"/>
            <a:ext cx="4015801" cy="189684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65" name="Shape 27"/>
          <p:cNvSpPr txBox="1"/>
          <p:nvPr>
            <p:ph type="body" sz="half" idx="14"/>
          </p:nvPr>
        </p:nvSpPr>
        <p:spPr>
          <a:xfrm>
            <a:off x="4674239" y="1604519"/>
            <a:ext cx="4015800" cy="397728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6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74" name="Уровень текста 1…"/>
          <p:cNvSpPr txBox="1"/>
          <p:nvPr>
            <p:ph type="body" sz="half" idx="1"/>
          </p:nvPr>
        </p:nvSpPr>
        <p:spPr>
          <a:xfrm>
            <a:off x="457200" y="1604519"/>
            <a:ext cx="4015800" cy="397728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5" name="Shape 31"/>
          <p:cNvSpPr txBox="1"/>
          <p:nvPr>
            <p:ph type="body" sz="quarter" idx="13"/>
          </p:nvPr>
        </p:nvSpPr>
        <p:spPr>
          <a:xfrm>
            <a:off x="4674239" y="1604519"/>
            <a:ext cx="4015800" cy="18968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76" name="Shape 32"/>
          <p:cNvSpPr txBox="1"/>
          <p:nvPr>
            <p:ph type="body" sz="quarter" idx="14"/>
          </p:nvPr>
        </p:nvSpPr>
        <p:spPr>
          <a:xfrm>
            <a:off x="4674239" y="3682079"/>
            <a:ext cx="4015800" cy="189684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7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85" name="Уровень текста 1…"/>
          <p:cNvSpPr txBox="1"/>
          <p:nvPr>
            <p:ph type="body" sz="quarter" idx="1"/>
          </p:nvPr>
        </p:nvSpPr>
        <p:spPr>
          <a:xfrm>
            <a:off x="457200" y="1604519"/>
            <a:ext cx="4015800" cy="189684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6" name="Shape 36"/>
          <p:cNvSpPr txBox="1"/>
          <p:nvPr>
            <p:ph type="body" sz="quarter" idx="13"/>
          </p:nvPr>
        </p:nvSpPr>
        <p:spPr>
          <a:xfrm>
            <a:off x="4674239" y="1604519"/>
            <a:ext cx="4015800" cy="18968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87" name="Shape 37"/>
          <p:cNvSpPr txBox="1"/>
          <p:nvPr>
            <p:ph type="body" sz="half" idx="14"/>
          </p:nvPr>
        </p:nvSpPr>
        <p:spPr>
          <a:xfrm>
            <a:off x="457199" y="3682079"/>
            <a:ext cx="8229242" cy="189684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8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/>
          <p:nvPr>
            <p:ph type="title"/>
          </p:nvPr>
        </p:nvSpPr>
        <p:spPr>
          <a:xfrm>
            <a:off x="457200" y="92074"/>
            <a:ext cx="82296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/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●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○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●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○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●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○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107"/>
          <p:cNvSpPr txBox="1"/>
          <p:nvPr/>
        </p:nvSpPr>
        <p:spPr>
          <a:xfrm>
            <a:off x="685800" y="2496210"/>
            <a:ext cx="7771680" cy="73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>
              <a:defRPr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250" name="Shape 110"/>
          <p:cNvSpPr txBox="1"/>
          <p:nvPr/>
        </p:nvSpPr>
        <p:spPr>
          <a:xfrm>
            <a:off x="1218960" y="2345040"/>
            <a:ext cx="5893200" cy="1490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/>
          <a:p>
            <a:pPr>
              <a:defRPr sz="4800">
                <a:solidFill>
                  <a:srgbClr val="020202"/>
                </a:solidFill>
              </a:defRPr>
            </a:pPr>
            <a:r>
              <a:t>JavaScript</a:t>
            </a:r>
          </a:p>
          <a:p>
            <a:pPr>
              <a:defRPr>
                <a:solidFill>
                  <a:srgbClr val="020202"/>
                </a:solidFill>
              </a:defRPr>
            </a:pPr>
            <a:endParaRPr sz="1800"/>
          </a:p>
          <a:p>
            <a:pPr>
              <a:defRPr i="1" sz="2400">
                <a:solidFill>
                  <a:srgbClr val="020202"/>
                </a:solidFill>
              </a:defRPr>
            </a:pPr>
            <a:r>
              <a:t>Lecture. Event Handling.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178"/>
          <p:cNvSpPr txBox="1"/>
          <p:nvPr/>
        </p:nvSpPr>
        <p:spPr>
          <a:xfrm>
            <a:off x="396849" y="933474"/>
            <a:ext cx="8491802" cy="858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HTTP</a:t>
            </a:r>
          </a:p>
        </p:txBody>
      </p:sp>
      <p:sp>
        <p:nvSpPr>
          <p:cNvPr id="283" name="Shape 179"/>
          <p:cNvSpPr txBox="1"/>
          <p:nvPr/>
        </p:nvSpPr>
        <p:spPr>
          <a:xfrm>
            <a:off x="396849" y="1886874"/>
            <a:ext cx="8491802" cy="442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800"/>
            </a:lvl1pPr>
          </a:lstStyle>
          <a:p>
            <a:pPr/>
            <a:r>
              <a:t>Response structure</a:t>
            </a:r>
          </a:p>
        </p:txBody>
      </p:sp>
      <p:pic>
        <p:nvPicPr>
          <p:cNvPr id="284" name="Shape 180" descr="Shape 18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9200" y="2868913"/>
            <a:ext cx="6705600" cy="25431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186"/>
          <p:cNvSpPr txBox="1"/>
          <p:nvPr/>
        </p:nvSpPr>
        <p:spPr>
          <a:xfrm>
            <a:off x="396849" y="933474"/>
            <a:ext cx="8491802" cy="858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HTTP</a:t>
            </a:r>
          </a:p>
        </p:txBody>
      </p:sp>
      <p:sp>
        <p:nvSpPr>
          <p:cNvPr id="287" name="Shape 187"/>
          <p:cNvSpPr txBox="1"/>
          <p:nvPr/>
        </p:nvSpPr>
        <p:spPr>
          <a:xfrm>
            <a:off x="396849" y="1886874"/>
            <a:ext cx="8491802" cy="975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1800"/>
            </a:pPr>
            <a:r>
              <a:t>Safe methods</a:t>
            </a:r>
          </a:p>
          <a:p>
            <a:pPr/>
            <a:endParaRPr sz="1800"/>
          </a:p>
          <a:p>
            <a:pPr>
              <a:defRPr sz="1800"/>
            </a:pPr>
            <a:r>
              <a:t>HEAD, GET, OPTIONS and TRACE are safe</a:t>
            </a:r>
          </a:p>
        </p:txBody>
      </p:sp>
      <p:pic>
        <p:nvPicPr>
          <p:cNvPr id="288" name="Shape 188" descr="Shape 18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850" y="2147278"/>
            <a:ext cx="8350301" cy="46970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194"/>
          <p:cNvSpPr txBox="1"/>
          <p:nvPr/>
        </p:nvSpPr>
        <p:spPr>
          <a:xfrm>
            <a:off x="396849" y="933474"/>
            <a:ext cx="8491802" cy="858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AJAX</a:t>
            </a:r>
          </a:p>
        </p:txBody>
      </p:sp>
      <p:sp>
        <p:nvSpPr>
          <p:cNvPr id="291" name="Shape 195"/>
          <p:cNvSpPr txBox="1"/>
          <p:nvPr/>
        </p:nvSpPr>
        <p:spPr>
          <a:xfrm>
            <a:off x="299" y="3112499"/>
            <a:ext cx="9143402" cy="701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3600"/>
            </a:lvl1pPr>
          </a:lstStyle>
          <a:p>
            <a:pPr/>
            <a:r>
              <a:t>What is it?</a:t>
            </a:r>
          </a:p>
        </p:txBody>
      </p:sp>
      <p:sp>
        <p:nvSpPr>
          <p:cNvPr id="292" name="Shape 196"/>
          <p:cNvSpPr txBox="1"/>
          <p:nvPr/>
        </p:nvSpPr>
        <p:spPr>
          <a:xfrm>
            <a:off x="396849" y="1886874"/>
            <a:ext cx="8491802" cy="442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800"/>
            </a:lvl1pPr>
          </a:lstStyle>
          <a:p>
            <a:pPr/>
            <a:r>
              <a:t>Asynchronous JavaScript and XML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02"/>
          <p:cNvSpPr txBox="1"/>
          <p:nvPr/>
        </p:nvSpPr>
        <p:spPr>
          <a:xfrm>
            <a:off x="396849" y="933474"/>
            <a:ext cx="8491802" cy="858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XMLHttpRequest</a:t>
            </a:r>
          </a:p>
        </p:txBody>
      </p:sp>
      <p:pic>
        <p:nvPicPr>
          <p:cNvPr id="295" name="Shape 203" descr="Shape 20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850" y="2585645"/>
            <a:ext cx="8350301" cy="2296334"/>
          </a:xfrm>
          <a:prstGeom prst="rect">
            <a:avLst/>
          </a:prstGeom>
          <a:ln w="12700">
            <a:miter lim="400000"/>
          </a:ln>
        </p:spPr>
      </p:pic>
      <p:sp>
        <p:nvSpPr>
          <p:cNvPr id="296" name="Shape 204"/>
          <p:cNvSpPr txBox="1"/>
          <p:nvPr/>
        </p:nvSpPr>
        <p:spPr>
          <a:xfrm>
            <a:off x="396850" y="1963074"/>
            <a:ext cx="8350199" cy="442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800"/>
            </a:lvl1pPr>
          </a:lstStyle>
          <a:p>
            <a:pPr/>
            <a:r>
              <a:t>Simple xhr request example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10"/>
          <p:cNvSpPr txBox="1"/>
          <p:nvPr/>
        </p:nvSpPr>
        <p:spPr>
          <a:xfrm>
            <a:off x="396849" y="933474"/>
            <a:ext cx="8491802" cy="1075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XMLHttpRequest</a:t>
            </a:r>
          </a:p>
        </p:txBody>
      </p:sp>
      <p:sp>
        <p:nvSpPr>
          <p:cNvPr id="299" name="Shape 211"/>
          <p:cNvSpPr txBox="1"/>
          <p:nvPr/>
        </p:nvSpPr>
        <p:spPr>
          <a:xfrm>
            <a:off x="396849" y="1886874"/>
            <a:ext cx="8364002" cy="442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800"/>
            </a:lvl1pPr>
          </a:lstStyle>
          <a:p>
            <a:pPr/>
            <a:r>
              <a:t>Hooks</a:t>
            </a:r>
          </a:p>
        </p:txBody>
      </p:sp>
      <p:graphicFrame>
        <p:nvGraphicFramePr>
          <p:cNvPr id="300" name="Shape 212"/>
          <p:cNvGraphicFramePr/>
          <p:nvPr/>
        </p:nvGraphicFramePr>
        <p:xfrm>
          <a:off x="396850" y="2476500"/>
          <a:ext cx="8345900" cy="16936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172950"/>
                <a:gridCol w="4172950"/>
              </a:tblGrid>
              <a:tr h="42339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abort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The abort event is fired when the loading of a resource has been aborted.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42339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error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The error event is fired when an error occurred.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42339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timeout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The timeout event is fired when Progression is terminated due to preset time expiring.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42339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readystatechange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The readystatechange event is fired when the readyState attribute of a document has changed.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218"/>
          <p:cNvSpPr txBox="1"/>
          <p:nvPr/>
        </p:nvSpPr>
        <p:spPr>
          <a:xfrm>
            <a:off x="396849" y="933474"/>
            <a:ext cx="8491802" cy="1075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XMLHttpRequest</a:t>
            </a:r>
          </a:p>
        </p:txBody>
      </p:sp>
      <p:sp>
        <p:nvSpPr>
          <p:cNvPr id="303" name="Shape 219"/>
          <p:cNvSpPr txBox="1"/>
          <p:nvPr/>
        </p:nvSpPr>
        <p:spPr>
          <a:xfrm>
            <a:off x="396849" y="1886874"/>
            <a:ext cx="8364002" cy="442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800"/>
            </a:lvl1pPr>
          </a:lstStyle>
          <a:p>
            <a:pPr/>
            <a:r>
              <a:t>Hooks</a:t>
            </a:r>
          </a:p>
        </p:txBody>
      </p:sp>
      <p:graphicFrame>
        <p:nvGraphicFramePr>
          <p:cNvPr id="304" name="Shape 220"/>
          <p:cNvGraphicFramePr/>
          <p:nvPr/>
        </p:nvGraphicFramePr>
        <p:xfrm>
          <a:off x="396850" y="2476500"/>
          <a:ext cx="8345900" cy="16936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172950"/>
                <a:gridCol w="4172950"/>
              </a:tblGrid>
              <a:tr h="42339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load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The load event is fired when a resource and its dependent resources have finished loading.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42339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loadstart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The loadstart event is fired when progress has begun on the loading of a resource.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42339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loadend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The loadend event is fired when progress has stopped on the loading of a resource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42339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progress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The progress event is fired to indicate that an operation is in progress.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226"/>
          <p:cNvSpPr txBox="1"/>
          <p:nvPr/>
        </p:nvSpPr>
        <p:spPr>
          <a:xfrm>
            <a:off x="396849" y="933474"/>
            <a:ext cx="8491802" cy="1075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XMLHttpRequest</a:t>
            </a:r>
          </a:p>
        </p:txBody>
      </p:sp>
      <p:sp>
        <p:nvSpPr>
          <p:cNvPr id="307" name="Shape 227"/>
          <p:cNvSpPr txBox="1"/>
          <p:nvPr/>
        </p:nvSpPr>
        <p:spPr>
          <a:xfrm>
            <a:off x="396849" y="1886874"/>
            <a:ext cx="8364002" cy="442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800"/>
            </a:lvl1pPr>
          </a:lstStyle>
          <a:p>
            <a:pPr/>
            <a:r>
              <a:t>Methods</a:t>
            </a:r>
          </a:p>
        </p:txBody>
      </p:sp>
      <p:graphicFrame>
        <p:nvGraphicFramePr>
          <p:cNvPr id="308" name="Shape 228"/>
          <p:cNvGraphicFramePr/>
          <p:nvPr/>
        </p:nvGraphicFramePr>
        <p:xfrm>
          <a:off x="396850" y="2476500"/>
          <a:ext cx="8345900" cy="25404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336000"/>
                <a:gridCol w="6009900"/>
              </a:tblGrid>
              <a:tr h="42339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open()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Initializes a request. This method is to be used from JavaScript code.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42339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send()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Sends the request. If the request is asynchronous (which is the default), this method returns as soon as the request is sent.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42339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abort()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Aborts the request if it has already been sent.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42339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setRequestHeader()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Sets the value of an HTTP request header.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42339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getResponseHeader()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Returns the string containing the text of the specified header, or null if either the response has not yet been received or the header doesn't exist in the response.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423399"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getAllResponseHeaders()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Returns all the response headers, separated by CRLF, as a string, or null if no response has been received.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234"/>
          <p:cNvSpPr txBox="1"/>
          <p:nvPr/>
        </p:nvSpPr>
        <p:spPr>
          <a:xfrm>
            <a:off x="396849" y="933474"/>
            <a:ext cx="8491802" cy="1075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XMLHttpRequest</a:t>
            </a:r>
          </a:p>
        </p:txBody>
      </p:sp>
      <p:sp>
        <p:nvSpPr>
          <p:cNvPr id="311" name="Shape 235"/>
          <p:cNvSpPr txBox="1"/>
          <p:nvPr/>
        </p:nvSpPr>
        <p:spPr>
          <a:xfrm>
            <a:off x="299" y="3023924"/>
            <a:ext cx="9143402" cy="701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3600"/>
            </a:lvl1pPr>
          </a:lstStyle>
          <a:p>
            <a:pPr/>
            <a:r>
              <a:t>Login form example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241"/>
          <p:cNvSpPr txBox="1"/>
          <p:nvPr/>
        </p:nvSpPr>
        <p:spPr>
          <a:xfrm>
            <a:off x="396849" y="933474"/>
            <a:ext cx="8491802" cy="1075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XMLHttpRequest</a:t>
            </a:r>
          </a:p>
        </p:txBody>
      </p:sp>
      <p:sp>
        <p:nvSpPr>
          <p:cNvPr id="314" name="Shape 242"/>
          <p:cNvSpPr txBox="1"/>
          <p:nvPr/>
        </p:nvSpPr>
        <p:spPr>
          <a:xfrm>
            <a:off x="299" y="3023924"/>
            <a:ext cx="9143402" cy="701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3600"/>
            </a:lvl1pPr>
          </a:lstStyle>
          <a:p>
            <a:pPr/>
            <a:r>
              <a:t>File upload example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248"/>
          <p:cNvSpPr txBox="1"/>
          <p:nvPr/>
        </p:nvSpPr>
        <p:spPr>
          <a:xfrm>
            <a:off x="396849" y="933474"/>
            <a:ext cx="8491802" cy="858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Form Data</a:t>
            </a:r>
          </a:p>
        </p:txBody>
      </p:sp>
      <p:graphicFrame>
        <p:nvGraphicFramePr>
          <p:cNvPr id="317" name="Shape 249"/>
          <p:cNvGraphicFramePr/>
          <p:nvPr/>
        </p:nvGraphicFramePr>
        <p:xfrm>
          <a:off x="952500" y="2303224"/>
          <a:ext cx="7239000" cy="19050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93375"/>
                <a:gridCol w="5245625"/>
              </a:tblGrid>
              <a:tr h="3810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append()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Appends a new value onto an existing key inside a FormData object, or adds the key if it does not already exist.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3810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delete()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Deletes a key/value pair from a FormData object.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3810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get()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Returns the first value associated with a given key from within a FormData object.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3810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set()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Sets a new value for an existing key inside a FormData object, or adds the key/value if it does not already exist.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3810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has()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Returns a boolean stating whether a FormData object contains a certain key/value pair.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116"/>
          <p:cNvSpPr txBox="1"/>
          <p:nvPr/>
        </p:nvSpPr>
        <p:spPr>
          <a:xfrm>
            <a:off x="396849" y="933474"/>
            <a:ext cx="8491802" cy="858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Lesson Plan</a:t>
            </a:r>
          </a:p>
        </p:txBody>
      </p:sp>
      <p:sp>
        <p:nvSpPr>
          <p:cNvPr id="253" name="Shape 117"/>
          <p:cNvSpPr txBox="1"/>
          <p:nvPr/>
        </p:nvSpPr>
        <p:spPr>
          <a:xfrm>
            <a:off x="396850" y="1886874"/>
            <a:ext cx="8387699" cy="173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42900">
              <a:lnSpc>
                <a:spcPct val="115000"/>
              </a:lnSpc>
              <a:spcBef>
                <a:spcPts val="1000"/>
              </a:spcBef>
              <a:buSzPct val="100000"/>
              <a:buChar char="●"/>
              <a:defRPr sz="1800"/>
            </a:pPr>
            <a:r>
              <a:t>JSON</a:t>
            </a:r>
          </a:p>
          <a:p>
            <a:pPr marL="457200" indent="-342900">
              <a:lnSpc>
                <a:spcPct val="115000"/>
              </a:lnSpc>
              <a:spcBef>
                <a:spcPts val="1000"/>
              </a:spcBef>
              <a:buSzPct val="100000"/>
              <a:buChar char="●"/>
              <a:defRPr sz="1800"/>
            </a:pPr>
            <a:r>
              <a:t>HTTP</a:t>
            </a:r>
          </a:p>
          <a:p>
            <a:pPr marL="457200" indent="-342900">
              <a:lnSpc>
                <a:spcPct val="115000"/>
              </a:lnSpc>
              <a:spcBef>
                <a:spcPts val="1000"/>
              </a:spcBef>
              <a:buSzPct val="100000"/>
              <a:buChar char="●"/>
              <a:defRPr sz="1800"/>
            </a:pPr>
            <a:r>
              <a:t>AJAX</a:t>
            </a:r>
          </a:p>
          <a:p>
            <a:pPr marL="457200" indent="-342900">
              <a:lnSpc>
                <a:spcPct val="115000"/>
              </a:lnSpc>
              <a:spcBef>
                <a:spcPts val="1000"/>
              </a:spcBef>
              <a:buSzPct val="100000"/>
              <a:buChar char="●"/>
              <a:defRPr sz="1800"/>
            </a:pPr>
            <a:r>
              <a:t>CORS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255"/>
          <p:cNvSpPr txBox="1"/>
          <p:nvPr/>
        </p:nvSpPr>
        <p:spPr>
          <a:xfrm>
            <a:off x="396849" y="933474"/>
            <a:ext cx="8491802" cy="858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CRUD</a:t>
            </a:r>
          </a:p>
        </p:txBody>
      </p:sp>
      <p:graphicFrame>
        <p:nvGraphicFramePr>
          <p:cNvPr id="320" name="Shape 256"/>
          <p:cNvGraphicFramePr/>
          <p:nvPr/>
        </p:nvGraphicFramePr>
        <p:xfrm>
          <a:off x="952500" y="2884575"/>
          <a:ext cx="7239000" cy="15240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Create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PUT / POST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write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3810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Read (Retrieve)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GET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read / take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3810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Update (Modify)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PUT / POST / PATCH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write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3810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Delete (Destroy)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DELETE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dispose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262"/>
          <p:cNvSpPr txBox="1"/>
          <p:nvPr/>
        </p:nvSpPr>
        <p:spPr>
          <a:xfrm>
            <a:off x="396849" y="933474"/>
            <a:ext cx="8491802" cy="1075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CORS</a:t>
            </a:r>
          </a:p>
        </p:txBody>
      </p:sp>
      <p:pic>
        <p:nvPicPr>
          <p:cNvPr id="323" name="Shape 263" descr="Shape 26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850" y="1963065"/>
            <a:ext cx="8350301" cy="22796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123"/>
          <p:cNvSpPr txBox="1"/>
          <p:nvPr/>
        </p:nvSpPr>
        <p:spPr>
          <a:xfrm>
            <a:off x="396849" y="933474"/>
            <a:ext cx="8491802" cy="858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JSON</a:t>
            </a:r>
          </a:p>
        </p:txBody>
      </p:sp>
      <p:sp>
        <p:nvSpPr>
          <p:cNvPr id="256" name="Shape 124"/>
          <p:cNvSpPr txBox="1"/>
          <p:nvPr/>
        </p:nvSpPr>
        <p:spPr>
          <a:xfrm>
            <a:off x="299" y="3112499"/>
            <a:ext cx="9143402" cy="701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3600"/>
            </a:lvl1pPr>
          </a:lstStyle>
          <a:p>
            <a:pPr/>
            <a:r>
              <a:t>What is it?</a:t>
            </a:r>
          </a:p>
        </p:txBody>
      </p:sp>
      <p:sp>
        <p:nvSpPr>
          <p:cNvPr id="257" name="Shape 125"/>
          <p:cNvSpPr txBox="1"/>
          <p:nvPr/>
        </p:nvSpPr>
        <p:spPr>
          <a:xfrm>
            <a:off x="396849" y="1886874"/>
            <a:ext cx="8491802" cy="442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800"/>
            </a:lvl1pPr>
          </a:lstStyle>
          <a:p>
            <a:pPr/>
            <a:r>
              <a:t>JavaScript Object Notation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131"/>
          <p:cNvSpPr txBox="1"/>
          <p:nvPr/>
        </p:nvSpPr>
        <p:spPr>
          <a:xfrm>
            <a:off x="396849" y="933474"/>
            <a:ext cx="8491802" cy="858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JSON</a:t>
            </a:r>
          </a:p>
        </p:txBody>
      </p:sp>
      <p:pic>
        <p:nvPicPr>
          <p:cNvPr id="260" name="Shape 132" descr="Shape 13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850" y="2075861"/>
            <a:ext cx="8350299" cy="28586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138"/>
          <p:cNvSpPr txBox="1"/>
          <p:nvPr/>
        </p:nvSpPr>
        <p:spPr>
          <a:xfrm>
            <a:off x="396849" y="933474"/>
            <a:ext cx="8491802" cy="858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JSON</a:t>
            </a:r>
          </a:p>
        </p:txBody>
      </p:sp>
      <p:sp>
        <p:nvSpPr>
          <p:cNvPr id="263" name="Shape 139"/>
          <p:cNvSpPr txBox="1"/>
          <p:nvPr/>
        </p:nvSpPr>
        <p:spPr>
          <a:xfrm>
            <a:off x="396849" y="1886874"/>
            <a:ext cx="8491802" cy="442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800"/>
            </a:lvl1pPr>
          </a:lstStyle>
          <a:p>
            <a:pPr/>
            <a:r>
              <a:t>Deep copy with JSON</a:t>
            </a:r>
          </a:p>
        </p:txBody>
      </p:sp>
      <p:pic>
        <p:nvPicPr>
          <p:cNvPr id="264" name="Shape 140" descr="Shape 14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850" y="2458317"/>
            <a:ext cx="8350301" cy="34653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146"/>
          <p:cNvSpPr txBox="1"/>
          <p:nvPr/>
        </p:nvSpPr>
        <p:spPr>
          <a:xfrm>
            <a:off x="396849" y="933474"/>
            <a:ext cx="8491802" cy="858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JSON</a:t>
            </a:r>
          </a:p>
        </p:txBody>
      </p:sp>
      <p:sp>
        <p:nvSpPr>
          <p:cNvPr id="267" name="Shape 147"/>
          <p:cNvSpPr txBox="1"/>
          <p:nvPr/>
        </p:nvSpPr>
        <p:spPr>
          <a:xfrm>
            <a:off x="396849" y="1886874"/>
            <a:ext cx="8491802" cy="442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800"/>
            </a:lvl1pPr>
          </a:lstStyle>
          <a:p>
            <a:pPr/>
            <a:r>
              <a:t>JSON.stringify doesn’t copy prototypes</a:t>
            </a:r>
          </a:p>
        </p:txBody>
      </p:sp>
      <p:pic>
        <p:nvPicPr>
          <p:cNvPr id="268" name="Shape 148" descr="Shape 14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850" y="2481275"/>
            <a:ext cx="8350301" cy="31146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154"/>
          <p:cNvSpPr txBox="1"/>
          <p:nvPr/>
        </p:nvSpPr>
        <p:spPr>
          <a:xfrm>
            <a:off x="396849" y="933474"/>
            <a:ext cx="8491802" cy="858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HTTP</a:t>
            </a:r>
          </a:p>
        </p:txBody>
      </p:sp>
      <p:sp>
        <p:nvSpPr>
          <p:cNvPr id="271" name="Shape 155"/>
          <p:cNvSpPr txBox="1"/>
          <p:nvPr/>
        </p:nvSpPr>
        <p:spPr>
          <a:xfrm>
            <a:off x="396849" y="1886874"/>
            <a:ext cx="8491802" cy="442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800"/>
            </a:lvl1pPr>
          </a:lstStyle>
          <a:p>
            <a:pPr/>
            <a:r>
              <a:t> Hypertext Transfer Protocol</a:t>
            </a:r>
          </a:p>
        </p:txBody>
      </p:sp>
      <p:pic>
        <p:nvPicPr>
          <p:cNvPr id="272" name="Shape 156" descr="Shape 156"/>
          <p:cNvPicPr>
            <a:picLocks noChangeAspect="1"/>
          </p:cNvPicPr>
          <p:nvPr/>
        </p:nvPicPr>
        <p:blipFill>
          <a:blip r:embed="rId2">
            <a:extLst/>
          </a:blip>
          <a:srcRect l="0" t="18334" r="0" b="22003"/>
          <a:stretch>
            <a:fillRect/>
          </a:stretch>
        </p:blipFill>
        <p:spPr>
          <a:xfrm>
            <a:off x="396850" y="2597424"/>
            <a:ext cx="8350299" cy="33212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162"/>
          <p:cNvSpPr txBox="1"/>
          <p:nvPr/>
        </p:nvSpPr>
        <p:spPr>
          <a:xfrm>
            <a:off x="396849" y="933474"/>
            <a:ext cx="8491802" cy="858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HTTP</a:t>
            </a:r>
          </a:p>
        </p:txBody>
      </p:sp>
      <p:sp>
        <p:nvSpPr>
          <p:cNvPr id="275" name="Shape 163"/>
          <p:cNvSpPr txBox="1"/>
          <p:nvPr/>
        </p:nvSpPr>
        <p:spPr>
          <a:xfrm>
            <a:off x="396849" y="1886874"/>
            <a:ext cx="8491802" cy="442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800"/>
            </a:lvl1pPr>
          </a:lstStyle>
          <a:p>
            <a:pPr/>
            <a:r>
              <a:t>Widespread methods</a:t>
            </a:r>
          </a:p>
        </p:txBody>
      </p:sp>
      <p:graphicFrame>
        <p:nvGraphicFramePr>
          <p:cNvPr id="276" name="Shape 164"/>
          <p:cNvGraphicFramePr/>
          <p:nvPr/>
        </p:nvGraphicFramePr>
        <p:xfrm>
          <a:off x="518200" y="2615100"/>
          <a:ext cx="8107600" cy="309952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346950"/>
                <a:gridCol w="6760650"/>
              </a:tblGrid>
              <a:tr h="47065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/>
                        <a:t>GET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Requests a representation of the specified resource. Requests using GET should only retrieve data and should have no other effect.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52577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/>
                        <a:t>POST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Requests that the server accept the entity enclosed in the request.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52577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/>
                        <a:t>PUT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Requests that the enclosed entity be stored under the supplied URI. If the URI refers to an already existing resource, it is modified; if the URI does not point to an existing resource, then the server can create the resource with that URI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52577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/>
                        <a:t>PATCH 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Applies partial modifications to a resource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52577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/>
                        <a:t>DELETE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Deletes the specified resource.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52577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/>
                        <a:t>OPTIONS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Returns the HTTP methods that the server supports for the specified URL.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170"/>
          <p:cNvSpPr txBox="1"/>
          <p:nvPr/>
        </p:nvSpPr>
        <p:spPr>
          <a:xfrm>
            <a:off x="396849" y="933474"/>
            <a:ext cx="8491802" cy="858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HTTP</a:t>
            </a:r>
          </a:p>
        </p:txBody>
      </p:sp>
      <p:sp>
        <p:nvSpPr>
          <p:cNvPr id="279" name="Shape 171"/>
          <p:cNvSpPr txBox="1"/>
          <p:nvPr/>
        </p:nvSpPr>
        <p:spPr>
          <a:xfrm>
            <a:off x="396849" y="1886874"/>
            <a:ext cx="8491802" cy="442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800"/>
            </a:lvl1pPr>
          </a:lstStyle>
          <a:p>
            <a:pPr/>
            <a:r>
              <a:t>Request structure</a:t>
            </a:r>
          </a:p>
        </p:txBody>
      </p:sp>
      <p:pic>
        <p:nvPicPr>
          <p:cNvPr id="280" name="Shape 172" descr="Shape 17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7800" y="2986088"/>
            <a:ext cx="6248400" cy="21050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