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59" y="2345040"/>
            <a:ext cx="5893201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>
                <a:solidFill>
                  <a:srgbClr val="030303"/>
                </a:solidFill>
              </a:defRPr>
            </a:pPr>
            <a:r>
              <a:t>JavaScript</a:t>
            </a:r>
          </a:p>
          <a:p>
            <a:pPr>
              <a:defRPr>
                <a:solidFill>
                  <a:srgbClr val="030303"/>
                </a:solidFill>
              </a:defRPr>
            </a:pPr>
            <a:endParaRPr sz="1800"/>
          </a:p>
          <a:p>
            <a:pPr>
              <a:defRPr i="1" sz="2400">
                <a:solidFill>
                  <a:srgbClr val="030303"/>
                </a:solidFill>
              </a:defRPr>
            </a:pPr>
            <a:r>
              <a:t>Lecture.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18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Classes and Instances</a:t>
            </a:r>
          </a:p>
        </p:txBody>
      </p:sp>
      <p:sp>
        <p:nvSpPr>
          <p:cNvPr id="291" name="Shape 187"/>
          <p:cNvSpPr txBox="1"/>
          <p:nvPr/>
        </p:nvSpPr>
        <p:spPr>
          <a:xfrm>
            <a:off x="481025" y="1918099"/>
            <a:ext cx="81546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Rifleman is an instance of a Soldier</a:t>
            </a:r>
          </a:p>
        </p:txBody>
      </p:sp>
      <p:pic>
        <p:nvPicPr>
          <p:cNvPr id="292" name="Shape 188" descr="Shape 1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5540"/>
            <a:ext cx="8350301" cy="3006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19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Classes in JavaScript</a:t>
            </a:r>
          </a:p>
        </p:txBody>
      </p:sp>
      <p:sp>
        <p:nvSpPr>
          <p:cNvPr id="295" name="Shape 195"/>
          <p:cNvSpPr txBox="1"/>
          <p:nvPr/>
        </p:nvSpPr>
        <p:spPr>
          <a:xfrm>
            <a:off x="396850" y="1886874"/>
            <a:ext cx="70400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JavaScript supports OOP via Constructor Functions </a:t>
            </a:r>
          </a:p>
        </p:txBody>
      </p:sp>
      <p:pic>
        <p:nvPicPr>
          <p:cNvPr id="296" name="Shape 196" descr="Shape 1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4167"/>
            <a:ext cx="8350299" cy="3618464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197"/>
          <p:cNvSpPr/>
          <p:nvPr/>
        </p:nvSpPr>
        <p:spPr>
          <a:xfrm>
            <a:off x="760799" y="4824424"/>
            <a:ext cx="1082401" cy="278701"/>
          </a:xfrm>
          <a:prstGeom prst="rect">
            <a:avLst/>
          </a:prstGeom>
          <a:ln w="19050">
            <a:solidFill>
              <a:srgbClr val="FF99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0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Functional Style</a:t>
            </a:r>
          </a:p>
        </p:txBody>
      </p:sp>
      <p:pic>
        <p:nvPicPr>
          <p:cNvPr id="300" name="Shape 204" descr="Shape 20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13058"/>
            <a:ext cx="8350301" cy="4251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hape 205" descr="Shape 20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5749" y="5637474"/>
            <a:ext cx="3186101" cy="39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21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Public and Private Interfaces</a:t>
            </a:r>
          </a:p>
        </p:txBody>
      </p:sp>
      <p:pic>
        <p:nvPicPr>
          <p:cNvPr id="304" name="Shape 212" descr="Shape 2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1963073"/>
            <a:ext cx="7772401" cy="42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21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Public and Private Interfaces</a:t>
            </a:r>
          </a:p>
        </p:txBody>
      </p:sp>
      <p:pic>
        <p:nvPicPr>
          <p:cNvPr id="307" name="Shape 219" descr="Shape 2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5540"/>
            <a:ext cx="8350301" cy="3006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220"/>
          <p:cNvSpPr txBox="1"/>
          <p:nvPr/>
        </p:nvSpPr>
        <p:spPr>
          <a:xfrm>
            <a:off x="396850" y="1886874"/>
            <a:ext cx="73617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This is what encapsulation 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226"/>
          <p:cNvSpPr txBox="1"/>
          <p:nvPr/>
        </p:nvSpPr>
        <p:spPr>
          <a:xfrm>
            <a:off x="396849" y="933474"/>
            <a:ext cx="8491802" cy="120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Inheritance Example</a:t>
            </a:r>
          </a:p>
        </p:txBody>
      </p:sp>
      <p:pic>
        <p:nvPicPr>
          <p:cNvPr id="311" name="Shape 227" descr="Shape 2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77262"/>
            <a:ext cx="8350301" cy="2581023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228"/>
          <p:cNvSpPr txBox="1"/>
          <p:nvPr/>
        </p:nvSpPr>
        <p:spPr>
          <a:xfrm>
            <a:off x="396850" y="1886874"/>
            <a:ext cx="47148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Unit is a base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234"/>
          <p:cNvSpPr txBox="1"/>
          <p:nvPr/>
        </p:nvSpPr>
        <p:spPr>
          <a:xfrm>
            <a:off x="396849" y="933474"/>
            <a:ext cx="8491802" cy="120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Inheritance Example</a:t>
            </a:r>
          </a:p>
        </p:txBody>
      </p:sp>
      <p:sp>
        <p:nvSpPr>
          <p:cNvPr id="315" name="Shape 235"/>
          <p:cNvSpPr txBox="1"/>
          <p:nvPr/>
        </p:nvSpPr>
        <p:spPr>
          <a:xfrm>
            <a:off x="396850" y="1886874"/>
            <a:ext cx="47148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Soldier</a:t>
            </a:r>
          </a:p>
        </p:txBody>
      </p:sp>
      <p:pic>
        <p:nvPicPr>
          <p:cNvPr id="316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37426"/>
            <a:ext cx="8350301" cy="3507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242"/>
          <p:cNvSpPr txBox="1"/>
          <p:nvPr/>
        </p:nvSpPr>
        <p:spPr>
          <a:xfrm>
            <a:off x="396849" y="933474"/>
            <a:ext cx="8491802" cy="120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Inheritance Example</a:t>
            </a:r>
          </a:p>
        </p:txBody>
      </p:sp>
      <p:sp>
        <p:nvSpPr>
          <p:cNvPr id="319" name="Shape 243"/>
          <p:cNvSpPr txBox="1"/>
          <p:nvPr/>
        </p:nvSpPr>
        <p:spPr>
          <a:xfrm>
            <a:off x="396850" y="1886874"/>
            <a:ext cx="47148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Grenadier</a:t>
            </a:r>
          </a:p>
        </p:txBody>
      </p:sp>
      <p:pic>
        <p:nvPicPr>
          <p:cNvPr id="320" name="Shape 244" descr="Shape 2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52213"/>
            <a:ext cx="8350301" cy="1753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25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Inheritance Example</a:t>
            </a:r>
          </a:p>
        </p:txBody>
      </p:sp>
      <p:sp>
        <p:nvSpPr>
          <p:cNvPr id="323" name="Shape 251"/>
          <p:cNvSpPr txBox="1"/>
          <p:nvPr/>
        </p:nvSpPr>
        <p:spPr>
          <a:xfrm>
            <a:off x="396850" y="1886874"/>
            <a:ext cx="47148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Usage</a:t>
            </a:r>
          </a:p>
        </p:txBody>
      </p:sp>
      <p:pic>
        <p:nvPicPr>
          <p:cNvPr id="324" name="Shape 252" descr="Shape 2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457450"/>
            <a:ext cx="7620000" cy="209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Shape 253" descr="Shape 2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4724400"/>
            <a:ext cx="76200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259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Inheritance Example</a:t>
            </a:r>
          </a:p>
        </p:txBody>
      </p:sp>
      <p:pic>
        <p:nvPicPr>
          <p:cNvPr id="328" name="Shape 260" descr="Shape 2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17699"/>
            <a:ext cx="8350299" cy="417515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261"/>
          <p:cNvSpPr/>
          <p:nvPr/>
        </p:nvSpPr>
        <p:spPr>
          <a:xfrm>
            <a:off x="589349" y="2721774"/>
            <a:ext cx="3129002" cy="289201"/>
          </a:xfrm>
          <a:prstGeom prst="rect">
            <a:avLst/>
          </a:prstGeom>
          <a:ln w="19050">
            <a:solidFill>
              <a:srgbClr val="FF99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Shape 262"/>
          <p:cNvSpPr/>
          <p:nvPr/>
        </p:nvSpPr>
        <p:spPr>
          <a:xfrm>
            <a:off x="589349" y="3845874"/>
            <a:ext cx="3129002" cy="783301"/>
          </a:xfrm>
          <a:prstGeom prst="rect">
            <a:avLst/>
          </a:prstGeom>
          <a:ln w="19050">
            <a:solidFill>
              <a:srgbClr val="FF99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Lesson Plan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50" y="1886874"/>
            <a:ext cx="8387699" cy="217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What is OOP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Main principles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Classes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Functional Style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Private and Public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26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Polymorphism Example</a:t>
            </a:r>
          </a:p>
        </p:txBody>
      </p:sp>
      <p:pic>
        <p:nvPicPr>
          <p:cNvPr id="333" name="Shape 269" descr="Shape 2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63074"/>
            <a:ext cx="8350301" cy="4175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27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Polymorphism Example</a:t>
            </a:r>
          </a:p>
        </p:txBody>
      </p:sp>
      <p:pic>
        <p:nvPicPr>
          <p:cNvPr id="336" name="Shape 276" descr="Shape 2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41766"/>
            <a:ext cx="8350301" cy="233806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277"/>
          <p:cNvSpPr txBox="1"/>
          <p:nvPr/>
        </p:nvSpPr>
        <p:spPr>
          <a:xfrm>
            <a:off x="396850" y="1886874"/>
            <a:ext cx="67830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They all are units but they attack in different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282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0" name="Shape 286"/>
          <p:cNvSpPr txBox="1"/>
          <p:nvPr/>
        </p:nvSpPr>
        <p:spPr>
          <a:xfrm>
            <a:off x="49" y="2954650"/>
            <a:ext cx="9144001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/>
            </a:lvl1pPr>
          </a:lstStyle>
          <a:p>
            <a:pPr/>
            <a:r>
              <a:t>Thanks for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Object-Oriented Programming</a:t>
            </a:r>
          </a:p>
        </p:txBody>
      </p:sp>
      <p:sp>
        <p:nvSpPr>
          <p:cNvPr id="256" name="Shape 124"/>
          <p:cNvSpPr txBox="1"/>
          <p:nvPr/>
        </p:nvSpPr>
        <p:spPr>
          <a:xfrm>
            <a:off x="299" y="3254221"/>
            <a:ext cx="9144001" cy="86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defRPr b="1" sz="4800"/>
            </a:lvl1pPr>
          </a:lstStyle>
          <a:p>
            <a:pPr/>
            <a:r>
              <a:t>WHAT IS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13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Object-Oriented Programming</a:t>
            </a:r>
          </a:p>
        </p:txBody>
      </p:sp>
      <p:sp>
        <p:nvSpPr>
          <p:cNvPr id="259" name="Shape 131"/>
          <p:cNvSpPr txBox="1"/>
          <p:nvPr/>
        </p:nvSpPr>
        <p:spPr>
          <a:xfrm>
            <a:off x="396850" y="2294400"/>
            <a:ext cx="3168601" cy="122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●"/>
              <a:defRPr sz="1800"/>
            </a:pPr>
            <a:r>
              <a:t>Encapsulation</a:t>
            </a:r>
          </a:p>
          <a:p>
            <a:pPr marL="457200" indent="-342900">
              <a:spcBef>
                <a:spcPts val="1000"/>
              </a:spcBef>
              <a:buSzPct val="100000"/>
              <a:buChar char="●"/>
              <a:defRPr sz="1800"/>
            </a:pPr>
            <a:r>
              <a:t>Polymorphism</a:t>
            </a:r>
          </a:p>
          <a:p>
            <a:pPr marL="457200" indent="-342900">
              <a:spcBef>
                <a:spcPts val="1000"/>
              </a:spcBef>
              <a:buSzPct val="100000"/>
              <a:buChar char="●"/>
              <a:defRPr sz="1800"/>
            </a:pPr>
            <a:r>
              <a:t>Inheritance</a:t>
            </a:r>
          </a:p>
        </p:txBody>
      </p:sp>
      <p:pic>
        <p:nvPicPr>
          <p:cNvPr id="260" name="Shape 132" descr="Shape 1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8125" y="2294400"/>
            <a:ext cx="4286251" cy="3057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13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Encapsulation</a:t>
            </a:r>
          </a:p>
        </p:txBody>
      </p:sp>
      <p:pic>
        <p:nvPicPr>
          <p:cNvPr id="263" name="Shape 139" descr="Shape 1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23" y="2060999"/>
            <a:ext cx="4824150" cy="37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14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Inheritance</a:t>
            </a:r>
          </a:p>
        </p:txBody>
      </p:sp>
      <p:pic>
        <p:nvPicPr>
          <p:cNvPr id="266" name="Shape 146" descr="Shape 146"/>
          <p:cNvPicPr>
            <a:picLocks noChangeAspect="1"/>
          </p:cNvPicPr>
          <p:nvPr/>
        </p:nvPicPr>
        <p:blipFill>
          <a:blip r:embed="rId2">
            <a:extLst/>
          </a:blip>
          <a:srcRect l="22812" t="20466" r="16836" b="8886"/>
          <a:stretch>
            <a:fillRect/>
          </a:stretch>
        </p:blipFill>
        <p:spPr>
          <a:xfrm>
            <a:off x="512475" y="3555074"/>
            <a:ext cx="2086950" cy="183215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147"/>
          <p:cNvSpPr txBox="1"/>
          <p:nvPr/>
        </p:nvSpPr>
        <p:spPr>
          <a:xfrm>
            <a:off x="305099" y="1983450"/>
            <a:ext cx="8009102" cy="70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600"/>
            </a:lvl1pPr>
          </a:lstStyle>
          <a:p>
            <a:pPr/>
            <a:r>
              <a:t>DUCK</a:t>
            </a:r>
          </a:p>
        </p:txBody>
      </p:sp>
      <p:pic>
        <p:nvPicPr>
          <p:cNvPr id="268" name="Shape 148" descr="Shape 1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7350" y="3555074"/>
            <a:ext cx="1832152" cy="183215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149"/>
          <p:cNvSpPr/>
          <p:nvPr/>
        </p:nvSpPr>
        <p:spPr>
          <a:xfrm flipH="1">
            <a:off x="1225649" y="2596949"/>
            <a:ext cx="3084001" cy="840602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hape 150"/>
          <p:cNvSpPr/>
          <p:nvPr/>
        </p:nvSpPr>
        <p:spPr>
          <a:xfrm>
            <a:off x="4309650" y="2596950"/>
            <a:ext cx="2664301" cy="781501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hape 151"/>
          <p:cNvSpPr/>
          <p:nvPr/>
        </p:nvSpPr>
        <p:spPr>
          <a:xfrm>
            <a:off x="4309650" y="2596950"/>
            <a:ext cx="1" cy="815100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72" name="Shape 152" descr="Shape 1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1521" y="3570199"/>
            <a:ext cx="2442855" cy="1832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Polymorphism</a:t>
            </a:r>
          </a:p>
        </p:txBody>
      </p:sp>
      <p:pic>
        <p:nvPicPr>
          <p:cNvPr id="275" name="Shape 159" descr="Shape 159"/>
          <p:cNvPicPr>
            <a:picLocks noChangeAspect="1"/>
          </p:cNvPicPr>
          <p:nvPr/>
        </p:nvPicPr>
        <p:blipFill>
          <a:blip r:embed="rId2">
            <a:extLst/>
          </a:blip>
          <a:srcRect l="22812" t="20466" r="16836" b="8886"/>
          <a:stretch>
            <a:fillRect/>
          </a:stretch>
        </p:blipFill>
        <p:spPr>
          <a:xfrm>
            <a:off x="512475" y="2107274"/>
            <a:ext cx="2086950" cy="183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hape 160" descr="Shape 1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7350" y="2107275"/>
            <a:ext cx="1832152" cy="1832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hape 161" descr="Shape 16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1521" y="2122398"/>
            <a:ext cx="2442855" cy="1832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hape 162" descr="Shape 16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4525" y="4208574"/>
            <a:ext cx="2442849" cy="1157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hape 163" descr="Shape 16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55974" y="4107500"/>
            <a:ext cx="2174901" cy="135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hape 164" descr="Shape 16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91523" y="4087255"/>
            <a:ext cx="2442850" cy="1939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17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Class</a:t>
            </a:r>
          </a:p>
        </p:txBody>
      </p:sp>
      <p:pic>
        <p:nvPicPr>
          <p:cNvPr id="283" name="Shape 171" descr="Shape 1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2075250"/>
            <a:ext cx="6096000" cy="403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172"/>
          <p:cNvSpPr txBox="1"/>
          <p:nvPr/>
        </p:nvSpPr>
        <p:spPr>
          <a:xfrm>
            <a:off x="481025" y="1918099"/>
            <a:ext cx="81546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Class is a blueprint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17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Classes and Instances</a:t>
            </a:r>
          </a:p>
        </p:txBody>
      </p:sp>
      <p:sp>
        <p:nvSpPr>
          <p:cNvPr id="287" name="Shape 179"/>
          <p:cNvSpPr txBox="1"/>
          <p:nvPr/>
        </p:nvSpPr>
        <p:spPr>
          <a:xfrm>
            <a:off x="481025" y="1918099"/>
            <a:ext cx="81546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Soldier is a class</a:t>
            </a:r>
          </a:p>
        </p:txBody>
      </p:sp>
      <p:pic>
        <p:nvPicPr>
          <p:cNvPr id="288" name="Shape 180" descr="Shape 1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7611"/>
            <a:ext cx="8350301" cy="2087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