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Shape 41"/>
          <p:cNvSpPr txBox="1"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06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45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8" name="Shape 46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9" name="Shape 47"/>
          <p:cNvSpPr txBox="1"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1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51"/>
          <p:cNvSpPr txBox="1"/>
          <p:nvPr>
            <p:ph type="body" idx="13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120" name="Shape 52" descr="Shap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hape 53" descr="Shape 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37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4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55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6" name="Shape 67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81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2" name="Shape 75"/>
          <p:cNvSpPr txBox="1"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3" name="Shape 76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92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3" name="Shape 80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4" name="Shape 81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0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4" name="Shape 85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5" name="Shape 86"/>
          <p:cNvSpPr txBox="1"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1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5" name="Shape 90"/>
          <p:cNvSpPr txBox="1"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24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5" name="Shape 94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6" name="Shape 95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7" name="Shape 96"/>
          <p:cNvSpPr txBox="1"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3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Shape 100"/>
          <p:cNvSpPr txBox="1"/>
          <p:nvPr>
            <p:ph type="body" idx="13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238" name="Shape 101" descr="Shape 1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hape 102" descr="Shape 1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Shape 18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3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Shape 26"/>
          <p:cNvSpPr txBox="1"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5" name="Shape 27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Shape 31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6" name="Shape 32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36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7" name="Shape 37"/>
          <p:cNvSpPr txBox="1"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107"/>
          <p:cNvSpPr txBox="1"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0" name="Shape 110"/>
          <p:cNvSpPr txBox="1"/>
          <p:nvPr/>
        </p:nvSpPr>
        <p:spPr>
          <a:xfrm>
            <a:off x="1218959" y="2345040"/>
            <a:ext cx="5893201" cy="149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>
              <a:defRPr sz="4800"/>
            </a:pPr>
            <a:r>
              <a:t>JavaScript</a:t>
            </a:r>
          </a:p>
          <a:p>
            <a:pPr/>
            <a:endParaRPr sz="1800"/>
          </a:p>
          <a:p>
            <a:pPr>
              <a:defRPr i="1" sz="2400"/>
            </a:pPr>
            <a:r>
              <a:t>Lecture. String, RegExp.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177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RegExp</a:t>
            </a:r>
          </a:p>
        </p:txBody>
      </p:sp>
      <p:sp>
        <p:nvSpPr>
          <p:cNvPr id="282" name="Shape 179"/>
          <p:cNvSpPr txBox="1"/>
          <p:nvPr/>
        </p:nvSpPr>
        <p:spPr>
          <a:xfrm>
            <a:off x="396850" y="1879075"/>
            <a:ext cx="8350199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Couple examples</a:t>
            </a:r>
          </a:p>
        </p:txBody>
      </p:sp>
      <p:pic>
        <p:nvPicPr>
          <p:cNvPr id="283" name="Shape 180" descr="Shape 1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404067"/>
            <a:ext cx="8350299" cy="3131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186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RegExp</a:t>
            </a:r>
          </a:p>
        </p:txBody>
      </p:sp>
      <p:sp>
        <p:nvSpPr>
          <p:cNvPr id="286" name="Shape 188"/>
          <p:cNvSpPr txBox="1"/>
          <p:nvPr/>
        </p:nvSpPr>
        <p:spPr>
          <a:xfrm>
            <a:off x="396850" y="1901150"/>
            <a:ext cx="8412000" cy="3337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Character Sets</a:t>
            </a:r>
          </a:p>
          <a:p>
            <a:pPr/>
            <a:endParaRPr sz="1800">
              <a:solidFill>
                <a:srgbClr val="333333"/>
              </a:solidFill>
            </a:endParaRPr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>
                <a:solidFill>
                  <a:srgbClr val="333333"/>
                </a:solidFill>
              </a:defRPr>
            </a:pPr>
            <a:r>
              <a:t>[abc] [a-z]</a:t>
            </a:r>
            <a:r>
              <a:rPr b="0"/>
              <a:t> -</a:t>
            </a:r>
            <a:r>
              <a:rPr b="0">
                <a:solidFill>
                  <a:srgbClr val="000000"/>
                </a:solidFill>
              </a:rPr>
              <a:t> A character set. Matches any one of the enclosed characters.</a:t>
            </a:r>
            <a:endParaRPr b="0">
              <a:solidFill>
                <a:srgbClr val="000000"/>
              </a:solidFill>
            </a:endParaRPr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[^abc] [^a-z]</a:t>
            </a:r>
            <a:r>
              <a:rPr b="0"/>
              <a:t> - A negated or complemented character set</a:t>
            </a:r>
            <a:endParaRPr b="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a|b</a:t>
            </a:r>
            <a:r>
              <a:rPr b="0"/>
              <a:t> - Matches either a or b.</a:t>
            </a:r>
            <a:endParaRPr b="0"/>
          </a:p>
          <a:p>
            <a:pPr>
              <a:spcBef>
                <a:spcPts val="1000"/>
              </a:spcBef>
            </a:pPr>
            <a:endParaRPr sz="1800"/>
          </a:p>
          <a:p>
            <a:pPr>
              <a:spcBef>
                <a:spcPts val="1000"/>
              </a:spcBef>
              <a:defRPr sz="1800"/>
            </a:pPr>
            <a:r>
              <a:t>Start and end of input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^</a:t>
            </a:r>
            <a:r>
              <a:rPr b="0"/>
              <a:t> - Matches beginning of input</a:t>
            </a:r>
            <a:endParaRPr b="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$</a:t>
            </a:r>
            <a:r>
              <a:rPr b="0"/>
              <a:t> - Matches end of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194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RegExp</a:t>
            </a:r>
          </a:p>
        </p:txBody>
      </p:sp>
      <p:pic>
        <p:nvPicPr>
          <p:cNvPr id="289" name="Shape 196" descr="Shape 19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451354"/>
            <a:ext cx="8350299" cy="3479292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Shape 197"/>
          <p:cNvSpPr txBox="1"/>
          <p:nvPr/>
        </p:nvSpPr>
        <p:spPr>
          <a:xfrm>
            <a:off x="396850" y="1901150"/>
            <a:ext cx="7126800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solidFill>
                  <a:srgbClr val="333333"/>
                </a:solidFill>
              </a:defRPr>
            </a:lvl1pPr>
          </a:lstStyle>
          <a:p>
            <a:pPr/>
            <a:r>
              <a:t>Character 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03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RegExp</a:t>
            </a:r>
          </a:p>
        </p:txBody>
      </p:sp>
      <p:sp>
        <p:nvSpPr>
          <p:cNvPr id="293" name="Shape 205"/>
          <p:cNvSpPr txBox="1"/>
          <p:nvPr/>
        </p:nvSpPr>
        <p:spPr>
          <a:xfrm>
            <a:off x="396850" y="1901150"/>
            <a:ext cx="8362199" cy="387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/>
            </a:pPr>
            <a:r>
              <a:t>Quantifiers</a:t>
            </a:r>
          </a:p>
          <a:p>
            <a:pPr/>
            <a:endParaRPr sz="180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x*</a:t>
            </a:r>
            <a:r>
              <a:rPr b="0"/>
              <a:t> - </a:t>
            </a:r>
            <a:r>
              <a:rPr b="0">
                <a:solidFill>
                  <a:srgbClr val="333333"/>
                </a:solidFill>
              </a:rPr>
              <a:t>Matches the preceding item </a:t>
            </a:r>
            <a:r>
              <a:rPr b="0" i="1">
                <a:solidFill>
                  <a:srgbClr val="333333"/>
                </a:solidFill>
              </a:rPr>
              <a:t>x</a:t>
            </a:r>
            <a:r>
              <a:rPr b="0">
                <a:solidFill>
                  <a:srgbClr val="333333"/>
                </a:solidFill>
              </a:rPr>
              <a:t> 0 or more times.</a:t>
            </a:r>
            <a:endParaRPr b="0">
              <a:solidFill>
                <a:srgbClr val="333333"/>
              </a:solidFill>
            </a:endParaRPr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x+</a:t>
            </a:r>
            <a:r>
              <a:rPr b="0"/>
              <a:t> - Matches the preceding item x 1 or more times.</a:t>
            </a:r>
            <a:endParaRPr b="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x?</a:t>
            </a:r>
            <a:r>
              <a:rPr b="0"/>
              <a:t> - </a:t>
            </a:r>
            <a:r>
              <a:rPr b="0">
                <a:solidFill>
                  <a:srgbClr val="333333"/>
                </a:solidFill>
              </a:rPr>
              <a:t>Matches the preceding item </a:t>
            </a:r>
            <a:r>
              <a:rPr b="0" i="1">
                <a:solidFill>
                  <a:srgbClr val="333333"/>
                </a:solidFill>
              </a:rPr>
              <a:t>x</a:t>
            </a:r>
            <a:r>
              <a:rPr b="0">
                <a:solidFill>
                  <a:srgbClr val="333333"/>
                </a:solidFill>
              </a:rPr>
              <a:t> 0 or 1 time.</a:t>
            </a:r>
            <a:endParaRPr b="0">
              <a:solidFill>
                <a:srgbClr val="333333"/>
              </a:solidFill>
            </a:endParaRPr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x{n}</a:t>
            </a:r>
            <a:r>
              <a:rPr b="0"/>
              <a:t> - Where n is a positive integer. Matches exactly n occurrences of the preceding item x.</a:t>
            </a:r>
            <a:endParaRPr b="0"/>
          </a:p>
          <a:p>
            <a:pPr marL="457200" indent="-342900">
              <a:spcBef>
                <a:spcPts val="1000"/>
              </a:spcBef>
              <a:buClr>
                <a:srgbClr val="000000"/>
              </a:buClr>
              <a:buSzPct val="100000"/>
              <a:buChar char="■"/>
              <a:defRPr b="1" sz="1800"/>
            </a:pPr>
            <a:r>
              <a:t>x{n,} </a:t>
            </a:r>
            <a:r>
              <a:rPr b="0"/>
              <a:t>- Where n is a positive integer. Matches at least n occurrences of the preceding item x.</a:t>
            </a:r>
            <a:endParaRPr b="0"/>
          </a:p>
          <a:p>
            <a:pPr marL="457200" indent="-342900">
              <a:spcBef>
                <a:spcPts val="1000"/>
              </a:spcBef>
              <a:buClr>
                <a:srgbClr val="000000"/>
              </a:buClr>
              <a:buSzPct val="100000"/>
              <a:buChar char="■"/>
              <a:defRPr b="1" sz="1800"/>
            </a:pPr>
            <a:r>
              <a:t>x{n,m}</a:t>
            </a:r>
            <a:r>
              <a:rPr b="0"/>
              <a:t> - Where n and m are positive integers. Matches at least n and at most m occurrences of the preceding item x.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11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RegExp</a:t>
            </a:r>
          </a:p>
        </p:txBody>
      </p:sp>
      <p:pic>
        <p:nvPicPr>
          <p:cNvPr id="296" name="Shape 213" descr="Shape 2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120096"/>
            <a:ext cx="8350299" cy="2922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18"/>
          <p:cNvSpPr txBox="1"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99" name="Shape 222"/>
          <p:cNvSpPr txBox="1"/>
          <p:nvPr/>
        </p:nvSpPr>
        <p:spPr>
          <a:xfrm>
            <a:off x="49" y="2954650"/>
            <a:ext cx="9144001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 algn="ctr">
              <a:defRPr sz="4800">
                <a:solidFill>
                  <a:srgbClr val="030303"/>
                </a:solidFill>
              </a:defRPr>
            </a:lvl1pPr>
          </a:lstStyle>
          <a:p>
            <a:pPr/>
            <a:r>
              <a:t>Thanks for watching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116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Lesson plan</a:t>
            </a:r>
          </a:p>
        </p:txBody>
      </p:sp>
      <p:sp>
        <p:nvSpPr>
          <p:cNvPr id="253" name="Shape 117"/>
          <p:cNvSpPr txBox="1"/>
          <p:nvPr/>
        </p:nvSpPr>
        <p:spPr>
          <a:xfrm>
            <a:off x="396849" y="1955275"/>
            <a:ext cx="7335902" cy="410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String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Methods overview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Templates (new in ES6)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Escape sequences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RegExp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Introduction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Methods overview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Flags</a:t>
            </a:r>
          </a:p>
          <a:p>
            <a:pPr lvl="1" marL="9144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Characters Classes</a:t>
            </a:r>
          </a:p>
          <a:p>
            <a:pPr lvl="1" marL="914400" indent="-342900">
              <a:lnSpc>
                <a:spcPct val="115000"/>
              </a:lnSpc>
              <a:buClr>
                <a:srgbClr val="000000"/>
              </a:buClr>
              <a:buSzPct val="100000"/>
              <a:buChar char="■"/>
              <a:defRPr sz="1800"/>
            </a:pPr>
            <a:r>
              <a:t>Characters Sets</a:t>
            </a:r>
          </a:p>
          <a:p>
            <a:pPr lvl="1" marL="914400" indent="-342900">
              <a:lnSpc>
                <a:spcPct val="115000"/>
              </a:lnSpc>
              <a:buClr>
                <a:srgbClr val="000000"/>
              </a:buClr>
              <a:buSzPct val="100000"/>
              <a:buChar char="■"/>
              <a:defRPr sz="1800"/>
            </a:pPr>
            <a:r>
              <a:t>Characters</a:t>
            </a:r>
          </a:p>
          <a:p>
            <a:pPr lvl="1" marL="914400" indent="-342900">
              <a:lnSpc>
                <a:spcPct val="115000"/>
              </a:lnSpc>
              <a:buClr>
                <a:srgbClr val="000000"/>
              </a:buClr>
              <a:buSzPct val="100000"/>
              <a:buChar char="■"/>
              <a:defRPr sz="1800"/>
            </a:pPr>
            <a:r>
              <a:t>Quantifiers</a:t>
            </a:r>
          </a:p>
          <a:p>
            <a:pPr>
              <a:lnSpc>
                <a:spcPct val="115000"/>
              </a:lnSpc>
              <a:defRPr sz="1800"/>
            </a:pPr>
            <a:r>
              <a:t>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123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String</a:t>
            </a:r>
          </a:p>
        </p:txBody>
      </p:sp>
      <p:pic>
        <p:nvPicPr>
          <p:cNvPr id="256" name="Shape 124" descr="Shape 1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723083"/>
            <a:ext cx="8350299" cy="278343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125"/>
          <p:cNvSpPr txBox="1"/>
          <p:nvPr/>
        </p:nvSpPr>
        <p:spPr>
          <a:xfrm>
            <a:off x="396849" y="1955275"/>
            <a:ext cx="73359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Let’s see some useful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131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String</a:t>
            </a:r>
          </a:p>
        </p:txBody>
      </p:sp>
      <p:sp>
        <p:nvSpPr>
          <p:cNvPr id="260" name="Shape 132"/>
          <p:cNvSpPr txBox="1"/>
          <p:nvPr/>
        </p:nvSpPr>
        <p:spPr>
          <a:xfrm>
            <a:off x="396849" y="1955275"/>
            <a:ext cx="73359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String templates</a:t>
            </a:r>
          </a:p>
        </p:txBody>
      </p:sp>
      <p:pic>
        <p:nvPicPr>
          <p:cNvPr id="261" name="Shape 133" descr="Shape 1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37611"/>
            <a:ext cx="8350299" cy="2087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39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String</a:t>
            </a:r>
          </a:p>
        </p:txBody>
      </p:sp>
      <p:sp>
        <p:nvSpPr>
          <p:cNvPr id="264" name="Shape 140"/>
          <p:cNvSpPr txBox="1"/>
          <p:nvPr/>
        </p:nvSpPr>
        <p:spPr>
          <a:xfrm>
            <a:off x="396849" y="1955275"/>
            <a:ext cx="7335902" cy="97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/>
            </a:pPr>
            <a:r>
              <a:t>Escape Characters</a:t>
            </a:r>
          </a:p>
          <a:p>
            <a:pPr/>
            <a:endParaRPr sz="1800"/>
          </a:p>
        </p:txBody>
      </p:sp>
      <p:pic>
        <p:nvPicPr>
          <p:cNvPr id="265" name="Shape 141" descr="Shape 1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37623"/>
            <a:ext cx="8350299" cy="2087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47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RegExp</a:t>
            </a:r>
          </a:p>
        </p:txBody>
      </p:sp>
      <p:sp>
        <p:nvSpPr>
          <p:cNvPr id="268" name="Shape 148"/>
          <p:cNvSpPr txBox="1"/>
          <p:nvPr/>
        </p:nvSpPr>
        <p:spPr>
          <a:xfrm>
            <a:off x="396850" y="2007199"/>
            <a:ext cx="8412000" cy="1180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Regular Expression - a sequence of characters that define a search pattern. Usually this pattern is then used by string searching algorithms for "find" or "find and replace" operations on strings.</a:t>
            </a:r>
          </a:p>
        </p:txBody>
      </p:sp>
      <p:pic>
        <p:nvPicPr>
          <p:cNvPr id="269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3180283"/>
            <a:ext cx="8350299" cy="2783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155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RegExp</a:t>
            </a:r>
          </a:p>
        </p:txBody>
      </p:sp>
      <p:sp>
        <p:nvSpPr>
          <p:cNvPr id="272" name="Shape 156"/>
          <p:cNvSpPr txBox="1"/>
          <p:nvPr/>
        </p:nvSpPr>
        <p:spPr>
          <a:xfrm>
            <a:off x="396849" y="1955275"/>
            <a:ext cx="73656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How to create a RegExp?</a:t>
            </a:r>
          </a:p>
        </p:txBody>
      </p:sp>
      <p:pic>
        <p:nvPicPr>
          <p:cNvPr id="273" name="Shape 157" descr="Shape 1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612089"/>
            <a:ext cx="8350299" cy="2853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163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RegExp</a:t>
            </a:r>
          </a:p>
        </p:txBody>
      </p:sp>
      <p:sp>
        <p:nvSpPr>
          <p:cNvPr id="276" name="Shape 164"/>
          <p:cNvSpPr txBox="1"/>
          <p:nvPr/>
        </p:nvSpPr>
        <p:spPr>
          <a:xfrm>
            <a:off x="396849" y="1955274"/>
            <a:ext cx="7365602" cy="281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/>
            </a:pPr>
            <a:r>
              <a:t>RegExp flags</a:t>
            </a:r>
          </a:p>
          <a:p>
            <a:pPr/>
            <a:endParaRPr sz="180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g - global, find all matches rather than stop after the first match.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i - ignore case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m - multiline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u - </a:t>
            </a:r>
            <a:r>
              <a:rPr>
                <a:solidFill>
                  <a:srgbClr val="333333"/>
                </a:solidFill>
              </a:rPr>
              <a:t>unicode, treat pattern as a sequence of unicode code points</a:t>
            </a:r>
            <a:endParaRPr>
              <a:solidFill>
                <a:srgbClr val="333333"/>
              </a:solidFill>
            </a:endParaRP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/>
            </a:pPr>
            <a:r>
              <a:t>y - sticky, matches only from the index indicated by the lastIndex property of this regular expression.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170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RegExp</a:t>
            </a:r>
          </a:p>
        </p:txBody>
      </p:sp>
      <p:sp>
        <p:nvSpPr>
          <p:cNvPr id="279" name="Shape 171"/>
          <p:cNvSpPr txBox="1"/>
          <p:nvPr/>
        </p:nvSpPr>
        <p:spPr>
          <a:xfrm>
            <a:off x="396849" y="1955275"/>
            <a:ext cx="8491802" cy="387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/>
            </a:pPr>
            <a:r>
              <a:t>Widespread Character Classes</a:t>
            </a:r>
          </a:p>
          <a:p>
            <a:pPr/>
            <a:endParaRPr sz="180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. (dot)</a:t>
            </a:r>
            <a:r>
              <a:rPr b="0"/>
              <a:t> - matches any single character except line terminators: \n, \r</a:t>
            </a:r>
            <a:endParaRPr b="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\d</a:t>
            </a:r>
            <a:r>
              <a:rPr b="0"/>
              <a:t> - any arabic digit</a:t>
            </a:r>
            <a:endParaRPr b="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\w</a:t>
            </a:r>
            <a:r>
              <a:rPr b="0"/>
              <a:t> - any alphanumeric character from the basic Latin alphabet, including the underscore</a:t>
            </a:r>
            <a:endParaRPr b="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\s</a:t>
            </a:r>
            <a:r>
              <a:rPr b="0"/>
              <a:t> - matches any single whitespace character</a:t>
            </a:r>
            <a:endParaRPr b="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\D</a:t>
            </a:r>
            <a:r>
              <a:rPr b="0"/>
              <a:t> - matches any character that is not a digit</a:t>
            </a:r>
            <a:endParaRPr b="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\W</a:t>
            </a:r>
            <a:r>
              <a:rPr b="0"/>
              <a:t> - matches any character that is not a word character from the basic Latin alphabet</a:t>
            </a:r>
            <a:endParaRPr b="0"/>
          </a:p>
          <a:p>
            <a:pPr marL="457200" indent="-342900">
              <a:spcBef>
                <a:spcPts val="1000"/>
              </a:spcBef>
              <a:buSzPct val="100000"/>
              <a:buChar char="■"/>
              <a:defRPr b="1" sz="1800"/>
            </a:pPr>
            <a:r>
              <a:t>\S</a:t>
            </a:r>
            <a:r>
              <a:rPr b="0"/>
              <a:t> - Matches a single character other than whitespace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