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Shape 41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9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06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4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8" name="Shape 46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09" name="Shape 47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1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9" name="Shape 51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120" name="Shape 52" descr="Shap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hape 53" descr="Shap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37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4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55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6" name="Shape 67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81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2" name="Shape 75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3" name="Shape 76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92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3" name="Shape 80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4" name="Shape 81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1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0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4" name="Shape 85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5" name="Shape 86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1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8229239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5" name="Shape 90"/>
          <p:cNvSpPr txBox="1"/>
          <p:nvPr>
            <p:ph type="body" sz="half" idx="13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24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5" name="Shape 94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6" name="Shape 95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7" name="Shape 96"/>
          <p:cNvSpPr txBox="1"/>
          <p:nvPr>
            <p:ph type="body" sz="quarter" idx="15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2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36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Shape 100"/>
          <p:cNvSpPr txBox="1"/>
          <p:nvPr>
            <p:ph type="body" idx="13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pic>
        <p:nvPicPr>
          <p:cNvPr id="238" name="Shape 101" descr="Shape 10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hape 102" descr="Shape 10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000" y="1604519"/>
            <a:ext cx="4984921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28" name="Уровень текста 1…"/>
          <p:cNvSpPr txBox="1"/>
          <p:nvPr>
            <p:ph type="body" idx="1"/>
          </p:nvPr>
        </p:nvSpPr>
        <p:spPr>
          <a:xfrm>
            <a:off x="457200" y="1604519"/>
            <a:ext cx="8229239" cy="397728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Shape 18"/>
          <p:cNvSpPr txBox="1"/>
          <p:nvPr>
            <p:ph type="body" sz="half" idx="13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Уровень текста 1…"/>
          <p:cNvSpPr txBox="1"/>
          <p:nvPr>
            <p:ph type="body" idx="1"/>
          </p:nvPr>
        </p:nvSpPr>
        <p:spPr>
          <a:xfrm>
            <a:off x="685800" y="2130480"/>
            <a:ext cx="7771680" cy="6811559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3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4" name="Shape 26"/>
          <p:cNvSpPr txBox="1"/>
          <p:nvPr>
            <p:ph type="body" sz="quarter" idx="13"/>
          </p:nvPr>
        </p:nvSpPr>
        <p:spPr>
          <a:xfrm>
            <a:off x="457199" y="3682079"/>
            <a:ext cx="4015801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5" name="Shape 27"/>
          <p:cNvSpPr txBox="1"/>
          <p:nvPr>
            <p:ph type="body" sz="half" idx="14"/>
          </p:nvPr>
        </p:nvSpPr>
        <p:spPr>
          <a:xfrm>
            <a:off x="4674239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half" idx="1"/>
          </p:nvPr>
        </p:nvSpPr>
        <p:spPr>
          <a:xfrm>
            <a:off x="457200" y="1604519"/>
            <a:ext cx="4015800" cy="397728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Shape 31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6" name="Shape 32"/>
          <p:cNvSpPr txBox="1"/>
          <p:nvPr>
            <p:ph type="body" sz="quarter" idx="14"/>
          </p:nvPr>
        </p:nvSpPr>
        <p:spPr>
          <a:xfrm>
            <a:off x="4674239" y="3682079"/>
            <a:ext cx="4015800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7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Текст заголовка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85" name="Уровень текста 1…"/>
          <p:cNvSpPr txBox="1"/>
          <p:nvPr>
            <p:ph type="body" sz="quarter" idx="1"/>
          </p:nvPr>
        </p:nvSpPr>
        <p:spPr>
          <a:xfrm>
            <a:off x="457200" y="1604519"/>
            <a:ext cx="4015800" cy="1896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SzTx/>
              <a:buNone/>
            </a:lvl1pPr>
            <a:lvl2pPr>
              <a:buSzTx/>
              <a:buNone/>
            </a:lvl2pPr>
            <a:lvl3pPr>
              <a:buSzTx/>
              <a:buNone/>
            </a:lvl3pPr>
            <a:lvl4pPr>
              <a:buSzTx/>
              <a:buNone/>
            </a:lvl4pPr>
            <a:lvl5pPr>
              <a:buSz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36"/>
          <p:cNvSpPr txBox="1"/>
          <p:nvPr>
            <p:ph type="body" sz="quarter" idx="13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7" name="Shape 37"/>
          <p:cNvSpPr txBox="1"/>
          <p:nvPr>
            <p:ph type="body" sz="half" idx="14"/>
          </p:nvPr>
        </p:nvSpPr>
        <p:spPr>
          <a:xfrm>
            <a:off x="457200" y="3682079"/>
            <a:ext cx="8229239" cy="18968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107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0" name="Shape 110"/>
          <p:cNvSpPr txBox="1"/>
          <p:nvPr/>
        </p:nvSpPr>
        <p:spPr>
          <a:xfrm>
            <a:off x="1218959" y="2345040"/>
            <a:ext cx="5893201" cy="149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/>
          <a:p>
            <a:pPr>
              <a:defRPr sz="4800"/>
            </a:pPr>
            <a:r>
              <a:t>JavaScript</a:t>
            </a:r>
          </a:p>
          <a:p>
            <a:pPr/>
            <a:endParaRPr sz="1800"/>
          </a:p>
          <a:p>
            <a:pPr>
              <a:defRPr i="1" sz="2400"/>
            </a:pPr>
            <a:r>
              <a:t>Lecture. Object, Array,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184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Property Accessors</a:t>
            </a:r>
          </a:p>
        </p:txBody>
      </p:sp>
      <p:pic>
        <p:nvPicPr>
          <p:cNvPr id="289" name="Shape 185" descr="Shape 18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368539"/>
            <a:ext cx="8350299" cy="3340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Shape 186" descr="Shape 18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3999" y="5162999"/>
            <a:ext cx="934101" cy="43465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187"/>
          <p:cNvSpPr txBox="1"/>
          <p:nvPr/>
        </p:nvSpPr>
        <p:spPr>
          <a:xfrm>
            <a:off x="396849" y="1812475"/>
            <a:ext cx="632040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Bracket and Dot notations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193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for… in</a:t>
            </a:r>
          </a:p>
        </p:txBody>
      </p:sp>
      <p:pic>
        <p:nvPicPr>
          <p:cNvPr id="294" name="Shape 194" descr="Shape 19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731418"/>
            <a:ext cx="8350299" cy="215716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195"/>
          <p:cNvSpPr txBox="1"/>
          <p:nvPr/>
        </p:nvSpPr>
        <p:spPr>
          <a:xfrm>
            <a:off x="396850" y="1879075"/>
            <a:ext cx="7278300" cy="91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The for...in statement iterates over the enumerable properties of an object, in original insertion order.</a:t>
            </a:r>
          </a:p>
        </p:txBody>
      </p:sp>
      <p:pic>
        <p:nvPicPr>
          <p:cNvPr id="296" name="Shape 196" descr="Shape 19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7474" y="3816499"/>
            <a:ext cx="1263250" cy="953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02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for… of</a:t>
            </a:r>
          </a:p>
        </p:txBody>
      </p:sp>
      <p:sp>
        <p:nvSpPr>
          <p:cNvPr id="299" name="Shape 203"/>
          <p:cNvSpPr txBox="1"/>
          <p:nvPr/>
        </p:nvSpPr>
        <p:spPr>
          <a:xfrm>
            <a:off x="396849" y="1879075"/>
            <a:ext cx="8491802" cy="70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The for… of statement creates a loop iterating over iterable objects </a:t>
            </a:r>
          </a:p>
          <a:p>
            <a:pPr>
              <a:defRPr sz="1800"/>
            </a:pPr>
            <a:r>
              <a:t>(including Array, String, arguments object and so on)</a:t>
            </a:r>
          </a:p>
        </p:txBody>
      </p:sp>
      <p:pic>
        <p:nvPicPr>
          <p:cNvPr id="300" name="Shape 204" descr="Shape 20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754706"/>
            <a:ext cx="8350299" cy="104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Shape 205" descr="Shape 20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6190" y="2809059"/>
            <a:ext cx="710967" cy="935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211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Array</a:t>
            </a:r>
          </a:p>
        </p:txBody>
      </p:sp>
      <p:sp>
        <p:nvSpPr>
          <p:cNvPr id="304" name="Shape 212"/>
          <p:cNvSpPr txBox="1"/>
          <p:nvPr/>
        </p:nvSpPr>
        <p:spPr>
          <a:xfrm>
            <a:off x="396849" y="1879075"/>
            <a:ext cx="84918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Let’s see some useful methods</a:t>
            </a:r>
          </a:p>
        </p:txBody>
      </p:sp>
      <p:pic>
        <p:nvPicPr>
          <p:cNvPr id="305" name="Shape 213" descr="Shape 2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04540"/>
            <a:ext cx="8350299" cy="1391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219"/>
          <p:cNvSpPr txBox="1"/>
          <p:nvPr/>
        </p:nvSpPr>
        <p:spPr>
          <a:xfrm>
            <a:off x="396849" y="1009675"/>
            <a:ext cx="8491802" cy="1075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Multidimensional Arrays</a:t>
            </a:r>
          </a:p>
        </p:txBody>
      </p:sp>
      <p:pic>
        <p:nvPicPr>
          <p:cNvPr id="308" name="Shape 220" descr="Shape 2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575" y="2019300"/>
            <a:ext cx="8324850" cy="312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226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Array</a:t>
            </a:r>
          </a:p>
        </p:txBody>
      </p:sp>
      <p:sp>
        <p:nvSpPr>
          <p:cNvPr id="311" name="Shape 227"/>
          <p:cNvSpPr txBox="1"/>
          <p:nvPr/>
        </p:nvSpPr>
        <p:spPr>
          <a:xfrm>
            <a:off x="396849" y="1879075"/>
            <a:ext cx="8491802" cy="646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Spread operator</a:t>
            </a:r>
          </a:p>
        </p:txBody>
      </p:sp>
      <p:pic>
        <p:nvPicPr>
          <p:cNvPr id="312" name="Shape 228" descr="Shape 2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49" y="3090511"/>
            <a:ext cx="8175899" cy="2043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Shape 229" descr="Shape 2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48048" y="2447000"/>
            <a:ext cx="5902075" cy="1910049"/>
          </a:xfrm>
          <a:prstGeom prst="rect">
            <a:avLst/>
          </a:prstGeom>
          <a:ln w="19050">
            <a:solidFill>
              <a:srgbClr val="1F497D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235"/>
          <p:cNvSpPr txBox="1"/>
          <p:nvPr/>
        </p:nvSpPr>
        <p:spPr>
          <a:xfrm>
            <a:off x="396851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Context</a:t>
            </a:r>
          </a:p>
        </p:txBody>
      </p:sp>
      <p:pic>
        <p:nvPicPr>
          <p:cNvPr id="316" name="Shape 236" descr="Shape 2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729571"/>
            <a:ext cx="8350299" cy="2435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Shape 237" descr="Shape 237"/>
          <p:cNvPicPr>
            <a:picLocks noChangeAspect="1"/>
          </p:cNvPicPr>
          <p:nvPr/>
        </p:nvPicPr>
        <p:blipFill>
          <a:blip r:embed="rId3">
            <a:extLst/>
          </a:blip>
          <a:srcRect l="0" t="0" r="56425" b="0"/>
          <a:stretch>
            <a:fillRect/>
          </a:stretch>
        </p:blipFill>
        <p:spPr>
          <a:xfrm>
            <a:off x="4963574" y="3092574"/>
            <a:ext cx="3638676" cy="1739652"/>
          </a:xfrm>
          <a:prstGeom prst="rect">
            <a:avLst/>
          </a:prstGeom>
          <a:ln w="19050">
            <a:solidFill>
              <a:srgbClr val="1F497D"/>
            </a:solidFill>
          </a:ln>
        </p:spPr>
      </p:pic>
      <p:sp>
        <p:nvSpPr>
          <p:cNvPr id="318" name="Shape 238"/>
          <p:cNvSpPr txBox="1"/>
          <p:nvPr/>
        </p:nvSpPr>
        <p:spPr>
          <a:xfrm>
            <a:off x="396850" y="1963149"/>
            <a:ext cx="8350199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What happened? How can we fix this?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244"/>
          <p:cNvSpPr txBox="1"/>
          <p:nvPr/>
        </p:nvSpPr>
        <p:spPr>
          <a:xfrm>
            <a:off x="396851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.call</a:t>
            </a:r>
          </a:p>
        </p:txBody>
      </p:sp>
      <p:pic>
        <p:nvPicPr>
          <p:cNvPr id="321" name="Shape 245" descr="Shape 24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37283"/>
            <a:ext cx="8350299" cy="2783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251"/>
          <p:cNvSpPr txBox="1"/>
          <p:nvPr/>
        </p:nvSpPr>
        <p:spPr>
          <a:xfrm>
            <a:off x="396851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.call</a:t>
            </a:r>
          </a:p>
        </p:txBody>
      </p:sp>
      <p:pic>
        <p:nvPicPr>
          <p:cNvPr id="324" name="Shape 252" descr="Shape 2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57125"/>
            <a:ext cx="8350299" cy="3200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258"/>
          <p:cNvSpPr txBox="1"/>
          <p:nvPr/>
        </p:nvSpPr>
        <p:spPr>
          <a:xfrm>
            <a:off x="396849" y="793200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.apply</a:t>
            </a:r>
          </a:p>
        </p:txBody>
      </p:sp>
      <p:sp>
        <p:nvSpPr>
          <p:cNvPr id="327" name="Shape 259"/>
          <p:cNvSpPr txBox="1"/>
          <p:nvPr/>
        </p:nvSpPr>
        <p:spPr>
          <a:xfrm>
            <a:off x="396850" y="1802825"/>
            <a:ext cx="8197799" cy="74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.call takes infinite set of parameters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.apply takes array with parameters as second parameter</a:t>
            </a:r>
          </a:p>
        </p:txBody>
      </p:sp>
      <p:pic>
        <p:nvPicPr>
          <p:cNvPr id="328" name="Shape 260" descr="Shape 26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742925"/>
            <a:ext cx="8350299" cy="3200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11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Lesson Plan</a:t>
            </a:r>
          </a:p>
        </p:txBody>
      </p:sp>
      <p:sp>
        <p:nvSpPr>
          <p:cNvPr id="253" name="Shape 117"/>
          <p:cNvSpPr txBox="1"/>
          <p:nvPr/>
        </p:nvSpPr>
        <p:spPr>
          <a:xfrm>
            <a:off x="396850" y="1886874"/>
            <a:ext cx="8387699" cy="2581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Object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Methods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Array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Self Pointer ‘this’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Context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.call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.apply</a:t>
            </a:r>
          </a:p>
          <a:p>
            <a:pPr marL="457200" indent="-342900">
              <a:lnSpc>
                <a:spcPct val="115000"/>
              </a:lnSpc>
              <a:buSzPct val="100000"/>
              <a:buChar char="■"/>
              <a:defRPr sz="1800"/>
            </a:pPr>
            <a:r>
              <a:t>.bind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266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.bind</a:t>
            </a:r>
          </a:p>
        </p:txBody>
      </p:sp>
      <p:pic>
        <p:nvPicPr>
          <p:cNvPr id="331" name="Shape 267" descr="Shape 26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42174"/>
            <a:ext cx="8350299" cy="3688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273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Math</a:t>
            </a:r>
          </a:p>
        </p:txBody>
      </p:sp>
      <p:sp>
        <p:nvSpPr>
          <p:cNvPr id="334" name="Shape 274"/>
          <p:cNvSpPr txBox="1"/>
          <p:nvPr/>
        </p:nvSpPr>
        <p:spPr>
          <a:xfrm>
            <a:off x="396850" y="1879075"/>
            <a:ext cx="71277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Some useful methods</a:t>
            </a:r>
          </a:p>
        </p:txBody>
      </p:sp>
      <p:pic>
        <p:nvPicPr>
          <p:cNvPr id="335" name="Shape 275" descr="Shape 2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339657"/>
            <a:ext cx="8350299" cy="2783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281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Methods Borrowing</a:t>
            </a:r>
          </a:p>
        </p:txBody>
      </p:sp>
      <p:pic>
        <p:nvPicPr>
          <p:cNvPr id="338" name="Shape 282" descr="Shape 28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16740"/>
            <a:ext cx="8350301" cy="267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288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Task 1</a:t>
            </a:r>
          </a:p>
        </p:txBody>
      </p:sp>
      <p:sp>
        <p:nvSpPr>
          <p:cNvPr id="341" name="Shape 289"/>
          <p:cNvSpPr txBox="1"/>
          <p:nvPr/>
        </p:nvSpPr>
        <p:spPr>
          <a:xfrm>
            <a:off x="368849" y="2869675"/>
            <a:ext cx="8402102" cy="70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800"/>
            </a:pPr>
            <a:r>
              <a:t>Please write a function that retrieve an array of digits and </a:t>
            </a:r>
          </a:p>
          <a:p>
            <a:pPr algn="ctr">
              <a:defRPr sz="1800"/>
            </a:pPr>
            <a:r>
              <a:t>returns the bigger one.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295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Task 1</a:t>
            </a:r>
          </a:p>
        </p:txBody>
      </p:sp>
      <p:pic>
        <p:nvPicPr>
          <p:cNvPr id="344" name="Shape 296" descr="Shape 2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2857500"/>
            <a:ext cx="6667500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02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Task 2</a:t>
            </a:r>
          </a:p>
        </p:txBody>
      </p:sp>
      <p:sp>
        <p:nvSpPr>
          <p:cNvPr id="347" name="Shape 303"/>
          <p:cNvSpPr txBox="1"/>
          <p:nvPr/>
        </p:nvSpPr>
        <p:spPr>
          <a:xfrm>
            <a:off x="368849" y="2869675"/>
            <a:ext cx="8402102" cy="70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1800"/>
            </a:pPr>
            <a:r>
              <a:t>Please write a function that retrieve number of string arguments and </a:t>
            </a:r>
          </a:p>
          <a:p>
            <a:pPr algn="ctr">
              <a:defRPr sz="1800"/>
            </a:pPr>
            <a:r>
              <a:t>return joined string from that arguments.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09"/>
          <p:cNvSpPr txBox="1"/>
          <p:nvPr/>
        </p:nvSpPr>
        <p:spPr>
          <a:xfrm>
            <a:off x="396849" y="10096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Task 2</a:t>
            </a:r>
          </a:p>
        </p:txBody>
      </p:sp>
      <p:pic>
        <p:nvPicPr>
          <p:cNvPr id="350" name="Shape 310" descr="Shape 3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898768"/>
            <a:ext cx="8350301" cy="1670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15"/>
          <p:cNvSpPr txBox="1"/>
          <p:nvPr/>
        </p:nvSpPr>
        <p:spPr>
          <a:xfrm>
            <a:off x="685799" y="2496209"/>
            <a:ext cx="7771681" cy="73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353" name="Shape 319"/>
          <p:cNvSpPr txBox="1"/>
          <p:nvPr/>
        </p:nvSpPr>
        <p:spPr>
          <a:xfrm>
            <a:off x="49" y="2954650"/>
            <a:ext cx="9144001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 algn="ctr">
              <a:defRPr sz="4800"/>
            </a:lvl1pPr>
          </a:lstStyle>
          <a:p>
            <a:pPr/>
            <a:r>
              <a:t>Thanks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123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Object</a:t>
            </a:r>
          </a:p>
        </p:txBody>
      </p:sp>
      <p:sp>
        <p:nvSpPr>
          <p:cNvPr id="256" name="Shape 124"/>
          <p:cNvSpPr txBox="1"/>
          <p:nvPr/>
        </p:nvSpPr>
        <p:spPr>
          <a:xfrm>
            <a:off x="396850" y="1886874"/>
            <a:ext cx="8387699" cy="97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/>
            </a:pPr>
            <a:r>
              <a:t>Associative array - is an abstract data type composed of a collection of </a:t>
            </a:r>
          </a:p>
          <a:p>
            <a:pPr>
              <a:defRPr sz="1800"/>
            </a:pPr>
            <a:r>
              <a:t>(key, value) pairs, such that each possible key appears at most once </a:t>
            </a:r>
          </a:p>
          <a:p>
            <a:pPr>
              <a:defRPr sz="1800"/>
            </a:pPr>
            <a:r>
              <a:t>in the collection.</a:t>
            </a:r>
          </a:p>
        </p:txBody>
      </p:sp>
      <p:pic>
        <p:nvPicPr>
          <p:cNvPr id="257" name="Shape 125" descr="Shape 1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550" y="3030463"/>
            <a:ext cx="8350299" cy="252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131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Object Methods</a:t>
            </a:r>
          </a:p>
        </p:txBody>
      </p:sp>
      <p:pic>
        <p:nvPicPr>
          <p:cNvPr id="260" name="Shape 132" descr="Shape 1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066186"/>
            <a:ext cx="8350299" cy="3792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Shape 133" descr="Shape 1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9975" y="5340200"/>
            <a:ext cx="2167001" cy="42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139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Self Pointer ‘this’</a:t>
            </a:r>
          </a:p>
        </p:txBody>
      </p:sp>
      <p:pic>
        <p:nvPicPr>
          <p:cNvPr id="264" name="Shape 140" descr="Shape 1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49" y="2365872"/>
            <a:ext cx="8350301" cy="2735857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141"/>
          <p:cNvSpPr txBox="1"/>
          <p:nvPr/>
        </p:nvSpPr>
        <p:spPr>
          <a:xfrm>
            <a:off x="394800" y="1768025"/>
            <a:ext cx="8350199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42900">
              <a:spcBef>
                <a:spcPts val="1000"/>
              </a:spcBef>
              <a:buSzPct val="100000"/>
              <a:buChar char="■"/>
              <a:defRPr sz="1800"/>
            </a:lvl1pPr>
          </a:lstStyle>
          <a:p>
            <a:pPr/>
            <a:r>
              <a:t>All functions have a local variable ‘this’ (context)</a:t>
            </a:r>
          </a:p>
        </p:txBody>
      </p:sp>
      <p:pic>
        <p:nvPicPr>
          <p:cNvPr id="266" name="Shape 142" descr="Shape 1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3625" y="4511924"/>
            <a:ext cx="4635301" cy="776451"/>
          </a:xfrm>
          <a:prstGeom prst="rect">
            <a:avLst/>
          </a:prstGeom>
          <a:ln w="19050">
            <a:solidFill>
              <a:srgbClr val="1F497D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148"/>
          <p:cNvSpPr txBox="1"/>
          <p:nvPr/>
        </p:nvSpPr>
        <p:spPr>
          <a:xfrm>
            <a:off x="396849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Private Methods</a:t>
            </a:r>
          </a:p>
        </p:txBody>
      </p:sp>
      <p:pic>
        <p:nvPicPr>
          <p:cNvPr id="269" name="Shape 149" descr="Shape 1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570267"/>
            <a:ext cx="8350299" cy="313136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150"/>
          <p:cNvSpPr txBox="1"/>
          <p:nvPr/>
        </p:nvSpPr>
        <p:spPr>
          <a:xfrm>
            <a:off x="396900" y="1783075"/>
            <a:ext cx="8350199" cy="61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228600">
              <a:lnSpc>
                <a:spcPct val="115000"/>
              </a:lnSpc>
              <a:buSzPct val="100000"/>
              <a:buChar char="■"/>
            </a:pPr>
            <a:r>
              <a:t>JavaScript doesn’t has access modifiers. </a:t>
            </a:r>
          </a:p>
          <a:p>
            <a:pPr marL="457200" indent="-228600">
              <a:lnSpc>
                <a:spcPct val="115000"/>
              </a:lnSpc>
              <a:buSzPct val="100000"/>
              <a:buChar char="■"/>
            </a:pPr>
            <a:r>
              <a:t>All private methods should have _underscore prefix.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156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Methods in ES6</a:t>
            </a:r>
          </a:p>
        </p:txBody>
      </p:sp>
      <p:sp>
        <p:nvSpPr>
          <p:cNvPr id="273" name="Shape 157"/>
          <p:cNvSpPr txBox="1"/>
          <p:nvPr/>
        </p:nvSpPr>
        <p:spPr>
          <a:xfrm>
            <a:off x="396850" y="1812475"/>
            <a:ext cx="7381200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ES6 brought us concise notation of methods</a:t>
            </a:r>
          </a:p>
        </p:txBody>
      </p:sp>
      <p:pic>
        <p:nvPicPr>
          <p:cNvPr id="274" name="Shape 158" descr="Shape 1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388205"/>
            <a:ext cx="8346100" cy="3129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164"/>
          <p:cNvSpPr txBox="1"/>
          <p:nvPr/>
        </p:nvSpPr>
        <p:spPr>
          <a:xfrm>
            <a:off x="396851" y="933475"/>
            <a:ext cx="8491802" cy="858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Methods</a:t>
            </a:r>
          </a:p>
        </p:txBody>
      </p:sp>
      <p:sp>
        <p:nvSpPr>
          <p:cNvPr id="277" name="Shape 165"/>
          <p:cNvSpPr txBox="1"/>
          <p:nvPr/>
        </p:nvSpPr>
        <p:spPr>
          <a:xfrm>
            <a:off x="396850" y="1785624"/>
            <a:ext cx="7381200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Be aware!</a:t>
            </a:r>
          </a:p>
        </p:txBody>
      </p:sp>
      <p:pic>
        <p:nvPicPr>
          <p:cNvPr id="278" name="Shape 166" descr="Shape 1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0899" y="2388173"/>
            <a:ext cx="3796151" cy="227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Shape 167" descr="Shape 1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850" y="2388188"/>
            <a:ext cx="3796151" cy="22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hape 168" descr="Shape 16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30899" y="4709474"/>
            <a:ext cx="3796151" cy="759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Shape 169" descr="Shape 16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5850" y="4712120"/>
            <a:ext cx="3796151" cy="753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175"/>
          <p:cNvSpPr txBox="1"/>
          <p:nvPr/>
        </p:nvSpPr>
        <p:spPr>
          <a:xfrm>
            <a:off x="396849" y="933474"/>
            <a:ext cx="8491802" cy="85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89999" tIns="89999" rIns="89999" bIns="89999">
            <a:spAutoFit/>
          </a:bodyPr>
          <a:lstStyle>
            <a:lvl1pPr>
              <a:defRPr sz="4800"/>
            </a:lvl1pPr>
          </a:lstStyle>
          <a:p>
            <a:pPr/>
            <a:r>
              <a:t>Property Accessors</a:t>
            </a:r>
          </a:p>
        </p:txBody>
      </p:sp>
      <p:sp>
        <p:nvSpPr>
          <p:cNvPr id="284" name="Shape 176"/>
          <p:cNvSpPr txBox="1"/>
          <p:nvPr/>
        </p:nvSpPr>
        <p:spPr>
          <a:xfrm>
            <a:off x="396850" y="1812475"/>
            <a:ext cx="7381200" cy="708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/>
            </a:lvl1pPr>
          </a:lstStyle>
          <a:p>
            <a:pPr/>
            <a:r>
              <a:t>Property accessors provide access to an object's properties by using the dot notation or the bracket notation.</a:t>
            </a:r>
          </a:p>
        </p:txBody>
      </p:sp>
      <p:pic>
        <p:nvPicPr>
          <p:cNvPr id="285" name="Shape 177" descr="Shape 1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850" y="2640269"/>
            <a:ext cx="8350299" cy="2644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Shape 178" descr="Shape 1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33150" y="4845699"/>
            <a:ext cx="1021951" cy="42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