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9" r:id="rId5"/>
    <p:sldId id="270" r:id="rId6"/>
    <p:sldId id="271" r:id="rId7"/>
    <p:sldId id="259" r:id="rId8"/>
    <p:sldId id="272" r:id="rId9"/>
    <p:sldId id="266" r:id="rId10"/>
    <p:sldId id="267" r:id="rId11"/>
    <p:sldId id="268"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41266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46F194B-0324-4B4D-834A-76BBE8B7C23B}" type="datetimeFigureOut">
              <a:rPr lang="ru-RU" smtClean="0"/>
              <a:t>10.09.2024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94647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58776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787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98888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22456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8005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05308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21807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2815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69137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46F194B-0324-4B4D-834A-76BBE8B7C23B}" type="datetimeFigureOut">
              <a:rPr lang="ru-RU" smtClean="0"/>
              <a:t>10.09.2024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154134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46F194B-0324-4B4D-834A-76BBE8B7C23B}" type="datetimeFigureOut">
              <a:rPr lang="ru-RU" smtClean="0"/>
              <a:t>10.09.2024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5005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423603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369938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146F194B-0324-4B4D-834A-76BBE8B7C23B}" type="datetimeFigureOut">
              <a:rPr lang="ru-RU" smtClean="0"/>
              <a:t>10.09.2024</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43178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46F194B-0324-4B4D-834A-76BBE8B7C23B}" type="datetimeFigureOut">
              <a:rPr lang="ru-RU" smtClean="0"/>
              <a:t>10.09.2024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CCCDFDC-987D-4500-BB38-487624DF9C53}" type="slidenum">
              <a:rPr lang="ru-RU" smtClean="0"/>
              <a:t>‹#›</a:t>
            </a:fld>
            <a:endParaRPr lang="ru-RU"/>
          </a:p>
        </p:txBody>
      </p:sp>
    </p:spTree>
    <p:extLst>
      <p:ext uri="{BB962C8B-B14F-4D97-AF65-F5344CB8AC3E}">
        <p14:creationId xmlns:p14="http://schemas.microsoft.com/office/powerpoint/2010/main" val="249070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6F194B-0324-4B4D-834A-76BBE8B7C23B}" type="datetimeFigureOut">
              <a:rPr lang="ru-RU" smtClean="0"/>
              <a:t>10.09.2024</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CCDFDC-987D-4500-BB38-487624DF9C53}" type="slidenum">
              <a:rPr lang="ru-RU" smtClean="0"/>
              <a:t>‹#›</a:t>
            </a:fld>
            <a:endParaRPr lang="ru-RU"/>
          </a:p>
        </p:txBody>
      </p:sp>
    </p:spTree>
    <p:extLst>
      <p:ext uri="{BB962C8B-B14F-4D97-AF65-F5344CB8AC3E}">
        <p14:creationId xmlns:p14="http://schemas.microsoft.com/office/powerpoint/2010/main" val="3392201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sate.ru/uroki/OpenGL/uroki-OpenGL-c-sharp/osnovi-windows-forms/?ysclid=m0pulhk1bu567536316" TargetMode="External"/><Relationship Id="rId7" Type="http://schemas.openxmlformats.org/officeDocument/2006/relationships/hyperlink" Target="https://ci-sharp.ru/obuchenie/osnovy/inkapsulyacziya-v-c-2-poyasnyayushhih-primera/?ysclid=m0tmecp08j663642790" TargetMode="External"/><Relationship Id="rId2" Type="http://schemas.openxmlformats.org/officeDocument/2006/relationships/hyperlink" Target="https://github.com/dotnet/winforms/blob/main/README.md?ysclid=m0q0wj234u741044290" TargetMode="External"/><Relationship Id="rId1" Type="http://schemas.openxmlformats.org/officeDocument/2006/relationships/slideLayout" Target="../slideLayouts/slideLayout7.xml"/><Relationship Id="rId6" Type="http://schemas.openxmlformats.org/officeDocument/2006/relationships/hyperlink" Target="https://csharp.webdelphi.ru/klassy-i-obekty-c-inkapsulyaciya/" TargetMode="External"/><Relationship Id="rId5" Type="http://schemas.openxmlformats.org/officeDocument/2006/relationships/hyperlink" Target="https://habr.com/ru/companies/otus/articles/764266/" TargetMode="External"/><Relationship Id="rId4" Type="http://schemas.openxmlformats.org/officeDocument/2006/relationships/hyperlink" Target="https://net-informations.com/csharp/gui/cs_form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476235-628B-11E8-8FD3-49203BC843AB}"/>
              </a:ext>
            </a:extLst>
          </p:cNvPr>
          <p:cNvSpPr>
            <a:spLocks noGrp="1"/>
          </p:cNvSpPr>
          <p:nvPr>
            <p:ph type="ctrTitle"/>
          </p:nvPr>
        </p:nvSpPr>
        <p:spPr>
          <a:xfrm>
            <a:off x="0" y="939277"/>
            <a:ext cx="12192000" cy="1523205"/>
          </a:xfrm>
        </p:spPr>
        <p:txBody>
          <a:bodyPr/>
          <a:lstStyle/>
          <a:p>
            <a:pPr algn="ctr"/>
            <a:r>
              <a:rPr lang="ru-RU" sz="6000" dirty="0"/>
              <a:t>Презентация проекта</a:t>
            </a:r>
          </a:p>
        </p:txBody>
      </p:sp>
      <p:sp>
        <p:nvSpPr>
          <p:cNvPr id="3" name="Подзаголовок 2">
            <a:extLst>
              <a:ext uri="{FF2B5EF4-FFF2-40B4-BE49-F238E27FC236}">
                <a16:creationId xmlns:a16="http://schemas.microsoft.com/office/drawing/2014/main" id="{964F1EC1-B540-4F53-BB11-2CA10BE07C9D}"/>
              </a:ext>
            </a:extLst>
          </p:cNvPr>
          <p:cNvSpPr>
            <a:spLocks noGrp="1"/>
          </p:cNvSpPr>
          <p:nvPr>
            <p:ph type="subTitle" idx="1"/>
          </p:nvPr>
        </p:nvSpPr>
        <p:spPr>
          <a:xfrm>
            <a:off x="1254642" y="2634735"/>
            <a:ext cx="9835116" cy="1523205"/>
          </a:xfrm>
        </p:spPr>
        <p:txBody>
          <a:bodyPr>
            <a:normAutofit/>
          </a:bodyPr>
          <a:lstStyle/>
          <a:p>
            <a:pPr algn="ctr"/>
            <a:r>
              <a:rPr lang="ru-RU" sz="2400" dirty="0">
                <a:solidFill>
                  <a:schemeClr val="tx1"/>
                </a:solidFill>
                <a:effectLst/>
                <a:latin typeface="Times New Roman" panose="02020603050405020304" pitchFamily="18" charset="0"/>
                <a:ea typeface="Times New Roman" panose="02020603050405020304" pitchFamily="18" charset="0"/>
              </a:rPr>
              <a:t>Тема проекта «Разработка приложения на </a:t>
            </a:r>
            <a:r>
              <a:rPr lang="en-US" sz="2400" dirty="0">
                <a:solidFill>
                  <a:schemeClr val="tx1"/>
                </a:solidFill>
                <a:effectLst/>
                <a:latin typeface="Times New Roman" panose="02020603050405020304" pitchFamily="18" charset="0"/>
                <a:ea typeface="Times New Roman" panose="02020603050405020304" pitchFamily="18" charset="0"/>
              </a:rPr>
              <a:t>C</a:t>
            </a:r>
            <a:r>
              <a:rPr lang="ru-RU" sz="2400" dirty="0">
                <a:solidFill>
                  <a:schemeClr val="tx1"/>
                </a:solidFill>
                <a:effectLst/>
                <a:latin typeface="Times New Roman" panose="02020603050405020304" pitchFamily="18" charset="0"/>
                <a:ea typeface="Times New Roman" panose="02020603050405020304" pitchFamily="18" charset="0"/>
              </a:rPr>
              <a:t># для управления автопарком, используя принципы инкапсуляции и наследования»</a:t>
            </a:r>
          </a:p>
          <a:p>
            <a:endParaRPr lang="ru-RU" dirty="0"/>
          </a:p>
        </p:txBody>
      </p:sp>
      <p:sp>
        <p:nvSpPr>
          <p:cNvPr id="4" name="TextBox 3">
            <a:extLst>
              <a:ext uri="{FF2B5EF4-FFF2-40B4-BE49-F238E27FC236}">
                <a16:creationId xmlns:a16="http://schemas.microsoft.com/office/drawing/2014/main" id="{01FADF1E-2322-2938-E549-747200E06498}"/>
              </a:ext>
            </a:extLst>
          </p:cNvPr>
          <p:cNvSpPr txBox="1"/>
          <p:nvPr/>
        </p:nvSpPr>
        <p:spPr>
          <a:xfrm>
            <a:off x="7751135" y="5720860"/>
            <a:ext cx="4440865" cy="923330"/>
          </a:xfrm>
          <a:prstGeom prst="rect">
            <a:avLst/>
          </a:prstGeom>
          <a:noFill/>
        </p:spPr>
        <p:txBody>
          <a:bodyPr wrap="square" rtlCol="0">
            <a:spAutoFit/>
          </a:bodyPr>
          <a:lstStyle/>
          <a:p>
            <a:pPr algn="r"/>
            <a:r>
              <a:rPr lang="ru-RU" dirty="0"/>
              <a:t>Подготовил:</a:t>
            </a:r>
          </a:p>
          <a:p>
            <a:pPr algn="r"/>
            <a:r>
              <a:rPr lang="ru-RU" sz="1800" dirty="0">
                <a:latin typeface="Times New Roman" panose="02020603050405020304" pitchFamily="18" charset="0"/>
                <a:cs typeface="Times New Roman" panose="02020603050405020304" pitchFamily="18" charset="0"/>
              </a:rPr>
              <a:t>Студент группы 090302 ИСТб-о22</a:t>
            </a:r>
          </a:p>
          <a:p>
            <a:pPr algn="r"/>
            <a:r>
              <a:rPr lang="ru-RU" dirty="0"/>
              <a:t>Береснев А.Н.</a:t>
            </a:r>
          </a:p>
        </p:txBody>
      </p:sp>
    </p:spTree>
    <p:extLst>
      <p:ext uri="{BB962C8B-B14F-4D97-AF65-F5344CB8AC3E}">
        <p14:creationId xmlns:p14="http://schemas.microsoft.com/office/powerpoint/2010/main" val="45679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42831-FFFA-54AE-D3A2-5956B99EB306}"/>
              </a:ext>
            </a:extLst>
          </p:cNvPr>
          <p:cNvSpPr txBox="1"/>
          <p:nvPr/>
        </p:nvSpPr>
        <p:spPr>
          <a:xfrm>
            <a:off x="0" y="178083"/>
            <a:ext cx="12192000" cy="5628720"/>
          </a:xfrm>
          <a:prstGeom prst="rect">
            <a:avLst/>
          </a:prstGeom>
          <a:noFill/>
        </p:spPr>
        <p:txBody>
          <a:bodyPr wrap="square">
            <a:spAutoFit/>
          </a:bodyPr>
          <a:lstStyle/>
          <a:p>
            <a:pPr indent="450215" algn="ctr">
              <a:lnSpc>
                <a:spcPct val="150000"/>
              </a:lnSpc>
            </a:pPr>
            <a:r>
              <a:rPr lang="ru-RU" sz="4000" dirty="0">
                <a:effectLst/>
                <a:latin typeface="Times New Roman" panose="02020603050405020304" pitchFamily="18" charset="0"/>
                <a:ea typeface="Times New Roman" panose="02020603050405020304" pitchFamily="18" charset="0"/>
              </a:rPr>
              <a:t>К его основным функциям относятся следующие:</a:t>
            </a:r>
          </a:p>
          <a:p>
            <a:pPr indent="450215" algn="ctr">
              <a:lnSpc>
                <a:spcPct val="150000"/>
              </a:lnSpc>
            </a:pPr>
            <a:endParaRPr lang="ru-RU" sz="4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Form — это представление любого окна, отображаемого в приложении.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Класс Form можно использовать для создания стандартных, инструментальных, безграничных и плавающих окон, а также для создания модальных окон, таких как диалоговое окно. С помощью свойств, доступных в классе Form, можно определить внешний вид, размер, цвет и функции управления окном создаваемого окна или диалогового окна.</a:t>
            </a:r>
            <a:endParaRPr lang="ru-RU" sz="1400" dirty="0">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 это элемент управления, который позволяет вывести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таблицу с данными в программе. Элемент управления </a:t>
            </a: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предоставляет настраиваемую таблицу для отображения данных. Класс </a:t>
            </a:r>
            <a:r>
              <a:rPr lang="ru-RU" sz="1800" dirty="0" err="1">
                <a:effectLst/>
                <a:latin typeface="Times New Roman" panose="02020603050405020304" pitchFamily="18" charset="0"/>
                <a:ea typeface="Times New Roman" panose="02020603050405020304" pitchFamily="18" charset="0"/>
              </a:rPr>
              <a:t>DataGridView</a:t>
            </a:r>
            <a:r>
              <a:rPr lang="ru-RU" sz="1800" dirty="0">
                <a:effectLst/>
                <a:latin typeface="Times New Roman" panose="02020603050405020304" pitchFamily="18" charset="0"/>
                <a:ea typeface="Times New Roman" panose="02020603050405020304" pitchFamily="18" charset="0"/>
              </a:rPr>
              <a:t> позволяет настраивать ячейки, строки, столбцы и границы.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err="1">
                <a:effectLst/>
                <a:latin typeface="Times New Roman" panose="02020603050405020304" pitchFamily="18" charset="0"/>
                <a:ea typeface="Times New Roman" panose="02020603050405020304" pitchFamily="18" charset="0"/>
              </a:rPr>
              <a:t>Button</a:t>
            </a:r>
            <a:r>
              <a:rPr lang="ru-RU" sz="1800" dirty="0">
                <a:effectLst/>
                <a:latin typeface="Times New Roman" panose="02020603050405020304" pitchFamily="18" charset="0"/>
                <a:ea typeface="Times New Roman" panose="02020603050405020304" pitchFamily="18" charset="0"/>
              </a:rPr>
              <a:t> — это обычная кнопка, клик по которой вызывает срабатывание</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события. </a:t>
            </a: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Компонент Label – это простая текстовая метка, предназначенная для</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вывода текста. </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59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5A41A-14D8-1952-B1F3-514682F2683A}"/>
              </a:ext>
            </a:extLst>
          </p:cNvPr>
          <p:cNvSpPr txBox="1"/>
          <p:nvPr/>
        </p:nvSpPr>
        <p:spPr>
          <a:xfrm>
            <a:off x="1" y="897026"/>
            <a:ext cx="12191999" cy="2862322"/>
          </a:xfrm>
          <a:prstGeom prst="rect">
            <a:avLst/>
          </a:prstGeom>
          <a:noFill/>
        </p:spPr>
        <p:txBody>
          <a:bodyPr wrap="square">
            <a:spAutoFit/>
          </a:bodyPr>
          <a:lstStyle/>
          <a:p>
            <a:pPr indent="450215" algn="just">
              <a:lnSpc>
                <a:spcPct val="150000"/>
              </a:lnSpc>
            </a:pPr>
            <a:r>
              <a:rPr lang="ru-RU" dirty="0">
                <a:latin typeface="Times New Roman" panose="02020603050405020304" pitchFamily="18" charset="0"/>
                <a:ea typeface="Times New Roman" panose="02020603050405020304" pitchFamily="18" charset="0"/>
              </a:rPr>
              <a:t>Э</a:t>
            </a:r>
            <a:r>
              <a:rPr lang="ru-RU" sz="1800" dirty="0">
                <a:effectLst/>
                <a:latin typeface="Times New Roman" panose="02020603050405020304" pitchFamily="18" charset="0"/>
                <a:ea typeface="Times New Roman" panose="02020603050405020304" pitchFamily="18" charset="0"/>
              </a:rPr>
              <a:t>то программа написанная на языке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Она служит для того, чтобы все элементы </a:t>
            </a:r>
            <a:r>
              <a:rPr lang="ru-RU" sz="1800" dirty="0" err="1">
                <a:effectLst/>
                <a:latin typeface="Times New Roman" panose="02020603050405020304" pitchFamily="18" charset="0"/>
                <a:ea typeface="Times New Roman" panose="02020603050405020304" pitchFamily="18" charset="0"/>
              </a:rPr>
              <a:t>приложеня</a:t>
            </a:r>
            <a:r>
              <a:rPr lang="ru-RU" sz="1800" dirty="0">
                <a:effectLst/>
                <a:latin typeface="Times New Roman" panose="02020603050405020304" pitchFamily="18" charset="0"/>
                <a:ea typeface="Times New Roman" panose="02020603050405020304" pitchFamily="18" charset="0"/>
              </a:rPr>
              <a:t>, имели логику и могли функционировать.</a:t>
            </a:r>
            <a:endParaRPr lang="ru-RU" sz="1400" dirty="0">
              <a:effectLst/>
              <a:latin typeface="Times New Roman" panose="02020603050405020304" pitchFamily="18" charset="0"/>
              <a:ea typeface="Times New Roman" panose="02020603050405020304" pitchFamily="18" charset="0"/>
            </a:endParaRPr>
          </a:p>
          <a:p>
            <a:r>
              <a:rPr lang="ru-RU" sz="1800" kern="0" dirty="0">
                <a:effectLst/>
                <a:latin typeface="Times New Roman" panose="02020603050405020304" pitchFamily="18" charset="0"/>
                <a:ea typeface="Times New Roman" panose="02020603050405020304" pitchFamily="18" charset="0"/>
              </a:rPr>
              <a:t>В ней будут прописаны различные методы: </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которой вызывается при нажатии кнопки «Добавить».</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который вызывается при нажатии кнопки «Удалить».</a:t>
            </a:r>
            <a:endParaRPr lang="ru-RU" kern="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который вызывается при нажатии кнопки «Завершение работы».</a:t>
            </a: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Метод инкапсуляции</a:t>
            </a:r>
          </a:p>
          <a:p>
            <a:pPr marL="342900" indent="-342900">
              <a:buFont typeface="+mj-lt"/>
              <a:buAutoNum type="arabicPeriod"/>
            </a:pPr>
            <a:r>
              <a:rPr lang="ru-RU" kern="0" dirty="0">
                <a:latin typeface="Times New Roman" panose="02020603050405020304" pitchFamily="18" charset="0"/>
                <a:ea typeface="Times New Roman" panose="02020603050405020304" pitchFamily="18" charset="0"/>
              </a:rPr>
              <a:t>Метод наследования</a:t>
            </a:r>
            <a:endParaRPr lang="ru-RU" sz="1800" kern="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ru-RU" sz="1800" kern="0" dirty="0">
                <a:effectLst/>
                <a:latin typeface="Times New Roman" panose="02020603050405020304" pitchFamily="18" charset="0"/>
                <a:ea typeface="Times New Roman" panose="02020603050405020304" pitchFamily="18" charset="0"/>
              </a:rPr>
              <a:t>Элемент управления - dataGridView1.</a:t>
            </a:r>
            <a:endParaRPr lang="ru-RU" dirty="0"/>
          </a:p>
        </p:txBody>
      </p:sp>
      <p:sp>
        <p:nvSpPr>
          <p:cNvPr id="5" name="TextBox 4">
            <a:extLst>
              <a:ext uri="{FF2B5EF4-FFF2-40B4-BE49-F238E27FC236}">
                <a16:creationId xmlns:a16="http://schemas.microsoft.com/office/drawing/2014/main" id="{36ADF131-F5FA-9427-EE7E-C0F0BCE741C0}"/>
              </a:ext>
            </a:extLst>
          </p:cNvPr>
          <p:cNvSpPr txBox="1"/>
          <p:nvPr/>
        </p:nvSpPr>
        <p:spPr>
          <a:xfrm>
            <a:off x="0" y="171525"/>
            <a:ext cx="12191998" cy="707886"/>
          </a:xfrm>
          <a:prstGeom prst="rect">
            <a:avLst/>
          </a:prstGeom>
          <a:noFill/>
        </p:spPr>
        <p:txBody>
          <a:bodyPr wrap="square">
            <a:spAutoFit/>
          </a:bodyPr>
          <a:lstStyle/>
          <a:p>
            <a:pPr algn="ctr"/>
            <a:r>
              <a:rPr lang="ru-RU" sz="4000" dirty="0">
                <a:effectLst/>
                <a:latin typeface="Times New Roman" panose="02020603050405020304" pitchFamily="18" charset="0"/>
                <a:ea typeface="Times New Roman" panose="02020603050405020304" pitchFamily="18" charset="0"/>
              </a:rPr>
              <a:t>Вторая часть проекта </a:t>
            </a:r>
            <a:endParaRPr lang="ru-RU" sz="4000" dirty="0"/>
          </a:p>
        </p:txBody>
      </p:sp>
      <p:pic>
        <p:nvPicPr>
          <p:cNvPr id="7" name="Рисунок 6" descr="Изображение выглядит как текст, снимок экрана, Шрифт, линия&#10;&#10;Автоматически созданное описание">
            <a:extLst>
              <a:ext uri="{FF2B5EF4-FFF2-40B4-BE49-F238E27FC236}">
                <a16:creationId xmlns:a16="http://schemas.microsoft.com/office/drawing/2014/main" id="{33DBD166-6E30-3E7E-EB0C-A2BC8F6332C0}"/>
              </a:ext>
            </a:extLst>
          </p:cNvPr>
          <p:cNvPicPr>
            <a:picLocks noChangeAspect="1"/>
          </p:cNvPicPr>
          <p:nvPr/>
        </p:nvPicPr>
        <p:blipFill>
          <a:blip r:embed="rId2"/>
          <a:stretch>
            <a:fillRect/>
          </a:stretch>
        </p:blipFill>
        <p:spPr>
          <a:xfrm>
            <a:off x="132907" y="4883357"/>
            <a:ext cx="4419600" cy="714375"/>
          </a:xfrm>
          <a:prstGeom prst="rect">
            <a:avLst/>
          </a:prstGeom>
        </p:spPr>
      </p:pic>
      <p:pic>
        <p:nvPicPr>
          <p:cNvPr id="8" name="Рисунок 7"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D0F1EB52-ABF3-0733-9654-7636008A0122}"/>
              </a:ext>
            </a:extLst>
          </p:cNvPr>
          <p:cNvPicPr>
            <a:picLocks noChangeAspect="1"/>
          </p:cNvPicPr>
          <p:nvPr/>
        </p:nvPicPr>
        <p:blipFill>
          <a:blip r:embed="rId3"/>
          <a:stretch>
            <a:fillRect/>
          </a:stretch>
        </p:blipFill>
        <p:spPr>
          <a:xfrm>
            <a:off x="132907" y="5817810"/>
            <a:ext cx="3886200" cy="772795"/>
          </a:xfrm>
          <a:prstGeom prst="rect">
            <a:avLst/>
          </a:prstGeom>
        </p:spPr>
      </p:pic>
      <p:pic>
        <p:nvPicPr>
          <p:cNvPr id="9" name="Рисунок 8">
            <a:extLst>
              <a:ext uri="{FF2B5EF4-FFF2-40B4-BE49-F238E27FC236}">
                <a16:creationId xmlns:a16="http://schemas.microsoft.com/office/drawing/2014/main" id="{76EAC866-17D5-3E10-7839-3EACC9EC8D4E}"/>
              </a:ext>
            </a:extLst>
          </p:cNvPr>
          <p:cNvPicPr>
            <a:picLocks noChangeAspect="1"/>
          </p:cNvPicPr>
          <p:nvPr/>
        </p:nvPicPr>
        <p:blipFill>
          <a:blip r:embed="rId4"/>
          <a:stretch>
            <a:fillRect/>
          </a:stretch>
        </p:blipFill>
        <p:spPr>
          <a:xfrm>
            <a:off x="132907" y="4054949"/>
            <a:ext cx="6120130" cy="608330"/>
          </a:xfrm>
          <a:prstGeom prst="rect">
            <a:avLst/>
          </a:prstGeom>
        </p:spPr>
      </p:pic>
      <p:pic>
        <p:nvPicPr>
          <p:cNvPr id="4" name="Рисунок 3">
            <a:extLst>
              <a:ext uri="{FF2B5EF4-FFF2-40B4-BE49-F238E27FC236}">
                <a16:creationId xmlns:a16="http://schemas.microsoft.com/office/drawing/2014/main" id="{1BD13329-3BA4-33BB-50C6-DD165F98F4B4}"/>
              </a:ext>
            </a:extLst>
          </p:cNvPr>
          <p:cNvPicPr>
            <a:picLocks noChangeAspect="1"/>
          </p:cNvPicPr>
          <p:nvPr/>
        </p:nvPicPr>
        <p:blipFill>
          <a:blip r:embed="rId5"/>
          <a:stretch>
            <a:fillRect/>
          </a:stretch>
        </p:blipFill>
        <p:spPr>
          <a:xfrm>
            <a:off x="6972660" y="3609471"/>
            <a:ext cx="4582164" cy="3077004"/>
          </a:xfrm>
          <a:prstGeom prst="rect">
            <a:avLst/>
          </a:prstGeom>
        </p:spPr>
      </p:pic>
    </p:spTree>
    <p:extLst>
      <p:ext uri="{BB962C8B-B14F-4D97-AF65-F5344CB8AC3E}">
        <p14:creationId xmlns:p14="http://schemas.microsoft.com/office/powerpoint/2010/main" val="282820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66EAA-53BE-1771-7C80-BA4554328717}"/>
              </a:ext>
            </a:extLst>
          </p:cNvPr>
          <p:cNvSpPr txBox="1"/>
          <p:nvPr/>
        </p:nvSpPr>
        <p:spPr>
          <a:xfrm>
            <a:off x="1" y="533032"/>
            <a:ext cx="12191999"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Демонстрация основных функций приложения</a:t>
            </a:r>
            <a:endParaRPr lang="ru-RU" sz="4000" dirty="0"/>
          </a:p>
        </p:txBody>
      </p:sp>
      <p:sp>
        <p:nvSpPr>
          <p:cNvPr id="5" name="TextBox 4">
            <a:extLst>
              <a:ext uri="{FF2B5EF4-FFF2-40B4-BE49-F238E27FC236}">
                <a16:creationId xmlns:a16="http://schemas.microsoft.com/office/drawing/2014/main" id="{10A95142-D071-3BB1-1853-A231E55213E7}"/>
              </a:ext>
            </a:extLst>
          </p:cNvPr>
          <p:cNvSpPr txBox="1"/>
          <p:nvPr/>
        </p:nvSpPr>
        <p:spPr>
          <a:xfrm>
            <a:off x="465172" y="1530651"/>
            <a:ext cx="11726827" cy="2120068"/>
          </a:xfrm>
          <a:prstGeom prst="rect">
            <a:avLst/>
          </a:prstGeom>
          <a:noFill/>
        </p:spPr>
        <p:txBody>
          <a:bodyPr wrap="square">
            <a:spAutoFit/>
          </a:bodyPr>
          <a:lstStyle/>
          <a:p>
            <a:pPr>
              <a:lnSpc>
                <a:spcPct val="150000"/>
              </a:lnSpc>
            </a:pPr>
            <a:r>
              <a:rPr lang="ru-RU" dirty="0">
                <a:latin typeface="Times New Roman" panose="02020603050405020304" pitchFamily="18" charset="0"/>
                <a:cs typeface="Times New Roman" panose="02020603050405020304" pitchFamily="18" charset="0"/>
              </a:rPr>
              <a:t>К основных функциям приложения относятся:</a:t>
            </a: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Замена определённой информации. Замена производится в любое соответствующие поле.</a:t>
            </a:r>
            <a:endParaRPr lang="ru-RU"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Добавление информации о машинах в свободные столбцы. </a:t>
            </a:r>
            <a:endParaRPr lang="ru-RU"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Выделение одной или нескольких строк</a:t>
            </a:r>
            <a:r>
              <a:rPr lang="ru-RU"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ru-RU" sz="1800" kern="0" dirty="0">
                <a:effectLst/>
                <a:latin typeface="Times New Roman" panose="02020603050405020304" pitchFamily="18" charset="0"/>
                <a:ea typeface="Times New Roman" panose="02020603050405020304" pitchFamily="18" charset="0"/>
              </a:rPr>
              <a:t>Использование кнопок «Завершение работы», «Добавить», «Удалить»</a:t>
            </a:r>
            <a:r>
              <a:rPr lang="ru-RU" dirty="0">
                <a:latin typeface="Times New Roman" panose="02020603050405020304" pitchFamily="18" charset="0"/>
                <a:cs typeface="Times New Roman" panose="02020603050405020304" pitchFamily="18" charset="0"/>
              </a:rPr>
              <a:t> </a:t>
            </a:r>
          </a:p>
        </p:txBody>
      </p:sp>
      <p:pic>
        <p:nvPicPr>
          <p:cNvPr id="4" name="Рисунок 3">
            <a:extLst>
              <a:ext uri="{FF2B5EF4-FFF2-40B4-BE49-F238E27FC236}">
                <a16:creationId xmlns:a16="http://schemas.microsoft.com/office/drawing/2014/main" id="{5CF0E016-EDDF-4EA0-03C0-A2144346EDDF}"/>
              </a:ext>
            </a:extLst>
          </p:cNvPr>
          <p:cNvPicPr>
            <a:picLocks noChangeAspect="1"/>
          </p:cNvPicPr>
          <p:nvPr/>
        </p:nvPicPr>
        <p:blipFill>
          <a:blip r:embed="rId2"/>
          <a:stretch>
            <a:fillRect/>
          </a:stretch>
        </p:blipFill>
        <p:spPr>
          <a:xfrm>
            <a:off x="3040887" y="3940452"/>
            <a:ext cx="6110225" cy="2728182"/>
          </a:xfrm>
          <a:prstGeom prst="rect">
            <a:avLst/>
          </a:prstGeom>
        </p:spPr>
      </p:pic>
    </p:spTree>
    <p:extLst>
      <p:ext uri="{BB962C8B-B14F-4D97-AF65-F5344CB8AC3E}">
        <p14:creationId xmlns:p14="http://schemas.microsoft.com/office/powerpoint/2010/main" val="1385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1659F-BD55-3B53-CAC2-196BBCD7A9A7}"/>
              </a:ext>
            </a:extLst>
          </p:cNvPr>
          <p:cNvSpPr txBox="1"/>
          <p:nvPr/>
        </p:nvSpPr>
        <p:spPr>
          <a:xfrm>
            <a:off x="0" y="352278"/>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Пример запуска программы </a:t>
            </a:r>
            <a:endParaRPr lang="ru-RU" sz="4000" dirty="0"/>
          </a:p>
        </p:txBody>
      </p:sp>
      <p:pic>
        <p:nvPicPr>
          <p:cNvPr id="4" name="Рисунок 3">
            <a:extLst>
              <a:ext uri="{FF2B5EF4-FFF2-40B4-BE49-F238E27FC236}">
                <a16:creationId xmlns:a16="http://schemas.microsoft.com/office/drawing/2014/main" id="{E2F86C8F-6CE4-4192-D56B-CA62DEE32873}"/>
              </a:ext>
            </a:extLst>
          </p:cNvPr>
          <p:cNvPicPr>
            <a:picLocks noChangeAspect="1"/>
          </p:cNvPicPr>
          <p:nvPr/>
        </p:nvPicPr>
        <p:blipFill>
          <a:blip r:embed="rId2"/>
          <a:stretch>
            <a:fillRect/>
          </a:stretch>
        </p:blipFill>
        <p:spPr>
          <a:xfrm>
            <a:off x="1367581" y="1702685"/>
            <a:ext cx="9456837" cy="4177254"/>
          </a:xfrm>
          <a:prstGeom prst="rect">
            <a:avLst/>
          </a:prstGeom>
        </p:spPr>
      </p:pic>
    </p:spTree>
    <p:extLst>
      <p:ext uri="{BB962C8B-B14F-4D97-AF65-F5344CB8AC3E}">
        <p14:creationId xmlns:p14="http://schemas.microsoft.com/office/powerpoint/2010/main" val="114780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2C812-6C25-DD25-438A-5791E94C37FC}"/>
              </a:ext>
            </a:extLst>
          </p:cNvPr>
          <p:cNvSpPr txBox="1"/>
          <p:nvPr/>
        </p:nvSpPr>
        <p:spPr>
          <a:xfrm>
            <a:off x="-1" y="143094"/>
            <a:ext cx="12192000" cy="1323439"/>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Заключение и планы по дальнейшему развитию проекта</a:t>
            </a:r>
            <a:endParaRPr lang="ru-RU" sz="4000" dirty="0"/>
          </a:p>
        </p:txBody>
      </p:sp>
      <p:sp>
        <p:nvSpPr>
          <p:cNvPr id="5" name="TextBox 4">
            <a:extLst>
              <a:ext uri="{FF2B5EF4-FFF2-40B4-BE49-F238E27FC236}">
                <a16:creationId xmlns:a16="http://schemas.microsoft.com/office/drawing/2014/main" id="{BFBE817C-F9AD-063C-F4FF-38936D42CCA1}"/>
              </a:ext>
            </a:extLst>
          </p:cNvPr>
          <p:cNvSpPr txBox="1"/>
          <p:nvPr/>
        </p:nvSpPr>
        <p:spPr>
          <a:xfrm>
            <a:off x="-1" y="1686350"/>
            <a:ext cx="12192000" cy="5028556"/>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ходе разработки приложения были успешно реализованы основные функции. Пользователь может удобно создавать, редактировать и удалять информацию. Интерфейс приложения интуитивно понятен и удобен для использования.</a:t>
            </a:r>
            <a:endParaRPr lang="ru-RU" sz="14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дальнейшем проект можно развить, добавив туда такие функции как </a:t>
            </a:r>
            <a:endParaRPr lang="ru-RU" sz="14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  Сохранения изменённой таблицы.</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Добавление возможности фильтрации по различным критериям (по марке, номеру, модели и т. д.) и сортировки по выбранным параметрам.</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Возможность добавления автомобилей из другого списка.</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Добавление возможности создания резервных копий списка автомобилей и восстановления данных в случае их потери или повреждения.</a:t>
            </a:r>
            <a:endParaRPr lang="ru-RU" sz="1400" dirty="0">
              <a:effectLst/>
              <a:latin typeface="Times New Roman" panose="02020603050405020304" pitchFamily="18" charset="0"/>
              <a:ea typeface="Times New Roman" panose="02020603050405020304" pitchFamily="18" charset="0"/>
            </a:endParaRPr>
          </a:p>
          <a:p>
            <a:pPr marL="457200" indent="450215" algn="just">
              <a:lnSpc>
                <a:spcPct val="150000"/>
              </a:lnSpc>
            </a:pPr>
            <a:r>
              <a:rPr lang="ru-RU" sz="1800" dirty="0">
                <a:effectLst/>
                <a:latin typeface="Times New Roman" panose="02020603050405020304" pitchFamily="18" charset="0"/>
                <a:ea typeface="Times New Roman" panose="02020603050405020304" pitchFamily="18" charset="0"/>
              </a:rPr>
              <a:t>- Сохранение данных в облаке для доступа с других устройств и возможность использования данных из других приложений.</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08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3C5E4-DEBC-D457-D25D-F7CFA1493638}"/>
              </a:ext>
            </a:extLst>
          </p:cNvPr>
          <p:cNvSpPr txBox="1"/>
          <p:nvPr/>
        </p:nvSpPr>
        <p:spPr>
          <a:xfrm>
            <a:off x="0" y="458603"/>
            <a:ext cx="12192000" cy="707886"/>
          </a:xfrm>
          <a:prstGeom prst="rect">
            <a:avLst/>
          </a:prstGeom>
          <a:noFill/>
        </p:spPr>
        <p:txBody>
          <a:bodyPr wrap="square">
            <a:spAutoFit/>
          </a:bodyPr>
          <a:lstStyle/>
          <a:p>
            <a:pPr marL="165100" indent="450215" algn="ctr">
              <a:spcBef>
                <a:spcPts val="365"/>
              </a:spcBef>
            </a:pPr>
            <a:r>
              <a:rPr lang="ru-RU" sz="4000" b="0" kern="0" dirty="0">
                <a:effectLst/>
                <a:latin typeface="Times New Roman" panose="02020603050405020304" pitchFamily="18" charset="0"/>
                <a:ea typeface="Times New Roman" panose="02020603050405020304" pitchFamily="18" charset="0"/>
              </a:rPr>
              <a:t>СПИСОК ИСПОЛЬЗУЕМОЙ ЛИТЕРАТУРЫ</a:t>
            </a:r>
            <a:endParaRPr lang="ru-RU" sz="4000" b="1" kern="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E198220-1339-34C5-59B1-5EB43E8A5AA9}"/>
              </a:ext>
            </a:extLst>
          </p:cNvPr>
          <p:cNvSpPr txBox="1"/>
          <p:nvPr/>
        </p:nvSpPr>
        <p:spPr>
          <a:xfrm>
            <a:off x="606056" y="1931626"/>
            <a:ext cx="11585944" cy="461305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Интернет ресурсы: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com</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dotnet</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winforms</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blob</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main</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README</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md</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ysclid</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0</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q</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0</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wj</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234</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u</a:t>
            </a:r>
            <a:r>
              <a:rPr lang="ru-RU"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741044290</a:t>
            </a:r>
            <a:r>
              <a:rPr lang="ru-RU" sz="1800" u="sng"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esate</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ru</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uroki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OpenGL</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uroki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OpenGL</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c</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sharp</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osnovi</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windows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forms</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ysclid</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m</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0</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pulhk</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1</a:t>
            </a:r>
            <a:r>
              <a:rPr lang="en-US" sz="1800" u="sng"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bu</a:t>
            </a:r>
            <a:r>
              <a:rPr lang="ru-RU"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567536316</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net</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informations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com</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csharp</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gui</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cs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_</a:t>
            </a: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forms</a:t>
            </a:r>
            <a:r>
              <a:rPr lang="ru-RU"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t>
            </a:r>
            <a:r>
              <a:rPr lang="en-US" sz="1800" u="sng" dirty="0" err="1">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htm</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https://habr.com/ru/companies/otus/articles/764266/</a:t>
            </a:r>
            <a:r>
              <a:rPr lang="ru-RU"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rPr>
              <a:t>https</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learn</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microsoft</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com</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ru</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ru</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dotnet</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csharp</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fundamentals</a:t>
            </a:r>
            <a:r>
              <a:rPr lang="ru-RU" sz="1800" u="sng" dirty="0">
                <a:effectLst/>
                <a:latin typeface="Times New Roman" panose="02020603050405020304" pitchFamily="18" charset="0"/>
                <a:ea typeface="Times New Roman" panose="02020603050405020304" pitchFamily="18" charset="0"/>
              </a:rPr>
              <a:t>/</a:t>
            </a:r>
            <a:r>
              <a:rPr lang="en-US" sz="1800" u="sng" dirty="0">
                <a:effectLst/>
                <a:latin typeface="Times New Roman" panose="02020603050405020304" pitchFamily="18" charset="0"/>
                <a:ea typeface="Times New Roman" panose="02020603050405020304" pitchFamily="18" charset="0"/>
              </a:rPr>
              <a:t>tutorials</a:t>
            </a:r>
            <a:r>
              <a:rPr lang="ru-RU" sz="1800" u="sng" dirty="0">
                <a:effectLst/>
                <a:latin typeface="Times New Roman" panose="02020603050405020304" pitchFamily="18" charset="0"/>
                <a:ea typeface="Times New Roman" panose="02020603050405020304" pitchFamily="18" charset="0"/>
              </a:rPr>
              <a:t>/</a:t>
            </a:r>
            <a:r>
              <a:rPr lang="en-US" sz="1800" u="sng" dirty="0" err="1">
                <a:effectLst/>
                <a:latin typeface="Times New Roman" panose="02020603050405020304" pitchFamily="18" charset="0"/>
                <a:ea typeface="Times New Roman" panose="02020603050405020304" pitchFamily="18" charset="0"/>
              </a:rPr>
              <a:t>oop</a:t>
            </a:r>
            <a:r>
              <a:rPr lang="ru-RU"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https://csharp.webdelphi.ru/klassy-i-obekty-c-inkapsulyaciya/</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https://studfile.net/preview/16562554/page:5/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https://ci-sharp.ru/obuchenie/osnovy/inkapsulyacziya-v-c-2-poyasnyayushhih-primera/?ysclid=m0tmecp08j663642790</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https://metanit.com/sharp/tutorial/3.7.php?ysclid=m0ptxou3d6448360155 </a:t>
            </a:r>
          </a:p>
          <a:p>
            <a:pPr marL="342900" lvl="0" indent="-342900" algn="just">
              <a:lnSpc>
                <a:spcPct val="150000"/>
              </a:lnSpc>
              <a:buFont typeface="+mj-lt"/>
              <a:buAutoNum type="arabicPeriod"/>
            </a:pPr>
            <a:r>
              <a:rPr lang="ru-RU" sz="1800" u="sng" dirty="0">
                <a:effectLst/>
                <a:latin typeface="Times New Roman" panose="02020603050405020304" pitchFamily="18" charset="0"/>
                <a:ea typeface="Times New Roman" panose="02020603050405020304" pitchFamily="18" charset="0"/>
              </a:rPr>
              <a:t>https://www.geeksforgeeks.org/c-sharp-inheritance/</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028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4E9AC-41D5-D6FE-190E-225028F10CCC}"/>
              </a:ext>
            </a:extLst>
          </p:cNvPr>
          <p:cNvSpPr txBox="1"/>
          <p:nvPr/>
        </p:nvSpPr>
        <p:spPr>
          <a:xfrm>
            <a:off x="3047114" y="479868"/>
            <a:ext cx="6097772"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Цель и задачи проекта</a:t>
            </a:r>
            <a:endParaRPr lang="ru-RU" sz="4000" dirty="0"/>
          </a:p>
        </p:txBody>
      </p:sp>
      <p:sp>
        <p:nvSpPr>
          <p:cNvPr id="7" name="TextBox 6">
            <a:extLst>
              <a:ext uri="{FF2B5EF4-FFF2-40B4-BE49-F238E27FC236}">
                <a16:creationId xmlns:a16="http://schemas.microsoft.com/office/drawing/2014/main" id="{1B8050AC-642E-AB3D-0C06-91CF09372FFF}"/>
              </a:ext>
            </a:extLst>
          </p:cNvPr>
          <p:cNvSpPr txBox="1"/>
          <p:nvPr/>
        </p:nvSpPr>
        <p:spPr>
          <a:xfrm>
            <a:off x="727001" y="2653226"/>
            <a:ext cx="3984551" cy="3285323"/>
          </a:xfrm>
          <a:prstGeom prst="rect">
            <a:avLst/>
          </a:prstGeom>
          <a:noFill/>
        </p:spPr>
        <p:txBody>
          <a:bodyPr wrap="square">
            <a:spAutoFit/>
          </a:bodyPr>
          <a:lstStyle/>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создать удобн</a:t>
            </a:r>
            <a:r>
              <a:rPr lang="ru-RU" dirty="0">
                <a:latin typeface="Times New Roman" panose="02020603050405020304" pitchFamily="18" charset="0"/>
                <a:ea typeface="Times New Roman" panose="02020603050405020304" pitchFamily="18" charset="0"/>
              </a:rPr>
              <a:t>ое</a:t>
            </a:r>
            <a:r>
              <a:rPr lang="ru-RU" sz="1800" dirty="0">
                <a:effectLst/>
                <a:latin typeface="Times New Roman" panose="02020603050405020304" pitchFamily="18" charset="0"/>
                <a:ea typeface="Times New Roman" panose="02020603050405020304" pitchFamily="18" charset="0"/>
              </a:rPr>
              <a:t> и интуитивно понятное приложение на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для управления списком;</a:t>
            </a:r>
            <a:endParaRPr lang="ru-RU"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предоставить пользователям возможности изменять значения, подстраивать приложение под себя.</a:t>
            </a:r>
          </a:p>
          <a:p>
            <a:pPr lvl="0" algn="just">
              <a:lnSpc>
                <a:spcPct val="150000"/>
              </a:lnSpc>
            </a:pPr>
            <a:endParaRPr lang="ru-RU" sz="14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579C168-5FF6-DD38-FD90-AC5A686491E6}"/>
              </a:ext>
            </a:extLst>
          </p:cNvPr>
          <p:cNvSpPr txBox="1"/>
          <p:nvPr/>
        </p:nvSpPr>
        <p:spPr>
          <a:xfrm>
            <a:off x="2066703" y="1832631"/>
            <a:ext cx="1305146"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Цель:</a:t>
            </a:r>
            <a:endParaRPr lang="ru-RU" sz="3200" dirty="0"/>
          </a:p>
        </p:txBody>
      </p:sp>
      <p:sp>
        <p:nvSpPr>
          <p:cNvPr id="11" name="TextBox 10">
            <a:extLst>
              <a:ext uri="{FF2B5EF4-FFF2-40B4-BE49-F238E27FC236}">
                <a16:creationId xmlns:a16="http://schemas.microsoft.com/office/drawing/2014/main" id="{8C7E9F33-2CBD-7DA7-686F-641540BAC540}"/>
              </a:ext>
            </a:extLst>
          </p:cNvPr>
          <p:cNvSpPr txBox="1"/>
          <p:nvPr/>
        </p:nvSpPr>
        <p:spPr>
          <a:xfrm>
            <a:off x="7312096" y="1832631"/>
            <a:ext cx="3214578"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Задачи проекта:</a:t>
            </a:r>
            <a:endParaRPr lang="ru-RU" sz="3200" dirty="0"/>
          </a:p>
        </p:txBody>
      </p:sp>
      <p:sp>
        <p:nvSpPr>
          <p:cNvPr id="15" name="TextBox 14">
            <a:extLst>
              <a:ext uri="{FF2B5EF4-FFF2-40B4-BE49-F238E27FC236}">
                <a16:creationId xmlns:a16="http://schemas.microsoft.com/office/drawing/2014/main" id="{F1BB72B2-3480-8B68-01EB-F6EAB1F87C29}"/>
              </a:ext>
            </a:extLst>
          </p:cNvPr>
          <p:cNvSpPr txBox="1"/>
          <p:nvPr/>
        </p:nvSpPr>
        <p:spPr>
          <a:xfrm>
            <a:off x="5802717" y="2653226"/>
            <a:ext cx="6233337" cy="2951064"/>
          </a:xfrm>
          <a:prstGeom prst="rect">
            <a:avLst/>
          </a:prstGeom>
          <a:noFill/>
        </p:spPr>
        <p:txBody>
          <a:bodyPr wrap="square">
            <a:spAutoFit/>
          </a:bodyPr>
          <a:lstStyle/>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разработать интерфейс приложения, который будет понятен 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удобен для пользователей;</a:t>
            </a:r>
            <a:endParaRPr lang="ru-RU"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реализовать функционал добавления, удаления и редактирования списка;</a:t>
            </a:r>
          </a:p>
          <a:p>
            <a:pPr marL="342900" lvl="0" indent="-342900" algn="just">
              <a:lnSpc>
                <a:spcPct val="150000"/>
              </a:lnSpc>
              <a:buFont typeface="+mj-lt"/>
              <a:buAutoNum type="arabicPeriod"/>
            </a:pPr>
            <a:r>
              <a:rPr lang="ru-RU" sz="1800" dirty="0">
                <a:effectLst/>
                <a:latin typeface="Times New Roman" panose="02020603050405020304" pitchFamily="18" charset="0"/>
                <a:ea typeface="Times New Roman" panose="02020603050405020304" pitchFamily="18" charset="0"/>
              </a:rPr>
              <a:t>провести тестирование приложения на соответствие функциональным</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требованиям и исправить выявленные ошибки.</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720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A5C0A-918C-DA01-E5F6-85BB97E67115}"/>
              </a:ext>
            </a:extLst>
          </p:cNvPr>
          <p:cNvSpPr txBox="1"/>
          <p:nvPr/>
        </p:nvSpPr>
        <p:spPr>
          <a:xfrm>
            <a:off x="0" y="426706"/>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Описание архитектуры </a:t>
            </a:r>
            <a:endParaRPr lang="ru-RU" sz="4000" dirty="0"/>
          </a:p>
        </p:txBody>
      </p:sp>
      <p:sp>
        <p:nvSpPr>
          <p:cNvPr id="5" name="TextBox 4">
            <a:extLst>
              <a:ext uri="{FF2B5EF4-FFF2-40B4-BE49-F238E27FC236}">
                <a16:creationId xmlns:a16="http://schemas.microsoft.com/office/drawing/2014/main" id="{0A2A2A82-4232-E3A2-996A-682E345D4F7A}"/>
              </a:ext>
            </a:extLst>
          </p:cNvPr>
          <p:cNvSpPr txBox="1"/>
          <p:nvPr/>
        </p:nvSpPr>
        <p:spPr>
          <a:xfrm>
            <a:off x="3578742" y="1463685"/>
            <a:ext cx="6097772" cy="1477328"/>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Проект состоит из следующих компонентов:</a:t>
            </a:r>
          </a:p>
          <a:p>
            <a:pPr marL="285750" indent="-285750">
              <a:buFontTx/>
              <a:buChar char="-"/>
            </a:pPr>
            <a:r>
              <a:rPr lang="en-US" sz="1800" dirty="0">
                <a:latin typeface="Times New Roman" panose="02020603050405020304" pitchFamily="18" charset="0"/>
                <a:cs typeface="Times New Roman" panose="02020603050405020304" pitchFamily="18" charset="0"/>
              </a:rPr>
              <a:t>Form</a:t>
            </a:r>
            <a:r>
              <a:rPr lang="ru-RU" sz="1800" dirty="0">
                <a:latin typeface="Times New Roman" panose="02020603050405020304" pitchFamily="18" charset="0"/>
                <a:cs typeface="Times New Roman" panose="02020603050405020304" pitchFamily="18" charset="0"/>
              </a:rPr>
              <a:t> для построения графического интерфейса.</a:t>
            </a:r>
          </a:p>
          <a:p>
            <a:pPr marL="285750" indent="-285750">
              <a:buFontTx/>
              <a:buChar char="-"/>
            </a:pPr>
            <a:r>
              <a:rPr lang="ru-RU" sz="1800" dirty="0">
                <a:latin typeface="Times New Roman" panose="02020603050405020304" pitchFamily="18" charset="0"/>
                <a:cs typeface="Times New Roman" panose="02020603050405020304" pitchFamily="18" charset="0"/>
              </a:rPr>
              <a:t>Классы</a:t>
            </a:r>
          </a:p>
          <a:p>
            <a:pPr marL="285750" indent="-285750">
              <a:buFontTx/>
              <a:buChar char="-"/>
            </a:pPr>
            <a:r>
              <a:rPr lang="ru-RU" sz="1800" dirty="0">
                <a:latin typeface="Times New Roman" panose="02020603050405020304" pitchFamily="18" charset="0"/>
                <a:cs typeface="Times New Roman" panose="02020603050405020304" pitchFamily="18" charset="0"/>
              </a:rPr>
              <a:t>Принципы </a:t>
            </a:r>
            <a:r>
              <a:rPr lang="ru-RU" sz="1800" dirty="0">
                <a:solidFill>
                  <a:schemeClr val="tx1"/>
                </a:solidFill>
                <a:effectLst/>
                <a:latin typeface="Times New Roman" panose="02020603050405020304" pitchFamily="18" charset="0"/>
                <a:ea typeface="Times New Roman" panose="02020603050405020304" pitchFamily="18" charset="0"/>
              </a:rPr>
              <a:t>инкапсуляции и наследования</a:t>
            </a:r>
            <a:endParaRPr lang="ru-RU"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Tx/>
              <a:buChar char="-"/>
            </a:pPr>
            <a:r>
              <a:rPr lang="ru-RU" sz="1800" dirty="0">
                <a:latin typeface="Times New Roman" panose="02020603050405020304" pitchFamily="18" charset="0"/>
                <a:cs typeface="Times New Roman" panose="02020603050405020304" pitchFamily="18" charset="0"/>
              </a:rPr>
              <a:t>Различные методы </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для управления кнопками. </a:t>
            </a:r>
          </a:p>
        </p:txBody>
      </p:sp>
      <p:pic>
        <p:nvPicPr>
          <p:cNvPr id="7" name="Рисунок 6">
            <a:extLst>
              <a:ext uri="{FF2B5EF4-FFF2-40B4-BE49-F238E27FC236}">
                <a16:creationId xmlns:a16="http://schemas.microsoft.com/office/drawing/2014/main" id="{529490D1-43CD-B55E-8D2F-7B61C91E4FC9}"/>
              </a:ext>
            </a:extLst>
          </p:cNvPr>
          <p:cNvPicPr>
            <a:picLocks noChangeAspect="1"/>
          </p:cNvPicPr>
          <p:nvPr/>
        </p:nvPicPr>
        <p:blipFill>
          <a:blip r:embed="rId2"/>
          <a:stretch>
            <a:fillRect/>
          </a:stretch>
        </p:blipFill>
        <p:spPr>
          <a:xfrm>
            <a:off x="5684322" y="3429000"/>
            <a:ext cx="6412516" cy="2936501"/>
          </a:xfrm>
          <a:prstGeom prst="rect">
            <a:avLst/>
          </a:prstGeom>
        </p:spPr>
      </p:pic>
      <p:pic>
        <p:nvPicPr>
          <p:cNvPr id="9" name="Рисунок 8">
            <a:extLst>
              <a:ext uri="{FF2B5EF4-FFF2-40B4-BE49-F238E27FC236}">
                <a16:creationId xmlns:a16="http://schemas.microsoft.com/office/drawing/2014/main" id="{B4990EF2-A3F8-D409-AE92-0EB137E6B38D}"/>
              </a:ext>
            </a:extLst>
          </p:cNvPr>
          <p:cNvPicPr>
            <a:picLocks noChangeAspect="1"/>
          </p:cNvPicPr>
          <p:nvPr/>
        </p:nvPicPr>
        <p:blipFill>
          <a:blip r:embed="rId3"/>
          <a:stretch>
            <a:fillRect/>
          </a:stretch>
        </p:blipFill>
        <p:spPr>
          <a:xfrm>
            <a:off x="229486" y="3587895"/>
            <a:ext cx="5214383" cy="2618710"/>
          </a:xfrm>
          <a:prstGeom prst="rect">
            <a:avLst/>
          </a:prstGeom>
        </p:spPr>
      </p:pic>
    </p:spTree>
    <p:extLst>
      <p:ext uri="{BB962C8B-B14F-4D97-AF65-F5344CB8AC3E}">
        <p14:creationId xmlns:p14="http://schemas.microsoft.com/office/powerpoint/2010/main" val="37706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637656-86DA-03E8-7251-547AFAB3A2B0}"/>
              </a:ext>
            </a:extLst>
          </p:cNvPr>
          <p:cNvSpPr txBox="1"/>
          <p:nvPr/>
        </p:nvSpPr>
        <p:spPr>
          <a:xfrm>
            <a:off x="978194" y="2007366"/>
            <a:ext cx="10451805" cy="2308324"/>
          </a:xfrm>
          <a:prstGeom prst="rect">
            <a:avLst/>
          </a:prstGeom>
          <a:noFill/>
        </p:spPr>
        <p:txBody>
          <a:bodyPr wrap="square">
            <a:spAutoFit/>
          </a:bodyPr>
          <a:lstStyle/>
          <a:p>
            <a:r>
              <a:rPr lang="ru-RU" dirty="0" err="1"/>
              <a:t>WinForms</a:t>
            </a:r>
            <a:r>
              <a:rPr lang="ru-RU" dirty="0"/>
              <a:t> — это платформа пользовательского интерфейса для создания классических приложений Windows. Это оболочка .NET поверх библиотек пользовательского интерфейса Windows, таких как User32 и GDI+. Он также предлагает элементы управления и другие функции, уникальные для Windows </a:t>
            </a:r>
            <a:r>
              <a:rPr lang="ru-RU" dirty="0" err="1"/>
              <a:t>Forms</a:t>
            </a:r>
            <a:r>
              <a:rPr lang="ru-RU" dirty="0"/>
              <a:t>.</a:t>
            </a:r>
          </a:p>
          <a:p>
            <a:r>
              <a:rPr lang="ru-RU" dirty="0"/>
              <a:t>Windows </a:t>
            </a:r>
            <a:r>
              <a:rPr lang="ru-RU" dirty="0" err="1"/>
              <a:t>Forms</a:t>
            </a:r>
            <a:r>
              <a:rPr lang="ru-RU" dirty="0"/>
              <a:t> также предоставляет один из самых продуктивных способов создания классических приложений на основе визуального конструктора, предоставляемого в Visual Studio. Он позволяет перетаскивать визуальные элементы управления и другие подобные функции, которые упрощают создание настольных приложений.</a:t>
            </a:r>
          </a:p>
        </p:txBody>
      </p:sp>
      <p:sp>
        <p:nvSpPr>
          <p:cNvPr id="11" name="TextBox 10">
            <a:extLst>
              <a:ext uri="{FF2B5EF4-FFF2-40B4-BE49-F238E27FC236}">
                <a16:creationId xmlns:a16="http://schemas.microsoft.com/office/drawing/2014/main" id="{B6A2DFCE-D123-8F1B-0833-A888E4152750}"/>
              </a:ext>
            </a:extLst>
          </p:cNvPr>
          <p:cNvSpPr txBox="1"/>
          <p:nvPr/>
        </p:nvSpPr>
        <p:spPr>
          <a:xfrm>
            <a:off x="0" y="386708"/>
            <a:ext cx="12192000" cy="707886"/>
          </a:xfrm>
          <a:prstGeom prst="rect">
            <a:avLst/>
          </a:prstGeom>
          <a:noFill/>
        </p:spPr>
        <p:txBody>
          <a:bodyPr wrap="square">
            <a:spAutoFit/>
          </a:bodyPr>
          <a:lstStyle/>
          <a:p>
            <a:pPr algn="ctr"/>
            <a:r>
              <a:rPr lang="ru-RU" sz="4000" dirty="0"/>
              <a:t>Windows </a:t>
            </a:r>
            <a:r>
              <a:rPr lang="ru-RU" sz="4000" dirty="0" err="1"/>
              <a:t>Forms</a:t>
            </a:r>
            <a:r>
              <a:rPr lang="ru-RU" sz="4000" dirty="0"/>
              <a:t> </a:t>
            </a:r>
          </a:p>
        </p:txBody>
      </p:sp>
    </p:spTree>
    <p:extLst>
      <p:ext uri="{BB962C8B-B14F-4D97-AF65-F5344CB8AC3E}">
        <p14:creationId xmlns:p14="http://schemas.microsoft.com/office/powerpoint/2010/main" val="307174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5B3832-C7F1-8633-26C4-181A84179283}"/>
              </a:ext>
            </a:extLst>
          </p:cNvPr>
          <p:cNvSpPr txBox="1"/>
          <p:nvPr/>
        </p:nvSpPr>
        <p:spPr>
          <a:xfrm>
            <a:off x="531628" y="212651"/>
            <a:ext cx="11174819" cy="6586418"/>
          </a:xfrm>
          <a:prstGeom prst="rect">
            <a:avLst/>
          </a:prstGeom>
          <a:noFill/>
        </p:spPr>
        <p:txBody>
          <a:bodyPr wrap="square">
            <a:spAutoFit/>
          </a:bodyPr>
          <a:lstStyle/>
          <a:p>
            <a:pPr algn="ctr"/>
            <a:r>
              <a:rPr lang="ru-RU" sz="4000" dirty="0"/>
              <a:t>Инкапсуляция</a:t>
            </a:r>
          </a:p>
          <a:p>
            <a:pPr algn="ctr"/>
            <a:endParaRPr lang="ru-RU" sz="4000" dirty="0"/>
          </a:p>
          <a:p>
            <a:r>
              <a:rPr lang="ru-RU" dirty="0"/>
              <a:t>Скрытие внутреннего состояния и функций объекта и</a:t>
            </a:r>
          </a:p>
          <a:p>
            <a:r>
              <a:rPr lang="ru-RU" dirty="0"/>
              <a:t>предоставление доступа только через открытый набор функций. При работе с инкапсуляцией всегда следует принимать во внимание то, какие аспекты типа видимы различным частям приложения. В частности, типы (классы, интерфейсы, структуры, перечисления и делегаты), а также их члены (свойства, методы, конструкторы и поля) определяются с использованием определенного ключевого слова, управляющего "видимостью" элемента другим частям приложения. Хотя в С# определены многочисленные ключевые слова для управления доступом, их значение может отличаться в зависимости от места применения (к типу или члену). Концепция инкапсуляции вращается вокруг принципа, гласящего, что внутренние данные объекта не должны быть напрямую доступны через экземпляр объекта. Вместо этого, если вызывающий код желает изменить состояние объекта, то должен делать это через методы доступа и изменения. В С# инкапсуляция обеспечивается на синтаксическом уровне с использованием ключевых слов </a:t>
            </a:r>
            <a:r>
              <a:rPr lang="ru-RU" dirty="0" err="1"/>
              <a:t>public</a:t>
            </a:r>
            <a:r>
              <a:rPr lang="ru-RU" dirty="0"/>
              <a:t>, </a:t>
            </a:r>
            <a:r>
              <a:rPr lang="ru-RU" dirty="0" err="1"/>
              <a:t>private</a:t>
            </a:r>
            <a:r>
              <a:rPr lang="ru-RU" dirty="0"/>
              <a:t>, </a:t>
            </a:r>
            <a:r>
              <a:rPr lang="ru-RU" dirty="0" err="1"/>
              <a:t>internal</a:t>
            </a:r>
            <a:r>
              <a:rPr lang="ru-RU" dirty="0"/>
              <a:t> и </a:t>
            </a:r>
            <a:r>
              <a:rPr lang="ru-RU" dirty="0" err="1"/>
              <a:t>protected</a:t>
            </a:r>
            <a:r>
              <a:rPr lang="ru-RU" dirty="0"/>
              <a:t>. Инкапсуляция предоставляет способ предохранения целостности данных о состоянии объекта. Вместо определения общедоступных полей (которые легко приводят к повреждению данных), необходимо выработать привычку определения приватных данных, управление которыми осуществляется опосредованно, с применением одной из двух техник:</a:t>
            </a:r>
          </a:p>
          <a:p>
            <a:r>
              <a:rPr lang="ru-RU" dirty="0"/>
              <a:t>1.	определение пары методов доступа и изменения;</a:t>
            </a:r>
          </a:p>
          <a:p>
            <a:r>
              <a:rPr lang="ru-RU" dirty="0"/>
              <a:t>2.	определение свойства .NET.</a:t>
            </a:r>
          </a:p>
        </p:txBody>
      </p:sp>
    </p:spTree>
    <p:extLst>
      <p:ext uri="{BB962C8B-B14F-4D97-AF65-F5344CB8AC3E}">
        <p14:creationId xmlns:p14="http://schemas.microsoft.com/office/powerpoint/2010/main" val="197104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D011D-C970-1258-8F40-3E3616CAC866}"/>
              </a:ext>
            </a:extLst>
          </p:cNvPr>
          <p:cNvSpPr txBox="1"/>
          <p:nvPr/>
        </p:nvSpPr>
        <p:spPr>
          <a:xfrm>
            <a:off x="0" y="437339"/>
            <a:ext cx="12192000" cy="707886"/>
          </a:xfrm>
          <a:prstGeom prst="rect">
            <a:avLst/>
          </a:prstGeom>
          <a:noFill/>
        </p:spPr>
        <p:txBody>
          <a:bodyPr wrap="square">
            <a:spAutoFit/>
          </a:bodyPr>
          <a:lstStyle/>
          <a:p>
            <a:pPr algn="ctr"/>
            <a:r>
              <a:rPr lang="ru-RU" sz="4000" dirty="0"/>
              <a:t>Наследование</a:t>
            </a:r>
          </a:p>
        </p:txBody>
      </p:sp>
      <p:sp>
        <p:nvSpPr>
          <p:cNvPr id="5" name="TextBox 4">
            <a:extLst>
              <a:ext uri="{FF2B5EF4-FFF2-40B4-BE49-F238E27FC236}">
                <a16:creationId xmlns:a16="http://schemas.microsoft.com/office/drawing/2014/main" id="{9CD3C613-887B-5EED-ECE1-AA579789C983}"/>
              </a:ext>
            </a:extLst>
          </p:cNvPr>
          <p:cNvSpPr txBox="1"/>
          <p:nvPr/>
        </p:nvSpPr>
        <p:spPr>
          <a:xfrm>
            <a:off x="925032" y="1921201"/>
            <a:ext cx="10388009" cy="3139321"/>
          </a:xfrm>
          <a:prstGeom prst="rect">
            <a:avLst/>
          </a:prstGeom>
          <a:noFill/>
        </p:spPr>
        <p:txBody>
          <a:bodyPr wrap="square">
            <a:spAutoFit/>
          </a:bodyPr>
          <a:lstStyle/>
          <a:p>
            <a:r>
              <a:rPr lang="ru-RU" dirty="0"/>
              <a:t>Наследование - это фундаментальная концепция объектно-ориентированного программирования, которая позволяет нам определять новый класс на основе существующего класса. Новый класс наследует свойства и методы существующего класса, а также может добавлять свои собственные свойства и методы. Наследование способствует повторному использованию кода, упрощает обслуживание кода и улучшает организацию кода.</a:t>
            </a:r>
          </a:p>
          <a:p>
            <a:r>
              <a:rPr lang="ru-RU" dirty="0"/>
              <a:t>Главное преимущество наследования заключается в следующем: как только будет создан базовый класс, в котором определены общие для множества объектов атрибуты, он может быть использован для создания любого числа более конкретных производных классов. А в каждом производном классе может быть точно выстроена своя собственная классификация.</a:t>
            </a:r>
          </a:p>
        </p:txBody>
      </p:sp>
    </p:spTree>
    <p:extLst>
      <p:ext uri="{BB962C8B-B14F-4D97-AF65-F5344CB8AC3E}">
        <p14:creationId xmlns:p14="http://schemas.microsoft.com/office/powerpoint/2010/main" val="9332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F0A50-F812-F11E-4516-4292D526FF45}"/>
              </a:ext>
            </a:extLst>
          </p:cNvPr>
          <p:cNvSpPr txBox="1"/>
          <p:nvPr/>
        </p:nvSpPr>
        <p:spPr>
          <a:xfrm>
            <a:off x="0" y="362910"/>
            <a:ext cx="12192000" cy="707886"/>
          </a:xfrm>
          <a:prstGeom prst="rect">
            <a:avLst/>
          </a:prstGeom>
          <a:noFill/>
        </p:spPr>
        <p:txBody>
          <a:bodyPr wrap="square">
            <a:spAutoFit/>
          </a:bodyPr>
          <a:lstStyle/>
          <a:p>
            <a:pPr algn="ctr"/>
            <a:r>
              <a:rPr lang="ru-RU" sz="4000" dirty="0">
                <a:latin typeface="Times New Roman" panose="02020603050405020304" pitchFamily="18" charset="0"/>
                <a:cs typeface="Times New Roman" panose="02020603050405020304" pitchFamily="18" charset="0"/>
              </a:rPr>
              <a:t>Описание использованных технологий</a:t>
            </a:r>
            <a:endParaRPr lang="ru-RU" sz="4000" dirty="0"/>
          </a:p>
        </p:txBody>
      </p:sp>
      <p:sp>
        <p:nvSpPr>
          <p:cNvPr id="5" name="TextBox 4">
            <a:extLst>
              <a:ext uri="{FF2B5EF4-FFF2-40B4-BE49-F238E27FC236}">
                <a16:creationId xmlns:a16="http://schemas.microsoft.com/office/drawing/2014/main" id="{F6819022-FE5E-7A83-A023-6BA705BE88CA}"/>
              </a:ext>
            </a:extLst>
          </p:cNvPr>
          <p:cNvSpPr txBox="1"/>
          <p:nvPr/>
        </p:nvSpPr>
        <p:spPr>
          <a:xfrm>
            <a:off x="3047114" y="1436798"/>
            <a:ext cx="6097772" cy="1200329"/>
          </a:xfrm>
          <a:prstGeom prst="rect">
            <a:avLst/>
          </a:prstGeom>
          <a:noFill/>
        </p:spPr>
        <p:txBody>
          <a:bodyPr wrap="square">
            <a:spAutoFit/>
          </a:bodyPr>
          <a:lstStyle/>
          <a:p>
            <a:pPr algn="ctr"/>
            <a:r>
              <a:rPr lang="ru-RU" dirty="0">
                <a:latin typeface="Times New Roman" panose="02020603050405020304" pitchFamily="18" charset="0"/>
                <a:cs typeface="Times New Roman" panose="02020603050405020304" pitchFamily="18" charset="0"/>
              </a:rPr>
              <a:t>Используемые технологии</a:t>
            </a:r>
          </a:p>
          <a:p>
            <a:r>
              <a:rPr lang="ru-RU"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Язык программирования </a:t>
            </a:r>
            <a:r>
              <a:rPr lang="en-US" sz="1800" dirty="0">
                <a:latin typeface="Times New Roman" panose="02020603050405020304" pitchFamily="18" charset="0"/>
                <a:cs typeface="Times New Roman" panose="02020603050405020304" pitchFamily="18" charset="0"/>
              </a:rPr>
              <a:t>C#</a:t>
            </a:r>
            <a:r>
              <a:rPr lang="ru-RU" sz="1800" dirty="0">
                <a:latin typeface="Times New Roman" panose="02020603050405020304" pitchFamily="18" charset="0"/>
                <a:cs typeface="Times New Roman" panose="02020603050405020304" pitchFamily="18" charset="0"/>
              </a:rPr>
              <a:t>.</a:t>
            </a:r>
          </a:p>
          <a:p>
            <a:pPr marL="285750" indent="-285750">
              <a:buFontTx/>
              <a:buChar char="-"/>
            </a:pPr>
            <a:r>
              <a:rPr lang="ru-RU" sz="1800" dirty="0">
                <a:latin typeface="Times New Roman" panose="02020603050405020304" pitchFamily="18" charset="0"/>
                <a:cs typeface="Times New Roman" panose="02020603050405020304" pitchFamily="18" charset="0"/>
              </a:rPr>
              <a:t>Платформа пользовательского интерфейса </a:t>
            </a:r>
            <a:r>
              <a:rPr lang="en-US" sz="1800" dirty="0">
                <a:latin typeface="Times New Roman" panose="02020603050405020304" pitchFamily="18" charset="0"/>
                <a:cs typeface="Times New Roman" panose="02020603050405020304" pitchFamily="18" charset="0"/>
              </a:rPr>
              <a:t>Windows Forms (WinForms)</a:t>
            </a:r>
            <a:endParaRPr lang="ru-RU" sz="18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6B14435-A43C-2293-26F7-E3B75E143CA3}"/>
              </a:ext>
            </a:extLst>
          </p:cNvPr>
          <p:cNvPicPr>
            <a:picLocks noChangeAspect="1"/>
          </p:cNvPicPr>
          <p:nvPr/>
        </p:nvPicPr>
        <p:blipFill>
          <a:blip r:embed="rId2"/>
          <a:stretch>
            <a:fillRect/>
          </a:stretch>
        </p:blipFill>
        <p:spPr>
          <a:xfrm>
            <a:off x="5826642" y="3153441"/>
            <a:ext cx="5943600" cy="3341649"/>
          </a:xfrm>
          <a:prstGeom prst="rect">
            <a:avLst/>
          </a:prstGeom>
        </p:spPr>
      </p:pic>
      <p:pic>
        <p:nvPicPr>
          <p:cNvPr id="9" name="Рисунок 8">
            <a:extLst>
              <a:ext uri="{FF2B5EF4-FFF2-40B4-BE49-F238E27FC236}">
                <a16:creationId xmlns:a16="http://schemas.microsoft.com/office/drawing/2014/main" id="{821C1156-F2CF-03F5-DC5D-B7FCD38F2063}"/>
              </a:ext>
            </a:extLst>
          </p:cNvPr>
          <p:cNvPicPr>
            <a:picLocks noChangeAspect="1"/>
          </p:cNvPicPr>
          <p:nvPr/>
        </p:nvPicPr>
        <p:blipFill>
          <a:blip r:embed="rId3"/>
          <a:stretch>
            <a:fillRect/>
          </a:stretch>
        </p:blipFill>
        <p:spPr>
          <a:xfrm>
            <a:off x="421758" y="3153441"/>
            <a:ext cx="4996900" cy="3341649"/>
          </a:xfrm>
          <a:prstGeom prst="rect">
            <a:avLst/>
          </a:prstGeom>
        </p:spPr>
      </p:pic>
    </p:spTree>
    <p:extLst>
      <p:ext uri="{BB962C8B-B14F-4D97-AF65-F5344CB8AC3E}">
        <p14:creationId xmlns:p14="http://schemas.microsoft.com/office/powerpoint/2010/main" val="81242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EA7F1-7C02-8B09-70D0-4D58863955AA}"/>
              </a:ext>
            </a:extLst>
          </p:cNvPr>
          <p:cNvSpPr txBox="1"/>
          <p:nvPr/>
        </p:nvSpPr>
        <p:spPr>
          <a:xfrm>
            <a:off x="1031358" y="1803783"/>
            <a:ext cx="10600661" cy="3782061"/>
          </a:xfrm>
          <a:prstGeom prst="rect">
            <a:avLst/>
          </a:prstGeom>
          <a:noFill/>
        </p:spPr>
        <p:txBody>
          <a:bodyPr wrap="square">
            <a:spAutoFit/>
          </a:bodyPr>
          <a:lstStyle/>
          <a:p>
            <a:pPr indent="449580" algn="just">
              <a:lnSpc>
                <a:spcPct val="150000"/>
              </a:lnSpc>
            </a:pPr>
            <a:r>
              <a:rPr lang="ru-RU" sz="1800" dirty="0">
                <a:effectLst/>
                <a:latin typeface="Times New Roman" panose="02020603050405020304" pitchFamily="18" charset="0"/>
                <a:ea typeface="Times New Roman" panose="02020603050405020304" pitchFamily="18" charset="0"/>
              </a:rPr>
              <a:t>C# — это объектно-ориентированный язык программирования. Четыре основных принципа объектно-ориентированного программирования следующие.</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Абстракция. Моделирование требуемых атрибутов и взаимодействий</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сущностей в виде классов для определения абстрактного представления системы.</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Инкапсуляция. Скрытие внутреннего состояния и функций объекта 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предоставление доступа только через открытый набор функций.</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Наследование. Возможность создания новых абстракций на основе</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существующих.</a:t>
            </a:r>
            <a:endParaRPr lang="ru-RU"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400"/>
              <a:buFont typeface="+mj-lt"/>
              <a:buAutoNum type="arabicPeriod"/>
              <a:tabLst>
                <a:tab pos="678180" algn="l"/>
              </a:tabLst>
            </a:pPr>
            <a:r>
              <a:rPr lang="ru-RU" sz="1800" dirty="0">
                <a:effectLst/>
                <a:latin typeface="Times New Roman" panose="02020603050405020304" pitchFamily="18" charset="0"/>
                <a:ea typeface="Times New Roman" panose="02020603050405020304" pitchFamily="18" charset="0"/>
              </a:rPr>
              <a:t>Полиморфизм. Возможность реализации наследуемых свойств или</a:t>
            </a:r>
            <a:r>
              <a:rPr lang="ru-RU" sz="14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методов отличающимися способами в рамках множества абстракций.</a:t>
            </a:r>
            <a:endParaRPr lang="ru-RU" sz="1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11E7717-C131-6431-586F-949D8F18BC66}"/>
              </a:ext>
            </a:extLst>
          </p:cNvPr>
          <p:cNvSpPr txBox="1"/>
          <p:nvPr/>
        </p:nvSpPr>
        <p:spPr>
          <a:xfrm>
            <a:off x="0" y="331013"/>
            <a:ext cx="12192000" cy="707886"/>
          </a:xfrm>
          <a:prstGeom prst="rect">
            <a:avLst/>
          </a:prstGeom>
          <a:noFill/>
        </p:spPr>
        <p:txBody>
          <a:bodyPr wrap="square">
            <a:spAutoFit/>
          </a:bodyPr>
          <a:lstStyle/>
          <a:p>
            <a:pPr algn="ctr"/>
            <a:r>
              <a:rPr lang="ru-RU" sz="4000" dirty="0">
                <a:effectLst/>
                <a:latin typeface="Times New Roman" panose="02020603050405020304" pitchFamily="18" charset="0"/>
                <a:ea typeface="Times New Roman" panose="02020603050405020304" pitchFamily="18" charset="0"/>
              </a:rPr>
              <a:t>C# </a:t>
            </a:r>
            <a:endParaRPr lang="ru-RU" sz="4000" dirty="0"/>
          </a:p>
        </p:txBody>
      </p:sp>
    </p:spTree>
    <p:extLst>
      <p:ext uri="{BB962C8B-B14F-4D97-AF65-F5344CB8AC3E}">
        <p14:creationId xmlns:p14="http://schemas.microsoft.com/office/powerpoint/2010/main" val="122043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2A1DA-A27B-5B95-EE57-07351064B890}"/>
              </a:ext>
            </a:extLst>
          </p:cNvPr>
          <p:cNvSpPr txBox="1"/>
          <p:nvPr/>
        </p:nvSpPr>
        <p:spPr>
          <a:xfrm>
            <a:off x="0" y="554297"/>
            <a:ext cx="12191999" cy="707886"/>
          </a:xfrm>
          <a:prstGeom prst="rect">
            <a:avLst/>
          </a:prstGeom>
          <a:noFill/>
        </p:spPr>
        <p:txBody>
          <a:bodyPr wrap="square">
            <a:spAutoFit/>
          </a:bodyPr>
          <a:lstStyle/>
          <a:p>
            <a:pPr algn="ctr"/>
            <a:r>
              <a:rPr lang="ru-RU" sz="4000" kern="0" dirty="0">
                <a:effectLst/>
                <a:latin typeface="Times New Roman" panose="02020603050405020304" pitchFamily="18" charset="0"/>
                <a:ea typeface="Times New Roman" panose="02020603050405020304" pitchFamily="18" charset="0"/>
              </a:rPr>
              <a:t>ОБЗОР ФУНКЦИЙ ПРОГРАММЫ</a:t>
            </a:r>
            <a:endParaRPr lang="ru-RU" sz="4000" dirty="0"/>
          </a:p>
        </p:txBody>
      </p:sp>
      <p:sp>
        <p:nvSpPr>
          <p:cNvPr id="5" name="TextBox 4">
            <a:extLst>
              <a:ext uri="{FF2B5EF4-FFF2-40B4-BE49-F238E27FC236}">
                <a16:creationId xmlns:a16="http://schemas.microsoft.com/office/drawing/2014/main" id="{9CC9E573-FF68-5BC1-D809-D3C9CE13C60F}"/>
              </a:ext>
            </a:extLst>
          </p:cNvPr>
          <p:cNvSpPr txBox="1"/>
          <p:nvPr/>
        </p:nvSpPr>
        <p:spPr>
          <a:xfrm>
            <a:off x="0" y="1542019"/>
            <a:ext cx="12191998" cy="923330"/>
          </a:xfrm>
          <a:prstGeom prst="rect">
            <a:avLst/>
          </a:prstGeom>
          <a:noFill/>
        </p:spPr>
        <p:txBody>
          <a:bodyPr wrap="square">
            <a:spAutoFit/>
          </a:bodyPr>
          <a:lstStyle/>
          <a:p>
            <a:r>
              <a:rPr lang="ru-RU" sz="1800" kern="0" dirty="0">
                <a:effectLst/>
                <a:latin typeface="Times New Roman" panose="02020603050405020304" pitchFamily="18" charset="0"/>
                <a:ea typeface="Times New Roman" panose="02020603050405020304" pitchFamily="18" charset="0"/>
              </a:rPr>
              <a:t>Проект представляет собой приложение, которое состоит из двух частей: первая часть - это визуальное составляющая приложения, созданная с помощью .NET Framework. Приложение созданное с помощью него представляет собой отдельное окно для дальнейшей работы в нём </a:t>
            </a:r>
            <a:endParaRPr lang="ru-RU" dirty="0"/>
          </a:p>
        </p:txBody>
      </p:sp>
      <p:pic>
        <p:nvPicPr>
          <p:cNvPr id="6" name="Рисунок 5">
            <a:extLst>
              <a:ext uri="{FF2B5EF4-FFF2-40B4-BE49-F238E27FC236}">
                <a16:creationId xmlns:a16="http://schemas.microsoft.com/office/drawing/2014/main" id="{6B45BE41-2E26-A351-1983-EAC6BB553DF2}"/>
              </a:ext>
            </a:extLst>
          </p:cNvPr>
          <p:cNvPicPr>
            <a:picLocks noChangeAspect="1"/>
          </p:cNvPicPr>
          <p:nvPr/>
        </p:nvPicPr>
        <p:blipFill>
          <a:blip r:embed="rId2"/>
          <a:stretch>
            <a:fillRect/>
          </a:stretch>
        </p:blipFill>
        <p:spPr>
          <a:xfrm>
            <a:off x="2211573" y="2849525"/>
            <a:ext cx="7931916" cy="3531423"/>
          </a:xfrm>
          <a:prstGeom prst="rect">
            <a:avLst/>
          </a:prstGeom>
        </p:spPr>
      </p:pic>
    </p:spTree>
    <p:extLst>
      <p:ext uri="{BB962C8B-B14F-4D97-AF65-F5344CB8AC3E}">
        <p14:creationId xmlns:p14="http://schemas.microsoft.com/office/powerpoint/2010/main" val="2584858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1236</Words>
  <Application>Microsoft Office PowerPoint</Application>
  <PresentationFormat>Широкоэкранный</PresentationFormat>
  <Paragraphs>85</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Century Gothic</vt:lpstr>
      <vt:lpstr>Times New Roman</vt:lpstr>
      <vt:lpstr>Wingdings 3</vt:lpstr>
      <vt:lpstr>Ион</vt:lpstr>
      <vt:lpstr>Презентация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Александр Береснев</dc:creator>
  <cp:lastModifiedBy>Александр Береснев</cp:lastModifiedBy>
  <cp:revision>2</cp:revision>
  <dcterms:created xsi:type="dcterms:W3CDTF">2024-09-08T13:52:50Z</dcterms:created>
  <dcterms:modified xsi:type="dcterms:W3CDTF">2024-09-10T19:56:35Z</dcterms:modified>
</cp:coreProperties>
</file>