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529" r:id="rId2"/>
    <p:sldId id="531" r:id="rId3"/>
    <p:sldId id="532" r:id="rId4"/>
    <p:sldId id="533" r:id="rId5"/>
    <p:sldId id="530" r:id="rId6"/>
    <p:sldId id="534" r:id="rId7"/>
    <p:sldId id="535" r:id="rId8"/>
    <p:sldId id="536" r:id="rId9"/>
    <p:sldId id="537" r:id="rId10"/>
    <p:sldId id="540" r:id="rId11"/>
    <p:sldId id="538" r:id="rId12"/>
    <p:sldId id="539" r:id="rId13"/>
  </p:sldIdLst>
  <p:sldSz cx="10668000" cy="8191500"/>
  <p:notesSz cx="7315200" cy="96012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700" b="1" kern="1200">
        <a:solidFill>
          <a:srgbClr val="000066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4E7"/>
    <a:srgbClr val="8595AD"/>
    <a:srgbClr val="81A3C1"/>
    <a:srgbClr val="FFFFFF"/>
    <a:srgbClr val="000000"/>
    <a:srgbClr val="FF00FF"/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 autoAdjust="0"/>
    <p:restoredTop sz="81287" autoAdjust="0"/>
  </p:normalViewPr>
  <p:slideViewPr>
    <p:cSldViewPr>
      <p:cViewPr varScale="1">
        <p:scale>
          <a:sx n="50" d="100"/>
          <a:sy n="50" d="100"/>
        </p:scale>
        <p:origin x="-1968" y="-84"/>
      </p:cViewPr>
      <p:guideLst>
        <p:guide orient="horz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lnSpc>
                <a:spcPct val="120000"/>
              </a:lnSpc>
              <a:buFontTx/>
              <a:buChar char="•"/>
              <a:defRPr sz="1300" b="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lnSpc>
                <a:spcPct val="120000"/>
              </a:lnSpc>
              <a:buFontTx/>
              <a:buChar char="•"/>
              <a:defRPr sz="1300" b="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lnSpc>
                <a:spcPct val="120000"/>
              </a:lnSpc>
              <a:buFontTx/>
              <a:buChar char="•"/>
              <a:defRPr sz="1300" b="0" u="sng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7" tIns="49523" rIns="99047" bIns="49523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lnSpc>
                <a:spcPct val="120000"/>
              </a:lnSpc>
              <a:buFontTx/>
              <a:buChar char="•"/>
              <a:defRPr sz="1300" b="0" u="sng"/>
            </a:lvl1pPr>
          </a:lstStyle>
          <a:p>
            <a:pPr>
              <a:defRPr/>
            </a:pPr>
            <a:fld id="{BD348851-7E77-4B61-B336-8D866DDE82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78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4" tIns="47997" rIns="95994" bIns="47997" numCol="1" anchor="t" anchorCtr="0" compatLnSpc="1">
            <a:prstTxWarp prst="textNoShape">
              <a:avLst/>
            </a:prstTxWarp>
          </a:bodyPr>
          <a:lstStyle>
            <a:lvl1pPr defTabSz="960438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88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4" tIns="47997" rIns="95994" bIns="47997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14450" y="720725"/>
            <a:ext cx="46863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4" tIns="47997" rIns="95994" bIns="47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089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4" tIns="47997" rIns="95994" bIns="47997" numCol="1" anchor="b" anchorCtr="0" compatLnSpc="1">
            <a:prstTxWarp prst="textNoShape">
              <a:avLst/>
            </a:prstTxWarp>
          </a:bodyPr>
          <a:lstStyle>
            <a:lvl1pPr defTabSz="960438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89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94" tIns="47997" rIns="95994" bIns="47997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FCF82CF-644E-42A9-8F65-BD7F306849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871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A4FA6-BCF7-4180-9273-C11E491F13CB}" type="slidenum">
              <a:rPr lang="pt-BR" smtClean="0"/>
              <a:pPr/>
              <a:t>0</a:t>
            </a:fld>
            <a:endParaRPr lang="pt-B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12863" y="720725"/>
            <a:ext cx="4689475" cy="360045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F82CF-644E-42A9-8F65-BD7F306849A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39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caso que é um bom</a:t>
            </a:r>
            <a:r>
              <a:rPr lang="pt-BR" baseline="0" dirty="0" smtClean="0"/>
              <a:t> hub é aquele que citou muitas outras boas </a:t>
            </a:r>
            <a:r>
              <a:rPr lang="pt-BR" baseline="0" dirty="0" err="1" smtClean="0"/>
              <a:t>autoriities</a:t>
            </a:r>
            <a:r>
              <a:rPr lang="pt-BR" baseline="0" dirty="0" smtClean="0"/>
              <a:t> e a boa </a:t>
            </a:r>
            <a:r>
              <a:rPr lang="pt-BR" baseline="0" dirty="0" err="1" smtClean="0"/>
              <a:t>autority</a:t>
            </a:r>
            <a:r>
              <a:rPr lang="pt-BR" baseline="0" dirty="0" smtClean="0"/>
              <a:t> é citada por muitas boas hubs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F82CF-644E-42A9-8F65-BD7F306849A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F82CF-644E-42A9-8F65-BD7F306849A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26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544763"/>
            <a:ext cx="9067800" cy="1755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641850"/>
            <a:ext cx="7467600" cy="20939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9601200" cy="136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911350"/>
            <a:ext cx="9601200" cy="54054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9601200" cy="136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1350"/>
            <a:ext cx="9601200" cy="5405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963" y="5264150"/>
            <a:ext cx="9067800" cy="1627188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963" y="3471863"/>
            <a:ext cx="9067800" cy="17922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9601200" cy="136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11350"/>
            <a:ext cx="4724400" cy="54054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0200" y="1911350"/>
            <a:ext cx="4724400" cy="54054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9601200" cy="136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33563"/>
            <a:ext cx="4713288" cy="7635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97150"/>
            <a:ext cx="4713288" cy="47196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9725" y="1833563"/>
            <a:ext cx="4714875" cy="7635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9725" y="2597150"/>
            <a:ext cx="4714875" cy="47196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613"/>
            <a:ext cx="9601200" cy="1365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5438"/>
            <a:ext cx="3509963" cy="13890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0363" y="325438"/>
            <a:ext cx="5964237" cy="69913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714500"/>
            <a:ext cx="3509963" cy="5602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738" y="5734050"/>
            <a:ext cx="6400800" cy="6762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0738" y="731838"/>
            <a:ext cx="6400800" cy="491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0738" y="6410325"/>
            <a:ext cx="6400800" cy="962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7848600"/>
            <a:ext cx="106632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4050" y="495300"/>
            <a:ext cx="93599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718550" y="207963"/>
            <a:ext cx="129540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</p:sldLayoutIdLst>
  <p:transition advClick="0"/>
  <p:timing>
    <p:tnLst>
      <p:par>
        <p:cTn id="1" dur="indefinite" restart="never" nodeType="tmRoot"/>
      </p:par>
    </p:tnLst>
  </p:timing>
  <p:txStyles>
    <p:titleStyle>
      <a:lvl1pPr algn="l" defTabSz="10668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10668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defTabSz="10668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defTabSz="10668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defTabSz="10668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defTabSz="10668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defTabSz="10668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defTabSz="10668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defTabSz="1066800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400050" indent="-400050" algn="l" defTabSz="1066800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66775" indent="-333375" algn="l" defTabSz="1066800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</a:defRPr>
      </a:lvl2pPr>
      <a:lvl3pPr marL="1333500" indent="-266700" algn="l" defTabSz="1066800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866900" indent="-266700" algn="l" defTabSz="1066800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400300" indent="-269875" algn="l" defTabSz="1066800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857500" indent="-269875" algn="l" defTabSz="1066800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3314700" indent="-269875" algn="l" defTabSz="1066800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771900" indent="-269875" algn="l" defTabSz="1066800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4229100" indent="-269875" algn="l" defTabSz="1066800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95750"/>
            <a:ext cx="1066800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81000" y="61913"/>
            <a:ext cx="10287000" cy="22113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06674" tIns="53337" rIns="106674" bIns="53337" anchor="ctr">
            <a:spAutoFit/>
          </a:bodyPr>
          <a:lstStyle/>
          <a:p>
            <a:endParaRPr 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350" y="7408863"/>
            <a:ext cx="892810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40" tIns="53319" rIns="106640" bIns="53319">
            <a:spAutoFit/>
          </a:bodyPr>
          <a:lstStyle/>
          <a:p>
            <a:pPr marL="222250" indent="347663" defTabSz="1066800" eaLnBrk="0" hangingPunct="0"/>
            <a:r>
              <a:rPr lang="pt-BR" sz="1600" dirty="0" smtClean="0"/>
              <a:t>14 </a:t>
            </a:r>
            <a:r>
              <a:rPr lang="pt-BR" sz="1600" dirty="0"/>
              <a:t>de </a:t>
            </a:r>
            <a:r>
              <a:rPr lang="pt-BR" sz="1600" dirty="0" smtClean="0"/>
              <a:t>junho de</a:t>
            </a: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600" dirty="0"/>
              <a:t>2012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0" y="1576388"/>
            <a:ext cx="10374313" cy="5201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6640" tIns="53319" rIns="106640" bIns="53319">
            <a:spAutoFit/>
          </a:bodyPr>
          <a:lstStyle/>
          <a:p>
            <a:pPr marL="222250" indent="347663" defTabSz="1066800" eaLnBrk="0" hangingPunct="0"/>
            <a:endParaRPr lang="pt-BR" sz="2000" dirty="0">
              <a:solidFill>
                <a:srgbClr val="81A3C1"/>
              </a:solidFill>
            </a:endParaRPr>
          </a:p>
          <a:p>
            <a:pPr marL="222250" indent="347663" defTabSz="1066800" eaLnBrk="0" hangingPunct="0"/>
            <a:r>
              <a:rPr lang="pt-BR" sz="2800" dirty="0">
                <a:solidFill>
                  <a:srgbClr val="81A3C1"/>
                </a:solidFill>
              </a:rPr>
              <a:t>Doutorado em Administração</a:t>
            </a:r>
          </a:p>
          <a:p>
            <a:pPr marL="222250" indent="347663" defTabSz="1066800" eaLnBrk="0" hangingPunct="0"/>
            <a:endParaRPr lang="pt-BR" sz="2800" dirty="0">
              <a:solidFill>
                <a:srgbClr val="81A3C1"/>
              </a:solidFill>
            </a:endParaRPr>
          </a:p>
          <a:p>
            <a:pPr marL="222250" indent="347663" defTabSz="1066800" eaLnBrk="0" hangingPunct="0"/>
            <a:endParaRPr lang="pt-BR" sz="800" dirty="0"/>
          </a:p>
          <a:p>
            <a:pPr marL="222250" indent="347663" defTabSz="1066800" eaLnBrk="0" hangingPunct="0"/>
            <a:r>
              <a:rPr lang="pt-BR" sz="2800" dirty="0" smtClean="0"/>
              <a:t>Modelagem e Simulação (Alexandre Linhares)</a:t>
            </a:r>
            <a:endParaRPr lang="pt-BR" sz="2800" dirty="0"/>
          </a:p>
          <a:p>
            <a:pPr marL="222250" indent="347663" defTabSz="1066800" eaLnBrk="0" hangingPunct="0"/>
            <a:endParaRPr lang="pt-BR" sz="1800" dirty="0"/>
          </a:p>
          <a:p>
            <a:pPr marL="222250" indent="347663" defTabSz="1066800" eaLnBrk="0" hangingPunct="0"/>
            <a:endParaRPr lang="pt-BR" sz="1800" dirty="0" smtClean="0"/>
          </a:p>
          <a:p>
            <a:pPr marL="222250" indent="347663" defTabSz="1066800" eaLnBrk="0" hangingPunct="0"/>
            <a:endParaRPr lang="pt-BR" sz="1800" dirty="0" smtClean="0"/>
          </a:p>
          <a:p>
            <a:pPr marL="222250" indent="347663" algn="ctr" defTabSz="1066800" eaLnBrk="0" hangingPunct="0"/>
            <a:r>
              <a:rPr lang="pt-BR" sz="1800" dirty="0" smtClean="0"/>
              <a:t>ARTIGO </a:t>
            </a:r>
          </a:p>
          <a:p>
            <a:pPr marL="222250" indent="347663" algn="ctr" defTabSz="1066800" eaLnBrk="0" hangingPunct="0"/>
            <a:r>
              <a:rPr lang="pt-BR" sz="1800" dirty="0" smtClean="0"/>
              <a:t>The </a:t>
            </a:r>
            <a:r>
              <a:rPr lang="pt-BR" sz="1800" dirty="0" err="1" smtClean="0"/>
              <a:t>autority</a:t>
            </a:r>
            <a:r>
              <a:rPr lang="pt-BR" sz="1800" dirty="0" smtClean="0"/>
              <a:t> </a:t>
            </a:r>
            <a:r>
              <a:rPr lang="pt-BR" sz="1800" dirty="0" err="1" smtClean="0"/>
              <a:t>of</a:t>
            </a:r>
            <a:r>
              <a:rPr lang="pt-BR" sz="1800" dirty="0" smtClean="0"/>
              <a:t> </a:t>
            </a:r>
            <a:r>
              <a:rPr lang="pt-BR" sz="1800" dirty="0" err="1" smtClean="0"/>
              <a:t>Supreme</a:t>
            </a:r>
            <a:r>
              <a:rPr lang="pt-BR" sz="1800" dirty="0" smtClean="0"/>
              <a:t> </a:t>
            </a:r>
            <a:r>
              <a:rPr lang="pt-BR" sz="1800" dirty="0" err="1" smtClean="0"/>
              <a:t>Court</a:t>
            </a:r>
            <a:r>
              <a:rPr lang="pt-BR" sz="1800" dirty="0" smtClean="0"/>
              <a:t> </a:t>
            </a:r>
            <a:r>
              <a:rPr lang="pt-BR" sz="1800" dirty="0" err="1" smtClean="0"/>
              <a:t>precedent</a:t>
            </a:r>
            <a:endParaRPr lang="pt-BR" sz="1800" dirty="0" smtClean="0"/>
          </a:p>
          <a:p>
            <a:pPr marL="222250" indent="347663" algn="ctr" defTabSz="1066800" eaLnBrk="0" hangingPunct="0"/>
            <a:r>
              <a:rPr lang="pt-BR" sz="1800" dirty="0"/>
              <a:t>FOWLER, J. H.; JEON, S. (2007). </a:t>
            </a:r>
          </a:p>
          <a:p>
            <a:pPr marL="222250" indent="347663" defTabSz="1066800" eaLnBrk="0" hangingPunct="0"/>
            <a:endParaRPr lang="pt-BR" sz="1800" dirty="0" smtClean="0"/>
          </a:p>
          <a:p>
            <a:pPr marL="222250" indent="347663" defTabSz="1066800" eaLnBrk="0" hangingPunct="0"/>
            <a:endParaRPr lang="pt-BR" sz="1800" dirty="0"/>
          </a:p>
          <a:p>
            <a:pPr marL="222250" indent="347663" defTabSz="1066800" eaLnBrk="0" hangingPunct="0"/>
            <a:r>
              <a:rPr lang="pt-BR" sz="1800" dirty="0" smtClean="0"/>
              <a:t>Diego </a:t>
            </a:r>
            <a:r>
              <a:rPr lang="pt-BR" sz="1800" dirty="0"/>
              <a:t>de Faveri</a:t>
            </a:r>
          </a:p>
          <a:p>
            <a:pPr marL="222250" indent="347663" defTabSz="1066800" eaLnBrk="0" hangingPunct="0"/>
            <a:endParaRPr lang="pt-BR" dirty="0"/>
          </a:p>
          <a:p>
            <a:pPr marL="222250" indent="347663" defTabSz="1066800" eaLnBrk="0" hangingPunct="0"/>
            <a:endParaRPr lang="pt-BR" sz="2000" i="1" dirty="0">
              <a:solidFill>
                <a:srgbClr val="81A3C1"/>
              </a:solidFill>
            </a:endParaRPr>
          </a:p>
        </p:txBody>
      </p:sp>
      <p:pic>
        <p:nvPicPr>
          <p:cNvPr id="1229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050" y="425450"/>
            <a:ext cx="29908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81925" y="425450"/>
            <a:ext cx="172878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Rectangle 17"/>
          <p:cNvSpPr>
            <a:spLocks noChangeArrowheads="1"/>
          </p:cNvSpPr>
          <p:nvPr/>
        </p:nvSpPr>
        <p:spPr bwMode="auto">
          <a:xfrm>
            <a:off x="4470400" y="495300"/>
            <a:ext cx="1943100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106605" tIns="53302" rIns="106605" bIns="53302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5448" y="207318"/>
            <a:ext cx="6991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i="1" dirty="0" smtClean="0"/>
              <a:t>Dinâmica das jurisprudências</a:t>
            </a:r>
            <a:endParaRPr lang="pt-BR" sz="32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60" y="4095750"/>
            <a:ext cx="47244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8" y="999406"/>
            <a:ext cx="5117678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650160" y="1938992"/>
            <a:ext cx="46523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O modelo permite analisar a evolução dos scores (</a:t>
            </a:r>
            <a:r>
              <a:rPr lang="pt-BR" sz="2600" i="1" dirty="0" err="1" smtClean="0"/>
              <a:t>autority</a:t>
            </a:r>
            <a:r>
              <a:rPr lang="pt-BR" sz="2600" i="1" dirty="0" smtClean="0"/>
              <a:t> e hub</a:t>
            </a:r>
            <a:r>
              <a:rPr lang="pt-BR" sz="2600" dirty="0" smtClean="0"/>
              <a:t>)</a:t>
            </a:r>
            <a:endParaRPr lang="pt-BR" sz="2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9424" y="4455790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Como?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Estimar os escores com os dados 1754 até 1800.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err="1" smtClean="0"/>
              <a:t>Reestimar</a:t>
            </a:r>
            <a:r>
              <a:rPr lang="pt-BR" sz="2400" dirty="0" smtClean="0"/>
              <a:t> os scores adicionando as opiniões do ano seguinte.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/>
              <a:t>Repetir o procedimento até incluir todos os dados (1754 a 2002)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085712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1892" y="207318"/>
            <a:ext cx="3416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i="1" dirty="0" smtClean="0"/>
              <a:t>Conclusões</a:t>
            </a:r>
            <a:endParaRPr lang="pt-BR" sz="4000" i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1432" y="1287438"/>
            <a:ext cx="100811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sz="3000" dirty="0" err="1" smtClean="0"/>
              <a:t>Propor</a:t>
            </a:r>
            <a:r>
              <a:rPr lang="en-US" sz="3000" dirty="0" smtClean="0"/>
              <a:t> um </a:t>
            </a:r>
            <a:r>
              <a:rPr lang="en-US" sz="3000" dirty="0" err="1" smtClean="0"/>
              <a:t>método</a:t>
            </a:r>
            <a:r>
              <a:rPr lang="en-US" sz="3000" dirty="0" smtClean="0"/>
              <a:t>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estima</a:t>
            </a:r>
            <a:r>
              <a:rPr lang="en-US" sz="3000" dirty="0" smtClean="0"/>
              <a:t> </a:t>
            </a:r>
            <a:r>
              <a:rPr lang="en-US" sz="3000" dirty="0" err="1" smtClean="0"/>
              <a:t>escores</a:t>
            </a:r>
            <a:r>
              <a:rPr lang="en-US" sz="3000" dirty="0" smtClean="0"/>
              <a:t> a </a:t>
            </a:r>
            <a:r>
              <a:rPr lang="en-US" sz="3000" dirty="0" err="1" smtClean="0"/>
              <a:t>fim</a:t>
            </a:r>
            <a:r>
              <a:rPr lang="en-US" sz="3000" dirty="0" smtClean="0"/>
              <a:t> de </a:t>
            </a:r>
            <a:r>
              <a:rPr lang="en-US" sz="3000" dirty="0" err="1" smtClean="0"/>
              <a:t>indentificar</a:t>
            </a:r>
            <a:r>
              <a:rPr lang="en-US" sz="3000" dirty="0" smtClean="0"/>
              <a:t> as </a:t>
            </a:r>
            <a:r>
              <a:rPr lang="en-US" sz="3000" dirty="0" err="1" smtClean="0"/>
              <a:t>mais</a:t>
            </a:r>
            <a:r>
              <a:rPr lang="en-US" sz="3000" dirty="0" smtClean="0"/>
              <a:t> </a:t>
            </a:r>
            <a:r>
              <a:rPr lang="en-US" sz="3000" dirty="0" err="1" smtClean="0"/>
              <a:t>importantes</a:t>
            </a:r>
            <a:r>
              <a:rPr lang="en-US" sz="3000" dirty="0" smtClean="0"/>
              <a:t> </a:t>
            </a:r>
            <a:r>
              <a:rPr lang="en-US" sz="3000" dirty="0" err="1" smtClean="0"/>
              <a:t>jurisprudências</a:t>
            </a:r>
            <a:r>
              <a:rPr lang="en-US" sz="3000" dirty="0" smtClean="0"/>
              <a:t> (</a:t>
            </a:r>
            <a:r>
              <a:rPr lang="en-US" sz="3000" i="1" dirty="0" err="1" smtClean="0"/>
              <a:t>autority</a:t>
            </a:r>
            <a:r>
              <a:rPr lang="en-US" sz="3000" i="1" dirty="0" smtClean="0"/>
              <a:t> scores</a:t>
            </a:r>
            <a:r>
              <a:rPr lang="en-US" sz="3000" dirty="0" smtClean="0"/>
              <a:t>);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err="1" smtClean="0"/>
              <a:t>Identificar</a:t>
            </a:r>
            <a:r>
              <a:rPr lang="en-US" sz="3000" dirty="0" smtClean="0"/>
              <a:t> as </a:t>
            </a:r>
            <a:r>
              <a:rPr lang="en-US" sz="3000" dirty="0" err="1" smtClean="0"/>
              <a:t>decisões</a:t>
            </a:r>
            <a:r>
              <a:rPr lang="en-US" sz="3000" dirty="0" smtClean="0"/>
              <a:t>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são</a:t>
            </a:r>
            <a:r>
              <a:rPr lang="en-US" sz="3000" dirty="0" smtClean="0"/>
              <a:t> </a:t>
            </a:r>
            <a:r>
              <a:rPr lang="en-US" sz="3000" dirty="0" err="1" smtClean="0"/>
              <a:t>baseadas</a:t>
            </a:r>
            <a:r>
              <a:rPr lang="en-US" sz="3000" dirty="0" smtClean="0"/>
              <a:t> </a:t>
            </a:r>
            <a:r>
              <a:rPr lang="en-US" sz="3000" dirty="0" err="1" smtClean="0"/>
              <a:t>fundamentalmente</a:t>
            </a:r>
            <a:r>
              <a:rPr lang="en-US" sz="3000" dirty="0" smtClean="0"/>
              <a:t> </a:t>
            </a:r>
            <a:r>
              <a:rPr lang="en-US" sz="3000" dirty="0" err="1" smtClean="0"/>
              <a:t>em</a:t>
            </a:r>
            <a:r>
              <a:rPr lang="en-US" sz="3000" dirty="0" smtClean="0"/>
              <a:t> </a:t>
            </a:r>
            <a:r>
              <a:rPr lang="en-US" sz="3000" dirty="0" err="1" smtClean="0"/>
              <a:t>opiniões</a:t>
            </a:r>
            <a:r>
              <a:rPr lang="en-US" sz="3000" dirty="0" smtClean="0"/>
              <a:t> </a:t>
            </a:r>
            <a:r>
              <a:rPr lang="en-US" sz="3000" dirty="0" err="1" smtClean="0"/>
              <a:t>anteriores</a:t>
            </a:r>
            <a:r>
              <a:rPr lang="en-US" sz="3000" dirty="0" smtClean="0"/>
              <a:t> (</a:t>
            </a:r>
            <a:r>
              <a:rPr lang="en-US" sz="3000" i="1" dirty="0" smtClean="0"/>
              <a:t>hub scores</a:t>
            </a:r>
            <a:r>
              <a:rPr lang="en-US" sz="3000" dirty="0" smtClean="0"/>
              <a:t>);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3000" dirty="0"/>
          </a:p>
          <a:p>
            <a:pPr marL="571500" indent="-571500">
              <a:buFont typeface="Arial" pitchFamily="34" charset="0"/>
              <a:buChar char="•"/>
            </a:pPr>
            <a:r>
              <a:rPr lang="en-US" sz="3000" dirty="0" err="1" smtClean="0"/>
              <a:t>Resultados</a:t>
            </a:r>
            <a:r>
              <a:rPr lang="en-US" sz="3000" dirty="0"/>
              <a:t> </a:t>
            </a:r>
            <a:r>
              <a:rPr lang="en-US" sz="3000" dirty="0" err="1" smtClean="0"/>
              <a:t>estimados</a:t>
            </a:r>
            <a:r>
              <a:rPr lang="en-US" sz="3000" dirty="0" smtClean="0"/>
              <a:t> (</a:t>
            </a:r>
            <a:r>
              <a:rPr lang="en-US" sz="3000" dirty="0" err="1" smtClean="0"/>
              <a:t>autority</a:t>
            </a:r>
            <a:r>
              <a:rPr lang="en-US" sz="3000" dirty="0" smtClean="0"/>
              <a:t> scores) </a:t>
            </a:r>
            <a:r>
              <a:rPr lang="en-US" sz="3000" dirty="0" err="1" smtClean="0"/>
              <a:t>consistentes</a:t>
            </a:r>
            <a:r>
              <a:rPr lang="en-US" sz="3000" dirty="0" smtClean="0"/>
              <a:t> com as </a:t>
            </a:r>
            <a:r>
              <a:rPr lang="en-US" sz="3000" dirty="0" err="1" smtClean="0"/>
              <a:t>análises</a:t>
            </a:r>
            <a:r>
              <a:rPr lang="en-US" sz="3000" dirty="0" smtClean="0"/>
              <a:t> dos </a:t>
            </a:r>
            <a:r>
              <a:rPr lang="en-US" sz="3000" dirty="0" err="1" smtClean="0"/>
              <a:t>especialistas</a:t>
            </a:r>
            <a:r>
              <a:rPr lang="en-US" sz="3000" dirty="0" smtClean="0"/>
              <a:t>.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9778676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71892" y="1287433"/>
            <a:ext cx="965865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/>
              <a:t>Estudos</a:t>
            </a:r>
            <a:r>
              <a:rPr lang="en-US" sz="3600" dirty="0" smtClean="0"/>
              <a:t> </a:t>
            </a:r>
            <a:r>
              <a:rPr lang="en-US" sz="3600" dirty="0" err="1" smtClean="0"/>
              <a:t>futuros</a:t>
            </a:r>
            <a:r>
              <a:rPr lang="en-US" sz="3600" dirty="0" smtClean="0"/>
              <a:t>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err="1" smtClean="0"/>
              <a:t>Investigar</a:t>
            </a:r>
            <a:r>
              <a:rPr lang="en-US" sz="2800" dirty="0" smtClean="0"/>
              <a:t> </a:t>
            </a:r>
            <a:r>
              <a:rPr lang="en-US" sz="2800" dirty="0" err="1" smtClean="0"/>
              <a:t>como</a:t>
            </a:r>
            <a:r>
              <a:rPr lang="en-US" sz="2800" dirty="0" smtClean="0"/>
              <a:t> </a:t>
            </a:r>
            <a:r>
              <a:rPr lang="en-US" sz="2800" dirty="0" err="1" smtClean="0"/>
              <a:t>importantes</a:t>
            </a:r>
            <a:r>
              <a:rPr lang="en-US" sz="2800" dirty="0" smtClean="0"/>
              <a:t> </a:t>
            </a:r>
            <a:r>
              <a:rPr lang="en-US" sz="2800" dirty="0" err="1" smtClean="0"/>
              <a:t>jurisprudências</a:t>
            </a:r>
            <a:r>
              <a:rPr lang="en-US" sz="2800" dirty="0" smtClean="0"/>
              <a:t> </a:t>
            </a:r>
            <a:r>
              <a:rPr lang="en-US" sz="2800" dirty="0" err="1" smtClean="0"/>
              <a:t>anteriores</a:t>
            </a:r>
            <a:r>
              <a:rPr lang="en-US" sz="2800" dirty="0" smtClean="0"/>
              <a:t> </a:t>
            </a:r>
            <a:r>
              <a:rPr lang="en-US" sz="2800" dirty="0" err="1" smtClean="0"/>
              <a:t>podem</a:t>
            </a:r>
            <a:r>
              <a:rPr lang="en-US" sz="2800" dirty="0" smtClean="0"/>
              <a:t> </a:t>
            </a:r>
            <a:r>
              <a:rPr lang="en-US" sz="2800" dirty="0" err="1" smtClean="0"/>
              <a:t>restringir</a:t>
            </a:r>
            <a:r>
              <a:rPr lang="en-US" sz="2800" dirty="0" smtClean="0"/>
              <a:t> as </a:t>
            </a:r>
            <a:r>
              <a:rPr lang="en-US" sz="2800" dirty="0" err="1" smtClean="0"/>
              <a:t>preferências</a:t>
            </a:r>
            <a:r>
              <a:rPr lang="en-US" sz="2800" dirty="0" smtClean="0"/>
              <a:t> dos </a:t>
            </a:r>
            <a:r>
              <a:rPr lang="en-US" sz="2800" dirty="0" err="1" smtClean="0"/>
              <a:t>juízes</a:t>
            </a:r>
            <a:r>
              <a:rPr lang="en-US" sz="2800" dirty="0" smtClean="0"/>
              <a:t>;</a:t>
            </a:r>
          </a:p>
          <a:p>
            <a:endParaRPr lang="en-US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en-US" sz="2800" dirty="0" err="1" smtClean="0"/>
              <a:t>Combinar</a:t>
            </a:r>
            <a:r>
              <a:rPr lang="en-US" sz="2800" dirty="0" smtClean="0"/>
              <a:t> Ideology Scores com </a:t>
            </a:r>
            <a:r>
              <a:rPr lang="en-US" sz="2800" dirty="0" err="1" smtClean="0"/>
              <a:t>Autority</a:t>
            </a:r>
            <a:r>
              <a:rPr lang="en-US" sz="2800" dirty="0" smtClean="0"/>
              <a:t> Scores.</a:t>
            </a:r>
            <a:endParaRPr lang="en-US" sz="2800" dirty="0"/>
          </a:p>
        </p:txBody>
      </p:sp>
      <p:sp>
        <p:nvSpPr>
          <p:cNvPr id="3" name="Retângulo 2"/>
          <p:cNvSpPr/>
          <p:nvPr/>
        </p:nvSpPr>
        <p:spPr>
          <a:xfrm>
            <a:off x="571892" y="207318"/>
            <a:ext cx="34163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i="1" dirty="0" smtClean="0"/>
              <a:t>Conclusões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9745110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94976" y="135310"/>
            <a:ext cx="272061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09464" y="2137013"/>
            <a:ext cx="9563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Apresentar um método para quantificar </a:t>
            </a:r>
            <a:r>
              <a:rPr lang="pt-BR" sz="2800" dirty="0" smtClean="0"/>
              <a:t>a importância de cada jurisprudência </a:t>
            </a:r>
            <a:r>
              <a:rPr lang="pt-BR" sz="2800" dirty="0" smtClean="0"/>
              <a:t>da Suprema Corte dos EUA;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Analisar a dinâmica destas jurisprudências.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575043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" y="1359446"/>
            <a:ext cx="790451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53480" y="135310"/>
            <a:ext cx="4583306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Análise de redes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9464" y="6505113"/>
            <a:ext cx="950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pt-BR" sz="2400" dirty="0" smtClean="0"/>
              <a:t>O método permite identificar a rede de citações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pt-BR" sz="2400" dirty="0" smtClean="0"/>
              <a:t>Cerca de 90% dos casos citam decisões anteriores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6918176" y="1071414"/>
            <a:ext cx="3456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Dados utilizados: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Entre </a:t>
            </a:r>
            <a:r>
              <a:rPr lang="pt-BR" sz="2400" dirty="0" smtClean="0"/>
              <a:t>1754 e </a:t>
            </a:r>
            <a:r>
              <a:rPr lang="pt-BR" sz="2400" dirty="0" smtClean="0"/>
              <a:t>2002</a:t>
            </a:r>
          </a:p>
          <a:p>
            <a:pPr algn="ctr"/>
            <a:endParaRPr lang="pt-BR" sz="2400" dirty="0" smtClean="0"/>
          </a:p>
          <a:p>
            <a:pPr algn="ctr"/>
            <a:r>
              <a:rPr lang="pt-BR" sz="2400" dirty="0" smtClean="0"/>
              <a:t>30.288 </a:t>
            </a:r>
            <a:r>
              <a:rPr lang="pt-BR" sz="2400" dirty="0"/>
              <a:t>casos</a:t>
            </a:r>
          </a:p>
          <a:p>
            <a:pPr algn="ctr"/>
            <a:r>
              <a:rPr lang="pt-BR" sz="2400" dirty="0"/>
              <a:t>220.500 </a:t>
            </a:r>
            <a:r>
              <a:rPr lang="pt-BR" sz="2400" dirty="0" smtClean="0"/>
              <a:t>citações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3593325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93440" y="249709"/>
            <a:ext cx="8557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Avaliação da importância dos casos precedentes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3440" y="1431454"/>
            <a:ext cx="986509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Grau de centralidade =&gt; quantidade de vezes que uma decisão foi citada por outras =&gt; indicador de importância da decisão. Ex. </a:t>
            </a:r>
            <a:r>
              <a:rPr lang="pt-BR" sz="2800" dirty="0" err="1" smtClean="0"/>
              <a:t>Roe</a:t>
            </a:r>
            <a:r>
              <a:rPr lang="pt-BR" sz="2800" dirty="0" smtClean="0"/>
              <a:t> (slide anterior);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2800" dirty="0"/>
          </a:p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Dadas duas decisões, a mais importante é aquela que citou uma decisão com um alto grau de centralidade</a:t>
            </a:r>
            <a:r>
              <a:rPr lang="pt-BR" sz="2800" dirty="0"/>
              <a:t>;</a:t>
            </a:r>
            <a:endParaRPr lang="pt-BR" sz="2800" dirty="0" smtClean="0"/>
          </a:p>
          <a:p>
            <a:pPr marL="571500" indent="-571500">
              <a:buFont typeface="Arial" pitchFamily="34" charset="0"/>
              <a:buChar char="•"/>
            </a:pPr>
            <a:endParaRPr lang="pt-BR" sz="2800" dirty="0"/>
          </a:p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Estimativa: </a:t>
            </a:r>
            <a:r>
              <a:rPr lang="pt-BR" sz="2800" i="1" dirty="0" err="1" smtClean="0"/>
              <a:t>eigenvector</a:t>
            </a:r>
            <a:r>
              <a:rPr lang="pt-BR" sz="2800" i="1" dirty="0" smtClean="0"/>
              <a:t> </a:t>
            </a:r>
            <a:r>
              <a:rPr lang="pt-BR" sz="2800" i="1" dirty="0" err="1" smtClean="0"/>
              <a:t>centrality</a:t>
            </a:r>
            <a:endParaRPr lang="pt-BR" sz="2800" i="1" dirty="0" smtClean="0"/>
          </a:p>
          <a:p>
            <a:pPr marL="1028700" lvl="1" indent="-571500">
              <a:buFont typeface="Arial" pitchFamily="34" charset="0"/>
              <a:buChar char="•"/>
            </a:pPr>
            <a:endParaRPr lang="pt-BR" sz="2800" i="1" dirty="0"/>
          </a:p>
          <a:p>
            <a:pPr marL="1028700" lvl="1" indent="-571500">
              <a:buFont typeface="Arial" pitchFamily="34" charset="0"/>
              <a:buChar char="•"/>
            </a:pPr>
            <a:r>
              <a:rPr lang="pt-BR" sz="2800" i="1" dirty="0" smtClean="0"/>
              <a:t>Importância do caso é proporcional à importância dos casos que ele citou.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610639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81472" y="193670"/>
            <a:ext cx="684076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Análise de redes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65448" y="1287438"/>
            <a:ext cx="98650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Método de análise de redes desenvolvido pela ciência da computação;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2800" dirty="0" smtClean="0"/>
          </a:p>
          <a:p>
            <a:pPr marL="571500" indent="-571500">
              <a:buFont typeface="Arial" pitchFamily="34" charset="0"/>
              <a:buChar char="•"/>
            </a:pPr>
            <a:r>
              <a:rPr lang="pt-BR" sz="2800" dirty="0" smtClean="0"/>
              <a:t>A partir da análise das redes de citação de obter duas variáveis latentes:</a:t>
            </a:r>
          </a:p>
          <a:p>
            <a:pPr marL="571500" indent="-571500">
              <a:buFont typeface="Arial" pitchFamily="34" charset="0"/>
              <a:buChar char="•"/>
            </a:pPr>
            <a:endParaRPr lang="pt-BR" sz="2800" dirty="0"/>
          </a:p>
          <a:p>
            <a:pPr marL="914400" lvl="1" indent="-457200">
              <a:buFont typeface="Wingdings" pitchFamily="2" charset="2"/>
              <a:buChar char="ü"/>
            </a:pPr>
            <a:r>
              <a:rPr lang="pt-BR" sz="2800" i="1" dirty="0" err="1" smtClean="0"/>
              <a:t>Autority</a:t>
            </a:r>
            <a:r>
              <a:rPr lang="pt-BR" sz="2800" i="1" dirty="0" smtClean="0"/>
              <a:t> scores</a:t>
            </a:r>
            <a:r>
              <a:rPr lang="pt-BR" sz="2800" dirty="0" smtClean="0"/>
              <a:t>: depende do  número de vezes que o caso é citado e a qualidade dos casos que o citam</a:t>
            </a:r>
          </a:p>
          <a:p>
            <a:pPr lvl="1"/>
            <a:endParaRPr lang="pt-BR" sz="2800" dirty="0" smtClean="0"/>
          </a:p>
          <a:p>
            <a:pPr marL="914400" lvl="1" indent="-457200">
              <a:buFont typeface="Wingdings" pitchFamily="2" charset="2"/>
              <a:buChar char="ü"/>
            </a:pPr>
            <a:r>
              <a:rPr lang="pt-BR" sz="2800" i="1" dirty="0" smtClean="0"/>
              <a:t>Hub Scores: </a:t>
            </a:r>
            <a:r>
              <a:rPr lang="pt-BR" sz="2800" dirty="0" smtClean="0"/>
              <a:t>depende do número de casos que ele cita e a qualidade dos casos citados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6558093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65448" y="207318"/>
            <a:ext cx="6617517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 smtClean="0"/>
              <a:t>Abortion</a:t>
            </a:r>
            <a:r>
              <a:rPr lang="pt-BR" i="1" dirty="0" smtClean="0"/>
              <a:t> cases </a:t>
            </a:r>
            <a:r>
              <a:rPr lang="pt-BR" i="1" dirty="0" err="1" smtClean="0"/>
              <a:t>revisited</a:t>
            </a:r>
            <a:endParaRPr lang="pt-B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6" r="10620"/>
          <a:stretch/>
        </p:blipFill>
        <p:spPr bwMode="auto">
          <a:xfrm>
            <a:off x="653480" y="1116862"/>
            <a:ext cx="9066584" cy="665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7938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" y="3303662"/>
            <a:ext cx="1061180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65448" y="207318"/>
            <a:ext cx="7630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i="1" dirty="0" smtClean="0"/>
              <a:t>Modelo estimado x Especialistas</a:t>
            </a:r>
            <a:endParaRPr lang="pt-BR" sz="3200" i="1" dirty="0"/>
          </a:p>
        </p:txBody>
      </p:sp>
      <p:sp>
        <p:nvSpPr>
          <p:cNvPr id="2" name="Retângulo 1"/>
          <p:cNvSpPr/>
          <p:nvPr/>
        </p:nvSpPr>
        <p:spPr>
          <a:xfrm>
            <a:off x="653480" y="1134651"/>
            <a:ext cx="914501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err="1" smtClean="0">
                <a:ea typeface="Verdana" pitchFamily="34" charset="0"/>
                <a:cs typeface="Verdana" pitchFamily="34" charset="0"/>
              </a:rPr>
              <a:t>Os</a:t>
            </a:r>
            <a:r>
              <a:rPr lang="en-US" sz="2800" u="sng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en-US" sz="2800" u="sng" dirty="0" err="1" smtClean="0">
                <a:ea typeface="Verdana" pitchFamily="34" charset="0"/>
                <a:cs typeface="Verdana" pitchFamily="34" charset="0"/>
              </a:rPr>
              <a:t>especialistas</a:t>
            </a:r>
            <a:endParaRPr lang="en-US" sz="2800" u="sng" dirty="0" smtClean="0"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ea typeface="Verdana" pitchFamily="34" charset="0"/>
                <a:cs typeface="Verdana" pitchFamily="34" charset="0"/>
              </a:rPr>
              <a:t>Congressional Quarterly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ea typeface="Verdana" pitchFamily="34" charset="0"/>
                <a:cs typeface="Verdana" pitchFamily="34" charset="0"/>
              </a:rPr>
              <a:t>The Legal Information Institute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ea typeface="Verdana" pitchFamily="34" charset="0"/>
                <a:cs typeface="Verdana" pitchFamily="34" charset="0"/>
              </a:rPr>
              <a:t>The Oxford Guide</a:t>
            </a:r>
            <a:endParaRPr lang="pt-BR" sz="2800" dirty="0"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47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65448" y="207318"/>
            <a:ext cx="7630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i="1" dirty="0" smtClean="0"/>
              <a:t>Modelo estimado x Especialistas</a:t>
            </a:r>
            <a:endParaRPr lang="pt-BR" sz="32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2" y="1791494"/>
            <a:ext cx="1031925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2871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65448" y="207318"/>
            <a:ext cx="7630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i="1" dirty="0" smtClean="0"/>
              <a:t>Modelo estimado x Especialistas</a:t>
            </a:r>
            <a:endParaRPr lang="pt-BR" sz="32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4" y="1287438"/>
            <a:ext cx="10517910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63221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sign padrão">
  <a:themeElements>
    <a:clrScheme name="1_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6605" tIns="53302" rIns="106605" bIns="5330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7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6605" tIns="53302" rIns="106605" bIns="5330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7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1_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13068</TotalTime>
  <Words>404</Words>
  <Application>Microsoft Office PowerPoint</Application>
  <PresentationFormat>Personalizar</PresentationFormat>
  <Paragraphs>75</Paragraphs>
  <Slides>12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1_Design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FORSHIP ENGENHARIA LTDA.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Procedimentos de TI / Forship</dc:title>
  <dc:creator>Preferred Customer</dc:creator>
  <cp:lastModifiedBy>Diego de Faveri</cp:lastModifiedBy>
  <cp:revision>812</cp:revision>
  <dcterms:created xsi:type="dcterms:W3CDTF">2003-06-16T12:56:06Z</dcterms:created>
  <dcterms:modified xsi:type="dcterms:W3CDTF">2012-07-05T18:03:11Z</dcterms:modified>
</cp:coreProperties>
</file>