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56" r:id="rId2"/>
    <p:sldId id="291" r:id="rId3"/>
    <p:sldId id="290" r:id="rId4"/>
    <p:sldId id="257" r:id="rId5"/>
    <p:sldId id="261" r:id="rId6"/>
    <p:sldId id="259" r:id="rId7"/>
    <p:sldId id="260" r:id="rId8"/>
    <p:sldId id="289" r:id="rId9"/>
    <p:sldId id="262" r:id="rId10"/>
    <p:sldId id="270" r:id="rId11"/>
    <p:sldId id="271" r:id="rId12"/>
    <p:sldId id="288" r:id="rId13"/>
    <p:sldId id="272" r:id="rId14"/>
    <p:sldId id="273" r:id="rId15"/>
    <p:sldId id="287" r:id="rId16"/>
    <p:sldId id="274" r:id="rId17"/>
    <p:sldId id="276" r:id="rId18"/>
    <p:sldId id="275" r:id="rId19"/>
    <p:sldId id="286" r:id="rId20"/>
    <p:sldId id="277" r:id="rId21"/>
    <p:sldId id="278" r:id="rId22"/>
    <p:sldId id="266" r:id="rId23"/>
    <p:sldId id="279" r:id="rId24"/>
    <p:sldId id="280" r:id="rId25"/>
    <p:sldId id="282" r:id="rId26"/>
    <p:sldId id="281" r:id="rId27"/>
    <p:sldId id="285" r:id="rId28"/>
    <p:sldId id="28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0"/>
    <p:restoredTop sz="94694"/>
  </p:normalViewPr>
  <p:slideViewPr>
    <p:cSldViewPr snapToGrid="0" snapToObjects="1">
      <p:cViewPr varScale="1">
        <p:scale>
          <a:sx n="109" d="100"/>
          <a:sy n="109" d="100"/>
        </p:scale>
        <p:origin x="9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F47D2-98D5-EB40-BF3F-EE350454F562}" type="datetimeFigureOut">
              <a:rPr kumimoji="1" lang="ja-JP" altLang="en-US" smtClean="0"/>
              <a:t>2022/2/22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469ED-7599-1247-99A5-77F358076203}" type="slidenum">
              <a:rPr kumimoji="1" lang="ja-JP" altLang="en-US" smtClean="0"/>
              <a:t>‹#›</a:t>
            </a:fld>
            <a:endParaRPr kumimoji="1" lang="ja-JP" altLang="en-US"/>
          </a:p>
        </p:txBody>
      </p:sp>
    </p:spTree>
    <p:extLst>
      <p:ext uri="{BB962C8B-B14F-4D97-AF65-F5344CB8AC3E}">
        <p14:creationId xmlns:p14="http://schemas.microsoft.com/office/powerpoint/2010/main" val="3347618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6C86AB-1D50-4149-ACE1-1746D5AA5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C5F399-1E2B-1040-B8EC-0E9AF9FFAF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A29CA5-E66A-394E-A379-791A9CBB5DAD}"/>
              </a:ext>
            </a:extLst>
          </p:cNvPr>
          <p:cNvSpPr>
            <a:spLocks noGrp="1"/>
          </p:cNvSpPr>
          <p:nvPr>
            <p:ph type="dt" sz="half" idx="10"/>
          </p:nvPr>
        </p:nvSpPr>
        <p:spPr/>
        <p:txBody>
          <a:bodyPr/>
          <a:lstStyle/>
          <a:p>
            <a:fld id="{65F9DD10-424D-7B44-8012-AA913CAD9082}" type="datetime1">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BCCB8F11-78E7-694C-8AC0-8B6C026968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61C282-40E0-4C4B-8771-1A6E7E3141ED}"/>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92363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14E699-F51B-614C-B2CB-84CE32E7E0E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E53B1B-6E86-F843-BC64-1CDB94A60E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63073E-61D9-C24C-B71E-520D7B32E575}"/>
              </a:ext>
            </a:extLst>
          </p:cNvPr>
          <p:cNvSpPr>
            <a:spLocks noGrp="1"/>
          </p:cNvSpPr>
          <p:nvPr>
            <p:ph type="dt" sz="half" idx="10"/>
          </p:nvPr>
        </p:nvSpPr>
        <p:spPr/>
        <p:txBody>
          <a:bodyPr/>
          <a:lstStyle/>
          <a:p>
            <a:fld id="{EB23B7AA-8F10-274E-BE8E-4AA8E1C9FDFD}" type="datetime1">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1EFC8FC3-B7C1-9F42-90EF-529A1D6B2F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4BE393-07C5-2846-9E3A-38D9444A56FC}"/>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424212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7DD16C6-8FF6-3D40-90E0-C1F0E0FDE47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2A9290-B9CF-224D-BCFF-303F6499694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70F810-64C6-E54B-845B-D60D15974331}"/>
              </a:ext>
            </a:extLst>
          </p:cNvPr>
          <p:cNvSpPr>
            <a:spLocks noGrp="1"/>
          </p:cNvSpPr>
          <p:nvPr>
            <p:ph type="dt" sz="half" idx="10"/>
          </p:nvPr>
        </p:nvSpPr>
        <p:spPr/>
        <p:txBody>
          <a:bodyPr/>
          <a:lstStyle/>
          <a:p>
            <a:fld id="{1E99ABF7-06FD-8A48-9B8C-9A014759792D}" type="datetime1">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173BA1B4-5CA1-A047-9916-7BA9A25737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F1688E-46BB-E241-B3F1-8065089201DD}"/>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371412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BBF89-FC58-5F4C-A3CF-4C499294BF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5E6E8A-00C5-7144-8167-2F4878DE2CD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610677-8FD7-2945-B0DE-ECB4AB634FF9}"/>
              </a:ext>
            </a:extLst>
          </p:cNvPr>
          <p:cNvSpPr>
            <a:spLocks noGrp="1"/>
          </p:cNvSpPr>
          <p:nvPr>
            <p:ph type="dt" sz="half" idx="10"/>
          </p:nvPr>
        </p:nvSpPr>
        <p:spPr/>
        <p:txBody>
          <a:bodyPr/>
          <a:lstStyle/>
          <a:p>
            <a:fld id="{1691C21B-366A-D544-B599-CF2DB1325B36}" type="datetime1">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861C0BB7-DEBB-F14F-A9E0-1D5259465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D80FAC-8C1B-A544-95FE-8EB3E7F30199}"/>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204144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0AF07-AF9C-F240-9D90-881E35A3E5A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3E5D4C-DCC2-BB4D-A615-2EA5CB02D6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04EDFB-42DD-194E-BCBA-CA8BC7088ED6}"/>
              </a:ext>
            </a:extLst>
          </p:cNvPr>
          <p:cNvSpPr>
            <a:spLocks noGrp="1"/>
          </p:cNvSpPr>
          <p:nvPr>
            <p:ph type="dt" sz="half" idx="10"/>
          </p:nvPr>
        </p:nvSpPr>
        <p:spPr/>
        <p:txBody>
          <a:bodyPr/>
          <a:lstStyle/>
          <a:p>
            <a:fld id="{AEBE7730-B97E-E04F-801B-02679AD028D0}" type="datetime1">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EEC9BA87-3C55-6549-A78B-3D6C431256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97F1AA-9667-7F47-B66B-D0F183E08153}"/>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181249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CA550-BFB4-9B45-ADC3-452EEBF244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22D273-5127-604D-866A-1747771BF7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1A38B5-6D88-9142-A7BD-01EB8F43792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8AA1865-301F-2245-9D7E-FA2F16953065}"/>
              </a:ext>
            </a:extLst>
          </p:cNvPr>
          <p:cNvSpPr>
            <a:spLocks noGrp="1"/>
          </p:cNvSpPr>
          <p:nvPr>
            <p:ph type="dt" sz="half" idx="10"/>
          </p:nvPr>
        </p:nvSpPr>
        <p:spPr/>
        <p:txBody>
          <a:bodyPr/>
          <a:lstStyle/>
          <a:p>
            <a:fld id="{76CC6E1A-F415-0041-97AD-F86DDCC562C7}" type="datetime1">
              <a:rPr kumimoji="1" lang="ja-JP" altLang="en-US" smtClean="0"/>
              <a:t>2022/2/22</a:t>
            </a:fld>
            <a:endParaRPr kumimoji="1" lang="ja-JP" altLang="en-US"/>
          </a:p>
        </p:txBody>
      </p:sp>
      <p:sp>
        <p:nvSpPr>
          <p:cNvPr id="6" name="フッター プレースホルダー 5">
            <a:extLst>
              <a:ext uri="{FF2B5EF4-FFF2-40B4-BE49-F238E27FC236}">
                <a16:creationId xmlns:a16="http://schemas.microsoft.com/office/drawing/2014/main" id="{32C420B9-F63A-B446-AAB7-38D622493C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880115-E0CE-CF4C-9A8B-8434AA37F53F}"/>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290572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CE0D0-D357-C448-9E64-E83D2796C56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75BABF-578E-3E44-A8A4-F58FDA70F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5F2EB7-E607-3C4F-9FAC-2D99F190A5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3B8059B-A32B-2941-8DB7-D4CC00E21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679CFF-AD9D-4C4F-AAF2-254283EFD88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8E6328B-3F43-1A48-AA97-F6BE28F059A4}"/>
              </a:ext>
            </a:extLst>
          </p:cNvPr>
          <p:cNvSpPr>
            <a:spLocks noGrp="1"/>
          </p:cNvSpPr>
          <p:nvPr>
            <p:ph type="dt" sz="half" idx="10"/>
          </p:nvPr>
        </p:nvSpPr>
        <p:spPr/>
        <p:txBody>
          <a:bodyPr/>
          <a:lstStyle/>
          <a:p>
            <a:fld id="{DFB2DBEC-167E-7141-A465-DD56F339697D}" type="datetime1">
              <a:rPr kumimoji="1" lang="ja-JP" altLang="en-US" smtClean="0"/>
              <a:t>2022/2/22</a:t>
            </a:fld>
            <a:endParaRPr kumimoji="1" lang="ja-JP" altLang="en-US"/>
          </a:p>
        </p:txBody>
      </p:sp>
      <p:sp>
        <p:nvSpPr>
          <p:cNvPr id="8" name="フッター プレースホルダー 7">
            <a:extLst>
              <a:ext uri="{FF2B5EF4-FFF2-40B4-BE49-F238E27FC236}">
                <a16:creationId xmlns:a16="http://schemas.microsoft.com/office/drawing/2014/main" id="{5F34945A-002C-9A4E-AD66-43A7FE12E01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A018275-5C87-E741-9975-84AB3BDC3C02}"/>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193570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BF20D-87EC-5A4E-B32B-86EA8097142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087F828-EE1F-0449-97C1-F6AF5208D265}"/>
              </a:ext>
            </a:extLst>
          </p:cNvPr>
          <p:cNvSpPr>
            <a:spLocks noGrp="1"/>
          </p:cNvSpPr>
          <p:nvPr>
            <p:ph type="dt" sz="half" idx="10"/>
          </p:nvPr>
        </p:nvSpPr>
        <p:spPr/>
        <p:txBody>
          <a:bodyPr/>
          <a:lstStyle/>
          <a:p>
            <a:fld id="{38A34BAB-C168-0E45-AAFD-5ADB68110DFD}" type="datetime1">
              <a:rPr kumimoji="1" lang="ja-JP" altLang="en-US" smtClean="0"/>
              <a:t>2022/2/22</a:t>
            </a:fld>
            <a:endParaRPr kumimoji="1" lang="ja-JP" altLang="en-US"/>
          </a:p>
        </p:txBody>
      </p:sp>
      <p:sp>
        <p:nvSpPr>
          <p:cNvPr id="4" name="フッター プレースホルダー 3">
            <a:extLst>
              <a:ext uri="{FF2B5EF4-FFF2-40B4-BE49-F238E27FC236}">
                <a16:creationId xmlns:a16="http://schemas.microsoft.com/office/drawing/2014/main" id="{E2F035D1-35F8-AC47-B1A3-588B712E2C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700DAE-5F20-194F-A68D-99E03A1A9FB4}"/>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164671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3C24FCB-A2B1-0641-B42F-7BE487BCFEE0}"/>
              </a:ext>
            </a:extLst>
          </p:cNvPr>
          <p:cNvSpPr>
            <a:spLocks noGrp="1"/>
          </p:cNvSpPr>
          <p:nvPr>
            <p:ph type="dt" sz="half" idx="10"/>
          </p:nvPr>
        </p:nvSpPr>
        <p:spPr/>
        <p:txBody>
          <a:bodyPr/>
          <a:lstStyle/>
          <a:p>
            <a:fld id="{AFCCF06C-D3AB-874B-A276-4159B414F09F}" type="datetime1">
              <a:rPr kumimoji="1" lang="ja-JP" altLang="en-US" smtClean="0"/>
              <a:t>2022/2/22</a:t>
            </a:fld>
            <a:endParaRPr kumimoji="1" lang="ja-JP" altLang="en-US"/>
          </a:p>
        </p:txBody>
      </p:sp>
      <p:sp>
        <p:nvSpPr>
          <p:cNvPr id="3" name="フッター プレースホルダー 2">
            <a:extLst>
              <a:ext uri="{FF2B5EF4-FFF2-40B4-BE49-F238E27FC236}">
                <a16:creationId xmlns:a16="http://schemas.microsoft.com/office/drawing/2014/main" id="{85A03BFA-CB1A-2F4E-A851-5AAB773BFB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AEF983-5C43-2043-9C13-99CFAE6DEF37}"/>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289203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4DB358-2422-A94A-B481-CDEEA19180D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79CCEC-C297-644B-B3AD-393167E26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24F284E-09E8-FA40-82A8-3B74EF3A9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894E67-A9ED-B643-A1D1-6A2821566D3D}"/>
              </a:ext>
            </a:extLst>
          </p:cNvPr>
          <p:cNvSpPr>
            <a:spLocks noGrp="1"/>
          </p:cNvSpPr>
          <p:nvPr>
            <p:ph type="dt" sz="half" idx="10"/>
          </p:nvPr>
        </p:nvSpPr>
        <p:spPr/>
        <p:txBody>
          <a:bodyPr/>
          <a:lstStyle/>
          <a:p>
            <a:fld id="{35720D07-AB10-8E4A-85BE-1EFF5AC91D3F}" type="datetime1">
              <a:rPr kumimoji="1" lang="ja-JP" altLang="en-US" smtClean="0"/>
              <a:t>2022/2/22</a:t>
            </a:fld>
            <a:endParaRPr kumimoji="1" lang="ja-JP" altLang="en-US"/>
          </a:p>
        </p:txBody>
      </p:sp>
      <p:sp>
        <p:nvSpPr>
          <p:cNvPr id="6" name="フッター プレースホルダー 5">
            <a:extLst>
              <a:ext uri="{FF2B5EF4-FFF2-40B4-BE49-F238E27FC236}">
                <a16:creationId xmlns:a16="http://schemas.microsoft.com/office/drawing/2014/main" id="{0568F1B2-C59C-574C-94A6-EDE2B255E6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1EC473-0C35-D746-AC93-DE2E20365516}"/>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26194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16794-69AD-B241-A766-018DC4DA6B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3D31FC7-ABB4-F84A-AD32-C7FDA895A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F6F6E5D-4AFA-B142-8B57-93246BFB8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339E8D-5DDA-1A49-90BB-C56441A346D1}"/>
              </a:ext>
            </a:extLst>
          </p:cNvPr>
          <p:cNvSpPr>
            <a:spLocks noGrp="1"/>
          </p:cNvSpPr>
          <p:nvPr>
            <p:ph type="dt" sz="half" idx="10"/>
          </p:nvPr>
        </p:nvSpPr>
        <p:spPr/>
        <p:txBody>
          <a:bodyPr/>
          <a:lstStyle/>
          <a:p>
            <a:fld id="{47FE1EDD-D5CD-4D4E-98E3-B3E3ED58BABD}" type="datetime1">
              <a:rPr kumimoji="1" lang="ja-JP" altLang="en-US" smtClean="0"/>
              <a:t>2022/2/22</a:t>
            </a:fld>
            <a:endParaRPr kumimoji="1" lang="ja-JP" altLang="en-US"/>
          </a:p>
        </p:txBody>
      </p:sp>
      <p:sp>
        <p:nvSpPr>
          <p:cNvPr id="6" name="フッター プレースホルダー 5">
            <a:extLst>
              <a:ext uri="{FF2B5EF4-FFF2-40B4-BE49-F238E27FC236}">
                <a16:creationId xmlns:a16="http://schemas.microsoft.com/office/drawing/2014/main" id="{96DDCE50-3165-2D4B-B610-5D066FFCCC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DDFE16-FB66-E440-84B0-8F25CF1885D9}"/>
              </a:ext>
            </a:extLst>
          </p:cNvPr>
          <p:cNvSpPr>
            <a:spLocks noGrp="1"/>
          </p:cNvSpPr>
          <p:nvPr>
            <p:ph type="sldNum" sz="quarter" idx="12"/>
          </p:nvPr>
        </p:nvSpPr>
        <p:spPr/>
        <p:txBody>
          <a:body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3288048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BF4CE87-1216-D845-9D09-DA394ACAE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12929D-0128-E048-92BF-4F8207E37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D226C8-2B41-2F42-AD8A-F3E0B25482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B1E4F-583F-F349-A2F7-35C19F9B3447}" type="datetime1">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433F2C6F-7236-1B4F-95C2-5AF9BFA79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E66163-C4BA-9B44-9DA2-4FC5CD818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9AA62-141A-B144-A26F-F75C269582A9}" type="slidenum">
              <a:rPr kumimoji="1" lang="ja-JP" altLang="en-US" smtClean="0"/>
              <a:t>‹#›</a:t>
            </a:fld>
            <a:endParaRPr kumimoji="1" lang="ja-JP" altLang="en-US"/>
          </a:p>
        </p:txBody>
      </p:sp>
    </p:spTree>
    <p:extLst>
      <p:ext uri="{BB962C8B-B14F-4D97-AF65-F5344CB8AC3E}">
        <p14:creationId xmlns:p14="http://schemas.microsoft.com/office/powerpoint/2010/main" val="330050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uesv-app-p67/Bonobo/zwcs_fw.git" TargetMode="Externa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euesv-app-p67/Bonobo/zwcs_app.gi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38.png"/><Relationship Id="rId9" Type="http://schemas.openxmlformats.org/officeDocument/2006/relationships/image" Target="../media/image4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3E86A3E-55DE-8848-966A-94146BD1744B}"/>
              </a:ext>
            </a:extLst>
          </p:cNvPr>
          <p:cNvSpPr/>
          <p:nvPr/>
        </p:nvSpPr>
        <p:spPr>
          <a:xfrm>
            <a:off x="0" y="1595449"/>
            <a:ext cx="12192000" cy="93509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Google Shape;90;p1">
            <a:extLst>
              <a:ext uri="{FF2B5EF4-FFF2-40B4-BE49-F238E27FC236}">
                <a16:creationId xmlns:a16="http://schemas.microsoft.com/office/drawing/2014/main" id="{5AA34243-A150-2C4F-83D8-14A5BCACAB59}"/>
              </a:ext>
            </a:extLst>
          </p:cNvPr>
          <p:cNvSpPr txBox="1">
            <a:spLocks/>
          </p:cNvSpPr>
          <p:nvPr/>
        </p:nvSpPr>
        <p:spPr>
          <a:xfrm>
            <a:off x="838200" y="3051431"/>
            <a:ext cx="10515600" cy="1325563"/>
          </a:xfrm>
          <a:prstGeom prst="rect">
            <a:avLst/>
          </a:prstGeom>
          <a:noFill/>
          <a:ln>
            <a:noFill/>
          </a:ln>
        </p:spPr>
        <p:txBody>
          <a:bodyPr spcFirstLastPara="1" vert="horz" wrap="square" lIns="91425" tIns="45700" rIns="91425" bIns="45700" rtlCol="0" anchor="ctr" anchorCtr="0">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spcBef>
                <a:spcPts val="0"/>
              </a:spcBef>
              <a:buClr>
                <a:schemeClr val="dk1"/>
              </a:buClr>
              <a:buSzPts val="3200"/>
            </a:pPr>
            <a:r>
              <a:rPr lang="en-US" altLang="ja-JP" sz="3000" dirty="0">
                <a:latin typeface="Yu Gothic" panose="020B0400000000000000" pitchFamily="34" charset="-128"/>
                <a:ea typeface="Yu Gothic" panose="020B0400000000000000" pitchFamily="34" charset="-128"/>
              </a:rPr>
              <a:t>Introduction of ZWCS</a:t>
            </a:r>
          </a:p>
          <a:p>
            <a:pPr>
              <a:spcBef>
                <a:spcPts val="0"/>
              </a:spcBef>
              <a:buClr>
                <a:schemeClr val="dk1"/>
              </a:buClr>
              <a:buSzPts val="3200"/>
            </a:pPr>
            <a:r>
              <a:rPr lang="en-US" altLang="ja-JP" sz="3000" dirty="0">
                <a:latin typeface="Yu Gothic" panose="020B0400000000000000" pitchFamily="34" charset="-128"/>
                <a:ea typeface="Yu Gothic" panose="020B0400000000000000" pitchFamily="34" charset="-128"/>
              </a:rPr>
              <a:t>(</a:t>
            </a:r>
            <a:r>
              <a:rPr lang="en-US" altLang="ja-JP" sz="3000" dirty="0" err="1">
                <a:latin typeface="Yu Gothic" panose="020B0400000000000000" pitchFamily="34" charset="-128"/>
                <a:ea typeface="Yu Gothic" panose="020B0400000000000000" pitchFamily="34" charset="-128"/>
              </a:rPr>
              <a:t>ZimVie</a:t>
            </a:r>
            <a:r>
              <a:rPr lang="en-US" altLang="ja-JP" sz="3000" dirty="0">
                <a:latin typeface="Yu Gothic" panose="020B0400000000000000" pitchFamily="34" charset="-128"/>
                <a:ea typeface="Yu Gothic" panose="020B0400000000000000" pitchFamily="34" charset="-128"/>
              </a:rPr>
              <a:t> Warehouse Control System)</a:t>
            </a:r>
            <a:endParaRPr lang="ja-JP" altLang="en-US" sz="3000" dirty="0">
              <a:latin typeface="Yu Gothic" panose="020B0400000000000000" pitchFamily="34" charset="-128"/>
              <a:ea typeface="Yu Gothic" panose="020B0400000000000000" pitchFamily="34" charset="-128"/>
            </a:endParaRPr>
          </a:p>
        </p:txBody>
      </p:sp>
      <p:pic>
        <p:nvPicPr>
          <p:cNvPr id="7" name="図 6">
            <a:extLst>
              <a:ext uri="{FF2B5EF4-FFF2-40B4-BE49-F238E27FC236}">
                <a16:creationId xmlns:a16="http://schemas.microsoft.com/office/drawing/2014/main" id="{364E9424-5821-B64E-A76B-54EFB8065A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90883" y="1709985"/>
            <a:ext cx="3263900" cy="685800"/>
          </a:xfrm>
          <a:prstGeom prst="rect">
            <a:avLst/>
          </a:prstGeom>
          <a:noFill/>
        </p:spPr>
      </p:pic>
      <p:sp>
        <p:nvSpPr>
          <p:cNvPr id="9" name="スライド番号プレースホルダー 4">
            <a:extLst>
              <a:ext uri="{FF2B5EF4-FFF2-40B4-BE49-F238E27FC236}">
                <a16:creationId xmlns:a16="http://schemas.microsoft.com/office/drawing/2014/main" id="{DA7BFA26-1CA9-4BB2-BD38-A80E8368299D}"/>
              </a:ext>
            </a:extLst>
          </p:cNvPr>
          <p:cNvSpPr>
            <a:spLocks noGrp="1"/>
          </p:cNvSpPr>
          <p:nvPr>
            <p:ph type="sldNum" sz="quarter" idx="12"/>
          </p:nvPr>
        </p:nvSpPr>
        <p:spPr>
          <a:xfrm>
            <a:off x="8610600" y="6356350"/>
            <a:ext cx="2743200" cy="365125"/>
          </a:xfrm>
        </p:spPr>
        <p:txBody>
          <a:bodyPr/>
          <a:lstStyle/>
          <a:p>
            <a:fld id="{2C89AA62-141A-B144-A26F-F75C269582A9}" type="slidenum">
              <a:rPr kumimoji="1" lang="ja-JP" altLang="en-US" smtClean="0"/>
              <a:t>1</a:t>
            </a:fld>
            <a:endParaRPr kumimoji="1" lang="ja-JP" altLang="en-US" dirty="0"/>
          </a:p>
        </p:txBody>
      </p:sp>
    </p:spTree>
    <p:extLst>
      <p:ext uri="{BB962C8B-B14F-4D97-AF65-F5344CB8AC3E}">
        <p14:creationId xmlns:p14="http://schemas.microsoft.com/office/powerpoint/2010/main" val="9643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E0272DB-3A61-488B-A7E6-47E908AFD7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224" y="1151104"/>
            <a:ext cx="6258458" cy="5091422"/>
          </a:xfrm>
          <a:prstGeom prst="rect">
            <a:avLst/>
          </a:prstGeom>
        </p:spPr>
      </p:pic>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a. Import Shipping Notice</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10</a:t>
            </a:fld>
            <a:endParaRPr kumimoji="1" lang="ja-JP" altLang="en-US" dirty="0"/>
          </a:p>
        </p:txBody>
      </p:sp>
      <p:sp>
        <p:nvSpPr>
          <p:cNvPr id="9" name="テキスト ボックス 8">
            <a:extLst>
              <a:ext uri="{FF2B5EF4-FFF2-40B4-BE49-F238E27FC236}">
                <a16:creationId xmlns:a16="http://schemas.microsoft.com/office/drawing/2014/main" id="{4AEE6110-0F1F-404A-9290-2FC679DDD6D9}"/>
              </a:ext>
            </a:extLst>
          </p:cNvPr>
          <p:cNvSpPr txBox="1"/>
          <p:nvPr/>
        </p:nvSpPr>
        <p:spPr>
          <a:xfrm>
            <a:off x="6655777" y="1279525"/>
            <a:ext cx="5213837" cy="3139321"/>
          </a:xfrm>
          <a:prstGeom prst="rect">
            <a:avLst/>
          </a:prstGeom>
          <a:noFill/>
        </p:spPr>
        <p:txBody>
          <a:bodyPr wrap="square" rtlCol="0">
            <a:spAutoFit/>
          </a:bodyPr>
          <a:lstStyle/>
          <a:p>
            <a:r>
              <a:rPr kumimoji="1" lang="en-US" altLang="ja-JP" sz="2200" dirty="0"/>
              <a:t>Import Shipping Notice Screen provide th</a:t>
            </a:r>
            <a:r>
              <a:rPr lang="en-US" altLang="ja-JP" sz="2200" dirty="0"/>
              <a:t>e below two</a:t>
            </a:r>
            <a:r>
              <a:rPr kumimoji="1" lang="en-US" altLang="ja-JP" sz="2200" dirty="0"/>
              <a:t> functions:</a:t>
            </a:r>
          </a:p>
          <a:p>
            <a:endParaRPr kumimoji="1" lang="en-US" altLang="ja-JP" sz="2200" dirty="0"/>
          </a:p>
          <a:p>
            <a:r>
              <a:rPr lang="el-GR" altLang="ja-JP" sz="2200" dirty="0"/>
              <a:t>α</a:t>
            </a:r>
            <a:r>
              <a:rPr lang="en-US" altLang="ja-JP" sz="2200" dirty="0"/>
              <a:t>. </a:t>
            </a:r>
            <a:r>
              <a:rPr kumimoji="1" lang="en-US" altLang="ja-JP" sz="2200" dirty="0"/>
              <a:t>Import shipping </a:t>
            </a:r>
            <a:r>
              <a:rPr lang="en-US" altLang="ja-JP" sz="2200" dirty="0"/>
              <a:t>n</a:t>
            </a:r>
            <a:r>
              <a:rPr kumimoji="1" lang="en-US" altLang="ja-JP" sz="2200" dirty="0"/>
              <a:t>otice excel file</a:t>
            </a:r>
          </a:p>
          <a:p>
            <a:r>
              <a:rPr lang="en-US" altLang="ja-JP" sz="2200" dirty="0"/>
              <a:t>      then display its details.</a:t>
            </a:r>
          </a:p>
          <a:p>
            <a:endParaRPr lang="en-US" altLang="ja-JP" sz="2200" dirty="0"/>
          </a:p>
          <a:p>
            <a:r>
              <a:rPr lang="en-US" altLang="ja-JP" sz="2200" dirty="0"/>
              <a:t>β. Generate &amp; print work orders, </a:t>
            </a:r>
          </a:p>
          <a:p>
            <a:r>
              <a:rPr lang="en-US" altLang="ja-JP" sz="2200" dirty="0"/>
              <a:t>     then print product labels.</a:t>
            </a:r>
          </a:p>
          <a:p>
            <a:endParaRPr kumimoji="1" lang="en-US" altLang="ja-JP" sz="2200" dirty="0"/>
          </a:p>
        </p:txBody>
      </p:sp>
      <p:sp>
        <p:nvSpPr>
          <p:cNvPr id="10" name="吹き出し: 角を丸めた四角形 9">
            <a:extLst>
              <a:ext uri="{FF2B5EF4-FFF2-40B4-BE49-F238E27FC236}">
                <a16:creationId xmlns:a16="http://schemas.microsoft.com/office/drawing/2014/main" id="{10E941F2-A8DA-4361-95C6-109235A72A37}"/>
              </a:ext>
            </a:extLst>
          </p:cNvPr>
          <p:cNvSpPr/>
          <p:nvPr/>
        </p:nvSpPr>
        <p:spPr>
          <a:xfrm>
            <a:off x="4126221" y="1858426"/>
            <a:ext cx="1779033" cy="326704"/>
          </a:xfrm>
          <a:prstGeom prst="wedgeRoundRectCallout">
            <a:avLst>
              <a:gd name="adj1" fmla="val -66569"/>
              <a:gd name="adj2" fmla="val 28242"/>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Select supplier</a:t>
            </a:r>
            <a:endParaRPr kumimoji="1" lang="ja-JP" altLang="en-US" sz="1600" dirty="0">
              <a:solidFill>
                <a:srgbClr val="FF0000"/>
              </a:solidFill>
            </a:endParaRPr>
          </a:p>
        </p:txBody>
      </p:sp>
      <p:sp>
        <p:nvSpPr>
          <p:cNvPr id="12" name="吹き出し: 角を丸めた四角形 11">
            <a:extLst>
              <a:ext uri="{FF2B5EF4-FFF2-40B4-BE49-F238E27FC236}">
                <a16:creationId xmlns:a16="http://schemas.microsoft.com/office/drawing/2014/main" id="{D39A0424-98E6-49A1-9142-12DE3FF83668}"/>
              </a:ext>
            </a:extLst>
          </p:cNvPr>
          <p:cNvSpPr/>
          <p:nvPr/>
        </p:nvSpPr>
        <p:spPr>
          <a:xfrm>
            <a:off x="3341077" y="2236261"/>
            <a:ext cx="2989384" cy="326704"/>
          </a:xfrm>
          <a:prstGeom prst="wedgeRoundRectCallout">
            <a:avLst>
              <a:gd name="adj1" fmla="val -57927"/>
              <a:gd name="adj2" fmla="val 940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In</a:t>
            </a:r>
            <a:r>
              <a:rPr lang="en-US" altLang="ja-JP" sz="1600" dirty="0">
                <a:solidFill>
                  <a:srgbClr val="FF0000"/>
                </a:solidFill>
              </a:rPr>
              <a:t>put shipping notice number</a:t>
            </a:r>
            <a:endParaRPr kumimoji="1" lang="ja-JP" altLang="en-US" sz="1600" dirty="0">
              <a:solidFill>
                <a:srgbClr val="FF0000"/>
              </a:solidFill>
            </a:endParaRPr>
          </a:p>
        </p:txBody>
      </p:sp>
      <p:sp>
        <p:nvSpPr>
          <p:cNvPr id="13" name="吹き出し: 角を丸めた四角形 12">
            <a:extLst>
              <a:ext uri="{FF2B5EF4-FFF2-40B4-BE49-F238E27FC236}">
                <a16:creationId xmlns:a16="http://schemas.microsoft.com/office/drawing/2014/main" id="{320069AA-5F18-428F-99E9-3A2D92BCCB92}"/>
              </a:ext>
            </a:extLst>
          </p:cNvPr>
          <p:cNvSpPr/>
          <p:nvPr/>
        </p:nvSpPr>
        <p:spPr>
          <a:xfrm>
            <a:off x="2915870" y="2612636"/>
            <a:ext cx="2989384" cy="326704"/>
          </a:xfrm>
          <a:prstGeom prst="wedgeRoundRectCallout">
            <a:avLst>
              <a:gd name="adj1" fmla="val -58221"/>
              <a:gd name="adj2" fmla="val -3096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Select </a:t>
            </a:r>
            <a:r>
              <a:rPr lang="en-US" altLang="ja-JP" sz="1600" dirty="0">
                <a:solidFill>
                  <a:srgbClr val="FF0000"/>
                </a:solidFill>
              </a:rPr>
              <a:t>shipping notice date</a:t>
            </a:r>
            <a:endParaRPr kumimoji="1" lang="ja-JP" altLang="en-US" sz="1600" dirty="0">
              <a:solidFill>
                <a:srgbClr val="FF0000"/>
              </a:solidFill>
            </a:endParaRPr>
          </a:p>
        </p:txBody>
      </p:sp>
      <p:sp>
        <p:nvSpPr>
          <p:cNvPr id="15" name="吹き出し: 角を丸めた四角形 14">
            <a:extLst>
              <a:ext uri="{FF2B5EF4-FFF2-40B4-BE49-F238E27FC236}">
                <a16:creationId xmlns:a16="http://schemas.microsoft.com/office/drawing/2014/main" id="{E6271FB2-5229-4050-83D1-807B2E99B135}"/>
              </a:ext>
            </a:extLst>
          </p:cNvPr>
          <p:cNvSpPr/>
          <p:nvPr/>
        </p:nvSpPr>
        <p:spPr>
          <a:xfrm>
            <a:off x="571500" y="5055576"/>
            <a:ext cx="2024860" cy="477493"/>
          </a:xfrm>
          <a:prstGeom prst="wedgeRoundRectCallout">
            <a:avLst>
              <a:gd name="adj1" fmla="val 106090"/>
              <a:gd name="adj2" fmla="val 13008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α</a:t>
            </a:r>
            <a:r>
              <a:rPr lang="en-US" altLang="ja-JP" sz="1600" dirty="0">
                <a:solidFill>
                  <a:srgbClr val="FF0000"/>
                </a:solidFill>
              </a:rPr>
              <a:t>. Import shipping notice excel file</a:t>
            </a:r>
            <a:endParaRPr kumimoji="1" lang="ja-JP" altLang="en-US" sz="1600" dirty="0">
              <a:solidFill>
                <a:srgbClr val="FF0000"/>
              </a:solidFill>
            </a:endParaRPr>
          </a:p>
        </p:txBody>
      </p:sp>
      <p:sp>
        <p:nvSpPr>
          <p:cNvPr id="16" name="吹き出し: 角を丸めた四角形 15">
            <a:extLst>
              <a:ext uri="{FF2B5EF4-FFF2-40B4-BE49-F238E27FC236}">
                <a16:creationId xmlns:a16="http://schemas.microsoft.com/office/drawing/2014/main" id="{7F22A1D1-9E46-4C29-BAC2-5033D424A4F1}"/>
              </a:ext>
            </a:extLst>
          </p:cNvPr>
          <p:cNvSpPr/>
          <p:nvPr/>
        </p:nvSpPr>
        <p:spPr>
          <a:xfrm>
            <a:off x="2681653" y="5058284"/>
            <a:ext cx="3824655" cy="477493"/>
          </a:xfrm>
          <a:prstGeom prst="wedgeRoundRectCallout">
            <a:avLst>
              <a:gd name="adj1" fmla="val 3638"/>
              <a:gd name="adj2" fmla="val 10614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ja-JP" sz="1600" dirty="0">
                <a:solidFill>
                  <a:srgbClr val="FF0000"/>
                </a:solidFill>
              </a:rPr>
              <a:t>β</a:t>
            </a:r>
            <a:r>
              <a:rPr lang="en-US" altLang="ja-JP" sz="1600" dirty="0">
                <a:solidFill>
                  <a:srgbClr val="FF0000"/>
                </a:solidFill>
              </a:rPr>
              <a:t>. </a:t>
            </a:r>
            <a:r>
              <a:rPr kumimoji="1" lang="en-US" altLang="ja-JP" sz="1600" dirty="0">
                <a:solidFill>
                  <a:srgbClr val="FF0000"/>
                </a:solidFill>
              </a:rPr>
              <a:t>Generate &amp; print work orders, then print product labels for each order </a:t>
            </a:r>
          </a:p>
        </p:txBody>
      </p:sp>
      <p:pic>
        <p:nvPicPr>
          <p:cNvPr id="17" name="図 16">
            <a:extLst>
              <a:ext uri="{FF2B5EF4-FFF2-40B4-BE49-F238E27FC236}">
                <a16:creationId xmlns:a16="http://schemas.microsoft.com/office/drawing/2014/main" id="{1385F9D5-251D-401B-91C6-67D71723C1C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55777" y="4407921"/>
            <a:ext cx="4965608" cy="811246"/>
          </a:xfrm>
          <a:prstGeom prst="rect">
            <a:avLst/>
          </a:prstGeom>
        </p:spPr>
      </p:pic>
      <p:sp>
        <p:nvSpPr>
          <p:cNvPr id="18" name="矢印: ストライプ 17">
            <a:extLst>
              <a:ext uri="{FF2B5EF4-FFF2-40B4-BE49-F238E27FC236}">
                <a16:creationId xmlns:a16="http://schemas.microsoft.com/office/drawing/2014/main" id="{290B2980-FB1A-4535-A91A-0289FE88FDCC}"/>
              </a:ext>
            </a:extLst>
          </p:cNvPr>
          <p:cNvSpPr/>
          <p:nvPr/>
        </p:nvSpPr>
        <p:spPr>
          <a:xfrm rot="12343394">
            <a:off x="5828827" y="3961805"/>
            <a:ext cx="790626" cy="575186"/>
          </a:xfrm>
          <a:prstGeom prst="striped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角を丸めた四角形 18">
            <a:extLst>
              <a:ext uri="{FF2B5EF4-FFF2-40B4-BE49-F238E27FC236}">
                <a16:creationId xmlns:a16="http://schemas.microsoft.com/office/drawing/2014/main" id="{5CB46E5C-0252-4D2E-8074-5F4E48B09C39}"/>
              </a:ext>
            </a:extLst>
          </p:cNvPr>
          <p:cNvSpPr/>
          <p:nvPr/>
        </p:nvSpPr>
        <p:spPr>
          <a:xfrm>
            <a:off x="6705101" y="5355579"/>
            <a:ext cx="5164513" cy="912845"/>
          </a:xfrm>
          <a:prstGeom prst="wedgeRoundRectCallout">
            <a:avLst>
              <a:gd name="adj1" fmla="val 3178"/>
              <a:gd name="adj2" fmla="val -6878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FF0000"/>
                </a:solidFill>
              </a:rPr>
              <a:t>“Shipping notice” here refers to “COC: certificate of conformance” sent from PBG or the “ASN: advance shipping notice” sent from the 3</a:t>
            </a:r>
            <a:r>
              <a:rPr lang="en-US" altLang="ja-JP" sz="1600" baseline="30000" dirty="0">
                <a:solidFill>
                  <a:srgbClr val="FF0000"/>
                </a:solidFill>
              </a:rPr>
              <a:t>rd</a:t>
            </a:r>
            <a:r>
              <a:rPr lang="en-US" altLang="ja-JP" sz="1600" dirty="0">
                <a:solidFill>
                  <a:srgbClr val="FF0000"/>
                </a:solidFill>
              </a:rPr>
              <a:t> party suppliers.</a:t>
            </a:r>
            <a:endParaRPr kumimoji="1" lang="en-US" altLang="ja-JP" sz="1600" dirty="0">
              <a:solidFill>
                <a:srgbClr val="FF0000"/>
              </a:solidFill>
            </a:endParaRPr>
          </a:p>
        </p:txBody>
      </p:sp>
    </p:spTree>
    <p:extLst>
      <p:ext uri="{BB962C8B-B14F-4D97-AF65-F5344CB8AC3E}">
        <p14:creationId xmlns:p14="http://schemas.microsoft.com/office/powerpoint/2010/main" val="145487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a. Import Shipping Notice</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11</a:t>
            </a:fld>
            <a:endParaRPr kumimoji="1" lang="ja-JP" altLang="en-US" dirty="0"/>
          </a:p>
        </p:txBody>
      </p:sp>
      <p:sp>
        <p:nvSpPr>
          <p:cNvPr id="9" name="テキスト ボックス 8">
            <a:extLst>
              <a:ext uri="{FF2B5EF4-FFF2-40B4-BE49-F238E27FC236}">
                <a16:creationId xmlns:a16="http://schemas.microsoft.com/office/drawing/2014/main" id="{4AEE6110-0F1F-404A-9290-2FC679DDD6D9}"/>
              </a:ext>
            </a:extLst>
          </p:cNvPr>
          <p:cNvSpPr txBox="1"/>
          <p:nvPr/>
        </p:nvSpPr>
        <p:spPr>
          <a:xfrm>
            <a:off x="367485" y="754651"/>
            <a:ext cx="10892186" cy="769441"/>
          </a:xfrm>
          <a:prstGeom prst="rect">
            <a:avLst/>
          </a:prstGeom>
          <a:noFill/>
        </p:spPr>
        <p:txBody>
          <a:bodyPr wrap="square" rtlCol="0">
            <a:spAutoFit/>
          </a:bodyPr>
          <a:lstStyle/>
          <a:p>
            <a:r>
              <a:rPr lang="en-US" altLang="ja-JP" sz="2200" dirty="0"/>
              <a:t>T</a:t>
            </a:r>
            <a:r>
              <a:rPr kumimoji="1" lang="en-US" altLang="ja-JP" sz="2200" dirty="0"/>
              <a:t>he result of clicking </a:t>
            </a:r>
            <a:r>
              <a:rPr lang="en-US" altLang="ja-JP" sz="2200" dirty="0"/>
              <a:t>the button "β. Generate &amp; print work orders, then print product labels“</a:t>
            </a:r>
            <a:endParaRPr kumimoji="1" lang="en-US" altLang="ja-JP" sz="2200" dirty="0"/>
          </a:p>
        </p:txBody>
      </p:sp>
      <p:pic>
        <p:nvPicPr>
          <p:cNvPr id="3" name="図 2">
            <a:extLst>
              <a:ext uri="{FF2B5EF4-FFF2-40B4-BE49-F238E27FC236}">
                <a16:creationId xmlns:a16="http://schemas.microsoft.com/office/drawing/2014/main" id="{558B0CCB-6CC2-47CF-9EE3-2C2C85C6326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369" b="-369"/>
          <a:stretch/>
        </p:blipFill>
        <p:spPr>
          <a:xfrm>
            <a:off x="313530" y="1699911"/>
            <a:ext cx="3334147" cy="2542829"/>
          </a:xfrm>
          <a:prstGeom prst="rect">
            <a:avLst/>
          </a:prstGeom>
        </p:spPr>
      </p:pic>
      <p:sp>
        <p:nvSpPr>
          <p:cNvPr id="20" name="吹き出し: 角を丸めた四角形 19">
            <a:extLst>
              <a:ext uri="{FF2B5EF4-FFF2-40B4-BE49-F238E27FC236}">
                <a16:creationId xmlns:a16="http://schemas.microsoft.com/office/drawing/2014/main" id="{30C2ED56-83D5-42DA-986B-9087A686D9F1}"/>
              </a:ext>
            </a:extLst>
          </p:cNvPr>
          <p:cNvSpPr/>
          <p:nvPr/>
        </p:nvSpPr>
        <p:spPr>
          <a:xfrm>
            <a:off x="245617" y="1650342"/>
            <a:ext cx="3713353" cy="500412"/>
          </a:xfrm>
          <a:prstGeom prst="wedgeRoundRectCallout">
            <a:avLst>
              <a:gd name="adj1" fmla="val -16044"/>
              <a:gd name="adj2" fmla="val 14453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Work order Excel file is generated in My Document directory.</a:t>
            </a:r>
            <a:endParaRPr kumimoji="1" lang="ja-JP" altLang="en-US" sz="1600" dirty="0">
              <a:solidFill>
                <a:srgbClr val="FF0000"/>
              </a:solidFill>
            </a:endParaRPr>
          </a:p>
        </p:txBody>
      </p:sp>
      <p:pic>
        <p:nvPicPr>
          <p:cNvPr id="14" name="図 13">
            <a:extLst>
              <a:ext uri="{FF2B5EF4-FFF2-40B4-BE49-F238E27FC236}">
                <a16:creationId xmlns:a16="http://schemas.microsoft.com/office/drawing/2014/main" id="{6DA8B8B4-E642-485B-A544-4F512C16BE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694" y="4449429"/>
            <a:ext cx="2818178" cy="2272046"/>
          </a:xfrm>
          <a:prstGeom prst="rect">
            <a:avLst/>
          </a:prstGeom>
        </p:spPr>
      </p:pic>
      <p:pic>
        <p:nvPicPr>
          <p:cNvPr id="7" name="図 6">
            <a:extLst>
              <a:ext uri="{FF2B5EF4-FFF2-40B4-BE49-F238E27FC236}">
                <a16:creationId xmlns:a16="http://schemas.microsoft.com/office/drawing/2014/main" id="{27D9821A-1BC2-44EC-BC5A-1DAEDB29BF5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44001" y="1837967"/>
            <a:ext cx="4266599" cy="3837501"/>
          </a:xfrm>
          <a:prstGeom prst="rect">
            <a:avLst/>
          </a:prstGeom>
          <a:ln>
            <a:solidFill>
              <a:schemeClr val="tx1"/>
            </a:solidFill>
          </a:ln>
        </p:spPr>
      </p:pic>
      <p:pic>
        <p:nvPicPr>
          <p:cNvPr id="11" name="図 10">
            <a:extLst>
              <a:ext uri="{FF2B5EF4-FFF2-40B4-BE49-F238E27FC236}">
                <a16:creationId xmlns:a16="http://schemas.microsoft.com/office/drawing/2014/main" id="{A1DEFDC5-FF0E-472C-BD8C-892BB9BAE8E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18884" y="3332299"/>
            <a:ext cx="5110889" cy="2605015"/>
          </a:xfrm>
          <a:prstGeom prst="rect">
            <a:avLst/>
          </a:prstGeom>
          <a:ln>
            <a:solidFill>
              <a:schemeClr val="tx1"/>
            </a:solidFill>
          </a:ln>
        </p:spPr>
      </p:pic>
      <p:sp>
        <p:nvSpPr>
          <p:cNvPr id="21" name="吹き出し: 角を丸めた四角形 20">
            <a:extLst>
              <a:ext uri="{FF2B5EF4-FFF2-40B4-BE49-F238E27FC236}">
                <a16:creationId xmlns:a16="http://schemas.microsoft.com/office/drawing/2014/main" id="{500528B2-B1BD-47AA-A597-191F069C4ECC}"/>
              </a:ext>
            </a:extLst>
          </p:cNvPr>
          <p:cNvSpPr/>
          <p:nvPr/>
        </p:nvSpPr>
        <p:spPr>
          <a:xfrm>
            <a:off x="8030530" y="2022167"/>
            <a:ext cx="3713353" cy="500412"/>
          </a:xfrm>
          <a:prstGeom prst="wedgeRoundRectCallout">
            <a:avLst>
              <a:gd name="adj1" fmla="val -41151"/>
              <a:gd name="adj2" fmla="val 99748"/>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Work order papers are printed from ordinary document printer</a:t>
            </a:r>
            <a:endParaRPr kumimoji="1" lang="ja-JP" altLang="en-US" sz="1600" dirty="0">
              <a:solidFill>
                <a:srgbClr val="FF0000"/>
              </a:solidFill>
            </a:endParaRPr>
          </a:p>
        </p:txBody>
      </p:sp>
      <p:sp>
        <p:nvSpPr>
          <p:cNvPr id="22" name="吹き出し: 角を丸めた四角形 21">
            <a:extLst>
              <a:ext uri="{FF2B5EF4-FFF2-40B4-BE49-F238E27FC236}">
                <a16:creationId xmlns:a16="http://schemas.microsoft.com/office/drawing/2014/main" id="{0AAC6664-57FD-4CE6-BDD2-730CD04AF716}"/>
              </a:ext>
            </a:extLst>
          </p:cNvPr>
          <p:cNvSpPr/>
          <p:nvPr/>
        </p:nvSpPr>
        <p:spPr>
          <a:xfrm>
            <a:off x="3956901" y="6132606"/>
            <a:ext cx="3713353" cy="500412"/>
          </a:xfrm>
          <a:prstGeom prst="wedgeRoundRectCallout">
            <a:avLst>
              <a:gd name="adj1" fmla="val -60223"/>
              <a:gd name="adj2" fmla="val -5948"/>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Product labels are printed from barcode printer </a:t>
            </a:r>
            <a:endParaRPr kumimoji="1" lang="ja-JP" altLang="en-US" sz="1600" dirty="0">
              <a:solidFill>
                <a:srgbClr val="FF0000"/>
              </a:solidFill>
            </a:endParaRPr>
          </a:p>
        </p:txBody>
      </p:sp>
    </p:spTree>
    <p:extLst>
      <p:ext uri="{BB962C8B-B14F-4D97-AF65-F5344CB8AC3E}">
        <p14:creationId xmlns:p14="http://schemas.microsoft.com/office/powerpoint/2010/main" val="279118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solidFill>
                  <a:schemeClr val="bg1">
                    <a:lumMod val="65000"/>
                  </a:schemeClr>
                </a:solidFill>
              </a:rPr>
              <a:t>I.   Login and Main Menu Structure</a:t>
            </a:r>
          </a:p>
          <a:p>
            <a:endParaRPr lang="en-US" altLang="ja-JP" sz="2000" dirty="0">
              <a:solidFill>
                <a:schemeClr val="bg1">
                  <a:lumMod val="65000"/>
                </a:schemeClr>
              </a:solidFill>
            </a:endParaRPr>
          </a:p>
          <a:p>
            <a:pPr marL="571500" indent="-571500">
              <a:buAutoNum type="romanUcPeriod" startAt="2"/>
            </a:pPr>
            <a:r>
              <a:rPr lang="en-US" altLang="ja-JP" sz="3000" dirty="0">
                <a:solidFill>
                  <a:schemeClr val="bg1">
                    <a:lumMod val="65000"/>
                  </a:schemeClr>
                </a:solidFill>
              </a:rPr>
              <a:t>Each Function</a:t>
            </a:r>
          </a:p>
          <a:p>
            <a:r>
              <a:rPr lang="en-US" altLang="ja-JP" sz="3000" dirty="0">
                <a:solidFill>
                  <a:schemeClr val="bg1">
                    <a:lumMod val="65000"/>
                  </a:schemeClr>
                </a:solidFill>
              </a:rPr>
              <a:t>    a. Import Shipping Notice</a:t>
            </a:r>
          </a:p>
          <a:p>
            <a:r>
              <a:rPr lang="en-US" altLang="ja-JP" sz="3000" dirty="0"/>
              <a:t>    b. Re-Print Product Labels</a:t>
            </a:r>
          </a:p>
          <a:p>
            <a:r>
              <a:rPr lang="en-US" altLang="ja-JP" sz="3000" dirty="0">
                <a:solidFill>
                  <a:schemeClr val="bg1">
                    <a:lumMod val="65000"/>
                  </a:schemeClr>
                </a:solidFill>
              </a:rPr>
              <a:t>    c. Synchronize Item Master with </a:t>
            </a:r>
            <a:r>
              <a:rPr lang="en-US" altLang="ja-JP" sz="3000" dirty="0" err="1">
                <a:solidFill>
                  <a:schemeClr val="bg1">
                    <a:lumMod val="65000"/>
                  </a:schemeClr>
                </a:solidFill>
              </a:rPr>
              <a:t>Kintone</a:t>
            </a:r>
            <a:endParaRPr lang="en-US" altLang="ja-JP" sz="3000" dirty="0">
              <a:solidFill>
                <a:schemeClr val="bg1">
                  <a:lumMod val="65000"/>
                </a:schemeClr>
              </a:solidFill>
            </a:endParaRPr>
          </a:p>
          <a:p>
            <a:r>
              <a:rPr lang="en-US" altLang="ja-JP" sz="3000" dirty="0">
                <a:solidFill>
                  <a:schemeClr val="bg1">
                    <a:lumMod val="65000"/>
                  </a:schemeClr>
                </a:solidFill>
              </a:rPr>
              <a:t>    d. Verify Product Labeling</a:t>
            </a:r>
          </a:p>
          <a:p>
            <a:endParaRPr lang="en-US" altLang="ja-JP" sz="2000" dirty="0"/>
          </a:p>
          <a:p>
            <a:r>
              <a:rPr lang="en-US" altLang="ja-JP" sz="3000" dirty="0">
                <a:solidFill>
                  <a:schemeClr val="bg1">
                    <a:lumMod val="65000"/>
                  </a:schemeClr>
                </a:solidFill>
              </a:rPr>
              <a:t>III. System Settings</a:t>
            </a:r>
          </a:p>
          <a:p>
            <a:r>
              <a:rPr lang="en-US" altLang="ja-JP" sz="3000" dirty="0">
                <a:solidFill>
                  <a:schemeClr val="bg1">
                    <a:lumMod val="65000"/>
                  </a:schemeClr>
                </a:solidFill>
              </a:rPr>
              <a:t> </a:t>
            </a:r>
            <a:r>
              <a:rPr lang="ja-JP" altLang="en-US" sz="3000" dirty="0">
                <a:solidFill>
                  <a:schemeClr val="bg1">
                    <a:lumMod val="65000"/>
                  </a:schemeClr>
                </a:solidFill>
              </a:rPr>
              <a:t>   </a:t>
            </a:r>
            <a:r>
              <a:rPr lang="en-US" altLang="ja-JP" sz="3000" dirty="0">
                <a:solidFill>
                  <a:schemeClr val="bg1">
                    <a:lumMod val="65000"/>
                  </a:schemeClr>
                </a:solidFill>
              </a:rPr>
              <a:t>e.</a:t>
            </a:r>
            <a:r>
              <a:rPr lang="ja-JP" altLang="en-US" sz="3000" dirty="0">
                <a:solidFill>
                  <a:schemeClr val="bg1">
                    <a:lumMod val="65000"/>
                  </a:schemeClr>
                </a:solidFill>
              </a:rPr>
              <a:t> </a:t>
            </a:r>
            <a:r>
              <a:rPr lang="en-US" altLang="ja-JP" sz="3000" dirty="0">
                <a:solidFill>
                  <a:schemeClr val="bg1">
                    <a:lumMod val="65000"/>
                  </a:schemeClr>
                </a:solidFill>
              </a:rPr>
              <a:t>Source Code Management</a:t>
            </a:r>
          </a:p>
          <a:p>
            <a:r>
              <a:rPr lang="en-US" altLang="ja-JP" sz="3000" dirty="0">
                <a:solidFill>
                  <a:schemeClr val="bg1">
                    <a:lumMod val="65000"/>
                  </a:schemeClr>
                </a:solidFill>
              </a:rPr>
              <a:t>    f. Application File Deployment</a:t>
            </a:r>
          </a:p>
          <a:p>
            <a:r>
              <a:rPr lang="en-US" altLang="ja-JP" sz="3000" dirty="0">
                <a:solidFill>
                  <a:schemeClr val="bg1">
                    <a:lumMod val="65000"/>
                  </a:schemeClr>
                </a:solidFill>
              </a:rPr>
              <a:t>    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12</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359162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b. Re-Print Product Labels</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13</a:t>
            </a:fld>
            <a:endParaRPr kumimoji="1" lang="ja-JP" altLang="en-US"/>
          </a:p>
        </p:txBody>
      </p:sp>
      <p:pic>
        <p:nvPicPr>
          <p:cNvPr id="7" name="図 6">
            <a:extLst>
              <a:ext uri="{FF2B5EF4-FFF2-40B4-BE49-F238E27FC236}">
                <a16:creationId xmlns:a16="http://schemas.microsoft.com/office/drawing/2014/main" id="{EB568DF4-348C-47B0-9113-0DAA5DEA12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69345" y="986772"/>
            <a:ext cx="5616455" cy="5369578"/>
          </a:xfrm>
          <a:prstGeom prst="rect">
            <a:avLst/>
          </a:prstGeom>
        </p:spPr>
      </p:pic>
      <p:sp>
        <p:nvSpPr>
          <p:cNvPr id="8" name="吹き出し: 角を丸めた四角形 7">
            <a:extLst>
              <a:ext uri="{FF2B5EF4-FFF2-40B4-BE49-F238E27FC236}">
                <a16:creationId xmlns:a16="http://schemas.microsoft.com/office/drawing/2014/main" id="{677A513F-995B-4891-8ED0-76FE017F6AA1}"/>
              </a:ext>
            </a:extLst>
          </p:cNvPr>
          <p:cNvSpPr/>
          <p:nvPr/>
        </p:nvSpPr>
        <p:spPr>
          <a:xfrm>
            <a:off x="4700896" y="3911189"/>
            <a:ext cx="1779033" cy="625821"/>
          </a:xfrm>
          <a:prstGeom prst="wedgeRoundRectCallout">
            <a:avLst>
              <a:gd name="adj1" fmla="val 3610"/>
              <a:gd name="adj2" fmla="val -77701"/>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b. Re-Print Product Labels</a:t>
            </a:r>
            <a:endParaRPr kumimoji="1" lang="ja-JP" altLang="en-US" sz="1600" dirty="0">
              <a:solidFill>
                <a:srgbClr val="FF0000"/>
              </a:solidFill>
            </a:endParaRPr>
          </a:p>
        </p:txBody>
      </p:sp>
    </p:spTree>
    <p:extLst>
      <p:ext uri="{BB962C8B-B14F-4D97-AF65-F5344CB8AC3E}">
        <p14:creationId xmlns:p14="http://schemas.microsoft.com/office/powerpoint/2010/main" val="136605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a:xfrm>
            <a:off x="8610600" y="6356350"/>
            <a:ext cx="2743200" cy="365125"/>
          </a:xfrm>
        </p:spPr>
        <p:txBody>
          <a:bodyPr/>
          <a:lstStyle/>
          <a:p>
            <a:fld id="{2C89AA62-141A-B144-A26F-F75C269582A9}" type="slidenum">
              <a:rPr kumimoji="1" lang="ja-JP" altLang="en-US" smtClean="0"/>
              <a:t>14</a:t>
            </a:fld>
            <a:endParaRPr kumimoji="1" lang="ja-JP" altLang="en-US" dirty="0"/>
          </a:p>
        </p:txBody>
      </p:sp>
      <p:sp>
        <p:nvSpPr>
          <p:cNvPr id="18" name="矢印: ストライプ 17">
            <a:extLst>
              <a:ext uri="{FF2B5EF4-FFF2-40B4-BE49-F238E27FC236}">
                <a16:creationId xmlns:a16="http://schemas.microsoft.com/office/drawing/2014/main" id="{290B2980-FB1A-4535-A91A-0289FE88FDCC}"/>
              </a:ext>
            </a:extLst>
          </p:cNvPr>
          <p:cNvSpPr/>
          <p:nvPr/>
        </p:nvSpPr>
        <p:spPr>
          <a:xfrm>
            <a:off x="7378497" y="3821624"/>
            <a:ext cx="678763" cy="575186"/>
          </a:xfrm>
          <a:prstGeom prst="striped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C41C0B6-F81F-4D37-9190-0D8DAD560F15}"/>
              </a:ext>
            </a:extLst>
          </p:cNvPr>
          <p:cNvSpPr txBox="1"/>
          <p:nvPr/>
        </p:nvSpPr>
        <p:spPr>
          <a:xfrm>
            <a:off x="123568" y="160638"/>
            <a:ext cx="11961340" cy="461665"/>
          </a:xfrm>
          <a:prstGeom prst="rect">
            <a:avLst/>
          </a:prstGeom>
          <a:noFill/>
        </p:spPr>
        <p:txBody>
          <a:bodyPr wrap="square" rtlCol="0">
            <a:spAutoFit/>
          </a:bodyPr>
          <a:lstStyle/>
          <a:p>
            <a:r>
              <a:rPr lang="en-US" altLang="ja-JP" sz="2400" dirty="0"/>
              <a:t>b. Re-Print Product Labels</a:t>
            </a:r>
          </a:p>
        </p:txBody>
      </p:sp>
      <p:pic>
        <p:nvPicPr>
          <p:cNvPr id="21" name="図 20">
            <a:extLst>
              <a:ext uri="{FF2B5EF4-FFF2-40B4-BE49-F238E27FC236}">
                <a16:creationId xmlns:a16="http://schemas.microsoft.com/office/drawing/2014/main" id="{CBAA1EA2-6B78-407A-A008-202165BFDDE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35054" y="1772863"/>
            <a:ext cx="2734826" cy="2204847"/>
          </a:xfrm>
          <a:prstGeom prst="rect">
            <a:avLst/>
          </a:prstGeom>
        </p:spPr>
      </p:pic>
      <p:pic>
        <p:nvPicPr>
          <p:cNvPr id="3" name="図 2">
            <a:extLst>
              <a:ext uri="{FF2B5EF4-FFF2-40B4-BE49-F238E27FC236}">
                <a16:creationId xmlns:a16="http://schemas.microsoft.com/office/drawing/2014/main" id="{8A7DD6ED-59DD-457D-A00D-1B664B22D2F6}"/>
              </a:ext>
            </a:extLst>
          </p:cNvPr>
          <p:cNvPicPr>
            <a:picLocks noChangeAspect="1"/>
          </p:cNvPicPr>
          <p:nvPr/>
        </p:nvPicPr>
        <p:blipFill>
          <a:blip r:embed="rId3"/>
          <a:stretch>
            <a:fillRect/>
          </a:stretch>
        </p:blipFill>
        <p:spPr>
          <a:xfrm>
            <a:off x="710138" y="1708539"/>
            <a:ext cx="3600450" cy="4686300"/>
          </a:xfrm>
          <a:prstGeom prst="rect">
            <a:avLst/>
          </a:prstGeom>
        </p:spPr>
      </p:pic>
      <p:sp>
        <p:nvSpPr>
          <p:cNvPr id="10" name="吹き出し: 角を丸めた四角形 9">
            <a:extLst>
              <a:ext uri="{FF2B5EF4-FFF2-40B4-BE49-F238E27FC236}">
                <a16:creationId xmlns:a16="http://schemas.microsoft.com/office/drawing/2014/main" id="{10E941F2-A8DA-4361-95C6-109235A72A37}"/>
              </a:ext>
            </a:extLst>
          </p:cNvPr>
          <p:cNvSpPr/>
          <p:nvPr/>
        </p:nvSpPr>
        <p:spPr>
          <a:xfrm>
            <a:off x="4080685" y="3066460"/>
            <a:ext cx="2202218" cy="326704"/>
          </a:xfrm>
          <a:prstGeom prst="wedgeRoundRectCallout">
            <a:avLst>
              <a:gd name="adj1" fmla="val -61379"/>
              <a:gd name="adj2" fmla="val 1209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Input item number</a:t>
            </a:r>
            <a:endParaRPr kumimoji="1" lang="ja-JP" altLang="en-US" sz="1600" dirty="0">
              <a:solidFill>
                <a:srgbClr val="FF0000"/>
              </a:solidFill>
            </a:endParaRPr>
          </a:p>
        </p:txBody>
      </p:sp>
      <p:sp>
        <p:nvSpPr>
          <p:cNvPr id="22" name="吹き出し: 角を丸めた四角形 21">
            <a:extLst>
              <a:ext uri="{FF2B5EF4-FFF2-40B4-BE49-F238E27FC236}">
                <a16:creationId xmlns:a16="http://schemas.microsoft.com/office/drawing/2014/main" id="{29B199CE-2EB7-4B10-A307-7E71B4FAB225}"/>
              </a:ext>
            </a:extLst>
          </p:cNvPr>
          <p:cNvSpPr/>
          <p:nvPr/>
        </p:nvSpPr>
        <p:spPr>
          <a:xfrm>
            <a:off x="4068148" y="3488602"/>
            <a:ext cx="3009659" cy="469778"/>
          </a:xfrm>
          <a:prstGeom prst="wedgeRoundRectCallout">
            <a:avLst>
              <a:gd name="adj1" fmla="val -57998"/>
              <a:gd name="adj2" fmla="val -22436"/>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FF0000"/>
                </a:solidFill>
              </a:rPr>
              <a:t>Input description displayed from item master</a:t>
            </a:r>
            <a:endParaRPr kumimoji="1" lang="ja-JP" altLang="en-US" sz="1600" dirty="0">
              <a:solidFill>
                <a:srgbClr val="FF0000"/>
              </a:solidFill>
            </a:endParaRPr>
          </a:p>
        </p:txBody>
      </p:sp>
      <p:sp>
        <p:nvSpPr>
          <p:cNvPr id="23" name="吹き出し: 角を丸めた四角形 22">
            <a:extLst>
              <a:ext uri="{FF2B5EF4-FFF2-40B4-BE49-F238E27FC236}">
                <a16:creationId xmlns:a16="http://schemas.microsoft.com/office/drawing/2014/main" id="{611B1B1A-C5C0-4B75-A987-D4A7A3BF671E}"/>
              </a:ext>
            </a:extLst>
          </p:cNvPr>
          <p:cNvSpPr/>
          <p:nvPr/>
        </p:nvSpPr>
        <p:spPr>
          <a:xfrm>
            <a:off x="4068148" y="4026332"/>
            <a:ext cx="3009659" cy="469778"/>
          </a:xfrm>
          <a:prstGeom prst="wedgeRoundRectCallout">
            <a:avLst>
              <a:gd name="adj1" fmla="val -57706"/>
              <a:gd name="adj2" fmla="val -3720"/>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FF0000"/>
                </a:solidFill>
              </a:rPr>
              <a:t>Label type displayed from item master</a:t>
            </a:r>
            <a:endParaRPr kumimoji="1" lang="ja-JP" altLang="en-US" sz="1600" dirty="0">
              <a:solidFill>
                <a:srgbClr val="FF0000"/>
              </a:solidFill>
            </a:endParaRPr>
          </a:p>
        </p:txBody>
      </p:sp>
      <p:sp>
        <p:nvSpPr>
          <p:cNvPr id="25" name="吹き出し: 角を丸めた四角形 24">
            <a:extLst>
              <a:ext uri="{FF2B5EF4-FFF2-40B4-BE49-F238E27FC236}">
                <a16:creationId xmlns:a16="http://schemas.microsoft.com/office/drawing/2014/main" id="{AF31011E-B4B9-411A-AEDE-EC00C600745A}"/>
              </a:ext>
            </a:extLst>
          </p:cNvPr>
          <p:cNvSpPr/>
          <p:nvPr/>
        </p:nvSpPr>
        <p:spPr>
          <a:xfrm>
            <a:off x="4073677" y="4545872"/>
            <a:ext cx="2202218" cy="326704"/>
          </a:xfrm>
          <a:prstGeom prst="wedgeRoundRectCallout">
            <a:avLst>
              <a:gd name="adj1" fmla="val -60581"/>
              <a:gd name="adj2" fmla="val -2558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Input lot number</a:t>
            </a:r>
            <a:endParaRPr kumimoji="1" lang="ja-JP" altLang="en-US" sz="1600" dirty="0">
              <a:solidFill>
                <a:srgbClr val="FF0000"/>
              </a:solidFill>
            </a:endParaRPr>
          </a:p>
        </p:txBody>
      </p:sp>
      <p:sp>
        <p:nvSpPr>
          <p:cNvPr id="26" name="吹き出し: 角を丸めた四角形 25">
            <a:extLst>
              <a:ext uri="{FF2B5EF4-FFF2-40B4-BE49-F238E27FC236}">
                <a16:creationId xmlns:a16="http://schemas.microsoft.com/office/drawing/2014/main" id="{2B2F1DB3-EBE2-40FE-9DB8-8BE1AFCE328A}"/>
              </a:ext>
            </a:extLst>
          </p:cNvPr>
          <p:cNvSpPr/>
          <p:nvPr/>
        </p:nvSpPr>
        <p:spPr>
          <a:xfrm>
            <a:off x="4068148" y="4930537"/>
            <a:ext cx="2202218" cy="326704"/>
          </a:xfrm>
          <a:prstGeom prst="wedgeRoundRectCallout">
            <a:avLst>
              <a:gd name="adj1" fmla="val -60980"/>
              <a:gd name="adj2" fmla="val -14818"/>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Select expiry date</a:t>
            </a:r>
            <a:endParaRPr kumimoji="1" lang="ja-JP" altLang="en-US" sz="1600" dirty="0">
              <a:solidFill>
                <a:srgbClr val="FF0000"/>
              </a:solidFill>
            </a:endParaRPr>
          </a:p>
        </p:txBody>
      </p:sp>
      <p:sp>
        <p:nvSpPr>
          <p:cNvPr id="27" name="吹き出し: 角を丸めた四角形 26">
            <a:extLst>
              <a:ext uri="{FF2B5EF4-FFF2-40B4-BE49-F238E27FC236}">
                <a16:creationId xmlns:a16="http://schemas.microsoft.com/office/drawing/2014/main" id="{E5EB2971-0593-48DE-9DC2-26D0619B7E76}"/>
              </a:ext>
            </a:extLst>
          </p:cNvPr>
          <p:cNvSpPr/>
          <p:nvPr/>
        </p:nvSpPr>
        <p:spPr>
          <a:xfrm>
            <a:off x="4068149" y="5316742"/>
            <a:ext cx="2202218" cy="326704"/>
          </a:xfrm>
          <a:prstGeom prst="wedgeRoundRectCallout">
            <a:avLst>
              <a:gd name="adj1" fmla="val -59383"/>
              <a:gd name="adj2" fmla="val -22892"/>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Input label quantity</a:t>
            </a:r>
            <a:endParaRPr kumimoji="1" lang="ja-JP" altLang="en-US" sz="1600" dirty="0">
              <a:solidFill>
                <a:srgbClr val="FF0000"/>
              </a:solidFill>
            </a:endParaRPr>
          </a:p>
        </p:txBody>
      </p:sp>
      <p:sp>
        <p:nvSpPr>
          <p:cNvPr id="28" name="吹き出し: 角を丸めた四角形 27">
            <a:extLst>
              <a:ext uri="{FF2B5EF4-FFF2-40B4-BE49-F238E27FC236}">
                <a16:creationId xmlns:a16="http://schemas.microsoft.com/office/drawing/2014/main" id="{5823FA09-C980-49DB-9F0E-8F13106F6E2B}"/>
              </a:ext>
            </a:extLst>
          </p:cNvPr>
          <p:cNvSpPr/>
          <p:nvPr/>
        </p:nvSpPr>
        <p:spPr>
          <a:xfrm>
            <a:off x="4068148" y="5815708"/>
            <a:ext cx="2851398" cy="490227"/>
          </a:xfrm>
          <a:prstGeom prst="wedgeRoundRectCallout">
            <a:avLst>
              <a:gd name="adj1" fmla="val -92650"/>
              <a:gd name="adj2" fmla="val 10168"/>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Send print command to the barcode printer</a:t>
            </a:r>
            <a:endParaRPr kumimoji="1" lang="ja-JP" altLang="en-US" sz="1600" dirty="0">
              <a:solidFill>
                <a:srgbClr val="FF0000"/>
              </a:solidFill>
            </a:endParaRPr>
          </a:p>
        </p:txBody>
      </p:sp>
      <p:sp>
        <p:nvSpPr>
          <p:cNvPr id="29" name="テキスト ボックス 28">
            <a:extLst>
              <a:ext uri="{FF2B5EF4-FFF2-40B4-BE49-F238E27FC236}">
                <a16:creationId xmlns:a16="http://schemas.microsoft.com/office/drawing/2014/main" id="{BDED6CF7-08A2-4822-8D38-19973978F611}"/>
              </a:ext>
            </a:extLst>
          </p:cNvPr>
          <p:cNvSpPr txBox="1"/>
          <p:nvPr/>
        </p:nvSpPr>
        <p:spPr>
          <a:xfrm>
            <a:off x="393861" y="842569"/>
            <a:ext cx="11247154" cy="769441"/>
          </a:xfrm>
          <a:prstGeom prst="rect">
            <a:avLst/>
          </a:prstGeom>
          <a:noFill/>
        </p:spPr>
        <p:txBody>
          <a:bodyPr wrap="square" rtlCol="0">
            <a:spAutoFit/>
          </a:bodyPr>
          <a:lstStyle/>
          <a:p>
            <a:r>
              <a:rPr lang="en-US" altLang="ja-JP" sz="2200" dirty="0"/>
              <a:t>Product label re-printing function is available for the case of labels lost or misprinted.</a:t>
            </a:r>
          </a:p>
          <a:p>
            <a:r>
              <a:rPr kumimoji="1" lang="en-US" altLang="ja-JP" sz="2200" dirty="0"/>
              <a:t>There are two types of label: ordinary product label, internal-purpose logistic label.</a:t>
            </a:r>
          </a:p>
        </p:txBody>
      </p:sp>
      <p:pic>
        <p:nvPicPr>
          <p:cNvPr id="7" name="図 6">
            <a:extLst>
              <a:ext uri="{FF2B5EF4-FFF2-40B4-BE49-F238E27FC236}">
                <a16:creationId xmlns:a16="http://schemas.microsoft.com/office/drawing/2014/main" id="{4C9BBDD1-04E2-4942-A8DD-17C970C4A01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41195" y="4085745"/>
            <a:ext cx="2743200" cy="2204847"/>
          </a:xfrm>
          <a:prstGeom prst="rect">
            <a:avLst/>
          </a:prstGeom>
        </p:spPr>
      </p:pic>
      <p:sp>
        <p:nvSpPr>
          <p:cNvPr id="30" name="吹き出し: 角を丸めた四角形 29">
            <a:extLst>
              <a:ext uri="{FF2B5EF4-FFF2-40B4-BE49-F238E27FC236}">
                <a16:creationId xmlns:a16="http://schemas.microsoft.com/office/drawing/2014/main" id="{58A9344A-449D-4032-A897-C8ABDE2C3ACD}"/>
              </a:ext>
            </a:extLst>
          </p:cNvPr>
          <p:cNvSpPr/>
          <p:nvPr/>
        </p:nvSpPr>
        <p:spPr>
          <a:xfrm>
            <a:off x="5609222" y="1928674"/>
            <a:ext cx="2620648" cy="326704"/>
          </a:xfrm>
          <a:prstGeom prst="wedgeRoundRectCallout">
            <a:avLst>
              <a:gd name="adj1" fmla="val 56798"/>
              <a:gd name="adj2" fmla="val 5515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Ordinary product label</a:t>
            </a:r>
            <a:endParaRPr kumimoji="1" lang="ja-JP" altLang="en-US" sz="1600" dirty="0">
              <a:solidFill>
                <a:srgbClr val="FF0000"/>
              </a:solidFill>
            </a:endParaRPr>
          </a:p>
        </p:txBody>
      </p:sp>
      <p:sp>
        <p:nvSpPr>
          <p:cNvPr id="31" name="吹き出し: 角を丸めた四角形 30">
            <a:extLst>
              <a:ext uri="{FF2B5EF4-FFF2-40B4-BE49-F238E27FC236}">
                <a16:creationId xmlns:a16="http://schemas.microsoft.com/office/drawing/2014/main" id="{0AB48500-94EA-4F92-AFC8-B79D68ABD6BF}"/>
              </a:ext>
            </a:extLst>
          </p:cNvPr>
          <p:cNvSpPr/>
          <p:nvPr/>
        </p:nvSpPr>
        <p:spPr>
          <a:xfrm>
            <a:off x="7508631" y="6192998"/>
            <a:ext cx="3098166" cy="326704"/>
          </a:xfrm>
          <a:prstGeom prst="wedgeRoundRectCallout">
            <a:avLst>
              <a:gd name="adj1" fmla="val -12209"/>
              <a:gd name="adj2" fmla="val -7402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Internal-purpose</a:t>
            </a:r>
            <a:r>
              <a:rPr kumimoji="1" lang="en-US" altLang="ja-JP" sz="1600" dirty="0">
                <a:solidFill>
                  <a:srgbClr val="FF0000"/>
                </a:solidFill>
              </a:rPr>
              <a:t> logistic label</a:t>
            </a:r>
            <a:endParaRPr kumimoji="1" lang="ja-JP" altLang="en-US" sz="1600" dirty="0">
              <a:solidFill>
                <a:srgbClr val="FF0000"/>
              </a:solidFill>
            </a:endParaRPr>
          </a:p>
        </p:txBody>
      </p:sp>
    </p:spTree>
    <p:extLst>
      <p:ext uri="{BB962C8B-B14F-4D97-AF65-F5344CB8AC3E}">
        <p14:creationId xmlns:p14="http://schemas.microsoft.com/office/powerpoint/2010/main" val="397428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solidFill>
                  <a:schemeClr val="bg1">
                    <a:lumMod val="65000"/>
                  </a:schemeClr>
                </a:solidFill>
              </a:rPr>
              <a:t>I.   Login and Main Menu Structure</a:t>
            </a:r>
          </a:p>
          <a:p>
            <a:endParaRPr lang="en-US" altLang="ja-JP" sz="2000" dirty="0">
              <a:solidFill>
                <a:schemeClr val="bg1">
                  <a:lumMod val="65000"/>
                </a:schemeClr>
              </a:solidFill>
            </a:endParaRPr>
          </a:p>
          <a:p>
            <a:pPr marL="571500" indent="-571500">
              <a:buAutoNum type="romanUcPeriod" startAt="2"/>
            </a:pPr>
            <a:r>
              <a:rPr lang="en-US" altLang="ja-JP" sz="3000" dirty="0">
                <a:solidFill>
                  <a:schemeClr val="bg1">
                    <a:lumMod val="65000"/>
                  </a:schemeClr>
                </a:solidFill>
              </a:rPr>
              <a:t>Each Function</a:t>
            </a:r>
          </a:p>
          <a:p>
            <a:r>
              <a:rPr lang="en-US" altLang="ja-JP" sz="3000" dirty="0">
                <a:solidFill>
                  <a:schemeClr val="bg1">
                    <a:lumMod val="65000"/>
                  </a:schemeClr>
                </a:solidFill>
              </a:rPr>
              <a:t>    a. Import Shipping Notice</a:t>
            </a:r>
          </a:p>
          <a:p>
            <a:r>
              <a:rPr lang="en-US" altLang="ja-JP" sz="3000" dirty="0">
                <a:solidFill>
                  <a:schemeClr val="bg1">
                    <a:lumMod val="65000"/>
                  </a:schemeClr>
                </a:solidFill>
              </a:rPr>
              <a:t>    b. Re-Print Product Labels</a:t>
            </a:r>
          </a:p>
          <a:p>
            <a:r>
              <a:rPr lang="en-US" altLang="ja-JP" sz="3000" dirty="0"/>
              <a:t>    c. Synchronize Item Master with </a:t>
            </a:r>
            <a:r>
              <a:rPr lang="en-US" altLang="ja-JP" sz="3000" dirty="0" err="1"/>
              <a:t>Kintone</a:t>
            </a:r>
            <a:endParaRPr lang="en-US" altLang="ja-JP" sz="3000" dirty="0"/>
          </a:p>
          <a:p>
            <a:r>
              <a:rPr lang="en-US" altLang="ja-JP" sz="3000" dirty="0">
                <a:solidFill>
                  <a:schemeClr val="bg1">
                    <a:lumMod val="65000"/>
                  </a:schemeClr>
                </a:solidFill>
              </a:rPr>
              <a:t>    d. Verify Product Labeling</a:t>
            </a:r>
          </a:p>
          <a:p>
            <a:endParaRPr lang="en-US" altLang="ja-JP" sz="2000" dirty="0"/>
          </a:p>
          <a:p>
            <a:r>
              <a:rPr lang="en-US" altLang="ja-JP" sz="3000" dirty="0">
                <a:solidFill>
                  <a:schemeClr val="bg1">
                    <a:lumMod val="65000"/>
                  </a:schemeClr>
                </a:solidFill>
              </a:rPr>
              <a:t>III. System Settings</a:t>
            </a:r>
          </a:p>
          <a:p>
            <a:r>
              <a:rPr lang="en-US" altLang="ja-JP" sz="3000" dirty="0">
                <a:solidFill>
                  <a:schemeClr val="bg1">
                    <a:lumMod val="65000"/>
                  </a:schemeClr>
                </a:solidFill>
              </a:rPr>
              <a:t> </a:t>
            </a:r>
            <a:r>
              <a:rPr lang="ja-JP" altLang="en-US" sz="3000" dirty="0">
                <a:solidFill>
                  <a:schemeClr val="bg1">
                    <a:lumMod val="65000"/>
                  </a:schemeClr>
                </a:solidFill>
              </a:rPr>
              <a:t>   </a:t>
            </a:r>
            <a:r>
              <a:rPr lang="en-US" altLang="ja-JP" sz="3000" dirty="0">
                <a:solidFill>
                  <a:schemeClr val="bg1">
                    <a:lumMod val="65000"/>
                  </a:schemeClr>
                </a:solidFill>
              </a:rPr>
              <a:t>e.</a:t>
            </a:r>
            <a:r>
              <a:rPr lang="ja-JP" altLang="en-US" sz="3000" dirty="0">
                <a:solidFill>
                  <a:schemeClr val="bg1">
                    <a:lumMod val="65000"/>
                  </a:schemeClr>
                </a:solidFill>
              </a:rPr>
              <a:t> </a:t>
            </a:r>
            <a:r>
              <a:rPr lang="en-US" altLang="ja-JP" sz="3000" dirty="0">
                <a:solidFill>
                  <a:schemeClr val="bg1">
                    <a:lumMod val="65000"/>
                  </a:schemeClr>
                </a:solidFill>
              </a:rPr>
              <a:t>Source Code Management</a:t>
            </a:r>
          </a:p>
          <a:p>
            <a:r>
              <a:rPr lang="en-US" altLang="ja-JP" sz="3000" dirty="0">
                <a:solidFill>
                  <a:schemeClr val="bg1">
                    <a:lumMod val="65000"/>
                  </a:schemeClr>
                </a:solidFill>
              </a:rPr>
              <a:t>    f. Application File Deployment</a:t>
            </a:r>
          </a:p>
          <a:p>
            <a:r>
              <a:rPr lang="en-US" altLang="ja-JP" sz="3000" dirty="0">
                <a:solidFill>
                  <a:schemeClr val="bg1">
                    <a:lumMod val="65000"/>
                  </a:schemeClr>
                </a:solidFill>
              </a:rPr>
              <a:t>    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15</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218412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c. Synchronize Item Master with </a:t>
            </a:r>
            <a:r>
              <a:rPr lang="en-US" altLang="ja-JP" sz="2400" dirty="0" err="1"/>
              <a:t>Kintone</a:t>
            </a:r>
            <a:endParaRPr lang="en-US" altLang="ja-JP" sz="2400" dirty="0"/>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16</a:t>
            </a:fld>
            <a:endParaRPr kumimoji="1" lang="ja-JP" altLang="en-US"/>
          </a:p>
        </p:txBody>
      </p:sp>
      <p:pic>
        <p:nvPicPr>
          <p:cNvPr id="9" name="図 8">
            <a:extLst>
              <a:ext uri="{FF2B5EF4-FFF2-40B4-BE49-F238E27FC236}">
                <a16:creationId xmlns:a16="http://schemas.microsoft.com/office/drawing/2014/main" id="{C43DA868-F8AD-492E-B728-447B7412023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6253" y="986772"/>
            <a:ext cx="5616455" cy="5369578"/>
          </a:xfrm>
          <a:prstGeom prst="rect">
            <a:avLst/>
          </a:prstGeom>
        </p:spPr>
      </p:pic>
      <p:sp>
        <p:nvSpPr>
          <p:cNvPr id="10" name="吹き出し: 角を丸めた四角形 9">
            <a:extLst>
              <a:ext uri="{FF2B5EF4-FFF2-40B4-BE49-F238E27FC236}">
                <a16:creationId xmlns:a16="http://schemas.microsoft.com/office/drawing/2014/main" id="{EE2708CC-E8F7-4950-9B6D-BDB53540DF77}"/>
              </a:ext>
            </a:extLst>
          </p:cNvPr>
          <p:cNvSpPr/>
          <p:nvPr/>
        </p:nvSpPr>
        <p:spPr>
          <a:xfrm>
            <a:off x="6529696" y="3911188"/>
            <a:ext cx="2327734" cy="1344758"/>
          </a:xfrm>
          <a:prstGeom prst="wedgeRoundRectCallout">
            <a:avLst>
              <a:gd name="adj1" fmla="val 6254"/>
              <a:gd name="adj2" fmla="val -65611"/>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c. Synchronize Item Master with </a:t>
            </a:r>
            <a:r>
              <a:rPr lang="en-US" altLang="ja-JP" sz="1600" dirty="0" err="1">
                <a:solidFill>
                  <a:srgbClr val="FF0000"/>
                </a:solidFill>
              </a:rPr>
              <a:t>Kintone</a:t>
            </a:r>
            <a:r>
              <a:rPr lang="en-US" altLang="ja-JP" sz="1600" dirty="0">
                <a:solidFill>
                  <a:srgbClr val="FF0000"/>
                </a:solidFill>
              </a:rPr>
              <a:t> Cloud Application (Japan Intra Company Portal)</a:t>
            </a:r>
            <a:endParaRPr kumimoji="1" lang="ja-JP" altLang="en-US" sz="1600" dirty="0">
              <a:solidFill>
                <a:srgbClr val="FF0000"/>
              </a:solidFill>
            </a:endParaRPr>
          </a:p>
        </p:txBody>
      </p:sp>
    </p:spTree>
    <p:extLst>
      <p:ext uri="{BB962C8B-B14F-4D97-AF65-F5344CB8AC3E}">
        <p14:creationId xmlns:p14="http://schemas.microsoft.com/office/powerpoint/2010/main" val="185399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4" descr="Download barcode scanner Vector Icon | Inventicons">
            <a:extLst>
              <a:ext uri="{FF2B5EF4-FFF2-40B4-BE49-F238E27FC236}">
                <a16:creationId xmlns:a16="http://schemas.microsoft.com/office/drawing/2014/main" id="{E10DFA6B-363E-4D5D-BDBE-4320CF55DA2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69620" y="5764710"/>
            <a:ext cx="854053" cy="85405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Download barcode scanner Vector Icon | Inventicons">
            <a:extLst>
              <a:ext uri="{FF2B5EF4-FFF2-40B4-BE49-F238E27FC236}">
                <a16:creationId xmlns:a16="http://schemas.microsoft.com/office/drawing/2014/main" id="{191F116B-FEC6-4BC9-9DC7-0DF61BCCBAE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64378" y="5780615"/>
            <a:ext cx="854053" cy="8540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barcode scanner Vector Icon | Inventicons">
            <a:extLst>
              <a:ext uri="{FF2B5EF4-FFF2-40B4-BE49-F238E27FC236}">
                <a16:creationId xmlns:a16="http://schemas.microsoft.com/office/drawing/2014/main" id="{0E398519-2B01-4F24-83E5-093B06B2790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39494" y="5783491"/>
            <a:ext cx="854053" cy="85405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c. Synchronize Item Master with </a:t>
            </a:r>
            <a:r>
              <a:rPr lang="en-US" altLang="ja-JP" sz="2400" dirty="0" err="1"/>
              <a:t>Kintone</a:t>
            </a:r>
            <a:endParaRPr lang="en-US" altLang="ja-JP" sz="2400" dirty="0"/>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17</a:t>
            </a:fld>
            <a:endParaRPr kumimoji="1" lang="ja-JP" altLang="en-US"/>
          </a:p>
        </p:txBody>
      </p:sp>
      <p:pic>
        <p:nvPicPr>
          <p:cNvPr id="7" name="図 6">
            <a:extLst>
              <a:ext uri="{FF2B5EF4-FFF2-40B4-BE49-F238E27FC236}">
                <a16:creationId xmlns:a16="http://schemas.microsoft.com/office/drawing/2014/main" id="{1A8C4B31-2D72-40F9-9B99-69EB7ED06D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34785" y="3916529"/>
            <a:ext cx="1849155" cy="1013332"/>
          </a:xfrm>
          <a:prstGeom prst="rect">
            <a:avLst/>
          </a:prstGeom>
        </p:spPr>
      </p:pic>
      <p:sp>
        <p:nvSpPr>
          <p:cNvPr id="8" name="テキスト ボックス 56">
            <a:extLst>
              <a:ext uri="{FF2B5EF4-FFF2-40B4-BE49-F238E27FC236}">
                <a16:creationId xmlns:a16="http://schemas.microsoft.com/office/drawing/2014/main" id="{2BE36F9D-DC6A-406C-A698-DBA72369C7BD}"/>
              </a:ext>
            </a:extLst>
          </p:cNvPr>
          <p:cNvSpPr txBox="1"/>
          <p:nvPr/>
        </p:nvSpPr>
        <p:spPr>
          <a:xfrm>
            <a:off x="6894001" y="4203184"/>
            <a:ext cx="2418042" cy="693267"/>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400" b="1" dirty="0">
                <a:solidFill>
                  <a:srgbClr val="FF0000"/>
                </a:solidFill>
                <a:latin typeface="游ゴシック" panose="020B0400000000000000" pitchFamily="50" charset="-128"/>
                <a:ea typeface="游ゴシック" panose="020B0400000000000000" pitchFamily="50" charset="-128"/>
                <a:cs typeface="Arial" panose="020B0604020202020204" pitchFamily="34" charset="0"/>
              </a:rPr>
              <a:t>ZWCS main</a:t>
            </a:r>
            <a:r>
              <a:rPr lang="en-US" altLang="ja-JP" sz="1400" b="1" baseline="0" dirty="0">
                <a:solidFill>
                  <a:srgbClr val="FF0000"/>
                </a:solidFill>
                <a:latin typeface="游ゴシック" panose="020B0400000000000000" pitchFamily="50" charset="-128"/>
                <a:ea typeface="游ゴシック" panose="020B0400000000000000" pitchFamily="50" charset="-128"/>
                <a:cs typeface="Arial" panose="020B0604020202020204" pitchFamily="34" charset="0"/>
              </a:rPr>
              <a:t> desktop a</a:t>
            </a:r>
            <a:r>
              <a:rPr lang="en-US" altLang="ja-JP" sz="1400" b="1" dirty="0">
                <a:solidFill>
                  <a:srgbClr val="FF0000"/>
                </a:solidFill>
                <a:latin typeface="游ゴシック" panose="020B0400000000000000" pitchFamily="50" charset="-128"/>
                <a:ea typeface="游ゴシック" panose="020B0400000000000000" pitchFamily="50" charset="-128"/>
                <a:cs typeface="Arial" panose="020B0604020202020204" pitchFamily="34" charset="0"/>
              </a:rPr>
              <a:t>pplication and database</a:t>
            </a:r>
            <a:endParaRPr kumimoji="1" lang="ja-JP" altLang="en-US" sz="1400" b="1" dirty="0">
              <a:solidFill>
                <a:srgbClr val="FF0000"/>
              </a:solidFill>
              <a:latin typeface="游ゴシック" panose="020B0400000000000000" pitchFamily="50" charset="-128"/>
              <a:ea typeface="游ゴシック" panose="020B0400000000000000" pitchFamily="50" charset="-128"/>
              <a:cs typeface="Arial" panose="020B0604020202020204" pitchFamily="34" charset="0"/>
            </a:endParaRPr>
          </a:p>
        </p:txBody>
      </p:sp>
      <p:pic>
        <p:nvPicPr>
          <p:cNvPr id="9" name="図 8">
            <a:extLst>
              <a:ext uri="{FF2B5EF4-FFF2-40B4-BE49-F238E27FC236}">
                <a16:creationId xmlns:a16="http://schemas.microsoft.com/office/drawing/2014/main" id="{E4C2B1ED-E467-476B-91B3-B825D98A3DF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55180" y="3490300"/>
            <a:ext cx="716645" cy="748663"/>
          </a:xfrm>
          <a:prstGeom prst="rect">
            <a:avLst/>
          </a:prstGeom>
        </p:spPr>
      </p:pic>
      <p:pic>
        <p:nvPicPr>
          <p:cNvPr id="10" name="図 9">
            <a:extLst>
              <a:ext uri="{FF2B5EF4-FFF2-40B4-BE49-F238E27FC236}">
                <a16:creationId xmlns:a16="http://schemas.microsoft.com/office/drawing/2014/main" id="{7BA7056F-3008-45E8-B95D-FE3DADD15AC2}"/>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595004" y="2950512"/>
            <a:ext cx="1227883" cy="1282311"/>
          </a:xfrm>
          <a:prstGeom prst="rect">
            <a:avLst/>
          </a:prstGeom>
        </p:spPr>
      </p:pic>
      <p:pic>
        <p:nvPicPr>
          <p:cNvPr id="11" name="図 10">
            <a:extLst>
              <a:ext uri="{FF2B5EF4-FFF2-40B4-BE49-F238E27FC236}">
                <a16:creationId xmlns:a16="http://schemas.microsoft.com/office/drawing/2014/main" id="{F704D634-1EE8-4A60-A1F2-398273213160}"/>
              </a:ext>
            </a:extLst>
          </p:cNvPr>
          <p:cNvPicPr>
            <a:picLocks noChangeAspect="1"/>
          </p:cNvPicPr>
          <p:nvPr/>
        </p:nvPicPr>
        <p:blipFill>
          <a:blip r:embed="rId6"/>
          <a:stretch>
            <a:fillRect/>
          </a:stretch>
        </p:blipFill>
        <p:spPr>
          <a:xfrm>
            <a:off x="2060422" y="2782335"/>
            <a:ext cx="2024261" cy="1588655"/>
          </a:xfrm>
          <a:prstGeom prst="rect">
            <a:avLst/>
          </a:prstGeom>
        </p:spPr>
      </p:pic>
      <p:pic>
        <p:nvPicPr>
          <p:cNvPr id="12" name="図 11">
            <a:extLst>
              <a:ext uri="{FF2B5EF4-FFF2-40B4-BE49-F238E27FC236}">
                <a16:creationId xmlns:a16="http://schemas.microsoft.com/office/drawing/2014/main" id="{B8830FC4-5F2B-4A35-A4CE-4D36FF2A8003}"/>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715961" y="2891993"/>
            <a:ext cx="1327096" cy="1391130"/>
          </a:xfrm>
          <a:prstGeom prst="rect">
            <a:avLst/>
          </a:prstGeom>
        </p:spPr>
      </p:pic>
      <p:sp>
        <p:nvSpPr>
          <p:cNvPr id="13" name="矢印: 左右 12">
            <a:extLst>
              <a:ext uri="{FF2B5EF4-FFF2-40B4-BE49-F238E27FC236}">
                <a16:creationId xmlns:a16="http://schemas.microsoft.com/office/drawing/2014/main" id="{A3A55F10-73EA-4DC0-BF0C-A4B575223413}"/>
              </a:ext>
            </a:extLst>
          </p:cNvPr>
          <p:cNvSpPr/>
          <p:nvPr/>
        </p:nvSpPr>
        <p:spPr>
          <a:xfrm rot="10800000">
            <a:off x="4420428" y="3248977"/>
            <a:ext cx="1708097" cy="667551"/>
          </a:xfrm>
          <a:prstGeom prst="lef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4" name="テキスト ボックス 56">
            <a:extLst>
              <a:ext uri="{FF2B5EF4-FFF2-40B4-BE49-F238E27FC236}">
                <a16:creationId xmlns:a16="http://schemas.microsoft.com/office/drawing/2014/main" id="{6A1C7C8F-08D7-4F81-A68F-A91AF673A180}"/>
              </a:ext>
            </a:extLst>
          </p:cNvPr>
          <p:cNvSpPr txBox="1"/>
          <p:nvPr/>
        </p:nvSpPr>
        <p:spPr>
          <a:xfrm>
            <a:off x="4399742" y="2954227"/>
            <a:ext cx="1651241" cy="402404"/>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Internet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5" name="テキスト ボックス 56">
            <a:extLst>
              <a:ext uri="{FF2B5EF4-FFF2-40B4-BE49-F238E27FC236}">
                <a16:creationId xmlns:a16="http://schemas.microsoft.com/office/drawing/2014/main" id="{0A55AD8A-1317-4EDC-BAF6-EFB3D4628B70}"/>
              </a:ext>
            </a:extLst>
          </p:cNvPr>
          <p:cNvSpPr txBox="1"/>
          <p:nvPr/>
        </p:nvSpPr>
        <p:spPr>
          <a:xfrm>
            <a:off x="2019601" y="4301826"/>
            <a:ext cx="2418042" cy="523220"/>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400" b="1" dirty="0" err="1">
                <a:solidFill>
                  <a:srgbClr val="FF0000"/>
                </a:solidFill>
                <a:latin typeface="游ゴシック" panose="020B0400000000000000" pitchFamily="50" charset="-128"/>
                <a:ea typeface="游ゴシック" panose="020B0400000000000000" pitchFamily="50" charset="-128"/>
                <a:cs typeface="Arial" panose="020B0604020202020204" pitchFamily="34" charset="0"/>
              </a:rPr>
              <a:t>Kintone</a:t>
            </a:r>
            <a:r>
              <a:rPr lang="en-US" altLang="ja-JP" sz="1400" b="1" dirty="0">
                <a:solidFill>
                  <a:srgbClr val="FF0000"/>
                </a:solidFill>
                <a:latin typeface="游ゴシック" panose="020B0400000000000000" pitchFamily="50" charset="-128"/>
                <a:ea typeface="游ゴシック" panose="020B0400000000000000" pitchFamily="50" charset="-128"/>
                <a:cs typeface="Arial" panose="020B0604020202020204" pitchFamily="34" charset="0"/>
              </a:rPr>
              <a:t> item</a:t>
            </a:r>
            <a:r>
              <a:rPr lang="en-US" altLang="ja-JP" sz="1400" b="1" baseline="0" dirty="0">
                <a:solidFill>
                  <a:srgbClr val="FF0000"/>
                </a:solidFill>
                <a:latin typeface="游ゴシック" panose="020B0400000000000000" pitchFamily="50" charset="-128"/>
                <a:ea typeface="游ゴシック" panose="020B0400000000000000" pitchFamily="50" charset="-128"/>
                <a:cs typeface="Arial" panose="020B0604020202020204" pitchFamily="34" charset="0"/>
              </a:rPr>
              <a:t> master cloud application</a:t>
            </a:r>
            <a:endParaRPr kumimoji="1" lang="ja-JP" altLang="en-US" sz="1400" b="1" dirty="0">
              <a:solidFill>
                <a:srgbClr val="FF0000"/>
              </a:solidFill>
              <a:latin typeface="游ゴシック" panose="020B0400000000000000" pitchFamily="50" charset="-128"/>
              <a:ea typeface="游ゴシック" panose="020B0400000000000000" pitchFamily="50" charset="-128"/>
              <a:cs typeface="Arial" panose="020B0604020202020204" pitchFamily="34" charset="0"/>
            </a:endParaRPr>
          </a:p>
        </p:txBody>
      </p:sp>
      <p:pic>
        <p:nvPicPr>
          <p:cNvPr id="16" name="図 15">
            <a:extLst>
              <a:ext uri="{FF2B5EF4-FFF2-40B4-BE49-F238E27FC236}">
                <a16:creationId xmlns:a16="http://schemas.microsoft.com/office/drawing/2014/main" id="{80D8AD6A-6FE7-4546-9152-232EB94BACA3}"/>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002147" y="5169596"/>
            <a:ext cx="1153606" cy="1204338"/>
          </a:xfrm>
          <a:prstGeom prst="rect">
            <a:avLst/>
          </a:prstGeom>
        </p:spPr>
      </p:pic>
      <p:pic>
        <p:nvPicPr>
          <p:cNvPr id="17" name="図 16">
            <a:extLst>
              <a:ext uri="{FF2B5EF4-FFF2-40B4-BE49-F238E27FC236}">
                <a16:creationId xmlns:a16="http://schemas.microsoft.com/office/drawing/2014/main" id="{E60AD38D-E86F-4E6B-9D29-A9C39582C44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364048" y="5078456"/>
            <a:ext cx="1153606" cy="1204338"/>
          </a:xfrm>
          <a:prstGeom prst="rect">
            <a:avLst/>
          </a:prstGeom>
        </p:spPr>
      </p:pic>
      <p:pic>
        <p:nvPicPr>
          <p:cNvPr id="18" name="図 17">
            <a:extLst>
              <a:ext uri="{FF2B5EF4-FFF2-40B4-BE49-F238E27FC236}">
                <a16:creationId xmlns:a16="http://schemas.microsoft.com/office/drawing/2014/main" id="{9AB86FDD-CCF5-4B71-95F0-FD6F19AF7687}"/>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612915" y="5087402"/>
            <a:ext cx="1153606" cy="1204338"/>
          </a:xfrm>
          <a:prstGeom prst="rect">
            <a:avLst/>
          </a:prstGeom>
        </p:spPr>
      </p:pic>
      <p:pic>
        <p:nvPicPr>
          <p:cNvPr id="19" name="図 18">
            <a:extLst>
              <a:ext uri="{FF2B5EF4-FFF2-40B4-BE49-F238E27FC236}">
                <a16:creationId xmlns:a16="http://schemas.microsoft.com/office/drawing/2014/main" id="{1261254D-DA36-4359-883C-FB83325A0300}"/>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8851758" y="5078456"/>
            <a:ext cx="1153606" cy="1204338"/>
          </a:xfrm>
          <a:prstGeom prst="rect">
            <a:avLst/>
          </a:prstGeom>
        </p:spPr>
      </p:pic>
      <p:pic>
        <p:nvPicPr>
          <p:cNvPr id="20" name="図 19">
            <a:extLst>
              <a:ext uri="{FF2B5EF4-FFF2-40B4-BE49-F238E27FC236}">
                <a16:creationId xmlns:a16="http://schemas.microsoft.com/office/drawing/2014/main" id="{E4AD12E1-56B4-4542-8B7A-4729DE1CF744}"/>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3197041" y="5152374"/>
            <a:ext cx="1153606" cy="1204338"/>
          </a:xfrm>
          <a:prstGeom prst="rect">
            <a:avLst/>
          </a:prstGeom>
        </p:spPr>
      </p:pic>
      <p:sp>
        <p:nvSpPr>
          <p:cNvPr id="21" name="テキスト ボックス 20">
            <a:extLst>
              <a:ext uri="{FF2B5EF4-FFF2-40B4-BE49-F238E27FC236}">
                <a16:creationId xmlns:a16="http://schemas.microsoft.com/office/drawing/2014/main" id="{214DA233-092E-44CF-8AEA-AB457FAB2580}"/>
              </a:ext>
            </a:extLst>
          </p:cNvPr>
          <p:cNvSpPr txBox="1"/>
          <p:nvPr/>
        </p:nvSpPr>
        <p:spPr>
          <a:xfrm>
            <a:off x="178329" y="734424"/>
            <a:ext cx="11800596" cy="2123658"/>
          </a:xfrm>
          <a:prstGeom prst="rect">
            <a:avLst/>
          </a:prstGeom>
          <a:noFill/>
        </p:spPr>
        <p:txBody>
          <a:bodyPr wrap="square" rtlCol="0">
            <a:spAutoFit/>
          </a:bodyPr>
          <a:lstStyle/>
          <a:p>
            <a:r>
              <a:rPr lang="en-US" altLang="ja-JP" sz="2200" dirty="0"/>
              <a:t>For Japan regulatory and logistics management purpose, Japan local item master data is controlled in </a:t>
            </a:r>
            <a:r>
              <a:rPr lang="en-US" altLang="ja-JP" sz="2200" dirty="0" err="1"/>
              <a:t>Kintone</a:t>
            </a:r>
            <a:r>
              <a:rPr lang="en-US" altLang="ja-JP" sz="2200" dirty="0"/>
              <a:t> application.  ZWCS main desktop application runs in warehouse on-site PC with Postgres DBMS.  RA and Logistics leader members manage item master in </a:t>
            </a:r>
            <a:r>
              <a:rPr lang="en-US" altLang="ja-JP" sz="2200" dirty="0" err="1"/>
              <a:t>Kintone</a:t>
            </a:r>
            <a:r>
              <a:rPr lang="en-US" altLang="ja-JP" sz="2200" dirty="0"/>
              <a:t> which is synchronized to ZWCS main application and database.  Incidentally, work order - product label verification operation is done by manufacturing members accessing the database from each manufacturing PC.</a:t>
            </a:r>
            <a:endParaRPr kumimoji="1" lang="en-US" altLang="ja-JP" sz="2200" dirty="0"/>
          </a:p>
        </p:txBody>
      </p:sp>
      <p:sp>
        <p:nvSpPr>
          <p:cNvPr id="22" name="矢印: 左右 21">
            <a:extLst>
              <a:ext uri="{FF2B5EF4-FFF2-40B4-BE49-F238E27FC236}">
                <a16:creationId xmlns:a16="http://schemas.microsoft.com/office/drawing/2014/main" id="{BDB9B438-A734-40DC-8330-F19A7DB480FE}"/>
              </a:ext>
            </a:extLst>
          </p:cNvPr>
          <p:cNvSpPr/>
          <p:nvPr/>
        </p:nvSpPr>
        <p:spPr>
          <a:xfrm rot="5400000">
            <a:off x="2407575" y="4718438"/>
            <a:ext cx="394171" cy="667551"/>
          </a:xfrm>
          <a:prstGeom prst="leftRightArrow">
            <a:avLst>
              <a:gd name="adj1" fmla="val 47366"/>
              <a:gd name="adj2" fmla="val 3351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3" name="矢印: 左右 22">
            <a:extLst>
              <a:ext uri="{FF2B5EF4-FFF2-40B4-BE49-F238E27FC236}">
                <a16:creationId xmlns:a16="http://schemas.microsoft.com/office/drawing/2014/main" id="{CA47B661-C410-41F7-AD36-3880F4B177CF}"/>
              </a:ext>
            </a:extLst>
          </p:cNvPr>
          <p:cNvSpPr/>
          <p:nvPr/>
        </p:nvSpPr>
        <p:spPr>
          <a:xfrm rot="5400000">
            <a:off x="3588667" y="4718438"/>
            <a:ext cx="394171" cy="667551"/>
          </a:xfrm>
          <a:prstGeom prst="leftRightArrow">
            <a:avLst>
              <a:gd name="adj1" fmla="val 47366"/>
              <a:gd name="adj2" fmla="val 3351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5" name="テキスト ボックス 56">
            <a:extLst>
              <a:ext uri="{FF2B5EF4-FFF2-40B4-BE49-F238E27FC236}">
                <a16:creationId xmlns:a16="http://schemas.microsoft.com/office/drawing/2014/main" id="{CEC22303-FFC8-43C8-8952-CDE62E1388E3}"/>
              </a:ext>
            </a:extLst>
          </p:cNvPr>
          <p:cNvSpPr txBox="1"/>
          <p:nvPr/>
        </p:nvSpPr>
        <p:spPr>
          <a:xfrm>
            <a:off x="939182" y="4838103"/>
            <a:ext cx="1651241" cy="402404"/>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Internet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26" name="テキスト ボックス 56">
            <a:extLst>
              <a:ext uri="{FF2B5EF4-FFF2-40B4-BE49-F238E27FC236}">
                <a16:creationId xmlns:a16="http://schemas.microsoft.com/office/drawing/2014/main" id="{4AE15C2F-4AE6-471D-ADE7-18259523D849}"/>
              </a:ext>
            </a:extLst>
          </p:cNvPr>
          <p:cNvSpPr txBox="1"/>
          <p:nvPr/>
        </p:nvSpPr>
        <p:spPr>
          <a:xfrm>
            <a:off x="1783191" y="6307094"/>
            <a:ext cx="1651241" cy="307777"/>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RA leader</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27" name="テキスト ボックス 56">
            <a:extLst>
              <a:ext uri="{FF2B5EF4-FFF2-40B4-BE49-F238E27FC236}">
                <a16:creationId xmlns:a16="http://schemas.microsoft.com/office/drawing/2014/main" id="{CFD9AB3C-9098-4C6F-9CF8-4CB59BDFFF1F}"/>
              </a:ext>
            </a:extLst>
          </p:cNvPr>
          <p:cNvSpPr txBox="1"/>
          <p:nvPr/>
        </p:nvSpPr>
        <p:spPr>
          <a:xfrm>
            <a:off x="3118318" y="6298302"/>
            <a:ext cx="1651241" cy="307777"/>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LOG leader</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28" name="矢印: 左右 27">
            <a:extLst>
              <a:ext uri="{FF2B5EF4-FFF2-40B4-BE49-F238E27FC236}">
                <a16:creationId xmlns:a16="http://schemas.microsoft.com/office/drawing/2014/main" id="{AF0E8799-AF98-431F-8C30-3A8C88C40C4E}"/>
              </a:ext>
            </a:extLst>
          </p:cNvPr>
          <p:cNvSpPr/>
          <p:nvPr/>
        </p:nvSpPr>
        <p:spPr>
          <a:xfrm rot="5400000">
            <a:off x="6773041" y="4684157"/>
            <a:ext cx="394171" cy="667551"/>
          </a:xfrm>
          <a:prstGeom prst="leftRightArrow">
            <a:avLst>
              <a:gd name="adj1" fmla="val 47366"/>
              <a:gd name="adj2" fmla="val 3351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9" name="矢印: 左右 28">
            <a:extLst>
              <a:ext uri="{FF2B5EF4-FFF2-40B4-BE49-F238E27FC236}">
                <a16:creationId xmlns:a16="http://schemas.microsoft.com/office/drawing/2014/main" id="{628D4181-A34B-4328-B65A-51FE67DB311E}"/>
              </a:ext>
            </a:extLst>
          </p:cNvPr>
          <p:cNvSpPr/>
          <p:nvPr/>
        </p:nvSpPr>
        <p:spPr>
          <a:xfrm rot="5400000">
            <a:off x="8014724" y="4684157"/>
            <a:ext cx="394171" cy="667551"/>
          </a:xfrm>
          <a:prstGeom prst="leftRightArrow">
            <a:avLst>
              <a:gd name="adj1" fmla="val 47366"/>
              <a:gd name="adj2" fmla="val 3351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0" name="矢印: 左右 29">
            <a:extLst>
              <a:ext uri="{FF2B5EF4-FFF2-40B4-BE49-F238E27FC236}">
                <a16:creationId xmlns:a16="http://schemas.microsoft.com/office/drawing/2014/main" id="{384870FC-7ACA-4BFE-8FB5-E4AB536B2A4F}"/>
              </a:ext>
            </a:extLst>
          </p:cNvPr>
          <p:cNvSpPr/>
          <p:nvPr/>
        </p:nvSpPr>
        <p:spPr>
          <a:xfrm rot="5400000">
            <a:off x="9231475" y="4684157"/>
            <a:ext cx="394171" cy="667551"/>
          </a:xfrm>
          <a:prstGeom prst="leftRightArrow">
            <a:avLst>
              <a:gd name="adj1" fmla="val 47366"/>
              <a:gd name="adj2" fmla="val 3351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1" name="テキスト ボックス 56">
            <a:extLst>
              <a:ext uri="{FF2B5EF4-FFF2-40B4-BE49-F238E27FC236}">
                <a16:creationId xmlns:a16="http://schemas.microsoft.com/office/drawing/2014/main" id="{FB1948C5-AC49-470E-8A32-A6B89BA33AE0}"/>
              </a:ext>
            </a:extLst>
          </p:cNvPr>
          <p:cNvSpPr txBox="1"/>
          <p:nvPr/>
        </p:nvSpPr>
        <p:spPr>
          <a:xfrm>
            <a:off x="7088234" y="6441481"/>
            <a:ext cx="2669029" cy="307777"/>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Manufacturing</a:t>
            </a:r>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 members</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34" name="テキスト ボックス 56">
            <a:extLst>
              <a:ext uri="{FF2B5EF4-FFF2-40B4-BE49-F238E27FC236}">
                <a16:creationId xmlns:a16="http://schemas.microsoft.com/office/drawing/2014/main" id="{C08B04FA-F421-4D76-98C7-C8400A303880}"/>
              </a:ext>
            </a:extLst>
          </p:cNvPr>
          <p:cNvSpPr txBox="1"/>
          <p:nvPr/>
        </p:nvSpPr>
        <p:spPr>
          <a:xfrm>
            <a:off x="9582629" y="4877656"/>
            <a:ext cx="2102348" cy="307777"/>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Company network</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35" name="テキスト ボックス 56">
            <a:extLst>
              <a:ext uri="{FF2B5EF4-FFF2-40B4-BE49-F238E27FC236}">
                <a16:creationId xmlns:a16="http://schemas.microsoft.com/office/drawing/2014/main" id="{13C7E028-F72C-4754-B212-634E9A246982}"/>
              </a:ext>
            </a:extLst>
          </p:cNvPr>
          <p:cNvSpPr txBox="1"/>
          <p:nvPr/>
        </p:nvSpPr>
        <p:spPr>
          <a:xfrm>
            <a:off x="4861060" y="4881735"/>
            <a:ext cx="1651241" cy="523220"/>
          </a:xfrm>
          <a:prstGeom prst="rect">
            <a:avLst/>
          </a:prstGeom>
          <a:noFill/>
        </p:spPr>
        <p:txBody>
          <a:bodyPr wrap="square"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CDATA</a:t>
            </a:r>
          </a:p>
          <a:p>
            <a:pPr algn="ctr"/>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middleware</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Tree>
    <p:extLst>
      <p:ext uri="{BB962C8B-B14F-4D97-AF65-F5344CB8AC3E}">
        <p14:creationId xmlns:p14="http://schemas.microsoft.com/office/powerpoint/2010/main" val="93704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F70C10C-0E71-4439-96AB-F31AB16A85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9154" y="2878214"/>
            <a:ext cx="5440309" cy="3478136"/>
          </a:xfrm>
          <a:prstGeom prst="rect">
            <a:avLst/>
          </a:prstGeom>
        </p:spPr>
      </p:pic>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c. Synchronize Item Master with </a:t>
            </a:r>
            <a:r>
              <a:rPr lang="en-US" altLang="ja-JP" sz="2400" dirty="0" err="1"/>
              <a:t>Kintone</a:t>
            </a:r>
            <a:endParaRPr lang="en-US" altLang="ja-JP" sz="2400" dirty="0"/>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18</a:t>
            </a:fld>
            <a:endParaRPr kumimoji="1" lang="ja-JP" altLang="en-US"/>
          </a:p>
        </p:txBody>
      </p:sp>
      <p:pic>
        <p:nvPicPr>
          <p:cNvPr id="3" name="図 2">
            <a:extLst>
              <a:ext uri="{FF2B5EF4-FFF2-40B4-BE49-F238E27FC236}">
                <a16:creationId xmlns:a16="http://schemas.microsoft.com/office/drawing/2014/main" id="{1C35D5AD-B479-4FB0-83C2-71CCB7F27C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7580" y="2878214"/>
            <a:ext cx="4594713" cy="3199661"/>
          </a:xfrm>
          <a:prstGeom prst="rect">
            <a:avLst/>
          </a:prstGeom>
        </p:spPr>
      </p:pic>
      <p:sp>
        <p:nvSpPr>
          <p:cNvPr id="11" name="テキスト ボックス 10">
            <a:extLst>
              <a:ext uri="{FF2B5EF4-FFF2-40B4-BE49-F238E27FC236}">
                <a16:creationId xmlns:a16="http://schemas.microsoft.com/office/drawing/2014/main" id="{0B2881A3-1095-4CC7-9DDA-820BC8037B8C}"/>
              </a:ext>
            </a:extLst>
          </p:cNvPr>
          <p:cNvSpPr txBox="1"/>
          <p:nvPr/>
        </p:nvSpPr>
        <p:spPr>
          <a:xfrm>
            <a:off x="160745" y="741030"/>
            <a:ext cx="11800596" cy="1446550"/>
          </a:xfrm>
          <a:prstGeom prst="rect">
            <a:avLst/>
          </a:prstGeom>
          <a:noFill/>
        </p:spPr>
        <p:txBody>
          <a:bodyPr wrap="square" rtlCol="0">
            <a:spAutoFit/>
          </a:bodyPr>
          <a:lstStyle/>
          <a:p>
            <a:r>
              <a:rPr lang="en-US" altLang="ja-JP" sz="2200" dirty="0"/>
              <a:t>When the Synchronize button is clicked in the main desktop application, the application read </a:t>
            </a:r>
            <a:r>
              <a:rPr lang="en-US" altLang="ja-JP" sz="2200" dirty="0" err="1"/>
              <a:t>Kintone</a:t>
            </a:r>
            <a:r>
              <a:rPr lang="en-US" altLang="ja-JP" sz="2200" dirty="0"/>
              <a:t> data for necessary update or creation, then update or create the record in the local database if the target item records exists.  The local master record history is stored in the database for every update or create.  </a:t>
            </a:r>
            <a:endParaRPr kumimoji="1" lang="en-US" altLang="ja-JP" sz="2200" dirty="0"/>
          </a:p>
        </p:txBody>
      </p:sp>
      <p:sp>
        <p:nvSpPr>
          <p:cNvPr id="13" name="吹き出し: 角を丸めた四角形 12">
            <a:extLst>
              <a:ext uri="{FF2B5EF4-FFF2-40B4-BE49-F238E27FC236}">
                <a16:creationId xmlns:a16="http://schemas.microsoft.com/office/drawing/2014/main" id="{7864DCF4-5AE4-4BC2-B029-7F2984E4C272}"/>
              </a:ext>
            </a:extLst>
          </p:cNvPr>
          <p:cNvSpPr/>
          <p:nvPr/>
        </p:nvSpPr>
        <p:spPr>
          <a:xfrm>
            <a:off x="937575" y="2260104"/>
            <a:ext cx="3660801" cy="483095"/>
          </a:xfrm>
          <a:prstGeom prst="wedgeRoundRectCallout">
            <a:avLst>
              <a:gd name="adj1" fmla="val -1678"/>
              <a:gd name="adj2" fmla="val 10280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Synchronization result is displayed as the message to the user.</a:t>
            </a:r>
            <a:endParaRPr kumimoji="1" lang="ja-JP" altLang="en-US" sz="1600" dirty="0">
              <a:solidFill>
                <a:srgbClr val="FF0000"/>
              </a:solidFill>
            </a:endParaRPr>
          </a:p>
        </p:txBody>
      </p:sp>
      <p:sp>
        <p:nvSpPr>
          <p:cNvPr id="14" name="吹き出し: 角を丸めた四角形 13">
            <a:extLst>
              <a:ext uri="{FF2B5EF4-FFF2-40B4-BE49-F238E27FC236}">
                <a16:creationId xmlns:a16="http://schemas.microsoft.com/office/drawing/2014/main" id="{8E6049F0-0866-4721-B66E-2865BBD17F57}"/>
              </a:ext>
            </a:extLst>
          </p:cNvPr>
          <p:cNvSpPr/>
          <p:nvPr/>
        </p:nvSpPr>
        <p:spPr>
          <a:xfrm>
            <a:off x="6096000" y="2260104"/>
            <a:ext cx="5692355" cy="483095"/>
          </a:xfrm>
          <a:prstGeom prst="wedgeRoundRectCallout">
            <a:avLst>
              <a:gd name="adj1" fmla="val 10531"/>
              <a:gd name="adj2" fmla="val 8824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Not only the latest item master records but also every update or create history is stored in the local database.</a:t>
            </a:r>
            <a:endParaRPr kumimoji="1" lang="ja-JP" altLang="en-US" sz="1600" dirty="0">
              <a:solidFill>
                <a:srgbClr val="FF0000"/>
              </a:solidFill>
            </a:endParaRPr>
          </a:p>
        </p:txBody>
      </p:sp>
    </p:spTree>
    <p:extLst>
      <p:ext uri="{BB962C8B-B14F-4D97-AF65-F5344CB8AC3E}">
        <p14:creationId xmlns:p14="http://schemas.microsoft.com/office/powerpoint/2010/main" val="238614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solidFill>
                  <a:schemeClr val="bg1">
                    <a:lumMod val="65000"/>
                  </a:schemeClr>
                </a:solidFill>
              </a:rPr>
              <a:t>I.   Login and Main Menu Structure</a:t>
            </a:r>
          </a:p>
          <a:p>
            <a:endParaRPr lang="en-US" altLang="ja-JP" sz="2000" dirty="0">
              <a:solidFill>
                <a:schemeClr val="bg1">
                  <a:lumMod val="65000"/>
                </a:schemeClr>
              </a:solidFill>
            </a:endParaRPr>
          </a:p>
          <a:p>
            <a:pPr marL="571500" indent="-571500">
              <a:buAutoNum type="romanUcPeriod" startAt="2"/>
            </a:pPr>
            <a:r>
              <a:rPr lang="en-US" altLang="ja-JP" sz="3000" dirty="0">
                <a:solidFill>
                  <a:schemeClr val="bg1">
                    <a:lumMod val="65000"/>
                  </a:schemeClr>
                </a:solidFill>
              </a:rPr>
              <a:t>Each Function</a:t>
            </a:r>
          </a:p>
          <a:p>
            <a:r>
              <a:rPr lang="en-US" altLang="ja-JP" sz="3000" dirty="0">
                <a:solidFill>
                  <a:schemeClr val="bg1">
                    <a:lumMod val="65000"/>
                  </a:schemeClr>
                </a:solidFill>
              </a:rPr>
              <a:t>    a. Import Shipping Notice</a:t>
            </a:r>
          </a:p>
          <a:p>
            <a:r>
              <a:rPr lang="en-US" altLang="ja-JP" sz="3000" dirty="0">
                <a:solidFill>
                  <a:schemeClr val="bg1">
                    <a:lumMod val="65000"/>
                  </a:schemeClr>
                </a:solidFill>
              </a:rPr>
              <a:t>    b. Re-Print Product Labels</a:t>
            </a:r>
          </a:p>
          <a:p>
            <a:r>
              <a:rPr lang="en-US" altLang="ja-JP" sz="3000" dirty="0">
                <a:solidFill>
                  <a:schemeClr val="bg1">
                    <a:lumMod val="65000"/>
                  </a:schemeClr>
                </a:solidFill>
              </a:rPr>
              <a:t>    c. Synchronize Item Master with </a:t>
            </a:r>
            <a:r>
              <a:rPr lang="en-US" altLang="ja-JP" sz="3000" dirty="0" err="1">
                <a:solidFill>
                  <a:schemeClr val="bg1">
                    <a:lumMod val="65000"/>
                  </a:schemeClr>
                </a:solidFill>
              </a:rPr>
              <a:t>Kintone</a:t>
            </a:r>
            <a:endParaRPr lang="en-US" altLang="ja-JP" sz="3000" dirty="0">
              <a:solidFill>
                <a:schemeClr val="bg1">
                  <a:lumMod val="65000"/>
                </a:schemeClr>
              </a:solidFill>
            </a:endParaRPr>
          </a:p>
          <a:p>
            <a:r>
              <a:rPr lang="en-US" altLang="ja-JP" sz="3000" dirty="0"/>
              <a:t>    d. Verify Product Labeling</a:t>
            </a:r>
          </a:p>
          <a:p>
            <a:endParaRPr lang="en-US" altLang="ja-JP" sz="2000" dirty="0"/>
          </a:p>
          <a:p>
            <a:r>
              <a:rPr lang="en-US" altLang="ja-JP" sz="3000" dirty="0">
                <a:solidFill>
                  <a:schemeClr val="bg1">
                    <a:lumMod val="65000"/>
                  </a:schemeClr>
                </a:solidFill>
              </a:rPr>
              <a:t>III. System Settings</a:t>
            </a:r>
          </a:p>
          <a:p>
            <a:r>
              <a:rPr lang="en-US" altLang="ja-JP" sz="3000" dirty="0">
                <a:solidFill>
                  <a:schemeClr val="bg1">
                    <a:lumMod val="65000"/>
                  </a:schemeClr>
                </a:solidFill>
              </a:rPr>
              <a:t> </a:t>
            </a:r>
            <a:r>
              <a:rPr lang="ja-JP" altLang="en-US" sz="3000" dirty="0">
                <a:solidFill>
                  <a:schemeClr val="bg1">
                    <a:lumMod val="65000"/>
                  </a:schemeClr>
                </a:solidFill>
              </a:rPr>
              <a:t>   </a:t>
            </a:r>
            <a:r>
              <a:rPr lang="en-US" altLang="ja-JP" sz="3000" dirty="0">
                <a:solidFill>
                  <a:schemeClr val="bg1">
                    <a:lumMod val="65000"/>
                  </a:schemeClr>
                </a:solidFill>
              </a:rPr>
              <a:t>e.</a:t>
            </a:r>
            <a:r>
              <a:rPr lang="ja-JP" altLang="en-US" sz="3000" dirty="0">
                <a:solidFill>
                  <a:schemeClr val="bg1">
                    <a:lumMod val="65000"/>
                  </a:schemeClr>
                </a:solidFill>
              </a:rPr>
              <a:t> </a:t>
            </a:r>
            <a:r>
              <a:rPr lang="en-US" altLang="ja-JP" sz="3000" dirty="0">
                <a:solidFill>
                  <a:schemeClr val="bg1">
                    <a:lumMod val="65000"/>
                  </a:schemeClr>
                </a:solidFill>
              </a:rPr>
              <a:t>Source Code Management</a:t>
            </a:r>
          </a:p>
          <a:p>
            <a:r>
              <a:rPr lang="en-US" altLang="ja-JP" sz="3000" dirty="0">
                <a:solidFill>
                  <a:schemeClr val="bg1">
                    <a:lumMod val="65000"/>
                  </a:schemeClr>
                </a:solidFill>
              </a:rPr>
              <a:t>    f. Application File Deployment</a:t>
            </a:r>
          </a:p>
          <a:p>
            <a:r>
              <a:rPr lang="en-US" altLang="ja-JP" sz="3000" dirty="0">
                <a:solidFill>
                  <a:schemeClr val="bg1">
                    <a:lumMod val="65000"/>
                  </a:schemeClr>
                </a:solidFill>
              </a:rPr>
              <a:t>    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19</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18685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t>I.   Login and Main Menu Structure</a:t>
            </a:r>
          </a:p>
          <a:p>
            <a:endParaRPr lang="en-US" altLang="ja-JP" sz="2000" dirty="0"/>
          </a:p>
          <a:p>
            <a:pPr marL="571500" indent="-571500">
              <a:buAutoNum type="romanUcPeriod" startAt="2"/>
            </a:pPr>
            <a:r>
              <a:rPr lang="en-US" altLang="ja-JP" sz="3000" dirty="0"/>
              <a:t>Each Function</a:t>
            </a:r>
          </a:p>
          <a:p>
            <a:r>
              <a:rPr lang="en-US" altLang="ja-JP" sz="3000" dirty="0"/>
              <a:t>    a. Import Shipping Notice</a:t>
            </a:r>
          </a:p>
          <a:p>
            <a:r>
              <a:rPr lang="en-US" altLang="ja-JP" sz="3000" dirty="0"/>
              <a:t>    b. Re-Print Product Labels</a:t>
            </a:r>
          </a:p>
          <a:p>
            <a:r>
              <a:rPr lang="en-US" altLang="ja-JP" sz="3000" dirty="0"/>
              <a:t>    c. Synchronize Item Master with </a:t>
            </a:r>
            <a:r>
              <a:rPr lang="en-US" altLang="ja-JP" sz="3000" dirty="0" err="1"/>
              <a:t>Kintone</a:t>
            </a:r>
            <a:endParaRPr lang="en-US" altLang="ja-JP" sz="3000" dirty="0"/>
          </a:p>
          <a:p>
            <a:r>
              <a:rPr lang="en-US" altLang="ja-JP" sz="3000" dirty="0"/>
              <a:t>    d. Verify Product Labeling</a:t>
            </a:r>
          </a:p>
          <a:p>
            <a:endParaRPr lang="en-US" altLang="ja-JP" sz="2000" dirty="0"/>
          </a:p>
          <a:p>
            <a:r>
              <a:rPr lang="en-US" altLang="ja-JP" sz="3000" dirty="0"/>
              <a:t>III. System Settings</a:t>
            </a:r>
          </a:p>
          <a:p>
            <a:r>
              <a:rPr lang="en-US" altLang="ja-JP" sz="3000" dirty="0"/>
              <a:t> </a:t>
            </a:r>
            <a:r>
              <a:rPr lang="ja-JP" altLang="en-US" sz="3000" dirty="0"/>
              <a:t>   </a:t>
            </a:r>
            <a:r>
              <a:rPr lang="en-US" altLang="ja-JP" sz="3000" dirty="0"/>
              <a:t>e.</a:t>
            </a:r>
            <a:r>
              <a:rPr lang="ja-JP" altLang="en-US" sz="3000" dirty="0"/>
              <a:t> </a:t>
            </a:r>
            <a:r>
              <a:rPr lang="en-US" altLang="ja-JP" sz="3000" dirty="0"/>
              <a:t>Source Code Management</a:t>
            </a:r>
          </a:p>
          <a:p>
            <a:r>
              <a:rPr lang="en-US" altLang="ja-JP" sz="3000" dirty="0"/>
              <a:t>    f. Application File Deployment</a:t>
            </a:r>
          </a:p>
          <a:p>
            <a:r>
              <a:rPr lang="en-US" altLang="ja-JP" sz="3000" dirty="0"/>
              <a:t>    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2</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255396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d. Verify Product Labeling</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232D4C10-6EBD-44A5-96C0-778921AC00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17983" y="1099733"/>
            <a:ext cx="5372100" cy="5135964"/>
          </a:xfrm>
          <a:prstGeom prst="rect">
            <a:avLst/>
          </a:prstGeom>
        </p:spPr>
      </p:pic>
      <p:sp>
        <p:nvSpPr>
          <p:cNvPr id="10" name="吹き出し: 角を丸めた四角形 9">
            <a:extLst>
              <a:ext uri="{FF2B5EF4-FFF2-40B4-BE49-F238E27FC236}">
                <a16:creationId xmlns:a16="http://schemas.microsoft.com/office/drawing/2014/main" id="{0F6502E7-2832-42AD-87A6-E0EFEB505CDD}"/>
              </a:ext>
            </a:extLst>
          </p:cNvPr>
          <p:cNvSpPr/>
          <p:nvPr/>
        </p:nvSpPr>
        <p:spPr>
          <a:xfrm>
            <a:off x="4623794" y="3429000"/>
            <a:ext cx="2078874" cy="625810"/>
          </a:xfrm>
          <a:prstGeom prst="wedgeRoundRectCallout">
            <a:avLst>
              <a:gd name="adj1" fmla="val -16030"/>
              <a:gd name="adj2" fmla="val -63600"/>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d. Verify Product Labeling</a:t>
            </a:r>
            <a:endParaRPr kumimoji="1" lang="ja-JP" altLang="en-US" sz="1600" dirty="0">
              <a:solidFill>
                <a:srgbClr val="FF0000"/>
              </a:solidFill>
            </a:endParaRPr>
          </a:p>
        </p:txBody>
      </p:sp>
    </p:spTree>
    <p:extLst>
      <p:ext uri="{BB962C8B-B14F-4D97-AF65-F5344CB8AC3E}">
        <p14:creationId xmlns:p14="http://schemas.microsoft.com/office/powerpoint/2010/main" val="3442654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Download barcode scanner Vector Icon | Inventicons">
            <a:extLst>
              <a:ext uri="{FF2B5EF4-FFF2-40B4-BE49-F238E27FC236}">
                <a16:creationId xmlns:a16="http://schemas.microsoft.com/office/drawing/2014/main" id="{E5B6F2C5-A2E6-4175-AC8D-038E42CAFEB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62208" y="5464349"/>
            <a:ext cx="1190282" cy="119028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21</a:t>
            </a:fld>
            <a:endParaRPr kumimoji="1" lang="ja-JP" altLang="en-US"/>
          </a:p>
        </p:txBody>
      </p:sp>
      <p:sp>
        <p:nvSpPr>
          <p:cNvPr id="7" name="テキスト ボックス 6">
            <a:extLst>
              <a:ext uri="{FF2B5EF4-FFF2-40B4-BE49-F238E27FC236}">
                <a16:creationId xmlns:a16="http://schemas.microsoft.com/office/drawing/2014/main" id="{70DB9C22-C93F-44FA-9D1D-ED3F20E1AEE5}"/>
              </a:ext>
            </a:extLst>
          </p:cNvPr>
          <p:cNvSpPr txBox="1"/>
          <p:nvPr/>
        </p:nvSpPr>
        <p:spPr>
          <a:xfrm>
            <a:off x="123568" y="160638"/>
            <a:ext cx="11961340" cy="461665"/>
          </a:xfrm>
          <a:prstGeom prst="rect">
            <a:avLst/>
          </a:prstGeom>
          <a:noFill/>
        </p:spPr>
        <p:txBody>
          <a:bodyPr wrap="square" rtlCol="0">
            <a:spAutoFit/>
          </a:bodyPr>
          <a:lstStyle/>
          <a:p>
            <a:r>
              <a:rPr lang="en-US" altLang="ja-JP" sz="2400" dirty="0"/>
              <a:t>d. Verify Product Labeling</a:t>
            </a:r>
          </a:p>
        </p:txBody>
      </p:sp>
      <p:pic>
        <p:nvPicPr>
          <p:cNvPr id="2" name="図 1">
            <a:extLst>
              <a:ext uri="{FF2B5EF4-FFF2-40B4-BE49-F238E27FC236}">
                <a16:creationId xmlns:a16="http://schemas.microsoft.com/office/drawing/2014/main" id="{ED098540-EDD1-4035-98B4-9796BF2F6EB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4431" y="778192"/>
            <a:ext cx="5614625" cy="5976146"/>
          </a:xfrm>
          <a:prstGeom prst="rect">
            <a:avLst/>
          </a:prstGeom>
        </p:spPr>
      </p:pic>
      <p:pic>
        <p:nvPicPr>
          <p:cNvPr id="8" name="図 7">
            <a:extLst>
              <a:ext uri="{FF2B5EF4-FFF2-40B4-BE49-F238E27FC236}">
                <a16:creationId xmlns:a16="http://schemas.microsoft.com/office/drawing/2014/main" id="{E316CD63-8AE9-4DA1-816F-B3CE6909C6C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86493" y="904253"/>
            <a:ext cx="5477838" cy="2792048"/>
          </a:xfrm>
          <a:prstGeom prst="rect">
            <a:avLst/>
          </a:prstGeom>
          <a:ln>
            <a:solidFill>
              <a:schemeClr val="tx1"/>
            </a:solidFill>
          </a:ln>
        </p:spPr>
      </p:pic>
      <p:pic>
        <p:nvPicPr>
          <p:cNvPr id="11" name="図 10">
            <a:extLst>
              <a:ext uri="{FF2B5EF4-FFF2-40B4-BE49-F238E27FC236}">
                <a16:creationId xmlns:a16="http://schemas.microsoft.com/office/drawing/2014/main" id="{43E499A2-4B2A-4763-91AF-CB94FA22B17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88485" y="2193292"/>
            <a:ext cx="1349645" cy="1088099"/>
          </a:xfrm>
          <a:prstGeom prst="rect">
            <a:avLst/>
          </a:prstGeom>
        </p:spPr>
      </p:pic>
      <p:pic>
        <p:nvPicPr>
          <p:cNvPr id="13" name="Picture 4" descr="Download barcode scanner Vector Icon | Inventicons">
            <a:extLst>
              <a:ext uri="{FF2B5EF4-FFF2-40B4-BE49-F238E27FC236}">
                <a16:creationId xmlns:a16="http://schemas.microsoft.com/office/drawing/2014/main" id="{90603857-A1E8-444E-A85C-0263E4233D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931939" y="540746"/>
            <a:ext cx="1190282" cy="1190282"/>
          </a:xfrm>
          <a:prstGeom prst="rect">
            <a:avLst/>
          </a:prstGeom>
          <a:noFill/>
          <a:extLst>
            <a:ext uri="{909E8E84-426E-40DD-AFC4-6F175D3DCCD1}">
              <a14:hiddenFill xmlns:a14="http://schemas.microsoft.com/office/drawing/2010/main">
                <a:solidFill>
                  <a:srgbClr val="FFFFFF"/>
                </a:solidFill>
              </a14:hiddenFill>
            </a:ext>
          </a:extLst>
        </p:spPr>
      </p:pic>
      <p:sp>
        <p:nvSpPr>
          <p:cNvPr id="15" name="吹き出し: 角を丸めた四角形 14">
            <a:extLst>
              <a:ext uri="{FF2B5EF4-FFF2-40B4-BE49-F238E27FC236}">
                <a16:creationId xmlns:a16="http://schemas.microsoft.com/office/drawing/2014/main" id="{A447D8D2-273F-490C-A6BF-C614685F2F75}"/>
              </a:ext>
            </a:extLst>
          </p:cNvPr>
          <p:cNvSpPr/>
          <p:nvPr/>
        </p:nvSpPr>
        <p:spPr>
          <a:xfrm>
            <a:off x="5941668" y="3738907"/>
            <a:ext cx="2294795" cy="898138"/>
          </a:xfrm>
          <a:prstGeom prst="wedgeRoundRectCallout">
            <a:avLst>
              <a:gd name="adj1" fmla="val -7713"/>
              <a:gd name="adj2" fmla="val -64609"/>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α</a:t>
            </a:r>
            <a:r>
              <a:rPr lang="en-US" altLang="ja-JP" sz="1600" dirty="0">
                <a:solidFill>
                  <a:srgbClr val="FF0000"/>
                </a:solidFill>
              </a:rPr>
              <a:t>. </a:t>
            </a:r>
            <a:r>
              <a:rPr kumimoji="1" lang="en-US" altLang="ja-JP" sz="1600" dirty="0">
                <a:solidFill>
                  <a:srgbClr val="FF0000"/>
                </a:solidFill>
              </a:rPr>
              <a:t>Scan work order line info:  order no, line no, and quantity</a:t>
            </a:r>
            <a:r>
              <a:rPr lang="en-US" altLang="ja-JP" sz="1600" dirty="0">
                <a:solidFill>
                  <a:srgbClr val="FF0000"/>
                </a:solidFill>
              </a:rPr>
              <a:t> </a:t>
            </a:r>
            <a:endParaRPr kumimoji="1" lang="ja-JP" altLang="en-US" sz="1600" dirty="0">
              <a:solidFill>
                <a:srgbClr val="FF0000"/>
              </a:solidFill>
            </a:endParaRPr>
          </a:p>
        </p:txBody>
      </p:sp>
      <p:sp>
        <p:nvSpPr>
          <p:cNvPr id="16" name="吹き出し: 角を丸めた四角形 15">
            <a:extLst>
              <a:ext uri="{FF2B5EF4-FFF2-40B4-BE49-F238E27FC236}">
                <a16:creationId xmlns:a16="http://schemas.microsoft.com/office/drawing/2014/main" id="{A3090735-5AE7-4EBA-8065-68B499F1E80D}"/>
              </a:ext>
            </a:extLst>
          </p:cNvPr>
          <p:cNvSpPr/>
          <p:nvPr/>
        </p:nvSpPr>
        <p:spPr>
          <a:xfrm>
            <a:off x="9062961" y="1788341"/>
            <a:ext cx="2898380" cy="578959"/>
          </a:xfrm>
          <a:prstGeom prst="wedgeRoundRectCallout">
            <a:avLst>
              <a:gd name="adj1" fmla="val -12271"/>
              <a:gd name="adj2" fmla="val 7399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β</a:t>
            </a:r>
            <a:r>
              <a:rPr lang="en-US" altLang="ja-JP" sz="1600" dirty="0">
                <a:solidFill>
                  <a:srgbClr val="FF0000"/>
                </a:solidFill>
              </a:rPr>
              <a:t>. </a:t>
            </a:r>
            <a:r>
              <a:rPr kumimoji="1" lang="en-US" altLang="ja-JP" sz="1600" dirty="0">
                <a:solidFill>
                  <a:srgbClr val="FF0000"/>
                </a:solidFill>
              </a:rPr>
              <a:t>Scan work order product label barcode</a:t>
            </a:r>
            <a:endParaRPr kumimoji="1" lang="ja-JP" altLang="en-US" sz="1600" dirty="0">
              <a:solidFill>
                <a:srgbClr val="FF0000"/>
              </a:solidFill>
            </a:endParaRPr>
          </a:p>
        </p:txBody>
      </p:sp>
      <p:pic>
        <p:nvPicPr>
          <p:cNvPr id="3" name="図 2">
            <a:extLst>
              <a:ext uri="{FF2B5EF4-FFF2-40B4-BE49-F238E27FC236}">
                <a16:creationId xmlns:a16="http://schemas.microsoft.com/office/drawing/2014/main" id="{AAC8E2E0-AECD-4065-831F-A53B5CC3F4B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681534" y="4899553"/>
            <a:ext cx="3084161" cy="1651817"/>
          </a:xfrm>
          <a:prstGeom prst="rect">
            <a:avLst/>
          </a:prstGeom>
        </p:spPr>
      </p:pic>
      <p:sp>
        <p:nvSpPr>
          <p:cNvPr id="18" name="吹き出し: 角を丸めた四角形 17">
            <a:extLst>
              <a:ext uri="{FF2B5EF4-FFF2-40B4-BE49-F238E27FC236}">
                <a16:creationId xmlns:a16="http://schemas.microsoft.com/office/drawing/2014/main" id="{A41725B0-29ED-4232-ACD2-2BE65E4501BC}"/>
              </a:ext>
            </a:extLst>
          </p:cNvPr>
          <p:cNvSpPr/>
          <p:nvPr/>
        </p:nvSpPr>
        <p:spPr>
          <a:xfrm>
            <a:off x="8388724" y="3650820"/>
            <a:ext cx="3608535" cy="1078403"/>
          </a:xfrm>
          <a:prstGeom prst="wedgeRoundRectCallout">
            <a:avLst>
              <a:gd name="adj1" fmla="val -78265"/>
              <a:gd name="adj2" fmla="val -9970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γ</a:t>
            </a:r>
            <a:r>
              <a:rPr lang="en-US" altLang="ja-JP" sz="1600" dirty="0">
                <a:solidFill>
                  <a:srgbClr val="FF0000"/>
                </a:solidFill>
              </a:rPr>
              <a:t>. </a:t>
            </a:r>
            <a:r>
              <a:rPr kumimoji="1" lang="en-US" altLang="ja-JP" sz="1600" dirty="0">
                <a:solidFill>
                  <a:srgbClr val="FF0000"/>
                </a:solidFill>
              </a:rPr>
              <a:t>Scan actually printed </a:t>
            </a:r>
            <a:r>
              <a:rPr lang="en-US" altLang="ja-JP" sz="1600" dirty="0">
                <a:solidFill>
                  <a:srgbClr val="FF0000"/>
                </a:solidFill>
              </a:rPr>
              <a:t>product </a:t>
            </a:r>
            <a:r>
              <a:rPr kumimoji="1" lang="en-US" altLang="ja-JP" sz="1600" dirty="0">
                <a:solidFill>
                  <a:srgbClr val="FF0000"/>
                </a:solidFill>
              </a:rPr>
              <a:t>label barcode.  One actual label is pasted onto the order paper as the label accuracy evidence.</a:t>
            </a:r>
            <a:endParaRPr kumimoji="1" lang="ja-JP" altLang="en-US" sz="1600" dirty="0">
              <a:solidFill>
                <a:srgbClr val="FF0000"/>
              </a:solidFill>
            </a:endParaRPr>
          </a:p>
        </p:txBody>
      </p:sp>
      <p:sp>
        <p:nvSpPr>
          <p:cNvPr id="19" name="吹き出し: 角を丸めた四角形 18">
            <a:extLst>
              <a:ext uri="{FF2B5EF4-FFF2-40B4-BE49-F238E27FC236}">
                <a16:creationId xmlns:a16="http://schemas.microsoft.com/office/drawing/2014/main" id="{C768002C-2C7B-49E0-BE2A-A25EAB8127F4}"/>
              </a:ext>
            </a:extLst>
          </p:cNvPr>
          <p:cNvSpPr/>
          <p:nvPr/>
        </p:nvSpPr>
        <p:spPr>
          <a:xfrm>
            <a:off x="6063647" y="5077909"/>
            <a:ext cx="2603126" cy="494780"/>
          </a:xfrm>
          <a:prstGeom prst="wedgeRoundRectCallout">
            <a:avLst>
              <a:gd name="adj1" fmla="val -5384"/>
              <a:gd name="adj2" fmla="val 7580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δ</a:t>
            </a:r>
            <a:r>
              <a:rPr lang="en-US" altLang="ja-JP" sz="1600" dirty="0">
                <a:solidFill>
                  <a:srgbClr val="FF0000"/>
                </a:solidFill>
              </a:rPr>
              <a:t>. </a:t>
            </a:r>
            <a:r>
              <a:rPr kumimoji="1" lang="en-US" altLang="ja-JP" sz="1600" dirty="0">
                <a:solidFill>
                  <a:srgbClr val="FF0000"/>
                </a:solidFill>
              </a:rPr>
              <a:t>Scan item no barcode on the product</a:t>
            </a:r>
            <a:endParaRPr kumimoji="1" lang="ja-JP" altLang="en-US" sz="1600" dirty="0">
              <a:solidFill>
                <a:srgbClr val="FF0000"/>
              </a:solidFill>
            </a:endParaRPr>
          </a:p>
        </p:txBody>
      </p:sp>
      <p:sp>
        <p:nvSpPr>
          <p:cNvPr id="20" name="吹き出し: 角を丸めた四角形 19">
            <a:extLst>
              <a:ext uri="{FF2B5EF4-FFF2-40B4-BE49-F238E27FC236}">
                <a16:creationId xmlns:a16="http://schemas.microsoft.com/office/drawing/2014/main" id="{53E55853-2701-4866-8E9C-50B14F7DAE53}"/>
              </a:ext>
            </a:extLst>
          </p:cNvPr>
          <p:cNvSpPr/>
          <p:nvPr/>
        </p:nvSpPr>
        <p:spPr>
          <a:xfrm>
            <a:off x="8881125" y="5072830"/>
            <a:ext cx="2603126" cy="494780"/>
          </a:xfrm>
          <a:prstGeom prst="wedgeRoundRectCallout">
            <a:avLst>
              <a:gd name="adj1" fmla="val -78049"/>
              <a:gd name="adj2" fmla="val 99359"/>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ε</a:t>
            </a:r>
            <a:r>
              <a:rPr lang="en-US" altLang="ja-JP" sz="1600" dirty="0">
                <a:solidFill>
                  <a:srgbClr val="FF0000"/>
                </a:solidFill>
              </a:rPr>
              <a:t>. Scan lot</a:t>
            </a:r>
            <a:r>
              <a:rPr kumimoji="1" lang="en-US" altLang="ja-JP" sz="1600" dirty="0">
                <a:solidFill>
                  <a:srgbClr val="FF0000"/>
                </a:solidFill>
              </a:rPr>
              <a:t> no barcode on the product</a:t>
            </a:r>
            <a:endParaRPr kumimoji="1" lang="ja-JP" altLang="en-US" sz="1600" dirty="0">
              <a:solidFill>
                <a:srgbClr val="FF0000"/>
              </a:solidFill>
            </a:endParaRPr>
          </a:p>
        </p:txBody>
      </p:sp>
      <p:sp>
        <p:nvSpPr>
          <p:cNvPr id="21" name="吹き出し: 角を丸めた四角形 20">
            <a:extLst>
              <a:ext uri="{FF2B5EF4-FFF2-40B4-BE49-F238E27FC236}">
                <a16:creationId xmlns:a16="http://schemas.microsoft.com/office/drawing/2014/main" id="{4F1CA76D-C82D-41DC-BE6B-69F719DF7A39}"/>
              </a:ext>
            </a:extLst>
          </p:cNvPr>
          <p:cNvSpPr/>
          <p:nvPr/>
        </p:nvSpPr>
        <p:spPr>
          <a:xfrm>
            <a:off x="1089560" y="1460900"/>
            <a:ext cx="2028331" cy="304563"/>
          </a:xfrm>
          <a:prstGeom prst="wedgeRoundRectCallout">
            <a:avLst>
              <a:gd name="adj1" fmla="val -22298"/>
              <a:gd name="adj2" fmla="val 75488"/>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α</a:t>
            </a:r>
            <a:r>
              <a:rPr lang="en-US" altLang="ja-JP" sz="1600" dirty="0">
                <a:solidFill>
                  <a:srgbClr val="FF0000"/>
                </a:solidFill>
              </a:rPr>
              <a:t>. Work </a:t>
            </a:r>
            <a:r>
              <a:rPr kumimoji="1" lang="en-US" altLang="ja-JP" sz="1600" dirty="0">
                <a:solidFill>
                  <a:srgbClr val="FF0000"/>
                </a:solidFill>
              </a:rPr>
              <a:t>order no</a:t>
            </a:r>
            <a:endParaRPr kumimoji="1" lang="ja-JP" altLang="en-US" sz="1600" dirty="0">
              <a:solidFill>
                <a:srgbClr val="FF0000"/>
              </a:solidFill>
            </a:endParaRPr>
          </a:p>
        </p:txBody>
      </p:sp>
      <p:sp>
        <p:nvSpPr>
          <p:cNvPr id="22" name="吹き出し: 角を丸めた四角形 21">
            <a:extLst>
              <a:ext uri="{FF2B5EF4-FFF2-40B4-BE49-F238E27FC236}">
                <a16:creationId xmlns:a16="http://schemas.microsoft.com/office/drawing/2014/main" id="{51E671A1-042A-4D2C-BBC3-3AAD98A7C9FF}"/>
              </a:ext>
            </a:extLst>
          </p:cNvPr>
          <p:cNvSpPr/>
          <p:nvPr/>
        </p:nvSpPr>
        <p:spPr>
          <a:xfrm>
            <a:off x="3411455" y="2059657"/>
            <a:ext cx="2637760" cy="304563"/>
          </a:xfrm>
          <a:prstGeom prst="wedgeRoundRectCallout">
            <a:avLst>
              <a:gd name="adj1" fmla="val -55684"/>
              <a:gd name="adj2" fmla="val 48998"/>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β</a:t>
            </a:r>
            <a:r>
              <a:rPr lang="en-US" altLang="ja-JP" sz="1600" dirty="0">
                <a:solidFill>
                  <a:srgbClr val="FF0000"/>
                </a:solidFill>
              </a:rPr>
              <a:t>. Product label barcode</a:t>
            </a:r>
            <a:endParaRPr lang="ja-JP" altLang="en-US" sz="1600" dirty="0">
              <a:solidFill>
                <a:srgbClr val="FF0000"/>
              </a:solidFill>
            </a:endParaRPr>
          </a:p>
        </p:txBody>
      </p:sp>
      <p:sp>
        <p:nvSpPr>
          <p:cNvPr id="23" name="吹き出し: 角を丸めた四角形 22">
            <a:extLst>
              <a:ext uri="{FF2B5EF4-FFF2-40B4-BE49-F238E27FC236}">
                <a16:creationId xmlns:a16="http://schemas.microsoft.com/office/drawing/2014/main" id="{D748B081-33BC-4AAB-B6A6-C0EF2F9BD715}"/>
              </a:ext>
            </a:extLst>
          </p:cNvPr>
          <p:cNvSpPr/>
          <p:nvPr/>
        </p:nvSpPr>
        <p:spPr>
          <a:xfrm>
            <a:off x="3411455" y="2432237"/>
            <a:ext cx="2637760" cy="304563"/>
          </a:xfrm>
          <a:prstGeom prst="wedgeRoundRectCallout">
            <a:avLst>
              <a:gd name="adj1" fmla="val -54325"/>
              <a:gd name="adj2" fmla="val -1041"/>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γ</a:t>
            </a:r>
            <a:r>
              <a:rPr lang="en-US" altLang="ja-JP" sz="1600" dirty="0">
                <a:solidFill>
                  <a:srgbClr val="FF0000"/>
                </a:solidFill>
              </a:rPr>
              <a:t>. Product label barcode</a:t>
            </a:r>
            <a:endParaRPr lang="ja-JP" altLang="en-US" sz="1600" dirty="0">
              <a:solidFill>
                <a:srgbClr val="FF0000"/>
              </a:solidFill>
            </a:endParaRPr>
          </a:p>
        </p:txBody>
      </p:sp>
      <p:sp>
        <p:nvSpPr>
          <p:cNvPr id="24" name="吹き出し: 角を丸めた四角形 23">
            <a:extLst>
              <a:ext uri="{FF2B5EF4-FFF2-40B4-BE49-F238E27FC236}">
                <a16:creationId xmlns:a16="http://schemas.microsoft.com/office/drawing/2014/main" id="{B29FD930-21A4-4512-B700-41FD5CE614DB}"/>
              </a:ext>
            </a:extLst>
          </p:cNvPr>
          <p:cNvSpPr/>
          <p:nvPr/>
        </p:nvSpPr>
        <p:spPr>
          <a:xfrm>
            <a:off x="2568773" y="2976827"/>
            <a:ext cx="1393628" cy="304564"/>
          </a:xfrm>
          <a:prstGeom prst="wedgeRoundRectCallout">
            <a:avLst>
              <a:gd name="adj1" fmla="val -36261"/>
              <a:gd name="adj2" fmla="val 8463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δ</a:t>
            </a:r>
            <a:r>
              <a:rPr lang="en-US" altLang="ja-JP" sz="1600" dirty="0">
                <a:solidFill>
                  <a:srgbClr val="FF0000"/>
                </a:solidFill>
              </a:rPr>
              <a:t>. </a:t>
            </a:r>
            <a:r>
              <a:rPr kumimoji="1" lang="en-US" altLang="ja-JP" sz="1600" dirty="0">
                <a:solidFill>
                  <a:srgbClr val="FF0000"/>
                </a:solidFill>
              </a:rPr>
              <a:t>item no</a:t>
            </a:r>
            <a:endParaRPr kumimoji="1" lang="ja-JP" altLang="en-US" sz="1600" dirty="0">
              <a:solidFill>
                <a:srgbClr val="FF0000"/>
              </a:solidFill>
            </a:endParaRPr>
          </a:p>
        </p:txBody>
      </p:sp>
      <p:sp>
        <p:nvSpPr>
          <p:cNvPr id="25" name="吹き出し: 角を丸めた四角形 24">
            <a:extLst>
              <a:ext uri="{FF2B5EF4-FFF2-40B4-BE49-F238E27FC236}">
                <a16:creationId xmlns:a16="http://schemas.microsoft.com/office/drawing/2014/main" id="{6F6A125F-882D-4C25-AACA-B824CD8B2485}"/>
              </a:ext>
            </a:extLst>
          </p:cNvPr>
          <p:cNvSpPr/>
          <p:nvPr/>
        </p:nvSpPr>
        <p:spPr>
          <a:xfrm>
            <a:off x="4223914" y="2976827"/>
            <a:ext cx="1393628" cy="304564"/>
          </a:xfrm>
          <a:prstGeom prst="wedgeRoundRectCallout">
            <a:avLst>
              <a:gd name="adj1" fmla="val -31758"/>
              <a:gd name="adj2" fmla="val 7580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ε</a:t>
            </a:r>
            <a:r>
              <a:rPr lang="en-US" altLang="ja-JP" sz="1600" dirty="0">
                <a:solidFill>
                  <a:srgbClr val="FF0000"/>
                </a:solidFill>
              </a:rPr>
              <a:t>. Lot no</a:t>
            </a:r>
            <a:endParaRPr kumimoji="1" lang="ja-JP" altLang="en-US" sz="1600" dirty="0">
              <a:solidFill>
                <a:srgbClr val="FF0000"/>
              </a:solidFill>
            </a:endParaRPr>
          </a:p>
        </p:txBody>
      </p:sp>
      <p:sp>
        <p:nvSpPr>
          <p:cNvPr id="26" name="吹き出し: 角を丸めた四角形 25">
            <a:extLst>
              <a:ext uri="{FF2B5EF4-FFF2-40B4-BE49-F238E27FC236}">
                <a16:creationId xmlns:a16="http://schemas.microsoft.com/office/drawing/2014/main" id="{D7305921-F18F-4C2B-8B43-A15DF1EEBBCE}"/>
              </a:ext>
            </a:extLst>
          </p:cNvPr>
          <p:cNvSpPr/>
          <p:nvPr/>
        </p:nvSpPr>
        <p:spPr>
          <a:xfrm>
            <a:off x="264431" y="4899554"/>
            <a:ext cx="5685342" cy="1854785"/>
          </a:xfrm>
          <a:prstGeom prst="wedgeRoundRectCallout">
            <a:avLst>
              <a:gd name="adj1" fmla="val -25154"/>
              <a:gd name="adj2" fmla="val -6100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FF0000"/>
                </a:solidFill>
              </a:rPr>
              <a:t>Each product is scanned for its item no and lot no.  If a product does not match to the work order line info, error message is displayed, error log in recorded, and the operation is locked to let the user investigate the difference.  Once the product scan count reach the work order line quantity, the application record the verification as success for the order line.</a:t>
            </a:r>
            <a:endParaRPr kumimoji="1" lang="ja-JP" altLang="en-US" sz="1600" dirty="0">
              <a:solidFill>
                <a:srgbClr val="FF0000"/>
              </a:solidFill>
            </a:endParaRPr>
          </a:p>
        </p:txBody>
      </p:sp>
      <p:sp>
        <p:nvSpPr>
          <p:cNvPr id="27" name="吹き出し: 角を丸めた四角形 26">
            <a:extLst>
              <a:ext uri="{FF2B5EF4-FFF2-40B4-BE49-F238E27FC236}">
                <a16:creationId xmlns:a16="http://schemas.microsoft.com/office/drawing/2014/main" id="{32276D11-90DE-478B-ACE0-9E96E4E4D7D5}"/>
              </a:ext>
            </a:extLst>
          </p:cNvPr>
          <p:cNvSpPr/>
          <p:nvPr/>
        </p:nvSpPr>
        <p:spPr>
          <a:xfrm>
            <a:off x="3334936" y="1470875"/>
            <a:ext cx="2411440" cy="304563"/>
          </a:xfrm>
          <a:prstGeom prst="wedgeRoundRectCallout">
            <a:avLst>
              <a:gd name="adj1" fmla="val -7713"/>
              <a:gd name="adj2" fmla="val 93149"/>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ja-JP" sz="1600" dirty="0">
                <a:solidFill>
                  <a:srgbClr val="FF0000"/>
                </a:solidFill>
              </a:rPr>
              <a:t>α</a:t>
            </a:r>
            <a:r>
              <a:rPr lang="en-US" altLang="ja-JP" sz="1600" dirty="0">
                <a:solidFill>
                  <a:srgbClr val="FF0000"/>
                </a:solidFill>
              </a:rPr>
              <a:t>. Work </a:t>
            </a:r>
            <a:r>
              <a:rPr kumimoji="1" lang="en-US" altLang="ja-JP" sz="1600" dirty="0">
                <a:solidFill>
                  <a:srgbClr val="FF0000"/>
                </a:solidFill>
              </a:rPr>
              <a:t>order line no</a:t>
            </a:r>
            <a:endParaRPr kumimoji="1" lang="ja-JP" altLang="en-US" sz="1600" dirty="0">
              <a:solidFill>
                <a:srgbClr val="FF0000"/>
              </a:solidFill>
            </a:endParaRPr>
          </a:p>
        </p:txBody>
      </p:sp>
    </p:spTree>
    <p:extLst>
      <p:ext uri="{BB962C8B-B14F-4D97-AF65-F5344CB8AC3E}">
        <p14:creationId xmlns:p14="http://schemas.microsoft.com/office/powerpoint/2010/main" val="95509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solidFill>
                  <a:schemeClr val="bg1">
                    <a:lumMod val="65000"/>
                  </a:schemeClr>
                </a:solidFill>
              </a:rPr>
              <a:t>I.   Login and Main Menu Structure</a:t>
            </a:r>
          </a:p>
          <a:p>
            <a:endParaRPr lang="en-US" altLang="ja-JP" sz="2000" dirty="0">
              <a:solidFill>
                <a:schemeClr val="bg1">
                  <a:lumMod val="65000"/>
                </a:schemeClr>
              </a:solidFill>
            </a:endParaRPr>
          </a:p>
          <a:p>
            <a:pPr marL="571500" indent="-571500">
              <a:buAutoNum type="romanUcPeriod" startAt="2"/>
            </a:pPr>
            <a:r>
              <a:rPr lang="en-US" altLang="ja-JP" sz="3000" dirty="0">
                <a:solidFill>
                  <a:schemeClr val="bg1">
                    <a:lumMod val="65000"/>
                  </a:schemeClr>
                </a:solidFill>
              </a:rPr>
              <a:t>Each Function</a:t>
            </a:r>
          </a:p>
          <a:p>
            <a:r>
              <a:rPr lang="en-US" altLang="ja-JP" sz="3000" dirty="0">
                <a:solidFill>
                  <a:schemeClr val="bg1">
                    <a:lumMod val="65000"/>
                  </a:schemeClr>
                </a:solidFill>
              </a:rPr>
              <a:t>    a. Import Shipping Notice</a:t>
            </a:r>
          </a:p>
          <a:p>
            <a:r>
              <a:rPr lang="en-US" altLang="ja-JP" sz="3000" dirty="0">
                <a:solidFill>
                  <a:schemeClr val="bg1">
                    <a:lumMod val="65000"/>
                  </a:schemeClr>
                </a:solidFill>
              </a:rPr>
              <a:t>    b. Re-Print Product Labels</a:t>
            </a:r>
          </a:p>
          <a:p>
            <a:r>
              <a:rPr lang="en-US" altLang="ja-JP" sz="3000" dirty="0">
                <a:solidFill>
                  <a:schemeClr val="bg1">
                    <a:lumMod val="65000"/>
                  </a:schemeClr>
                </a:solidFill>
              </a:rPr>
              <a:t>    c. Synchronize Item Master with </a:t>
            </a:r>
            <a:r>
              <a:rPr lang="en-US" altLang="ja-JP" sz="3000" dirty="0" err="1">
                <a:solidFill>
                  <a:schemeClr val="bg1">
                    <a:lumMod val="65000"/>
                  </a:schemeClr>
                </a:solidFill>
              </a:rPr>
              <a:t>Kintone</a:t>
            </a:r>
            <a:endParaRPr lang="en-US" altLang="ja-JP" sz="3000" dirty="0">
              <a:solidFill>
                <a:schemeClr val="bg1">
                  <a:lumMod val="65000"/>
                </a:schemeClr>
              </a:solidFill>
            </a:endParaRPr>
          </a:p>
          <a:p>
            <a:r>
              <a:rPr lang="en-US" altLang="ja-JP" sz="3000" dirty="0">
                <a:solidFill>
                  <a:schemeClr val="bg1">
                    <a:lumMod val="65000"/>
                  </a:schemeClr>
                </a:solidFill>
              </a:rPr>
              <a:t>    d. Verify Product Labeling</a:t>
            </a:r>
          </a:p>
          <a:p>
            <a:endParaRPr lang="en-US" altLang="ja-JP" sz="2000" dirty="0"/>
          </a:p>
          <a:p>
            <a:r>
              <a:rPr lang="en-US" altLang="ja-JP" sz="3000" dirty="0"/>
              <a:t>III. System Settings</a:t>
            </a:r>
          </a:p>
          <a:p>
            <a:r>
              <a:rPr lang="en-US" altLang="ja-JP" sz="3000" dirty="0"/>
              <a:t> </a:t>
            </a:r>
            <a:r>
              <a:rPr lang="ja-JP" altLang="en-US" sz="3000" dirty="0"/>
              <a:t>   </a:t>
            </a:r>
            <a:r>
              <a:rPr lang="en-US" altLang="ja-JP" sz="3000" dirty="0"/>
              <a:t>e.</a:t>
            </a:r>
            <a:r>
              <a:rPr lang="ja-JP" altLang="en-US" sz="3000" dirty="0"/>
              <a:t> </a:t>
            </a:r>
            <a:r>
              <a:rPr lang="en-US" altLang="ja-JP" sz="3000" dirty="0"/>
              <a:t>Source Code Management</a:t>
            </a:r>
          </a:p>
          <a:p>
            <a:r>
              <a:rPr lang="en-US" altLang="ja-JP" sz="3000" dirty="0">
                <a:solidFill>
                  <a:schemeClr val="bg1">
                    <a:lumMod val="65000"/>
                  </a:schemeClr>
                </a:solidFill>
              </a:rPr>
              <a:t>    f. Application File Deployment</a:t>
            </a:r>
          </a:p>
          <a:p>
            <a:r>
              <a:rPr lang="en-US" altLang="ja-JP" sz="3000" dirty="0">
                <a:solidFill>
                  <a:schemeClr val="bg1">
                    <a:lumMod val="65000"/>
                  </a:schemeClr>
                </a:solidFill>
              </a:rPr>
              <a:t>    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22</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250943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e.</a:t>
            </a:r>
            <a:r>
              <a:rPr lang="ja-JP" altLang="en-US" sz="2400" dirty="0"/>
              <a:t> </a:t>
            </a:r>
            <a:r>
              <a:rPr lang="en-US" altLang="ja-JP" sz="2400" dirty="0"/>
              <a:t>Source Code Management</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23</a:t>
            </a:fld>
            <a:endParaRPr kumimoji="1" lang="ja-JP" altLang="en-US"/>
          </a:p>
        </p:txBody>
      </p:sp>
      <p:pic>
        <p:nvPicPr>
          <p:cNvPr id="2" name="図 1">
            <a:extLst>
              <a:ext uri="{FF2B5EF4-FFF2-40B4-BE49-F238E27FC236}">
                <a16:creationId xmlns:a16="http://schemas.microsoft.com/office/drawing/2014/main" id="{B31B364F-1833-4B2B-8009-44C5AC0AB3F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50018" y="3464358"/>
            <a:ext cx="7970992" cy="2960443"/>
          </a:xfrm>
          <a:prstGeom prst="rect">
            <a:avLst/>
          </a:prstGeom>
        </p:spPr>
      </p:pic>
      <p:sp>
        <p:nvSpPr>
          <p:cNvPr id="8" name="テキスト ボックス 7">
            <a:extLst>
              <a:ext uri="{FF2B5EF4-FFF2-40B4-BE49-F238E27FC236}">
                <a16:creationId xmlns:a16="http://schemas.microsoft.com/office/drawing/2014/main" id="{F4CD489A-3519-471C-A937-636014D33874}"/>
              </a:ext>
            </a:extLst>
          </p:cNvPr>
          <p:cNvSpPr txBox="1"/>
          <p:nvPr/>
        </p:nvSpPr>
        <p:spPr>
          <a:xfrm>
            <a:off x="178329" y="804762"/>
            <a:ext cx="11800596" cy="1446550"/>
          </a:xfrm>
          <a:prstGeom prst="rect">
            <a:avLst/>
          </a:prstGeom>
          <a:noFill/>
        </p:spPr>
        <p:txBody>
          <a:bodyPr wrap="square" rtlCol="0">
            <a:spAutoFit/>
          </a:bodyPr>
          <a:lstStyle/>
          <a:p>
            <a:r>
              <a:rPr lang="en-US" altLang="ja-JP" sz="2200" dirty="0"/>
              <a:t>ZWCS source code consists of two solutions.  One is “Framework” solution which contains base objects to control database transaction, business logic abstraction, and UI design.  The other one is “Application” solution which contains implementation objects to actually describe the ZWCS specific business logics and UI forms.</a:t>
            </a:r>
          </a:p>
        </p:txBody>
      </p:sp>
      <p:sp>
        <p:nvSpPr>
          <p:cNvPr id="13" name="テキスト ボックス 12">
            <a:extLst>
              <a:ext uri="{FF2B5EF4-FFF2-40B4-BE49-F238E27FC236}">
                <a16:creationId xmlns:a16="http://schemas.microsoft.com/office/drawing/2014/main" id="{081B93B5-14BA-458F-A675-4D3E6ADE1F2F}"/>
              </a:ext>
            </a:extLst>
          </p:cNvPr>
          <p:cNvSpPr txBox="1"/>
          <p:nvPr/>
        </p:nvSpPr>
        <p:spPr>
          <a:xfrm>
            <a:off x="1203101" y="2498969"/>
            <a:ext cx="9598929" cy="769441"/>
          </a:xfrm>
          <a:prstGeom prst="rect">
            <a:avLst/>
          </a:prstGeom>
          <a:noFill/>
        </p:spPr>
        <p:txBody>
          <a:bodyPr wrap="square" rtlCol="0">
            <a:spAutoFit/>
          </a:bodyPr>
          <a:lstStyle/>
          <a:p>
            <a:r>
              <a:rPr lang="en-US" altLang="ja-JP" sz="2200" dirty="0"/>
              <a:t>Framework repository: </a:t>
            </a:r>
            <a:r>
              <a:rPr lang="en-US" altLang="ja-JP" sz="2200" dirty="0">
                <a:hlinkClick r:id="rId3"/>
              </a:rPr>
              <a:t>http://euesv-app-p67/Bonobo/zwcs_fw.git</a:t>
            </a:r>
            <a:endParaRPr lang="en-US" altLang="ja-JP" sz="2200" dirty="0"/>
          </a:p>
          <a:p>
            <a:r>
              <a:rPr lang="en-US" altLang="ja-JP" sz="2200" dirty="0"/>
              <a:t>Application repository: </a:t>
            </a:r>
            <a:r>
              <a:rPr lang="en-US" altLang="ja-JP" sz="2200" dirty="0">
                <a:hlinkClick r:id="rId4"/>
              </a:rPr>
              <a:t>http://euesv-app-p67/Bonobo/zwcs_app.git</a:t>
            </a:r>
            <a:endParaRPr lang="en-US" altLang="ja-JP" sz="2200" dirty="0"/>
          </a:p>
        </p:txBody>
      </p:sp>
    </p:spTree>
    <p:extLst>
      <p:ext uri="{BB962C8B-B14F-4D97-AF65-F5344CB8AC3E}">
        <p14:creationId xmlns:p14="http://schemas.microsoft.com/office/powerpoint/2010/main" val="267621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CBBCED4-EAEC-4B91-8B9D-FDF6DA79A02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6867" y="3012161"/>
            <a:ext cx="4252546" cy="3526751"/>
          </a:xfrm>
          <a:prstGeom prst="rect">
            <a:avLst/>
          </a:prstGeom>
        </p:spPr>
      </p:pic>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e.</a:t>
            </a:r>
            <a:r>
              <a:rPr lang="ja-JP" altLang="en-US" sz="2400" dirty="0"/>
              <a:t> </a:t>
            </a:r>
            <a:r>
              <a:rPr lang="en-US" altLang="ja-JP" sz="2400" dirty="0"/>
              <a:t>Source Code Management</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24</a:t>
            </a:fld>
            <a:endParaRPr kumimoji="1" lang="ja-JP" altLang="en-US"/>
          </a:p>
        </p:txBody>
      </p:sp>
      <p:sp>
        <p:nvSpPr>
          <p:cNvPr id="8" name="テキスト ボックス 7">
            <a:extLst>
              <a:ext uri="{FF2B5EF4-FFF2-40B4-BE49-F238E27FC236}">
                <a16:creationId xmlns:a16="http://schemas.microsoft.com/office/drawing/2014/main" id="{1BB6BCE7-DD85-4A91-AF4D-EE9D26B4D464}"/>
              </a:ext>
            </a:extLst>
          </p:cNvPr>
          <p:cNvSpPr txBox="1"/>
          <p:nvPr/>
        </p:nvSpPr>
        <p:spPr>
          <a:xfrm>
            <a:off x="178328" y="760802"/>
            <a:ext cx="11961339" cy="2123658"/>
          </a:xfrm>
          <a:prstGeom prst="rect">
            <a:avLst/>
          </a:prstGeom>
          <a:noFill/>
        </p:spPr>
        <p:txBody>
          <a:bodyPr wrap="square" rtlCol="0">
            <a:spAutoFit/>
          </a:bodyPr>
          <a:lstStyle/>
          <a:p>
            <a:r>
              <a:rPr lang="en-US" altLang="ja-JP" sz="2200" dirty="0"/>
              <a:t>ZWCS is a Windows Forms application applying MVC architecture.</a:t>
            </a:r>
          </a:p>
          <a:p>
            <a:r>
              <a:rPr lang="en-US" altLang="ja-JP" sz="2200" dirty="0"/>
              <a:t>Value Object (Model)                      : Defines data structure</a:t>
            </a:r>
          </a:p>
          <a:p>
            <a:r>
              <a:rPr lang="en-US" altLang="ja-JP" sz="2200" dirty="0"/>
              <a:t>Form (View)                                     : Defines display</a:t>
            </a:r>
          </a:p>
          <a:p>
            <a:r>
              <a:rPr lang="en-US" altLang="ja-JP" sz="2200" dirty="0"/>
              <a:t>Core Business Module (Controller) : Contains control logic (usually with one or more DAO)</a:t>
            </a:r>
          </a:p>
          <a:p>
            <a:r>
              <a:rPr lang="en-US" altLang="ja-JP" sz="2200" dirty="0"/>
              <a:t>Data Access Object                         :  Contains database command (usually SQL command)</a:t>
            </a:r>
          </a:p>
          <a:p>
            <a:r>
              <a:rPr lang="en-US" altLang="ja-JP" sz="2200" dirty="0"/>
              <a:t>* Each object in the solution is stored to the corresponding folders. </a:t>
            </a:r>
          </a:p>
        </p:txBody>
      </p:sp>
      <p:pic>
        <p:nvPicPr>
          <p:cNvPr id="3" name="図 2">
            <a:extLst>
              <a:ext uri="{FF2B5EF4-FFF2-40B4-BE49-F238E27FC236}">
                <a16:creationId xmlns:a16="http://schemas.microsoft.com/office/drawing/2014/main" id="{5A959375-D4C4-4A9A-BB92-C48911BB219A}"/>
              </a:ext>
            </a:extLst>
          </p:cNvPr>
          <p:cNvPicPr>
            <a:picLocks noChangeAspect="1"/>
          </p:cNvPicPr>
          <p:nvPr/>
        </p:nvPicPr>
        <p:blipFill>
          <a:blip r:embed="rId3"/>
          <a:stretch>
            <a:fillRect/>
          </a:stretch>
        </p:blipFill>
        <p:spPr>
          <a:xfrm>
            <a:off x="6583300" y="3075539"/>
            <a:ext cx="3110995" cy="3463373"/>
          </a:xfrm>
          <a:prstGeom prst="rect">
            <a:avLst/>
          </a:prstGeom>
        </p:spPr>
      </p:pic>
    </p:spTree>
    <p:extLst>
      <p:ext uri="{BB962C8B-B14F-4D97-AF65-F5344CB8AC3E}">
        <p14:creationId xmlns:p14="http://schemas.microsoft.com/office/powerpoint/2010/main" val="2459477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solidFill>
                  <a:schemeClr val="bg1">
                    <a:lumMod val="65000"/>
                  </a:schemeClr>
                </a:solidFill>
              </a:rPr>
              <a:t>I.   Login and Main Menu Structure</a:t>
            </a:r>
          </a:p>
          <a:p>
            <a:endParaRPr lang="en-US" altLang="ja-JP" sz="2000" dirty="0">
              <a:solidFill>
                <a:schemeClr val="bg1">
                  <a:lumMod val="65000"/>
                </a:schemeClr>
              </a:solidFill>
            </a:endParaRPr>
          </a:p>
          <a:p>
            <a:pPr marL="571500" indent="-571500">
              <a:buAutoNum type="romanUcPeriod" startAt="2"/>
            </a:pPr>
            <a:r>
              <a:rPr lang="en-US" altLang="ja-JP" sz="3000" dirty="0">
                <a:solidFill>
                  <a:schemeClr val="bg1">
                    <a:lumMod val="65000"/>
                  </a:schemeClr>
                </a:solidFill>
              </a:rPr>
              <a:t>Each Function</a:t>
            </a:r>
          </a:p>
          <a:p>
            <a:r>
              <a:rPr lang="en-US" altLang="ja-JP" sz="3000" dirty="0">
                <a:solidFill>
                  <a:schemeClr val="bg1">
                    <a:lumMod val="65000"/>
                  </a:schemeClr>
                </a:solidFill>
              </a:rPr>
              <a:t>    a. Import Shipping Notice</a:t>
            </a:r>
          </a:p>
          <a:p>
            <a:r>
              <a:rPr lang="en-US" altLang="ja-JP" sz="3000" dirty="0">
                <a:solidFill>
                  <a:schemeClr val="bg1">
                    <a:lumMod val="65000"/>
                  </a:schemeClr>
                </a:solidFill>
              </a:rPr>
              <a:t>    b. Re-Print Product Labels</a:t>
            </a:r>
          </a:p>
          <a:p>
            <a:r>
              <a:rPr lang="en-US" altLang="ja-JP" sz="3000" dirty="0">
                <a:solidFill>
                  <a:schemeClr val="bg1">
                    <a:lumMod val="65000"/>
                  </a:schemeClr>
                </a:solidFill>
              </a:rPr>
              <a:t>    c. Synchronize Item Master with </a:t>
            </a:r>
            <a:r>
              <a:rPr lang="en-US" altLang="ja-JP" sz="3000" dirty="0" err="1">
                <a:solidFill>
                  <a:schemeClr val="bg1">
                    <a:lumMod val="65000"/>
                  </a:schemeClr>
                </a:solidFill>
              </a:rPr>
              <a:t>Kintone</a:t>
            </a:r>
            <a:endParaRPr lang="en-US" altLang="ja-JP" sz="3000" dirty="0">
              <a:solidFill>
                <a:schemeClr val="bg1">
                  <a:lumMod val="65000"/>
                </a:schemeClr>
              </a:solidFill>
            </a:endParaRPr>
          </a:p>
          <a:p>
            <a:r>
              <a:rPr lang="en-US" altLang="ja-JP" sz="3000" dirty="0">
                <a:solidFill>
                  <a:schemeClr val="bg1">
                    <a:lumMod val="65000"/>
                  </a:schemeClr>
                </a:solidFill>
              </a:rPr>
              <a:t>    d. Verify Product Labeling</a:t>
            </a:r>
          </a:p>
          <a:p>
            <a:endParaRPr lang="en-US" altLang="ja-JP" sz="2000" dirty="0">
              <a:solidFill>
                <a:schemeClr val="bg1">
                  <a:lumMod val="65000"/>
                </a:schemeClr>
              </a:solidFill>
            </a:endParaRPr>
          </a:p>
          <a:p>
            <a:r>
              <a:rPr lang="en-US" altLang="ja-JP" sz="3000" dirty="0">
                <a:solidFill>
                  <a:schemeClr val="bg1">
                    <a:lumMod val="65000"/>
                  </a:schemeClr>
                </a:solidFill>
              </a:rPr>
              <a:t>III. System Settings</a:t>
            </a:r>
          </a:p>
          <a:p>
            <a:r>
              <a:rPr lang="en-US" altLang="ja-JP" sz="3000" dirty="0">
                <a:solidFill>
                  <a:schemeClr val="bg1">
                    <a:lumMod val="65000"/>
                  </a:schemeClr>
                </a:solidFill>
              </a:rPr>
              <a:t> </a:t>
            </a:r>
            <a:r>
              <a:rPr lang="ja-JP" altLang="en-US" sz="3000" dirty="0">
                <a:solidFill>
                  <a:schemeClr val="bg1">
                    <a:lumMod val="65000"/>
                  </a:schemeClr>
                </a:solidFill>
              </a:rPr>
              <a:t>   </a:t>
            </a:r>
            <a:r>
              <a:rPr lang="en-US" altLang="ja-JP" sz="3000" dirty="0">
                <a:solidFill>
                  <a:schemeClr val="bg1">
                    <a:lumMod val="65000"/>
                  </a:schemeClr>
                </a:solidFill>
              </a:rPr>
              <a:t>e.</a:t>
            </a:r>
            <a:r>
              <a:rPr lang="ja-JP" altLang="en-US" sz="3000" dirty="0">
                <a:solidFill>
                  <a:schemeClr val="bg1">
                    <a:lumMod val="65000"/>
                  </a:schemeClr>
                </a:solidFill>
              </a:rPr>
              <a:t> </a:t>
            </a:r>
            <a:r>
              <a:rPr lang="en-US" altLang="ja-JP" sz="3000" dirty="0">
                <a:solidFill>
                  <a:schemeClr val="bg1">
                    <a:lumMod val="65000"/>
                  </a:schemeClr>
                </a:solidFill>
              </a:rPr>
              <a:t>Source Code Management</a:t>
            </a:r>
          </a:p>
          <a:p>
            <a:r>
              <a:rPr lang="en-US" altLang="ja-JP" sz="3000" dirty="0"/>
              <a:t>    f. Application File Deployment</a:t>
            </a:r>
          </a:p>
          <a:p>
            <a:r>
              <a:rPr lang="en-US" altLang="ja-JP" sz="3000" dirty="0"/>
              <a:t>    </a:t>
            </a:r>
            <a:r>
              <a:rPr lang="en-US" altLang="ja-JP" sz="3000" dirty="0">
                <a:solidFill>
                  <a:schemeClr val="bg1">
                    <a:lumMod val="65000"/>
                  </a:schemeClr>
                </a:solidFill>
              </a:rPr>
              <a:t>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25</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197479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f. Application File Deployment</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26</a:t>
            </a:fld>
            <a:endParaRPr kumimoji="1" lang="ja-JP" altLang="en-US"/>
          </a:p>
        </p:txBody>
      </p:sp>
      <p:pic>
        <p:nvPicPr>
          <p:cNvPr id="7" name="図 6">
            <a:extLst>
              <a:ext uri="{FF2B5EF4-FFF2-40B4-BE49-F238E27FC236}">
                <a16:creationId xmlns:a16="http://schemas.microsoft.com/office/drawing/2014/main" id="{C5A3C3D4-A1A5-4898-A2EE-EF2C4A1978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91784" y="1844916"/>
            <a:ext cx="2608759" cy="2055909"/>
          </a:xfrm>
          <a:prstGeom prst="rect">
            <a:avLst/>
          </a:prstGeom>
        </p:spPr>
      </p:pic>
      <p:pic>
        <p:nvPicPr>
          <p:cNvPr id="9" name="図 8">
            <a:extLst>
              <a:ext uri="{FF2B5EF4-FFF2-40B4-BE49-F238E27FC236}">
                <a16:creationId xmlns:a16="http://schemas.microsoft.com/office/drawing/2014/main" id="{D650CCD3-2040-41ED-B884-BA847F14DB2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57601" y="1859542"/>
            <a:ext cx="4255982" cy="2026658"/>
          </a:xfrm>
          <a:prstGeom prst="rect">
            <a:avLst/>
          </a:prstGeom>
        </p:spPr>
      </p:pic>
      <p:pic>
        <p:nvPicPr>
          <p:cNvPr id="10" name="図 9">
            <a:extLst>
              <a:ext uri="{FF2B5EF4-FFF2-40B4-BE49-F238E27FC236}">
                <a16:creationId xmlns:a16="http://schemas.microsoft.com/office/drawing/2014/main" id="{4066B4B0-B58D-4A0A-94EC-A3CB646C058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81829" y="4025354"/>
            <a:ext cx="3310810" cy="2718419"/>
          </a:xfrm>
          <a:prstGeom prst="rect">
            <a:avLst/>
          </a:prstGeom>
        </p:spPr>
      </p:pic>
      <p:pic>
        <p:nvPicPr>
          <p:cNvPr id="11" name="図 10">
            <a:extLst>
              <a:ext uri="{FF2B5EF4-FFF2-40B4-BE49-F238E27FC236}">
                <a16:creationId xmlns:a16="http://schemas.microsoft.com/office/drawing/2014/main" id="{BC1A1654-7B9C-4067-BAF5-646A9A7FEE97}"/>
              </a:ext>
            </a:extLst>
          </p:cNvPr>
          <p:cNvPicPr>
            <a:picLocks noChangeAspect="1"/>
          </p:cNvPicPr>
          <p:nvPr/>
        </p:nvPicPr>
        <p:blipFill>
          <a:blip r:embed="rId5"/>
          <a:stretch>
            <a:fillRect/>
          </a:stretch>
        </p:blipFill>
        <p:spPr>
          <a:xfrm>
            <a:off x="9481742" y="4025354"/>
            <a:ext cx="2034192" cy="2718419"/>
          </a:xfrm>
          <a:prstGeom prst="rect">
            <a:avLst/>
          </a:prstGeom>
        </p:spPr>
      </p:pic>
      <p:pic>
        <p:nvPicPr>
          <p:cNvPr id="12" name="図 11">
            <a:extLst>
              <a:ext uri="{FF2B5EF4-FFF2-40B4-BE49-F238E27FC236}">
                <a16:creationId xmlns:a16="http://schemas.microsoft.com/office/drawing/2014/main" id="{915DFEF3-5094-4950-91E3-508D4504DE7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394943" y="4035197"/>
            <a:ext cx="4969648" cy="2708576"/>
          </a:xfrm>
          <a:prstGeom prst="rect">
            <a:avLst/>
          </a:prstGeom>
        </p:spPr>
      </p:pic>
      <p:sp>
        <p:nvSpPr>
          <p:cNvPr id="13" name="テキスト ボックス 12">
            <a:extLst>
              <a:ext uri="{FF2B5EF4-FFF2-40B4-BE49-F238E27FC236}">
                <a16:creationId xmlns:a16="http://schemas.microsoft.com/office/drawing/2014/main" id="{217E3E5B-861F-48EC-89C7-311A18E0531B}"/>
              </a:ext>
            </a:extLst>
          </p:cNvPr>
          <p:cNvSpPr txBox="1"/>
          <p:nvPr/>
        </p:nvSpPr>
        <p:spPr>
          <a:xfrm>
            <a:off x="230661" y="715719"/>
            <a:ext cx="11961339" cy="1107996"/>
          </a:xfrm>
          <a:prstGeom prst="rect">
            <a:avLst/>
          </a:prstGeom>
          <a:noFill/>
        </p:spPr>
        <p:txBody>
          <a:bodyPr wrap="square" rtlCol="0">
            <a:spAutoFit/>
          </a:bodyPr>
          <a:lstStyle/>
          <a:p>
            <a:r>
              <a:rPr lang="en-US" altLang="ja-JP" sz="2200" dirty="0"/>
              <a:t>ZWCS solution has Windows Installer project “</a:t>
            </a:r>
            <a:r>
              <a:rPr lang="en-US" altLang="ja-JP" sz="2200" dirty="0" err="1"/>
              <a:t>SetUp</a:t>
            </a:r>
            <a:r>
              <a:rPr lang="en-US" altLang="ja-JP" sz="2200" dirty="0"/>
              <a:t>”.  By building this project, the installer file is created.  Its execution on user’s PC results in the app’s installment to the path “C:\Program Files (x86)\ZVJ\ZWCS”, with short cut to the desktop and start menu.</a:t>
            </a:r>
          </a:p>
        </p:txBody>
      </p:sp>
      <p:pic>
        <p:nvPicPr>
          <p:cNvPr id="14" name="図 13">
            <a:extLst>
              <a:ext uri="{FF2B5EF4-FFF2-40B4-BE49-F238E27FC236}">
                <a16:creationId xmlns:a16="http://schemas.microsoft.com/office/drawing/2014/main" id="{15F85857-E06F-4A69-905B-F705726B0D3A}"/>
              </a:ext>
            </a:extLst>
          </p:cNvPr>
          <p:cNvPicPr>
            <a:picLocks noChangeAspect="1"/>
          </p:cNvPicPr>
          <p:nvPr/>
        </p:nvPicPr>
        <p:blipFill>
          <a:blip r:embed="rId7"/>
          <a:stretch>
            <a:fillRect/>
          </a:stretch>
        </p:blipFill>
        <p:spPr>
          <a:xfrm>
            <a:off x="8770641" y="1963232"/>
            <a:ext cx="2895600" cy="1819275"/>
          </a:xfrm>
          <a:prstGeom prst="rect">
            <a:avLst/>
          </a:prstGeom>
        </p:spPr>
      </p:pic>
    </p:spTree>
    <p:extLst>
      <p:ext uri="{BB962C8B-B14F-4D97-AF65-F5344CB8AC3E}">
        <p14:creationId xmlns:p14="http://schemas.microsoft.com/office/powerpoint/2010/main" val="213051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solidFill>
                  <a:schemeClr val="bg1">
                    <a:lumMod val="65000"/>
                  </a:schemeClr>
                </a:solidFill>
              </a:rPr>
              <a:t>I.   Login and Main Menu Structure</a:t>
            </a:r>
          </a:p>
          <a:p>
            <a:endParaRPr lang="en-US" altLang="ja-JP" sz="2000" dirty="0">
              <a:solidFill>
                <a:schemeClr val="bg1">
                  <a:lumMod val="65000"/>
                </a:schemeClr>
              </a:solidFill>
            </a:endParaRPr>
          </a:p>
          <a:p>
            <a:pPr marL="571500" indent="-571500">
              <a:buAutoNum type="romanUcPeriod" startAt="2"/>
            </a:pPr>
            <a:r>
              <a:rPr lang="en-US" altLang="ja-JP" sz="3000" dirty="0">
                <a:solidFill>
                  <a:schemeClr val="bg1">
                    <a:lumMod val="65000"/>
                  </a:schemeClr>
                </a:solidFill>
              </a:rPr>
              <a:t>Each Function</a:t>
            </a:r>
          </a:p>
          <a:p>
            <a:r>
              <a:rPr lang="en-US" altLang="ja-JP" sz="3000" dirty="0">
                <a:solidFill>
                  <a:schemeClr val="bg1">
                    <a:lumMod val="65000"/>
                  </a:schemeClr>
                </a:solidFill>
              </a:rPr>
              <a:t>    a. Import Shipping Notice</a:t>
            </a:r>
          </a:p>
          <a:p>
            <a:r>
              <a:rPr lang="en-US" altLang="ja-JP" sz="3000" dirty="0">
                <a:solidFill>
                  <a:schemeClr val="bg1">
                    <a:lumMod val="65000"/>
                  </a:schemeClr>
                </a:solidFill>
              </a:rPr>
              <a:t>    b. Re-Print Product Labels</a:t>
            </a:r>
          </a:p>
          <a:p>
            <a:r>
              <a:rPr lang="en-US" altLang="ja-JP" sz="3000" dirty="0">
                <a:solidFill>
                  <a:schemeClr val="bg1">
                    <a:lumMod val="65000"/>
                  </a:schemeClr>
                </a:solidFill>
              </a:rPr>
              <a:t>    c. Synchronize Item Master with </a:t>
            </a:r>
            <a:r>
              <a:rPr lang="en-US" altLang="ja-JP" sz="3000" dirty="0" err="1">
                <a:solidFill>
                  <a:schemeClr val="bg1">
                    <a:lumMod val="65000"/>
                  </a:schemeClr>
                </a:solidFill>
              </a:rPr>
              <a:t>Kintone</a:t>
            </a:r>
            <a:endParaRPr lang="en-US" altLang="ja-JP" sz="3000" dirty="0">
              <a:solidFill>
                <a:schemeClr val="bg1">
                  <a:lumMod val="65000"/>
                </a:schemeClr>
              </a:solidFill>
            </a:endParaRPr>
          </a:p>
          <a:p>
            <a:r>
              <a:rPr lang="en-US" altLang="ja-JP" sz="3000" dirty="0">
                <a:solidFill>
                  <a:schemeClr val="bg1">
                    <a:lumMod val="65000"/>
                  </a:schemeClr>
                </a:solidFill>
              </a:rPr>
              <a:t>    d. Verify Product Labeling</a:t>
            </a:r>
          </a:p>
          <a:p>
            <a:endParaRPr lang="en-US" altLang="ja-JP" sz="2000" dirty="0">
              <a:solidFill>
                <a:schemeClr val="bg1">
                  <a:lumMod val="65000"/>
                </a:schemeClr>
              </a:solidFill>
            </a:endParaRPr>
          </a:p>
          <a:p>
            <a:r>
              <a:rPr lang="en-US" altLang="ja-JP" sz="3000" dirty="0">
                <a:solidFill>
                  <a:schemeClr val="bg1">
                    <a:lumMod val="65000"/>
                  </a:schemeClr>
                </a:solidFill>
              </a:rPr>
              <a:t>III. System Settings</a:t>
            </a:r>
          </a:p>
          <a:p>
            <a:r>
              <a:rPr lang="en-US" altLang="ja-JP" sz="3000" dirty="0">
                <a:solidFill>
                  <a:schemeClr val="bg1">
                    <a:lumMod val="65000"/>
                  </a:schemeClr>
                </a:solidFill>
              </a:rPr>
              <a:t> </a:t>
            </a:r>
            <a:r>
              <a:rPr lang="ja-JP" altLang="en-US" sz="3000" dirty="0">
                <a:solidFill>
                  <a:schemeClr val="bg1">
                    <a:lumMod val="65000"/>
                  </a:schemeClr>
                </a:solidFill>
              </a:rPr>
              <a:t>   </a:t>
            </a:r>
            <a:r>
              <a:rPr lang="en-US" altLang="ja-JP" sz="3000" dirty="0">
                <a:solidFill>
                  <a:schemeClr val="bg1">
                    <a:lumMod val="65000"/>
                  </a:schemeClr>
                </a:solidFill>
              </a:rPr>
              <a:t>e.</a:t>
            </a:r>
            <a:r>
              <a:rPr lang="ja-JP" altLang="en-US" sz="3000" dirty="0">
                <a:solidFill>
                  <a:schemeClr val="bg1">
                    <a:lumMod val="65000"/>
                  </a:schemeClr>
                </a:solidFill>
              </a:rPr>
              <a:t> </a:t>
            </a:r>
            <a:r>
              <a:rPr lang="en-US" altLang="ja-JP" sz="3000" dirty="0">
                <a:solidFill>
                  <a:schemeClr val="bg1">
                    <a:lumMod val="65000"/>
                  </a:schemeClr>
                </a:solidFill>
              </a:rPr>
              <a:t>Source Code Management</a:t>
            </a:r>
          </a:p>
          <a:p>
            <a:r>
              <a:rPr lang="en-US" altLang="ja-JP" sz="3000" dirty="0">
                <a:solidFill>
                  <a:schemeClr val="bg1">
                    <a:lumMod val="65000"/>
                  </a:schemeClr>
                </a:solidFill>
              </a:rPr>
              <a:t>    f. Application File Deployment</a:t>
            </a:r>
          </a:p>
          <a:p>
            <a:r>
              <a:rPr lang="en-US" altLang="ja-JP" sz="3000" dirty="0"/>
              <a:t>    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27</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49688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g. Database Server Setting</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28</a:t>
            </a:fld>
            <a:endParaRPr kumimoji="1" lang="ja-JP" altLang="en-US"/>
          </a:p>
        </p:txBody>
      </p:sp>
      <p:sp>
        <p:nvSpPr>
          <p:cNvPr id="13" name="テキスト ボックス 12">
            <a:extLst>
              <a:ext uri="{FF2B5EF4-FFF2-40B4-BE49-F238E27FC236}">
                <a16:creationId xmlns:a16="http://schemas.microsoft.com/office/drawing/2014/main" id="{217E3E5B-861F-48EC-89C7-311A18E0531B}"/>
              </a:ext>
            </a:extLst>
          </p:cNvPr>
          <p:cNvSpPr txBox="1"/>
          <p:nvPr/>
        </p:nvSpPr>
        <p:spPr>
          <a:xfrm>
            <a:off x="230661" y="715719"/>
            <a:ext cx="11961339" cy="1446550"/>
          </a:xfrm>
          <a:prstGeom prst="rect">
            <a:avLst/>
          </a:prstGeom>
          <a:noFill/>
        </p:spPr>
        <p:txBody>
          <a:bodyPr wrap="square" rtlCol="0">
            <a:spAutoFit/>
          </a:bodyPr>
          <a:lstStyle/>
          <a:p>
            <a:r>
              <a:rPr lang="en-US" altLang="ja-JP" sz="2200" dirty="0"/>
              <a:t>ZWCS is using opensource PostgreSQL 9.6 as its database.  The IP address of the database can be adjusted in the setting file of ZWCS project.  The database design is stored in “a5er” file in the ZWCS solution using “A5:SQL Mk-2” free tool.  The tool can generate DDL(data definition language) from the ERD (entity relationship diagram).</a:t>
            </a:r>
          </a:p>
        </p:txBody>
      </p:sp>
      <p:pic>
        <p:nvPicPr>
          <p:cNvPr id="14" name="図 13">
            <a:extLst>
              <a:ext uri="{FF2B5EF4-FFF2-40B4-BE49-F238E27FC236}">
                <a16:creationId xmlns:a16="http://schemas.microsoft.com/office/drawing/2014/main" id="{15F85857-E06F-4A69-905B-F705726B0D3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40854" y="4121799"/>
            <a:ext cx="2162990" cy="1358983"/>
          </a:xfrm>
          <a:prstGeom prst="rect">
            <a:avLst/>
          </a:prstGeom>
        </p:spPr>
      </p:pic>
      <p:grpSp>
        <p:nvGrpSpPr>
          <p:cNvPr id="3" name="グループ化 2">
            <a:extLst>
              <a:ext uri="{FF2B5EF4-FFF2-40B4-BE49-F238E27FC236}">
                <a16:creationId xmlns:a16="http://schemas.microsoft.com/office/drawing/2014/main" id="{20792BF2-2358-4F86-A630-7730DBAA6AE7}"/>
              </a:ext>
            </a:extLst>
          </p:cNvPr>
          <p:cNvGrpSpPr/>
          <p:nvPr/>
        </p:nvGrpSpPr>
        <p:grpSpPr>
          <a:xfrm>
            <a:off x="746949" y="2355219"/>
            <a:ext cx="2565588" cy="1174053"/>
            <a:chOff x="2094264" y="2254947"/>
            <a:chExt cx="3427856" cy="1568640"/>
          </a:xfrm>
        </p:grpSpPr>
        <p:pic>
          <p:nvPicPr>
            <p:cNvPr id="2" name="図 1">
              <a:extLst>
                <a:ext uri="{FF2B5EF4-FFF2-40B4-BE49-F238E27FC236}">
                  <a16:creationId xmlns:a16="http://schemas.microsoft.com/office/drawing/2014/main" id="{3A5556F0-E571-4B71-9F09-6F71B191E2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55133" y="2491404"/>
              <a:ext cx="1466987" cy="1332183"/>
            </a:xfrm>
            <a:prstGeom prst="rect">
              <a:avLst/>
            </a:prstGeom>
          </p:spPr>
        </p:pic>
        <p:pic>
          <p:nvPicPr>
            <p:cNvPr id="15" name="図 14">
              <a:extLst>
                <a:ext uri="{FF2B5EF4-FFF2-40B4-BE49-F238E27FC236}">
                  <a16:creationId xmlns:a16="http://schemas.microsoft.com/office/drawing/2014/main" id="{9CC46DD4-9CA0-4EA5-829F-F47BB2FA9D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33483" y="2853254"/>
              <a:ext cx="716645" cy="748663"/>
            </a:xfrm>
            <a:prstGeom prst="rect">
              <a:avLst/>
            </a:prstGeom>
          </p:spPr>
        </p:pic>
        <p:pic>
          <p:nvPicPr>
            <p:cNvPr id="16" name="図 15">
              <a:extLst>
                <a:ext uri="{FF2B5EF4-FFF2-40B4-BE49-F238E27FC236}">
                  <a16:creationId xmlns:a16="http://schemas.microsoft.com/office/drawing/2014/main" id="{D2942228-CE35-4C9A-B244-AFEC89E3B383}"/>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973307" y="2313466"/>
              <a:ext cx="1227883" cy="1282311"/>
            </a:xfrm>
            <a:prstGeom prst="rect">
              <a:avLst/>
            </a:prstGeom>
          </p:spPr>
        </p:pic>
        <p:pic>
          <p:nvPicPr>
            <p:cNvPr id="17" name="図 16">
              <a:extLst>
                <a:ext uri="{FF2B5EF4-FFF2-40B4-BE49-F238E27FC236}">
                  <a16:creationId xmlns:a16="http://schemas.microsoft.com/office/drawing/2014/main" id="{3FFA0D52-4728-426D-886C-ED3443FE3796}"/>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2094264" y="2254947"/>
              <a:ext cx="1327096" cy="1391130"/>
            </a:xfrm>
            <a:prstGeom prst="rect">
              <a:avLst/>
            </a:prstGeom>
          </p:spPr>
        </p:pic>
      </p:grpSp>
      <p:pic>
        <p:nvPicPr>
          <p:cNvPr id="8" name="図 7">
            <a:extLst>
              <a:ext uri="{FF2B5EF4-FFF2-40B4-BE49-F238E27FC236}">
                <a16:creationId xmlns:a16="http://schemas.microsoft.com/office/drawing/2014/main" id="{7B3F1118-FAFF-44A5-98AC-D5D0F31AFA1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06377" y="3867334"/>
            <a:ext cx="5039261" cy="2999458"/>
          </a:xfrm>
          <a:prstGeom prst="rect">
            <a:avLst/>
          </a:prstGeom>
        </p:spPr>
      </p:pic>
      <p:pic>
        <p:nvPicPr>
          <p:cNvPr id="19" name="図 18">
            <a:extLst>
              <a:ext uri="{FF2B5EF4-FFF2-40B4-BE49-F238E27FC236}">
                <a16:creationId xmlns:a16="http://schemas.microsoft.com/office/drawing/2014/main" id="{33EECC8D-21A6-4418-971B-59F942A8A40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587261" y="2185505"/>
            <a:ext cx="7763608" cy="1513483"/>
          </a:xfrm>
          <a:prstGeom prst="rect">
            <a:avLst/>
          </a:prstGeom>
        </p:spPr>
      </p:pic>
      <p:pic>
        <p:nvPicPr>
          <p:cNvPr id="1026" name="Picture 2" descr="A5:SQL Mk-2 Copylight(C) 1997 m.matsubara">
            <a:extLst>
              <a:ext uri="{FF2B5EF4-FFF2-40B4-BE49-F238E27FC236}">
                <a16:creationId xmlns:a16="http://schemas.microsoft.com/office/drawing/2014/main" id="{A7133FFA-1489-4B71-AFD0-F31F446D5716}"/>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2424372" y="5658518"/>
            <a:ext cx="2325777" cy="55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84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t>I.   Login and Main Menu Structure</a:t>
            </a:r>
          </a:p>
          <a:p>
            <a:endParaRPr lang="en-US" altLang="ja-JP" sz="2000" dirty="0">
              <a:solidFill>
                <a:schemeClr val="bg1">
                  <a:lumMod val="65000"/>
                </a:schemeClr>
              </a:solidFill>
            </a:endParaRPr>
          </a:p>
          <a:p>
            <a:pPr marL="571500" indent="-571500">
              <a:buAutoNum type="romanUcPeriod" startAt="2"/>
            </a:pPr>
            <a:r>
              <a:rPr lang="en-US" altLang="ja-JP" sz="3000" dirty="0">
                <a:solidFill>
                  <a:schemeClr val="bg1">
                    <a:lumMod val="65000"/>
                  </a:schemeClr>
                </a:solidFill>
              </a:rPr>
              <a:t>Each Function</a:t>
            </a:r>
          </a:p>
          <a:p>
            <a:r>
              <a:rPr lang="en-US" altLang="ja-JP" sz="3000" dirty="0">
                <a:solidFill>
                  <a:schemeClr val="bg1">
                    <a:lumMod val="65000"/>
                  </a:schemeClr>
                </a:solidFill>
              </a:rPr>
              <a:t>    a. Import Shipping Notice</a:t>
            </a:r>
          </a:p>
          <a:p>
            <a:r>
              <a:rPr lang="en-US" altLang="ja-JP" sz="3000" dirty="0">
                <a:solidFill>
                  <a:schemeClr val="bg1">
                    <a:lumMod val="65000"/>
                  </a:schemeClr>
                </a:solidFill>
              </a:rPr>
              <a:t>    b. Re-Print Product Labels</a:t>
            </a:r>
          </a:p>
          <a:p>
            <a:r>
              <a:rPr lang="en-US" altLang="ja-JP" sz="3000" dirty="0">
                <a:solidFill>
                  <a:schemeClr val="bg1">
                    <a:lumMod val="65000"/>
                  </a:schemeClr>
                </a:solidFill>
              </a:rPr>
              <a:t>    c. Synchronize Item Master with </a:t>
            </a:r>
            <a:r>
              <a:rPr lang="en-US" altLang="ja-JP" sz="3000" dirty="0" err="1">
                <a:solidFill>
                  <a:schemeClr val="bg1">
                    <a:lumMod val="65000"/>
                  </a:schemeClr>
                </a:solidFill>
              </a:rPr>
              <a:t>Kintone</a:t>
            </a:r>
            <a:endParaRPr lang="en-US" altLang="ja-JP" sz="3000" dirty="0">
              <a:solidFill>
                <a:schemeClr val="bg1">
                  <a:lumMod val="65000"/>
                </a:schemeClr>
              </a:solidFill>
            </a:endParaRPr>
          </a:p>
          <a:p>
            <a:r>
              <a:rPr lang="en-US" altLang="ja-JP" sz="3000" dirty="0">
                <a:solidFill>
                  <a:schemeClr val="bg1">
                    <a:lumMod val="65000"/>
                  </a:schemeClr>
                </a:solidFill>
              </a:rPr>
              <a:t>    d. Verify Product Labeling</a:t>
            </a:r>
          </a:p>
          <a:p>
            <a:endParaRPr lang="en-US" altLang="ja-JP" sz="2000" dirty="0">
              <a:solidFill>
                <a:schemeClr val="bg1">
                  <a:lumMod val="65000"/>
                </a:schemeClr>
              </a:solidFill>
            </a:endParaRPr>
          </a:p>
          <a:p>
            <a:r>
              <a:rPr lang="en-US" altLang="ja-JP" sz="3000" dirty="0">
                <a:solidFill>
                  <a:schemeClr val="bg1">
                    <a:lumMod val="65000"/>
                  </a:schemeClr>
                </a:solidFill>
              </a:rPr>
              <a:t>III. System Settings</a:t>
            </a:r>
          </a:p>
          <a:p>
            <a:r>
              <a:rPr lang="en-US" altLang="ja-JP" sz="3000" dirty="0">
                <a:solidFill>
                  <a:schemeClr val="bg1">
                    <a:lumMod val="65000"/>
                  </a:schemeClr>
                </a:solidFill>
              </a:rPr>
              <a:t> </a:t>
            </a:r>
            <a:r>
              <a:rPr lang="ja-JP" altLang="en-US" sz="3000" dirty="0">
                <a:solidFill>
                  <a:schemeClr val="bg1">
                    <a:lumMod val="65000"/>
                  </a:schemeClr>
                </a:solidFill>
              </a:rPr>
              <a:t>   </a:t>
            </a:r>
            <a:r>
              <a:rPr lang="en-US" altLang="ja-JP" sz="3000" dirty="0">
                <a:solidFill>
                  <a:schemeClr val="bg1">
                    <a:lumMod val="65000"/>
                  </a:schemeClr>
                </a:solidFill>
              </a:rPr>
              <a:t>e.</a:t>
            </a:r>
            <a:r>
              <a:rPr lang="ja-JP" altLang="en-US" sz="3000" dirty="0">
                <a:solidFill>
                  <a:schemeClr val="bg1">
                    <a:lumMod val="65000"/>
                  </a:schemeClr>
                </a:solidFill>
              </a:rPr>
              <a:t> </a:t>
            </a:r>
            <a:r>
              <a:rPr lang="en-US" altLang="ja-JP" sz="3000" dirty="0">
                <a:solidFill>
                  <a:schemeClr val="bg1">
                    <a:lumMod val="65000"/>
                  </a:schemeClr>
                </a:solidFill>
              </a:rPr>
              <a:t>Source Code Management</a:t>
            </a:r>
          </a:p>
          <a:p>
            <a:r>
              <a:rPr lang="en-US" altLang="ja-JP" sz="3000" dirty="0">
                <a:solidFill>
                  <a:schemeClr val="bg1">
                    <a:lumMod val="65000"/>
                  </a:schemeClr>
                </a:solidFill>
              </a:rPr>
              <a:t>    f. Application File Deployment</a:t>
            </a:r>
          </a:p>
          <a:p>
            <a:r>
              <a:rPr lang="en-US" altLang="ja-JP" sz="3000" dirty="0">
                <a:solidFill>
                  <a:schemeClr val="bg1">
                    <a:lumMod val="65000"/>
                  </a:schemeClr>
                </a:solidFill>
              </a:rPr>
              <a:t>    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3</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239456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Login</a:t>
            </a:r>
            <a:endParaRPr kumimoji="1" lang="ja-JP" altLang="en-US" sz="2400" dirty="0"/>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5591907" y="1926434"/>
            <a:ext cx="5899639" cy="2800767"/>
          </a:xfrm>
          <a:prstGeom prst="rect">
            <a:avLst/>
          </a:prstGeom>
          <a:noFill/>
        </p:spPr>
        <p:txBody>
          <a:bodyPr wrap="square" rtlCol="0">
            <a:spAutoFit/>
          </a:bodyPr>
          <a:lstStyle/>
          <a:p>
            <a:r>
              <a:rPr kumimoji="1" lang="en-US" altLang="ja-JP" sz="2200" dirty="0"/>
              <a:t>Even though user authentication </a:t>
            </a:r>
            <a:r>
              <a:rPr lang="en-US" altLang="ja-JP" sz="2200" dirty="0"/>
              <a:t>and role &amp; responsibility control functions are implemented, it is turned off to minimize the complexity in operation, considering that most of the users of this application are logistics partner employee.  Currently, user can log in by typing any letters in user name text box and password text box. </a:t>
            </a:r>
            <a:endParaRPr kumimoji="1" lang="ja-JP" altLang="en-US" sz="2200" dirty="0"/>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4</a:t>
            </a:fld>
            <a:endParaRPr kumimoji="1" lang="ja-JP" altLang="en-US" dirty="0"/>
          </a:p>
        </p:txBody>
      </p:sp>
      <p:pic>
        <p:nvPicPr>
          <p:cNvPr id="3" name="図 2">
            <a:extLst>
              <a:ext uri="{FF2B5EF4-FFF2-40B4-BE49-F238E27FC236}">
                <a16:creationId xmlns:a16="http://schemas.microsoft.com/office/drawing/2014/main" id="{F0852FD4-9C30-4230-9C95-F3209D2769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710" y="2067111"/>
            <a:ext cx="4297608" cy="2244030"/>
          </a:xfrm>
          <a:prstGeom prst="rect">
            <a:avLst/>
          </a:prstGeom>
        </p:spPr>
      </p:pic>
    </p:spTree>
    <p:extLst>
      <p:ext uri="{BB962C8B-B14F-4D97-AF65-F5344CB8AC3E}">
        <p14:creationId xmlns:p14="http://schemas.microsoft.com/office/powerpoint/2010/main" val="236742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Main</a:t>
            </a:r>
            <a:r>
              <a:rPr lang="ja-JP" altLang="en-US" sz="2400" dirty="0"/>
              <a:t> </a:t>
            </a:r>
            <a:r>
              <a:rPr lang="en-US" altLang="ja-JP" sz="2400" dirty="0"/>
              <a:t>Menu</a:t>
            </a:r>
            <a:endParaRPr kumimoji="1" lang="ja-JP" altLang="en-US" sz="2400" dirty="0"/>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9A09399-0A21-F84E-978B-9604BAA2889D}"/>
              </a:ext>
            </a:extLst>
          </p:cNvPr>
          <p:cNvSpPr>
            <a:spLocks noGrp="1"/>
          </p:cNvSpPr>
          <p:nvPr>
            <p:ph type="sldNum" sz="quarter" idx="12"/>
          </p:nvPr>
        </p:nvSpPr>
        <p:spPr>
          <a:xfrm>
            <a:off x="8610600" y="6189297"/>
            <a:ext cx="2743200" cy="365125"/>
          </a:xfrm>
        </p:spPr>
        <p:txBody>
          <a:bodyPr/>
          <a:lstStyle/>
          <a:p>
            <a:fld id="{2C89AA62-141A-B144-A26F-F75C269582A9}" type="slidenum">
              <a:rPr kumimoji="1" lang="ja-JP" altLang="en-US" smtClean="0"/>
              <a:t>5</a:t>
            </a:fld>
            <a:endParaRPr kumimoji="1" lang="ja-JP" altLang="en-US"/>
          </a:p>
        </p:txBody>
      </p:sp>
      <p:pic>
        <p:nvPicPr>
          <p:cNvPr id="2" name="図 1">
            <a:extLst>
              <a:ext uri="{FF2B5EF4-FFF2-40B4-BE49-F238E27FC236}">
                <a16:creationId xmlns:a16="http://schemas.microsoft.com/office/drawing/2014/main" id="{656F9AF6-A01E-4BDD-9D6C-FC24F92E66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8206" y="1198269"/>
            <a:ext cx="5196985" cy="4969172"/>
          </a:xfrm>
          <a:prstGeom prst="rect">
            <a:avLst/>
          </a:prstGeom>
        </p:spPr>
      </p:pic>
      <p:sp>
        <p:nvSpPr>
          <p:cNvPr id="8" name="テキスト ボックス 7">
            <a:extLst>
              <a:ext uri="{FF2B5EF4-FFF2-40B4-BE49-F238E27FC236}">
                <a16:creationId xmlns:a16="http://schemas.microsoft.com/office/drawing/2014/main" id="{FC46E78E-4FBA-46A1-B31E-BE8020E58C7C}"/>
              </a:ext>
            </a:extLst>
          </p:cNvPr>
          <p:cNvSpPr txBox="1"/>
          <p:nvPr/>
        </p:nvSpPr>
        <p:spPr>
          <a:xfrm>
            <a:off x="5864468" y="1759381"/>
            <a:ext cx="5899639" cy="1785104"/>
          </a:xfrm>
          <a:prstGeom prst="rect">
            <a:avLst/>
          </a:prstGeom>
          <a:noFill/>
        </p:spPr>
        <p:txBody>
          <a:bodyPr wrap="square" rtlCol="0">
            <a:spAutoFit/>
          </a:bodyPr>
          <a:lstStyle/>
          <a:p>
            <a:r>
              <a:rPr kumimoji="1" lang="en-US" altLang="ja-JP" sz="2200" dirty="0"/>
              <a:t>Maser </a:t>
            </a:r>
            <a:r>
              <a:rPr lang="en-US" altLang="ja-JP" sz="2200" dirty="0"/>
              <a:t>maintenance </a:t>
            </a:r>
            <a:r>
              <a:rPr kumimoji="1" lang="en-US" altLang="ja-JP" sz="2200" dirty="0"/>
              <a:t>menus such as user - </a:t>
            </a:r>
            <a:r>
              <a:rPr lang="en-US" altLang="ja-JP" sz="2200" dirty="0"/>
              <a:t>role &amp; responsibility masters are disabled, so is the password change menu.  Currently, only the work order related menus are set as available.</a:t>
            </a:r>
            <a:endParaRPr kumimoji="1" lang="ja-JP" altLang="en-US" sz="2200" dirty="0"/>
          </a:p>
        </p:txBody>
      </p:sp>
      <p:sp>
        <p:nvSpPr>
          <p:cNvPr id="7" name="吹き出し: 角を丸めた四角形 6">
            <a:extLst>
              <a:ext uri="{FF2B5EF4-FFF2-40B4-BE49-F238E27FC236}">
                <a16:creationId xmlns:a16="http://schemas.microsoft.com/office/drawing/2014/main" id="{DDA87A6E-4EEE-4F22-B2B9-0F2C5BEFDF2A}"/>
              </a:ext>
            </a:extLst>
          </p:cNvPr>
          <p:cNvSpPr/>
          <p:nvPr/>
        </p:nvSpPr>
        <p:spPr>
          <a:xfrm>
            <a:off x="1793630" y="2966333"/>
            <a:ext cx="1433147" cy="386861"/>
          </a:xfrm>
          <a:prstGeom prst="wedgeRoundRectCallout">
            <a:avLst>
              <a:gd name="adj1" fmla="val -58333"/>
              <a:gd name="adj2" fmla="val -1477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Work Order</a:t>
            </a:r>
            <a:endParaRPr kumimoji="1" lang="ja-JP" altLang="en-US" sz="1600" dirty="0">
              <a:solidFill>
                <a:srgbClr val="FF0000"/>
              </a:solidFill>
            </a:endParaRPr>
          </a:p>
        </p:txBody>
      </p:sp>
      <p:sp>
        <p:nvSpPr>
          <p:cNvPr id="11" name="吹き出し: 角を丸めた四角形 10">
            <a:extLst>
              <a:ext uri="{FF2B5EF4-FFF2-40B4-BE49-F238E27FC236}">
                <a16:creationId xmlns:a16="http://schemas.microsoft.com/office/drawing/2014/main" id="{82BCE277-7988-4A19-98A7-CA7D517D1480}"/>
              </a:ext>
            </a:extLst>
          </p:cNvPr>
          <p:cNvSpPr/>
          <p:nvPr/>
        </p:nvSpPr>
        <p:spPr>
          <a:xfrm>
            <a:off x="1793630" y="2482756"/>
            <a:ext cx="2268416" cy="386861"/>
          </a:xfrm>
          <a:prstGeom prst="wedgeRoundRectCallout">
            <a:avLst>
              <a:gd name="adj1" fmla="val -58333"/>
              <a:gd name="adj2" fmla="val -1477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Master Maintenance</a:t>
            </a:r>
            <a:endParaRPr kumimoji="1" lang="ja-JP" altLang="en-US" sz="1600" dirty="0">
              <a:solidFill>
                <a:srgbClr val="FF0000"/>
              </a:solidFill>
            </a:endParaRPr>
          </a:p>
        </p:txBody>
      </p:sp>
      <p:sp>
        <p:nvSpPr>
          <p:cNvPr id="12" name="吹き出し: 角を丸めた四角形 11">
            <a:extLst>
              <a:ext uri="{FF2B5EF4-FFF2-40B4-BE49-F238E27FC236}">
                <a16:creationId xmlns:a16="http://schemas.microsoft.com/office/drawing/2014/main" id="{944FE702-5AC0-4630-8C5B-27D0BCA3B5A6}"/>
              </a:ext>
            </a:extLst>
          </p:cNvPr>
          <p:cNvSpPr/>
          <p:nvPr/>
        </p:nvSpPr>
        <p:spPr>
          <a:xfrm>
            <a:off x="1762490" y="5053041"/>
            <a:ext cx="2070956" cy="386861"/>
          </a:xfrm>
          <a:prstGeom prst="wedgeRoundRectCallout">
            <a:avLst>
              <a:gd name="adj1" fmla="val -58333"/>
              <a:gd name="adj2" fmla="val -1477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Pass Word Change</a:t>
            </a:r>
            <a:endParaRPr kumimoji="1" lang="ja-JP" altLang="en-US" sz="1600" dirty="0">
              <a:solidFill>
                <a:srgbClr val="FF0000"/>
              </a:solidFill>
            </a:endParaRPr>
          </a:p>
        </p:txBody>
      </p:sp>
      <p:sp>
        <p:nvSpPr>
          <p:cNvPr id="13" name="吹き出し: 角を丸めた四角形 12">
            <a:extLst>
              <a:ext uri="{FF2B5EF4-FFF2-40B4-BE49-F238E27FC236}">
                <a16:creationId xmlns:a16="http://schemas.microsoft.com/office/drawing/2014/main" id="{AA34BDA1-08B6-437E-BDF8-6E46578EE41A}"/>
              </a:ext>
            </a:extLst>
          </p:cNvPr>
          <p:cNvSpPr/>
          <p:nvPr/>
        </p:nvSpPr>
        <p:spPr>
          <a:xfrm>
            <a:off x="4171582" y="5053041"/>
            <a:ext cx="989503" cy="386861"/>
          </a:xfrm>
          <a:prstGeom prst="wedgeRoundRectCallout">
            <a:avLst>
              <a:gd name="adj1" fmla="val -2292"/>
              <a:gd name="adj2" fmla="val 12386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Exit</a:t>
            </a:r>
            <a:endParaRPr kumimoji="1" lang="ja-JP" altLang="en-US" sz="1600" dirty="0">
              <a:solidFill>
                <a:srgbClr val="FF0000"/>
              </a:solidFill>
            </a:endParaRPr>
          </a:p>
        </p:txBody>
      </p:sp>
      <p:sp>
        <p:nvSpPr>
          <p:cNvPr id="14" name="吹き出し: 角を丸めた四角形 13">
            <a:extLst>
              <a:ext uri="{FF2B5EF4-FFF2-40B4-BE49-F238E27FC236}">
                <a16:creationId xmlns:a16="http://schemas.microsoft.com/office/drawing/2014/main" id="{7D852316-2639-4C49-8404-CD30EDB95B60}"/>
              </a:ext>
            </a:extLst>
          </p:cNvPr>
          <p:cNvSpPr/>
          <p:nvPr/>
        </p:nvSpPr>
        <p:spPr>
          <a:xfrm>
            <a:off x="4347428" y="2482755"/>
            <a:ext cx="989503" cy="386861"/>
          </a:xfrm>
          <a:prstGeom prst="wedgeRoundRectCallout">
            <a:avLst>
              <a:gd name="adj1" fmla="val 18145"/>
              <a:gd name="adj2" fmla="val -12386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Log Out</a:t>
            </a:r>
            <a:endParaRPr kumimoji="1" lang="ja-JP" altLang="en-US" sz="1600" dirty="0">
              <a:solidFill>
                <a:srgbClr val="FF0000"/>
              </a:solidFill>
            </a:endParaRPr>
          </a:p>
        </p:txBody>
      </p:sp>
    </p:spTree>
    <p:extLst>
      <p:ext uri="{BB962C8B-B14F-4D97-AF65-F5344CB8AC3E}">
        <p14:creationId xmlns:p14="http://schemas.microsoft.com/office/powerpoint/2010/main" val="231520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Main</a:t>
            </a:r>
            <a:r>
              <a:rPr lang="ja-JP" altLang="en-US" sz="2400" dirty="0"/>
              <a:t> </a:t>
            </a:r>
            <a:r>
              <a:rPr lang="en-US" altLang="ja-JP" sz="2400" dirty="0"/>
              <a:t>Menu first tab: Shipping Notice &amp; Work Order</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6</a:t>
            </a:fld>
            <a:endParaRPr kumimoji="1" lang="ja-JP" altLang="en-US"/>
          </a:p>
        </p:txBody>
      </p:sp>
      <p:pic>
        <p:nvPicPr>
          <p:cNvPr id="2" name="図 1">
            <a:extLst>
              <a:ext uri="{FF2B5EF4-FFF2-40B4-BE49-F238E27FC236}">
                <a16:creationId xmlns:a16="http://schemas.microsoft.com/office/drawing/2014/main" id="{A1F069F4-B987-441F-B3C2-CA2A152EC9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2185" y="986772"/>
            <a:ext cx="5616455" cy="5369578"/>
          </a:xfrm>
          <a:prstGeom prst="rect">
            <a:avLst/>
          </a:prstGeom>
        </p:spPr>
      </p:pic>
      <p:sp>
        <p:nvSpPr>
          <p:cNvPr id="8" name="吹き出し: 角を丸めた四角形 7">
            <a:extLst>
              <a:ext uri="{FF2B5EF4-FFF2-40B4-BE49-F238E27FC236}">
                <a16:creationId xmlns:a16="http://schemas.microsoft.com/office/drawing/2014/main" id="{BE6CB1E0-322A-46DC-A8D6-BD3316AFEE9C}"/>
              </a:ext>
            </a:extLst>
          </p:cNvPr>
          <p:cNvSpPr/>
          <p:nvPr/>
        </p:nvSpPr>
        <p:spPr>
          <a:xfrm>
            <a:off x="2150223" y="1602054"/>
            <a:ext cx="1987063" cy="625821"/>
          </a:xfrm>
          <a:prstGeom prst="wedgeRoundRectCallout">
            <a:avLst>
              <a:gd name="adj1" fmla="val -22764"/>
              <a:gd name="adj2" fmla="val 10072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1. Shipping Notice</a:t>
            </a:r>
          </a:p>
          <a:p>
            <a:pPr algn="ctr"/>
            <a:r>
              <a:rPr lang="en-US" altLang="ja-JP" sz="1600" dirty="0">
                <a:solidFill>
                  <a:srgbClr val="FF0000"/>
                </a:solidFill>
              </a:rPr>
              <a:t>&amp; Work Order</a:t>
            </a:r>
            <a:endParaRPr kumimoji="1" lang="ja-JP" altLang="en-US" sz="1600" dirty="0">
              <a:solidFill>
                <a:srgbClr val="FF0000"/>
              </a:solidFill>
            </a:endParaRPr>
          </a:p>
        </p:txBody>
      </p:sp>
      <p:sp>
        <p:nvSpPr>
          <p:cNvPr id="10" name="吹き出し: 角を丸めた四角形 9">
            <a:extLst>
              <a:ext uri="{FF2B5EF4-FFF2-40B4-BE49-F238E27FC236}">
                <a16:creationId xmlns:a16="http://schemas.microsoft.com/office/drawing/2014/main" id="{D143E876-0DDE-4A3C-99CE-C16BD27FB993}"/>
              </a:ext>
            </a:extLst>
          </p:cNvPr>
          <p:cNvSpPr/>
          <p:nvPr/>
        </p:nvSpPr>
        <p:spPr>
          <a:xfrm>
            <a:off x="4260380" y="1621206"/>
            <a:ext cx="2078874" cy="625810"/>
          </a:xfrm>
          <a:prstGeom prst="wedgeRoundRectCallout">
            <a:avLst>
              <a:gd name="adj1" fmla="val -85392"/>
              <a:gd name="adj2" fmla="val 100779"/>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2. Product Labeling Verification</a:t>
            </a:r>
            <a:endParaRPr kumimoji="1" lang="ja-JP" altLang="en-US" sz="1600" dirty="0">
              <a:solidFill>
                <a:srgbClr val="FF0000"/>
              </a:solidFill>
            </a:endParaRPr>
          </a:p>
        </p:txBody>
      </p:sp>
      <p:sp>
        <p:nvSpPr>
          <p:cNvPr id="11" name="吹き出し: 角を丸めた四角形 10">
            <a:extLst>
              <a:ext uri="{FF2B5EF4-FFF2-40B4-BE49-F238E27FC236}">
                <a16:creationId xmlns:a16="http://schemas.microsoft.com/office/drawing/2014/main" id="{0809826A-A842-4213-B2DC-C5CD91FD155F}"/>
              </a:ext>
            </a:extLst>
          </p:cNvPr>
          <p:cNvSpPr/>
          <p:nvPr/>
        </p:nvSpPr>
        <p:spPr>
          <a:xfrm>
            <a:off x="3865629" y="2715435"/>
            <a:ext cx="1779033" cy="625821"/>
          </a:xfrm>
          <a:prstGeom prst="wedgeRoundRectCallout">
            <a:avLst>
              <a:gd name="adj1" fmla="val -66569"/>
              <a:gd name="adj2" fmla="val 940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a. Import Shipping Notice</a:t>
            </a:r>
            <a:endParaRPr kumimoji="1" lang="ja-JP" altLang="en-US" sz="1600" dirty="0">
              <a:solidFill>
                <a:srgbClr val="FF0000"/>
              </a:solidFill>
            </a:endParaRPr>
          </a:p>
        </p:txBody>
      </p:sp>
      <p:sp>
        <p:nvSpPr>
          <p:cNvPr id="13" name="吹き出し: 角を丸めた四角形 12">
            <a:extLst>
              <a:ext uri="{FF2B5EF4-FFF2-40B4-BE49-F238E27FC236}">
                <a16:creationId xmlns:a16="http://schemas.microsoft.com/office/drawing/2014/main" id="{099AA090-2DE8-4B42-93DF-8708AFE5E5E0}"/>
              </a:ext>
            </a:extLst>
          </p:cNvPr>
          <p:cNvSpPr/>
          <p:nvPr/>
        </p:nvSpPr>
        <p:spPr>
          <a:xfrm>
            <a:off x="1913736" y="3911189"/>
            <a:ext cx="1779033" cy="625821"/>
          </a:xfrm>
          <a:prstGeom prst="wedgeRoundRectCallout">
            <a:avLst>
              <a:gd name="adj1" fmla="val 3610"/>
              <a:gd name="adj2" fmla="val -77701"/>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b. Re-Print Product Labels</a:t>
            </a:r>
            <a:endParaRPr kumimoji="1" lang="ja-JP" altLang="en-US" sz="1600" dirty="0">
              <a:solidFill>
                <a:srgbClr val="FF0000"/>
              </a:solidFill>
            </a:endParaRPr>
          </a:p>
        </p:txBody>
      </p:sp>
      <p:sp>
        <p:nvSpPr>
          <p:cNvPr id="16" name="吹き出し: 角を丸めた四角形 15">
            <a:extLst>
              <a:ext uri="{FF2B5EF4-FFF2-40B4-BE49-F238E27FC236}">
                <a16:creationId xmlns:a16="http://schemas.microsoft.com/office/drawing/2014/main" id="{F6C19DB0-7FA8-46F8-8304-F8EC9BF8911D}"/>
              </a:ext>
            </a:extLst>
          </p:cNvPr>
          <p:cNvSpPr/>
          <p:nvPr/>
        </p:nvSpPr>
        <p:spPr>
          <a:xfrm>
            <a:off x="3865628" y="3911188"/>
            <a:ext cx="2327734" cy="1344758"/>
          </a:xfrm>
          <a:prstGeom prst="wedgeRoundRectCallout">
            <a:avLst>
              <a:gd name="adj1" fmla="val 6254"/>
              <a:gd name="adj2" fmla="val -65611"/>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FF0000"/>
                </a:solidFill>
              </a:rPr>
              <a:t>c. Synchronize Item Master with </a:t>
            </a:r>
            <a:r>
              <a:rPr lang="en-US" altLang="ja-JP" sz="1600" dirty="0" err="1">
                <a:solidFill>
                  <a:srgbClr val="FF0000"/>
                </a:solidFill>
              </a:rPr>
              <a:t>Kintone</a:t>
            </a:r>
            <a:r>
              <a:rPr lang="en-US" altLang="ja-JP" sz="1600" dirty="0">
                <a:solidFill>
                  <a:srgbClr val="FF0000"/>
                </a:solidFill>
              </a:rPr>
              <a:t> Cloud Application (Japan Intra Company Portal)</a:t>
            </a:r>
            <a:endParaRPr kumimoji="1" lang="ja-JP" altLang="en-US" sz="1600" dirty="0">
              <a:solidFill>
                <a:srgbClr val="FF0000"/>
              </a:solidFill>
            </a:endParaRPr>
          </a:p>
        </p:txBody>
      </p:sp>
      <p:sp>
        <p:nvSpPr>
          <p:cNvPr id="17" name="テキスト ボックス 16">
            <a:extLst>
              <a:ext uri="{FF2B5EF4-FFF2-40B4-BE49-F238E27FC236}">
                <a16:creationId xmlns:a16="http://schemas.microsoft.com/office/drawing/2014/main" id="{A29772B6-4698-416E-B947-47110D442B58}"/>
              </a:ext>
            </a:extLst>
          </p:cNvPr>
          <p:cNvSpPr txBox="1"/>
          <p:nvPr/>
        </p:nvSpPr>
        <p:spPr>
          <a:xfrm>
            <a:off x="6559696" y="651558"/>
            <a:ext cx="5292331" cy="6217087"/>
          </a:xfrm>
          <a:prstGeom prst="rect">
            <a:avLst/>
          </a:prstGeom>
          <a:noFill/>
        </p:spPr>
        <p:txBody>
          <a:bodyPr wrap="square" rtlCol="0">
            <a:spAutoFit/>
          </a:bodyPr>
          <a:lstStyle/>
          <a:p>
            <a:r>
              <a:rPr kumimoji="1" lang="en-US" altLang="ja-JP" sz="2200" dirty="0"/>
              <a:t>Work order menu consists with 2 tabs:</a:t>
            </a:r>
          </a:p>
          <a:p>
            <a:pPr marL="457200" indent="-457200">
              <a:buAutoNum type="arabicPeriod"/>
            </a:pPr>
            <a:r>
              <a:rPr kumimoji="1" lang="en-US" altLang="ja-JP" sz="2200" dirty="0"/>
              <a:t>Shipping Notice &amp; Work Order</a:t>
            </a:r>
            <a:endParaRPr lang="en-US" altLang="ja-JP" sz="2200" dirty="0"/>
          </a:p>
          <a:p>
            <a:pPr marL="457200" indent="-457200">
              <a:buAutoNum type="arabicPeriod"/>
            </a:pPr>
            <a:r>
              <a:rPr kumimoji="1" lang="en-US" altLang="ja-JP" sz="2200" dirty="0"/>
              <a:t>Product Labeling Verification</a:t>
            </a:r>
          </a:p>
          <a:p>
            <a:endParaRPr lang="en-US" altLang="ja-JP" sz="1500" dirty="0"/>
          </a:p>
          <a:p>
            <a:r>
              <a:rPr kumimoji="1" lang="en-US" altLang="ja-JP" sz="2200" dirty="0"/>
              <a:t>1. Shipping Notice &amp; Work Order tab provides 3 functions:</a:t>
            </a:r>
          </a:p>
          <a:p>
            <a:r>
              <a:rPr lang="en-US" altLang="ja-JP" sz="2200" dirty="0"/>
              <a:t>a. Import Shipping Notice</a:t>
            </a:r>
          </a:p>
          <a:p>
            <a:r>
              <a:rPr kumimoji="1" lang="en-US" altLang="ja-JP" sz="2200" dirty="0"/>
              <a:t>b. Re-Print Product Labels</a:t>
            </a:r>
          </a:p>
          <a:p>
            <a:r>
              <a:rPr lang="en-US" altLang="ja-JP" sz="2200" dirty="0"/>
              <a:t>c. Synchronize Item Master</a:t>
            </a:r>
          </a:p>
          <a:p>
            <a:endParaRPr kumimoji="1" lang="en-US" altLang="ja-JP" sz="1500" dirty="0"/>
          </a:p>
          <a:p>
            <a:r>
              <a:rPr lang="en-US" altLang="ja-JP" sz="2200" dirty="0"/>
              <a:t>a. Import Shipping Notice does:</a:t>
            </a:r>
          </a:p>
          <a:p>
            <a:r>
              <a:rPr lang="en-US" altLang="ja-JP" sz="2200" dirty="0"/>
              <a:t>Convert shipping notice into work order and product label</a:t>
            </a:r>
          </a:p>
          <a:p>
            <a:endParaRPr lang="en-US" altLang="ja-JP" sz="800" dirty="0"/>
          </a:p>
          <a:p>
            <a:r>
              <a:rPr lang="en-US" altLang="ja-JP" sz="2200" dirty="0"/>
              <a:t>b. Re-Print Product Labels does:</a:t>
            </a:r>
          </a:p>
          <a:p>
            <a:r>
              <a:rPr lang="en-US" altLang="ja-JP" sz="2200" dirty="0"/>
              <a:t>Let user manually print product label</a:t>
            </a:r>
          </a:p>
          <a:p>
            <a:endParaRPr lang="en-US" altLang="ja-JP" sz="800" dirty="0"/>
          </a:p>
          <a:p>
            <a:r>
              <a:rPr lang="en-US" altLang="ja-JP" sz="2200" dirty="0"/>
              <a:t>c. Synchronize Item Master:</a:t>
            </a:r>
            <a:endParaRPr lang="ja-JP" altLang="en-US" sz="2200" dirty="0"/>
          </a:p>
          <a:p>
            <a:r>
              <a:rPr lang="en-US" altLang="ja-JP" sz="2200" dirty="0"/>
              <a:t>Synchronize</a:t>
            </a:r>
            <a:r>
              <a:rPr kumimoji="1" lang="en-US" altLang="ja-JP" sz="2200" dirty="0"/>
              <a:t> local item master with </a:t>
            </a:r>
            <a:r>
              <a:rPr kumimoji="1" lang="en-US" altLang="ja-JP" sz="2200" dirty="0" err="1"/>
              <a:t>Kintone</a:t>
            </a:r>
            <a:r>
              <a:rPr kumimoji="1" lang="en-US" altLang="ja-JP" sz="2200" dirty="0"/>
              <a:t> item master</a:t>
            </a:r>
            <a:endParaRPr kumimoji="1" lang="ja-JP" altLang="en-US" sz="2200" dirty="0"/>
          </a:p>
        </p:txBody>
      </p:sp>
    </p:spTree>
    <p:extLst>
      <p:ext uri="{BB962C8B-B14F-4D97-AF65-F5344CB8AC3E}">
        <p14:creationId xmlns:p14="http://schemas.microsoft.com/office/powerpoint/2010/main" val="117051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6A3B2BDE-4F20-144B-99BC-1C0D22F83FE9}"/>
              </a:ext>
            </a:extLst>
          </p:cNvPr>
          <p:cNvSpPr>
            <a:spLocks noGrp="1"/>
          </p:cNvSpPr>
          <p:nvPr>
            <p:ph type="sldNum" sz="quarter" idx="12"/>
          </p:nvPr>
        </p:nvSpPr>
        <p:spPr/>
        <p:txBody>
          <a:bodyPr/>
          <a:lstStyle/>
          <a:p>
            <a:fld id="{2C89AA62-141A-B144-A26F-F75C269582A9}" type="slidenum">
              <a:rPr kumimoji="1" lang="ja-JP" altLang="en-US" smtClean="0"/>
              <a:t>7</a:t>
            </a:fld>
            <a:endParaRPr kumimoji="1" lang="ja-JP" altLang="en-US"/>
          </a:p>
        </p:txBody>
      </p:sp>
      <p:pic>
        <p:nvPicPr>
          <p:cNvPr id="2" name="図 1">
            <a:extLst>
              <a:ext uri="{FF2B5EF4-FFF2-40B4-BE49-F238E27FC236}">
                <a16:creationId xmlns:a16="http://schemas.microsoft.com/office/drawing/2014/main" id="{12295DF4-300D-459C-B8BA-A890E43545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0823" y="1099733"/>
            <a:ext cx="5372100" cy="5135964"/>
          </a:xfrm>
          <a:prstGeom prst="rect">
            <a:avLst/>
          </a:prstGeom>
        </p:spPr>
      </p:pic>
      <p:sp>
        <p:nvSpPr>
          <p:cNvPr id="8" name="吹き出し: 角を丸めた四角形 7">
            <a:extLst>
              <a:ext uri="{FF2B5EF4-FFF2-40B4-BE49-F238E27FC236}">
                <a16:creationId xmlns:a16="http://schemas.microsoft.com/office/drawing/2014/main" id="{22F256C7-258E-4505-A107-BFB2D1013C94}"/>
              </a:ext>
            </a:extLst>
          </p:cNvPr>
          <p:cNvSpPr/>
          <p:nvPr/>
        </p:nvSpPr>
        <p:spPr>
          <a:xfrm>
            <a:off x="3389942" y="1786726"/>
            <a:ext cx="2078874" cy="625810"/>
          </a:xfrm>
          <a:prstGeom prst="wedgeRoundRectCallout">
            <a:avLst>
              <a:gd name="adj1" fmla="val -45213"/>
              <a:gd name="adj2" fmla="val 76895"/>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2. Product Labeling Verification</a:t>
            </a:r>
            <a:endParaRPr kumimoji="1" lang="ja-JP" altLang="en-US" sz="1600" dirty="0">
              <a:solidFill>
                <a:srgbClr val="FF0000"/>
              </a:solidFill>
            </a:endParaRPr>
          </a:p>
        </p:txBody>
      </p:sp>
      <p:sp>
        <p:nvSpPr>
          <p:cNvPr id="10" name="吹き出し: 角を丸めた四角形 9">
            <a:extLst>
              <a:ext uri="{FF2B5EF4-FFF2-40B4-BE49-F238E27FC236}">
                <a16:creationId xmlns:a16="http://schemas.microsoft.com/office/drawing/2014/main" id="{7C913CD9-79F6-4F3F-B27C-5C56D4A07C38}"/>
              </a:ext>
            </a:extLst>
          </p:cNvPr>
          <p:cNvSpPr/>
          <p:nvPr/>
        </p:nvSpPr>
        <p:spPr>
          <a:xfrm>
            <a:off x="1836634" y="3429000"/>
            <a:ext cx="2078874" cy="625810"/>
          </a:xfrm>
          <a:prstGeom prst="wedgeRoundRectCallout">
            <a:avLst>
              <a:gd name="adj1" fmla="val -16030"/>
              <a:gd name="adj2" fmla="val -63600"/>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d. Verify Product Labeling</a:t>
            </a:r>
            <a:endParaRPr kumimoji="1" lang="ja-JP" altLang="en-US" sz="1600" dirty="0">
              <a:solidFill>
                <a:srgbClr val="FF0000"/>
              </a:solidFill>
            </a:endParaRPr>
          </a:p>
        </p:txBody>
      </p:sp>
      <p:sp>
        <p:nvSpPr>
          <p:cNvPr id="11" name="吹き出し: 角を丸めた四角形 10">
            <a:extLst>
              <a:ext uri="{FF2B5EF4-FFF2-40B4-BE49-F238E27FC236}">
                <a16:creationId xmlns:a16="http://schemas.microsoft.com/office/drawing/2014/main" id="{5C7889E6-B562-4D04-A9F0-B6B6F245D8B1}"/>
              </a:ext>
            </a:extLst>
          </p:cNvPr>
          <p:cNvSpPr/>
          <p:nvPr/>
        </p:nvSpPr>
        <p:spPr>
          <a:xfrm>
            <a:off x="4025364" y="3429000"/>
            <a:ext cx="2078874" cy="625810"/>
          </a:xfrm>
          <a:prstGeom prst="wedgeRoundRectCallout">
            <a:avLst>
              <a:gd name="adj1" fmla="val -16030"/>
              <a:gd name="adj2" fmla="val -63600"/>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e. View Verification History</a:t>
            </a:r>
            <a:endParaRPr kumimoji="1" lang="ja-JP" altLang="en-US" sz="1600" dirty="0">
              <a:solidFill>
                <a:srgbClr val="FF0000"/>
              </a:solidFill>
            </a:endParaRPr>
          </a:p>
        </p:txBody>
      </p:sp>
      <p:sp>
        <p:nvSpPr>
          <p:cNvPr id="12" name="テキスト ボックス 11">
            <a:extLst>
              <a:ext uri="{FF2B5EF4-FFF2-40B4-BE49-F238E27FC236}">
                <a16:creationId xmlns:a16="http://schemas.microsoft.com/office/drawing/2014/main" id="{AAADCF25-C981-4BD6-A2CF-520AE8F565D6}"/>
              </a:ext>
            </a:extLst>
          </p:cNvPr>
          <p:cNvSpPr txBox="1"/>
          <p:nvPr/>
        </p:nvSpPr>
        <p:spPr>
          <a:xfrm>
            <a:off x="6471774" y="1056003"/>
            <a:ext cx="5292331" cy="4862870"/>
          </a:xfrm>
          <a:prstGeom prst="rect">
            <a:avLst/>
          </a:prstGeom>
          <a:noFill/>
        </p:spPr>
        <p:txBody>
          <a:bodyPr wrap="square" rtlCol="0">
            <a:spAutoFit/>
          </a:bodyPr>
          <a:lstStyle/>
          <a:p>
            <a:r>
              <a:rPr kumimoji="1" lang="en-US" altLang="ja-JP" sz="2200" dirty="0"/>
              <a:t>Work order menu consists with 2 tabs:</a:t>
            </a:r>
          </a:p>
          <a:p>
            <a:pPr marL="457200" indent="-457200">
              <a:buAutoNum type="arabicPeriod"/>
            </a:pPr>
            <a:r>
              <a:rPr kumimoji="1" lang="en-US" altLang="ja-JP" sz="2200" dirty="0"/>
              <a:t>Shipping Notice &amp; Work Order</a:t>
            </a:r>
            <a:endParaRPr lang="en-US" altLang="ja-JP" sz="2200" dirty="0"/>
          </a:p>
          <a:p>
            <a:pPr marL="457200" indent="-457200">
              <a:buAutoNum type="arabicPeriod"/>
            </a:pPr>
            <a:r>
              <a:rPr kumimoji="1" lang="en-US" altLang="ja-JP" sz="2200" dirty="0"/>
              <a:t>Product Labeling Verification</a:t>
            </a:r>
          </a:p>
          <a:p>
            <a:endParaRPr lang="en-US" altLang="ja-JP" sz="1500" dirty="0"/>
          </a:p>
          <a:p>
            <a:r>
              <a:rPr lang="en-US" altLang="ja-JP" sz="2200" dirty="0"/>
              <a:t>2. Product Labeling Verification tab </a:t>
            </a:r>
            <a:r>
              <a:rPr kumimoji="1" lang="en-US" altLang="ja-JP" sz="2200" dirty="0"/>
              <a:t>provides 2 functions:</a:t>
            </a:r>
          </a:p>
          <a:p>
            <a:r>
              <a:rPr lang="en-US" altLang="ja-JP" sz="2200" dirty="0"/>
              <a:t>d. Verify Product Labeling</a:t>
            </a:r>
          </a:p>
          <a:p>
            <a:r>
              <a:rPr lang="en-US" altLang="ja-JP" sz="2200" dirty="0"/>
              <a:t>e</a:t>
            </a:r>
            <a:r>
              <a:rPr kumimoji="1" lang="en-US" altLang="ja-JP" sz="2200" dirty="0"/>
              <a:t>. View </a:t>
            </a:r>
            <a:r>
              <a:rPr lang="en-US" altLang="ja-JP" sz="2200" dirty="0"/>
              <a:t>Verification History</a:t>
            </a:r>
            <a:endParaRPr kumimoji="1" lang="en-US" altLang="ja-JP" sz="2200" dirty="0"/>
          </a:p>
          <a:p>
            <a:endParaRPr kumimoji="1" lang="en-US" altLang="ja-JP" sz="1500" dirty="0"/>
          </a:p>
          <a:p>
            <a:r>
              <a:rPr lang="en-US" altLang="ja-JP" sz="2200" dirty="0"/>
              <a:t>d. Verify Product Labeling does:</a:t>
            </a:r>
          </a:p>
          <a:p>
            <a:r>
              <a:rPr lang="en-US" altLang="ja-JP" sz="2200" dirty="0"/>
              <a:t>Convert shipping notice into work order and product label</a:t>
            </a:r>
          </a:p>
          <a:p>
            <a:endParaRPr lang="en-US" altLang="ja-JP" sz="800" dirty="0"/>
          </a:p>
          <a:p>
            <a:r>
              <a:rPr lang="en-US" altLang="ja-JP" sz="2200" dirty="0"/>
              <a:t>e. View Verification History does:</a:t>
            </a:r>
          </a:p>
          <a:p>
            <a:r>
              <a:rPr lang="en-US" altLang="ja-JP" sz="2200" dirty="0"/>
              <a:t>Let user manually print product label</a:t>
            </a:r>
          </a:p>
        </p:txBody>
      </p:sp>
      <p:sp>
        <p:nvSpPr>
          <p:cNvPr id="13" name="テキスト ボックス 12">
            <a:extLst>
              <a:ext uri="{FF2B5EF4-FFF2-40B4-BE49-F238E27FC236}">
                <a16:creationId xmlns:a16="http://schemas.microsoft.com/office/drawing/2014/main" id="{0F097C37-D627-4961-913E-EDEDCB31C946}"/>
              </a:ext>
            </a:extLst>
          </p:cNvPr>
          <p:cNvSpPr txBox="1"/>
          <p:nvPr/>
        </p:nvSpPr>
        <p:spPr>
          <a:xfrm>
            <a:off x="123568" y="160638"/>
            <a:ext cx="11961340" cy="461665"/>
          </a:xfrm>
          <a:prstGeom prst="rect">
            <a:avLst/>
          </a:prstGeom>
          <a:noFill/>
        </p:spPr>
        <p:txBody>
          <a:bodyPr wrap="square" rtlCol="0">
            <a:spAutoFit/>
          </a:bodyPr>
          <a:lstStyle/>
          <a:p>
            <a:r>
              <a:rPr lang="en-US" altLang="ja-JP" sz="2400" dirty="0"/>
              <a:t>Main</a:t>
            </a:r>
            <a:r>
              <a:rPr lang="ja-JP" altLang="en-US" sz="2400" dirty="0"/>
              <a:t> </a:t>
            </a:r>
            <a:r>
              <a:rPr lang="en-US" altLang="ja-JP" sz="2400" dirty="0"/>
              <a:t>Menu second tab: Product Labeling Verification</a:t>
            </a:r>
          </a:p>
        </p:txBody>
      </p:sp>
    </p:spTree>
    <p:extLst>
      <p:ext uri="{BB962C8B-B14F-4D97-AF65-F5344CB8AC3E}">
        <p14:creationId xmlns:p14="http://schemas.microsoft.com/office/powerpoint/2010/main" val="411189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DCF32BA-9128-5A41-8F82-2E0BC4F29E65}"/>
              </a:ext>
            </a:extLst>
          </p:cNvPr>
          <p:cNvSpPr txBox="1"/>
          <p:nvPr/>
        </p:nvSpPr>
        <p:spPr>
          <a:xfrm>
            <a:off x="1600201" y="1090247"/>
            <a:ext cx="9390184" cy="5324535"/>
          </a:xfrm>
          <a:prstGeom prst="rect">
            <a:avLst/>
          </a:prstGeom>
          <a:noFill/>
        </p:spPr>
        <p:txBody>
          <a:bodyPr wrap="square" rtlCol="0">
            <a:spAutoFit/>
          </a:bodyPr>
          <a:lstStyle/>
          <a:p>
            <a:r>
              <a:rPr lang="en-US" altLang="ja-JP" sz="3000" dirty="0">
                <a:solidFill>
                  <a:schemeClr val="bg1">
                    <a:lumMod val="65000"/>
                  </a:schemeClr>
                </a:solidFill>
              </a:rPr>
              <a:t>I.   Login and Main Menu Structure</a:t>
            </a:r>
          </a:p>
          <a:p>
            <a:endParaRPr lang="en-US" altLang="ja-JP" sz="2000" dirty="0"/>
          </a:p>
          <a:p>
            <a:pPr marL="571500" indent="-571500">
              <a:buAutoNum type="romanUcPeriod" startAt="2"/>
            </a:pPr>
            <a:r>
              <a:rPr lang="en-US" altLang="ja-JP" sz="3000" dirty="0"/>
              <a:t>Each Function</a:t>
            </a:r>
          </a:p>
          <a:p>
            <a:r>
              <a:rPr lang="en-US" altLang="ja-JP" sz="3000" dirty="0"/>
              <a:t>    a. Import Shipping Notice</a:t>
            </a:r>
          </a:p>
          <a:p>
            <a:r>
              <a:rPr lang="en-US" altLang="ja-JP" sz="3000" dirty="0">
                <a:solidFill>
                  <a:schemeClr val="bg1">
                    <a:lumMod val="65000"/>
                  </a:schemeClr>
                </a:solidFill>
              </a:rPr>
              <a:t>    b. Re-Print Product Labels</a:t>
            </a:r>
          </a:p>
          <a:p>
            <a:r>
              <a:rPr lang="en-US" altLang="ja-JP" sz="3000" dirty="0">
                <a:solidFill>
                  <a:schemeClr val="bg1">
                    <a:lumMod val="65000"/>
                  </a:schemeClr>
                </a:solidFill>
              </a:rPr>
              <a:t>    c. Synchronize Item Master with </a:t>
            </a:r>
            <a:r>
              <a:rPr lang="en-US" altLang="ja-JP" sz="3000" dirty="0" err="1">
                <a:solidFill>
                  <a:schemeClr val="bg1">
                    <a:lumMod val="65000"/>
                  </a:schemeClr>
                </a:solidFill>
              </a:rPr>
              <a:t>Kintone</a:t>
            </a:r>
            <a:endParaRPr lang="en-US" altLang="ja-JP" sz="3000" dirty="0">
              <a:solidFill>
                <a:schemeClr val="bg1">
                  <a:lumMod val="65000"/>
                </a:schemeClr>
              </a:solidFill>
            </a:endParaRPr>
          </a:p>
          <a:p>
            <a:r>
              <a:rPr lang="en-US" altLang="ja-JP" sz="3000" dirty="0">
                <a:solidFill>
                  <a:schemeClr val="bg1">
                    <a:lumMod val="65000"/>
                  </a:schemeClr>
                </a:solidFill>
              </a:rPr>
              <a:t>    d. Verify Product Labeling</a:t>
            </a:r>
          </a:p>
          <a:p>
            <a:endParaRPr lang="en-US" altLang="ja-JP" sz="2000" dirty="0"/>
          </a:p>
          <a:p>
            <a:r>
              <a:rPr lang="en-US" altLang="ja-JP" sz="3000" dirty="0">
                <a:solidFill>
                  <a:schemeClr val="bg1">
                    <a:lumMod val="65000"/>
                  </a:schemeClr>
                </a:solidFill>
              </a:rPr>
              <a:t>III. System Settings</a:t>
            </a:r>
          </a:p>
          <a:p>
            <a:r>
              <a:rPr lang="en-US" altLang="ja-JP" sz="3000" dirty="0">
                <a:solidFill>
                  <a:schemeClr val="bg1">
                    <a:lumMod val="65000"/>
                  </a:schemeClr>
                </a:solidFill>
              </a:rPr>
              <a:t> </a:t>
            </a:r>
            <a:r>
              <a:rPr lang="ja-JP" altLang="en-US" sz="3000" dirty="0">
                <a:solidFill>
                  <a:schemeClr val="bg1">
                    <a:lumMod val="65000"/>
                  </a:schemeClr>
                </a:solidFill>
              </a:rPr>
              <a:t>   </a:t>
            </a:r>
            <a:r>
              <a:rPr lang="en-US" altLang="ja-JP" sz="3000" dirty="0">
                <a:solidFill>
                  <a:schemeClr val="bg1">
                    <a:lumMod val="65000"/>
                  </a:schemeClr>
                </a:solidFill>
              </a:rPr>
              <a:t>e.</a:t>
            </a:r>
            <a:r>
              <a:rPr lang="ja-JP" altLang="en-US" sz="3000" dirty="0">
                <a:solidFill>
                  <a:schemeClr val="bg1">
                    <a:lumMod val="65000"/>
                  </a:schemeClr>
                </a:solidFill>
              </a:rPr>
              <a:t> </a:t>
            </a:r>
            <a:r>
              <a:rPr lang="en-US" altLang="ja-JP" sz="3000" dirty="0">
                <a:solidFill>
                  <a:schemeClr val="bg1">
                    <a:lumMod val="65000"/>
                  </a:schemeClr>
                </a:solidFill>
              </a:rPr>
              <a:t>Source Code Management</a:t>
            </a:r>
          </a:p>
          <a:p>
            <a:r>
              <a:rPr lang="en-US" altLang="ja-JP" sz="3000" dirty="0">
                <a:solidFill>
                  <a:schemeClr val="bg1">
                    <a:lumMod val="65000"/>
                  </a:schemeClr>
                </a:solidFill>
              </a:rPr>
              <a:t>    f. Application File Deployment</a:t>
            </a:r>
          </a:p>
          <a:p>
            <a:r>
              <a:rPr lang="en-US" altLang="ja-JP" sz="3000" dirty="0">
                <a:solidFill>
                  <a:schemeClr val="bg1">
                    <a:lumMod val="65000"/>
                  </a:schemeClr>
                </a:solidFill>
              </a:rPr>
              <a:t>    g. Database Server Setting </a:t>
            </a:r>
          </a:p>
        </p:txBody>
      </p:sp>
      <p:sp>
        <p:nvSpPr>
          <p:cNvPr id="5" name="スライド番号プレースホルダー 4">
            <a:extLst>
              <a:ext uri="{FF2B5EF4-FFF2-40B4-BE49-F238E27FC236}">
                <a16:creationId xmlns:a16="http://schemas.microsoft.com/office/drawing/2014/main" id="{7A74CAF7-177D-134C-B3BB-25A6F9B9A58C}"/>
              </a:ext>
            </a:extLst>
          </p:cNvPr>
          <p:cNvSpPr>
            <a:spLocks noGrp="1"/>
          </p:cNvSpPr>
          <p:nvPr>
            <p:ph type="sldNum" sz="quarter" idx="12"/>
          </p:nvPr>
        </p:nvSpPr>
        <p:spPr/>
        <p:txBody>
          <a:bodyPr/>
          <a:lstStyle/>
          <a:p>
            <a:fld id="{2C89AA62-141A-B144-A26F-F75C269582A9}" type="slidenum">
              <a:rPr kumimoji="1" lang="ja-JP" altLang="en-US" smtClean="0"/>
              <a:t>8</a:t>
            </a:fld>
            <a:endParaRPr kumimoji="1" lang="ja-JP" altLang="en-US" dirty="0"/>
          </a:p>
        </p:txBody>
      </p:sp>
      <p:sp>
        <p:nvSpPr>
          <p:cNvPr id="7" name="テキスト ボックス 6">
            <a:extLst>
              <a:ext uri="{FF2B5EF4-FFF2-40B4-BE49-F238E27FC236}">
                <a16:creationId xmlns:a16="http://schemas.microsoft.com/office/drawing/2014/main" id="{A8E79DA3-0D43-4A7E-98A1-68EEA5AB33A2}"/>
              </a:ext>
            </a:extLst>
          </p:cNvPr>
          <p:cNvSpPr txBox="1"/>
          <p:nvPr/>
        </p:nvSpPr>
        <p:spPr>
          <a:xfrm>
            <a:off x="123568" y="160638"/>
            <a:ext cx="11961340" cy="461665"/>
          </a:xfrm>
          <a:prstGeom prst="rect">
            <a:avLst/>
          </a:prstGeom>
          <a:noFill/>
        </p:spPr>
        <p:txBody>
          <a:bodyPr wrap="square" rtlCol="0">
            <a:spAutoFit/>
          </a:bodyPr>
          <a:lstStyle/>
          <a:p>
            <a:r>
              <a:rPr kumimoji="1" lang="en-US" altLang="ja-JP" sz="2400" dirty="0"/>
              <a:t>Outline</a:t>
            </a:r>
            <a:endParaRPr kumimoji="1" lang="ja-JP" altLang="en-US" sz="2400" dirty="0"/>
          </a:p>
        </p:txBody>
      </p:sp>
    </p:spTree>
    <p:extLst>
      <p:ext uri="{BB962C8B-B14F-4D97-AF65-F5344CB8AC3E}">
        <p14:creationId xmlns:p14="http://schemas.microsoft.com/office/powerpoint/2010/main" val="29785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C1FD5A8-75F4-AC45-9A79-84EE31EDE6DE}"/>
              </a:ext>
            </a:extLst>
          </p:cNvPr>
          <p:cNvSpPr txBox="1"/>
          <p:nvPr/>
        </p:nvSpPr>
        <p:spPr>
          <a:xfrm>
            <a:off x="123568" y="160638"/>
            <a:ext cx="11961340" cy="461665"/>
          </a:xfrm>
          <a:prstGeom prst="rect">
            <a:avLst/>
          </a:prstGeom>
          <a:noFill/>
        </p:spPr>
        <p:txBody>
          <a:bodyPr wrap="square" rtlCol="0">
            <a:spAutoFit/>
          </a:bodyPr>
          <a:lstStyle/>
          <a:p>
            <a:r>
              <a:rPr lang="en-US" altLang="ja-JP" sz="2400" dirty="0"/>
              <a:t>a. Import Shipping Notice</a:t>
            </a:r>
          </a:p>
        </p:txBody>
      </p:sp>
      <p:cxnSp>
        <p:nvCxnSpPr>
          <p:cNvPr id="6" name="直線コネクタ 5">
            <a:extLst>
              <a:ext uri="{FF2B5EF4-FFF2-40B4-BE49-F238E27FC236}">
                <a16:creationId xmlns:a16="http://schemas.microsoft.com/office/drawing/2014/main" id="{317DD70F-325F-204B-B3CD-3D777B960A46}"/>
              </a:ext>
            </a:extLst>
          </p:cNvPr>
          <p:cNvCxnSpPr>
            <a:cxnSpLocks/>
          </p:cNvCxnSpPr>
          <p:nvPr/>
        </p:nvCxnSpPr>
        <p:spPr>
          <a:xfrm>
            <a:off x="185354" y="622303"/>
            <a:ext cx="117759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751AB915-9D3B-D64F-A1C8-605EA10143D7}"/>
              </a:ext>
            </a:extLst>
          </p:cNvPr>
          <p:cNvSpPr>
            <a:spLocks noGrp="1"/>
          </p:cNvSpPr>
          <p:nvPr>
            <p:ph type="sldNum" sz="quarter" idx="12"/>
          </p:nvPr>
        </p:nvSpPr>
        <p:spPr/>
        <p:txBody>
          <a:bodyPr/>
          <a:lstStyle/>
          <a:p>
            <a:fld id="{2C89AA62-141A-B144-A26F-F75C269582A9}" type="slidenum">
              <a:rPr kumimoji="1" lang="ja-JP" altLang="en-US" smtClean="0"/>
              <a:t>9</a:t>
            </a:fld>
            <a:endParaRPr kumimoji="1" lang="ja-JP" altLang="en-US"/>
          </a:p>
        </p:txBody>
      </p:sp>
      <p:pic>
        <p:nvPicPr>
          <p:cNvPr id="2" name="図 1">
            <a:extLst>
              <a:ext uri="{FF2B5EF4-FFF2-40B4-BE49-F238E27FC236}">
                <a16:creationId xmlns:a16="http://schemas.microsoft.com/office/drawing/2014/main" id="{A1F069F4-B987-441F-B3C2-CA2A152EC9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37462" y="986772"/>
            <a:ext cx="5616455" cy="5369578"/>
          </a:xfrm>
          <a:prstGeom prst="rect">
            <a:avLst/>
          </a:prstGeom>
        </p:spPr>
      </p:pic>
      <p:sp>
        <p:nvSpPr>
          <p:cNvPr id="11" name="吹き出し: 角を丸めた四角形 10">
            <a:extLst>
              <a:ext uri="{FF2B5EF4-FFF2-40B4-BE49-F238E27FC236}">
                <a16:creationId xmlns:a16="http://schemas.microsoft.com/office/drawing/2014/main" id="{0809826A-A842-4213-B2DC-C5CD91FD155F}"/>
              </a:ext>
            </a:extLst>
          </p:cNvPr>
          <p:cNvSpPr/>
          <p:nvPr/>
        </p:nvSpPr>
        <p:spPr>
          <a:xfrm>
            <a:off x="6520906" y="2715435"/>
            <a:ext cx="1779033" cy="625821"/>
          </a:xfrm>
          <a:prstGeom prst="wedgeRoundRectCallout">
            <a:avLst>
              <a:gd name="adj1" fmla="val -66569"/>
              <a:gd name="adj2" fmla="val 940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a. Import Shipping Notice</a:t>
            </a:r>
            <a:endParaRPr kumimoji="1" lang="ja-JP" altLang="en-US" sz="1600" dirty="0">
              <a:solidFill>
                <a:srgbClr val="FF0000"/>
              </a:solidFill>
            </a:endParaRPr>
          </a:p>
        </p:txBody>
      </p:sp>
    </p:spTree>
    <p:extLst>
      <p:ext uri="{BB962C8B-B14F-4D97-AF65-F5344CB8AC3E}">
        <p14:creationId xmlns:p14="http://schemas.microsoft.com/office/powerpoint/2010/main" val="27196072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1835</Words>
  <Application>Microsoft Office PowerPoint</Application>
  <PresentationFormat>ワイド画面</PresentationFormat>
  <Paragraphs>280</Paragraphs>
  <Slides>28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Yu Gothic</vt:lpstr>
      <vt:lpstr>Yu Gothic</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間山譲</dc:creator>
  <cp:lastModifiedBy>Fujii, Takusuke</cp:lastModifiedBy>
  <cp:revision>85</cp:revision>
  <dcterms:created xsi:type="dcterms:W3CDTF">2021-12-13T05:33:51Z</dcterms:created>
  <dcterms:modified xsi:type="dcterms:W3CDTF">2022-02-22T02:35:28Z</dcterms:modified>
</cp:coreProperties>
</file>