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AC12FC-2044-4DC3-A5EE-2926B47FE74D}">
  <a:tblStyle styleId="{0CAC12FC-2044-4DC3-A5EE-2926B47FE74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9A185E3-B13F-4160-B3B2-4353F704005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4" Type="http://schemas.openxmlformats.org/officeDocument/2006/relationships/slide" Target="slides/slide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5" name="Google Shape;1015;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3" name="Google Shape;109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0" name="Google Shape;112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6" name="Google Shape;112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0" name="Google Shape;114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2" name="Google Shape;116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9" name="Google Shape;116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6" name="Google Shape;117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3" name="Google Shape;1183;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gif"/><Relationship Id="rId4" Type="http://schemas.openxmlformats.org/officeDocument/2006/relationships/image" Target="../media/image7.gif"/><Relationship Id="rId5" Type="http://schemas.openxmlformats.org/officeDocument/2006/relationships/image" Target="../media/image5.gif"/><Relationship Id="rId6"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gif"/><Relationship Id="rId4" Type="http://schemas.openxmlformats.org/officeDocument/2006/relationships/image" Target="../media/image9.gif"/><Relationship Id="rId5" Type="http://schemas.openxmlformats.org/officeDocument/2006/relationships/image" Target="../media/image8.gif"/><Relationship Id="rId6" Type="http://schemas.openxmlformats.org/officeDocument/2006/relationships/image" Target="../media/image1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gif"/><Relationship Id="rId4" Type="http://schemas.openxmlformats.org/officeDocument/2006/relationships/image" Target="../media/image54.gif"/><Relationship Id="rId5" Type="http://schemas.openxmlformats.org/officeDocument/2006/relationships/image" Target="../media/image18.gif"/><Relationship Id="rId6"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gif"/><Relationship Id="rId4" Type="http://schemas.openxmlformats.org/officeDocument/2006/relationships/image" Target="../media/image30.gif"/><Relationship Id="rId5" Type="http://schemas.openxmlformats.org/officeDocument/2006/relationships/image" Target="../media/image2.gif"/><Relationship Id="rId6" Type="http://schemas.openxmlformats.org/officeDocument/2006/relationships/image" Target="../media/image1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gif"/><Relationship Id="rId4" Type="http://schemas.openxmlformats.org/officeDocument/2006/relationships/image" Target="../media/image23.gif"/><Relationship Id="rId5" Type="http://schemas.openxmlformats.org/officeDocument/2006/relationships/image" Target="../media/image4.gif"/><Relationship Id="rId6" Type="http://schemas.openxmlformats.org/officeDocument/2006/relationships/image" Target="../media/image2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6.gif"/><Relationship Id="rId4" Type="http://schemas.openxmlformats.org/officeDocument/2006/relationships/image" Target="../media/image12.gif"/><Relationship Id="rId5" Type="http://schemas.openxmlformats.org/officeDocument/2006/relationships/image" Target="../media/image11.gif"/><Relationship Id="rId6" Type="http://schemas.openxmlformats.org/officeDocument/2006/relationships/image" Target="../media/image4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gif"/><Relationship Id="rId4" Type="http://schemas.openxmlformats.org/officeDocument/2006/relationships/image" Target="../media/image15.gif"/><Relationship Id="rId5" Type="http://schemas.openxmlformats.org/officeDocument/2006/relationships/image" Target="../media/image21.gif"/><Relationship Id="rId6" Type="http://schemas.openxmlformats.org/officeDocument/2006/relationships/image" Target="../media/image22.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gif"/><Relationship Id="rId4" Type="http://schemas.openxmlformats.org/officeDocument/2006/relationships/image" Target="../media/image27.gif"/><Relationship Id="rId5" Type="http://schemas.openxmlformats.org/officeDocument/2006/relationships/image" Target="../media/image43.gif"/><Relationship Id="rId6" Type="http://schemas.openxmlformats.org/officeDocument/2006/relationships/image" Target="../media/image26.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gif"/><Relationship Id="rId4" Type="http://schemas.openxmlformats.org/officeDocument/2006/relationships/image" Target="../media/image20.gif"/><Relationship Id="rId5" Type="http://schemas.openxmlformats.org/officeDocument/2006/relationships/image" Target="../media/image24.gif"/><Relationship Id="rId6" Type="http://schemas.openxmlformats.org/officeDocument/2006/relationships/image" Target="../media/image5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0.gif"/><Relationship Id="rId4" Type="http://schemas.openxmlformats.org/officeDocument/2006/relationships/image" Target="../media/image35.gif"/><Relationship Id="rId5" Type="http://schemas.openxmlformats.org/officeDocument/2006/relationships/image" Target="../media/image32.gif"/><Relationship Id="rId6" Type="http://schemas.openxmlformats.org/officeDocument/2006/relationships/image" Target="../media/image3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6.gif"/><Relationship Id="rId4" Type="http://schemas.openxmlformats.org/officeDocument/2006/relationships/image" Target="../media/image75.gif"/><Relationship Id="rId5" Type="http://schemas.openxmlformats.org/officeDocument/2006/relationships/image" Target="../media/image58.gif"/><Relationship Id="rId6" Type="http://schemas.openxmlformats.org/officeDocument/2006/relationships/image" Target="../media/image3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gif"/><Relationship Id="rId4" Type="http://schemas.openxmlformats.org/officeDocument/2006/relationships/image" Target="../media/image44.gif"/><Relationship Id="rId5" Type="http://schemas.openxmlformats.org/officeDocument/2006/relationships/image" Target="../media/image40.gif"/><Relationship Id="rId6" Type="http://schemas.openxmlformats.org/officeDocument/2006/relationships/image" Target="../media/image3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gif"/><Relationship Id="rId4" Type="http://schemas.openxmlformats.org/officeDocument/2006/relationships/image" Target="../media/image49.gif"/><Relationship Id="rId5" Type="http://schemas.openxmlformats.org/officeDocument/2006/relationships/image" Target="../media/image50.gif"/><Relationship Id="rId6" Type="http://schemas.openxmlformats.org/officeDocument/2006/relationships/image" Target="../media/image4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3.gif"/><Relationship Id="rId4" Type="http://schemas.openxmlformats.org/officeDocument/2006/relationships/image" Target="../media/image68.gif"/><Relationship Id="rId5" Type="http://schemas.openxmlformats.org/officeDocument/2006/relationships/image" Target="../media/image51.gif"/><Relationship Id="rId6" Type="http://schemas.openxmlformats.org/officeDocument/2006/relationships/image" Target="../media/image42.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6.gif"/><Relationship Id="rId4" Type="http://schemas.openxmlformats.org/officeDocument/2006/relationships/image" Target="../media/image45.gif"/><Relationship Id="rId5" Type="http://schemas.openxmlformats.org/officeDocument/2006/relationships/image" Target="../media/image65.gif"/><Relationship Id="rId6" Type="http://schemas.openxmlformats.org/officeDocument/2006/relationships/image" Target="../media/image69.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8.gif"/><Relationship Id="rId4" Type="http://schemas.openxmlformats.org/officeDocument/2006/relationships/image" Target="../media/image89.gif"/><Relationship Id="rId5" Type="http://schemas.openxmlformats.org/officeDocument/2006/relationships/image" Target="../media/image87.gif"/><Relationship Id="rId6" Type="http://schemas.openxmlformats.org/officeDocument/2006/relationships/image" Target="../media/image7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9.gif"/><Relationship Id="rId4" Type="http://schemas.openxmlformats.org/officeDocument/2006/relationships/image" Target="../media/image94.gif"/><Relationship Id="rId5" Type="http://schemas.openxmlformats.org/officeDocument/2006/relationships/image" Target="../media/image63.gif"/><Relationship Id="rId6" Type="http://schemas.openxmlformats.org/officeDocument/2006/relationships/image" Target="../media/image6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5.gif"/><Relationship Id="rId4" Type="http://schemas.openxmlformats.org/officeDocument/2006/relationships/image" Target="../media/image61.gif"/><Relationship Id="rId5" Type="http://schemas.openxmlformats.org/officeDocument/2006/relationships/image" Target="../media/image64.gif"/><Relationship Id="rId6" Type="http://schemas.openxmlformats.org/officeDocument/2006/relationships/image" Target="../media/image57.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0.gif"/><Relationship Id="rId4" Type="http://schemas.openxmlformats.org/officeDocument/2006/relationships/image" Target="../media/image85.gif"/><Relationship Id="rId5" Type="http://schemas.openxmlformats.org/officeDocument/2006/relationships/image" Target="../media/image73.gif"/><Relationship Id="rId6" Type="http://schemas.openxmlformats.org/officeDocument/2006/relationships/image" Target="../media/image77.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1.gif"/><Relationship Id="rId4" Type="http://schemas.openxmlformats.org/officeDocument/2006/relationships/image" Target="../media/image71.gif"/><Relationship Id="rId5" Type="http://schemas.openxmlformats.org/officeDocument/2006/relationships/image" Target="../media/image80.gif"/><Relationship Id="rId6" Type="http://schemas.openxmlformats.org/officeDocument/2006/relationships/image" Target="../media/image70.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7.gif"/><Relationship Id="rId4" Type="http://schemas.openxmlformats.org/officeDocument/2006/relationships/image" Target="../media/image82.gif"/><Relationship Id="rId5" Type="http://schemas.openxmlformats.org/officeDocument/2006/relationships/image" Target="../media/image97.gif"/><Relationship Id="rId6" Type="http://schemas.openxmlformats.org/officeDocument/2006/relationships/image" Target="../media/image88.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8.gif"/><Relationship Id="rId4" Type="http://schemas.openxmlformats.org/officeDocument/2006/relationships/image" Target="../media/image72.gif"/><Relationship Id="rId5" Type="http://schemas.openxmlformats.org/officeDocument/2006/relationships/image" Target="../media/image101.gif"/><Relationship Id="rId6" Type="http://schemas.openxmlformats.org/officeDocument/2006/relationships/image" Target="../media/image78.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6.gif"/><Relationship Id="rId4" Type="http://schemas.openxmlformats.org/officeDocument/2006/relationships/image" Target="../media/image83.gif"/><Relationship Id="rId5" Type="http://schemas.openxmlformats.org/officeDocument/2006/relationships/image" Target="../media/image90.gif"/><Relationship Id="rId6" Type="http://schemas.openxmlformats.org/officeDocument/2006/relationships/image" Target="../media/image8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7.gif"/><Relationship Id="rId4" Type="http://schemas.openxmlformats.org/officeDocument/2006/relationships/image" Target="../media/image79.gif"/><Relationship Id="rId5" Type="http://schemas.openxmlformats.org/officeDocument/2006/relationships/image" Target="../media/image86.gif"/><Relationship Id="rId6" Type="http://schemas.openxmlformats.org/officeDocument/2006/relationships/image" Target="../media/image104.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1.gif"/><Relationship Id="rId4" Type="http://schemas.openxmlformats.org/officeDocument/2006/relationships/image" Target="../media/image96.gif"/><Relationship Id="rId5" Type="http://schemas.openxmlformats.org/officeDocument/2006/relationships/image" Target="../media/image93.gif"/><Relationship Id="rId6" Type="http://schemas.openxmlformats.org/officeDocument/2006/relationships/image" Target="../media/image115.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3.gif"/><Relationship Id="rId4" Type="http://schemas.openxmlformats.org/officeDocument/2006/relationships/image" Target="../media/image99.gif"/><Relationship Id="rId5" Type="http://schemas.openxmlformats.org/officeDocument/2006/relationships/image" Target="../media/image120.gif"/><Relationship Id="rId6" Type="http://schemas.openxmlformats.org/officeDocument/2006/relationships/image" Target="../media/image137.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1.gif"/><Relationship Id="rId4" Type="http://schemas.openxmlformats.org/officeDocument/2006/relationships/image" Target="../media/image92.gif"/><Relationship Id="rId5" Type="http://schemas.openxmlformats.org/officeDocument/2006/relationships/image" Target="../media/image95.gif"/><Relationship Id="rId6" Type="http://schemas.openxmlformats.org/officeDocument/2006/relationships/image" Target="../media/image111.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2.gif"/><Relationship Id="rId4" Type="http://schemas.openxmlformats.org/officeDocument/2006/relationships/image" Target="../media/image122.gif"/><Relationship Id="rId5" Type="http://schemas.openxmlformats.org/officeDocument/2006/relationships/image" Target="../media/image108.gif"/><Relationship Id="rId6" Type="http://schemas.openxmlformats.org/officeDocument/2006/relationships/image" Target="../media/image10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7.gif"/><Relationship Id="rId4" Type="http://schemas.openxmlformats.org/officeDocument/2006/relationships/image" Target="../media/image105.gif"/><Relationship Id="rId5" Type="http://schemas.openxmlformats.org/officeDocument/2006/relationships/image" Target="../media/image112.gif"/><Relationship Id="rId6" Type="http://schemas.openxmlformats.org/officeDocument/2006/relationships/image" Target="../media/image113.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4.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7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38.gif"/><Relationship Id="rId4" Type="http://schemas.openxmlformats.org/officeDocument/2006/relationships/image" Target="../media/image134.gif"/><Relationship Id="rId5" Type="http://schemas.openxmlformats.org/officeDocument/2006/relationships/image" Target="../media/image124.gif"/><Relationship Id="rId6" Type="http://schemas.openxmlformats.org/officeDocument/2006/relationships/image" Target="../media/image110.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0.gif"/><Relationship Id="rId4" Type="http://schemas.openxmlformats.org/officeDocument/2006/relationships/image" Target="../media/image119.gif"/><Relationship Id="rId5" Type="http://schemas.openxmlformats.org/officeDocument/2006/relationships/image" Target="../media/image143.gif"/><Relationship Id="rId6" Type="http://schemas.openxmlformats.org/officeDocument/2006/relationships/image" Target="../media/image127.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1.gif"/><Relationship Id="rId4" Type="http://schemas.openxmlformats.org/officeDocument/2006/relationships/image" Target="../media/image118.gif"/><Relationship Id="rId5" Type="http://schemas.openxmlformats.org/officeDocument/2006/relationships/image" Target="../media/image135.gif"/><Relationship Id="rId6" Type="http://schemas.openxmlformats.org/officeDocument/2006/relationships/image" Target="../media/image123.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8.gif"/><Relationship Id="rId4" Type="http://schemas.openxmlformats.org/officeDocument/2006/relationships/image" Target="../media/image125.gif"/><Relationship Id="rId5" Type="http://schemas.openxmlformats.org/officeDocument/2006/relationships/image" Target="../media/image126.gif"/><Relationship Id="rId6" Type="http://schemas.openxmlformats.org/officeDocument/2006/relationships/image" Target="../media/image161.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29.gif"/><Relationship Id="rId4" Type="http://schemas.openxmlformats.org/officeDocument/2006/relationships/image" Target="../media/image130.gif"/><Relationship Id="rId5" Type="http://schemas.openxmlformats.org/officeDocument/2006/relationships/image" Target="../media/image154.gif"/><Relationship Id="rId6" Type="http://schemas.openxmlformats.org/officeDocument/2006/relationships/image" Target="../media/image151.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6.gif"/><Relationship Id="rId4" Type="http://schemas.openxmlformats.org/officeDocument/2006/relationships/image" Target="../media/image159.gif"/><Relationship Id="rId5" Type="http://schemas.openxmlformats.org/officeDocument/2006/relationships/image" Target="../media/image139.gif"/><Relationship Id="rId6" Type="http://schemas.openxmlformats.org/officeDocument/2006/relationships/image" Target="../media/image152.gi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32.gif"/><Relationship Id="rId4" Type="http://schemas.openxmlformats.org/officeDocument/2006/relationships/image" Target="../media/image131.gif"/><Relationship Id="rId5" Type="http://schemas.openxmlformats.org/officeDocument/2006/relationships/image" Target="../media/image133.gif"/><Relationship Id="rId6" Type="http://schemas.openxmlformats.org/officeDocument/2006/relationships/image" Target="../media/image140.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44.gif"/><Relationship Id="rId4" Type="http://schemas.openxmlformats.org/officeDocument/2006/relationships/image" Target="../media/image142.gif"/><Relationship Id="rId5" Type="http://schemas.openxmlformats.org/officeDocument/2006/relationships/image" Target="../media/image146.gif"/><Relationship Id="rId6" Type="http://schemas.openxmlformats.org/officeDocument/2006/relationships/image" Target="../media/image162.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9.gif"/><Relationship Id="rId4" Type="http://schemas.openxmlformats.org/officeDocument/2006/relationships/image" Target="../media/image148.gif"/><Relationship Id="rId5" Type="http://schemas.openxmlformats.org/officeDocument/2006/relationships/image" Target="../media/image147.gif"/><Relationship Id="rId6" Type="http://schemas.openxmlformats.org/officeDocument/2006/relationships/image" Target="../media/image180.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5.gif"/><Relationship Id="rId4" Type="http://schemas.openxmlformats.org/officeDocument/2006/relationships/image" Target="../media/image155.gif"/><Relationship Id="rId5" Type="http://schemas.openxmlformats.org/officeDocument/2006/relationships/image" Target="../media/image178.gif"/><Relationship Id="rId6" Type="http://schemas.openxmlformats.org/officeDocument/2006/relationships/image" Target="../media/image145.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69.gif"/><Relationship Id="rId4" Type="http://schemas.openxmlformats.org/officeDocument/2006/relationships/image" Target="../media/image156.gif"/><Relationship Id="rId5" Type="http://schemas.openxmlformats.org/officeDocument/2006/relationships/image" Target="../media/image157.gif"/><Relationship Id="rId6" Type="http://schemas.openxmlformats.org/officeDocument/2006/relationships/image" Target="../media/image160.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58.gif"/><Relationship Id="rId4" Type="http://schemas.openxmlformats.org/officeDocument/2006/relationships/image" Target="../media/image181.gif"/><Relationship Id="rId5" Type="http://schemas.openxmlformats.org/officeDocument/2006/relationships/image" Target="../media/image153.gif"/><Relationship Id="rId6" Type="http://schemas.openxmlformats.org/officeDocument/2006/relationships/image" Target="../media/image165.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83.gif"/><Relationship Id="rId4" Type="http://schemas.openxmlformats.org/officeDocument/2006/relationships/image" Target="../media/image167.gif"/><Relationship Id="rId5" Type="http://schemas.openxmlformats.org/officeDocument/2006/relationships/image" Target="../media/image187.gif"/><Relationship Id="rId6" Type="http://schemas.openxmlformats.org/officeDocument/2006/relationships/image" Target="../media/image174.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68.gi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7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6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6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70.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71.png"/><Relationship Id="rId4" Type="http://schemas.openxmlformats.org/officeDocument/2006/relationships/image" Target="../media/image18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8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66.png"/><Relationship Id="rId4" Type="http://schemas.openxmlformats.org/officeDocument/2006/relationships/image" Target="../media/image17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7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7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7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8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84.png"/><Relationship Id="rId4" Type="http://schemas.openxmlformats.org/officeDocument/2006/relationships/image" Target="../media/image18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Основы алгоритмизации и программирования</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ru-RU"/>
              <a:t>Лекция 10</a:t>
            </a:r>
            <a:endParaRPr/>
          </a:p>
          <a:p>
            <a:pPr indent="0" lvl="0" marL="0" rtl="0" algn="ctr">
              <a:spcBef>
                <a:spcPts val="640"/>
              </a:spcBef>
              <a:spcAft>
                <a:spcPts val="0"/>
              </a:spcAft>
              <a:buClr>
                <a:srgbClr val="888888"/>
              </a:buClr>
              <a:buSzPts val="3200"/>
              <a:buNone/>
            </a:pPr>
            <a:r>
              <a:rPr lang="ru-RU"/>
              <a:t>Сортировки</a:t>
            </a:r>
            <a:endParaRPr/>
          </a:p>
          <a:p>
            <a:pPr indent="0" lvl="0" marL="0" rtl="0" algn="ctr">
              <a:spcBef>
                <a:spcPts val="640"/>
              </a:spcBef>
              <a:spcAft>
                <a:spcPts val="0"/>
              </a:spcAft>
              <a:buClr>
                <a:srgbClr val="888888"/>
              </a:buClr>
              <a:buSzPts val="3200"/>
              <a:buNone/>
            </a:pPr>
            <a:r>
              <a:rPr lang="ru-RU"/>
              <a:t>Метод: разделяй и властвуй</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40" name="Google Shape;140;p22"/>
          <p:cNvSpPr txBox="1"/>
          <p:nvPr>
            <p:ph idx="1" type="body"/>
          </p:nvPr>
        </p:nvSpPr>
        <p:spPr>
          <a:xfrm>
            <a:off x="457200" y="1052736"/>
            <a:ext cx="8435280" cy="5688632"/>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ru-RU" sz="2000"/>
              <a:t>Выбор базовых вариантов</a:t>
            </a:r>
            <a:endParaRPr/>
          </a:p>
          <a:p>
            <a:pPr indent="174624" lvl="0" marL="360363" rtl="0" algn="just">
              <a:spcBef>
                <a:spcPts val="238"/>
              </a:spcBef>
              <a:spcAft>
                <a:spcPts val="0"/>
              </a:spcAft>
              <a:buClr>
                <a:schemeClr val="dk1"/>
              </a:buClr>
              <a:buSzPct val="100000"/>
              <a:buNone/>
            </a:pPr>
            <a:r>
              <a:rPr lang="ru-RU" sz="1400"/>
              <a:t>В любом рекурсивном алгоритме существует значительная свобода в выборе базовых случаев, небольших подзадач, которые решаются непосредственно для завершения рекурсии.</a:t>
            </a:r>
            <a:endParaRPr/>
          </a:p>
          <a:p>
            <a:pPr indent="174624" lvl="0" marL="360363" rtl="0" algn="just">
              <a:spcBef>
                <a:spcPts val="238"/>
              </a:spcBef>
              <a:spcAft>
                <a:spcPts val="0"/>
              </a:spcAft>
              <a:buClr>
                <a:schemeClr val="dk1"/>
              </a:buClr>
              <a:buSzPct val="100000"/>
              <a:buNone/>
            </a:pPr>
            <a:r>
              <a:t/>
            </a:r>
            <a:endParaRPr sz="1400"/>
          </a:p>
          <a:p>
            <a:pPr indent="174624" lvl="0" marL="360363" rtl="0" algn="just">
              <a:spcBef>
                <a:spcPts val="238"/>
              </a:spcBef>
              <a:spcAft>
                <a:spcPts val="0"/>
              </a:spcAft>
              <a:buClr>
                <a:schemeClr val="dk1"/>
              </a:buClr>
              <a:buSzPct val="100000"/>
              <a:buNone/>
            </a:pPr>
            <a:r>
              <a:rPr lang="ru-RU" sz="1400"/>
              <a:t>Выбор наименьшего или простейшего из возможных базовых вариантов является более элегантным и обычно приводит к более простым программам, потому что в них меньше случаев для рассмотрения и их легче решить. Например, алгоритм БПФ может остановить рекурсию, когда входные данные представляют собой одну выборку, а алгоритм быстрой сортировки списков может остановиться, когда входные данные представляют собой пустой список; в обоих примерах рассматривается только один базовый вариант, и он не требует обработки.</a:t>
            </a:r>
            <a:endParaRPr/>
          </a:p>
          <a:p>
            <a:pPr indent="174624" lvl="0" marL="360363" rtl="0" algn="just">
              <a:spcBef>
                <a:spcPts val="238"/>
              </a:spcBef>
              <a:spcAft>
                <a:spcPts val="0"/>
              </a:spcAft>
              <a:buClr>
                <a:schemeClr val="dk1"/>
              </a:buClr>
              <a:buSzPct val="100000"/>
              <a:buNone/>
            </a:pPr>
            <a:r>
              <a:t/>
            </a:r>
            <a:endParaRPr sz="1400"/>
          </a:p>
          <a:p>
            <a:pPr indent="174624" lvl="0" marL="360363" rtl="0" algn="just">
              <a:spcBef>
                <a:spcPts val="238"/>
              </a:spcBef>
              <a:spcAft>
                <a:spcPts val="0"/>
              </a:spcAft>
              <a:buClr>
                <a:schemeClr val="dk1"/>
              </a:buClr>
              <a:buSzPct val="100000"/>
              <a:buNone/>
            </a:pPr>
            <a:r>
              <a:rPr lang="ru-RU" sz="1400"/>
              <a:t>С другой стороны, эффективность часто повышается, если рекурсия останавливается в относительно больших базовых случаях, и они решаются нерекурсивно, что приводит к гибридному алгоритму. Эта стратегия позволяет избежать накладных расходов на рекурсивные вызовы, которые выполняют мало или вообще не выполняют никакой работы, а также может позволить использовать специализированные нерекурсивные алгоритмы, которые для этих базовых случаев более эффективны, чем явная рекурсия. Общей процедурой для простого гибридного рекурсивного алгоритма является короткое замыкание базового варианта, также известное как рекурсия на расстоянии вытянутой руки. В этом случае перед вызовом функции проверяется, приведет ли следующий шаг к базовому варианту, что позволяет избежать ненужного вызова функции. Например, в дереве вместо рекурсии к дочернему узлу с последующей проверкой, является ли он null, проверка null перед рекурсией; позволяет избежать половины вызовов функций в некоторых алгоритмах на двоичных деревьях. Поскольку алгоритм D &amp; C в конечном итоге сводит каждый экземпляр проблемы или подзадачи к большому количеству базовых экземпляров, они часто доминируют в общей стоимости алгоритма, особенно когда накладные расходы на разделение / объединение невелики. Обратите внимание, что эти соображения не зависят от того, реализуется ли рекурсия компилятором или явным стеком.</a:t>
            </a:r>
            <a:endParaRPr/>
          </a:p>
          <a:p>
            <a:pPr indent="174624" lvl="0" marL="360363" rtl="0" algn="just">
              <a:spcBef>
                <a:spcPts val="238"/>
              </a:spcBef>
              <a:spcAft>
                <a:spcPts val="0"/>
              </a:spcAft>
              <a:buClr>
                <a:schemeClr val="dk1"/>
              </a:buClr>
              <a:buSzPct val="100000"/>
              <a:buNone/>
            </a:pPr>
            <a:r>
              <a:t/>
            </a:r>
            <a:endParaRPr sz="1400"/>
          </a:p>
          <a:p>
            <a:pPr indent="174624" lvl="0" marL="360363" rtl="0" algn="just">
              <a:spcBef>
                <a:spcPts val="357"/>
              </a:spcBef>
              <a:spcAft>
                <a:spcPts val="0"/>
              </a:spcAft>
              <a:buClr>
                <a:schemeClr val="dk1"/>
              </a:buClr>
              <a:buSzPct val="100000"/>
              <a:buNone/>
            </a:pPr>
            <a:r>
              <a:rPr lang="ru-RU" sz="1400"/>
              <a:t>Так, например, многие библиотечные реализации быстрой сортировки переключаются на простой алгоритм сортировки по вставке на основе цикла (или аналогичный), как только количество элементов, подлежащих сортировке, достаточно мало. Обратите внимание, что, если бы пустой список был единственным базовым вариантом, сортировка списка с </a:t>
            </a:r>
            <a:r>
              <a:rPr lang="ru-RU" sz="2100"/>
              <a:t>n </a:t>
            </a:r>
            <a:r>
              <a:rPr lang="ru-RU" sz="1400"/>
              <a:t>записями повлекла бы за собой максимально </a:t>
            </a:r>
            <a:r>
              <a:rPr lang="ru-RU" sz="2100"/>
              <a:t>n </a:t>
            </a:r>
            <a:r>
              <a:rPr lang="ru-RU" sz="1400"/>
              <a:t>быстрые вызовы сортировки, которые ничего не делали бы, кроме немедленного возврата. Увеличение базовых вариантов до списков размером 2 или меньше устранит большинство этих бездействующих вызовов, и в более общем случае базовый вариант больше 2 обычно используется для уменьшения доли времени, затрачиваемого на служебные данные вызова функции или манипулирование стеком.</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Сортировка слиянием</a:t>
            </a:r>
            <a:endParaRPr/>
          </a:p>
        </p:txBody>
      </p:sp>
      <p:sp>
        <p:nvSpPr>
          <p:cNvPr id="146" name="Google Shape;146;p23"/>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fontScale="92500"/>
          </a:bodyPr>
          <a:lstStyle/>
          <a:p>
            <a:pPr indent="-342900" lvl="0" marL="342900" rtl="0" algn="ctr">
              <a:spcBef>
                <a:spcPts val="0"/>
              </a:spcBef>
              <a:spcAft>
                <a:spcPts val="0"/>
              </a:spcAft>
              <a:buClr>
                <a:schemeClr val="dk1"/>
              </a:buClr>
              <a:buSzPct val="100000"/>
              <a:buNone/>
            </a:pPr>
            <a:r>
              <a:rPr lang="ru-RU"/>
              <a:t>MergeSort</a:t>
            </a:r>
            <a:endParaRPr/>
          </a:p>
          <a:p>
            <a:pPr indent="-342900" lvl="0" marL="342900" rtl="0" algn="just">
              <a:spcBef>
                <a:spcPts val="592"/>
              </a:spcBef>
              <a:spcAft>
                <a:spcPts val="0"/>
              </a:spcAft>
              <a:buClr>
                <a:srgbClr val="FF0000"/>
              </a:buClr>
              <a:buSzPct val="100000"/>
              <a:buNone/>
            </a:pPr>
            <a:r>
              <a:rPr lang="ru-RU">
                <a:solidFill>
                  <a:srgbClr val="FF0000"/>
                </a:solidFill>
              </a:rPr>
              <a:t>Разделение</a:t>
            </a:r>
            <a:r>
              <a:rPr lang="ru-RU"/>
              <a:t>: сортируемая последовательность, состоящая из n элементов, разбивается на две меньшие последовательности, каждая из которых содержит n/2 элементов.</a:t>
            </a:r>
            <a:endParaRPr/>
          </a:p>
          <a:p>
            <a:pPr indent="-342900" lvl="0" marL="342900" rtl="0" algn="just">
              <a:spcBef>
                <a:spcPts val="592"/>
              </a:spcBef>
              <a:spcAft>
                <a:spcPts val="0"/>
              </a:spcAft>
              <a:buClr>
                <a:srgbClr val="FF0000"/>
              </a:buClr>
              <a:buSzPct val="100000"/>
              <a:buNone/>
            </a:pPr>
            <a:r>
              <a:rPr lang="ru-RU">
                <a:solidFill>
                  <a:srgbClr val="FF0000"/>
                </a:solidFill>
              </a:rPr>
              <a:t>Покорение</a:t>
            </a:r>
            <a:r>
              <a:rPr lang="ru-RU"/>
              <a:t>: сортировка обеих вспомогательных последовательностей методом слияния</a:t>
            </a:r>
            <a:endParaRPr/>
          </a:p>
          <a:p>
            <a:pPr indent="-342900" lvl="0" marL="342900" rtl="0" algn="just">
              <a:spcBef>
                <a:spcPts val="592"/>
              </a:spcBef>
              <a:spcAft>
                <a:spcPts val="0"/>
              </a:spcAft>
              <a:buClr>
                <a:srgbClr val="FF0000"/>
              </a:buClr>
              <a:buSzPct val="100000"/>
              <a:buNone/>
            </a:pPr>
            <a:r>
              <a:rPr lang="ru-RU">
                <a:solidFill>
                  <a:srgbClr val="FF0000"/>
                </a:solidFill>
              </a:rPr>
              <a:t>Комбинирование</a:t>
            </a:r>
            <a:r>
              <a:rPr lang="ru-RU"/>
              <a:t>: слияние двух отсортированных последовательностей для получения  окончательного результата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115616" y="188640"/>
            <a:ext cx="7561088" cy="7778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rPr b="1" lang="ru-RU" sz="2400"/>
              <a:t>Слияние отсортированных последовательностей</a:t>
            </a:r>
            <a:r>
              <a:rPr lang="ru-RU" sz="2400"/>
              <a:t> </a:t>
            </a:r>
            <a:endParaRPr/>
          </a:p>
        </p:txBody>
      </p:sp>
      <p:sp>
        <p:nvSpPr>
          <p:cNvPr id="152" name="Google Shape;152;p24"/>
          <p:cNvSpPr txBox="1"/>
          <p:nvPr>
            <p:ph idx="1" type="body"/>
          </p:nvPr>
        </p:nvSpPr>
        <p:spPr>
          <a:xfrm>
            <a:off x="914400" y="980728"/>
            <a:ext cx="8050088" cy="5544616"/>
          </a:xfrm>
          <a:prstGeom prst="rect">
            <a:avLst/>
          </a:prstGeom>
          <a:noFill/>
          <a:ln>
            <a:noFill/>
          </a:ln>
        </p:spPr>
        <p:txBody>
          <a:bodyPr anchorCtr="0" anchor="t" bIns="45700" lIns="91425" spcFirstLastPara="1" rIns="91425" wrap="square" tIns="45700">
            <a:noAutofit/>
          </a:bodyPr>
          <a:lstStyle/>
          <a:p>
            <a:pPr indent="534988" lvl="0" marL="0" rtl="0" algn="just">
              <a:lnSpc>
                <a:spcPct val="80000"/>
              </a:lnSpc>
              <a:spcBef>
                <a:spcPts val="0"/>
              </a:spcBef>
              <a:spcAft>
                <a:spcPts val="0"/>
              </a:spcAft>
              <a:buClr>
                <a:schemeClr val="dk1"/>
              </a:buClr>
              <a:buSzPts val="2400"/>
              <a:buFont typeface="Arial"/>
              <a:buNone/>
            </a:pPr>
            <a:r>
              <a:rPr lang="ru-RU" sz="2400">
                <a:latin typeface="Calibri"/>
                <a:ea typeface="Calibri"/>
                <a:cs typeface="Calibri"/>
                <a:sym typeface="Calibri"/>
              </a:rPr>
              <a:t>Под </a:t>
            </a:r>
            <a:r>
              <a:rPr i="1" lang="ru-RU" sz="2400">
                <a:solidFill>
                  <a:schemeClr val="accent2"/>
                </a:solidFill>
                <a:latin typeface="Calibri"/>
                <a:ea typeface="Calibri"/>
                <a:cs typeface="Calibri"/>
                <a:sym typeface="Calibri"/>
              </a:rPr>
              <a:t>слиянием</a:t>
            </a:r>
            <a:r>
              <a:rPr i="1" lang="ru-RU" sz="2400">
                <a:latin typeface="Calibri"/>
                <a:ea typeface="Calibri"/>
                <a:cs typeface="Calibri"/>
                <a:sym typeface="Calibri"/>
              </a:rPr>
              <a:t> </a:t>
            </a:r>
            <a:r>
              <a:rPr lang="ru-RU" sz="2400">
                <a:latin typeface="Calibri"/>
                <a:ea typeface="Calibri"/>
                <a:cs typeface="Calibri"/>
                <a:sym typeface="Calibri"/>
              </a:rPr>
              <a:t>будем понимать объединение двух или более</a:t>
            </a:r>
            <a:endParaRPr/>
          </a:p>
          <a:p>
            <a:pPr indent="534988" lvl="0" marL="0" rtl="0" algn="just">
              <a:lnSpc>
                <a:spcPct val="80000"/>
              </a:lnSpc>
              <a:spcBef>
                <a:spcPts val="480"/>
              </a:spcBef>
              <a:spcAft>
                <a:spcPts val="0"/>
              </a:spcAft>
              <a:buClr>
                <a:schemeClr val="dk1"/>
              </a:buClr>
              <a:buSzPts val="2400"/>
              <a:buFont typeface="Arial"/>
              <a:buNone/>
            </a:pPr>
            <a:r>
              <a:rPr lang="ru-RU" sz="2400">
                <a:latin typeface="Calibri"/>
                <a:ea typeface="Calibri"/>
                <a:cs typeface="Calibri"/>
                <a:sym typeface="Calibri"/>
              </a:rPr>
              <a:t>упорядоченных последовательностей в одну упорядоченную. </a:t>
            </a:r>
            <a:endParaRPr sz="2400">
              <a:latin typeface="Calibri"/>
              <a:ea typeface="Calibri"/>
              <a:cs typeface="Calibri"/>
              <a:sym typeface="Calibri"/>
            </a:endParaRPr>
          </a:p>
          <a:p>
            <a:pPr indent="534988" lvl="0" marL="0" rtl="0" algn="just">
              <a:lnSpc>
                <a:spcPct val="80000"/>
              </a:lnSpc>
              <a:spcBef>
                <a:spcPts val="480"/>
              </a:spcBef>
              <a:spcAft>
                <a:spcPts val="0"/>
              </a:spcAft>
              <a:buClr>
                <a:schemeClr val="dk1"/>
              </a:buClr>
              <a:buSzPts val="2400"/>
              <a:buFont typeface="Arial"/>
              <a:buNone/>
            </a:pPr>
            <a:r>
              <a:t/>
            </a:r>
            <a:endParaRPr sz="2400">
              <a:latin typeface="Calibri"/>
              <a:ea typeface="Calibri"/>
              <a:cs typeface="Calibri"/>
              <a:sym typeface="Calibri"/>
            </a:endParaRPr>
          </a:p>
          <a:p>
            <a:pPr indent="534988" lvl="0" marL="0" rtl="0" algn="just">
              <a:lnSpc>
                <a:spcPct val="80000"/>
              </a:lnSpc>
              <a:spcBef>
                <a:spcPts val="480"/>
              </a:spcBef>
              <a:spcAft>
                <a:spcPts val="0"/>
              </a:spcAft>
              <a:buClr>
                <a:schemeClr val="dk1"/>
              </a:buClr>
              <a:buSzPts val="2400"/>
              <a:buFont typeface="Arial"/>
              <a:buNone/>
            </a:pPr>
            <a:r>
              <a:rPr lang="ru-RU" sz="2400">
                <a:latin typeface="Calibri"/>
                <a:ea typeface="Calibri"/>
                <a:cs typeface="Calibri"/>
                <a:sym typeface="Calibri"/>
              </a:rPr>
              <a:t>Это можно сделать следующим образом: </a:t>
            </a:r>
            <a:endParaRPr sz="2400">
              <a:latin typeface="Calibri"/>
              <a:ea typeface="Calibri"/>
              <a:cs typeface="Calibri"/>
              <a:sym typeface="Calibri"/>
            </a:endParaRPr>
          </a:p>
          <a:p>
            <a:pPr indent="-342900" lvl="0" marL="342900" rtl="0" algn="just">
              <a:lnSpc>
                <a:spcPct val="80000"/>
              </a:lnSpc>
              <a:spcBef>
                <a:spcPts val="480"/>
              </a:spcBef>
              <a:spcAft>
                <a:spcPts val="0"/>
              </a:spcAft>
              <a:buClr>
                <a:schemeClr val="dk1"/>
              </a:buClr>
              <a:buSzPts val="2400"/>
              <a:buFont typeface="Noto Sans Symbols"/>
              <a:buChar char="▪"/>
            </a:pPr>
            <a:r>
              <a:rPr lang="ru-RU" sz="2400">
                <a:latin typeface="Calibri"/>
                <a:ea typeface="Calibri"/>
                <a:cs typeface="Calibri"/>
                <a:sym typeface="Calibri"/>
              </a:rPr>
              <a:t>сравнить наименьшие элементы из упорядоченных последовательностей и наименьший из них перенести в готовую последовательность.</a:t>
            </a:r>
            <a:endParaRPr sz="2400">
              <a:latin typeface="Calibri"/>
              <a:ea typeface="Calibri"/>
              <a:cs typeface="Calibri"/>
              <a:sym typeface="Calibri"/>
            </a:endParaRPr>
          </a:p>
          <a:p>
            <a:pPr indent="-342900" lvl="0" marL="342900" rtl="0" algn="just">
              <a:lnSpc>
                <a:spcPct val="80000"/>
              </a:lnSpc>
              <a:spcBef>
                <a:spcPts val="480"/>
              </a:spcBef>
              <a:spcAft>
                <a:spcPts val="0"/>
              </a:spcAft>
              <a:buClr>
                <a:schemeClr val="dk1"/>
              </a:buClr>
              <a:buSzPts val="2400"/>
              <a:buFont typeface="Noto Sans Symbols"/>
              <a:buChar char="▪"/>
            </a:pPr>
            <a:r>
              <a:rPr lang="ru-RU" sz="2400">
                <a:latin typeface="Calibri"/>
                <a:ea typeface="Calibri"/>
                <a:cs typeface="Calibri"/>
                <a:sym typeface="Calibri"/>
              </a:rPr>
              <a:t>Далее снова сравнить начала последовательностей и наименьший из этих элементов добавить в готовую последовательность и т. д. </a:t>
            </a:r>
            <a:endParaRPr sz="2400">
              <a:latin typeface="Calibri"/>
              <a:ea typeface="Calibri"/>
              <a:cs typeface="Calibri"/>
              <a:sym typeface="Calibri"/>
            </a:endParaRPr>
          </a:p>
          <a:p>
            <a:pPr indent="-342900" lvl="0" marL="342900" rtl="0" algn="just">
              <a:lnSpc>
                <a:spcPct val="80000"/>
              </a:lnSpc>
              <a:spcBef>
                <a:spcPts val="480"/>
              </a:spcBef>
              <a:spcAft>
                <a:spcPts val="0"/>
              </a:spcAft>
              <a:buClr>
                <a:schemeClr val="dk1"/>
              </a:buClr>
              <a:buSzPts val="2400"/>
              <a:buFont typeface="Noto Sans Symbols"/>
              <a:buChar char="▪"/>
            </a:pPr>
            <a:r>
              <a:rPr lang="ru-RU" sz="2400">
                <a:latin typeface="Calibri"/>
                <a:ea typeface="Calibri"/>
                <a:cs typeface="Calibri"/>
                <a:sym typeface="Calibri"/>
              </a:rPr>
              <a:t>Как только одна из последовательностей закончится, она исключается из рассмотрения.</a:t>
            </a:r>
            <a:endParaRPr/>
          </a:p>
          <a:p>
            <a:pPr indent="-342900" lvl="0" marL="342900" rtl="0" algn="just">
              <a:lnSpc>
                <a:spcPct val="80000"/>
              </a:lnSpc>
              <a:spcBef>
                <a:spcPts val="480"/>
              </a:spcBef>
              <a:spcAft>
                <a:spcPts val="0"/>
              </a:spcAft>
              <a:buClr>
                <a:schemeClr val="dk1"/>
              </a:buClr>
              <a:buSzPts val="2400"/>
              <a:buFont typeface="Noto Sans Symbols"/>
              <a:buChar char="▪"/>
            </a:pPr>
            <a:r>
              <a:rPr lang="ru-RU" sz="2400">
                <a:latin typeface="Calibri"/>
                <a:ea typeface="Calibri"/>
                <a:cs typeface="Calibri"/>
                <a:sym typeface="Calibri"/>
              </a:rPr>
              <a:t>Когда остается только одна последовательность, ее «хвост» можно просто переместить в готовую.</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23528" y="0"/>
            <a:ext cx="8820472" cy="9366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ru-RU" sz="2400"/>
              <a:t>Объединим две последовательности в третью </a:t>
            </a:r>
            <a:br>
              <a:rPr lang="ru-RU" sz="2400"/>
            </a:br>
            <a:r>
              <a:rPr lang="ru-RU" sz="2000"/>
              <a:t>(позиция считывания отмечена чертой)</a:t>
            </a:r>
            <a:endParaRPr sz="2400"/>
          </a:p>
        </p:txBody>
      </p:sp>
      <p:sp>
        <p:nvSpPr>
          <p:cNvPr id="158" name="Google Shape;158;p25"/>
          <p:cNvSpPr txBox="1"/>
          <p:nvPr>
            <p:ph idx="1" type="body"/>
          </p:nvPr>
        </p:nvSpPr>
        <p:spPr>
          <a:xfrm>
            <a:off x="251520" y="836712"/>
            <a:ext cx="8784976" cy="568863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Font typeface="Arial"/>
              <a:buNone/>
            </a:pPr>
            <a:r>
              <a:rPr lang="ru-RU" sz="2000"/>
              <a:t>⎪ </a:t>
            </a:r>
            <a:r>
              <a:rPr b="1" lang="ru-RU" sz="2000">
                <a:solidFill>
                  <a:srgbClr val="FF0000"/>
                </a:solidFill>
                <a:latin typeface="Courier New"/>
                <a:ea typeface="Courier New"/>
                <a:cs typeface="Courier New"/>
                <a:sym typeface="Courier New"/>
              </a:rPr>
              <a:t>8</a:t>
            </a:r>
            <a:r>
              <a:rPr b="1" lang="ru-RU" sz="2000">
                <a:latin typeface="Courier New"/>
                <a:ea typeface="Courier New"/>
                <a:cs typeface="Courier New"/>
                <a:sym typeface="Courier New"/>
              </a:rPr>
              <a:t> 38 40 51 75</a:t>
            </a:r>
            <a:endParaRPr b="1" sz="2000">
              <a:latin typeface="Courier New"/>
              <a:ea typeface="Courier New"/>
              <a:cs typeface="Courier New"/>
              <a:sym typeface="Courier New"/>
            </a:endParaRPr>
          </a:p>
          <a:p>
            <a:pPr indent="-342900" lvl="0" marL="342900" rtl="0" algn="l">
              <a:spcBef>
                <a:spcPts val="400"/>
              </a:spcBef>
              <a:spcAft>
                <a:spcPts val="0"/>
              </a:spcAft>
              <a:buClr>
                <a:srgbClr val="FF0000"/>
              </a:buClr>
              <a:buSzPts val="2000"/>
              <a:buFont typeface="Noto Sans Symbols"/>
              <a:buChar char="⎪"/>
            </a:pPr>
            <a:r>
              <a:rPr b="1" lang="ru-RU" sz="2000">
                <a:solidFill>
                  <a:srgbClr val="FF0000"/>
                </a:solidFill>
                <a:latin typeface="Courier New"/>
                <a:ea typeface="Courier New"/>
                <a:cs typeface="Courier New"/>
                <a:sym typeface="Courier New"/>
              </a:rPr>
              <a:t>1</a:t>
            </a:r>
            <a:r>
              <a:rPr b="1" lang="ru-RU" sz="2000">
                <a:latin typeface="Courier New"/>
                <a:ea typeface="Courier New"/>
                <a:cs typeface="Courier New"/>
                <a:sym typeface="Courier New"/>
              </a:rPr>
              <a:t> 15 63 89 101 107</a:t>
            </a:r>
            <a:endParaRPr/>
          </a:p>
          <a:p>
            <a:pPr indent="-342900" lvl="0" marL="342900" rtl="0" algn="l">
              <a:spcBef>
                <a:spcPts val="400"/>
              </a:spcBef>
              <a:spcAft>
                <a:spcPts val="0"/>
              </a:spcAft>
              <a:buClr>
                <a:schemeClr val="dk1"/>
              </a:buClr>
              <a:buSzPts val="2000"/>
              <a:buFont typeface="Noto Sans Symbols"/>
              <a:buNone/>
            </a:pPr>
            <a:r>
              <a:rPr lang="ru-RU" sz="2000"/>
              <a:t>Сравним первые элементы отсортированных последовательностей,</a:t>
            </a:r>
            <a:endParaRPr/>
          </a:p>
          <a:p>
            <a:pPr indent="-342900" lvl="0" marL="342900" rtl="0" algn="l">
              <a:spcBef>
                <a:spcPts val="400"/>
              </a:spcBef>
              <a:spcAft>
                <a:spcPts val="0"/>
              </a:spcAft>
              <a:buClr>
                <a:schemeClr val="dk1"/>
              </a:buClr>
              <a:buSzPts val="2000"/>
              <a:buFont typeface="Noto Sans Symbols"/>
              <a:buNone/>
            </a:pPr>
            <a:r>
              <a:rPr lang="ru-RU" sz="2000"/>
              <a:t>наименьший из них запишем в выходную последовательность:</a:t>
            </a:r>
            <a:endParaRPr/>
          </a:p>
          <a:p>
            <a:pPr indent="-342900" lvl="0" marL="342900" rtl="0" algn="l">
              <a:spcBef>
                <a:spcPts val="400"/>
              </a:spcBef>
              <a:spcAft>
                <a:spcPts val="0"/>
              </a:spcAft>
              <a:buClr>
                <a:schemeClr val="dk1"/>
              </a:buClr>
              <a:buSzPts val="2000"/>
              <a:buFont typeface="Noto Sans Symbols"/>
              <a:buNone/>
            </a:pPr>
            <a:r>
              <a:rPr b="1" lang="ru-RU" sz="2000">
                <a:latin typeface="Courier New"/>
                <a:ea typeface="Courier New"/>
                <a:cs typeface="Courier New"/>
                <a:sym typeface="Courier New"/>
              </a:rPr>
              <a:t>⎪ </a:t>
            </a:r>
            <a:r>
              <a:rPr b="1" lang="ru-RU" sz="2000">
                <a:solidFill>
                  <a:srgbClr val="FF0000"/>
                </a:solidFill>
                <a:latin typeface="Courier New"/>
                <a:ea typeface="Courier New"/>
                <a:cs typeface="Courier New"/>
                <a:sym typeface="Courier New"/>
              </a:rPr>
              <a:t>8</a:t>
            </a:r>
            <a:r>
              <a:rPr b="1" lang="ru-RU" sz="2000">
                <a:latin typeface="Courier New"/>
                <a:ea typeface="Courier New"/>
                <a:cs typeface="Courier New"/>
                <a:sym typeface="Courier New"/>
              </a:rPr>
              <a:t> 38 40 51 75</a:t>
            </a:r>
            <a:endParaRPr b="1" sz="2000">
              <a:latin typeface="Courier New"/>
              <a:ea typeface="Courier New"/>
              <a:cs typeface="Courier New"/>
              <a:sym typeface="Courier New"/>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1 ⎪ </a:t>
            </a:r>
            <a:r>
              <a:rPr b="1" lang="ru-RU" sz="2000">
                <a:solidFill>
                  <a:srgbClr val="FF0000"/>
                </a:solidFill>
                <a:latin typeface="Courier New"/>
                <a:ea typeface="Courier New"/>
                <a:cs typeface="Courier New"/>
                <a:sym typeface="Courier New"/>
              </a:rPr>
              <a:t>15</a:t>
            </a:r>
            <a:r>
              <a:rPr b="1" lang="ru-RU" sz="2000">
                <a:latin typeface="Courier New"/>
                <a:ea typeface="Courier New"/>
                <a:cs typeface="Courier New"/>
                <a:sym typeface="Courier New"/>
              </a:rPr>
              <a:t> 63 89 101 107</a:t>
            </a:r>
            <a:endParaRPr/>
          </a:p>
          <a:p>
            <a:pPr indent="-342900" lvl="0" marL="342900" rtl="0" algn="l">
              <a:spcBef>
                <a:spcPts val="400"/>
              </a:spcBef>
              <a:spcAft>
                <a:spcPts val="0"/>
              </a:spcAft>
              <a:buClr>
                <a:srgbClr val="974806"/>
              </a:buClr>
              <a:buSzPts val="2000"/>
              <a:buFont typeface="Arial"/>
              <a:buNone/>
            </a:pPr>
            <a:r>
              <a:rPr b="1" lang="ru-RU" sz="2000">
                <a:solidFill>
                  <a:srgbClr val="974806"/>
                </a:solidFill>
                <a:latin typeface="Courier New"/>
                <a:ea typeface="Courier New"/>
                <a:cs typeface="Courier New"/>
                <a:sym typeface="Courier New"/>
              </a:rPr>
              <a:t>1</a:t>
            </a:r>
            <a:r>
              <a:rPr b="1" lang="ru-RU" sz="2000">
                <a:latin typeface="Courier New"/>
                <a:ea typeface="Courier New"/>
                <a:cs typeface="Courier New"/>
                <a:sym typeface="Courier New"/>
              </a:rPr>
              <a:t> ⎪</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Следующий шаг</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8 ⎪ </a:t>
            </a:r>
            <a:r>
              <a:rPr b="1" lang="ru-RU" sz="2000">
                <a:solidFill>
                  <a:srgbClr val="FF0000"/>
                </a:solidFill>
                <a:latin typeface="Courier New"/>
                <a:ea typeface="Courier New"/>
                <a:cs typeface="Courier New"/>
                <a:sym typeface="Courier New"/>
              </a:rPr>
              <a:t>38</a:t>
            </a:r>
            <a:r>
              <a:rPr b="1" lang="ru-RU" sz="2000">
                <a:latin typeface="Courier New"/>
                <a:ea typeface="Courier New"/>
                <a:cs typeface="Courier New"/>
                <a:sym typeface="Courier New"/>
              </a:rPr>
              <a:t> 40 51 75</a:t>
            </a:r>
            <a:endParaRPr/>
          </a:p>
          <a:p>
            <a:pPr indent="-342900" lvl="0" marL="342900" rtl="0" algn="l">
              <a:spcBef>
                <a:spcPts val="400"/>
              </a:spcBef>
              <a:spcAft>
                <a:spcPts val="0"/>
              </a:spcAft>
              <a:buClr>
                <a:schemeClr val="dk1"/>
              </a:buClr>
              <a:buSzPts val="2000"/>
              <a:buFont typeface="Arial"/>
              <a:buNone/>
            </a:pPr>
            <a:r>
              <a:rPr b="1" lang="ru-RU" sz="2000">
                <a:latin typeface="Courier New"/>
                <a:ea typeface="Courier New"/>
                <a:cs typeface="Courier New"/>
                <a:sym typeface="Courier New"/>
              </a:rPr>
              <a:t>1 ⎪ </a:t>
            </a:r>
            <a:r>
              <a:rPr b="1" lang="ru-RU" sz="2000">
                <a:solidFill>
                  <a:srgbClr val="FF0000"/>
                </a:solidFill>
                <a:latin typeface="Courier New"/>
                <a:ea typeface="Courier New"/>
                <a:cs typeface="Courier New"/>
                <a:sym typeface="Courier New"/>
              </a:rPr>
              <a:t>15</a:t>
            </a:r>
            <a:r>
              <a:rPr b="1" lang="ru-RU" sz="2000">
                <a:latin typeface="Courier New"/>
                <a:ea typeface="Courier New"/>
                <a:cs typeface="Courier New"/>
                <a:sym typeface="Courier New"/>
              </a:rPr>
              <a:t> 63 89 101 107</a:t>
            </a:r>
            <a:endParaRPr/>
          </a:p>
          <a:p>
            <a:pPr indent="-342900" lvl="0" marL="342900" rtl="0" algn="l">
              <a:spcBef>
                <a:spcPts val="400"/>
              </a:spcBef>
              <a:spcAft>
                <a:spcPts val="0"/>
              </a:spcAft>
              <a:buClr>
                <a:srgbClr val="974806"/>
              </a:buClr>
              <a:buSzPts val="2000"/>
              <a:buFont typeface="Arial"/>
              <a:buNone/>
            </a:pPr>
            <a:r>
              <a:rPr b="1" lang="ru-RU" sz="2000">
                <a:solidFill>
                  <a:srgbClr val="974806"/>
                </a:solidFill>
                <a:latin typeface="Courier New"/>
                <a:ea typeface="Courier New"/>
                <a:cs typeface="Courier New"/>
                <a:sym typeface="Courier New"/>
              </a:rPr>
              <a:t>1 8 </a:t>
            </a:r>
            <a:r>
              <a:rPr b="1" lang="ru-RU" sz="2000">
                <a:latin typeface="Courier New"/>
                <a:ea typeface="Courier New"/>
                <a:cs typeface="Courier New"/>
                <a:sym typeface="Courier New"/>
              </a:rPr>
              <a:t>⎪</a:t>
            </a:r>
            <a:endParaRPr/>
          </a:p>
          <a:p>
            <a:pPr indent="-342900" lvl="0" marL="342900" rtl="0" algn="l">
              <a:spcBef>
                <a:spcPts val="400"/>
              </a:spcBef>
              <a:spcAft>
                <a:spcPts val="0"/>
              </a:spcAft>
              <a:buClr>
                <a:schemeClr val="dk1"/>
              </a:buClr>
              <a:buSzPts val="2000"/>
              <a:buNone/>
            </a:pPr>
            <a:r>
              <a:rPr lang="ru-RU" sz="2000"/>
              <a:t>Этот процесс продолжится до тех пор, пока все элементы первой и второй последовательности не будут переписаны в третью в заданном порядке.</a:t>
            </a:r>
            <a:endParaRPr sz="2000"/>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lang="ru-RU" sz="2000"/>
              <a:t>В результате получим отсортированную по возрастанию последовательность: </a:t>
            </a:r>
            <a:endParaRPr/>
          </a:p>
          <a:p>
            <a:pPr indent="-342900" lvl="0" marL="342900" rtl="0" algn="ctr">
              <a:spcBef>
                <a:spcPts val="560"/>
              </a:spcBef>
              <a:spcAft>
                <a:spcPts val="0"/>
              </a:spcAft>
              <a:buClr>
                <a:schemeClr val="accent1"/>
              </a:buClr>
              <a:buSzPts val="2800"/>
              <a:buNone/>
            </a:pPr>
            <a:r>
              <a:rPr b="1" lang="ru-RU" sz="2800">
                <a:solidFill>
                  <a:schemeClr val="accent1"/>
                </a:solidFill>
                <a:latin typeface="Courier New"/>
                <a:ea typeface="Courier New"/>
                <a:cs typeface="Courier New"/>
                <a:sym typeface="Courier New"/>
              </a:rPr>
              <a:t>1 8 15 38 40 51 63 75 89 101 107</a:t>
            </a:r>
            <a:r>
              <a:rPr b="1" lang="ru-RU" sz="2400">
                <a:latin typeface="Courier New"/>
                <a:ea typeface="Courier New"/>
                <a:cs typeface="Courier New"/>
                <a:sym typeface="Courier New"/>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8"/>
            <a:ext cx="8229600"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Стоимость слияния</a:t>
            </a:r>
            <a:endParaRPr/>
          </a:p>
        </p:txBody>
      </p:sp>
      <p:sp>
        <p:nvSpPr>
          <p:cNvPr id="164" name="Google Shape;164;p26"/>
          <p:cNvSpPr txBox="1"/>
          <p:nvPr>
            <p:ph idx="1" type="body"/>
          </p:nvPr>
        </p:nvSpPr>
        <p:spPr>
          <a:xfrm>
            <a:off x="467544" y="1340768"/>
            <a:ext cx="8229600" cy="47133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ru-RU"/>
              <a:t>Если N</a:t>
            </a:r>
            <a:r>
              <a:rPr baseline="-25000" lang="ru-RU"/>
              <a:t>1</a:t>
            </a:r>
            <a:r>
              <a:rPr lang="ru-RU"/>
              <a:t> – длина первой последовательности, а N</a:t>
            </a:r>
            <a:r>
              <a:rPr baseline="-25000" lang="ru-RU"/>
              <a:t>2</a:t>
            </a:r>
            <a:r>
              <a:rPr lang="ru-RU"/>
              <a:t> – длина второй, то </a:t>
            </a:r>
            <a:endParaRPr/>
          </a:p>
          <a:p>
            <a:pPr indent="-342900" lvl="0" marL="342900" rtl="0" algn="l">
              <a:spcBef>
                <a:spcPts val="640"/>
              </a:spcBef>
              <a:spcAft>
                <a:spcPts val="0"/>
              </a:spcAft>
              <a:buClr>
                <a:schemeClr val="dk1"/>
              </a:buClr>
              <a:buSzPts val="3200"/>
              <a:buNone/>
            </a:pPr>
            <a:r>
              <a:rPr lang="ru-RU"/>
              <a:t>Количество сравнений и копирований</a:t>
            </a:r>
            <a:endParaRPr/>
          </a:p>
          <a:p>
            <a:pPr indent="-342900" lvl="0" marL="342900" rtl="0" algn="ctr">
              <a:spcBef>
                <a:spcPts val="640"/>
              </a:spcBef>
              <a:spcAft>
                <a:spcPts val="0"/>
              </a:spcAft>
              <a:buClr>
                <a:schemeClr val="dk1"/>
              </a:buClr>
              <a:buSzPts val="3200"/>
              <a:buNone/>
            </a:pPr>
            <a:r>
              <a:rPr lang="ru-RU">
                <a:latin typeface="Times New Roman"/>
                <a:ea typeface="Times New Roman"/>
                <a:cs typeface="Times New Roman"/>
                <a:sym typeface="Times New Roman"/>
              </a:rPr>
              <a:t>O(</a:t>
            </a:r>
            <a:r>
              <a:rPr lang="ru-RU"/>
              <a:t>N</a:t>
            </a:r>
            <a:r>
              <a:rPr baseline="-25000" lang="ru-RU"/>
              <a:t>1 </a:t>
            </a:r>
            <a:r>
              <a:rPr lang="ru-RU"/>
              <a:t>+ N</a:t>
            </a:r>
            <a:r>
              <a:rPr baseline="-25000" lang="ru-RU"/>
              <a:t>2</a:t>
            </a:r>
            <a:r>
              <a:rPr lang="ru-RU"/>
              <a:t>)</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ru-RU"/>
              <a:t>Если N</a:t>
            </a:r>
            <a:r>
              <a:rPr baseline="-25000" lang="ru-RU"/>
              <a:t>1 </a:t>
            </a:r>
            <a:r>
              <a:rPr lang="ru-RU"/>
              <a:t> &lt;&lt; N</a:t>
            </a:r>
            <a:r>
              <a:rPr baseline="-25000" lang="ru-RU"/>
              <a:t>2</a:t>
            </a:r>
            <a:r>
              <a:rPr lang="ru-RU"/>
              <a:t>, то </a:t>
            </a:r>
            <a:endParaRPr/>
          </a:p>
          <a:p>
            <a:pPr indent="-342900" lvl="0" marL="342900" rtl="0" algn="ctr">
              <a:spcBef>
                <a:spcPts val="640"/>
              </a:spcBef>
              <a:spcAft>
                <a:spcPts val="0"/>
              </a:spcAft>
              <a:buClr>
                <a:schemeClr val="dk1"/>
              </a:buClr>
              <a:buSzPts val="3200"/>
              <a:buNone/>
            </a:pPr>
            <a:r>
              <a:rPr lang="ru-RU"/>
              <a:t>	O(N</a:t>
            </a:r>
            <a:r>
              <a:rPr baseline="-25000" lang="ru-RU"/>
              <a:t>1 </a:t>
            </a:r>
            <a:r>
              <a:rPr lang="ru-RU"/>
              <a:t>* log</a:t>
            </a:r>
            <a:r>
              <a:rPr baseline="-25000" lang="ru-RU"/>
              <a:t>2</a:t>
            </a:r>
            <a:r>
              <a:rPr lang="ru-RU"/>
              <a:t> N</a:t>
            </a:r>
            <a:r>
              <a:rPr baseline="-25000" lang="ru-RU"/>
              <a:t>2</a:t>
            </a:r>
            <a:r>
              <a:rPr lang="ru-RU"/>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179512" y="0"/>
            <a:ext cx="8784976" cy="56207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Реализация метода: сверху-вниз и снизу - вверх</a:t>
            </a:r>
            <a:endParaRPr/>
          </a:p>
        </p:txBody>
      </p:sp>
      <p:sp>
        <p:nvSpPr>
          <p:cNvPr id="170" name="Google Shape;170;p27"/>
          <p:cNvSpPr txBox="1"/>
          <p:nvPr>
            <p:ph idx="1" type="body"/>
          </p:nvPr>
        </p:nvSpPr>
        <p:spPr>
          <a:xfrm>
            <a:off x="467544" y="562074"/>
            <a:ext cx="8496944" cy="6295926"/>
          </a:xfrm>
          <a:prstGeom prst="rect">
            <a:avLst/>
          </a:prstGeom>
          <a:noFill/>
          <a:ln>
            <a:noFill/>
          </a:ln>
        </p:spPr>
        <p:txBody>
          <a:bodyPr anchorCtr="0" anchor="t" bIns="45700" lIns="91425" spcFirstLastPara="1" rIns="91425" wrap="square" tIns="45700">
            <a:normAutofit fontScale="62500" lnSpcReduction="20000"/>
          </a:bodyPr>
          <a:lstStyle/>
          <a:p>
            <a:pPr indent="536575" lvl="0" marL="0" rtl="0" algn="just">
              <a:spcBef>
                <a:spcPts val="0"/>
              </a:spcBef>
              <a:spcAft>
                <a:spcPts val="0"/>
              </a:spcAft>
              <a:buClr>
                <a:schemeClr val="dk1"/>
              </a:buClr>
              <a:buSzPct val="100000"/>
              <a:buNone/>
            </a:pPr>
            <a:r>
              <a:rPr lang="ru-RU"/>
              <a:t>Любой запуск сортировки слиянием можно визуализировать в виде дерева. Листья дерева являются отдельными элементами массива. Каждый внутренний узел дерева соответствует объединению двух меньших массивов в один больший массив.</a:t>
            </a:r>
            <a:endParaRPr/>
          </a:p>
          <a:p>
            <a:pPr indent="536575" lvl="0" marL="2060575" rtl="0" algn="just">
              <a:spcBef>
                <a:spcPts val="475"/>
              </a:spcBef>
              <a:spcAft>
                <a:spcPts val="0"/>
              </a:spcAft>
              <a:buClr>
                <a:schemeClr val="dk1"/>
              </a:buClr>
              <a:buSzPct val="100000"/>
              <a:buNone/>
            </a:pPr>
            <a:r>
              <a:rPr lang="ru-RU" sz="3800"/>
              <a:t>   abcdefgh </a:t>
            </a:r>
            <a:endParaRPr/>
          </a:p>
          <a:p>
            <a:pPr indent="536575" lvl="0" marL="2060575" rtl="0" algn="just">
              <a:spcBef>
                <a:spcPts val="475"/>
              </a:spcBef>
              <a:spcAft>
                <a:spcPts val="0"/>
              </a:spcAft>
              <a:buClr>
                <a:schemeClr val="dk1"/>
              </a:buClr>
              <a:buSzPct val="100000"/>
              <a:buNone/>
            </a:pPr>
            <a:r>
              <a:rPr lang="ru-RU" sz="3800"/>
              <a:t>       /      \ </a:t>
            </a:r>
            <a:endParaRPr/>
          </a:p>
          <a:p>
            <a:pPr indent="536575" lvl="0" marL="2060575" rtl="0" algn="just">
              <a:spcBef>
                <a:spcPts val="475"/>
              </a:spcBef>
              <a:spcAft>
                <a:spcPts val="0"/>
              </a:spcAft>
              <a:buClr>
                <a:schemeClr val="dk1"/>
              </a:buClr>
              <a:buSzPct val="100000"/>
              <a:buNone/>
            </a:pPr>
            <a:r>
              <a:rPr lang="ru-RU" sz="3800"/>
              <a:t> adgh     bcef </a:t>
            </a:r>
            <a:endParaRPr/>
          </a:p>
          <a:p>
            <a:pPr indent="536575" lvl="0" marL="2060575" rtl="0" algn="just">
              <a:spcBef>
                <a:spcPts val="475"/>
              </a:spcBef>
              <a:spcAft>
                <a:spcPts val="0"/>
              </a:spcAft>
              <a:buClr>
                <a:schemeClr val="dk1"/>
              </a:buClr>
              <a:buSzPct val="100000"/>
              <a:buNone/>
            </a:pPr>
            <a:r>
              <a:rPr lang="ru-RU" sz="3800"/>
              <a:t>   /  \        /  \ </a:t>
            </a:r>
            <a:endParaRPr/>
          </a:p>
          <a:p>
            <a:pPr indent="536575" lvl="0" marL="1887538" rtl="0" algn="just">
              <a:spcBef>
                <a:spcPts val="475"/>
              </a:spcBef>
              <a:spcAft>
                <a:spcPts val="0"/>
              </a:spcAft>
              <a:buClr>
                <a:schemeClr val="dk1"/>
              </a:buClr>
              <a:buSzPct val="100000"/>
              <a:buNone/>
            </a:pPr>
            <a:r>
              <a:rPr lang="ru-RU" sz="3800"/>
              <a:t> gh   ad   bf    ce </a:t>
            </a:r>
            <a:endParaRPr/>
          </a:p>
          <a:p>
            <a:pPr indent="985838" lvl="0" marL="1349375" rtl="0" algn="just">
              <a:spcBef>
                <a:spcPts val="475"/>
              </a:spcBef>
              <a:spcAft>
                <a:spcPts val="0"/>
              </a:spcAft>
              <a:buClr>
                <a:schemeClr val="dk1"/>
              </a:buClr>
              <a:buSzPct val="100000"/>
              <a:buNone/>
            </a:pPr>
            <a:r>
              <a:rPr lang="ru-RU" sz="3800"/>
              <a:t>   /\    /\    /\    /\ </a:t>
            </a:r>
            <a:endParaRPr/>
          </a:p>
          <a:p>
            <a:pPr indent="536575" lvl="0" marL="1698625" rtl="0" algn="just">
              <a:spcBef>
                <a:spcPts val="475"/>
              </a:spcBef>
              <a:spcAft>
                <a:spcPts val="0"/>
              </a:spcAft>
              <a:buClr>
                <a:schemeClr val="dk1"/>
              </a:buClr>
              <a:buSzPct val="100000"/>
              <a:buNone/>
            </a:pPr>
            <a:r>
              <a:rPr lang="ru-RU" sz="3800"/>
              <a:t>  h  g  d  a b  f  c  e </a:t>
            </a:r>
            <a:endParaRPr sz="3800"/>
          </a:p>
          <a:p>
            <a:pPr indent="536575" lvl="0" marL="0" rtl="0" algn="just">
              <a:spcBef>
                <a:spcPts val="400"/>
              </a:spcBef>
              <a:spcAft>
                <a:spcPts val="0"/>
              </a:spcAft>
              <a:buClr>
                <a:schemeClr val="dk1"/>
              </a:buClr>
              <a:buSzPct val="100000"/>
              <a:buNone/>
            </a:pPr>
            <a:r>
              <a:t/>
            </a:r>
            <a:endParaRPr/>
          </a:p>
          <a:p>
            <a:pPr indent="536575" lvl="0" marL="0" rtl="0" algn="just">
              <a:spcBef>
                <a:spcPts val="400"/>
              </a:spcBef>
              <a:spcAft>
                <a:spcPts val="0"/>
              </a:spcAft>
              <a:buClr>
                <a:schemeClr val="dk1"/>
              </a:buClr>
              <a:buSzPct val="100000"/>
              <a:buNone/>
            </a:pPr>
            <a:r>
              <a:rPr lang="ru-RU"/>
              <a:t>Реализация </a:t>
            </a:r>
            <a:r>
              <a:rPr b="1" i="1" lang="ru-RU"/>
              <a:t>«сверху вниз» </a:t>
            </a:r>
            <a:r>
              <a:rPr lang="ru-RU"/>
              <a:t>- это реализация, которая использует рекурсию. Это начинается в </a:t>
            </a:r>
            <a:r>
              <a:rPr b="1" lang="ru-RU"/>
              <a:t>верхней</a:t>
            </a:r>
            <a:r>
              <a:rPr lang="ru-RU"/>
              <a:t> части дерева и продолжается </a:t>
            </a:r>
            <a:r>
              <a:rPr b="1" lang="ru-RU"/>
              <a:t>вниз</a:t>
            </a:r>
            <a:r>
              <a:rPr lang="ru-RU"/>
              <a:t>, каждый раз задавая один и тот же вопрос (</a:t>
            </a:r>
            <a:r>
              <a:rPr i="1" lang="ru-RU"/>
              <a:t>что мне нужно сделать, чтобы отсортировать этот массив?</a:t>
            </a:r>
            <a:r>
              <a:rPr lang="ru-RU"/>
              <a:t>) и отвечая на него (</a:t>
            </a:r>
            <a:r>
              <a:rPr i="1" lang="ru-RU"/>
              <a:t>разделить его на две части, выполнить рекурсивные вызовы, объединить результаты</a:t>
            </a:r>
            <a:r>
              <a:rPr lang="ru-RU"/>
              <a:t>), пока вы не дойдете до нижней части дерева.</a:t>
            </a:r>
            <a:endParaRPr/>
          </a:p>
          <a:p>
            <a:pPr indent="536575" lvl="0" marL="0" rtl="0" algn="just">
              <a:spcBef>
                <a:spcPts val="400"/>
              </a:spcBef>
              <a:spcAft>
                <a:spcPts val="0"/>
              </a:spcAft>
              <a:buClr>
                <a:schemeClr val="dk1"/>
              </a:buClr>
              <a:buSzPct val="100000"/>
              <a:buNone/>
            </a:pPr>
            <a:r>
              <a:rPr lang="ru-RU"/>
              <a:t>Реализация </a:t>
            </a:r>
            <a:r>
              <a:rPr b="1" i="1" lang="ru-RU"/>
              <a:t>«снизу вверх» </a:t>
            </a:r>
            <a:r>
              <a:rPr lang="ru-RU"/>
              <a:t>не использует рекурсию. Он начинается непосредственно в </a:t>
            </a:r>
            <a:r>
              <a:rPr b="1" lang="ru-RU"/>
              <a:t>нижней части </a:t>
            </a:r>
            <a:r>
              <a:rPr lang="ru-RU"/>
              <a:t>дерева и продолжается </a:t>
            </a:r>
            <a:r>
              <a:rPr b="1" lang="ru-RU"/>
              <a:t>вверх</a:t>
            </a:r>
            <a:r>
              <a:rPr lang="ru-RU"/>
              <a:t>, перебирая фрагменты и объединяя их.</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176" name="Google Shape;176;p28"/>
          <p:cNvPicPr preferRelativeResize="0"/>
          <p:nvPr>
            <p:ph idx="1" type="body"/>
          </p:nvPr>
        </p:nvPicPr>
        <p:blipFill rotWithShape="1">
          <a:blip r:embed="rId3">
            <a:alphaModFix/>
          </a:blip>
          <a:srcRect b="0" l="0" r="0" t="0"/>
          <a:stretch/>
        </p:blipFill>
        <p:spPr>
          <a:xfrm>
            <a:off x="899592" y="1125344"/>
            <a:ext cx="7488832" cy="5583042"/>
          </a:xfrm>
          <a:prstGeom prst="rect">
            <a:avLst/>
          </a:prstGeom>
          <a:noFill/>
          <a:ln>
            <a:noFill/>
          </a:ln>
        </p:spPr>
      </p:pic>
      <p:sp>
        <p:nvSpPr>
          <p:cNvPr id="177" name="Google Shape;177;p28"/>
          <p:cNvSpPr/>
          <p:nvPr/>
        </p:nvSpPr>
        <p:spPr>
          <a:xfrm>
            <a:off x="3419872" y="6309320"/>
            <a:ext cx="360040" cy="2740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8" name="Google Shape;178;p28"/>
          <p:cNvSpPr txBox="1"/>
          <p:nvPr/>
        </p:nvSpPr>
        <p:spPr>
          <a:xfrm>
            <a:off x="3414956" y="6191610"/>
            <a:ext cx="3600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2800" u="none" cap="none" strike="noStrike">
                <a:solidFill>
                  <a:schemeClr val="dk1"/>
                </a:solidFill>
                <a:latin typeface="Calibri"/>
                <a:ea typeface="Calibri"/>
                <a:cs typeface="Calibri"/>
                <a:sym typeface="Calibri"/>
              </a:rPr>
              <a:t>3</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184" name="Google Shape;184;p29"/>
          <p:cNvPicPr preferRelativeResize="0"/>
          <p:nvPr/>
        </p:nvPicPr>
        <p:blipFill rotWithShape="1">
          <a:blip r:embed="rId3">
            <a:alphaModFix/>
          </a:blip>
          <a:srcRect b="31561" l="0" r="0" t="0"/>
          <a:stretch/>
        </p:blipFill>
        <p:spPr>
          <a:xfrm>
            <a:off x="1676400" y="1189236"/>
            <a:ext cx="5791200" cy="1069082"/>
          </a:xfrm>
          <a:prstGeom prst="rect">
            <a:avLst/>
          </a:prstGeom>
          <a:noFill/>
          <a:ln>
            <a:noFill/>
          </a:ln>
        </p:spPr>
      </p:pic>
      <p:pic>
        <p:nvPicPr>
          <p:cNvPr id="185" name="Google Shape;185;p29"/>
          <p:cNvPicPr preferRelativeResize="0"/>
          <p:nvPr/>
        </p:nvPicPr>
        <p:blipFill rotWithShape="1">
          <a:blip r:embed="rId4">
            <a:alphaModFix/>
          </a:blip>
          <a:srcRect b="26952" l="0" r="0" t="0"/>
          <a:stretch/>
        </p:blipFill>
        <p:spPr>
          <a:xfrm>
            <a:off x="1676400" y="2557388"/>
            <a:ext cx="5791200" cy="1141090"/>
          </a:xfrm>
          <a:prstGeom prst="rect">
            <a:avLst/>
          </a:prstGeom>
          <a:noFill/>
          <a:ln>
            <a:noFill/>
          </a:ln>
        </p:spPr>
      </p:pic>
      <p:pic>
        <p:nvPicPr>
          <p:cNvPr id="186" name="Google Shape;186;p29"/>
          <p:cNvPicPr preferRelativeResize="0"/>
          <p:nvPr/>
        </p:nvPicPr>
        <p:blipFill rotWithShape="1">
          <a:blip r:embed="rId5">
            <a:alphaModFix/>
          </a:blip>
          <a:srcRect b="26952" l="0" r="0" t="0"/>
          <a:stretch/>
        </p:blipFill>
        <p:spPr>
          <a:xfrm>
            <a:off x="1676400" y="3997548"/>
            <a:ext cx="5791200" cy="1141090"/>
          </a:xfrm>
          <a:prstGeom prst="rect">
            <a:avLst/>
          </a:prstGeom>
          <a:noFill/>
          <a:ln>
            <a:noFill/>
          </a:ln>
        </p:spPr>
      </p:pic>
      <p:pic>
        <p:nvPicPr>
          <p:cNvPr id="187" name="Google Shape;187;p29"/>
          <p:cNvPicPr preferRelativeResize="0"/>
          <p:nvPr/>
        </p:nvPicPr>
        <p:blipFill rotWithShape="1">
          <a:blip r:embed="rId6">
            <a:alphaModFix/>
          </a:blip>
          <a:srcRect b="26952" l="0" r="0" t="0"/>
          <a:stretch/>
        </p:blipFill>
        <p:spPr>
          <a:xfrm>
            <a:off x="1676400" y="5431606"/>
            <a:ext cx="5791200" cy="1141090"/>
          </a:xfrm>
          <a:prstGeom prst="rect">
            <a:avLst/>
          </a:prstGeom>
          <a:noFill/>
          <a:ln>
            <a:noFill/>
          </a:ln>
        </p:spPr>
      </p:pic>
      <p:sp>
        <p:nvSpPr>
          <p:cNvPr id="188" name="Google Shape;188;p29"/>
          <p:cNvSpPr txBox="1"/>
          <p:nvPr/>
        </p:nvSpPr>
        <p:spPr>
          <a:xfrm>
            <a:off x="899592" y="145762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9" name="Google Shape;189;p29"/>
          <p:cNvCxnSpPr/>
          <p:nvPr/>
        </p:nvCxnSpPr>
        <p:spPr>
          <a:xfrm>
            <a:off x="827584" y="234888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190" name="Google Shape;190;p29"/>
          <p:cNvCxnSpPr/>
          <p:nvPr/>
        </p:nvCxnSpPr>
        <p:spPr>
          <a:xfrm>
            <a:off x="817240" y="386104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191" name="Google Shape;191;p29"/>
          <p:cNvCxnSpPr/>
          <p:nvPr/>
        </p:nvCxnSpPr>
        <p:spPr>
          <a:xfrm>
            <a:off x="817240" y="53012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197" name="Google Shape;197;p30"/>
          <p:cNvPicPr preferRelativeResize="0"/>
          <p:nvPr/>
        </p:nvPicPr>
        <p:blipFill rotWithShape="1">
          <a:blip r:embed="rId3">
            <a:alphaModFix/>
          </a:blip>
          <a:srcRect b="26952" l="0" r="0" t="0"/>
          <a:stretch/>
        </p:blipFill>
        <p:spPr>
          <a:xfrm>
            <a:off x="1676400" y="1124744"/>
            <a:ext cx="5791200" cy="1141090"/>
          </a:xfrm>
          <a:prstGeom prst="rect">
            <a:avLst/>
          </a:prstGeom>
          <a:noFill/>
          <a:ln>
            <a:noFill/>
          </a:ln>
        </p:spPr>
      </p:pic>
      <p:pic>
        <p:nvPicPr>
          <p:cNvPr id="198" name="Google Shape;198;p30"/>
          <p:cNvPicPr preferRelativeResize="0"/>
          <p:nvPr/>
        </p:nvPicPr>
        <p:blipFill rotWithShape="1">
          <a:blip r:embed="rId4">
            <a:alphaModFix/>
          </a:blip>
          <a:srcRect b="26952" l="0" r="0" t="0"/>
          <a:stretch/>
        </p:blipFill>
        <p:spPr>
          <a:xfrm>
            <a:off x="1676400" y="2647950"/>
            <a:ext cx="5791200" cy="1141090"/>
          </a:xfrm>
          <a:prstGeom prst="rect">
            <a:avLst/>
          </a:prstGeom>
          <a:noFill/>
          <a:ln>
            <a:noFill/>
          </a:ln>
        </p:spPr>
      </p:pic>
      <p:pic>
        <p:nvPicPr>
          <p:cNvPr id="199" name="Google Shape;199;p30"/>
          <p:cNvPicPr preferRelativeResize="0"/>
          <p:nvPr/>
        </p:nvPicPr>
        <p:blipFill rotWithShape="1">
          <a:blip r:embed="rId5">
            <a:alphaModFix/>
          </a:blip>
          <a:srcRect b="26952" l="0" r="0" t="0"/>
          <a:stretch/>
        </p:blipFill>
        <p:spPr>
          <a:xfrm>
            <a:off x="1707682" y="4171156"/>
            <a:ext cx="5791200" cy="1141090"/>
          </a:xfrm>
          <a:prstGeom prst="rect">
            <a:avLst/>
          </a:prstGeom>
          <a:noFill/>
          <a:ln>
            <a:noFill/>
          </a:ln>
        </p:spPr>
      </p:pic>
      <p:pic>
        <p:nvPicPr>
          <p:cNvPr id="200" name="Google Shape;200;p30"/>
          <p:cNvPicPr preferRelativeResize="0"/>
          <p:nvPr/>
        </p:nvPicPr>
        <p:blipFill rotWithShape="1">
          <a:blip r:embed="rId6">
            <a:alphaModFix/>
          </a:blip>
          <a:srcRect b="26952" l="0" r="0" t="0"/>
          <a:stretch/>
        </p:blipFill>
        <p:spPr>
          <a:xfrm>
            <a:off x="1707682" y="5476095"/>
            <a:ext cx="5791200" cy="1141090"/>
          </a:xfrm>
          <a:prstGeom prst="rect">
            <a:avLst/>
          </a:prstGeom>
          <a:noFill/>
          <a:ln>
            <a:noFill/>
          </a:ln>
        </p:spPr>
      </p:pic>
      <p:sp>
        <p:nvSpPr>
          <p:cNvPr id="201" name="Google Shape;201;p30"/>
          <p:cNvSpPr txBox="1"/>
          <p:nvPr/>
        </p:nvSpPr>
        <p:spPr>
          <a:xfrm>
            <a:off x="899592" y="145762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2" name="Google Shape;202;p30"/>
          <p:cNvCxnSpPr/>
          <p:nvPr/>
        </p:nvCxnSpPr>
        <p:spPr>
          <a:xfrm>
            <a:off x="827584" y="234888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03" name="Google Shape;203;p30"/>
          <p:cNvCxnSpPr/>
          <p:nvPr/>
        </p:nvCxnSpPr>
        <p:spPr>
          <a:xfrm>
            <a:off x="817240" y="386104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04" name="Google Shape;204;p30"/>
          <p:cNvCxnSpPr/>
          <p:nvPr/>
        </p:nvCxnSpPr>
        <p:spPr>
          <a:xfrm>
            <a:off x="817240" y="53012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10" name="Google Shape;210;p31"/>
          <p:cNvPicPr preferRelativeResize="0"/>
          <p:nvPr/>
        </p:nvPicPr>
        <p:blipFill rotWithShape="1">
          <a:blip r:embed="rId3">
            <a:alphaModFix/>
          </a:blip>
          <a:srcRect b="31561" l="0" r="0" t="0"/>
          <a:stretch/>
        </p:blipFill>
        <p:spPr>
          <a:xfrm>
            <a:off x="1676400" y="1052736"/>
            <a:ext cx="5791200" cy="1069082"/>
          </a:xfrm>
          <a:prstGeom prst="rect">
            <a:avLst/>
          </a:prstGeom>
          <a:noFill/>
          <a:ln>
            <a:noFill/>
          </a:ln>
        </p:spPr>
      </p:pic>
      <p:pic>
        <p:nvPicPr>
          <p:cNvPr id="211" name="Google Shape;211;p31"/>
          <p:cNvPicPr preferRelativeResize="0"/>
          <p:nvPr/>
        </p:nvPicPr>
        <p:blipFill rotWithShape="1">
          <a:blip r:embed="rId4">
            <a:alphaModFix/>
          </a:blip>
          <a:srcRect b="22342" l="0" r="0" t="0"/>
          <a:stretch/>
        </p:blipFill>
        <p:spPr>
          <a:xfrm>
            <a:off x="1676400" y="2420888"/>
            <a:ext cx="5791200" cy="1213098"/>
          </a:xfrm>
          <a:prstGeom prst="rect">
            <a:avLst/>
          </a:prstGeom>
          <a:noFill/>
          <a:ln>
            <a:noFill/>
          </a:ln>
        </p:spPr>
      </p:pic>
      <p:pic>
        <p:nvPicPr>
          <p:cNvPr id="212" name="Google Shape;212;p31"/>
          <p:cNvPicPr preferRelativeResize="0"/>
          <p:nvPr/>
        </p:nvPicPr>
        <p:blipFill rotWithShape="1">
          <a:blip r:embed="rId5">
            <a:alphaModFix/>
          </a:blip>
          <a:srcRect b="31561" l="0" r="0" t="0"/>
          <a:stretch/>
        </p:blipFill>
        <p:spPr>
          <a:xfrm>
            <a:off x="1680344" y="3933056"/>
            <a:ext cx="5791200" cy="1069082"/>
          </a:xfrm>
          <a:prstGeom prst="rect">
            <a:avLst/>
          </a:prstGeom>
          <a:noFill/>
          <a:ln>
            <a:noFill/>
          </a:ln>
        </p:spPr>
      </p:pic>
      <p:pic>
        <p:nvPicPr>
          <p:cNvPr id="213" name="Google Shape;213;p31"/>
          <p:cNvPicPr preferRelativeResize="0"/>
          <p:nvPr/>
        </p:nvPicPr>
        <p:blipFill rotWithShape="1">
          <a:blip r:embed="rId6">
            <a:alphaModFix/>
          </a:blip>
          <a:srcRect b="22342" l="0" r="0" t="0"/>
          <a:stretch/>
        </p:blipFill>
        <p:spPr>
          <a:xfrm>
            <a:off x="1676400" y="5301208"/>
            <a:ext cx="5791200" cy="1213098"/>
          </a:xfrm>
          <a:prstGeom prst="rect">
            <a:avLst/>
          </a:prstGeom>
          <a:noFill/>
          <a:ln>
            <a:noFill/>
          </a:ln>
        </p:spPr>
      </p:pic>
      <p:cxnSp>
        <p:nvCxnSpPr>
          <p:cNvPr id="214" name="Google Shape;214;p31"/>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15" name="Google Shape;215;p31"/>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16" name="Google Shape;216;p31"/>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17" name="Google Shape;217;p31"/>
          <p:cNvSpPr txBox="1"/>
          <p:nvPr/>
        </p:nvSpPr>
        <p:spPr>
          <a:xfrm>
            <a:off x="899592" y="145762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332657"/>
            <a:ext cx="7772400" cy="6336704"/>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000"/>
              <a:buFont typeface="Calibri"/>
              <a:buNone/>
            </a:pPr>
            <a:r>
              <a:rPr lang="ru-RU" sz="2000"/>
              <a:t>	В информатике метод декомпозиции («разделяй и властвуй») - это парадигма проектирования алгоритмов. Алгоритм "разделяй и властвуй« (англ. divide and conquer, или «D &amp; C») рекурсивно разбивает задачу на две или более подзадачи одного и того же или связанного типа, пока они не станут достаточно простыми, чтобы их можно было решать напрямую. Затем решения подзадач объединяются, чтобы получить решение исходной задачи.</a:t>
            </a:r>
            <a:br>
              <a:rPr lang="ru-RU" sz="2000"/>
            </a:br>
            <a:r>
              <a:rPr lang="ru-RU" sz="2000"/>
              <a:t>	Метод "разделяй и властвуй" является основой эффективных алгоритмов для решения многих задач, таких как сортировка (например, быстрая сортировка, сортировка слиянием), умножение больших чисел, нахождение ближайшей пары точек, синтаксический анализ и вычисление дискретного преобразования Фурье.</a:t>
            </a:r>
            <a:br>
              <a:rPr lang="ru-RU" sz="2000"/>
            </a:br>
            <a:r>
              <a:rPr lang="ru-RU" sz="2000"/>
              <a:t> 	Разработка эффективных алгоритмов "разделяй и властвуй" может быть сложной задачей. Часто необходимо обобщить проблему, чтобы сделать ее доступной для рекурсивного решения. Корректность алгоритма "разделяй и властвуй" обычно доказывается с помощью математической индукции, а его вычислительная стоимость часто определяется путем решения рекуррентных соотношений.</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23" name="Google Shape;223;p32"/>
          <p:cNvPicPr preferRelativeResize="0"/>
          <p:nvPr/>
        </p:nvPicPr>
        <p:blipFill rotWithShape="1">
          <a:blip r:embed="rId3">
            <a:alphaModFix/>
          </a:blip>
          <a:srcRect b="26244" l="0" r="0" t="0"/>
          <a:stretch/>
        </p:blipFill>
        <p:spPr>
          <a:xfrm>
            <a:off x="1676400" y="980728"/>
            <a:ext cx="5791200" cy="1152128"/>
          </a:xfrm>
          <a:prstGeom prst="rect">
            <a:avLst/>
          </a:prstGeom>
          <a:noFill/>
          <a:ln>
            <a:noFill/>
          </a:ln>
        </p:spPr>
      </p:pic>
      <p:pic>
        <p:nvPicPr>
          <p:cNvPr id="224" name="Google Shape;224;p32"/>
          <p:cNvPicPr preferRelativeResize="0"/>
          <p:nvPr/>
        </p:nvPicPr>
        <p:blipFill rotWithShape="1">
          <a:blip r:embed="rId4">
            <a:alphaModFix/>
          </a:blip>
          <a:srcRect b="26244" l="0" r="0" t="0"/>
          <a:stretch/>
        </p:blipFill>
        <p:spPr>
          <a:xfrm>
            <a:off x="1679781" y="2420888"/>
            <a:ext cx="5791200" cy="1152128"/>
          </a:xfrm>
          <a:prstGeom prst="rect">
            <a:avLst/>
          </a:prstGeom>
          <a:noFill/>
          <a:ln>
            <a:noFill/>
          </a:ln>
        </p:spPr>
      </p:pic>
      <p:pic>
        <p:nvPicPr>
          <p:cNvPr id="225" name="Google Shape;225;p32"/>
          <p:cNvPicPr preferRelativeResize="0"/>
          <p:nvPr/>
        </p:nvPicPr>
        <p:blipFill rotWithShape="1">
          <a:blip r:embed="rId5">
            <a:alphaModFix/>
          </a:blip>
          <a:srcRect b="26244" l="0" r="0" t="0"/>
          <a:stretch/>
        </p:blipFill>
        <p:spPr>
          <a:xfrm>
            <a:off x="1650752" y="3861048"/>
            <a:ext cx="5791200" cy="1152128"/>
          </a:xfrm>
          <a:prstGeom prst="rect">
            <a:avLst/>
          </a:prstGeom>
          <a:noFill/>
          <a:ln>
            <a:noFill/>
          </a:ln>
        </p:spPr>
      </p:pic>
      <p:pic>
        <p:nvPicPr>
          <p:cNvPr id="226" name="Google Shape;226;p32"/>
          <p:cNvPicPr preferRelativeResize="0"/>
          <p:nvPr/>
        </p:nvPicPr>
        <p:blipFill rotWithShape="1">
          <a:blip r:embed="rId6">
            <a:alphaModFix/>
          </a:blip>
          <a:srcRect b="26244" l="0" r="0" t="0"/>
          <a:stretch/>
        </p:blipFill>
        <p:spPr>
          <a:xfrm>
            <a:off x="1676400" y="5295900"/>
            <a:ext cx="5791200" cy="1152128"/>
          </a:xfrm>
          <a:prstGeom prst="rect">
            <a:avLst/>
          </a:prstGeom>
          <a:noFill/>
          <a:ln>
            <a:noFill/>
          </a:ln>
        </p:spPr>
      </p:pic>
      <p:cxnSp>
        <p:nvCxnSpPr>
          <p:cNvPr id="227" name="Google Shape;227;p32"/>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28" name="Google Shape;228;p32"/>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29" name="Google Shape;229;p32"/>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30" name="Google Shape;230;p32"/>
          <p:cNvSpPr txBox="1"/>
          <p:nvPr/>
        </p:nvSpPr>
        <p:spPr>
          <a:xfrm>
            <a:off x="899592" y="145762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36" name="Google Shape;236;p33"/>
          <p:cNvPicPr preferRelativeResize="0"/>
          <p:nvPr/>
        </p:nvPicPr>
        <p:blipFill rotWithShape="1">
          <a:blip r:embed="rId3">
            <a:alphaModFix/>
          </a:blip>
          <a:srcRect b="26952" l="0" r="0" t="0"/>
          <a:stretch/>
        </p:blipFill>
        <p:spPr>
          <a:xfrm>
            <a:off x="1676400" y="985055"/>
            <a:ext cx="5791200" cy="1141090"/>
          </a:xfrm>
          <a:prstGeom prst="rect">
            <a:avLst/>
          </a:prstGeom>
          <a:noFill/>
          <a:ln>
            <a:noFill/>
          </a:ln>
        </p:spPr>
      </p:pic>
      <p:pic>
        <p:nvPicPr>
          <p:cNvPr id="237" name="Google Shape;237;p33"/>
          <p:cNvPicPr preferRelativeResize="0"/>
          <p:nvPr/>
        </p:nvPicPr>
        <p:blipFill rotWithShape="1">
          <a:blip r:embed="rId4">
            <a:alphaModFix/>
          </a:blip>
          <a:srcRect b="26952" l="0" r="0" t="0"/>
          <a:stretch/>
        </p:blipFill>
        <p:spPr>
          <a:xfrm>
            <a:off x="1676400" y="2348880"/>
            <a:ext cx="5791200" cy="1141090"/>
          </a:xfrm>
          <a:prstGeom prst="rect">
            <a:avLst/>
          </a:prstGeom>
          <a:noFill/>
          <a:ln>
            <a:noFill/>
          </a:ln>
        </p:spPr>
      </p:pic>
      <p:pic>
        <p:nvPicPr>
          <p:cNvPr id="238" name="Google Shape;238;p33"/>
          <p:cNvPicPr preferRelativeResize="0"/>
          <p:nvPr/>
        </p:nvPicPr>
        <p:blipFill rotWithShape="1">
          <a:blip r:embed="rId5">
            <a:alphaModFix/>
          </a:blip>
          <a:srcRect b="26952" l="0" r="0" t="0"/>
          <a:stretch/>
        </p:blipFill>
        <p:spPr>
          <a:xfrm>
            <a:off x="1676400" y="3709009"/>
            <a:ext cx="5791200" cy="1141090"/>
          </a:xfrm>
          <a:prstGeom prst="rect">
            <a:avLst/>
          </a:prstGeom>
          <a:noFill/>
          <a:ln>
            <a:noFill/>
          </a:ln>
        </p:spPr>
      </p:pic>
      <p:pic>
        <p:nvPicPr>
          <p:cNvPr id="239" name="Google Shape;239;p33"/>
          <p:cNvPicPr preferRelativeResize="0"/>
          <p:nvPr/>
        </p:nvPicPr>
        <p:blipFill rotWithShape="1">
          <a:blip r:embed="rId6">
            <a:alphaModFix/>
          </a:blip>
          <a:srcRect b="26952" l="0" r="0" t="0"/>
          <a:stretch/>
        </p:blipFill>
        <p:spPr>
          <a:xfrm>
            <a:off x="1676400" y="5240238"/>
            <a:ext cx="5791200" cy="1141090"/>
          </a:xfrm>
          <a:prstGeom prst="rect">
            <a:avLst/>
          </a:prstGeom>
          <a:noFill/>
          <a:ln>
            <a:noFill/>
          </a:ln>
        </p:spPr>
      </p:pic>
      <p:cxnSp>
        <p:nvCxnSpPr>
          <p:cNvPr id="240" name="Google Shape;240;p33"/>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41" name="Google Shape;241;p33"/>
          <p:cNvCxnSpPr/>
          <p:nvPr/>
        </p:nvCxnSpPr>
        <p:spPr>
          <a:xfrm>
            <a:off x="817240"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42" name="Google Shape;242;p33"/>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43" name="Google Shape;243;p33"/>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49" name="Google Shape;249;p34"/>
          <p:cNvPicPr preferRelativeResize="0"/>
          <p:nvPr/>
        </p:nvPicPr>
        <p:blipFill rotWithShape="1">
          <a:blip r:embed="rId3">
            <a:alphaModFix/>
          </a:blip>
          <a:srcRect b="26952" l="0" r="0" t="0"/>
          <a:stretch/>
        </p:blipFill>
        <p:spPr>
          <a:xfrm>
            <a:off x="1676400" y="980728"/>
            <a:ext cx="5791200" cy="1141090"/>
          </a:xfrm>
          <a:prstGeom prst="rect">
            <a:avLst/>
          </a:prstGeom>
          <a:noFill/>
          <a:ln>
            <a:noFill/>
          </a:ln>
        </p:spPr>
      </p:pic>
      <p:pic>
        <p:nvPicPr>
          <p:cNvPr id="250" name="Google Shape;250;p34"/>
          <p:cNvPicPr preferRelativeResize="0"/>
          <p:nvPr/>
        </p:nvPicPr>
        <p:blipFill rotWithShape="1">
          <a:blip r:embed="rId4">
            <a:alphaModFix/>
          </a:blip>
          <a:srcRect b="26952" l="0" r="0" t="0"/>
          <a:stretch/>
        </p:blipFill>
        <p:spPr>
          <a:xfrm>
            <a:off x="1706555" y="2408694"/>
            <a:ext cx="5791200" cy="1141090"/>
          </a:xfrm>
          <a:prstGeom prst="rect">
            <a:avLst/>
          </a:prstGeom>
          <a:noFill/>
          <a:ln>
            <a:noFill/>
          </a:ln>
        </p:spPr>
      </p:pic>
      <p:pic>
        <p:nvPicPr>
          <p:cNvPr id="251" name="Google Shape;251;p34"/>
          <p:cNvPicPr preferRelativeResize="0"/>
          <p:nvPr/>
        </p:nvPicPr>
        <p:blipFill rotWithShape="1">
          <a:blip r:embed="rId5">
            <a:alphaModFix/>
          </a:blip>
          <a:srcRect b="31561" l="0" r="0" t="0"/>
          <a:stretch/>
        </p:blipFill>
        <p:spPr>
          <a:xfrm>
            <a:off x="1705992" y="3836661"/>
            <a:ext cx="5791200" cy="1069082"/>
          </a:xfrm>
          <a:prstGeom prst="rect">
            <a:avLst/>
          </a:prstGeom>
          <a:noFill/>
          <a:ln>
            <a:noFill/>
          </a:ln>
        </p:spPr>
      </p:pic>
      <p:pic>
        <p:nvPicPr>
          <p:cNvPr id="252" name="Google Shape;252;p34"/>
          <p:cNvPicPr preferRelativeResize="0"/>
          <p:nvPr/>
        </p:nvPicPr>
        <p:blipFill rotWithShape="1">
          <a:blip r:embed="rId6">
            <a:alphaModFix/>
          </a:blip>
          <a:srcRect b="31717" l="0" r="0" t="0"/>
          <a:stretch/>
        </p:blipFill>
        <p:spPr>
          <a:xfrm>
            <a:off x="1705992" y="5192620"/>
            <a:ext cx="5791200" cy="1066639"/>
          </a:xfrm>
          <a:prstGeom prst="rect">
            <a:avLst/>
          </a:prstGeom>
          <a:noFill/>
          <a:ln>
            <a:noFill/>
          </a:ln>
        </p:spPr>
      </p:pic>
      <p:cxnSp>
        <p:nvCxnSpPr>
          <p:cNvPr id="253" name="Google Shape;253;p34"/>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54" name="Google Shape;254;p34"/>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55" name="Google Shape;255;p34"/>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56" name="Google Shape;256;p34"/>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62" name="Google Shape;262;p35"/>
          <p:cNvPicPr preferRelativeResize="0"/>
          <p:nvPr/>
        </p:nvPicPr>
        <p:blipFill rotWithShape="1">
          <a:blip r:embed="rId3">
            <a:alphaModFix/>
          </a:blip>
          <a:srcRect b="26244" l="0" r="0" t="0"/>
          <a:stretch/>
        </p:blipFill>
        <p:spPr>
          <a:xfrm>
            <a:off x="1835696" y="980728"/>
            <a:ext cx="5791200" cy="1152128"/>
          </a:xfrm>
          <a:prstGeom prst="rect">
            <a:avLst/>
          </a:prstGeom>
          <a:noFill/>
          <a:ln>
            <a:noFill/>
          </a:ln>
        </p:spPr>
      </p:pic>
      <p:pic>
        <p:nvPicPr>
          <p:cNvPr id="263" name="Google Shape;263;p35"/>
          <p:cNvPicPr preferRelativeResize="0"/>
          <p:nvPr/>
        </p:nvPicPr>
        <p:blipFill rotWithShape="1">
          <a:blip r:embed="rId4">
            <a:alphaModFix/>
          </a:blip>
          <a:srcRect b="26244" l="0" r="0" t="0"/>
          <a:stretch/>
        </p:blipFill>
        <p:spPr>
          <a:xfrm>
            <a:off x="1835696" y="2358239"/>
            <a:ext cx="5791200" cy="1152128"/>
          </a:xfrm>
          <a:prstGeom prst="rect">
            <a:avLst/>
          </a:prstGeom>
          <a:noFill/>
          <a:ln>
            <a:noFill/>
          </a:ln>
        </p:spPr>
      </p:pic>
      <p:pic>
        <p:nvPicPr>
          <p:cNvPr id="264" name="Google Shape;264;p35"/>
          <p:cNvPicPr preferRelativeResize="0"/>
          <p:nvPr/>
        </p:nvPicPr>
        <p:blipFill rotWithShape="1">
          <a:blip r:embed="rId5">
            <a:alphaModFix/>
          </a:blip>
          <a:srcRect b="26244" l="0" r="0" t="0"/>
          <a:stretch/>
        </p:blipFill>
        <p:spPr>
          <a:xfrm>
            <a:off x="1837386" y="3735750"/>
            <a:ext cx="5791200" cy="1152128"/>
          </a:xfrm>
          <a:prstGeom prst="rect">
            <a:avLst/>
          </a:prstGeom>
          <a:noFill/>
          <a:ln>
            <a:noFill/>
          </a:ln>
        </p:spPr>
      </p:pic>
      <p:pic>
        <p:nvPicPr>
          <p:cNvPr id="265" name="Google Shape;265;p35"/>
          <p:cNvPicPr preferRelativeResize="0"/>
          <p:nvPr/>
        </p:nvPicPr>
        <p:blipFill rotWithShape="1">
          <a:blip r:embed="rId6">
            <a:alphaModFix/>
          </a:blip>
          <a:srcRect b="26244" l="0" r="0" t="0"/>
          <a:stretch/>
        </p:blipFill>
        <p:spPr>
          <a:xfrm>
            <a:off x="1835696" y="5113261"/>
            <a:ext cx="5791200" cy="1152128"/>
          </a:xfrm>
          <a:prstGeom prst="rect">
            <a:avLst/>
          </a:prstGeom>
          <a:noFill/>
          <a:ln>
            <a:noFill/>
          </a:ln>
        </p:spPr>
      </p:pic>
      <p:cxnSp>
        <p:nvCxnSpPr>
          <p:cNvPr id="266" name="Google Shape;266;p35"/>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67" name="Google Shape;267;p35"/>
          <p:cNvCxnSpPr/>
          <p:nvPr/>
        </p:nvCxnSpPr>
        <p:spPr>
          <a:xfrm>
            <a:off x="817240"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68" name="Google Shape;268;p35"/>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69" name="Google Shape;269;p35"/>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75" name="Google Shape;275;p36"/>
          <p:cNvPicPr preferRelativeResize="0"/>
          <p:nvPr/>
        </p:nvPicPr>
        <p:blipFill rotWithShape="1">
          <a:blip r:embed="rId3">
            <a:alphaModFix/>
          </a:blip>
          <a:srcRect b="26952" l="0" r="0" t="0"/>
          <a:stretch/>
        </p:blipFill>
        <p:spPr>
          <a:xfrm>
            <a:off x="1676400" y="988301"/>
            <a:ext cx="5791200" cy="1141090"/>
          </a:xfrm>
          <a:prstGeom prst="rect">
            <a:avLst/>
          </a:prstGeom>
          <a:noFill/>
          <a:ln>
            <a:noFill/>
          </a:ln>
        </p:spPr>
      </p:pic>
      <p:pic>
        <p:nvPicPr>
          <p:cNvPr id="276" name="Google Shape;276;p36"/>
          <p:cNvPicPr preferRelativeResize="0"/>
          <p:nvPr/>
        </p:nvPicPr>
        <p:blipFill rotWithShape="1">
          <a:blip r:embed="rId4">
            <a:alphaModFix/>
          </a:blip>
          <a:srcRect b="26952" l="0" r="0" t="0"/>
          <a:stretch/>
        </p:blipFill>
        <p:spPr>
          <a:xfrm>
            <a:off x="1676400" y="2287910"/>
            <a:ext cx="5791200" cy="1141090"/>
          </a:xfrm>
          <a:prstGeom prst="rect">
            <a:avLst/>
          </a:prstGeom>
          <a:noFill/>
          <a:ln>
            <a:noFill/>
          </a:ln>
        </p:spPr>
      </p:pic>
      <p:pic>
        <p:nvPicPr>
          <p:cNvPr id="277" name="Google Shape;277;p36"/>
          <p:cNvPicPr preferRelativeResize="0"/>
          <p:nvPr/>
        </p:nvPicPr>
        <p:blipFill rotWithShape="1">
          <a:blip r:embed="rId5">
            <a:alphaModFix/>
          </a:blip>
          <a:srcRect b="28184" l="0" r="0" t="0"/>
          <a:stretch/>
        </p:blipFill>
        <p:spPr>
          <a:xfrm>
            <a:off x="1676400" y="3700766"/>
            <a:ext cx="5791200" cy="1121821"/>
          </a:xfrm>
          <a:prstGeom prst="rect">
            <a:avLst/>
          </a:prstGeom>
          <a:noFill/>
          <a:ln>
            <a:noFill/>
          </a:ln>
        </p:spPr>
      </p:pic>
      <p:pic>
        <p:nvPicPr>
          <p:cNvPr id="278" name="Google Shape;278;p36"/>
          <p:cNvPicPr preferRelativeResize="0"/>
          <p:nvPr/>
        </p:nvPicPr>
        <p:blipFill rotWithShape="1">
          <a:blip r:embed="rId6">
            <a:alphaModFix/>
          </a:blip>
          <a:srcRect b="26952" l="0" r="0" t="0"/>
          <a:stretch/>
        </p:blipFill>
        <p:spPr>
          <a:xfrm>
            <a:off x="1677527" y="5240238"/>
            <a:ext cx="5791200" cy="1141090"/>
          </a:xfrm>
          <a:prstGeom prst="rect">
            <a:avLst/>
          </a:prstGeom>
          <a:noFill/>
          <a:ln>
            <a:noFill/>
          </a:ln>
        </p:spPr>
      </p:pic>
      <p:cxnSp>
        <p:nvCxnSpPr>
          <p:cNvPr id="279" name="Google Shape;279;p36"/>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80" name="Google Shape;280;p36"/>
          <p:cNvCxnSpPr/>
          <p:nvPr/>
        </p:nvCxnSpPr>
        <p:spPr>
          <a:xfrm>
            <a:off x="817240"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81" name="Google Shape;281;p36"/>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82" name="Google Shape;282;p36"/>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288" name="Google Shape;288;p37"/>
          <p:cNvPicPr preferRelativeResize="0"/>
          <p:nvPr/>
        </p:nvPicPr>
        <p:blipFill rotWithShape="1">
          <a:blip r:embed="rId3">
            <a:alphaModFix/>
          </a:blip>
          <a:srcRect b="30854" l="0" r="0" t="0"/>
          <a:stretch/>
        </p:blipFill>
        <p:spPr>
          <a:xfrm>
            <a:off x="1676400" y="980728"/>
            <a:ext cx="5791200" cy="1080120"/>
          </a:xfrm>
          <a:prstGeom prst="rect">
            <a:avLst/>
          </a:prstGeom>
          <a:noFill/>
          <a:ln>
            <a:noFill/>
          </a:ln>
        </p:spPr>
      </p:pic>
      <p:pic>
        <p:nvPicPr>
          <p:cNvPr id="289" name="Google Shape;289;p37"/>
          <p:cNvPicPr preferRelativeResize="0"/>
          <p:nvPr/>
        </p:nvPicPr>
        <p:blipFill rotWithShape="1">
          <a:blip r:embed="rId4">
            <a:alphaModFix/>
          </a:blip>
          <a:srcRect b="30854" l="0" r="0" t="0"/>
          <a:stretch/>
        </p:blipFill>
        <p:spPr>
          <a:xfrm>
            <a:off x="1676400" y="2384354"/>
            <a:ext cx="5791200" cy="1080120"/>
          </a:xfrm>
          <a:prstGeom prst="rect">
            <a:avLst/>
          </a:prstGeom>
          <a:noFill/>
          <a:ln>
            <a:noFill/>
          </a:ln>
        </p:spPr>
      </p:pic>
      <p:pic>
        <p:nvPicPr>
          <p:cNvPr id="290" name="Google Shape;290;p37"/>
          <p:cNvPicPr preferRelativeResize="0"/>
          <p:nvPr/>
        </p:nvPicPr>
        <p:blipFill rotWithShape="1">
          <a:blip r:embed="rId5">
            <a:alphaModFix/>
          </a:blip>
          <a:srcRect b="30854" l="0" r="0" t="0"/>
          <a:stretch/>
        </p:blipFill>
        <p:spPr>
          <a:xfrm>
            <a:off x="1676400" y="3787980"/>
            <a:ext cx="5791200" cy="1080120"/>
          </a:xfrm>
          <a:prstGeom prst="rect">
            <a:avLst/>
          </a:prstGeom>
          <a:noFill/>
          <a:ln>
            <a:noFill/>
          </a:ln>
        </p:spPr>
      </p:pic>
      <p:pic>
        <p:nvPicPr>
          <p:cNvPr id="291" name="Google Shape;291;p37"/>
          <p:cNvPicPr preferRelativeResize="0"/>
          <p:nvPr/>
        </p:nvPicPr>
        <p:blipFill rotWithShape="1">
          <a:blip r:embed="rId6">
            <a:alphaModFix/>
          </a:blip>
          <a:srcRect b="23839" l="0" r="0" t="0"/>
          <a:stretch/>
        </p:blipFill>
        <p:spPr>
          <a:xfrm>
            <a:off x="1676400" y="5191606"/>
            <a:ext cx="5791200" cy="1189722"/>
          </a:xfrm>
          <a:prstGeom prst="rect">
            <a:avLst/>
          </a:prstGeom>
          <a:noFill/>
          <a:ln>
            <a:noFill/>
          </a:ln>
        </p:spPr>
      </p:pic>
      <p:cxnSp>
        <p:nvCxnSpPr>
          <p:cNvPr id="292" name="Google Shape;292;p37"/>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93" name="Google Shape;293;p37"/>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294" name="Google Shape;294;p37"/>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295" name="Google Shape;295;p37"/>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33)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01" name="Google Shape;301;p38"/>
          <p:cNvPicPr preferRelativeResize="0"/>
          <p:nvPr/>
        </p:nvPicPr>
        <p:blipFill rotWithShape="1">
          <a:blip r:embed="rId3">
            <a:alphaModFix/>
          </a:blip>
          <a:srcRect b="26952" l="0" r="0" t="0"/>
          <a:stretch/>
        </p:blipFill>
        <p:spPr>
          <a:xfrm>
            <a:off x="1676400" y="980728"/>
            <a:ext cx="5791200" cy="1141090"/>
          </a:xfrm>
          <a:prstGeom prst="rect">
            <a:avLst/>
          </a:prstGeom>
          <a:noFill/>
          <a:ln>
            <a:noFill/>
          </a:ln>
        </p:spPr>
      </p:pic>
      <p:pic>
        <p:nvPicPr>
          <p:cNvPr id="302" name="Google Shape;302;p38"/>
          <p:cNvPicPr preferRelativeResize="0"/>
          <p:nvPr/>
        </p:nvPicPr>
        <p:blipFill rotWithShape="1">
          <a:blip r:embed="rId4">
            <a:alphaModFix/>
          </a:blip>
          <a:srcRect b="26952" l="0" r="0" t="0"/>
          <a:stretch/>
        </p:blipFill>
        <p:spPr>
          <a:xfrm>
            <a:off x="1684153" y="2387132"/>
            <a:ext cx="5791200" cy="1141090"/>
          </a:xfrm>
          <a:prstGeom prst="rect">
            <a:avLst/>
          </a:prstGeom>
          <a:noFill/>
          <a:ln>
            <a:noFill/>
          </a:ln>
        </p:spPr>
      </p:pic>
      <p:pic>
        <p:nvPicPr>
          <p:cNvPr id="303" name="Google Shape;303;p38"/>
          <p:cNvPicPr preferRelativeResize="0"/>
          <p:nvPr/>
        </p:nvPicPr>
        <p:blipFill rotWithShape="1">
          <a:blip r:embed="rId5">
            <a:alphaModFix/>
          </a:blip>
          <a:srcRect b="26952" l="0" r="0" t="0"/>
          <a:stretch/>
        </p:blipFill>
        <p:spPr>
          <a:xfrm>
            <a:off x="1676400" y="3789040"/>
            <a:ext cx="5791200" cy="1141090"/>
          </a:xfrm>
          <a:prstGeom prst="rect">
            <a:avLst/>
          </a:prstGeom>
          <a:noFill/>
          <a:ln>
            <a:noFill/>
          </a:ln>
        </p:spPr>
      </p:pic>
      <p:pic>
        <p:nvPicPr>
          <p:cNvPr id="304" name="Google Shape;304;p38"/>
          <p:cNvPicPr preferRelativeResize="0"/>
          <p:nvPr/>
        </p:nvPicPr>
        <p:blipFill rotWithShape="1">
          <a:blip r:embed="rId6">
            <a:alphaModFix/>
          </a:blip>
          <a:srcRect b="26952" l="0" r="0" t="0"/>
          <a:stretch/>
        </p:blipFill>
        <p:spPr>
          <a:xfrm>
            <a:off x="1710364" y="5190948"/>
            <a:ext cx="5791200" cy="1141090"/>
          </a:xfrm>
          <a:prstGeom prst="rect">
            <a:avLst/>
          </a:prstGeom>
          <a:noFill/>
          <a:ln>
            <a:noFill/>
          </a:ln>
        </p:spPr>
      </p:pic>
      <p:cxnSp>
        <p:nvCxnSpPr>
          <p:cNvPr id="305" name="Google Shape;305;p38"/>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06" name="Google Shape;306;p38"/>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07" name="Google Shape;307;p38"/>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08" name="Google Shape;308;p38"/>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37)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14" name="Google Shape;314;p39"/>
          <p:cNvPicPr preferRelativeResize="0"/>
          <p:nvPr/>
        </p:nvPicPr>
        <p:blipFill rotWithShape="1">
          <a:blip r:embed="rId3">
            <a:alphaModFix/>
          </a:blip>
          <a:srcRect b="26244" l="0" r="0" t="0"/>
          <a:stretch/>
        </p:blipFill>
        <p:spPr>
          <a:xfrm>
            <a:off x="1763688" y="980728"/>
            <a:ext cx="5791200" cy="1152128"/>
          </a:xfrm>
          <a:prstGeom prst="rect">
            <a:avLst/>
          </a:prstGeom>
          <a:noFill/>
          <a:ln>
            <a:noFill/>
          </a:ln>
        </p:spPr>
      </p:pic>
      <p:pic>
        <p:nvPicPr>
          <p:cNvPr id="315" name="Google Shape;315;p39"/>
          <p:cNvPicPr preferRelativeResize="0"/>
          <p:nvPr/>
        </p:nvPicPr>
        <p:blipFill rotWithShape="1">
          <a:blip r:embed="rId4">
            <a:alphaModFix/>
          </a:blip>
          <a:srcRect b="26244" l="0" r="0" t="0"/>
          <a:stretch/>
        </p:blipFill>
        <p:spPr>
          <a:xfrm>
            <a:off x="1763688" y="2420888"/>
            <a:ext cx="5791200" cy="1152128"/>
          </a:xfrm>
          <a:prstGeom prst="rect">
            <a:avLst/>
          </a:prstGeom>
          <a:noFill/>
          <a:ln>
            <a:noFill/>
          </a:ln>
        </p:spPr>
      </p:pic>
      <p:pic>
        <p:nvPicPr>
          <p:cNvPr id="316" name="Google Shape;316;p39"/>
          <p:cNvPicPr preferRelativeResize="0"/>
          <p:nvPr/>
        </p:nvPicPr>
        <p:blipFill rotWithShape="1">
          <a:blip r:embed="rId5">
            <a:alphaModFix/>
          </a:blip>
          <a:srcRect b="26244" l="0" r="0" t="0"/>
          <a:stretch/>
        </p:blipFill>
        <p:spPr>
          <a:xfrm>
            <a:off x="1763688" y="3861048"/>
            <a:ext cx="5791200" cy="1152128"/>
          </a:xfrm>
          <a:prstGeom prst="rect">
            <a:avLst/>
          </a:prstGeom>
          <a:noFill/>
          <a:ln>
            <a:noFill/>
          </a:ln>
        </p:spPr>
      </p:pic>
      <p:pic>
        <p:nvPicPr>
          <p:cNvPr id="317" name="Google Shape;317;p39"/>
          <p:cNvPicPr preferRelativeResize="0"/>
          <p:nvPr/>
        </p:nvPicPr>
        <p:blipFill rotWithShape="1">
          <a:blip r:embed="rId6">
            <a:alphaModFix/>
          </a:blip>
          <a:srcRect b="26244" l="0" r="0" t="0"/>
          <a:stretch/>
        </p:blipFill>
        <p:spPr>
          <a:xfrm>
            <a:off x="1793280" y="5295900"/>
            <a:ext cx="5791200" cy="1152128"/>
          </a:xfrm>
          <a:prstGeom prst="rect">
            <a:avLst/>
          </a:prstGeom>
          <a:noFill/>
          <a:ln>
            <a:noFill/>
          </a:ln>
        </p:spPr>
      </p:pic>
      <p:cxnSp>
        <p:nvCxnSpPr>
          <p:cNvPr id="318" name="Google Shape;318;p39"/>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19" name="Google Shape;319;p39"/>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20" name="Google Shape;320;p39"/>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21" name="Google Shape;321;p39"/>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0"/>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27" name="Google Shape;327;p40"/>
          <p:cNvPicPr preferRelativeResize="0"/>
          <p:nvPr/>
        </p:nvPicPr>
        <p:blipFill rotWithShape="1">
          <a:blip r:embed="rId3">
            <a:alphaModFix/>
          </a:blip>
          <a:srcRect b="27478" l="0" r="0" t="0"/>
          <a:stretch/>
        </p:blipFill>
        <p:spPr>
          <a:xfrm>
            <a:off x="1676400" y="999998"/>
            <a:ext cx="5791200" cy="1132858"/>
          </a:xfrm>
          <a:prstGeom prst="rect">
            <a:avLst/>
          </a:prstGeom>
          <a:noFill/>
          <a:ln>
            <a:noFill/>
          </a:ln>
        </p:spPr>
      </p:pic>
      <p:pic>
        <p:nvPicPr>
          <p:cNvPr id="328" name="Google Shape;328;p40"/>
          <p:cNvPicPr preferRelativeResize="0"/>
          <p:nvPr/>
        </p:nvPicPr>
        <p:blipFill rotWithShape="1">
          <a:blip r:embed="rId4">
            <a:alphaModFix/>
          </a:blip>
          <a:srcRect b="27478" l="0" r="0" t="0"/>
          <a:stretch/>
        </p:blipFill>
        <p:spPr>
          <a:xfrm>
            <a:off x="1694160" y="2334612"/>
            <a:ext cx="5791200" cy="1132858"/>
          </a:xfrm>
          <a:prstGeom prst="rect">
            <a:avLst/>
          </a:prstGeom>
          <a:noFill/>
          <a:ln>
            <a:noFill/>
          </a:ln>
        </p:spPr>
      </p:pic>
      <p:pic>
        <p:nvPicPr>
          <p:cNvPr id="329" name="Google Shape;329;p40"/>
          <p:cNvPicPr preferRelativeResize="0"/>
          <p:nvPr/>
        </p:nvPicPr>
        <p:blipFill rotWithShape="1">
          <a:blip r:embed="rId5">
            <a:alphaModFix/>
          </a:blip>
          <a:srcRect b="27478" l="0" r="0" t="0"/>
          <a:stretch/>
        </p:blipFill>
        <p:spPr>
          <a:xfrm>
            <a:off x="1694160" y="3813092"/>
            <a:ext cx="5791200" cy="1132858"/>
          </a:xfrm>
          <a:prstGeom prst="rect">
            <a:avLst/>
          </a:prstGeom>
          <a:noFill/>
          <a:ln>
            <a:noFill/>
          </a:ln>
        </p:spPr>
      </p:pic>
      <p:pic>
        <p:nvPicPr>
          <p:cNvPr id="330" name="Google Shape;330;p40"/>
          <p:cNvPicPr preferRelativeResize="0"/>
          <p:nvPr/>
        </p:nvPicPr>
        <p:blipFill rotWithShape="1">
          <a:blip r:embed="rId6">
            <a:alphaModFix/>
          </a:blip>
          <a:srcRect b="27478" l="0" r="0" t="0"/>
          <a:stretch/>
        </p:blipFill>
        <p:spPr>
          <a:xfrm>
            <a:off x="1694160" y="5291573"/>
            <a:ext cx="5791200" cy="1132858"/>
          </a:xfrm>
          <a:prstGeom prst="rect">
            <a:avLst/>
          </a:prstGeom>
          <a:noFill/>
          <a:ln>
            <a:noFill/>
          </a:ln>
        </p:spPr>
      </p:pic>
      <p:cxnSp>
        <p:nvCxnSpPr>
          <p:cNvPr id="331" name="Google Shape;331;p40"/>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32" name="Google Shape;332;p40"/>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33" name="Google Shape;333;p40"/>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34" name="Google Shape;334;p40"/>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40" name="Google Shape;340;p41"/>
          <p:cNvPicPr preferRelativeResize="0"/>
          <p:nvPr/>
        </p:nvPicPr>
        <p:blipFill rotWithShape="1">
          <a:blip r:embed="rId3">
            <a:alphaModFix/>
          </a:blip>
          <a:srcRect b="26621" l="0" r="0" t="0"/>
          <a:stretch/>
        </p:blipFill>
        <p:spPr>
          <a:xfrm>
            <a:off x="1676400" y="986610"/>
            <a:ext cx="5791200" cy="1146246"/>
          </a:xfrm>
          <a:prstGeom prst="rect">
            <a:avLst/>
          </a:prstGeom>
          <a:noFill/>
          <a:ln>
            <a:noFill/>
          </a:ln>
        </p:spPr>
      </p:pic>
      <p:pic>
        <p:nvPicPr>
          <p:cNvPr id="341" name="Google Shape;341;p41"/>
          <p:cNvPicPr preferRelativeResize="0"/>
          <p:nvPr/>
        </p:nvPicPr>
        <p:blipFill rotWithShape="1">
          <a:blip r:embed="rId4">
            <a:alphaModFix/>
          </a:blip>
          <a:srcRect b="26621" l="0" r="0" t="0"/>
          <a:stretch/>
        </p:blipFill>
        <p:spPr>
          <a:xfrm>
            <a:off x="1676400" y="2387825"/>
            <a:ext cx="5791200" cy="1146246"/>
          </a:xfrm>
          <a:prstGeom prst="rect">
            <a:avLst/>
          </a:prstGeom>
          <a:noFill/>
          <a:ln>
            <a:noFill/>
          </a:ln>
        </p:spPr>
      </p:pic>
      <p:pic>
        <p:nvPicPr>
          <p:cNvPr id="342" name="Google Shape;342;p41"/>
          <p:cNvPicPr preferRelativeResize="0"/>
          <p:nvPr/>
        </p:nvPicPr>
        <p:blipFill rotWithShape="1">
          <a:blip r:embed="rId5">
            <a:alphaModFix/>
          </a:blip>
          <a:srcRect b="26621" l="0" r="0" t="0"/>
          <a:stretch/>
        </p:blipFill>
        <p:spPr>
          <a:xfrm>
            <a:off x="1676400" y="3789040"/>
            <a:ext cx="5791200" cy="1146246"/>
          </a:xfrm>
          <a:prstGeom prst="rect">
            <a:avLst/>
          </a:prstGeom>
          <a:noFill/>
          <a:ln>
            <a:noFill/>
          </a:ln>
        </p:spPr>
      </p:pic>
      <p:pic>
        <p:nvPicPr>
          <p:cNvPr id="343" name="Google Shape;343;p41"/>
          <p:cNvPicPr preferRelativeResize="0"/>
          <p:nvPr/>
        </p:nvPicPr>
        <p:blipFill rotWithShape="1">
          <a:blip r:embed="rId6">
            <a:alphaModFix/>
          </a:blip>
          <a:srcRect b="26621" l="0" r="0" t="0"/>
          <a:stretch/>
        </p:blipFill>
        <p:spPr>
          <a:xfrm>
            <a:off x="1676400" y="5190255"/>
            <a:ext cx="5791200" cy="1146246"/>
          </a:xfrm>
          <a:prstGeom prst="rect">
            <a:avLst/>
          </a:prstGeom>
          <a:noFill/>
          <a:ln>
            <a:noFill/>
          </a:ln>
        </p:spPr>
      </p:pic>
      <p:cxnSp>
        <p:nvCxnSpPr>
          <p:cNvPr id="344" name="Google Shape;344;p41"/>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45" name="Google Shape;345;p41"/>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46" name="Google Shape;346;p41"/>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47" name="Google Shape;347;p41"/>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685800" y="332657"/>
            <a:ext cx="8350696" cy="6336704"/>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lang="ru-RU" sz="2400"/>
              <a:t>	Парадигма "разделяй и властвуй" часто используется для поиска оптимального решения проблемы. Его основная идея состоит в том, чтобы разложить данную проблему на две или более похожие, но более простые подзадачи, решать их по очереди и составлять их решения для решения данной проблемы. Задачи достаточной простоты решаются напрямую. Например, чтобы отсортировать список из </a:t>
            </a:r>
            <a:r>
              <a:rPr b="1" i="1" lang="ru-RU" sz="2400"/>
              <a:t>n</a:t>
            </a:r>
            <a:r>
              <a:rPr lang="ru-RU" sz="2400"/>
              <a:t> натуральных чисел, разделите его на два списка примерно по </a:t>
            </a:r>
            <a:r>
              <a:rPr b="1" i="1" lang="ru-RU" sz="2400"/>
              <a:t>n / 2</a:t>
            </a:r>
            <a:r>
              <a:rPr lang="ru-RU" sz="2400"/>
              <a:t> чисел в каждом, отсортируйте каждый из них по очереди и соответствующим образом чередуйте оба результата, чтобы получить отсортированную версию данного списка. Этот подход известен как </a:t>
            </a:r>
            <a:r>
              <a:rPr i="1" lang="ru-RU" sz="2400"/>
              <a:t>алгоритм сортировки слиянием</a:t>
            </a:r>
            <a:r>
              <a:rPr lang="ru-RU" sz="2400"/>
              <a:t>.</a:t>
            </a:r>
            <a:br>
              <a:rPr lang="ru-RU" sz="2400"/>
            </a:br>
            <a:r>
              <a:rPr lang="ru-RU" sz="2400"/>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53" name="Google Shape;353;p42"/>
          <p:cNvPicPr preferRelativeResize="0"/>
          <p:nvPr/>
        </p:nvPicPr>
        <p:blipFill rotWithShape="1">
          <a:blip r:embed="rId3">
            <a:alphaModFix/>
          </a:blip>
          <a:srcRect b="26952" l="0" r="0" t="0"/>
          <a:stretch/>
        </p:blipFill>
        <p:spPr>
          <a:xfrm>
            <a:off x="1676400" y="996482"/>
            <a:ext cx="5791200" cy="1141090"/>
          </a:xfrm>
          <a:prstGeom prst="rect">
            <a:avLst/>
          </a:prstGeom>
          <a:noFill/>
          <a:ln>
            <a:noFill/>
          </a:ln>
        </p:spPr>
      </p:pic>
      <p:pic>
        <p:nvPicPr>
          <p:cNvPr id="354" name="Google Shape;354;p42"/>
          <p:cNvPicPr preferRelativeResize="0"/>
          <p:nvPr/>
        </p:nvPicPr>
        <p:blipFill rotWithShape="1">
          <a:blip r:embed="rId4">
            <a:alphaModFix/>
          </a:blip>
          <a:srcRect b="26952" l="0" r="0" t="0"/>
          <a:stretch/>
        </p:blipFill>
        <p:spPr>
          <a:xfrm>
            <a:off x="1676400" y="2420888"/>
            <a:ext cx="5791200" cy="1141090"/>
          </a:xfrm>
          <a:prstGeom prst="rect">
            <a:avLst/>
          </a:prstGeom>
          <a:noFill/>
          <a:ln>
            <a:noFill/>
          </a:ln>
        </p:spPr>
      </p:pic>
      <p:pic>
        <p:nvPicPr>
          <p:cNvPr id="355" name="Google Shape;355;p42"/>
          <p:cNvPicPr preferRelativeResize="0"/>
          <p:nvPr/>
        </p:nvPicPr>
        <p:blipFill rotWithShape="1">
          <a:blip r:embed="rId5">
            <a:alphaModFix/>
          </a:blip>
          <a:srcRect b="26952" l="0" r="0" t="0"/>
          <a:stretch/>
        </p:blipFill>
        <p:spPr>
          <a:xfrm>
            <a:off x="1676400" y="3845294"/>
            <a:ext cx="5791200" cy="1141090"/>
          </a:xfrm>
          <a:prstGeom prst="rect">
            <a:avLst/>
          </a:prstGeom>
          <a:noFill/>
          <a:ln>
            <a:noFill/>
          </a:ln>
        </p:spPr>
      </p:pic>
      <p:pic>
        <p:nvPicPr>
          <p:cNvPr id="356" name="Google Shape;356;p42"/>
          <p:cNvPicPr preferRelativeResize="0"/>
          <p:nvPr/>
        </p:nvPicPr>
        <p:blipFill rotWithShape="1">
          <a:blip r:embed="rId6">
            <a:alphaModFix/>
          </a:blip>
          <a:srcRect b="26952" l="0" r="0" t="0"/>
          <a:stretch/>
        </p:blipFill>
        <p:spPr>
          <a:xfrm>
            <a:off x="1676400" y="5269700"/>
            <a:ext cx="5791200" cy="1141090"/>
          </a:xfrm>
          <a:prstGeom prst="rect">
            <a:avLst/>
          </a:prstGeom>
          <a:noFill/>
          <a:ln>
            <a:noFill/>
          </a:ln>
        </p:spPr>
      </p:pic>
      <p:cxnSp>
        <p:nvCxnSpPr>
          <p:cNvPr id="357" name="Google Shape;357;p42"/>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58" name="Google Shape;358;p42"/>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59" name="Google Shape;359;p42"/>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60" name="Google Shape;360;p42"/>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53)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66" name="Google Shape;366;p43"/>
          <p:cNvPicPr preferRelativeResize="0"/>
          <p:nvPr/>
        </p:nvPicPr>
        <p:blipFill rotWithShape="1">
          <a:blip r:embed="rId3">
            <a:alphaModFix/>
          </a:blip>
          <a:srcRect b="29734" l="-1243" r="1242" t="1121"/>
          <a:stretch/>
        </p:blipFill>
        <p:spPr>
          <a:xfrm>
            <a:off x="1676400" y="980728"/>
            <a:ext cx="5791200" cy="1080120"/>
          </a:xfrm>
          <a:prstGeom prst="rect">
            <a:avLst/>
          </a:prstGeom>
          <a:noFill/>
          <a:ln>
            <a:noFill/>
          </a:ln>
        </p:spPr>
      </p:pic>
      <p:pic>
        <p:nvPicPr>
          <p:cNvPr id="367" name="Google Shape;367;p43"/>
          <p:cNvPicPr preferRelativeResize="0"/>
          <p:nvPr/>
        </p:nvPicPr>
        <p:blipFill rotWithShape="1">
          <a:blip r:embed="rId4">
            <a:alphaModFix/>
          </a:blip>
          <a:srcRect b="30854" l="0" r="0" t="0"/>
          <a:stretch/>
        </p:blipFill>
        <p:spPr>
          <a:xfrm>
            <a:off x="1763688" y="2420888"/>
            <a:ext cx="5791200" cy="1080120"/>
          </a:xfrm>
          <a:prstGeom prst="rect">
            <a:avLst/>
          </a:prstGeom>
          <a:noFill/>
          <a:ln>
            <a:noFill/>
          </a:ln>
        </p:spPr>
      </p:pic>
      <p:pic>
        <p:nvPicPr>
          <p:cNvPr id="368" name="Google Shape;368;p43"/>
          <p:cNvPicPr preferRelativeResize="0"/>
          <p:nvPr/>
        </p:nvPicPr>
        <p:blipFill rotWithShape="1">
          <a:blip r:embed="rId5">
            <a:alphaModFix/>
          </a:blip>
          <a:srcRect b="30854" l="0" r="0" t="0"/>
          <a:stretch/>
        </p:blipFill>
        <p:spPr>
          <a:xfrm>
            <a:off x="1763688" y="3870407"/>
            <a:ext cx="5791200" cy="1080120"/>
          </a:xfrm>
          <a:prstGeom prst="rect">
            <a:avLst/>
          </a:prstGeom>
          <a:noFill/>
          <a:ln>
            <a:noFill/>
          </a:ln>
        </p:spPr>
      </p:pic>
      <p:pic>
        <p:nvPicPr>
          <p:cNvPr id="369" name="Google Shape;369;p43"/>
          <p:cNvPicPr preferRelativeResize="0"/>
          <p:nvPr/>
        </p:nvPicPr>
        <p:blipFill rotWithShape="1">
          <a:blip r:embed="rId6">
            <a:alphaModFix/>
          </a:blip>
          <a:srcRect b="30854" l="0" r="0" t="0"/>
          <a:stretch/>
        </p:blipFill>
        <p:spPr>
          <a:xfrm>
            <a:off x="1763688" y="5319926"/>
            <a:ext cx="5791200" cy="1080120"/>
          </a:xfrm>
          <a:prstGeom prst="rect">
            <a:avLst/>
          </a:prstGeom>
          <a:noFill/>
          <a:ln>
            <a:noFill/>
          </a:ln>
        </p:spPr>
      </p:pic>
      <p:cxnSp>
        <p:nvCxnSpPr>
          <p:cNvPr id="370" name="Google Shape;370;p43"/>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71" name="Google Shape;371;p43"/>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72" name="Google Shape;372;p43"/>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73" name="Google Shape;373;p43"/>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57)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79" name="Google Shape;379;p44"/>
          <p:cNvPicPr preferRelativeResize="0"/>
          <p:nvPr/>
        </p:nvPicPr>
        <p:blipFill rotWithShape="1">
          <a:blip r:embed="rId3">
            <a:alphaModFix/>
          </a:blip>
          <a:srcRect b="28444" l="0" r="0" t="0"/>
          <a:stretch/>
        </p:blipFill>
        <p:spPr>
          <a:xfrm>
            <a:off x="1676400" y="1015075"/>
            <a:ext cx="5791200" cy="1117781"/>
          </a:xfrm>
          <a:prstGeom prst="rect">
            <a:avLst/>
          </a:prstGeom>
          <a:noFill/>
          <a:ln>
            <a:noFill/>
          </a:ln>
        </p:spPr>
      </p:pic>
      <p:pic>
        <p:nvPicPr>
          <p:cNvPr id="380" name="Google Shape;380;p44"/>
          <p:cNvPicPr preferRelativeResize="0"/>
          <p:nvPr/>
        </p:nvPicPr>
        <p:blipFill rotWithShape="1">
          <a:blip r:embed="rId4">
            <a:alphaModFix/>
          </a:blip>
          <a:srcRect b="28444" l="0" r="0" t="0"/>
          <a:stretch/>
        </p:blipFill>
        <p:spPr>
          <a:xfrm>
            <a:off x="1676400" y="2479585"/>
            <a:ext cx="5791200" cy="1117781"/>
          </a:xfrm>
          <a:prstGeom prst="rect">
            <a:avLst/>
          </a:prstGeom>
          <a:noFill/>
          <a:ln>
            <a:noFill/>
          </a:ln>
        </p:spPr>
      </p:pic>
      <p:pic>
        <p:nvPicPr>
          <p:cNvPr id="381" name="Google Shape;381;p44"/>
          <p:cNvPicPr preferRelativeResize="0"/>
          <p:nvPr/>
        </p:nvPicPr>
        <p:blipFill rotWithShape="1">
          <a:blip r:embed="rId5">
            <a:alphaModFix/>
          </a:blip>
          <a:srcRect b="28444" l="0" r="0" t="0"/>
          <a:stretch/>
        </p:blipFill>
        <p:spPr>
          <a:xfrm>
            <a:off x="1676400" y="3944095"/>
            <a:ext cx="5791200" cy="1117781"/>
          </a:xfrm>
          <a:prstGeom prst="rect">
            <a:avLst/>
          </a:prstGeom>
          <a:noFill/>
          <a:ln>
            <a:noFill/>
          </a:ln>
        </p:spPr>
      </p:pic>
      <p:pic>
        <p:nvPicPr>
          <p:cNvPr id="382" name="Google Shape;382;p44"/>
          <p:cNvPicPr preferRelativeResize="0"/>
          <p:nvPr/>
        </p:nvPicPr>
        <p:blipFill rotWithShape="1">
          <a:blip r:embed="rId6">
            <a:alphaModFix/>
          </a:blip>
          <a:srcRect b="24795" l="0" r="0" t="0"/>
          <a:stretch/>
        </p:blipFill>
        <p:spPr>
          <a:xfrm>
            <a:off x="1676400" y="5408605"/>
            <a:ext cx="5791200" cy="1174757"/>
          </a:xfrm>
          <a:prstGeom prst="rect">
            <a:avLst/>
          </a:prstGeom>
          <a:noFill/>
          <a:ln>
            <a:noFill/>
          </a:ln>
        </p:spPr>
      </p:pic>
      <p:cxnSp>
        <p:nvCxnSpPr>
          <p:cNvPr id="383" name="Google Shape;383;p44"/>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84" name="Google Shape;384;p44"/>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85" name="Google Shape;385;p44"/>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86" name="Google Shape;386;p44"/>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61)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5"/>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392" name="Google Shape;392;p45"/>
          <p:cNvPicPr preferRelativeResize="0"/>
          <p:nvPr/>
        </p:nvPicPr>
        <p:blipFill rotWithShape="1">
          <a:blip r:embed="rId3">
            <a:alphaModFix/>
          </a:blip>
          <a:srcRect b="26244" l="0" r="0" t="0"/>
          <a:stretch/>
        </p:blipFill>
        <p:spPr>
          <a:xfrm>
            <a:off x="1676400" y="980728"/>
            <a:ext cx="5791200" cy="1152128"/>
          </a:xfrm>
          <a:prstGeom prst="rect">
            <a:avLst/>
          </a:prstGeom>
          <a:noFill/>
          <a:ln>
            <a:noFill/>
          </a:ln>
        </p:spPr>
      </p:pic>
      <p:pic>
        <p:nvPicPr>
          <p:cNvPr id="393" name="Google Shape;393;p45"/>
          <p:cNvPicPr preferRelativeResize="0"/>
          <p:nvPr/>
        </p:nvPicPr>
        <p:blipFill rotWithShape="1">
          <a:blip r:embed="rId4">
            <a:alphaModFix/>
          </a:blip>
          <a:srcRect b="26244" l="0" r="0" t="0"/>
          <a:stretch/>
        </p:blipFill>
        <p:spPr>
          <a:xfrm>
            <a:off x="1675837" y="2420888"/>
            <a:ext cx="5791200" cy="1152128"/>
          </a:xfrm>
          <a:prstGeom prst="rect">
            <a:avLst/>
          </a:prstGeom>
          <a:noFill/>
          <a:ln>
            <a:noFill/>
          </a:ln>
        </p:spPr>
      </p:pic>
      <p:pic>
        <p:nvPicPr>
          <p:cNvPr id="394" name="Google Shape;394;p45"/>
          <p:cNvPicPr preferRelativeResize="0"/>
          <p:nvPr/>
        </p:nvPicPr>
        <p:blipFill rotWithShape="1">
          <a:blip r:embed="rId5">
            <a:alphaModFix/>
          </a:blip>
          <a:srcRect b="26244" l="0" r="0" t="0"/>
          <a:stretch/>
        </p:blipFill>
        <p:spPr>
          <a:xfrm>
            <a:off x="1675837" y="3861048"/>
            <a:ext cx="5791200" cy="1152128"/>
          </a:xfrm>
          <a:prstGeom prst="rect">
            <a:avLst/>
          </a:prstGeom>
          <a:noFill/>
          <a:ln>
            <a:noFill/>
          </a:ln>
        </p:spPr>
      </p:pic>
      <p:pic>
        <p:nvPicPr>
          <p:cNvPr id="395" name="Google Shape;395;p45"/>
          <p:cNvPicPr preferRelativeResize="0"/>
          <p:nvPr/>
        </p:nvPicPr>
        <p:blipFill rotWithShape="1">
          <a:blip r:embed="rId6">
            <a:alphaModFix/>
          </a:blip>
          <a:srcRect b="26244" l="0" r="0" t="0"/>
          <a:stretch/>
        </p:blipFill>
        <p:spPr>
          <a:xfrm>
            <a:off x="1675837" y="5301208"/>
            <a:ext cx="5791200" cy="1152128"/>
          </a:xfrm>
          <a:prstGeom prst="rect">
            <a:avLst/>
          </a:prstGeom>
          <a:noFill/>
          <a:ln>
            <a:noFill/>
          </a:ln>
        </p:spPr>
      </p:pic>
      <p:cxnSp>
        <p:nvCxnSpPr>
          <p:cNvPr id="396" name="Google Shape;396;p45"/>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97" name="Google Shape;397;p45"/>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398" name="Google Shape;398;p45"/>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399" name="Google Shape;399;p45"/>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65)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05" name="Google Shape;405;p46"/>
          <p:cNvPicPr preferRelativeResize="0"/>
          <p:nvPr/>
        </p:nvPicPr>
        <p:blipFill rotWithShape="1">
          <a:blip r:embed="rId3">
            <a:alphaModFix/>
          </a:blip>
          <a:srcRect b="26244" l="0" r="0" t="0"/>
          <a:stretch/>
        </p:blipFill>
        <p:spPr>
          <a:xfrm>
            <a:off x="1676400" y="980728"/>
            <a:ext cx="5791200" cy="1152128"/>
          </a:xfrm>
          <a:prstGeom prst="rect">
            <a:avLst/>
          </a:prstGeom>
          <a:noFill/>
          <a:ln>
            <a:noFill/>
          </a:ln>
        </p:spPr>
      </p:pic>
      <p:pic>
        <p:nvPicPr>
          <p:cNvPr id="406" name="Google Shape;406;p46"/>
          <p:cNvPicPr preferRelativeResize="0"/>
          <p:nvPr/>
        </p:nvPicPr>
        <p:blipFill rotWithShape="1">
          <a:blip r:embed="rId4">
            <a:alphaModFix/>
          </a:blip>
          <a:srcRect b="26244" l="0" r="0" t="0"/>
          <a:stretch/>
        </p:blipFill>
        <p:spPr>
          <a:xfrm>
            <a:off x="1675273" y="2384884"/>
            <a:ext cx="5791200" cy="1152128"/>
          </a:xfrm>
          <a:prstGeom prst="rect">
            <a:avLst/>
          </a:prstGeom>
          <a:noFill/>
          <a:ln>
            <a:noFill/>
          </a:ln>
        </p:spPr>
      </p:pic>
      <p:pic>
        <p:nvPicPr>
          <p:cNvPr id="407" name="Google Shape;407;p46"/>
          <p:cNvPicPr preferRelativeResize="0"/>
          <p:nvPr/>
        </p:nvPicPr>
        <p:blipFill rotWithShape="1">
          <a:blip r:embed="rId5">
            <a:alphaModFix/>
          </a:blip>
          <a:srcRect b="26244" l="0" r="0" t="0"/>
          <a:stretch/>
        </p:blipFill>
        <p:spPr>
          <a:xfrm>
            <a:off x="1675273" y="3789040"/>
            <a:ext cx="5791200" cy="1152128"/>
          </a:xfrm>
          <a:prstGeom prst="rect">
            <a:avLst/>
          </a:prstGeom>
          <a:noFill/>
          <a:ln>
            <a:noFill/>
          </a:ln>
        </p:spPr>
      </p:pic>
      <p:pic>
        <p:nvPicPr>
          <p:cNvPr id="408" name="Google Shape;408;p46"/>
          <p:cNvPicPr preferRelativeResize="0"/>
          <p:nvPr/>
        </p:nvPicPr>
        <p:blipFill rotWithShape="1">
          <a:blip r:embed="rId6">
            <a:alphaModFix/>
          </a:blip>
          <a:srcRect b="26952" l="0" r="0" t="0"/>
          <a:stretch/>
        </p:blipFill>
        <p:spPr>
          <a:xfrm>
            <a:off x="1675273" y="5193196"/>
            <a:ext cx="5791200" cy="1141090"/>
          </a:xfrm>
          <a:prstGeom prst="rect">
            <a:avLst/>
          </a:prstGeom>
          <a:noFill/>
          <a:ln>
            <a:noFill/>
          </a:ln>
        </p:spPr>
      </p:pic>
      <p:cxnSp>
        <p:nvCxnSpPr>
          <p:cNvPr id="409" name="Google Shape;409;p46"/>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10" name="Google Shape;410;p46"/>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11" name="Google Shape;411;p46"/>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12" name="Google Shape;412;p46"/>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69)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18" name="Google Shape;418;p47"/>
          <p:cNvPicPr preferRelativeResize="0"/>
          <p:nvPr/>
        </p:nvPicPr>
        <p:blipFill rotWithShape="1">
          <a:blip r:embed="rId3">
            <a:alphaModFix/>
          </a:blip>
          <a:srcRect b="30854" l="0" r="0" t="0"/>
          <a:stretch/>
        </p:blipFill>
        <p:spPr>
          <a:xfrm>
            <a:off x="1676400" y="980728"/>
            <a:ext cx="5791200" cy="1080120"/>
          </a:xfrm>
          <a:prstGeom prst="rect">
            <a:avLst/>
          </a:prstGeom>
          <a:noFill/>
          <a:ln>
            <a:noFill/>
          </a:ln>
        </p:spPr>
      </p:pic>
      <p:pic>
        <p:nvPicPr>
          <p:cNvPr id="419" name="Google Shape;419;p47"/>
          <p:cNvPicPr preferRelativeResize="0"/>
          <p:nvPr/>
        </p:nvPicPr>
        <p:blipFill rotWithShape="1">
          <a:blip r:embed="rId4">
            <a:alphaModFix/>
          </a:blip>
          <a:srcRect b="30854" l="0" r="0" t="0"/>
          <a:stretch/>
        </p:blipFill>
        <p:spPr>
          <a:xfrm>
            <a:off x="1676400" y="2348880"/>
            <a:ext cx="5791200" cy="1080120"/>
          </a:xfrm>
          <a:prstGeom prst="rect">
            <a:avLst/>
          </a:prstGeom>
          <a:noFill/>
          <a:ln>
            <a:noFill/>
          </a:ln>
        </p:spPr>
      </p:pic>
      <p:pic>
        <p:nvPicPr>
          <p:cNvPr id="420" name="Google Shape;420;p47"/>
          <p:cNvPicPr preferRelativeResize="0"/>
          <p:nvPr/>
        </p:nvPicPr>
        <p:blipFill rotWithShape="1">
          <a:blip r:embed="rId5">
            <a:alphaModFix/>
          </a:blip>
          <a:srcRect b="32945" l="0" r="0" t="0"/>
          <a:stretch/>
        </p:blipFill>
        <p:spPr>
          <a:xfrm>
            <a:off x="1703175" y="3749689"/>
            <a:ext cx="5791200" cy="1047464"/>
          </a:xfrm>
          <a:prstGeom prst="rect">
            <a:avLst/>
          </a:prstGeom>
          <a:noFill/>
          <a:ln>
            <a:noFill/>
          </a:ln>
        </p:spPr>
      </p:pic>
      <p:pic>
        <p:nvPicPr>
          <p:cNvPr id="421" name="Google Shape;421;p47"/>
          <p:cNvPicPr preferRelativeResize="0"/>
          <p:nvPr/>
        </p:nvPicPr>
        <p:blipFill rotWithShape="1">
          <a:blip r:embed="rId6">
            <a:alphaModFix/>
          </a:blip>
          <a:srcRect b="23814" l="0" r="0" t="0"/>
          <a:stretch/>
        </p:blipFill>
        <p:spPr>
          <a:xfrm>
            <a:off x="1716562" y="5295900"/>
            <a:ext cx="5791200" cy="1190094"/>
          </a:xfrm>
          <a:prstGeom prst="rect">
            <a:avLst/>
          </a:prstGeom>
          <a:noFill/>
          <a:ln>
            <a:noFill/>
          </a:ln>
        </p:spPr>
      </p:pic>
      <p:cxnSp>
        <p:nvCxnSpPr>
          <p:cNvPr id="422" name="Google Shape;422;p47"/>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23" name="Google Shape;423;p47"/>
          <p:cNvCxnSpPr/>
          <p:nvPr/>
        </p:nvCxnSpPr>
        <p:spPr>
          <a:xfrm>
            <a:off x="817240"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24" name="Google Shape;424;p47"/>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25" name="Google Shape;425;p47"/>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73)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31" name="Google Shape;431;p48"/>
          <p:cNvPicPr preferRelativeResize="0"/>
          <p:nvPr/>
        </p:nvPicPr>
        <p:blipFill rotWithShape="1">
          <a:blip r:embed="rId3">
            <a:alphaModFix/>
          </a:blip>
          <a:srcRect b="26952" l="0" r="0" t="0"/>
          <a:stretch/>
        </p:blipFill>
        <p:spPr>
          <a:xfrm>
            <a:off x="1676400" y="980728"/>
            <a:ext cx="5791200" cy="1141090"/>
          </a:xfrm>
          <a:prstGeom prst="rect">
            <a:avLst/>
          </a:prstGeom>
          <a:noFill/>
          <a:ln>
            <a:noFill/>
          </a:ln>
        </p:spPr>
      </p:pic>
      <p:pic>
        <p:nvPicPr>
          <p:cNvPr id="432" name="Google Shape;432;p48"/>
          <p:cNvPicPr preferRelativeResize="0"/>
          <p:nvPr/>
        </p:nvPicPr>
        <p:blipFill rotWithShape="1">
          <a:blip r:embed="rId4">
            <a:alphaModFix/>
          </a:blip>
          <a:srcRect b="26952" l="0" r="0" t="0"/>
          <a:stretch/>
        </p:blipFill>
        <p:spPr>
          <a:xfrm>
            <a:off x="1665266" y="2468623"/>
            <a:ext cx="5791200" cy="1141090"/>
          </a:xfrm>
          <a:prstGeom prst="rect">
            <a:avLst/>
          </a:prstGeom>
          <a:noFill/>
          <a:ln>
            <a:noFill/>
          </a:ln>
        </p:spPr>
      </p:pic>
      <p:pic>
        <p:nvPicPr>
          <p:cNvPr id="433" name="Google Shape;433;p48"/>
          <p:cNvPicPr preferRelativeResize="0"/>
          <p:nvPr/>
        </p:nvPicPr>
        <p:blipFill rotWithShape="1">
          <a:blip r:embed="rId5">
            <a:alphaModFix/>
          </a:blip>
          <a:srcRect b="26952" l="0" r="0" t="0"/>
          <a:stretch/>
        </p:blipFill>
        <p:spPr>
          <a:xfrm>
            <a:off x="1676400" y="3980791"/>
            <a:ext cx="5791200" cy="1141090"/>
          </a:xfrm>
          <a:prstGeom prst="rect">
            <a:avLst/>
          </a:prstGeom>
          <a:noFill/>
          <a:ln>
            <a:noFill/>
          </a:ln>
        </p:spPr>
      </p:pic>
      <p:pic>
        <p:nvPicPr>
          <p:cNvPr id="434" name="Google Shape;434;p48"/>
          <p:cNvPicPr preferRelativeResize="0"/>
          <p:nvPr/>
        </p:nvPicPr>
        <p:blipFill rotWithShape="1">
          <a:blip r:embed="rId6">
            <a:alphaModFix/>
          </a:blip>
          <a:srcRect b="26952" l="0" r="0" t="0"/>
          <a:stretch/>
        </p:blipFill>
        <p:spPr>
          <a:xfrm>
            <a:off x="1665266" y="5468686"/>
            <a:ext cx="5791200" cy="1141090"/>
          </a:xfrm>
          <a:prstGeom prst="rect">
            <a:avLst/>
          </a:prstGeom>
          <a:noFill/>
          <a:ln>
            <a:noFill/>
          </a:ln>
        </p:spPr>
      </p:pic>
      <p:cxnSp>
        <p:nvCxnSpPr>
          <p:cNvPr id="435" name="Google Shape;435;p48"/>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36" name="Google Shape;436;p48"/>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37" name="Google Shape;437;p48"/>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38" name="Google Shape;438;p48"/>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77)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44" name="Google Shape;444;p49"/>
          <p:cNvPicPr preferRelativeResize="0"/>
          <p:nvPr/>
        </p:nvPicPr>
        <p:blipFill rotWithShape="1">
          <a:blip r:embed="rId3">
            <a:alphaModFix/>
          </a:blip>
          <a:srcRect b="30854" l="0" r="0" t="0"/>
          <a:stretch/>
        </p:blipFill>
        <p:spPr>
          <a:xfrm>
            <a:off x="1676400" y="980728"/>
            <a:ext cx="5791200" cy="1080120"/>
          </a:xfrm>
          <a:prstGeom prst="rect">
            <a:avLst/>
          </a:prstGeom>
          <a:noFill/>
          <a:ln>
            <a:noFill/>
          </a:ln>
        </p:spPr>
      </p:pic>
      <p:pic>
        <p:nvPicPr>
          <p:cNvPr id="445" name="Google Shape;445;p49"/>
          <p:cNvPicPr preferRelativeResize="0"/>
          <p:nvPr/>
        </p:nvPicPr>
        <p:blipFill rotWithShape="1">
          <a:blip r:embed="rId4">
            <a:alphaModFix/>
          </a:blip>
          <a:srcRect b="30854" l="0" r="0" t="0"/>
          <a:stretch/>
        </p:blipFill>
        <p:spPr>
          <a:xfrm>
            <a:off x="1676400" y="2492896"/>
            <a:ext cx="5791200" cy="1080120"/>
          </a:xfrm>
          <a:prstGeom prst="rect">
            <a:avLst/>
          </a:prstGeom>
          <a:noFill/>
          <a:ln>
            <a:noFill/>
          </a:ln>
        </p:spPr>
      </p:pic>
      <p:pic>
        <p:nvPicPr>
          <p:cNvPr id="446" name="Google Shape;446;p49"/>
          <p:cNvPicPr preferRelativeResize="0"/>
          <p:nvPr/>
        </p:nvPicPr>
        <p:blipFill rotWithShape="1">
          <a:blip r:embed="rId5">
            <a:alphaModFix/>
          </a:blip>
          <a:srcRect b="30854" l="0" r="0" t="0"/>
          <a:stretch/>
        </p:blipFill>
        <p:spPr>
          <a:xfrm>
            <a:off x="1660759" y="4040538"/>
            <a:ext cx="5791200" cy="1080120"/>
          </a:xfrm>
          <a:prstGeom prst="rect">
            <a:avLst/>
          </a:prstGeom>
          <a:noFill/>
          <a:ln>
            <a:noFill/>
          </a:ln>
        </p:spPr>
      </p:pic>
      <p:pic>
        <p:nvPicPr>
          <p:cNvPr id="447" name="Google Shape;447;p49"/>
          <p:cNvPicPr preferRelativeResize="0"/>
          <p:nvPr/>
        </p:nvPicPr>
        <p:blipFill rotWithShape="1">
          <a:blip r:embed="rId6">
            <a:alphaModFix/>
          </a:blip>
          <a:srcRect b="30854" l="0" r="0" t="0"/>
          <a:stretch/>
        </p:blipFill>
        <p:spPr>
          <a:xfrm>
            <a:off x="1660759" y="5585927"/>
            <a:ext cx="5791200" cy="1080120"/>
          </a:xfrm>
          <a:prstGeom prst="rect">
            <a:avLst/>
          </a:prstGeom>
          <a:noFill/>
          <a:ln>
            <a:noFill/>
          </a:ln>
        </p:spPr>
      </p:pic>
      <p:cxnSp>
        <p:nvCxnSpPr>
          <p:cNvPr id="448" name="Google Shape;448;p49"/>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49" name="Google Shape;449;p49"/>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50" name="Google Shape;450;p49"/>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51" name="Google Shape;451;p49"/>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81)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57" name="Google Shape;457;p50"/>
          <p:cNvPicPr preferRelativeResize="0"/>
          <p:nvPr/>
        </p:nvPicPr>
        <p:blipFill rotWithShape="1">
          <a:blip r:embed="rId3">
            <a:alphaModFix/>
          </a:blip>
          <a:srcRect b="26952" l="0" r="0" t="0"/>
          <a:stretch/>
        </p:blipFill>
        <p:spPr>
          <a:xfrm>
            <a:off x="1676400" y="980728"/>
            <a:ext cx="5791200" cy="1141090"/>
          </a:xfrm>
          <a:prstGeom prst="rect">
            <a:avLst/>
          </a:prstGeom>
          <a:noFill/>
          <a:ln>
            <a:noFill/>
          </a:ln>
        </p:spPr>
      </p:pic>
      <p:pic>
        <p:nvPicPr>
          <p:cNvPr id="458" name="Google Shape;458;p50"/>
          <p:cNvPicPr preferRelativeResize="0"/>
          <p:nvPr/>
        </p:nvPicPr>
        <p:blipFill rotWithShape="1">
          <a:blip r:embed="rId4">
            <a:alphaModFix/>
          </a:blip>
          <a:srcRect b="26952" l="0" r="0" t="0"/>
          <a:stretch/>
        </p:blipFill>
        <p:spPr>
          <a:xfrm>
            <a:off x="1676400" y="2492896"/>
            <a:ext cx="5791200" cy="1141090"/>
          </a:xfrm>
          <a:prstGeom prst="rect">
            <a:avLst/>
          </a:prstGeom>
          <a:noFill/>
          <a:ln>
            <a:noFill/>
          </a:ln>
        </p:spPr>
      </p:pic>
      <p:pic>
        <p:nvPicPr>
          <p:cNvPr id="459" name="Google Shape;459;p50"/>
          <p:cNvPicPr preferRelativeResize="0"/>
          <p:nvPr/>
        </p:nvPicPr>
        <p:blipFill rotWithShape="1">
          <a:blip r:embed="rId5">
            <a:alphaModFix/>
          </a:blip>
          <a:srcRect b="26952" l="0" r="0" t="0"/>
          <a:stretch/>
        </p:blipFill>
        <p:spPr>
          <a:xfrm>
            <a:off x="1676400" y="4008693"/>
            <a:ext cx="5791200" cy="1141090"/>
          </a:xfrm>
          <a:prstGeom prst="rect">
            <a:avLst/>
          </a:prstGeom>
          <a:noFill/>
          <a:ln>
            <a:noFill/>
          </a:ln>
        </p:spPr>
      </p:pic>
      <p:pic>
        <p:nvPicPr>
          <p:cNvPr id="460" name="Google Shape;460;p50"/>
          <p:cNvPicPr preferRelativeResize="0"/>
          <p:nvPr/>
        </p:nvPicPr>
        <p:blipFill rotWithShape="1">
          <a:blip r:embed="rId6">
            <a:alphaModFix/>
          </a:blip>
          <a:srcRect b="26952" l="0" r="0" t="0"/>
          <a:stretch/>
        </p:blipFill>
        <p:spPr>
          <a:xfrm>
            <a:off x="1703175" y="5524490"/>
            <a:ext cx="5791200" cy="1141090"/>
          </a:xfrm>
          <a:prstGeom prst="rect">
            <a:avLst/>
          </a:prstGeom>
          <a:noFill/>
          <a:ln>
            <a:noFill/>
          </a:ln>
        </p:spPr>
      </p:pic>
      <p:cxnSp>
        <p:nvCxnSpPr>
          <p:cNvPr id="461" name="Google Shape;461;p50"/>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62" name="Google Shape;462;p50"/>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63" name="Google Shape;463;p50"/>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64" name="Google Shape;464;p50"/>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85)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70" name="Google Shape;470;p51"/>
          <p:cNvPicPr preferRelativeResize="0"/>
          <p:nvPr/>
        </p:nvPicPr>
        <p:blipFill rotWithShape="1">
          <a:blip r:embed="rId3">
            <a:alphaModFix/>
          </a:blip>
          <a:srcRect b="31561" l="0" r="0" t="0"/>
          <a:stretch/>
        </p:blipFill>
        <p:spPr>
          <a:xfrm>
            <a:off x="1676400" y="980728"/>
            <a:ext cx="5791200" cy="1069082"/>
          </a:xfrm>
          <a:prstGeom prst="rect">
            <a:avLst/>
          </a:prstGeom>
          <a:noFill/>
          <a:ln>
            <a:noFill/>
          </a:ln>
        </p:spPr>
      </p:pic>
      <p:pic>
        <p:nvPicPr>
          <p:cNvPr id="471" name="Google Shape;471;p51"/>
          <p:cNvPicPr preferRelativeResize="0"/>
          <p:nvPr/>
        </p:nvPicPr>
        <p:blipFill rotWithShape="1">
          <a:blip r:embed="rId4">
            <a:alphaModFix/>
          </a:blip>
          <a:srcRect b="31561" l="0" r="0" t="0"/>
          <a:stretch/>
        </p:blipFill>
        <p:spPr>
          <a:xfrm>
            <a:off x="1672456" y="2492896"/>
            <a:ext cx="5791200" cy="1069082"/>
          </a:xfrm>
          <a:prstGeom prst="rect">
            <a:avLst/>
          </a:prstGeom>
          <a:noFill/>
          <a:ln>
            <a:noFill/>
          </a:ln>
        </p:spPr>
      </p:pic>
      <p:pic>
        <p:nvPicPr>
          <p:cNvPr id="472" name="Google Shape;472;p51"/>
          <p:cNvPicPr preferRelativeResize="0"/>
          <p:nvPr/>
        </p:nvPicPr>
        <p:blipFill rotWithShape="1">
          <a:blip r:embed="rId5">
            <a:alphaModFix/>
          </a:blip>
          <a:srcRect b="25763" l="0" r="0" t="0"/>
          <a:stretch/>
        </p:blipFill>
        <p:spPr>
          <a:xfrm>
            <a:off x="1672456" y="3997559"/>
            <a:ext cx="5791200" cy="1159633"/>
          </a:xfrm>
          <a:prstGeom prst="rect">
            <a:avLst/>
          </a:prstGeom>
          <a:noFill/>
          <a:ln>
            <a:noFill/>
          </a:ln>
        </p:spPr>
      </p:pic>
      <p:pic>
        <p:nvPicPr>
          <p:cNvPr id="473" name="Google Shape;473;p51"/>
          <p:cNvPicPr preferRelativeResize="0"/>
          <p:nvPr/>
        </p:nvPicPr>
        <p:blipFill rotWithShape="1">
          <a:blip r:embed="rId6">
            <a:alphaModFix/>
          </a:blip>
          <a:srcRect b="25763" l="0" r="0" t="0"/>
          <a:stretch/>
        </p:blipFill>
        <p:spPr>
          <a:xfrm>
            <a:off x="1664703" y="5592773"/>
            <a:ext cx="5791200" cy="1159633"/>
          </a:xfrm>
          <a:prstGeom prst="rect">
            <a:avLst/>
          </a:prstGeom>
          <a:noFill/>
          <a:ln>
            <a:noFill/>
          </a:ln>
        </p:spPr>
      </p:pic>
      <p:cxnSp>
        <p:nvCxnSpPr>
          <p:cNvPr id="474" name="Google Shape;474;p51"/>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75" name="Google Shape;475;p51"/>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76" name="Google Shape;476;p51"/>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77" name="Google Shape;477;p51"/>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89)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685800" y="332657"/>
            <a:ext cx="8206680" cy="6336704"/>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lang="ru-RU" sz="2400"/>
              <a:t>Название "разделяй и властвуй" иногда применяется к алгоритмам, которые сводят каждую задачу только к одной подзадаче, таким как алгоритм двоичного поиска для поиска записи в отсортированном списке (или его аналог в численных вычислениях, алгоритм деления пополам для поиска корня). Эти алгоритмы могут быть реализованы более эффективно, чем обычные алгоритмы "разделяй и властвуй"; в частности, если они используют хвостовую рекурсию, их можно преобразовать в простые циклы. Однако в соответствии с этим широким определением каждый алгоритм, использующий рекурсию или циклы, может рассматриваться как "алгоритм "разделяй и властвуй"". Поэтому некоторые авторы считают, что название "разделяй и властвуй" следует использовать только тогда, когда каждая проблема может порождать две или более подзадач. Вместо этого для класса с одной подзадачей было предложено название "уменьшай и властвуй".</a:t>
            </a:r>
            <a:br>
              <a:rPr lang="ru-RU" sz="2400"/>
            </a:br>
            <a:r>
              <a:rPr lang="ru-RU" sz="2400"/>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83" name="Google Shape;483;p52"/>
          <p:cNvPicPr preferRelativeResize="0"/>
          <p:nvPr/>
        </p:nvPicPr>
        <p:blipFill rotWithShape="1">
          <a:blip r:embed="rId3">
            <a:alphaModFix/>
          </a:blip>
          <a:srcRect b="26244" l="0" r="0" t="0"/>
          <a:stretch/>
        </p:blipFill>
        <p:spPr>
          <a:xfrm>
            <a:off x="1676400" y="980728"/>
            <a:ext cx="5791200" cy="1152128"/>
          </a:xfrm>
          <a:prstGeom prst="rect">
            <a:avLst/>
          </a:prstGeom>
          <a:noFill/>
          <a:ln>
            <a:noFill/>
          </a:ln>
        </p:spPr>
      </p:pic>
      <p:pic>
        <p:nvPicPr>
          <p:cNvPr id="484" name="Google Shape;484;p52"/>
          <p:cNvPicPr preferRelativeResize="0"/>
          <p:nvPr/>
        </p:nvPicPr>
        <p:blipFill rotWithShape="1">
          <a:blip r:embed="rId4">
            <a:alphaModFix/>
          </a:blip>
          <a:srcRect b="26244" l="0" r="0" t="0"/>
          <a:stretch/>
        </p:blipFill>
        <p:spPr>
          <a:xfrm>
            <a:off x="1676400" y="2492896"/>
            <a:ext cx="5791200" cy="1152128"/>
          </a:xfrm>
          <a:prstGeom prst="rect">
            <a:avLst/>
          </a:prstGeom>
          <a:noFill/>
          <a:ln>
            <a:noFill/>
          </a:ln>
        </p:spPr>
      </p:pic>
      <p:pic>
        <p:nvPicPr>
          <p:cNvPr id="485" name="Google Shape;485;p52"/>
          <p:cNvPicPr preferRelativeResize="0"/>
          <p:nvPr/>
        </p:nvPicPr>
        <p:blipFill rotWithShape="1">
          <a:blip r:embed="rId5">
            <a:alphaModFix/>
          </a:blip>
          <a:srcRect b="26244" l="0" r="0" t="0"/>
          <a:stretch/>
        </p:blipFill>
        <p:spPr>
          <a:xfrm>
            <a:off x="1676400" y="4005064"/>
            <a:ext cx="5791200" cy="1152128"/>
          </a:xfrm>
          <a:prstGeom prst="rect">
            <a:avLst/>
          </a:prstGeom>
          <a:noFill/>
          <a:ln>
            <a:noFill/>
          </a:ln>
        </p:spPr>
      </p:pic>
      <p:pic>
        <p:nvPicPr>
          <p:cNvPr id="486" name="Google Shape;486;p52"/>
          <p:cNvPicPr preferRelativeResize="0"/>
          <p:nvPr/>
        </p:nvPicPr>
        <p:blipFill rotWithShape="1">
          <a:blip r:embed="rId6">
            <a:alphaModFix/>
          </a:blip>
          <a:srcRect b="26244" l="0" r="0" t="0"/>
          <a:stretch/>
        </p:blipFill>
        <p:spPr>
          <a:xfrm>
            <a:off x="1659632" y="5523114"/>
            <a:ext cx="5791200" cy="1152128"/>
          </a:xfrm>
          <a:prstGeom prst="rect">
            <a:avLst/>
          </a:prstGeom>
          <a:noFill/>
          <a:ln>
            <a:noFill/>
          </a:ln>
        </p:spPr>
      </p:pic>
      <p:cxnSp>
        <p:nvCxnSpPr>
          <p:cNvPr id="487" name="Google Shape;487;p52"/>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88" name="Google Shape;488;p52"/>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489" name="Google Shape;489;p52"/>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490" name="Google Shape;490;p52"/>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93)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3"/>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496" name="Google Shape;496;p53"/>
          <p:cNvPicPr preferRelativeResize="0"/>
          <p:nvPr/>
        </p:nvPicPr>
        <p:blipFill rotWithShape="1">
          <a:blip r:embed="rId3">
            <a:alphaModFix/>
          </a:blip>
          <a:srcRect b="26952" l="0" r="0" t="0"/>
          <a:stretch/>
        </p:blipFill>
        <p:spPr>
          <a:xfrm>
            <a:off x="1676400" y="1014512"/>
            <a:ext cx="5791200" cy="1141090"/>
          </a:xfrm>
          <a:prstGeom prst="rect">
            <a:avLst/>
          </a:prstGeom>
          <a:noFill/>
          <a:ln>
            <a:noFill/>
          </a:ln>
        </p:spPr>
      </p:pic>
      <p:pic>
        <p:nvPicPr>
          <p:cNvPr id="497" name="Google Shape;497;p53"/>
          <p:cNvPicPr preferRelativeResize="0"/>
          <p:nvPr/>
        </p:nvPicPr>
        <p:blipFill rotWithShape="1">
          <a:blip r:embed="rId4">
            <a:alphaModFix/>
          </a:blip>
          <a:srcRect b="26952" l="0" r="0" t="0"/>
          <a:stretch/>
        </p:blipFill>
        <p:spPr>
          <a:xfrm>
            <a:off x="1676400" y="2492896"/>
            <a:ext cx="5791200" cy="1141090"/>
          </a:xfrm>
          <a:prstGeom prst="rect">
            <a:avLst/>
          </a:prstGeom>
          <a:noFill/>
          <a:ln>
            <a:noFill/>
          </a:ln>
        </p:spPr>
      </p:pic>
      <p:pic>
        <p:nvPicPr>
          <p:cNvPr id="498" name="Google Shape;498;p53"/>
          <p:cNvPicPr preferRelativeResize="0"/>
          <p:nvPr/>
        </p:nvPicPr>
        <p:blipFill rotWithShape="1">
          <a:blip r:embed="rId5">
            <a:alphaModFix/>
          </a:blip>
          <a:srcRect b="26952" l="0" r="0" t="0"/>
          <a:stretch/>
        </p:blipFill>
        <p:spPr>
          <a:xfrm>
            <a:off x="1676400" y="3949261"/>
            <a:ext cx="5791200" cy="1141090"/>
          </a:xfrm>
          <a:prstGeom prst="rect">
            <a:avLst/>
          </a:prstGeom>
          <a:noFill/>
          <a:ln>
            <a:noFill/>
          </a:ln>
        </p:spPr>
      </p:pic>
      <p:pic>
        <p:nvPicPr>
          <p:cNvPr id="499" name="Google Shape;499;p53"/>
          <p:cNvPicPr preferRelativeResize="0"/>
          <p:nvPr/>
        </p:nvPicPr>
        <p:blipFill rotWithShape="1">
          <a:blip r:embed="rId6">
            <a:alphaModFix/>
          </a:blip>
          <a:srcRect b="24664" l="0" r="0" t="0"/>
          <a:stretch/>
        </p:blipFill>
        <p:spPr>
          <a:xfrm>
            <a:off x="1676400" y="5406553"/>
            <a:ext cx="5791200" cy="1176809"/>
          </a:xfrm>
          <a:prstGeom prst="rect">
            <a:avLst/>
          </a:prstGeom>
          <a:noFill/>
          <a:ln>
            <a:noFill/>
          </a:ln>
        </p:spPr>
      </p:pic>
      <p:cxnSp>
        <p:nvCxnSpPr>
          <p:cNvPr id="500" name="Google Shape;500;p53"/>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01" name="Google Shape;501;p53"/>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02" name="Google Shape;502;p53"/>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503" name="Google Shape;503;p53"/>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97)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99)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4"/>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09" name="Google Shape;509;p54"/>
          <p:cNvPicPr preferRelativeResize="0"/>
          <p:nvPr/>
        </p:nvPicPr>
        <p:blipFill rotWithShape="1">
          <a:blip r:embed="rId3">
            <a:alphaModFix/>
          </a:blip>
          <a:srcRect b="26244" l="0" r="0" t="0"/>
          <a:stretch/>
        </p:blipFill>
        <p:spPr>
          <a:xfrm>
            <a:off x="1676400" y="980728"/>
            <a:ext cx="5791200" cy="1152128"/>
          </a:xfrm>
          <a:prstGeom prst="rect">
            <a:avLst/>
          </a:prstGeom>
          <a:noFill/>
          <a:ln>
            <a:noFill/>
          </a:ln>
        </p:spPr>
      </p:pic>
      <p:pic>
        <p:nvPicPr>
          <p:cNvPr id="510" name="Google Shape;510;p54"/>
          <p:cNvPicPr preferRelativeResize="0"/>
          <p:nvPr/>
        </p:nvPicPr>
        <p:blipFill rotWithShape="1">
          <a:blip r:embed="rId4">
            <a:alphaModFix/>
          </a:blip>
          <a:srcRect b="26244" l="0" r="0" t="0"/>
          <a:stretch/>
        </p:blipFill>
        <p:spPr>
          <a:xfrm>
            <a:off x="1676400" y="2420888"/>
            <a:ext cx="5791200" cy="1152128"/>
          </a:xfrm>
          <a:prstGeom prst="rect">
            <a:avLst/>
          </a:prstGeom>
          <a:noFill/>
          <a:ln>
            <a:noFill/>
          </a:ln>
        </p:spPr>
      </p:pic>
      <p:pic>
        <p:nvPicPr>
          <p:cNvPr id="511" name="Google Shape;511;p54"/>
          <p:cNvPicPr preferRelativeResize="0"/>
          <p:nvPr/>
        </p:nvPicPr>
        <p:blipFill rotWithShape="1">
          <a:blip r:embed="rId5">
            <a:alphaModFix/>
          </a:blip>
          <a:srcRect b="26244" l="0" r="0" t="0"/>
          <a:stretch/>
        </p:blipFill>
        <p:spPr>
          <a:xfrm>
            <a:off x="1689224" y="3861048"/>
            <a:ext cx="5791200" cy="1152128"/>
          </a:xfrm>
          <a:prstGeom prst="rect">
            <a:avLst/>
          </a:prstGeom>
          <a:noFill/>
          <a:ln>
            <a:noFill/>
          </a:ln>
        </p:spPr>
      </p:pic>
      <p:pic>
        <p:nvPicPr>
          <p:cNvPr id="512" name="Google Shape;512;p54"/>
          <p:cNvPicPr preferRelativeResize="0"/>
          <p:nvPr/>
        </p:nvPicPr>
        <p:blipFill rotWithShape="1">
          <a:blip r:embed="rId6">
            <a:alphaModFix/>
          </a:blip>
          <a:srcRect b="26244" l="0" r="0" t="0"/>
          <a:stretch/>
        </p:blipFill>
        <p:spPr>
          <a:xfrm>
            <a:off x="1660759" y="5301208"/>
            <a:ext cx="5791200" cy="1152128"/>
          </a:xfrm>
          <a:prstGeom prst="rect">
            <a:avLst/>
          </a:prstGeom>
          <a:noFill/>
          <a:ln>
            <a:noFill/>
          </a:ln>
        </p:spPr>
      </p:pic>
      <p:cxnSp>
        <p:nvCxnSpPr>
          <p:cNvPr id="513" name="Google Shape;513;p54"/>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14" name="Google Shape;514;p54"/>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15" name="Google Shape;515;p54"/>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516" name="Google Shape;516;p54"/>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101)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22" name="Google Shape;522;p55"/>
          <p:cNvPicPr preferRelativeResize="0"/>
          <p:nvPr/>
        </p:nvPicPr>
        <p:blipFill rotWithShape="1">
          <a:blip r:embed="rId3">
            <a:alphaModFix/>
          </a:blip>
          <a:srcRect b="26244" l="0" r="0" t="0"/>
          <a:stretch/>
        </p:blipFill>
        <p:spPr>
          <a:xfrm>
            <a:off x="1676400" y="1124744"/>
            <a:ext cx="5791200" cy="1152128"/>
          </a:xfrm>
          <a:prstGeom prst="rect">
            <a:avLst/>
          </a:prstGeom>
          <a:noFill/>
          <a:ln>
            <a:noFill/>
          </a:ln>
        </p:spPr>
      </p:pic>
      <p:pic>
        <p:nvPicPr>
          <p:cNvPr id="523" name="Google Shape;523;p55"/>
          <p:cNvPicPr preferRelativeResize="0"/>
          <p:nvPr/>
        </p:nvPicPr>
        <p:blipFill rotWithShape="1">
          <a:blip r:embed="rId4">
            <a:alphaModFix/>
          </a:blip>
          <a:srcRect b="26244" l="0" r="0" t="0"/>
          <a:stretch/>
        </p:blipFill>
        <p:spPr>
          <a:xfrm>
            <a:off x="1676400" y="2647950"/>
            <a:ext cx="5791200" cy="1152128"/>
          </a:xfrm>
          <a:prstGeom prst="rect">
            <a:avLst/>
          </a:prstGeom>
          <a:noFill/>
          <a:ln>
            <a:noFill/>
          </a:ln>
        </p:spPr>
      </p:pic>
      <p:pic>
        <p:nvPicPr>
          <p:cNvPr id="524" name="Google Shape;524;p55"/>
          <p:cNvPicPr preferRelativeResize="0"/>
          <p:nvPr/>
        </p:nvPicPr>
        <p:blipFill rotWithShape="1">
          <a:blip r:embed="rId5">
            <a:alphaModFix/>
          </a:blip>
          <a:srcRect b="26244" l="0" r="0" t="0"/>
          <a:stretch/>
        </p:blipFill>
        <p:spPr>
          <a:xfrm>
            <a:off x="1660759" y="4023441"/>
            <a:ext cx="5791200" cy="1152128"/>
          </a:xfrm>
          <a:prstGeom prst="rect">
            <a:avLst/>
          </a:prstGeom>
          <a:noFill/>
          <a:ln>
            <a:noFill/>
          </a:ln>
        </p:spPr>
      </p:pic>
      <p:pic>
        <p:nvPicPr>
          <p:cNvPr id="525" name="Google Shape;525;p55"/>
          <p:cNvPicPr preferRelativeResize="0"/>
          <p:nvPr/>
        </p:nvPicPr>
        <p:blipFill rotWithShape="1">
          <a:blip r:embed="rId6">
            <a:alphaModFix/>
          </a:blip>
          <a:srcRect b="26244" l="0" r="0" t="0"/>
          <a:stretch/>
        </p:blipFill>
        <p:spPr>
          <a:xfrm>
            <a:off x="1547664" y="5533975"/>
            <a:ext cx="5791200" cy="1152128"/>
          </a:xfrm>
          <a:prstGeom prst="rect">
            <a:avLst/>
          </a:prstGeom>
          <a:noFill/>
          <a:ln>
            <a:noFill/>
          </a:ln>
        </p:spPr>
      </p:pic>
      <p:cxnSp>
        <p:nvCxnSpPr>
          <p:cNvPr id="526" name="Google Shape;526;p55"/>
          <p:cNvCxnSpPr/>
          <p:nvPr/>
        </p:nvCxnSpPr>
        <p:spPr>
          <a:xfrm>
            <a:off x="827584" y="234888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27" name="Google Shape;527;p55"/>
          <p:cNvCxnSpPr/>
          <p:nvPr/>
        </p:nvCxnSpPr>
        <p:spPr>
          <a:xfrm>
            <a:off x="817240" y="386104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28" name="Google Shape;528;p55"/>
          <p:cNvCxnSpPr/>
          <p:nvPr/>
        </p:nvCxnSpPr>
        <p:spPr>
          <a:xfrm>
            <a:off x="817240" y="53012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529" name="Google Shape;529;p55"/>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105)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6"/>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35" name="Google Shape;535;p56"/>
          <p:cNvPicPr preferRelativeResize="0"/>
          <p:nvPr/>
        </p:nvPicPr>
        <p:blipFill rotWithShape="1">
          <a:blip r:embed="rId3">
            <a:alphaModFix/>
          </a:blip>
          <a:srcRect b="31561" l="0" r="0" t="0"/>
          <a:stretch/>
        </p:blipFill>
        <p:spPr>
          <a:xfrm>
            <a:off x="1676400" y="980728"/>
            <a:ext cx="5791200" cy="1069082"/>
          </a:xfrm>
          <a:prstGeom prst="rect">
            <a:avLst/>
          </a:prstGeom>
          <a:noFill/>
          <a:ln>
            <a:noFill/>
          </a:ln>
        </p:spPr>
      </p:pic>
      <p:pic>
        <p:nvPicPr>
          <p:cNvPr id="536" name="Google Shape;536;p56"/>
          <p:cNvPicPr preferRelativeResize="0"/>
          <p:nvPr/>
        </p:nvPicPr>
        <p:blipFill rotWithShape="1">
          <a:blip r:embed="rId4">
            <a:alphaModFix/>
          </a:blip>
          <a:srcRect b="31561" l="0" r="0" t="0"/>
          <a:stretch/>
        </p:blipFill>
        <p:spPr>
          <a:xfrm>
            <a:off x="1676400" y="2492896"/>
            <a:ext cx="5791200" cy="1069082"/>
          </a:xfrm>
          <a:prstGeom prst="rect">
            <a:avLst/>
          </a:prstGeom>
          <a:noFill/>
          <a:ln>
            <a:noFill/>
          </a:ln>
        </p:spPr>
      </p:pic>
      <p:pic>
        <p:nvPicPr>
          <p:cNvPr id="537" name="Google Shape;537;p56"/>
          <p:cNvPicPr preferRelativeResize="0"/>
          <p:nvPr/>
        </p:nvPicPr>
        <p:blipFill rotWithShape="1">
          <a:blip r:embed="rId5">
            <a:alphaModFix/>
          </a:blip>
          <a:srcRect b="31561" l="0" r="0" t="0"/>
          <a:stretch/>
        </p:blipFill>
        <p:spPr>
          <a:xfrm>
            <a:off x="1676400" y="4005064"/>
            <a:ext cx="5791200" cy="1069082"/>
          </a:xfrm>
          <a:prstGeom prst="rect">
            <a:avLst/>
          </a:prstGeom>
          <a:noFill/>
          <a:ln>
            <a:noFill/>
          </a:ln>
        </p:spPr>
      </p:pic>
      <p:pic>
        <p:nvPicPr>
          <p:cNvPr id="538" name="Google Shape;538;p56"/>
          <p:cNvPicPr preferRelativeResize="0"/>
          <p:nvPr/>
        </p:nvPicPr>
        <p:blipFill rotWithShape="1">
          <a:blip r:embed="rId6">
            <a:alphaModFix/>
          </a:blip>
          <a:srcRect b="31750" l="0" r="0" t="0"/>
          <a:stretch/>
        </p:blipFill>
        <p:spPr>
          <a:xfrm>
            <a:off x="1676400" y="5517232"/>
            <a:ext cx="5791200" cy="1066130"/>
          </a:xfrm>
          <a:prstGeom prst="rect">
            <a:avLst/>
          </a:prstGeom>
          <a:noFill/>
          <a:ln>
            <a:noFill/>
          </a:ln>
        </p:spPr>
      </p:pic>
      <p:cxnSp>
        <p:nvCxnSpPr>
          <p:cNvPr id="539" name="Google Shape;539;p56"/>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40" name="Google Shape;540;p56"/>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41" name="Google Shape;541;p56"/>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542" name="Google Shape;542;p56"/>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109)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7"/>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48" name="Google Shape;548;p57"/>
          <p:cNvPicPr preferRelativeResize="0"/>
          <p:nvPr/>
        </p:nvPicPr>
        <p:blipFill rotWithShape="1">
          <a:blip r:embed="rId3">
            <a:alphaModFix/>
          </a:blip>
          <a:srcRect b="31268" l="0" r="0" t="0"/>
          <a:stretch/>
        </p:blipFill>
        <p:spPr>
          <a:xfrm>
            <a:off x="1676400" y="980728"/>
            <a:ext cx="5791200" cy="1073674"/>
          </a:xfrm>
          <a:prstGeom prst="rect">
            <a:avLst/>
          </a:prstGeom>
          <a:noFill/>
          <a:ln>
            <a:noFill/>
          </a:ln>
        </p:spPr>
      </p:pic>
      <p:pic>
        <p:nvPicPr>
          <p:cNvPr id="549" name="Google Shape;549;p57"/>
          <p:cNvPicPr preferRelativeResize="0"/>
          <p:nvPr/>
        </p:nvPicPr>
        <p:blipFill rotWithShape="1">
          <a:blip r:embed="rId4">
            <a:alphaModFix/>
          </a:blip>
          <a:srcRect b="31268" l="0" r="0" t="0"/>
          <a:stretch/>
        </p:blipFill>
        <p:spPr>
          <a:xfrm>
            <a:off x="1660759" y="2420888"/>
            <a:ext cx="5791200" cy="1073674"/>
          </a:xfrm>
          <a:prstGeom prst="rect">
            <a:avLst/>
          </a:prstGeom>
          <a:noFill/>
          <a:ln>
            <a:noFill/>
          </a:ln>
        </p:spPr>
      </p:pic>
      <p:pic>
        <p:nvPicPr>
          <p:cNvPr id="550" name="Google Shape;550;p57"/>
          <p:cNvPicPr preferRelativeResize="0"/>
          <p:nvPr/>
        </p:nvPicPr>
        <p:blipFill rotWithShape="1">
          <a:blip r:embed="rId5">
            <a:alphaModFix/>
          </a:blip>
          <a:srcRect b="31268" l="0" r="0" t="0"/>
          <a:stretch/>
        </p:blipFill>
        <p:spPr>
          <a:xfrm>
            <a:off x="1627786" y="4005064"/>
            <a:ext cx="5791200" cy="1073674"/>
          </a:xfrm>
          <a:prstGeom prst="rect">
            <a:avLst/>
          </a:prstGeom>
          <a:noFill/>
          <a:ln>
            <a:noFill/>
          </a:ln>
        </p:spPr>
      </p:pic>
      <p:pic>
        <p:nvPicPr>
          <p:cNvPr id="551" name="Google Shape;551;p57"/>
          <p:cNvPicPr preferRelativeResize="0"/>
          <p:nvPr/>
        </p:nvPicPr>
        <p:blipFill rotWithShape="1">
          <a:blip r:embed="rId6">
            <a:alphaModFix/>
          </a:blip>
          <a:srcRect b="31268" l="0" r="0" t="0"/>
          <a:stretch/>
        </p:blipFill>
        <p:spPr>
          <a:xfrm>
            <a:off x="1660759" y="5436592"/>
            <a:ext cx="5791200" cy="1073674"/>
          </a:xfrm>
          <a:prstGeom prst="rect">
            <a:avLst/>
          </a:prstGeom>
          <a:noFill/>
          <a:ln>
            <a:noFill/>
          </a:ln>
        </p:spPr>
      </p:pic>
      <p:cxnSp>
        <p:nvCxnSpPr>
          <p:cNvPr id="552" name="Google Shape;552;p57"/>
          <p:cNvCxnSpPr/>
          <p:nvPr/>
        </p:nvCxnSpPr>
        <p:spPr>
          <a:xfrm>
            <a:off x="827584" y="227687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53" name="Google Shape;553;p57"/>
          <p:cNvCxnSpPr/>
          <p:nvPr/>
        </p:nvCxnSpPr>
        <p:spPr>
          <a:xfrm>
            <a:off x="817240" y="37890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554" name="Google Shape;554;p57"/>
          <p:cNvCxnSpPr/>
          <p:nvPr/>
        </p:nvCxnSpPr>
        <p:spPr>
          <a:xfrm>
            <a:off x="817240" y="52292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555" name="Google Shape;555;p57"/>
          <p:cNvSpPr txBox="1"/>
          <p:nvPr/>
        </p:nvSpPr>
        <p:spPr>
          <a:xfrm>
            <a:off x="1005136" y="1330474"/>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113)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8"/>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61" name="Google Shape;561;p58"/>
          <p:cNvPicPr preferRelativeResize="0"/>
          <p:nvPr/>
        </p:nvPicPr>
        <p:blipFill rotWithShape="1">
          <a:blip r:embed="rId3">
            <a:alphaModFix/>
          </a:blip>
          <a:srcRect b="31561" l="0" r="0" t="0"/>
          <a:stretch/>
        </p:blipFill>
        <p:spPr>
          <a:xfrm>
            <a:off x="288224" y="2554763"/>
            <a:ext cx="8567551" cy="158160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9"/>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сверху – вниз (TopDown)</a:t>
            </a:r>
            <a:endParaRPr/>
          </a:p>
        </p:txBody>
      </p:sp>
      <p:pic>
        <p:nvPicPr>
          <p:cNvPr id="567" name="Google Shape;567;p59"/>
          <p:cNvPicPr preferRelativeResize="0"/>
          <p:nvPr/>
        </p:nvPicPr>
        <p:blipFill rotWithShape="1">
          <a:blip r:embed="rId3">
            <a:alphaModFix/>
          </a:blip>
          <a:srcRect b="0" l="0" r="0" t="0"/>
          <a:stretch/>
        </p:blipFill>
        <p:spPr>
          <a:xfrm>
            <a:off x="1259632" y="1105723"/>
            <a:ext cx="6954220" cy="547763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0"/>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sp>
        <p:nvSpPr>
          <p:cNvPr id="573" name="Google Shape;573;p60"/>
          <p:cNvSpPr txBox="1"/>
          <p:nvPr>
            <p:ph idx="1" type="body"/>
          </p:nvPr>
        </p:nvSpPr>
        <p:spPr>
          <a:xfrm>
            <a:off x="583760" y="3645024"/>
            <a:ext cx="4978896" cy="20162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ru-RU"/>
              <a:t>2</a:t>
            </a:r>
            <a:r>
              <a:rPr baseline="30000" lang="ru-RU"/>
              <a:t>k </a:t>
            </a:r>
            <a:r>
              <a:rPr lang="ru-RU"/>
              <a:t>= N   ⇒ k = log</a:t>
            </a:r>
            <a:r>
              <a:rPr baseline="-25000" lang="ru-RU"/>
              <a:t>2</a:t>
            </a:r>
            <a:r>
              <a:rPr lang="ru-RU"/>
              <a:t> N</a:t>
            </a:r>
            <a:endParaRPr/>
          </a:p>
          <a:p>
            <a:pPr indent="-342900" lvl="0" marL="342900" rtl="0" algn="l">
              <a:spcBef>
                <a:spcPts val="640"/>
              </a:spcBef>
              <a:spcAft>
                <a:spcPts val="0"/>
              </a:spcAft>
              <a:buClr>
                <a:schemeClr val="dk1"/>
              </a:buClr>
              <a:buSzPts val="3200"/>
              <a:buNone/>
            </a:pPr>
            <a:r>
              <a:rPr lang="ru-RU"/>
              <a:t>Сколько требуется памяти?</a:t>
            </a:r>
            <a:endParaRPr/>
          </a:p>
          <a:p>
            <a:pPr indent="-342900" lvl="0" marL="342900" rtl="0" algn="l">
              <a:spcBef>
                <a:spcPts val="640"/>
              </a:spcBef>
              <a:spcAft>
                <a:spcPts val="0"/>
              </a:spcAft>
              <a:buClr>
                <a:schemeClr val="dk1"/>
              </a:buClr>
              <a:buSzPts val="3200"/>
              <a:buNone/>
            </a:pPr>
            <a:r>
              <a:rPr lang="ru-RU"/>
              <a:t>N/2</a:t>
            </a:r>
            <a:endParaRPr/>
          </a:p>
        </p:txBody>
      </p:sp>
      <p:pic>
        <p:nvPicPr>
          <p:cNvPr id="574" name="Google Shape;574;p60"/>
          <p:cNvPicPr preferRelativeResize="0"/>
          <p:nvPr/>
        </p:nvPicPr>
        <p:blipFill rotWithShape="1">
          <a:blip r:embed="rId3">
            <a:alphaModFix/>
          </a:blip>
          <a:srcRect b="0" l="0" r="0" t="0"/>
          <a:stretch/>
        </p:blipFill>
        <p:spPr>
          <a:xfrm>
            <a:off x="611560" y="1052736"/>
            <a:ext cx="4157836" cy="2227412"/>
          </a:xfrm>
          <a:prstGeom prst="rect">
            <a:avLst/>
          </a:prstGeom>
          <a:noFill/>
          <a:ln>
            <a:noFill/>
          </a:ln>
        </p:spPr>
      </p:pic>
      <p:sp>
        <p:nvSpPr>
          <p:cNvPr id="575" name="Google Shape;575;p60"/>
          <p:cNvSpPr/>
          <p:nvPr/>
        </p:nvSpPr>
        <p:spPr>
          <a:xfrm>
            <a:off x="5508104" y="1988840"/>
            <a:ext cx="1512168" cy="504056"/>
          </a:xfrm>
          <a:prstGeom prst="rect">
            <a:avLst/>
          </a:prstGeom>
          <a:solidFill>
            <a:srgbClr val="EAF1DD"/>
          </a:solidFill>
          <a:ln cap="flat" cmpd="sng" w="2857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6" name="Google Shape;576;p60"/>
          <p:cNvSpPr/>
          <p:nvPr/>
        </p:nvSpPr>
        <p:spPr>
          <a:xfrm>
            <a:off x="7035010" y="1988840"/>
            <a:ext cx="1512168" cy="504056"/>
          </a:xfrm>
          <a:prstGeom prst="rect">
            <a:avLst/>
          </a:prstGeom>
          <a:solidFill>
            <a:srgbClr val="EAF1DD"/>
          </a:solidFill>
          <a:ln cap="flat" cmpd="sng" w="2857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200">
                <a:solidFill>
                  <a:schemeClr val="dk1"/>
                </a:solidFill>
                <a:latin typeface="Calibri"/>
                <a:ea typeface="Calibri"/>
                <a:cs typeface="Calibri"/>
                <a:sym typeface="Calibri"/>
              </a:rPr>
              <a:t>B</a:t>
            </a:r>
            <a:endParaRPr sz="3200">
              <a:solidFill>
                <a:schemeClr val="dk1"/>
              </a:solidFill>
              <a:latin typeface="Calibri"/>
              <a:ea typeface="Calibri"/>
              <a:cs typeface="Calibri"/>
              <a:sym typeface="Calibri"/>
            </a:endParaRPr>
          </a:p>
        </p:txBody>
      </p:sp>
      <p:sp>
        <p:nvSpPr>
          <p:cNvPr id="577" name="Google Shape;577;p60"/>
          <p:cNvSpPr/>
          <p:nvPr/>
        </p:nvSpPr>
        <p:spPr>
          <a:xfrm>
            <a:off x="5516076" y="3140968"/>
            <a:ext cx="1512168" cy="504056"/>
          </a:xfrm>
          <a:prstGeom prst="rect">
            <a:avLst/>
          </a:prstGeom>
          <a:solidFill>
            <a:srgbClr val="EAF1DD"/>
          </a:solidFill>
          <a:ln cap="flat" cmpd="sng" w="2857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 name="Google Shape;578;p60"/>
          <p:cNvSpPr txBox="1"/>
          <p:nvPr/>
        </p:nvSpPr>
        <p:spPr>
          <a:xfrm>
            <a:off x="6048164" y="1988840"/>
            <a:ext cx="4320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chemeClr val="dk1"/>
                </a:solidFill>
                <a:latin typeface="Calibri"/>
                <a:ea typeface="Calibri"/>
                <a:cs typeface="Calibri"/>
                <a:sym typeface="Calibri"/>
              </a:rPr>
              <a:t>A</a:t>
            </a:r>
            <a:endParaRPr sz="3200">
              <a:solidFill>
                <a:schemeClr val="dk1"/>
              </a:solidFill>
              <a:latin typeface="Calibri"/>
              <a:ea typeface="Calibri"/>
              <a:cs typeface="Calibri"/>
              <a:sym typeface="Calibri"/>
            </a:endParaRPr>
          </a:p>
        </p:txBody>
      </p:sp>
      <p:sp>
        <p:nvSpPr>
          <p:cNvPr id="579" name="Google Shape;579;p60"/>
          <p:cNvSpPr/>
          <p:nvPr/>
        </p:nvSpPr>
        <p:spPr>
          <a:xfrm>
            <a:off x="6048164" y="2573615"/>
            <a:ext cx="432048" cy="567353"/>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60"/>
          <p:cNvSpPr/>
          <p:nvPr/>
        </p:nvSpPr>
        <p:spPr>
          <a:xfrm>
            <a:off x="5431452" y="3717032"/>
            <a:ext cx="208052" cy="504056"/>
          </a:xfrm>
          <a:prstGeom prst="up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60"/>
          <p:cNvSpPr/>
          <p:nvPr/>
        </p:nvSpPr>
        <p:spPr>
          <a:xfrm>
            <a:off x="6981720" y="2533846"/>
            <a:ext cx="208052" cy="504056"/>
          </a:xfrm>
          <a:prstGeom prst="up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60"/>
          <p:cNvSpPr/>
          <p:nvPr/>
        </p:nvSpPr>
        <p:spPr>
          <a:xfrm>
            <a:off x="5424536" y="1340768"/>
            <a:ext cx="260658" cy="648072"/>
          </a:xfrm>
          <a:prstGeom prst="downArrow">
            <a:avLst>
              <a:gd fmla="val 50000" name="adj1"/>
              <a:gd fmla="val 50000" name="adj2"/>
            </a:avLst>
          </a:prstGeom>
          <a:solidFill>
            <a:srgbClr val="00B05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60"/>
          <p:cNvSpPr txBox="1"/>
          <p:nvPr/>
        </p:nvSpPr>
        <p:spPr>
          <a:xfrm>
            <a:off x="3635896" y="5407540"/>
            <a:ext cx="49112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rgbClr val="FF0000"/>
                </a:solidFill>
                <a:latin typeface="Calibri"/>
                <a:ea typeface="Calibri"/>
                <a:cs typeface="Calibri"/>
                <a:sym typeface="Calibri"/>
              </a:rPr>
              <a:t>Сортировка устойчивая!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Неустойчивая сортировка слиянием </a:t>
            </a:r>
            <a:endParaRPr/>
          </a:p>
        </p:txBody>
      </p:sp>
      <p:sp>
        <p:nvSpPr>
          <p:cNvPr id="589" name="Google Shape;589;p61"/>
          <p:cNvSpPr txBox="1"/>
          <p:nvPr>
            <p:ph idx="1" type="body"/>
          </p:nvPr>
        </p:nvSpPr>
        <p:spPr>
          <a:xfrm>
            <a:off x="251520" y="620688"/>
            <a:ext cx="8712968" cy="576064"/>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None/>
            </a:pPr>
            <a:r>
              <a:rPr lang="ru-RU"/>
              <a:t>Без дополнительной памяти, основана на обменах </a:t>
            </a:r>
            <a:endParaRPr/>
          </a:p>
        </p:txBody>
      </p:sp>
      <p:sp>
        <p:nvSpPr>
          <p:cNvPr id="590" name="Google Shape;590;p61"/>
          <p:cNvSpPr/>
          <p:nvPr/>
        </p:nvSpPr>
        <p:spPr>
          <a:xfrm>
            <a:off x="588197" y="1268760"/>
            <a:ext cx="5472608"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61"/>
          <p:cNvSpPr/>
          <p:nvPr/>
        </p:nvSpPr>
        <p:spPr>
          <a:xfrm>
            <a:off x="583633" y="2204864"/>
            <a:ext cx="2736304"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592" name="Google Shape;592;p61"/>
          <p:cNvSpPr/>
          <p:nvPr/>
        </p:nvSpPr>
        <p:spPr>
          <a:xfrm>
            <a:off x="3324501" y="2204864"/>
            <a:ext cx="2736304"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61"/>
          <p:cNvSpPr/>
          <p:nvPr/>
        </p:nvSpPr>
        <p:spPr>
          <a:xfrm>
            <a:off x="682481" y="3501008"/>
            <a:ext cx="1345282"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61"/>
          <p:cNvSpPr/>
          <p:nvPr/>
        </p:nvSpPr>
        <p:spPr>
          <a:xfrm>
            <a:off x="3423349" y="3501008"/>
            <a:ext cx="2736304"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595" name="Google Shape;595;p61"/>
          <p:cNvSpPr/>
          <p:nvPr/>
        </p:nvSpPr>
        <p:spPr>
          <a:xfrm>
            <a:off x="2055197" y="3501008"/>
            <a:ext cx="1345282"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596" name="Google Shape;596;p61"/>
          <p:cNvSpPr/>
          <p:nvPr/>
        </p:nvSpPr>
        <p:spPr>
          <a:xfrm>
            <a:off x="560762" y="4077072"/>
            <a:ext cx="243437" cy="504056"/>
          </a:xfrm>
          <a:prstGeom prst="up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61"/>
          <p:cNvSpPr/>
          <p:nvPr/>
        </p:nvSpPr>
        <p:spPr>
          <a:xfrm>
            <a:off x="3301630" y="4087326"/>
            <a:ext cx="243437" cy="504056"/>
          </a:xfrm>
          <a:prstGeom prst="up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61"/>
          <p:cNvSpPr/>
          <p:nvPr/>
        </p:nvSpPr>
        <p:spPr>
          <a:xfrm>
            <a:off x="1951785" y="2996952"/>
            <a:ext cx="248023" cy="504056"/>
          </a:xfrm>
          <a:prstGeom prst="downArrow">
            <a:avLst>
              <a:gd fmla="val 50000" name="adj1"/>
              <a:gd fmla="val 50000" name="adj2"/>
            </a:avLst>
          </a:prstGeom>
          <a:solidFill>
            <a:srgbClr val="00B05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 name="Google Shape;599;p61"/>
          <p:cNvSpPr/>
          <p:nvPr/>
        </p:nvSpPr>
        <p:spPr>
          <a:xfrm>
            <a:off x="2058646" y="4797152"/>
            <a:ext cx="4214200"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600" name="Google Shape;600;p61"/>
          <p:cNvSpPr/>
          <p:nvPr/>
        </p:nvSpPr>
        <p:spPr>
          <a:xfrm>
            <a:off x="685929" y="4807406"/>
            <a:ext cx="1345282"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601" name="Google Shape;601;p61"/>
          <p:cNvSpPr txBox="1"/>
          <p:nvPr/>
        </p:nvSpPr>
        <p:spPr>
          <a:xfrm>
            <a:off x="588197" y="5733256"/>
            <a:ext cx="8160267" cy="724814"/>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10" name="Google Shape;110;p17"/>
          <p:cNvSpPr txBox="1"/>
          <p:nvPr>
            <p:ph idx="1" type="body"/>
          </p:nvPr>
        </p:nvSpPr>
        <p:spPr>
          <a:xfrm>
            <a:off x="457200" y="1052736"/>
            <a:ext cx="8229600" cy="50734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None/>
            </a:pPr>
            <a:r>
              <a:rPr lang="ru-RU">
                <a:solidFill>
                  <a:srgbClr val="FF0000"/>
                </a:solidFill>
              </a:rPr>
              <a:t>Этапы:</a:t>
            </a:r>
            <a:endParaRPr/>
          </a:p>
          <a:p>
            <a:pPr indent="-342900" lvl="0" marL="342900" rtl="0" algn="l">
              <a:spcBef>
                <a:spcPts val="640"/>
              </a:spcBef>
              <a:spcAft>
                <a:spcPts val="0"/>
              </a:spcAft>
              <a:buClr>
                <a:srgbClr val="FF0000"/>
              </a:buClr>
              <a:buSzPts val="3200"/>
              <a:buNone/>
            </a:pPr>
            <a:r>
              <a:rPr b="1" lang="ru-RU">
                <a:solidFill>
                  <a:srgbClr val="FF0000"/>
                </a:solidFill>
              </a:rPr>
              <a:t>Разделение</a:t>
            </a:r>
            <a:r>
              <a:rPr lang="ru-RU"/>
              <a:t> задачи на несколько подзадач</a:t>
            </a:r>
            <a:endParaRPr/>
          </a:p>
          <a:p>
            <a:pPr indent="-342900" lvl="0" marL="342900" rtl="0" algn="just">
              <a:spcBef>
                <a:spcPts val="640"/>
              </a:spcBef>
              <a:spcAft>
                <a:spcPts val="0"/>
              </a:spcAft>
              <a:buClr>
                <a:srgbClr val="FF0000"/>
              </a:buClr>
              <a:buSzPts val="3200"/>
              <a:buNone/>
            </a:pPr>
            <a:r>
              <a:rPr b="1" lang="ru-RU">
                <a:solidFill>
                  <a:srgbClr val="FF0000"/>
                </a:solidFill>
              </a:rPr>
              <a:t>Покорение</a:t>
            </a:r>
            <a:r>
              <a:rPr lang="ru-RU"/>
              <a:t> </a:t>
            </a:r>
            <a:r>
              <a:rPr lang="ru-RU">
                <a:latin typeface="Times New Roman"/>
                <a:ea typeface="Times New Roman"/>
                <a:cs typeface="Times New Roman"/>
                <a:sym typeface="Times New Roman"/>
              </a:rPr>
              <a:t>––</a:t>
            </a:r>
            <a:r>
              <a:rPr lang="ru-RU"/>
              <a:t> рекурсивное решение этих подзадач. Когда объём подзадачи достаточно мал, выделенные подзадачи решаются непосредственно</a:t>
            </a:r>
            <a:endParaRPr/>
          </a:p>
          <a:p>
            <a:pPr indent="-342900" lvl="0" marL="342900" rtl="0" algn="just">
              <a:spcBef>
                <a:spcPts val="640"/>
              </a:spcBef>
              <a:spcAft>
                <a:spcPts val="0"/>
              </a:spcAft>
              <a:buClr>
                <a:srgbClr val="FF0000"/>
              </a:buClr>
              <a:buSzPts val="3200"/>
              <a:buNone/>
            </a:pPr>
            <a:r>
              <a:rPr b="1" lang="ru-RU">
                <a:solidFill>
                  <a:srgbClr val="FF0000"/>
                </a:solidFill>
              </a:rPr>
              <a:t>Комбинирование</a:t>
            </a:r>
            <a:r>
              <a:rPr lang="ru-RU">
                <a:solidFill>
                  <a:srgbClr val="FF0000"/>
                </a:solidFill>
              </a:rPr>
              <a:t> </a:t>
            </a:r>
            <a:r>
              <a:rPr lang="ru-RU"/>
              <a:t>решения исходной задачи из решений вспомогательных задач</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2"/>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07" name="Google Shape;607;p62"/>
          <p:cNvPicPr preferRelativeResize="0"/>
          <p:nvPr/>
        </p:nvPicPr>
        <p:blipFill rotWithShape="1">
          <a:blip r:embed="rId3">
            <a:alphaModFix/>
          </a:blip>
          <a:srcRect b="30386" l="0" r="0" t="0"/>
          <a:stretch/>
        </p:blipFill>
        <p:spPr>
          <a:xfrm>
            <a:off x="1763688" y="685390"/>
            <a:ext cx="5791200" cy="1087426"/>
          </a:xfrm>
          <a:prstGeom prst="rect">
            <a:avLst/>
          </a:prstGeom>
          <a:noFill/>
          <a:ln>
            <a:noFill/>
          </a:ln>
        </p:spPr>
      </p:pic>
      <p:pic>
        <p:nvPicPr>
          <p:cNvPr id="608" name="Google Shape;608;p62"/>
          <p:cNvPicPr preferRelativeResize="0"/>
          <p:nvPr/>
        </p:nvPicPr>
        <p:blipFill rotWithShape="1">
          <a:blip r:embed="rId4">
            <a:alphaModFix/>
          </a:blip>
          <a:srcRect b="30386" l="0" r="0" t="0"/>
          <a:stretch/>
        </p:blipFill>
        <p:spPr>
          <a:xfrm>
            <a:off x="1763688" y="2149566"/>
            <a:ext cx="5791200" cy="1087426"/>
          </a:xfrm>
          <a:prstGeom prst="rect">
            <a:avLst/>
          </a:prstGeom>
          <a:noFill/>
          <a:ln>
            <a:noFill/>
          </a:ln>
        </p:spPr>
      </p:pic>
      <p:pic>
        <p:nvPicPr>
          <p:cNvPr id="609" name="Google Shape;609;p62"/>
          <p:cNvPicPr preferRelativeResize="0"/>
          <p:nvPr/>
        </p:nvPicPr>
        <p:blipFill rotWithShape="1">
          <a:blip r:embed="rId5">
            <a:alphaModFix/>
          </a:blip>
          <a:srcRect b="29152" l="0" r="0" t="0"/>
          <a:stretch/>
        </p:blipFill>
        <p:spPr>
          <a:xfrm>
            <a:off x="1792717" y="3613742"/>
            <a:ext cx="5791200" cy="1106696"/>
          </a:xfrm>
          <a:prstGeom prst="rect">
            <a:avLst/>
          </a:prstGeom>
          <a:noFill/>
          <a:ln>
            <a:noFill/>
          </a:ln>
        </p:spPr>
      </p:pic>
      <p:pic>
        <p:nvPicPr>
          <p:cNvPr id="610" name="Google Shape;610;p62"/>
          <p:cNvPicPr preferRelativeResize="0"/>
          <p:nvPr/>
        </p:nvPicPr>
        <p:blipFill rotWithShape="1">
          <a:blip r:embed="rId6">
            <a:alphaModFix/>
          </a:blip>
          <a:srcRect b="29152" l="0" r="0" t="0"/>
          <a:stretch/>
        </p:blipFill>
        <p:spPr>
          <a:xfrm>
            <a:off x="1792717" y="5097188"/>
            <a:ext cx="5791200" cy="1106696"/>
          </a:xfrm>
          <a:prstGeom prst="rect">
            <a:avLst/>
          </a:prstGeom>
          <a:noFill/>
          <a:ln>
            <a:noFill/>
          </a:ln>
        </p:spPr>
      </p:pic>
      <p:cxnSp>
        <p:nvCxnSpPr>
          <p:cNvPr id="611" name="Google Shape;611;p62"/>
          <p:cNvCxnSpPr/>
          <p:nvPr/>
        </p:nvCxnSpPr>
        <p:spPr>
          <a:xfrm>
            <a:off x="827584" y="19168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12" name="Google Shape;612;p62"/>
          <p:cNvCxnSpPr/>
          <p:nvPr/>
        </p:nvCxnSpPr>
        <p:spPr>
          <a:xfrm>
            <a:off x="817240" y="342900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13" name="Google Shape;613;p62"/>
          <p:cNvCxnSpPr/>
          <p:nvPr/>
        </p:nvCxnSpPr>
        <p:spPr>
          <a:xfrm>
            <a:off x="817240" y="486916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14" name="Google Shape;614;p62"/>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3"/>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20" name="Google Shape;620;p63"/>
          <p:cNvPicPr preferRelativeResize="0"/>
          <p:nvPr/>
        </p:nvPicPr>
        <p:blipFill rotWithShape="1">
          <a:blip r:embed="rId3">
            <a:alphaModFix/>
          </a:blip>
          <a:srcRect b="30854" l="0" r="0" t="0"/>
          <a:stretch/>
        </p:blipFill>
        <p:spPr>
          <a:xfrm>
            <a:off x="1676400" y="764704"/>
            <a:ext cx="5791200" cy="1080120"/>
          </a:xfrm>
          <a:prstGeom prst="rect">
            <a:avLst/>
          </a:prstGeom>
          <a:noFill/>
          <a:ln>
            <a:noFill/>
          </a:ln>
        </p:spPr>
      </p:pic>
      <p:pic>
        <p:nvPicPr>
          <p:cNvPr id="621" name="Google Shape;621;p63"/>
          <p:cNvPicPr preferRelativeResize="0"/>
          <p:nvPr/>
        </p:nvPicPr>
        <p:blipFill rotWithShape="1">
          <a:blip r:embed="rId4">
            <a:alphaModFix/>
          </a:blip>
          <a:srcRect b="30854" l="0" r="0" t="0"/>
          <a:stretch/>
        </p:blipFill>
        <p:spPr>
          <a:xfrm>
            <a:off x="1676400" y="2165970"/>
            <a:ext cx="5791200" cy="1080120"/>
          </a:xfrm>
          <a:prstGeom prst="rect">
            <a:avLst/>
          </a:prstGeom>
          <a:noFill/>
          <a:ln>
            <a:noFill/>
          </a:ln>
        </p:spPr>
      </p:pic>
      <p:pic>
        <p:nvPicPr>
          <p:cNvPr id="622" name="Google Shape;622;p63"/>
          <p:cNvPicPr preferRelativeResize="0"/>
          <p:nvPr/>
        </p:nvPicPr>
        <p:blipFill rotWithShape="1">
          <a:blip r:embed="rId5">
            <a:alphaModFix/>
          </a:blip>
          <a:srcRect b="24726" l="0" r="0" t="0"/>
          <a:stretch/>
        </p:blipFill>
        <p:spPr>
          <a:xfrm>
            <a:off x="1676400" y="3621315"/>
            <a:ext cx="5791200" cy="1175837"/>
          </a:xfrm>
          <a:prstGeom prst="rect">
            <a:avLst/>
          </a:prstGeom>
          <a:noFill/>
          <a:ln>
            <a:noFill/>
          </a:ln>
        </p:spPr>
      </p:pic>
      <p:pic>
        <p:nvPicPr>
          <p:cNvPr id="623" name="Google Shape;623;p63"/>
          <p:cNvPicPr preferRelativeResize="0"/>
          <p:nvPr/>
        </p:nvPicPr>
        <p:blipFill rotWithShape="1">
          <a:blip r:embed="rId6">
            <a:alphaModFix/>
          </a:blip>
          <a:srcRect b="24726" l="0" r="0" t="0"/>
          <a:stretch/>
        </p:blipFill>
        <p:spPr>
          <a:xfrm>
            <a:off x="1676400" y="5166562"/>
            <a:ext cx="5791200" cy="1175837"/>
          </a:xfrm>
          <a:prstGeom prst="rect">
            <a:avLst/>
          </a:prstGeom>
          <a:noFill/>
          <a:ln>
            <a:noFill/>
          </a:ln>
        </p:spPr>
      </p:pic>
      <p:cxnSp>
        <p:nvCxnSpPr>
          <p:cNvPr id="624" name="Google Shape;624;p63"/>
          <p:cNvCxnSpPr/>
          <p:nvPr/>
        </p:nvCxnSpPr>
        <p:spPr>
          <a:xfrm>
            <a:off x="827584" y="19888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25" name="Google Shape;625;p63"/>
          <p:cNvCxnSpPr/>
          <p:nvPr/>
        </p:nvCxnSpPr>
        <p:spPr>
          <a:xfrm>
            <a:off x="817240" y="35010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26" name="Google Shape;626;p63"/>
          <p:cNvCxnSpPr/>
          <p:nvPr/>
        </p:nvCxnSpPr>
        <p:spPr>
          <a:xfrm>
            <a:off x="817240" y="494116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27" name="Google Shape;627;p63"/>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4"/>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33" name="Google Shape;633;p64"/>
          <p:cNvPicPr preferRelativeResize="0"/>
          <p:nvPr/>
        </p:nvPicPr>
        <p:blipFill rotWithShape="1">
          <a:blip r:embed="rId3">
            <a:alphaModFix/>
          </a:blip>
          <a:srcRect b="26670" l="0" r="0" t="0"/>
          <a:stretch/>
        </p:blipFill>
        <p:spPr>
          <a:xfrm>
            <a:off x="1676400" y="666120"/>
            <a:ext cx="5791200" cy="1145483"/>
          </a:xfrm>
          <a:prstGeom prst="rect">
            <a:avLst/>
          </a:prstGeom>
          <a:noFill/>
          <a:ln>
            <a:noFill/>
          </a:ln>
        </p:spPr>
      </p:pic>
      <p:pic>
        <p:nvPicPr>
          <p:cNvPr id="634" name="Google Shape;634;p64"/>
          <p:cNvPicPr preferRelativeResize="0"/>
          <p:nvPr/>
        </p:nvPicPr>
        <p:blipFill rotWithShape="1">
          <a:blip r:embed="rId4">
            <a:alphaModFix/>
          </a:blip>
          <a:srcRect b="26670" l="0" r="0" t="0"/>
          <a:stretch/>
        </p:blipFill>
        <p:spPr>
          <a:xfrm>
            <a:off x="1741068" y="2204864"/>
            <a:ext cx="5791200" cy="1145483"/>
          </a:xfrm>
          <a:prstGeom prst="rect">
            <a:avLst/>
          </a:prstGeom>
          <a:noFill/>
          <a:ln>
            <a:noFill/>
          </a:ln>
        </p:spPr>
      </p:pic>
      <p:pic>
        <p:nvPicPr>
          <p:cNvPr id="635" name="Google Shape;635;p64"/>
          <p:cNvPicPr preferRelativeResize="0"/>
          <p:nvPr/>
        </p:nvPicPr>
        <p:blipFill rotWithShape="1">
          <a:blip r:embed="rId5">
            <a:alphaModFix/>
          </a:blip>
          <a:srcRect b="27011" l="0" r="0" t="0"/>
          <a:stretch/>
        </p:blipFill>
        <p:spPr>
          <a:xfrm>
            <a:off x="1768406" y="3748927"/>
            <a:ext cx="5791200" cy="1140164"/>
          </a:xfrm>
          <a:prstGeom prst="rect">
            <a:avLst/>
          </a:prstGeom>
          <a:noFill/>
          <a:ln>
            <a:noFill/>
          </a:ln>
        </p:spPr>
      </p:pic>
      <p:pic>
        <p:nvPicPr>
          <p:cNvPr id="636" name="Google Shape;636;p64"/>
          <p:cNvPicPr preferRelativeResize="0"/>
          <p:nvPr/>
        </p:nvPicPr>
        <p:blipFill rotWithShape="1">
          <a:blip r:embed="rId6">
            <a:alphaModFix/>
          </a:blip>
          <a:srcRect b="27011" l="0" r="0" t="0"/>
          <a:stretch/>
        </p:blipFill>
        <p:spPr>
          <a:xfrm>
            <a:off x="1781230" y="5410830"/>
            <a:ext cx="5791200" cy="1140164"/>
          </a:xfrm>
          <a:prstGeom prst="rect">
            <a:avLst/>
          </a:prstGeom>
          <a:noFill/>
          <a:ln>
            <a:noFill/>
          </a:ln>
        </p:spPr>
      </p:pic>
      <p:cxnSp>
        <p:nvCxnSpPr>
          <p:cNvPr id="637" name="Google Shape;637;p64"/>
          <p:cNvCxnSpPr/>
          <p:nvPr/>
        </p:nvCxnSpPr>
        <p:spPr>
          <a:xfrm>
            <a:off x="827584" y="19888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38" name="Google Shape;638;p64"/>
          <p:cNvCxnSpPr/>
          <p:nvPr/>
        </p:nvCxnSpPr>
        <p:spPr>
          <a:xfrm>
            <a:off x="817240" y="35010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39" name="Google Shape;639;p64"/>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40" name="Google Shape;640;p64"/>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5"/>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46" name="Google Shape;646;p65"/>
          <p:cNvPicPr preferRelativeResize="0"/>
          <p:nvPr/>
        </p:nvPicPr>
        <p:blipFill rotWithShape="1">
          <a:blip r:embed="rId3">
            <a:alphaModFix/>
          </a:blip>
          <a:srcRect b="30854" l="0" r="0" t="0"/>
          <a:stretch/>
        </p:blipFill>
        <p:spPr>
          <a:xfrm>
            <a:off x="1676400" y="836712"/>
            <a:ext cx="5791200" cy="1080120"/>
          </a:xfrm>
          <a:prstGeom prst="rect">
            <a:avLst/>
          </a:prstGeom>
          <a:noFill/>
          <a:ln>
            <a:noFill/>
          </a:ln>
        </p:spPr>
      </p:pic>
      <p:pic>
        <p:nvPicPr>
          <p:cNvPr id="647" name="Google Shape;647;p65"/>
          <p:cNvPicPr preferRelativeResize="0"/>
          <p:nvPr/>
        </p:nvPicPr>
        <p:blipFill rotWithShape="1">
          <a:blip r:embed="rId4">
            <a:alphaModFix/>
          </a:blip>
          <a:srcRect b="30854" l="0" r="0" t="0"/>
          <a:stretch/>
        </p:blipFill>
        <p:spPr>
          <a:xfrm>
            <a:off x="1676400" y="2348880"/>
            <a:ext cx="5791200" cy="1080120"/>
          </a:xfrm>
          <a:prstGeom prst="rect">
            <a:avLst/>
          </a:prstGeom>
          <a:noFill/>
          <a:ln>
            <a:noFill/>
          </a:ln>
        </p:spPr>
      </p:pic>
      <p:pic>
        <p:nvPicPr>
          <p:cNvPr id="648" name="Google Shape;648;p65"/>
          <p:cNvPicPr preferRelativeResize="0"/>
          <p:nvPr/>
        </p:nvPicPr>
        <p:blipFill rotWithShape="1">
          <a:blip r:embed="rId5">
            <a:alphaModFix/>
          </a:blip>
          <a:srcRect b="30854" l="0" r="0" t="0"/>
          <a:stretch/>
        </p:blipFill>
        <p:spPr>
          <a:xfrm>
            <a:off x="1676400" y="3861048"/>
            <a:ext cx="5791200" cy="1080120"/>
          </a:xfrm>
          <a:prstGeom prst="rect">
            <a:avLst/>
          </a:prstGeom>
          <a:noFill/>
          <a:ln>
            <a:noFill/>
          </a:ln>
        </p:spPr>
      </p:pic>
      <p:pic>
        <p:nvPicPr>
          <p:cNvPr id="649" name="Google Shape;649;p65"/>
          <p:cNvPicPr preferRelativeResize="0"/>
          <p:nvPr/>
        </p:nvPicPr>
        <p:blipFill rotWithShape="1">
          <a:blip r:embed="rId6">
            <a:alphaModFix/>
          </a:blip>
          <a:srcRect b="21635" l="0" r="0" t="0"/>
          <a:stretch/>
        </p:blipFill>
        <p:spPr>
          <a:xfrm>
            <a:off x="1547664" y="5373216"/>
            <a:ext cx="5791200" cy="1224136"/>
          </a:xfrm>
          <a:prstGeom prst="rect">
            <a:avLst/>
          </a:prstGeom>
          <a:noFill/>
          <a:ln>
            <a:noFill/>
          </a:ln>
        </p:spPr>
      </p:pic>
      <p:cxnSp>
        <p:nvCxnSpPr>
          <p:cNvPr id="650" name="Google Shape;650;p65"/>
          <p:cNvCxnSpPr/>
          <p:nvPr/>
        </p:nvCxnSpPr>
        <p:spPr>
          <a:xfrm>
            <a:off x="827584" y="220486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51" name="Google Shape;651;p65"/>
          <p:cNvCxnSpPr/>
          <p:nvPr/>
        </p:nvCxnSpPr>
        <p:spPr>
          <a:xfrm>
            <a:off x="817240" y="371703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52" name="Google Shape;652;p65"/>
          <p:cNvCxnSpPr/>
          <p:nvPr/>
        </p:nvCxnSpPr>
        <p:spPr>
          <a:xfrm>
            <a:off x="817240" y="5157192"/>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53" name="Google Shape;653;p65"/>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6"/>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59" name="Google Shape;659;p66"/>
          <p:cNvPicPr preferRelativeResize="0"/>
          <p:nvPr/>
        </p:nvPicPr>
        <p:blipFill rotWithShape="1">
          <a:blip r:embed="rId3">
            <a:alphaModFix/>
          </a:blip>
          <a:srcRect b="30854" l="0" r="0" t="0"/>
          <a:stretch/>
        </p:blipFill>
        <p:spPr>
          <a:xfrm>
            <a:off x="1676400" y="836712"/>
            <a:ext cx="5791200" cy="1080120"/>
          </a:xfrm>
          <a:prstGeom prst="rect">
            <a:avLst/>
          </a:prstGeom>
          <a:noFill/>
          <a:ln>
            <a:noFill/>
          </a:ln>
        </p:spPr>
      </p:pic>
      <p:pic>
        <p:nvPicPr>
          <p:cNvPr id="660" name="Google Shape;660;p66"/>
          <p:cNvPicPr preferRelativeResize="0"/>
          <p:nvPr/>
        </p:nvPicPr>
        <p:blipFill rotWithShape="1">
          <a:blip r:embed="rId4">
            <a:alphaModFix/>
          </a:blip>
          <a:srcRect b="30854" l="0" r="0" t="0"/>
          <a:stretch/>
        </p:blipFill>
        <p:spPr>
          <a:xfrm>
            <a:off x="1676400" y="2348880"/>
            <a:ext cx="5791200" cy="1080120"/>
          </a:xfrm>
          <a:prstGeom prst="rect">
            <a:avLst/>
          </a:prstGeom>
          <a:noFill/>
          <a:ln>
            <a:noFill/>
          </a:ln>
        </p:spPr>
      </p:pic>
      <p:pic>
        <p:nvPicPr>
          <p:cNvPr id="661" name="Google Shape;661;p66"/>
          <p:cNvPicPr preferRelativeResize="0"/>
          <p:nvPr/>
        </p:nvPicPr>
        <p:blipFill rotWithShape="1">
          <a:blip r:embed="rId5">
            <a:alphaModFix/>
          </a:blip>
          <a:srcRect b="30854" l="0" r="0" t="0"/>
          <a:stretch/>
        </p:blipFill>
        <p:spPr>
          <a:xfrm>
            <a:off x="1690914" y="3861048"/>
            <a:ext cx="5791200" cy="1080120"/>
          </a:xfrm>
          <a:prstGeom prst="rect">
            <a:avLst/>
          </a:prstGeom>
          <a:noFill/>
          <a:ln>
            <a:noFill/>
          </a:ln>
        </p:spPr>
      </p:pic>
      <p:pic>
        <p:nvPicPr>
          <p:cNvPr id="662" name="Google Shape;662;p66"/>
          <p:cNvPicPr preferRelativeResize="0"/>
          <p:nvPr/>
        </p:nvPicPr>
        <p:blipFill rotWithShape="1">
          <a:blip r:embed="rId6">
            <a:alphaModFix/>
          </a:blip>
          <a:srcRect b="30854" l="0" r="0" t="0"/>
          <a:stretch/>
        </p:blipFill>
        <p:spPr>
          <a:xfrm>
            <a:off x="1690914" y="5373216"/>
            <a:ext cx="5791200" cy="1080120"/>
          </a:xfrm>
          <a:prstGeom prst="rect">
            <a:avLst/>
          </a:prstGeom>
          <a:noFill/>
          <a:ln>
            <a:noFill/>
          </a:ln>
        </p:spPr>
      </p:pic>
      <p:cxnSp>
        <p:nvCxnSpPr>
          <p:cNvPr id="663" name="Google Shape;663;p66"/>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64" name="Google Shape;664;p66"/>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65" name="Google Shape;665;p66"/>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66" name="Google Shape;666;p66"/>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17)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19)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7"/>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72" name="Google Shape;672;p67"/>
          <p:cNvPicPr preferRelativeResize="0"/>
          <p:nvPr/>
        </p:nvPicPr>
        <p:blipFill rotWithShape="1">
          <a:blip r:embed="rId3">
            <a:alphaModFix/>
          </a:blip>
          <a:srcRect b="26244" l="0" r="0" t="0"/>
          <a:stretch/>
        </p:blipFill>
        <p:spPr>
          <a:xfrm>
            <a:off x="1741068" y="836712"/>
            <a:ext cx="5791200" cy="1152128"/>
          </a:xfrm>
          <a:prstGeom prst="rect">
            <a:avLst/>
          </a:prstGeom>
          <a:noFill/>
          <a:ln>
            <a:noFill/>
          </a:ln>
        </p:spPr>
      </p:pic>
      <p:pic>
        <p:nvPicPr>
          <p:cNvPr id="673" name="Google Shape;673;p67"/>
          <p:cNvPicPr preferRelativeResize="0"/>
          <p:nvPr/>
        </p:nvPicPr>
        <p:blipFill rotWithShape="1">
          <a:blip r:embed="rId4">
            <a:alphaModFix/>
          </a:blip>
          <a:srcRect b="26244" l="0" r="0" t="0"/>
          <a:stretch/>
        </p:blipFill>
        <p:spPr>
          <a:xfrm>
            <a:off x="1761780" y="2243719"/>
            <a:ext cx="5791200" cy="1152128"/>
          </a:xfrm>
          <a:prstGeom prst="rect">
            <a:avLst/>
          </a:prstGeom>
          <a:noFill/>
          <a:ln>
            <a:noFill/>
          </a:ln>
        </p:spPr>
      </p:pic>
      <p:pic>
        <p:nvPicPr>
          <p:cNvPr id="674" name="Google Shape;674;p67"/>
          <p:cNvPicPr preferRelativeResize="0"/>
          <p:nvPr/>
        </p:nvPicPr>
        <p:blipFill rotWithShape="1">
          <a:blip r:embed="rId5">
            <a:alphaModFix/>
          </a:blip>
          <a:srcRect b="26244" l="0" r="0" t="0"/>
          <a:stretch/>
        </p:blipFill>
        <p:spPr>
          <a:xfrm>
            <a:off x="1741068" y="3717032"/>
            <a:ext cx="5791200" cy="1152128"/>
          </a:xfrm>
          <a:prstGeom prst="rect">
            <a:avLst/>
          </a:prstGeom>
          <a:noFill/>
          <a:ln>
            <a:noFill/>
          </a:ln>
        </p:spPr>
      </p:pic>
      <p:pic>
        <p:nvPicPr>
          <p:cNvPr id="675" name="Google Shape;675;p67"/>
          <p:cNvPicPr preferRelativeResize="0"/>
          <p:nvPr/>
        </p:nvPicPr>
        <p:blipFill rotWithShape="1">
          <a:blip r:embed="rId6">
            <a:alphaModFix/>
          </a:blip>
          <a:srcRect b="26244" l="0" r="0" t="0"/>
          <a:stretch/>
        </p:blipFill>
        <p:spPr>
          <a:xfrm>
            <a:off x="1761780" y="5190345"/>
            <a:ext cx="5791200" cy="1152128"/>
          </a:xfrm>
          <a:prstGeom prst="rect">
            <a:avLst/>
          </a:prstGeom>
          <a:noFill/>
          <a:ln>
            <a:noFill/>
          </a:ln>
        </p:spPr>
      </p:pic>
      <p:cxnSp>
        <p:nvCxnSpPr>
          <p:cNvPr id="676" name="Google Shape;676;p67"/>
          <p:cNvCxnSpPr/>
          <p:nvPr/>
        </p:nvCxnSpPr>
        <p:spPr>
          <a:xfrm>
            <a:off x="817240" y="206084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77" name="Google Shape;677;p67"/>
          <p:cNvCxnSpPr/>
          <p:nvPr/>
        </p:nvCxnSpPr>
        <p:spPr>
          <a:xfrm>
            <a:off x="806896"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78" name="Google Shape;678;p67"/>
          <p:cNvCxnSpPr/>
          <p:nvPr/>
        </p:nvCxnSpPr>
        <p:spPr>
          <a:xfrm>
            <a:off x="806896"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79" name="Google Shape;679;p67"/>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8"/>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85" name="Google Shape;685;p68"/>
          <p:cNvPicPr preferRelativeResize="0"/>
          <p:nvPr/>
        </p:nvPicPr>
        <p:blipFill rotWithShape="1">
          <a:blip r:embed="rId3">
            <a:alphaModFix/>
          </a:blip>
          <a:srcRect b="33763" l="0" r="0" t="0"/>
          <a:stretch/>
        </p:blipFill>
        <p:spPr>
          <a:xfrm>
            <a:off x="1741068" y="666120"/>
            <a:ext cx="5791200" cy="1034688"/>
          </a:xfrm>
          <a:prstGeom prst="rect">
            <a:avLst/>
          </a:prstGeom>
          <a:noFill/>
          <a:ln>
            <a:noFill/>
          </a:ln>
        </p:spPr>
      </p:pic>
      <p:pic>
        <p:nvPicPr>
          <p:cNvPr id="686" name="Google Shape;686;p68"/>
          <p:cNvPicPr preferRelativeResize="0"/>
          <p:nvPr/>
        </p:nvPicPr>
        <p:blipFill rotWithShape="1">
          <a:blip r:embed="rId4">
            <a:alphaModFix/>
          </a:blip>
          <a:srcRect b="33763" l="0" r="0" t="0"/>
          <a:stretch/>
        </p:blipFill>
        <p:spPr>
          <a:xfrm>
            <a:off x="1704302" y="2141498"/>
            <a:ext cx="5791200" cy="1034688"/>
          </a:xfrm>
          <a:prstGeom prst="rect">
            <a:avLst/>
          </a:prstGeom>
          <a:noFill/>
          <a:ln>
            <a:noFill/>
          </a:ln>
        </p:spPr>
      </p:pic>
      <p:pic>
        <p:nvPicPr>
          <p:cNvPr id="687" name="Google Shape;687;p68"/>
          <p:cNvPicPr preferRelativeResize="0"/>
          <p:nvPr/>
        </p:nvPicPr>
        <p:blipFill rotWithShape="1">
          <a:blip r:embed="rId5">
            <a:alphaModFix/>
          </a:blip>
          <a:srcRect b="24222" l="0" r="0" t="0"/>
          <a:stretch/>
        </p:blipFill>
        <p:spPr>
          <a:xfrm>
            <a:off x="1676400" y="3685444"/>
            <a:ext cx="5791200" cy="1183716"/>
          </a:xfrm>
          <a:prstGeom prst="rect">
            <a:avLst/>
          </a:prstGeom>
          <a:noFill/>
          <a:ln>
            <a:noFill/>
          </a:ln>
        </p:spPr>
      </p:pic>
      <p:pic>
        <p:nvPicPr>
          <p:cNvPr id="688" name="Google Shape;688;p68"/>
          <p:cNvPicPr preferRelativeResize="0"/>
          <p:nvPr/>
        </p:nvPicPr>
        <p:blipFill rotWithShape="1">
          <a:blip r:embed="rId6">
            <a:alphaModFix/>
          </a:blip>
          <a:srcRect b="24222" l="0" r="0" t="0"/>
          <a:stretch/>
        </p:blipFill>
        <p:spPr>
          <a:xfrm>
            <a:off x="1664703" y="5263862"/>
            <a:ext cx="5791200" cy="1183716"/>
          </a:xfrm>
          <a:prstGeom prst="rect">
            <a:avLst/>
          </a:prstGeom>
          <a:noFill/>
          <a:ln>
            <a:noFill/>
          </a:ln>
        </p:spPr>
      </p:pic>
      <p:cxnSp>
        <p:nvCxnSpPr>
          <p:cNvPr id="689" name="Google Shape;689;p68"/>
          <p:cNvCxnSpPr/>
          <p:nvPr/>
        </p:nvCxnSpPr>
        <p:spPr>
          <a:xfrm>
            <a:off x="827584" y="19888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90" name="Google Shape;690;p68"/>
          <p:cNvCxnSpPr/>
          <p:nvPr/>
        </p:nvCxnSpPr>
        <p:spPr>
          <a:xfrm>
            <a:off x="817240" y="35010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691" name="Google Shape;691;p68"/>
          <p:cNvCxnSpPr/>
          <p:nvPr/>
        </p:nvCxnSpPr>
        <p:spPr>
          <a:xfrm>
            <a:off x="817240" y="494116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692" name="Google Shape;692;p68"/>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28)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9"/>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698" name="Google Shape;698;p69"/>
          <p:cNvPicPr preferRelativeResize="0"/>
          <p:nvPr/>
        </p:nvPicPr>
        <p:blipFill rotWithShape="1">
          <a:blip r:embed="rId3">
            <a:alphaModFix/>
          </a:blip>
          <a:srcRect b="26244" l="0" r="0" t="0"/>
          <a:stretch/>
        </p:blipFill>
        <p:spPr>
          <a:xfrm>
            <a:off x="1676400" y="836712"/>
            <a:ext cx="5791200" cy="1152128"/>
          </a:xfrm>
          <a:prstGeom prst="rect">
            <a:avLst/>
          </a:prstGeom>
          <a:noFill/>
          <a:ln>
            <a:noFill/>
          </a:ln>
        </p:spPr>
      </p:pic>
      <p:pic>
        <p:nvPicPr>
          <p:cNvPr id="699" name="Google Shape;699;p69"/>
          <p:cNvPicPr preferRelativeResize="0"/>
          <p:nvPr/>
        </p:nvPicPr>
        <p:blipFill rotWithShape="1">
          <a:blip r:embed="rId4">
            <a:alphaModFix/>
          </a:blip>
          <a:srcRect b="26244" l="0" r="0" t="0"/>
          <a:stretch/>
        </p:blipFill>
        <p:spPr>
          <a:xfrm>
            <a:off x="1676400" y="2276872"/>
            <a:ext cx="5791200" cy="1152128"/>
          </a:xfrm>
          <a:prstGeom prst="rect">
            <a:avLst/>
          </a:prstGeom>
          <a:noFill/>
          <a:ln>
            <a:noFill/>
          </a:ln>
        </p:spPr>
      </p:pic>
      <p:pic>
        <p:nvPicPr>
          <p:cNvPr id="700" name="Google Shape;700;p69"/>
          <p:cNvPicPr preferRelativeResize="0"/>
          <p:nvPr/>
        </p:nvPicPr>
        <p:blipFill rotWithShape="1">
          <a:blip r:embed="rId5">
            <a:alphaModFix/>
          </a:blip>
          <a:srcRect b="26244" l="0" r="0" t="0"/>
          <a:stretch/>
        </p:blipFill>
        <p:spPr>
          <a:xfrm>
            <a:off x="1676400" y="3802580"/>
            <a:ext cx="5791200" cy="1152128"/>
          </a:xfrm>
          <a:prstGeom prst="rect">
            <a:avLst/>
          </a:prstGeom>
          <a:noFill/>
          <a:ln>
            <a:noFill/>
          </a:ln>
        </p:spPr>
      </p:pic>
      <p:pic>
        <p:nvPicPr>
          <p:cNvPr id="701" name="Google Shape;701;p69"/>
          <p:cNvPicPr preferRelativeResize="0"/>
          <p:nvPr/>
        </p:nvPicPr>
        <p:blipFill rotWithShape="1">
          <a:blip r:embed="rId6">
            <a:alphaModFix/>
          </a:blip>
          <a:srcRect b="26244" l="0" r="0" t="0"/>
          <a:stretch/>
        </p:blipFill>
        <p:spPr>
          <a:xfrm>
            <a:off x="1676400" y="5311033"/>
            <a:ext cx="5791200" cy="1152128"/>
          </a:xfrm>
          <a:prstGeom prst="rect">
            <a:avLst/>
          </a:prstGeom>
          <a:noFill/>
          <a:ln>
            <a:noFill/>
          </a:ln>
        </p:spPr>
      </p:pic>
      <p:cxnSp>
        <p:nvCxnSpPr>
          <p:cNvPr id="702" name="Google Shape;702;p69"/>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03" name="Google Shape;703;p69"/>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04" name="Google Shape;704;p69"/>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05" name="Google Shape;705;p69"/>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29)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0"/>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11" name="Google Shape;711;p70"/>
          <p:cNvPicPr preferRelativeResize="0"/>
          <p:nvPr/>
        </p:nvPicPr>
        <p:blipFill rotWithShape="1">
          <a:blip r:embed="rId3">
            <a:alphaModFix/>
          </a:blip>
          <a:srcRect b="26705" l="0" r="0" t="0"/>
          <a:stretch/>
        </p:blipFill>
        <p:spPr>
          <a:xfrm>
            <a:off x="1741068" y="699904"/>
            <a:ext cx="5791200" cy="1144920"/>
          </a:xfrm>
          <a:prstGeom prst="rect">
            <a:avLst/>
          </a:prstGeom>
          <a:noFill/>
          <a:ln>
            <a:noFill/>
          </a:ln>
        </p:spPr>
      </p:pic>
      <p:pic>
        <p:nvPicPr>
          <p:cNvPr id="712" name="Google Shape;712;p70"/>
          <p:cNvPicPr preferRelativeResize="0"/>
          <p:nvPr/>
        </p:nvPicPr>
        <p:blipFill rotWithShape="1">
          <a:blip r:embed="rId4">
            <a:alphaModFix/>
          </a:blip>
          <a:srcRect b="36171" l="0" r="0" t="0"/>
          <a:stretch/>
        </p:blipFill>
        <p:spPr>
          <a:xfrm>
            <a:off x="1676400" y="2284958"/>
            <a:ext cx="5791200" cy="997074"/>
          </a:xfrm>
          <a:prstGeom prst="rect">
            <a:avLst/>
          </a:prstGeom>
          <a:noFill/>
          <a:ln>
            <a:noFill/>
          </a:ln>
        </p:spPr>
      </p:pic>
      <p:pic>
        <p:nvPicPr>
          <p:cNvPr id="713" name="Google Shape;713;p70"/>
          <p:cNvPicPr preferRelativeResize="0"/>
          <p:nvPr/>
        </p:nvPicPr>
        <p:blipFill rotWithShape="1">
          <a:blip r:embed="rId5">
            <a:alphaModFix/>
          </a:blip>
          <a:srcRect b="24543" l="0" r="0" t="0"/>
          <a:stretch/>
        </p:blipFill>
        <p:spPr>
          <a:xfrm>
            <a:off x="1676400" y="3722166"/>
            <a:ext cx="5791200" cy="1178704"/>
          </a:xfrm>
          <a:prstGeom prst="rect">
            <a:avLst/>
          </a:prstGeom>
          <a:noFill/>
          <a:ln>
            <a:noFill/>
          </a:ln>
        </p:spPr>
      </p:pic>
      <p:pic>
        <p:nvPicPr>
          <p:cNvPr id="714" name="Google Shape;714;p70"/>
          <p:cNvPicPr preferRelativeResize="0"/>
          <p:nvPr/>
        </p:nvPicPr>
        <p:blipFill rotWithShape="1">
          <a:blip r:embed="rId6">
            <a:alphaModFix/>
          </a:blip>
          <a:srcRect b="24543" l="0" r="0" t="0"/>
          <a:stretch/>
        </p:blipFill>
        <p:spPr>
          <a:xfrm>
            <a:off x="1741068" y="5157192"/>
            <a:ext cx="5791200" cy="1178704"/>
          </a:xfrm>
          <a:prstGeom prst="rect">
            <a:avLst/>
          </a:prstGeom>
          <a:noFill/>
          <a:ln>
            <a:noFill/>
          </a:ln>
        </p:spPr>
      </p:pic>
      <p:cxnSp>
        <p:nvCxnSpPr>
          <p:cNvPr id="715" name="Google Shape;715;p70"/>
          <p:cNvCxnSpPr/>
          <p:nvPr/>
        </p:nvCxnSpPr>
        <p:spPr>
          <a:xfrm>
            <a:off x="827584" y="19888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16" name="Google Shape;716;p70"/>
          <p:cNvCxnSpPr/>
          <p:nvPr/>
        </p:nvCxnSpPr>
        <p:spPr>
          <a:xfrm>
            <a:off x="817240" y="35010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17" name="Google Shape;717;p70"/>
          <p:cNvCxnSpPr/>
          <p:nvPr/>
        </p:nvCxnSpPr>
        <p:spPr>
          <a:xfrm>
            <a:off x="817240" y="494116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18" name="Google Shape;718;p70"/>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33)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1"/>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24" name="Google Shape;724;p71"/>
          <p:cNvPicPr preferRelativeResize="0"/>
          <p:nvPr/>
        </p:nvPicPr>
        <p:blipFill rotWithShape="1">
          <a:blip r:embed="rId3">
            <a:alphaModFix/>
          </a:blip>
          <a:srcRect b="24543" l="0" r="0" t="0"/>
          <a:stretch/>
        </p:blipFill>
        <p:spPr>
          <a:xfrm>
            <a:off x="1741068" y="666120"/>
            <a:ext cx="5791200" cy="1178704"/>
          </a:xfrm>
          <a:prstGeom prst="rect">
            <a:avLst/>
          </a:prstGeom>
          <a:noFill/>
          <a:ln>
            <a:noFill/>
          </a:ln>
        </p:spPr>
      </p:pic>
      <p:pic>
        <p:nvPicPr>
          <p:cNvPr id="725" name="Google Shape;725;p71"/>
          <p:cNvPicPr preferRelativeResize="0"/>
          <p:nvPr/>
        </p:nvPicPr>
        <p:blipFill rotWithShape="1">
          <a:blip r:embed="rId4">
            <a:alphaModFix/>
          </a:blip>
          <a:srcRect b="25456" l="0" r="0" t="0"/>
          <a:stretch/>
        </p:blipFill>
        <p:spPr>
          <a:xfrm>
            <a:off x="1741068" y="2264554"/>
            <a:ext cx="5791200" cy="1164446"/>
          </a:xfrm>
          <a:prstGeom prst="rect">
            <a:avLst/>
          </a:prstGeom>
          <a:noFill/>
          <a:ln>
            <a:noFill/>
          </a:ln>
        </p:spPr>
      </p:pic>
      <p:pic>
        <p:nvPicPr>
          <p:cNvPr id="726" name="Google Shape;726;p71"/>
          <p:cNvPicPr preferRelativeResize="0"/>
          <p:nvPr/>
        </p:nvPicPr>
        <p:blipFill rotWithShape="1">
          <a:blip r:embed="rId5">
            <a:alphaModFix/>
          </a:blip>
          <a:srcRect b="25456" l="0" r="0" t="0"/>
          <a:stretch/>
        </p:blipFill>
        <p:spPr>
          <a:xfrm>
            <a:off x="1741068" y="3717032"/>
            <a:ext cx="5791200" cy="1164446"/>
          </a:xfrm>
          <a:prstGeom prst="rect">
            <a:avLst/>
          </a:prstGeom>
          <a:noFill/>
          <a:ln>
            <a:noFill/>
          </a:ln>
        </p:spPr>
      </p:pic>
      <p:pic>
        <p:nvPicPr>
          <p:cNvPr id="727" name="Google Shape;727;p71"/>
          <p:cNvPicPr preferRelativeResize="0"/>
          <p:nvPr/>
        </p:nvPicPr>
        <p:blipFill rotWithShape="1">
          <a:blip r:embed="rId6">
            <a:alphaModFix/>
          </a:blip>
          <a:srcRect b="25456" l="0" r="0" t="0"/>
          <a:stretch/>
        </p:blipFill>
        <p:spPr>
          <a:xfrm>
            <a:off x="1741068" y="5242969"/>
            <a:ext cx="5791200" cy="1164446"/>
          </a:xfrm>
          <a:prstGeom prst="rect">
            <a:avLst/>
          </a:prstGeom>
          <a:noFill/>
          <a:ln>
            <a:noFill/>
          </a:ln>
        </p:spPr>
      </p:pic>
      <p:cxnSp>
        <p:nvCxnSpPr>
          <p:cNvPr id="728" name="Google Shape;728;p71"/>
          <p:cNvCxnSpPr/>
          <p:nvPr/>
        </p:nvCxnSpPr>
        <p:spPr>
          <a:xfrm>
            <a:off x="827584" y="206084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29" name="Google Shape;729;p71"/>
          <p:cNvCxnSpPr/>
          <p:nvPr/>
        </p:nvCxnSpPr>
        <p:spPr>
          <a:xfrm>
            <a:off x="817240" y="357301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30" name="Google Shape;730;p71"/>
          <p:cNvCxnSpPr/>
          <p:nvPr/>
        </p:nvCxnSpPr>
        <p:spPr>
          <a:xfrm>
            <a:off x="817240" y="501317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31" name="Google Shape;731;p71"/>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37)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39)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16" name="Google Shape;116;p18"/>
          <p:cNvSpPr txBox="1"/>
          <p:nvPr>
            <p:ph idx="1" type="body"/>
          </p:nvPr>
        </p:nvSpPr>
        <p:spPr>
          <a:xfrm>
            <a:off x="457200" y="1052736"/>
            <a:ext cx="8229600" cy="580526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ru-RU" sz="2600"/>
              <a:t>Преимущества:</a:t>
            </a:r>
            <a:endParaRPr/>
          </a:p>
          <a:p>
            <a:pPr indent="-342900" lvl="0" marL="342900" rtl="0" algn="l">
              <a:spcBef>
                <a:spcPts val="407"/>
              </a:spcBef>
              <a:spcAft>
                <a:spcPts val="0"/>
              </a:spcAft>
              <a:buClr>
                <a:schemeClr val="dk1"/>
              </a:buClr>
              <a:buSzPct val="100000"/>
              <a:buNone/>
            </a:pPr>
            <a:r>
              <a:rPr lang="ru-RU" sz="2200"/>
              <a:t>Решение сложных задач</a:t>
            </a:r>
            <a:endParaRPr/>
          </a:p>
          <a:p>
            <a:pPr indent="174624" lvl="0" marL="360363" rtl="0" algn="just">
              <a:spcBef>
                <a:spcPts val="351"/>
              </a:spcBef>
              <a:spcAft>
                <a:spcPts val="0"/>
              </a:spcAft>
              <a:buClr>
                <a:schemeClr val="dk1"/>
              </a:buClr>
              <a:buSzPct val="100000"/>
              <a:buNone/>
            </a:pPr>
            <a:r>
              <a:rPr lang="ru-RU" sz="1500"/>
              <a:t>"Разделяй и властвуй" - мощный инструмент для решения концептуально сложных задач: все, что для этого требуется, - это способ разбиения задачи на подзадачи, решения тривиальных случаев и объединения подзадач с исходной задачей. Аналогично, для уменьшения и завоевания требуется только свести задачу к одной задаче меньшего размера, такой как классическая головоломка с Ханойской башней, которая сводит перемещение башни высоты </a:t>
            </a:r>
            <a:r>
              <a:rPr lang="ru-RU" sz="1900"/>
              <a:t>n</a:t>
            </a:r>
            <a:r>
              <a:rPr lang="ru-RU" sz="1500"/>
              <a:t> к перемещению башни высоты </a:t>
            </a:r>
            <a:r>
              <a:rPr lang="ru-RU" sz="1900"/>
              <a:t>n-1</a:t>
            </a:r>
            <a:r>
              <a:rPr lang="ru-RU" sz="1500"/>
              <a:t>.</a:t>
            </a:r>
            <a:endParaRPr/>
          </a:p>
          <a:p>
            <a:pPr indent="-342900" lvl="0" marL="342900" rtl="0" algn="l">
              <a:spcBef>
                <a:spcPts val="407"/>
              </a:spcBef>
              <a:spcAft>
                <a:spcPts val="0"/>
              </a:spcAft>
              <a:buClr>
                <a:schemeClr val="dk1"/>
              </a:buClr>
              <a:buSzPct val="100000"/>
              <a:buNone/>
            </a:pPr>
            <a:r>
              <a:rPr lang="ru-RU" sz="2200"/>
              <a:t>Эффективность алгоритма</a:t>
            </a:r>
            <a:endParaRPr/>
          </a:p>
          <a:p>
            <a:pPr indent="192087" lvl="0" marL="342900" rtl="0" algn="just">
              <a:spcBef>
                <a:spcPts val="277"/>
              </a:spcBef>
              <a:spcAft>
                <a:spcPts val="0"/>
              </a:spcAft>
              <a:buClr>
                <a:schemeClr val="dk1"/>
              </a:buClr>
              <a:buSzPct val="100000"/>
              <a:buNone/>
            </a:pPr>
            <a:r>
              <a:rPr lang="ru-RU" sz="1500"/>
              <a:t>Парадигма "разделяй и властвуй" часто помогает в поиске эффективных алгоритмов. Он был ключом, например, к методу быстрого умножения Карацубы, алгоритмам быстрой сортировки и сортировки слиянием, алгоритму Штрассена для умножения матриц и быстрым преобразованиям Фурье.</a:t>
            </a:r>
            <a:endParaRPr/>
          </a:p>
          <a:p>
            <a:pPr indent="192087" lvl="0" marL="342900" rtl="0" algn="just">
              <a:spcBef>
                <a:spcPts val="277"/>
              </a:spcBef>
              <a:spcAft>
                <a:spcPts val="0"/>
              </a:spcAft>
              <a:buClr>
                <a:schemeClr val="dk1"/>
              </a:buClr>
              <a:buSzPct val="100000"/>
              <a:buNone/>
            </a:pPr>
            <a:r>
              <a:rPr lang="ru-RU" sz="1500"/>
              <a:t>Во всех этих примерах подход D &amp;C привел к улучшению асимптотической стоимости решения*. Например, если </a:t>
            </a:r>
            <a:endParaRPr/>
          </a:p>
          <a:p>
            <a:pPr indent="192087" lvl="0" marL="342900" rtl="0" algn="just">
              <a:spcBef>
                <a:spcPts val="407"/>
              </a:spcBef>
              <a:spcAft>
                <a:spcPts val="0"/>
              </a:spcAft>
              <a:buClr>
                <a:schemeClr val="dk1"/>
              </a:buClr>
              <a:buSzPct val="100000"/>
              <a:buNone/>
            </a:pPr>
            <a:r>
              <a:rPr lang="ru-RU" sz="1500"/>
              <a:t>(а) базовые случаи имеют ограниченный размер, работа по разделению задачи и объединению частичных решений пропорциональна размеру задачи </a:t>
            </a:r>
            <a:r>
              <a:rPr lang="ru-RU" sz="2200"/>
              <a:t>n</a:t>
            </a:r>
            <a:endParaRPr/>
          </a:p>
          <a:p>
            <a:pPr indent="192087" lvl="0" marL="342900" rtl="0" algn="just">
              <a:spcBef>
                <a:spcPts val="407"/>
              </a:spcBef>
              <a:spcAft>
                <a:spcPts val="0"/>
              </a:spcAft>
              <a:buClr>
                <a:schemeClr val="dk1"/>
              </a:buClr>
              <a:buSzPct val="100000"/>
              <a:buNone/>
            </a:pPr>
            <a:r>
              <a:rPr lang="ru-RU" sz="1500"/>
              <a:t>(б) на каждом этапе существует ограниченное число </a:t>
            </a:r>
            <a:r>
              <a:rPr lang="ru-RU" sz="2200"/>
              <a:t>p</a:t>
            </a:r>
            <a:r>
              <a:rPr lang="ru-RU" sz="1500"/>
              <a:t> подзадач размером </a:t>
            </a:r>
            <a:r>
              <a:rPr lang="ru-RU" sz="2200"/>
              <a:t>~ n/p</a:t>
            </a:r>
            <a:r>
              <a:rPr lang="ru-RU" sz="1500"/>
              <a:t>, тогда стоимость алгоритма "разделяй и властвуй" будет </a:t>
            </a:r>
            <a:r>
              <a:rPr lang="ru-RU" sz="2200"/>
              <a:t>O(n log</a:t>
            </a:r>
            <a:r>
              <a:rPr b="1" baseline="-25000" lang="ru-RU" sz="2200"/>
              <a:t>p</a:t>
            </a:r>
            <a:r>
              <a:rPr lang="ru-RU" sz="2200"/>
              <a:t>n).</a:t>
            </a:r>
            <a:endParaRPr sz="1500"/>
          </a:p>
          <a:p>
            <a:pPr indent="192087" lvl="0" marL="342900" rtl="0" algn="just">
              <a:spcBef>
                <a:spcPts val="259"/>
              </a:spcBef>
              <a:spcAft>
                <a:spcPts val="0"/>
              </a:spcAft>
              <a:buClr>
                <a:schemeClr val="dk1"/>
              </a:buClr>
              <a:buSzPct val="100000"/>
              <a:buNone/>
            </a:pPr>
            <a:r>
              <a:rPr lang="ru-RU" sz="1400"/>
              <a:t>-------------------------------------</a:t>
            </a:r>
            <a:endParaRPr/>
          </a:p>
          <a:p>
            <a:pPr indent="192087" lvl="0" marL="342900" rtl="0" algn="just">
              <a:spcBef>
                <a:spcPts val="259"/>
              </a:spcBef>
              <a:spcAft>
                <a:spcPts val="0"/>
              </a:spcAft>
              <a:buClr>
                <a:schemeClr val="dk1"/>
              </a:buClr>
              <a:buSzPct val="100000"/>
              <a:buNone/>
            </a:pPr>
            <a:r>
              <a:rPr lang="ru-RU" sz="1400"/>
              <a:t>*В информатике вычислительная сложность или просто сложность алгоритма - это количество ресурсов, необходимых для его запуска. Особое внимание уделяется времени вычислений (обычно измеряемому количеством необходимых элементарных операций) и требованиям к памяти. Сложность задачи - это сложность наилучших алгоритмов, позволяющих решить проблему.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2"/>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37" name="Google Shape;737;p72"/>
          <p:cNvPicPr preferRelativeResize="0"/>
          <p:nvPr/>
        </p:nvPicPr>
        <p:blipFill rotWithShape="1">
          <a:blip r:embed="rId3">
            <a:alphaModFix/>
          </a:blip>
          <a:srcRect b="30854" l="0" r="0" t="0"/>
          <a:stretch/>
        </p:blipFill>
        <p:spPr>
          <a:xfrm>
            <a:off x="1676400" y="836712"/>
            <a:ext cx="5791200" cy="1080120"/>
          </a:xfrm>
          <a:prstGeom prst="rect">
            <a:avLst/>
          </a:prstGeom>
          <a:noFill/>
          <a:ln>
            <a:noFill/>
          </a:ln>
        </p:spPr>
      </p:pic>
      <p:pic>
        <p:nvPicPr>
          <p:cNvPr id="738" name="Google Shape;738;p72"/>
          <p:cNvPicPr preferRelativeResize="0"/>
          <p:nvPr/>
        </p:nvPicPr>
        <p:blipFill rotWithShape="1">
          <a:blip r:embed="rId4">
            <a:alphaModFix/>
          </a:blip>
          <a:srcRect b="30854" l="0" r="0" t="0"/>
          <a:stretch/>
        </p:blipFill>
        <p:spPr>
          <a:xfrm>
            <a:off x="1676400" y="2348880"/>
            <a:ext cx="5791200" cy="1080120"/>
          </a:xfrm>
          <a:prstGeom prst="rect">
            <a:avLst/>
          </a:prstGeom>
          <a:noFill/>
          <a:ln>
            <a:noFill/>
          </a:ln>
        </p:spPr>
      </p:pic>
      <p:pic>
        <p:nvPicPr>
          <p:cNvPr id="739" name="Google Shape;739;p72"/>
          <p:cNvPicPr preferRelativeResize="0"/>
          <p:nvPr/>
        </p:nvPicPr>
        <p:blipFill rotWithShape="1">
          <a:blip r:embed="rId5">
            <a:alphaModFix/>
          </a:blip>
          <a:srcRect b="30854" l="0" r="0" t="0"/>
          <a:stretch/>
        </p:blipFill>
        <p:spPr>
          <a:xfrm>
            <a:off x="1676400" y="3861048"/>
            <a:ext cx="5791200" cy="1080120"/>
          </a:xfrm>
          <a:prstGeom prst="rect">
            <a:avLst/>
          </a:prstGeom>
          <a:noFill/>
          <a:ln>
            <a:noFill/>
          </a:ln>
        </p:spPr>
      </p:pic>
      <p:pic>
        <p:nvPicPr>
          <p:cNvPr id="740" name="Google Shape;740;p72"/>
          <p:cNvPicPr preferRelativeResize="0"/>
          <p:nvPr/>
        </p:nvPicPr>
        <p:blipFill rotWithShape="1">
          <a:blip r:embed="rId6">
            <a:alphaModFix/>
          </a:blip>
          <a:srcRect b="30854" l="0" r="0" t="0"/>
          <a:stretch/>
        </p:blipFill>
        <p:spPr>
          <a:xfrm>
            <a:off x="1676400" y="5481228"/>
            <a:ext cx="5791200" cy="1080120"/>
          </a:xfrm>
          <a:prstGeom prst="rect">
            <a:avLst/>
          </a:prstGeom>
          <a:noFill/>
          <a:ln>
            <a:noFill/>
          </a:ln>
        </p:spPr>
      </p:pic>
      <p:cxnSp>
        <p:nvCxnSpPr>
          <p:cNvPr id="741" name="Google Shape;741;p72"/>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42" name="Google Shape;742;p72"/>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43" name="Google Shape;743;p72"/>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44" name="Google Shape;744;p72"/>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3"/>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50" name="Google Shape;750;p73"/>
          <p:cNvPicPr preferRelativeResize="0"/>
          <p:nvPr/>
        </p:nvPicPr>
        <p:blipFill rotWithShape="1">
          <a:blip r:embed="rId3">
            <a:alphaModFix/>
          </a:blip>
          <a:srcRect b="30854" l="0" r="0" t="0"/>
          <a:stretch/>
        </p:blipFill>
        <p:spPr>
          <a:xfrm>
            <a:off x="1741068" y="764704"/>
            <a:ext cx="5791200" cy="1080120"/>
          </a:xfrm>
          <a:prstGeom prst="rect">
            <a:avLst/>
          </a:prstGeom>
          <a:noFill/>
          <a:ln>
            <a:noFill/>
          </a:ln>
        </p:spPr>
      </p:pic>
      <p:pic>
        <p:nvPicPr>
          <p:cNvPr id="751" name="Google Shape;751;p73"/>
          <p:cNvPicPr preferRelativeResize="0"/>
          <p:nvPr/>
        </p:nvPicPr>
        <p:blipFill rotWithShape="1">
          <a:blip r:embed="rId4">
            <a:alphaModFix/>
          </a:blip>
          <a:srcRect b="30854" l="0" r="0" t="0"/>
          <a:stretch/>
        </p:blipFill>
        <p:spPr>
          <a:xfrm>
            <a:off x="1676400" y="2339121"/>
            <a:ext cx="5791200" cy="1080120"/>
          </a:xfrm>
          <a:prstGeom prst="rect">
            <a:avLst/>
          </a:prstGeom>
          <a:noFill/>
          <a:ln>
            <a:noFill/>
          </a:ln>
        </p:spPr>
      </p:pic>
      <p:pic>
        <p:nvPicPr>
          <p:cNvPr id="752" name="Google Shape;752;p73"/>
          <p:cNvPicPr preferRelativeResize="0"/>
          <p:nvPr/>
        </p:nvPicPr>
        <p:blipFill rotWithShape="1">
          <a:blip r:embed="rId5">
            <a:alphaModFix/>
          </a:blip>
          <a:srcRect b="30854" l="0" r="0" t="0"/>
          <a:stretch/>
        </p:blipFill>
        <p:spPr>
          <a:xfrm>
            <a:off x="1676400" y="3913538"/>
            <a:ext cx="5791200" cy="1080120"/>
          </a:xfrm>
          <a:prstGeom prst="rect">
            <a:avLst/>
          </a:prstGeom>
          <a:noFill/>
          <a:ln>
            <a:noFill/>
          </a:ln>
        </p:spPr>
      </p:pic>
      <p:pic>
        <p:nvPicPr>
          <p:cNvPr id="753" name="Google Shape;753;p73"/>
          <p:cNvPicPr preferRelativeResize="0"/>
          <p:nvPr/>
        </p:nvPicPr>
        <p:blipFill rotWithShape="1">
          <a:blip r:embed="rId6">
            <a:alphaModFix/>
          </a:blip>
          <a:srcRect b="30854" l="0" r="0" t="0"/>
          <a:stretch/>
        </p:blipFill>
        <p:spPr>
          <a:xfrm>
            <a:off x="1676400" y="5487955"/>
            <a:ext cx="5791200" cy="1080120"/>
          </a:xfrm>
          <a:prstGeom prst="rect">
            <a:avLst/>
          </a:prstGeom>
          <a:noFill/>
          <a:ln>
            <a:noFill/>
          </a:ln>
        </p:spPr>
      </p:pic>
      <p:cxnSp>
        <p:nvCxnSpPr>
          <p:cNvPr id="754" name="Google Shape;754;p73"/>
          <p:cNvCxnSpPr/>
          <p:nvPr/>
        </p:nvCxnSpPr>
        <p:spPr>
          <a:xfrm>
            <a:off x="827584" y="2132856"/>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55" name="Google Shape;755;p73"/>
          <p:cNvCxnSpPr/>
          <p:nvPr/>
        </p:nvCxnSpPr>
        <p:spPr>
          <a:xfrm>
            <a:off x="817240" y="364502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56" name="Google Shape;756;p73"/>
          <p:cNvCxnSpPr/>
          <p:nvPr/>
        </p:nvCxnSpPr>
        <p:spPr>
          <a:xfrm>
            <a:off x="817240" y="5085184"/>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57" name="Google Shape;757;p73"/>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45)</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47)</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48)</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4"/>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63" name="Google Shape;763;p74"/>
          <p:cNvPicPr preferRelativeResize="0"/>
          <p:nvPr/>
        </p:nvPicPr>
        <p:blipFill rotWithShape="1">
          <a:blip r:embed="rId3">
            <a:alphaModFix/>
          </a:blip>
          <a:srcRect b="29152" l="0" r="0" t="0"/>
          <a:stretch/>
        </p:blipFill>
        <p:spPr>
          <a:xfrm>
            <a:off x="1676400" y="666120"/>
            <a:ext cx="5791200" cy="1106696"/>
          </a:xfrm>
          <a:prstGeom prst="rect">
            <a:avLst/>
          </a:prstGeom>
          <a:noFill/>
          <a:ln>
            <a:noFill/>
          </a:ln>
        </p:spPr>
      </p:pic>
      <p:pic>
        <p:nvPicPr>
          <p:cNvPr id="764" name="Google Shape;764;p74"/>
          <p:cNvPicPr preferRelativeResize="0"/>
          <p:nvPr/>
        </p:nvPicPr>
        <p:blipFill rotWithShape="1">
          <a:blip r:embed="rId4">
            <a:alphaModFix/>
          </a:blip>
          <a:srcRect b="20847" l="0" r="0" t="0"/>
          <a:stretch/>
        </p:blipFill>
        <p:spPr>
          <a:xfrm>
            <a:off x="1646808" y="2192546"/>
            <a:ext cx="5791200" cy="1236454"/>
          </a:xfrm>
          <a:prstGeom prst="rect">
            <a:avLst/>
          </a:prstGeom>
          <a:noFill/>
          <a:ln>
            <a:noFill/>
          </a:ln>
        </p:spPr>
      </p:pic>
      <p:pic>
        <p:nvPicPr>
          <p:cNvPr id="765" name="Google Shape;765;p74"/>
          <p:cNvPicPr preferRelativeResize="0"/>
          <p:nvPr/>
        </p:nvPicPr>
        <p:blipFill rotWithShape="1">
          <a:blip r:embed="rId5">
            <a:alphaModFix/>
          </a:blip>
          <a:srcRect b="30854" l="0" r="0" t="0"/>
          <a:stretch/>
        </p:blipFill>
        <p:spPr>
          <a:xfrm>
            <a:off x="1645118" y="3645024"/>
            <a:ext cx="5791200" cy="1080120"/>
          </a:xfrm>
          <a:prstGeom prst="rect">
            <a:avLst/>
          </a:prstGeom>
          <a:noFill/>
          <a:ln>
            <a:noFill/>
          </a:ln>
        </p:spPr>
      </p:pic>
      <p:pic>
        <p:nvPicPr>
          <p:cNvPr id="766" name="Google Shape;766;p74"/>
          <p:cNvPicPr preferRelativeResize="0"/>
          <p:nvPr/>
        </p:nvPicPr>
        <p:blipFill rotWithShape="1">
          <a:blip r:embed="rId6">
            <a:alphaModFix/>
          </a:blip>
          <a:srcRect b="26761" l="0" r="0" t="0"/>
          <a:stretch/>
        </p:blipFill>
        <p:spPr>
          <a:xfrm>
            <a:off x="1645118" y="5263862"/>
            <a:ext cx="5791200" cy="1144042"/>
          </a:xfrm>
          <a:prstGeom prst="rect">
            <a:avLst/>
          </a:prstGeom>
          <a:noFill/>
          <a:ln>
            <a:noFill/>
          </a:ln>
        </p:spPr>
      </p:pic>
      <p:cxnSp>
        <p:nvCxnSpPr>
          <p:cNvPr id="767" name="Google Shape;767;p74"/>
          <p:cNvCxnSpPr/>
          <p:nvPr/>
        </p:nvCxnSpPr>
        <p:spPr>
          <a:xfrm>
            <a:off x="827584" y="1988840"/>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68" name="Google Shape;768;p74"/>
          <p:cNvCxnSpPr/>
          <p:nvPr/>
        </p:nvCxnSpPr>
        <p:spPr>
          <a:xfrm>
            <a:off x="817240" y="350100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cxnSp>
        <p:nvCxnSpPr>
          <p:cNvPr id="769" name="Google Shape;769;p74"/>
          <p:cNvCxnSpPr/>
          <p:nvPr/>
        </p:nvCxnSpPr>
        <p:spPr>
          <a:xfrm>
            <a:off x="817240" y="4941168"/>
            <a:ext cx="8147248" cy="0"/>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901"/>
              </a:srgbClr>
            </a:outerShdw>
          </a:effectLst>
        </p:spPr>
      </p:cxnSp>
      <p:sp>
        <p:nvSpPr>
          <p:cNvPr id="770" name="Google Shape;770;p74"/>
          <p:cNvSpPr txBox="1"/>
          <p:nvPr/>
        </p:nvSpPr>
        <p:spPr>
          <a:xfrm>
            <a:off x="957089" y="1074585"/>
            <a:ext cx="648072"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49)</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ru-RU" sz="1800">
                <a:solidFill>
                  <a:schemeClr val="dk1"/>
                </a:solidFill>
                <a:latin typeface="Calibri"/>
                <a:ea typeface="Calibri"/>
                <a:cs typeface="Calibri"/>
                <a:sym typeface="Calibri"/>
              </a:rPr>
              <a:t>52)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5"/>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76" name="Google Shape;776;p75"/>
          <p:cNvPicPr preferRelativeResize="0"/>
          <p:nvPr/>
        </p:nvPicPr>
        <p:blipFill rotWithShape="1">
          <a:blip r:embed="rId3">
            <a:alphaModFix/>
          </a:blip>
          <a:srcRect b="31922" l="0" r="0" t="0"/>
          <a:stretch/>
        </p:blipFill>
        <p:spPr>
          <a:xfrm>
            <a:off x="454635" y="1916832"/>
            <a:ext cx="8234730" cy="151216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6"/>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 снизу – вверх BottomUp</a:t>
            </a:r>
            <a:endParaRPr/>
          </a:p>
        </p:txBody>
      </p:sp>
      <p:pic>
        <p:nvPicPr>
          <p:cNvPr id="782" name="Google Shape;782;p76"/>
          <p:cNvPicPr preferRelativeResize="0"/>
          <p:nvPr/>
        </p:nvPicPr>
        <p:blipFill rotWithShape="1">
          <a:blip r:embed="rId3">
            <a:alphaModFix/>
          </a:blip>
          <a:srcRect b="0" l="0" r="0" t="0"/>
          <a:stretch/>
        </p:blipFill>
        <p:spPr>
          <a:xfrm>
            <a:off x="1023442" y="908720"/>
            <a:ext cx="7097115" cy="574437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7"/>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a:t>
            </a:r>
            <a:endParaRPr/>
          </a:p>
        </p:txBody>
      </p:sp>
      <p:sp>
        <p:nvSpPr>
          <p:cNvPr id="788" name="Google Shape;788;p77"/>
          <p:cNvSpPr txBox="1"/>
          <p:nvPr/>
        </p:nvSpPr>
        <p:spPr>
          <a:xfrm>
            <a:off x="280184" y="666120"/>
            <a:ext cx="8712968"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ru-RU" sz="2000">
                <a:solidFill>
                  <a:srgbClr val="263238"/>
                </a:solidFill>
                <a:latin typeface="Calibri"/>
                <a:ea typeface="Calibri"/>
                <a:cs typeface="Calibri"/>
                <a:sym typeface="Calibri"/>
              </a:rPr>
              <a:t>А можно вообще без дополнительной памяти?</a:t>
            </a:r>
            <a:endParaRPr/>
          </a:p>
          <a:p>
            <a:pPr indent="0" lvl="0" marL="0" marR="0" rtl="0" algn="just">
              <a:spcBef>
                <a:spcPts val="0"/>
              </a:spcBef>
              <a:spcAft>
                <a:spcPts val="0"/>
              </a:spcAft>
              <a:buNone/>
            </a:pPr>
            <a:r>
              <a:rPr b="0" i="0" lang="ru-RU" sz="2000">
                <a:solidFill>
                  <a:srgbClr val="37474F"/>
                </a:solidFill>
                <a:latin typeface="Calibri"/>
                <a:ea typeface="Calibri"/>
                <a:cs typeface="Calibri"/>
                <a:sym typeface="Calibri"/>
              </a:rPr>
              <a:t>Слияние без дополнительной памяти сделать не получится, а вот всю сортировку целиком можно, хотя и не нужно (сложность будет всё также O(n*log n). Для начала стоит отметить, что для слияния массивов разной длинны описанными выше способоми объём дополнительной памяти требуется соразмерно меньшему из сливаемых массивов. Кроме того, если заменить все операции на обмены, то нетрудно видеть, что можно сохранить данные в дополнительной памяти (потеряв при этом их порядок). То есть, при перемещении </a:t>
            </a:r>
            <a:r>
              <a:rPr b="0" i="1" lang="ru-RU" sz="2000">
                <a:solidFill>
                  <a:srgbClr val="37474F"/>
                </a:solidFill>
                <a:latin typeface="Calibri"/>
                <a:ea typeface="Calibri"/>
                <a:cs typeface="Calibri"/>
                <a:sym typeface="Calibri"/>
              </a:rPr>
              <a:t>A</a:t>
            </a:r>
            <a:r>
              <a:rPr b="0" i="0" lang="ru-RU" sz="2000">
                <a:solidFill>
                  <a:srgbClr val="37474F"/>
                </a:solidFill>
                <a:latin typeface="Calibri"/>
                <a:ea typeface="Calibri"/>
                <a:cs typeface="Calibri"/>
                <a:sym typeface="Calibri"/>
              </a:rPr>
              <a:t> в дополнительную память данные из дополнительной памяти оказываются на месте </a:t>
            </a:r>
            <a:r>
              <a:rPr b="0" i="1" lang="ru-RU" sz="2000">
                <a:solidFill>
                  <a:srgbClr val="37474F"/>
                </a:solidFill>
                <a:latin typeface="Calibri"/>
                <a:ea typeface="Calibri"/>
                <a:cs typeface="Calibri"/>
                <a:sym typeface="Calibri"/>
              </a:rPr>
              <a:t>A</a:t>
            </a:r>
            <a:r>
              <a:rPr b="0" i="0" lang="ru-RU" sz="2000">
                <a:solidFill>
                  <a:srgbClr val="37474F"/>
                </a:solidFill>
                <a:latin typeface="Calibri"/>
                <a:ea typeface="Calibri"/>
                <a:cs typeface="Calibri"/>
                <a:sym typeface="Calibri"/>
              </a:rPr>
              <a:t>. А при слиянии элементы из дополнительной памяти будут обмениваться с элементами </a:t>
            </a:r>
            <a:r>
              <a:rPr b="0" i="1" lang="ru-RU" sz="2000">
                <a:solidFill>
                  <a:srgbClr val="37474F"/>
                </a:solidFill>
                <a:latin typeface="Calibri"/>
                <a:ea typeface="Calibri"/>
                <a:cs typeface="Calibri"/>
                <a:sym typeface="Calibri"/>
              </a:rPr>
              <a:t>A</a:t>
            </a:r>
            <a:r>
              <a:rPr b="0" i="0" lang="ru-RU" sz="2000">
                <a:solidFill>
                  <a:srgbClr val="37474F"/>
                </a:solidFill>
                <a:latin typeface="Calibri"/>
                <a:ea typeface="Calibri"/>
                <a:cs typeface="Calibri"/>
                <a:sym typeface="Calibri"/>
              </a:rPr>
              <a:t> и </a:t>
            </a:r>
            <a:r>
              <a:rPr b="0" i="1" lang="ru-RU" sz="2000">
                <a:solidFill>
                  <a:srgbClr val="37474F"/>
                </a:solidFill>
                <a:latin typeface="Calibri"/>
                <a:ea typeface="Calibri"/>
                <a:cs typeface="Calibri"/>
                <a:sym typeface="Calibri"/>
              </a:rPr>
              <a:t>B</a:t>
            </a:r>
            <a:r>
              <a:rPr b="0" i="0" lang="ru-RU" sz="2000">
                <a:solidFill>
                  <a:srgbClr val="37474F"/>
                </a:solidFill>
                <a:latin typeface="Calibri"/>
                <a:ea typeface="Calibri"/>
                <a:cs typeface="Calibri"/>
                <a:sym typeface="Calibri"/>
              </a:rPr>
              <a:t>, но в итоге вернутся в дополнительную память.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8"/>
          <p:cNvSpPr txBox="1"/>
          <p:nvPr>
            <p:ph type="title"/>
          </p:nvPr>
        </p:nvSpPr>
        <p:spPr>
          <a:xfrm>
            <a:off x="521868" y="320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Слияние</a:t>
            </a:r>
            <a:endParaRPr/>
          </a:p>
        </p:txBody>
      </p:sp>
      <p:pic>
        <p:nvPicPr>
          <p:cNvPr id="794" name="Google Shape;794;p78"/>
          <p:cNvPicPr preferRelativeResize="0"/>
          <p:nvPr/>
        </p:nvPicPr>
        <p:blipFill rotWithShape="1">
          <a:blip r:embed="rId3">
            <a:alphaModFix/>
          </a:blip>
          <a:srcRect b="0" l="0" r="0" t="0"/>
          <a:stretch/>
        </p:blipFill>
        <p:spPr>
          <a:xfrm>
            <a:off x="2123728" y="3004678"/>
            <a:ext cx="5328592" cy="3820395"/>
          </a:xfrm>
          <a:prstGeom prst="rect">
            <a:avLst/>
          </a:prstGeom>
          <a:noFill/>
          <a:ln>
            <a:noFill/>
          </a:ln>
        </p:spPr>
      </p:pic>
      <p:sp>
        <p:nvSpPr>
          <p:cNvPr id="795" name="Google Shape;795;p78"/>
          <p:cNvSpPr txBox="1"/>
          <p:nvPr/>
        </p:nvSpPr>
        <p:spPr>
          <a:xfrm>
            <a:off x="280184" y="666120"/>
            <a:ext cx="8712968"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ru-RU" sz="1600">
                <a:solidFill>
                  <a:srgbClr val="37474F"/>
                </a:solidFill>
                <a:latin typeface="Calibri"/>
                <a:ea typeface="Calibri"/>
                <a:cs typeface="Calibri"/>
                <a:sym typeface="Calibri"/>
              </a:rPr>
              <a:t>Таким образом мы можем использовать часть оригинального массива как дополнительную память при сортировке другой его части. Не стоит забывать, что порядок всё же теряется, поэтому поступим следующим образом:</a:t>
            </a:r>
            <a:endParaRPr/>
          </a:p>
          <a:p>
            <a:pPr indent="-101600" lvl="0" marL="0" marR="0" rtl="0" algn="just">
              <a:spcBef>
                <a:spcPts val="0"/>
              </a:spcBef>
              <a:spcAft>
                <a:spcPts val="0"/>
              </a:spcAft>
              <a:buClr>
                <a:srgbClr val="37474F"/>
              </a:buClr>
              <a:buSzPts val="1600"/>
              <a:buFont typeface="Calibri"/>
              <a:buAutoNum type="arabicPeriod"/>
            </a:pPr>
            <a:r>
              <a:rPr b="0" i="0" lang="ru-RU" sz="1600">
                <a:solidFill>
                  <a:srgbClr val="37474F"/>
                </a:solidFill>
                <a:latin typeface="Calibri"/>
                <a:ea typeface="Calibri"/>
                <a:cs typeface="Calibri"/>
                <a:sym typeface="Calibri"/>
              </a:rPr>
              <a:t>отсортируем правую половину массива, воспользовавшись левой как дополнительной памятью;</a:t>
            </a:r>
            <a:endParaRPr/>
          </a:p>
          <a:p>
            <a:pPr indent="-101600" lvl="0" marL="0" marR="0" rtl="0" algn="just">
              <a:spcBef>
                <a:spcPts val="0"/>
              </a:spcBef>
              <a:spcAft>
                <a:spcPts val="0"/>
              </a:spcAft>
              <a:buClr>
                <a:srgbClr val="37474F"/>
              </a:buClr>
              <a:buSzPts val="1600"/>
              <a:buFont typeface="Calibri"/>
              <a:buAutoNum type="arabicPeriod"/>
            </a:pPr>
            <a:r>
              <a:rPr b="0" i="0" lang="ru-RU" sz="1600">
                <a:solidFill>
                  <a:srgbClr val="37474F"/>
                </a:solidFill>
                <a:latin typeface="Calibri"/>
                <a:ea typeface="Calibri"/>
                <a:cs typeface="Calibri"/>
                <a:sym typeface="Calibri"/>
              </a:rPr>
              <a:t>отсортируем левую неотсортированной части, воспользовавшись правой половиной неотсортированной части;</a:t>
            </a:r>
            <a:endParaRPr/>
          </a:p>
          <a:p>
            <a:pPr indent="-101600" lvl="0" marL="0" marR="0" rtl="0" algn="just">
              <a:spcBef>
                <a:spcPts val="0"/>
              </a:spcBef>
              <a:spcAft>
                <a:spcPts val="0"/>
              </a:spcAft>
              <a:buClr>
                <a:srgbClr val="37474F"/>
              </a:buClr>
              <a:buSzPts val="1600"/>
              <a:buFont typeface="Calibri"/>
              <a:buAutoNum type="arabicPeriod"/>
            </a:pPr>
            <a:r>
              <a:rPr b="0" i="0" lang="ru-RU" sz="1600">
                <a:solidFill>
                  <a:srgbClr val="37474F"/>
                </a:solidFill>
                <a:latin typeface="Calibri"/>
                <a:ea typeface="Calibri"/>
                <a:cs typeface="Calibri"/>
                <a:sym typeface="Calibri"/>
              </a:rPr>
              <a:t>сольём отсортированные части, записывая результат поверх неотсортированной части;</a:t>
            </a:r>
            <a:endParaRPr/>
          </a:p>
          <a:p>
            <a:pPr indent="-101600" lvl="0" marL="0" marR="0" rtl="0" algn="just">
              <a:spcBef>
                <a:spcPts val="0"/>
              </a:spcBef>
              <a:spcAft>
                <a:spcPts val="0"/>
              </a:spcAft>
              <a:buClr>
                <a:srgbClr val="37474F"/>
              </a:buClr>
              <a:buSzPts val="1600"/>
              <a:buFont typeface="Calibri"/>
              <a:buAutoNum type="arabicPeriod"/>
            </a:pPr>
            <a:r>
              <a:rPr b="0" i="0" lang="ru-RU" sz="1600">
                <a:solidFill>
                  <a:srgbClr val="37474F"/>
                </a:solidFill>
                <a:latin typeface="Calibri"/>
                <a:ea typeface="Calibri"/>
                <a:cs typeface="Calibri"/>
                <a:sym typeface="Calibri"/>
              </a:rPr>
              <a:t>повторим шаги 2 и 3 до тех пор, пока в неотсортированной части не останется одноэлементный массив, который мы сольём с остатком при помощи алгоритма вставки.</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9"/>
          <p:cNvSpPr txBox="1"/>
          <p:nvPr>
            <p:ph type="title"/>
          </p:nvPr>
        </p:nvSpPr>
        <p:spPr>
          <a:xfrm>
            <a:off x="457200" y="188640"/>
            <a:ext cx="8229600" cy="9361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Сортировка с разделением.</a:t>
            </a:r>
            <a:r>
              <a:rPr lang="ru-RU" sz="3200"/>
              <a:t> </a:t>
            </a:r>
            <a:br>
              <a:rPr lang="ru-RU" sz="3200"/>
            </a:br>
            <a:r>
              <a:rPr lang="ru-RU" sz="3200"/>
              <a:t>Быстрая сортировка</a:t>
            </a:r>
            <a:endParaRPr/>
          </a:p>
        </p:txBody>
      </p:sp>
      <p:sp>
        <p:nvSpPr>
          <p:cNvPr id="801" name="Google Shape;801;p79"/>
          <p:cNvSpPr txBox="1"/>
          <p:nvPr>
            <p:ph idx="1" type="body"/>
          </p:nvPr>
        </p:nvSpPr>
        <p:spPr>
          <a:xfrm>
            <a:off x="457200" y="1196752"/>
            <a:ext cx="8507288" cy="5472608"/>
          </a:xfrm>
          <a:prstGeom prst="rect">
            <a:avLst/>
          </a:prstGeom>
          <a:noFill/>
          <a:ln>
            <a:noFill/>
          </a:ln>
        </p:spPr>
        <p:txBody>
          <a:bodyPr anchorCtr="0" anchor="t" bIns="45700" lIns="91425" spcFirstLastPara="1" rIns="91425" wrap="square" tIns="45700">
            <a:normAutofit fontScale="85000" lnSpcReduction="20000"/>
          </a:bodyPr>
          <a:lstStyle/>
          <a:p>
            <a:pPr indent="363538" lvl="0" marL="0" rtl="0" algn="just">
              <a:spcBef>
                <a:spcPts val="0"/>
              </a:spcBef>
              <a:spcAft>
                <a:spcPts val="0"/>
              </a:spcAft>
              <a:buClr>
                <a:schemeClr val="dk1"/>
              </a:buClr>
              <a:buSzPct val="100000"/>
              <a:buNone/>
            </a:pPr>
            <a:r>
              <a:rPr lang="ru-RU">
                <a:latin typeface="Calibri"/>
                <a:ea typeface="Calibri"/>
                <a:cs typeface="Calibri"/>
                <a:sym typeface="Calibri"/>
              </a:rPr>
              <a:t>Это  метод сортировки, при котором обмениваются местами пары несоседних элементов, а задача сортировки последовательности рекурсивно сводится к задачам сортировки ее меньших частей.</a:t>
            </a:r>
            <a:endParaRPr/>
          </a:p>
          <a:p>
            <a:pPr indent="363538" lvl="0" marL="0" rtl="0" algn="just">
              <a:spcBef>
                <a:spcPts val="544"/>
              </a:spcBef>
              <a:spcAft>
                <a:spcPts val="0"/>
              </a:spcAft>
              <a:buClr>
                <a:schemeClr val="dk1"/>
              </a:buClr>
              <a:buSzPct val="100000"/>
              <a:buNone/>
            </a:pPr>
            <a:r>
              <a:rPr lang="ru-RU">
                <a:latin typeface="Calibri"/>
                <a:ea typeface="Calibri"/>
                <a:cs typeface="Calibri"/>
                <a:sym typeface="Calibri"/>
              </a:rPr>
              <a:t>Это эффективный алгоритм сортировки на месте, который обычно работает примерно в два-три раза быстрее, чем Сортировка слиянием а также сортировка кучей при хорошей реализации. Быстрая сортировка — это сортировка </a:t>
            </a:r>
            <a:r>
              <a:rPr i="1" lang="ru-RU">
                <a:latin typeface="Calibri"/>
                <a:ea typeface="Calibri"/>
                <a:cs typeface="Calibri"/>
                <a:sym typeface="Calibri"/>
              </a:rPr>
              <a:t>сравнением</a:t>
            </a:r>
            <a:r>
              <a:rPr lang="ru-RU">
                <a:latin typeface="Calibri"/>
                <a:ea typeface="Calibri"/>
                <a:cs typeface="Calibri"/>
                <a:sym typeface="Calibri"/>
              </a:rPr>
              <a:t>, то есть она может сортировать элементы любого типа. В эффективных реализациях это обычно нестабильная сортировка.</a:t>
            </a:r>
            <a:endParaRPr/>
          </a:p>
          <a:p>
            <a:pPr indent="363538" lvl="0" marL="0" rtl="0" algn="just">
              <a:spcBef>
                <a:spcPts val="544"/>
              </a:spcBef>
              <a:spcAft>
                <a:spcPts val="0"/>
              </a:spcAft>
              <a:buClr>
                <a:schemeClr val="dk1"/>
              </a:buClr>
              <a:buSzPct val="177777"/>
              <a:buNone/>
            </a:pPr>
            <a:r>
              <a:rPr lang="ru-RU">
                <a:latin typeface="Calibri"/>
                <a:ea typeface="Calibri"/>
                <a:cs typeface="Calibri"/>
                <a:sym typeface="Calibri"/>
              </a:rPr>
              <a:t>Быстрая сортировка в среднем дает O(n*log(n)) сравнения для сортировки n Предметы. В худшем случае получается O(n</a:t>
            </a:r>
            <a:r>
              <a:rPr b="1" baseline="30000" lang="ru-RU">
                <a:latin typeface="Calibri"/>
                <a:ea typeface="Calibri"/>
                <a:cs typeface="Calibri"/>
                <a:sym typeface="Calibri"/>
              </a:rPr>
              <a:t>2</a:t>
            </a:r>
            <a:r>
              <a:rPr lang="ru-RU">
                <a:latin typeface="Calibri"/>
                <a:ea typeface="Calibri"/>
                <a:cs typeface="Calibri"/>
                <a:sym typeface="Calibri"/>
              </a:rPr>
              <a:t>) сравнения, хотя такое поведение встречается очень редко.</a:t>
            </a:r>
            <a:endParaRPr b="1"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80"/>
          <p:cNvSpPr txBox="1"/>
          <p:nvPr>
            <p:ph type="title"/>
          </p:nvPr>
        </p:nvSpPr>
        <p:spPr>
          <a:xfrm>
            <a:off x="457200" y="188640"/>
            <a:ext cx="8229600" cy="9361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Сортировка с разделением.</a:t>
            </a:r>
            <a:r>
              <a:rPr lang="ru-RU" sz="3200"/>
              <a:t> </a:t>
            </a:r>
            <a:br>
              <a:rPr lang="ru-RU" sz="3200"/>
            </a:br>
            <a:r>
              <a:rPr lang="ru-RU" sz="3200"/>
              <a:t>Быстрая сортировка</a:t>
            </a:r>
            <a:endParaRPr/>
          </a:p>
        </p:txBody>
      </p:sp>
      <p:sp>
        <p:nvSpPr>
          <p:cNvPr id="807" name="Google Shape;807;p80"/>
          <p:cNvSpPr txBox="1"/>
          <p:nvPr>
            <p:ph idx="1" type="body"/>
          </p:nvPr>
        </p:nvSpPr>
        <p:spPr>
          <a:xfrm>
            <a:off x="457200" y="1196752"/>
            <a:ext cx="8507288" cy="5472608"/>
          </a:xfrm>
          <a:prstGeom prst="rect">
            <a:avLst/>
          </a:prstGeom>
          <a:noFill/>
          <a:ln>
            <a:noFill/>
          </a:ln>
        </p:spPr>
        <p:txBody>
          <a:bodyPr anchorCtr="0" anchor="t" bIns="45700" lIns="91425" spcFirstLastPara="1" rIns="91425" wrap="square" tIns="45700">
            <a:normAutofit lnSpcReduction="10000"/>
          </a:bodyPr>
          <a:lstStyle/>
          <a:p>
            <a:pPr indent="363538" lvl="0" marL="0" rtl="0" algn="just">
              <a:spcBef>
                <a:spcPts val="0"/>
              </a:spcBef>
              <a:spcAft>
                <a:spcPts val="0"/>
              </a:spcAft>
              <a:buClr>
                <a:schemeClr val="dk1"/>
              </a:buClr>
              <a:buSzPts val="1800"/>
              <a:buNone/>
            </a:pPr>
            <a:r>
              <a:rPr lang="ru-RU" sz="1800">
                <a:latin typeface="Calibri"/>
                <a:ea typeface="Calibri"/>
                <a:cs typeface="Calibri"/>
                <a:sym typeface="Calibri"/>
              </a:rPr>
              <a:t>Быстрая сортировка — это алгоритм из серии «Разделяй и властвуй». Как и все алгоритмы «разделяй и властвуй», он сначала делит большой массив на два меньших подмассива, а затем рекурсивно сортирует подмассивы. По сути, весь процесс включает три этапа:</a:t>
            </a:r>
            <a:endParaRPr/>
          </a:p>
          <a:p>
            <a:pPr indent="-342900" lvl="0" marL="342900" rtl="0" algn="just">
              <a:spcBef>
                <a:spcPts val="360"/>
              </a:spcBef>
              <a:spcAft>
                <a:spcPts val="0"/>
              </a:spcAft>
              <a:buClr>
                <a:schemeClr val="dk1"/>
              </a:buClr>
              <a:buSzPts val="1800"/>
              <a:buChar char="•"/>
            </a:pPr>
            <a:r>
              <a:rPr lang="ru-RU" sz="1800">
                <a:latin typeface="Calibri"/>
                <a:ea typeface="Calibri"/>
                <a:cs typeface="Calibri"/>
                <a:sym typeface="Calibri"/>
              </a:rPr>
              <a:t>Выбор опоры: Выберите элемент, называемый опорным, из массива (обычно это самый левый или самый правый элемент раздела).</a:t>
            </a:r>
            <a:endParaRPr/>
          </a:p>
          <a:p>
            <a:pPr indent="-342900" lvl="0" marL="342900" rtl="0" algn="just">
              <a:spcBef>
                <a:spcPts val="360"/>
              </a:spcBef>
              <a:spcAft>
                <a:spcPts val="0"/>
              </a:spcAft>
              <a:buClr>
                <a:schemeClr val="dk1"/>
              </a:buClr>
              <a:buSzPts val="1800"/>
              <a:buChar char="•"/>
            </a:pPr>
            <a:r>
              <a:rPr lang="ru-RU" sz="1800">
                <a:latin typeface="Calibri"/>
                <a:ea typeface="Calibri"/>
                <a:cs typeface="Calibri"/>
                <a:sym typeface="Calibri"/>
              </a:rPr>
              <a:t>Разделение: Переупорядочите массив таким образом, чтобы все элементы со значениями меньше опорного располагались перед опорным. Напротив, все элементы со значениями больше, чем точка опоры, идут после нее. Равные значения могут идти в любом направлении. После этого разбиения стержень занимает свое конечное положение.</a:t>
            </a:r>
            <a:endParaRPr/>
          </a:p>
          <a:p>
            <a:pPr indent="-342900" lvl="0" marL="342900" rtl="0" algn="just">
              <a:spcBef>
                <a:spcPts val="360"/>
              </a:spcBef>
              <a:spcAft>
                <a:spcPts val="0"/>
              </a:spcAft>
              <a:buClr>
                <a:schemeClr val="dk1"/>
              </a:buClr>
              <a:buSzPts val="1800"/>
              <a:buChar char="•"/>
            </a:pPr>
            <a:r>
              <a:rPr lang="ru-RU" sz="1800">
                <a:latin typeface="Calibri"/>
                <a:ea typeface="Calibri"/>
                <a:cs typeface="Calibri"/>
                <a:sym typeface="Calibri"/>
              </a:rPr>
              <a:t>Повторять: Рекурсивно примените описанные выше шаги к подмассиву элементов с меньшими значениями, чем у опорного, и отдельно к подмассиву элементов с большими значениями, чем у опорного.</a:t>
            </a:r>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Базовым случаем рекурсии являются массивы размером 1, которые никогда не нужно сортировать. На следующей диаграмме показано, как мы выбираем крайний левый элемент в качестве опорного на каждом этапе алгоритма быстрой сортировки, разбиваем массив по опорному элементу и повторяемся в двух подмассивах, которые мы получаем после процесса разделения:</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81"/>
          <p:cNvSpPr txBox="1"/>
          <p:nvPr>
            <p:ph type="title"/>
          </p:nvPr>
        </p:nvSpPr>
        <p:spPr>
          <a:xfrm>
            <a:off x="457200" y="188640"/>
            <a:ext cx="8229600" cy="9361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Сортировка с разделением.</a:t>
            </a:r>
            <a:r>
              <a:rPr lang="ru-RU" sz="3200"/>
              <a:t> </a:t>
            </a:r>
            <a:br>
              <a:rPr lang="ru-RU" sz="3200"/>
            </a:br>
            <a:r>
              <a:rPr lang="ru-RU" sz="3200"/>
              <a:t>Быстрая сортировка</a:t>
            </a:r>
            <a:endParaRPr/>
          </a:p>
        </p:txBody>
      </p:sp>
      <p:pic>
        <p:nvPicPr>
          <p:cNvPr descr="Quicksort Algorithm" id="813" name="Google Shape;813;p81"/>
          <p:cNvPicPr preferRelativeResize="0"/>
          <p:nvPr/>
        </p:nvPicPr>
        <p:blipFill rotWithShape="1">
          <a:blip r:embed="rId3">
            <a:alphaModFix/>
          </a:blip>
          <a:srcRect b="0" l="0" r="0" t="0"/>
          <a:stretch/>
        </p:blipFill>
        <p:spPr>
          <a:xfrm>
            <a:off x="1691680" y="1844824"/>
            <a:ext cx="6789652" cy="4824536"/>
          </a:xfrm>
          <a:prstGeom prst="rect">
            <a:avLst/>
          </a:prstGeom>
          <a:noFill/>
          <a:ln>
            <a:noFill/>
          </a:ln>
        </p:spPr>
      </p:pic>
      <p:sp>
        <p:nvSpPr>
          <p:cNvPr id="814" name="Google Shape;814;p81"/>
          <p:cNvSpPr txBox="1"/>
          <p:nvPr>
            <p:ph idx="1" type="body"/>
          </p:nvPr>
        </p:nvSpPr>
        <p:spPr>
          <a:xfrm>
            <a:off x="457200" y="1196752"/>
            <a:ext cx="8507288" cy="936104"/>
          </a:xfrm>
          <a:prstGeom prst="rect">
            <a:avLst/>
          </a:prstGeom>
          <a:noFill/>
          <a:ln>
            <a:noFill/>
          </a:ln>
        </p:spPr>
        <p:txBody>
          <a:bodyPr anchorCtr="0" anchor="t" bIns="45700" lIns="91425" spcFirstLastPara="1" rIns="91425" wrap="square" tIns="45700">
            <a:normAutofit/>
          </a:bodyPr>
          <a:lstStyle/>
          <a:p>
            <a:pPr indent="363538" lvl="0" marL="0" rtl="0" algn="just">
              <a:spcBef>
                <a:spcPts val="0"/>
              </a:spcBef>
              <a:spcAft>
                <a:spcPts val="0"/>
              </a:spcAft>
              <a:buClr>
                <a:schemeClr val="dk1"/>
              </a:buClr>
              <a:buSzPts val="1800"/>
              <a:buNone/>
            </a:pPr>
            <a:r>
              <a:rPr lang="ru-RU" sz="1800">
                <a:latin typeface="Calibri"/>
                <a:ea typeface="Calibri"/>
                <a:cs typeface="Calibri"/>
                <a:sym typeface="Calibri"/>
              </a:rPr>
              <a:t>Обратите внимание, что этапы выбора опоры и разбиения могут быть выполнены несколькими способами, и выбор конкретных схем реализации существенно влияет на производительность алгоритма.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22" name="Google Shape;122;p19"/>
          <p:cNvSpPr txBox="1"/>
          <p:nvPr>
            <p:ph idx="1" type="body"/>
          </p:nvPr>
        </p:nvSpPr>
        <p:spPr>
          <a:xfrm>
            <a:off x="468497" y="944535"/>
            <a:ext cx="8542784" cy="576064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None/>
            </a:pPr>
            <a:r>
              <a:rPr lang="ru-RU" sz="2400"/>
              <a:t>Параллелизм</a:t>
            </a:r>
            <a:endParaRPr/>
          </a:p>
          <a:p>
            <a:pPr indent="174624" lvl="0" marL="360363" rtl="0" algn="just">
              <a:lnSpc>
                <a:spcPct val="90000"/>
              </a:lnSpc>
              <a:spcBef>
                <a:spcPts val="320"/>
              </a:spcBef>
              <a:spcAft>
                <a:spcPts val="0"/>
              </a:spcAft>
              <a:buClr>
                <a:schemeClr val="dk1"/>
              </a:buClr>
              <a:buSzPts val="1600"/>
              <a:buNone/>
            </a:pPr>
            <a:r>
              <a:rPr lang="ru-RU" sz="1600"/>
              <a:t>Алгоритмы "Разделяй и властвуй" естественным образом адаптированы для выполнения на многопроцессорных машинах, особенно в системах с общей памятью, где обмен данными между процессорами не нужно планировать заранее, поскольку отдельные подзадачи могут выполняться на разных процессорах..</a:t>
            </a:r>
            <a:endParaRPr/>
          </a:p>
          <a:p>
            <a:pPr indent="-342900" lvl="0" marL="342900" rtl="0" algn="l">
              <a:lnSpc>
                <a:spcPct val="90000"/>
              </a:lnSpc>
              <a:spcBef>
                <a:spcPts val="480"/>
              </a:spcBef>
              <a:spcAft>
                <a:spcPts val="0"/>
              </a:spcAft>
              <a:buClr>
                <a:schemeClr val="dk1"/>
              </a:buClr>
              <a:buSzPts val="2400"/>
              <a:buNone/>
            </a:pPr>
            <a:r>
              <a:rPr lang="ru-RU" sz="2400"/>
              <a:t>Доступ к памяти</a:t>
            </a:r>
            <a:endParaRPr/>
          </a:p>
          <a:p>
            <a:pPr indent="192087" lvl="0" marL="342900" rtl="0" algn="just">
              <a:lnSpc>
                <a:spcPct val="90000"/>
              </a:lnSpc>
              <a:spcBef>
                <a:spcPts val="320"/>
              </a:spcBef>
              <a:spcAft>
                <a:spcPts val="0"/>
              </a:spcAft>
              <a:buClr>
                <a:schemeClr val="dk1"/>
              </a:buClr>
              <a:buSzPts val="1600"/>
              <a:buNone/>
            </a:pPr>
            <a:r>
              <a:rPr lang="ru-RU" sz="1600"/>
              <a:t>Алгоритмы "Разделяй и властвуй", естественно, стремятся эффективно использовать кэши памяти. Причина в том, что когда подзадача достаточно мала, ее и все ее подзадачи в принципе можно решить в кэше, не обращаясь к более медленной основной памяти. Алгоритм, разработанный для использования кэша таким образом, называется cache-oblivious, поскольку он не содержит размер кэша в качестве явного параметра. Более того, алгоритмы D &amp; C могут быть разработаны так, чтобы важные алгоритмы (например, сортировка, БПФ и умножение матриц) были оптимальными алгоритмами без учета кэша - они используют кэш, вероятно, оптимальным образом, в асимптотическом смысле, независимо от размера кэша. В отличие от этого, традиционный подход к использованию кэша заключается в блокировке, как в оптимизации вложенности цикла, где проблема явно разделяется на куски соответствующего размера - это также позволяет оптимально использовать кэш, но только когда алгоритм настроен на конкретные размеры кэша конкретной машины.</a:t>
            </a:r>
            <a:endParaRPr/>
          </a:p>
          <a:p>
            <a:pPr indent="192087" lvl="0" marL="342900" rtl="0" algn="just">
              <a:lnSpc>
                <a:spcPct val="90000"/>
              </a:lnSpc>
              <a:spcBef>
                <a:spcPts val="320"/>
              </a:spcBef>
              <a:spcAft>
                <a:spcPts val="0"/>
              </a:spcAft>
              <a:buClr>
                <a:schemeClr val="dk1"/>
              </a:buClr>
              <a:buSzPts val="1600"/>
              <a:buNone/>
            </a:pPr>
            <a:r>
              <a:rPr lang="ru-RU" sz="1600"/>
              <a:t>То же самое преимущество существует в отношении других иерархических систем хранения, таких как NUMA или виртуальная память, а также для нескольких уровней кэша: как только подзадача достаточно мала, ее можно решить на заданном уровне иерархии, не обращаясь к более высоким (более медленным) уровням.</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2"/>
          <p:cNvSpPr txBox="1"/>
          <p:nvPr>
            <p:ph type="title"/>
          </p:nvPr>
        </p:nvSpPr>
        <p:spPr>
          <a:xfrm>
            <a:off x="457200" y="188640"/>
            <a:ext cx="8229600" cy="9361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Сортировка с разделением.</a:t>
            </a:r>
            <a:r>
              <a:rPr lang="ru-RU" sz="3200"/>
              <a:t> </a:t>
            </a:r>
            <a:br>
              <a:rPr lang="ru-RU" sz="3200"/>
            </a:br>
            <a:r>
              <a:rPr lang="ru-RU" sz="3200"/>
              <a:t>Быстрая сортировка</a:t>
            </a:r>
            <a:endParaRPr/>
          </a:p>
        </p:txBody>
      </p:sp>
      <p:sp>
        <p:nvSpPr>
          <p:cNvPr id="820" name="Google Shape;820;p82"/>
          <p:cNvSpPr txBox="1"/>
          <p:nvPr>
            <p:ph idx="1" type="body"/>
          </p:nvPr>
        </p:nvSpPr>
        <p:spPr>
          <a:xfrm>
            <a:off x="457200" y="1196752"/>
            <a:ext cx="8507288" cy="936104"/>
          </a:xfrm>
          <a:prstGeom prst="rect">
            <a:avLst/>
          </a:prstGeom>
          <a:noFill/>
          <a:ln>
            <a:noFill/>
          </a:ln>
        </p:spPr>
        <p:txBody>
          <a:bodyPr anchorCtr="0" anchor="t" bIns="45700" lIns="91425" spcFirstLastPara="1" rIns="91425" wrap="square" tIns="45700">
            <a:normAutofit/>
          </a:bodyPr>
          <a:lstStyle/>
          <a:p>
            <a:pPr indent="363538" lvl="0" marL="0" rtl="0" algn="just">
              <a:spcBef>
                <a:spcPts val="0"/>
              </a:spcBef>
              <a:spcAft>
                <a:spcPts val="0"/>
              </a:spcAft>
              <a:buClr>
                <a:schemeClr val="dk1"/>
              </a:buClr>
              <a:buSzPts val="1800"/>
              <a:buNone/>
            </a:pPr>
            <a:r>
              <a:rPr lang="ru-RU" sz="1800">
                <a:latin typeface="Calibri"/>
                <a:ea typeface="Calibri"/>
                <a:cs typeface="Calibri"/>
                <a:sym typeface="Calibri"/>
              </a:rPr>
              <a:t>Обратите внимание, что этапы выбора опоры и разбиения могут быть выполнены несколькими способами, и выбор конкретных схем реализации существенно влияет на производительность алгоритма.</a:t>
            </a:r>
            <a:endParaRPr/>
          </a:p>
        </p:txBody>
      </p:sp>
      <p:pic>
        <p:nvPicPr>
          <p:cNvPr id="821" name="Google Shape;821;p82"/>
          <p:cNvPicPr preferRelativeResize="0"/>
          <p:nvPr/>
        </p:nvPicPr>
        <p:blipFill rotWithShape="1">
          <a:blip r:embed="rId3">
            <a:alphaModFix/>
          </a:blip>
          <a:srcRect b="0" l="0" r="0" t="0"/>
          <a:stretch/>
        </p:blipFill>
        <p:spPr>
          <a:xfrm>
            <a:off x="600075" y="2124075"/>
            <a:ext cx="7943850" cy="47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83"/>
          <p:cNvSpPr txBox="1"/>
          <p:nvPr>
            <p:ph type="title"/>
          </p:nvPr>
        </p:nvSpPr>
        <p:spPr>
          <a:xfrm>
            <a:off x="457200" y="188640"/>
            <a:ext cx="8229600" cy="9361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ru-RU" sz="3200"/>
              <a:t>Сортировка с разделением.</a:t>
            </a:r>
            <a:r>
              <a:rPr lang="ru-RU" sz="3200"/>
              <a:t> </a:t>
            </a:r>
            <a:br>
              <a:rPr lang="ru-RU" sz="3200"/>
            </a:br>
            <a:r>
              <a:rPr lang="ru-RU" sz="3200"/>
              <a:t>Быстрая сортировка</a:t>
            </a:r>
            <a:endParaRPr/>
          </a:p>
        </p:txBody>
      </p:sp>
      <p:sp>
        <p:nvSpPr>
          <p:cNvPr id="827" name="Google Shape;827;p83"/>
          <p:cNvSpPr txBox="1"/>
          <p:nvPr>
            <p:ph idx="1" type="body"/>
          </p:nvPr>
        </p:nvSpPr>
        <p:spPr>
          <a:xfrm>
            <a:off x="457200" y="1196752"/>
            <a:ext cx="8507288" cy="5472608"/>
          </a:xfrm>
          <a:prstGeom prst="rect">
            <a:avLst/>
          </a:prstGeom>
          <a:noFill/>
          <a:ln>
            <a:noFill/>
          </a:ln>
        </p:spPr>
        <p:txBody>
          <a:bodyPr anchorCtr="0" anchor="t" bIns="45700" lIns="91425" spcFirstLastPara="1" rIns="91425" wrap="square" tIns="45700">
            <a:normAutofit/>
          </a:bodyPr>
          <a:lstStyle/>
          <a:p>
            <a:pPr indent="363538" lvl="0" marL="0" rtl="0" algn="just">
              <a:spcBef>
                <a:spcPts val="0"/>
              </a:spcBef>
              <a:spcAft>
                <a:spcPts val="0"/>
              </a:spcAft>
              <a:buClr>
                <a:schemeClr val="dk1"/>
              </a:buClr>
              <a:buSzPts val="1800"/>
              <a:buNone/>
            </a:pPr>
            <a:r>
              <a:t/>
            </a:r>
            <a:endParaRPr sz="1800">
              <a:latin typeface="Calibri"/>
              <a:ea typeface="Calibri"/>
              <a:cs typeface="Calibri"/>
              <a:sym typeface="Calibri"/>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Допустим сначала, что мы уже переупорядочили некоторым образом элементы входной последовательности, после чего оказалось возможным разделить ее на две непустые части по границе некоторого индекса </a:t>
            </a:r>
            <a:r>
              <a:rPr i="1" lang="ru-RU" sz="1800">
                <a:latin typeface="Calibri"/>
                <a:ea typeface="Calibri"/>
                <a:cs typeface="Calibri"/>
                <a:sym typeface="Calibri"/>
              </a:rPr>
              <a:t>т: </a:t>
            </a:r>
            <a:endParaRPr i="1" sz="1800">
              <a:latin typeface="Calibri"/>
              <a:ea typeface="Calibri"/>
              <a:cs typeface="Calibri"/>
              <a:sym typeface="Calibri"/>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		левую (индексы </a:t>
            </a:r>
            <a:r>
              <a:rPr b="1" i="1" lang="ru-RU" sz="1800">
                <a:latin typeface="Calibri"/>
                <a:ea typeface="Calibri"/>
                <a:cs typeface="Calibri"/>
                <a:sym typeface="Calibri"/>
              </a:rPr>
              <a:t>1 </a:t>
            </a:r>
            <a:r>
              <a:rPr i="1" lang="ru-RU" sz="1800">
                <a:latin typeface="Calibri"/>
                <a:ea typeface="Calibri"/>
                <a:cs typeface="Calibri"/>
                <a:sym typeface="Calibri"/>
              </a:rPr>
              <a:t>.. т</a:t>
            </a:r>
            <a:r>
              <a:rPr lang="ru-RU" sz="1800">
                <a:latin typeface="Calibri"/>
                <a:ea typeface="Calibri"/>
                <a:cs typeface="Calibri"/>
                <a:sym typeface="Calibri"/>
              </a:rPr>
              <a:t>)</a:t>
            </a:r>
            <a:r>
              <a:rPr i="1" lang="ru-RU" sz="1800">
                <a:latin typeface="Calibri"/>
                <a:ea typeface="Calibri"/>
                <a:cs typeface="Calibri"/>
                <a:sym typeface="Calibri"/>
              </a:rPr>
              <a:t> </a:t>
            </a:r>
            <a:r>
              <a:rPr lang="ru-RU" sz="1800">
                <a:latin typeface="Calibri"/>
                <a:ea typeface="Calibri"/>
                <a:cs typeface="Calibri"/>
                <a:sym typeface="Calibri"/>
              </a:rPr>
              <a:t>и </a:t>
            </a:r>
            <a:endParaRPr sz="1800">
              <a:latin typeface="Calibri"/>
              <a:ea typeface="Calibri"/>
              <a:cs typeface="Calibri"/>
              <a:sym typeface="Calibri"/>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		правую (индексы </a:t>
            </a:r>
            <a:r>
              <a:rPr i="1" lang="ru-RU" sz="1800">
                <a:latin typeface="Calibri"/>
                <a:ea typeface="Calibri"/>
                <a:cs typeface="Calibri"/>
                <a:sym typeface="Calibri"/>
              </a:rPr>
              <a:t>т + </a:t>
            </a:r>
            <a:r>
              <a:rPr lang="ru-RU" sz="1800">
                <a:latin typeface="Calibri"/>
                <a:ea typeface="Calibri"/>
                <a:cs typeface="Calibri"/>
                <a:sym typeface="Calibri"/>
              </a:rPr>
              <a:t>1 .. </a:t>
            </a:r>
            <a:r>
              <a:rPr i="1" lang="ru-RU" sz="1800">
                <a:latin typeface="Calibri"/>
                <a:ea typeface="Calibri"/>
                <a:cs typeface="Calibri"/>
                <a:sym typeface="Calibri"/>
              </a:rPr>
              <a:t>N</a:t>
            </a:r>
            <a:r>
              <a:rPr lang="ru-RU" sz="1800">
                <a:latin typeface="Calibri"/>
                <a:ea typeface="Calibri"/>
                <a:cs typeface="Calibri"/>
                <a:sym typeface="Calibri"/>
              </a:rPr>
              <a:t>); </a:t>
            </a:r>
            <a:endParaRPr sz="1800">
              <a:latin typeface="Calibri"/>
              <a:ea typeface="Calibri"/>
              <a:cs typeface="Calibri"/>
              <a:sym typeface="Calibri"/>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	причем значения всех элементов левой части не превосходят значений всех элементов правой части:</a:t>
            </a:r>
            <a:endParaRPr i="1" sz="1800">
              <a:latin typeface="Calibri"/>
              <a:ea typeface="Calibri"/>
              <a:cs typeface="Calibri"/>
              <a:sym typeface="Calibri"/>
            </a:endParaRPr>
          </a:p>
          <a:p>
            <a:pPr indent="363538" lvl="0" marL="0" rtl="0" algn="just">
              <a:spcBef>
                <a:spcPts val="360"/>
              </a:spcBef>
              <a:spcAft>
                <a:spcPts val="0"/>
              </a:spcAft>
              <a:buClr>
                <a:schemeClr val="dk1"/>
              </a:buClr>
              <a:buSzPts val="1800"/>
              <a:buNone/>
            </a:pPr>
            <a:r>
              <a:rPr i="1" lang="ru-RU" sz="1800">
                <a:latin typeface="Calibri"/>
                <a:ea typeface="Calibri"/>
                <a:cs typeface="Calibri"/>
                <a:sym typeface="Calibri"/>
              </a:rPr>
              <a:t>∀  i, j:   </a:t>
            </a:r>
            <a:r>
              <a:rPr lang="ru-RU" sz="1800">
                <a:latin typeface="Calibri"/>
                <a:ea typeface="Calibri"/>
                <a:cs typeface="Calibri"/>
                <a:sym typeface="Calibri"/>
              </a:rPr>
              <a:t>1 ≤ </a:t>
            </a:r>
            <a:r>
              <a:rPr i="1" lang="ru-RU" sz="1800">
                <a:latin typeface="Calibri"/>
                <a:ea typeface="Calibri"/>
                <a:cs typeface="Calibri"/>
                <a:sym typeface="Calibri"/>
              </a:rPr>
              <a:t> i </a:t>
            </a:r>
            <a:r>
              <a:rPr lang="ru-RU" sz="1800">
                <a:latin typeface="Calibri"/>
                <a:ea typeface="Calibri"/>
                <a:cs typeface="Calibri"/>
                <a:sym typeface="Calibri"/>
              </a:rPr>
              <a:t>≤  </a:t>
            </a:r>
            <a:r>
              <a:rPr i="1" lang="ru-RU" sz="1800">
                <a:latin typeface="Calibri"/>
                <a:ea typeface="Calibri"/>
                <a:cs typeface="Calibri"/>
                <a:sym typeface="Calibri"/>
              </a:rPr>
              <a:t>m  </a:t>
            </a:r>
            <a:r>
              <a:rPr lang="ru-RU" sz="1800">
                <a:latin typeface="Calibri"/>
                <a:ea typeface="Calibri"/>
                <a:cs typeface="Calibri"/>
                <a:sym typeface="Calibri"/>
              </a:rPr>
              <a:t>и </a:t>
            </a:r>
            <a:r>
              <a:rPr i="1" lang="ru-RU" sz="1800">
                <a:latin typeface="Calibri"/>
                <a:ea typeface="Calibri"/>
                <a:cs typeface="Calibri"/>
                <a:sym typeface="Calibri"/>
              </a:rPr>
              <a:t> m</a:t>
            </a:r>
            <a:r>
              <a:rPr lang="ru-RU" sz="1800">
                <a:latin typeface="Calibri"/>
                <a:ea typeface="Calibri"/>
                <a:cs typeface="Calibri"/>
                <a:sym typeface="Calibri"/>
              </a:rPr>
              <a:t> &lt; </a:t>
            </a:r>
            <a:r>
              <a:rPr i="1" lang="ru-RU" sz="1800">
                <a:latin typeface="Calibri"/>
                <a:ea typeface="Calibri"/>
                <a:cs typeface="Calibri"/>
                <a:sym typeface="Calibri"/>
              </a:rPr>
              <a:t> j </a:t>
            </a:r>
            <a:r>
              <a:rPr lang="ru-RU" sz="1800">
                <a:latin typeface="Calibri"/>
                <a:ea typeface="Calibri"/>
                <a:cs typeface="Calibri"/>
                <a:sym typeface="Calibri"/>
              </a:rPr>
              <a:t>≤  </a:t>
            </a:r>
            <a:r>
              <a:rPr i="1" lang="ru-RU" sz="1800">
                <a:latin typeface="Calibri"/>
                <a:ea typeface="Calibri"/>
                <a:cs typeface="Calibri"/>
                <a:sym typeface="Calibri"/>
              </a:rPr>
              <a:t>N</a:t>
            </a:r>
            <a:r>
              <a:rPr lang="ru-RU" sz="1800">
                <a:latin typeface="Calibri"/>
                <a:ea typeface="Calibri"/>
                <a:cs typeface="Calibri"/>
                <a:sym typeface="Calibri"/>
              </a:rPr>
              <a:t>  выполнено:   </a:t>
            </a:r>
            <a:r>
              <a:rPr i="1" lang="ru-RU" sz="1800">
                <a:latin typeface="Calibri"/>
                <a:ea typeface="Calibri"/>
                <a:cs typeface="Calibri"/>
                <a:sym typeface="Calibri"/>
              </a:rPr>
              <a:t>а</a:t>
            </a:r>
            <a:r>
              <a:rPr baseline="-25000" i="1" lang="ru-RU" sz="1800">
                <a:latin typeface="Calibri"/>
                <a:ea typeface="Calibri"/>
                <a:cs typeface="Calibri"/>
                <a:sym typeface="Calibri"/>
              </a:rPr>
              <a:t>i</a:t>
            </a:r>
            <a:r>
              <a:rPr lang="ru-RU" sz="1800">
                <a:latin typeface="Calibri"/>
                <a:ea typeface="Calibri"/>
                <a:cs typeface="Calibri"/>
                <a:sym typeface="Calibri"/>
              </a:rPr>
              <a:t> ≤ </a:t>
            </a:r>
            <a:r>
              <a:rPr i="1" lang="ru-RU" sz="1800">
                <a:latin typeface="Calibri"/>
                <a:ea typeface="Calibri"/>
                <a:cs typeface="Calibri"/>
                <a:sym typeface="Calibri"/>
              </a:rPr>
              <a:t>a</a:t>
            </a:r>
            <a:r>
              <a:rPr baseline="-25000" i="1" lang="ru-RU" sz="1800">
                <a:latin typeface="Calibri"/>
                <a:ea typeface="Calibri"/>
                <a:cs typeface="Calibri"/>
                <a:sym typeface="Calibri"/>
              </a:rPr>
              <a:t>j</a:t>
            </a:r>
            <a:r>
              <a:rPr i="1" lang="ru-RU" sz="1800">
                <a:latin typeface="Calibri"/>
                <a:ea typeface="Calibri"/>
                <a:cs typeface="Calibri"/>
                <a:sym typeface="Calibri"/>
              </a:rPr>
              <a:t>.          </a:t>
            </a:r>
            <a:r>
              <a:rPr lang="ru-RU" sz="1800">
                <a:latin typeface="Calibri"/>
                <a:ea typeface="Calibri"/>
                <a:cs typeface="Calibri"/>
                <a:sym typeface="Calibri"/>
              </a:rPr>
              <a:t>(*)</a:t>
            </a:r>
            <a:endParaRPr/>
          </a:p>
          <a:p>
            <a:pPr indent="363538" lvl="0" marL="0" rtl="0" algn="just">
              <a:spcBef>
                <a:spcPts val="360"/>
              </a:spcBef>
              <a:spcAft>
                <a:spcPts val="0"/>
              </a:spcAft>
              <a:buClr>
                <a:schemeClr val="dk1"/>
              </a:buClr>
              <a:buSzPts val="1800"/>
              <a:buNone/>
            </a:pPr>
            <a:r>
              <a:rPr lang="ru-RU" sz="1800">
                <a:latin typeface="Calibri"/>
                <a:ea typeface="Calibri"/>
                <a:cs typeface="Calibri"/>
                <a:sym typeface="Calibri"/>
              </a:rPr>
              <a:t>Индекс </a:t>
            </a:r>
            <a:r>
              <a:rPr i="1" lang="ru-RU" sz="1800">
                <a:latin typeface="Calibri"/>
                <a:ea typeface="Calibri"/>
                <a:cs typeface="Calibri"/>
                <a:sym typeface="Calibri"/>
              </a:rPr>
              <a:t>т </a:t>
            </a:r>
            <a:r>
              <a:rPr lang="ru-RU" sz="1800">
                <a:latin typeface="Calibri"/>
                <a:ea typeface="Calibri"/>
                <a:cs typeface="Calibri"/>
                <a:sym typeface="Calibri"/>
              </a:rPr>
              <a:t>назовем </a:t>
            </a:r>
            <a:r>
              <a:rPr i="1" lang="ru-RU" sz="1800">
                <a:latin typeface="Calibri"/>
                <a:ea typeface="Calibri"/>
                <a:cs typeface="Calibri"/>
                <a:sym typeface="Calibri"/>
              </a:rPr>
              <a:t>медианой. </a:t>
            </a:r>
            <a:endParaRPr i="1" sz="1800">
              <a:latin typeface="Calibri"/>
              <a:ea typeface="Calibri"/>
              <a:cs typeface="Calibri"/>
              <a:sym typeface="Calibri"/>
            </a:endParaRPr>
          </a:p>
          <a:p>
            <a:pPr indent="363538" lvl="0" marL="0" rtl="0" algn="just">
              <a:spcBef>
                <a:spcPts val="360"/>
              </a:spcBef>
              <a:spcAft>
                <a:spcPts val="0"/>
              </a:spcAft>
              <a:buClr>
                <a:schemeClr val="dk1"/>
              </a:buClr>
              <a:buSzPts val="1800"/>
              <a:buNone/>
            </a:pPr>
            <a:r>
              <a:t/>
            </a:r>
            <a:endParaRPr b="1" sz="1800">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4"/>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ourier New"/>
              <a:buNone/>
            </a:pPr>
            <a:r>
              <a:rPr b="1" lang="ru-RU" sz="3200">
                <a:latin typeface="Courier New"/>
                <a:ea typeface="Courier New"/>
                <a:cs typeface="Courier New"/>
                <a:sym typeface="Courier New"/>
              </a:rPr>
              <a:t>Сортировка Разделением (</a:t>
            </a:r>
            <a:r>
              <a:rPr b="1" i="1" lang="ru-RU" sz="3200">
                <a:latin typeface="Courier New"/>
                <a:ea typeface="Courier New"/>
                <a:cs typeface="Courier New"/>
                <a:sym typeface="Courier New"/>
              </a:rPr>
              <a:t>l, r</a:t>
            </a:r>
            <a:r>
              <a:rPr b="1" lang="ru-RU" sz="3200">
                <a:latin typeface="Courier New"/>
                <a:ea typeface="Courier New"/>
                <a:cs typeface="Courier New"/>
                <a:sym typeface="Courier New"/>
              </a:rPr>
              <a:t>)</a:t>
            </a:r>
            <a:br>
              <a:rPr b="1" i="1" lang="ru-RU" sz="3200">
                <a:latin typeface="Courier New"/>
                <a:ea typeface="Courier New"/>
                <a:cs typeface="Courier New"/>
                <a:sym typeface="Courier New"/>
              </a:rPr>
            </a:br>
            <a:r>
              <a:rPr i="1" lang="ru-RU" sz="2000">
                <a:latin typeface="Courier New"/>
                <a:ea typeface="Courier New"/>
                <a:cs typeface="Courier New"/>
                <a:sym typeface="Courier New"/>
              </a:rPr>
              <a:t>/* l, r </a:t>
            </a:r>
            <a:r>
              <a:rPr i="1" lang="ru-RU" sz="2000">
                <a:latin typeface="Calibri"/>
                <a:ea typeface="Calibri"/>
                <a:cs typeface="Calibri"/>
                <a:sym typeface="Calibri"/>
              </a:rPr>
              <a:t>– </a:t>
            </a:r>
            <a:r>
              <a:rPr lang="ru-RU" sz="2000">
                <a:latin typeface="Calibri"/>
                <a:ea typeface="Calibri"/>
                <a:cs typeface="Calibri"/>
                <a:sym typeface="Calibri"/>
              </a:rPr>
              <a:t> границы сортируемой подпоследовательности </a:t>
            </a:r>
            <a:r>
              <a:rPr lang="ru-RU" sz="2000">
                <a:latin typeface="Courier New"/>
                <a:ea typeface="Courier New"/>
                <a:cs typeface="Courier New"/>
                <a:sym typeface="Courier New"/>
              </a:rPr>
              <a:t>*/</a:t>
            </a:r>
            <a:endParaRPr sz="3200"/>
          </a:p>
        </p:txBody>
      </p:sp>
      <p:sp>
        <p:nvSpPr>
          <p:cNvPr id="834" name="Google Shape;834;p84"/>
          <p:cNvSpPr txBox="1"/>
          <p:nvPr>
            <p:ph idx="1" type="body"/>
          </p:nvPr>
        </p:nvSpPr>
        <p:spPr>
          <a:xfrm>
            <a:off x="251520" y="1196752"/>
            <a:ext cx="8712968" cy="5472608"/>
          </a:xfrm>
          <a:prstGeom prst="rect">
            <a:avLst/>
          </a:prstGeom>
          <a:noFill/>
          <a:ln>
            <a:noFill/>
          </a:ln>
        </p:spPr>
        <p:txBody>
          <a:bodyPr anchorCtr="0" anchor="t" bIns="45700" lIns="91425" spcFirstLastPara="1" rIns="91425" wrap="square" tIns="45700">
            <a:normAutofit fontScale="92500"/>
          </a:bodyPr>
          <a:lstStyle/>
          <a:p>
            <a:pPr indent="-650875" lvl="1" marL="742950" rtl="0" algn="l">
              <a:spcBef>
                <a:spcPts val="0"/>
              </a:spcBef>
              <a:spcAft>
                <a:spcPts val="0"/>
              </a:spcAft>
              <a:buClr>
                <a:schemeClr val="dk1"/>
              </a:buClr>
              <a:buSzPct val="100000"/>
              <a:buNone/>
            </a:pPr>
            <a:r>
              <a:rPr lang="ru-RU" sz="3600">
                <a:latin typeface="Calibri"/>
                <a:ea typeface="Calibri"/>
                <a:cs typeface="Calibri"/>
                <a:sym typeface="Calibri"/>
              </a:rPr>
              <a:t>/* Разделение */</a:t>
            </a:r>
            <a:endParaRPr/>
          </a:p>
          <a:p>
            <a:pPr indent="-342900" lvl="0" marL="342900" rtl="0" algn="l">
              <a:spcBef>
                <a:spcPts val="0"/>
              </a:spcBef>
              <a:spcAft>
                <a:spcPts val="0"/>
              </a:spcAft>
              <a:buClr>
                <a:schemeClr val="dk1"/>
              </a:buClr>
              <a:buSzPct val="100000"/>
              <a:buNone/>
            </a:pPr>
            <a:r>
              <a:rPr b="1" lang="ru-RU" sz="3600">
                <a:latin typeface="Courier New"/>
                <a:ea typeface="Courier New"/>
                <a:cs typeface="Courier New"/>
                <a:sym typeface="Courier New"/>
              </a:rPr>
              <a:t>	</a:t>
            </a:r>
            <a:r>
              <a:rPr b="1" lang="ru-RU" sz="2600">
                <a:latin typeface="Courier New"/>
                <a:ea typeface="Courier New"/>
                <a:cs typeface="Courier New"/>
                <a:sym typeface="Courier New"/>
              </a:rPr>
              <a:t>привести подпоследовательность </a:t>
            </a:r>
            <a:r>
              <a:rPr b="1" i="1" lang="ru-RU" sz="2600">
                <a:latin typeface="Courier New"/>
                <a:ea typeface="Courier New"/>
                <a:cs typeface="Courier New"/>
                <a:sym typeface="Courier New"/>
              </a:rPr>
              <a:t>а</a:t>
            </a:r>
            <a:r>
              <a:rPr b="1" baseline="-25000" i="1" lang="ru-RU" sz="2600">
                <a:latin typeface="Courier New"/>
                <a:ea typeface="Courier New"/>
                <a:cs typeface="Courier New"/>
                <a:sym typeface="Courier New"/>
              </a:rPr>
              <a:t>l</a:t>
            </a:r>
            <a:r>
              <a:rPr b="1" lang="ru-RU" sz="2600">
                <a:latin typeface="Courier New"/>
                <a:ea typeface="Courier New"/>
                <a:cs typeface="Courier New"/>
                <a:sym typeface="Courier New"/>
              </a:rPr>
              <a:t>,…, </a:t>
            </a:r>
            <a:r>
              <a:rPr b="1" i="1" lang="ru-RU" sz="2600">
                <a:latin typeface="Courier New"/>
                <a:ea typeface="Courier New"/>
                <a:cs typeface="Courier New"/>
                <a:sym typeface="Courier New"/>
              </a:rPr>
              <a:t>а</a:t>
            </a:r>
            <a:r>
              <a:rPr b="1" baseline="-25000" i="1" lang="ru-RU" sz="2600">
                <a:latin typeface="Courier New"/>
                <a:ea typeface="Courier New"/>
                <a:cs typeface="Courier New"/>
                <a:sym typeface="Courier New"/>
              </a:rPr>
              <a:t>r</a:t>
            </a:r>
            <a:r>
              <a:rPr b="1" i="1" lang="ru-RU" sz="2600">
                <a:latin typeface="Courier New"/>
                <a:ea typeface="Courier New"/>
                <a:cs typeface="Courier New"/>
                <a:sym typeface="Courier New"/>
              </a:rPr>
              <a:t> </a:t>
            </a:r>
            <a:r>
              <a:rPr b="1" lang="ru-RU" sz="2600">
                <a:latin typeface="Courier New"/>
                <a:ea typeface="Courier New"/>
                <a:cs typeface="Courier New"/>
                <a:sym typeface="Courier New"/>
              </a:rPr>
              <a:t>к условию(*)и определить медиану </a:t>
            </a:r>
            <a:r>
              <a:rPr b="1" i="1" lang="ru-RU" sz="2600">
                <a:latin typeface="Courier New"/>
                <a:ea typeface="Courier New"/>
                <a:cs typeface="Courier New"/>
                <a:sym typeface="Courier New"/>
              </a:rPr>
              <a:t>m</a:t>
            </a:r>
            <a:r>
              <a:rPr b="1" lang="ru-RU" sz="2600">
                <a:latin typeface="Courier New"/>
                <a:ea typeface="Courier New"/>
                <a:cs typeface="Courier New"/>
                <a:sym typeface="Courier New"/>
              </a:rPr>
              <a:t>;</a:t>
            </a:r>
            <a:endParaRPr b="1" i="1" sz="2600">
              <a:latin typeface="Courier New"/>
              <a:ea typeface="Courier New"/>
              <a:cs typeface="Courier New"/>
              <a:sym typeface="Courier New"/>
            </a:endParaRPr>
          </a:p>
          <a:p>
            <a:pPr indent="-342900" lvl="0" marL="342900" rtl="0" algn="l">
              <a:spcBef>
                <a:spcPts val="0"/>
              </a:spcBef>
              <a:spcAft>
                <a:spcPts val="0"/>
              </a:spcAft>
              <a:buClr>
                <a:schemeClr val="dk1"/>
              </a:buClr>
              <a:buSzPct val="100000"/>
              <a:buNone/>
            </a:pPr>
            <a:r>
              <a:rPr i="1" lang="ru-RU" sz="3600">
                <a:latin typeface="Courier New"/>
                <a:ea typeface="Courier New"/>
                <a:cs typeface="Courier New"/>
                <a:sym typeface="Courier New"/>
              </a:rPr>
              <a:t>			</a:t>
            </a:r>
            <a:endParaRPr i="1" sz="3600">
              <a:latin typeface="Courier New"/>
              <a:ea typeface="Courier New"/>
              <a:cs typeface="Courier New"/>
              <a:sym typeface="Courier New"/>
            </a:endParaRPr>
          </a:p>
          <a:p>
            <a:pPr indent="-342900" lvl="0" marL="342900" rtl="0" algn="l">
              <a:spcBef>
                <a:spcPts val="0"/>
              </a:spcBef>
              <a:spcAft>
                <a:spcPts val="0"/>
              </a:spcAft>
              <a:buClr>
                <a:schemeClr val="dk1"/>
              </a:buClr>
              <a:buSzPct val="100000"/>
              <a:buNone/>
            </a:pPr>
            <a:r>
              <a:rPr i="1" lang="ru-RU" sz="3600">
                <a:latin typeface="Calibri"/>
                <a:ea typeface="Calibri"/>
                <a:cs typeface="Calibri"/>
                <a:sym typeface="Calibri"/>
              </a:rPr>
              <a:t>/* </a:t>
            </a:r>
            <a:r>
              <a:rPr lang="ru-RU" sz="3600">
                <a:latin typeface="Calibri"/>
                <a:ea typeface="Calibri"/>
                <a:cs typeface="Calibri"/>
                <a:sym typeface="Calibri"/>
              </a:rPr>
              <a:t>Рекурсивный спуск */</a:t>
            </a:r>
            <a:endParaRPr/>
          </a:p>
          <a:p>
            <a:pPr indent="-342900" lvl="0" marL="342900" rtl="0" algn="l">
              <a:spcBef>
                <a:spcPts val="0"/>
              </a:spcBef>
              <a:spcAft>
                <a:spcPts val="0"/>
              </a:spcAft>
              <a:buClr>
                <a:schemeClr val="dk1"/>
              </a:buClr>
              <a:buSzPct val="100000"/>
              <a:buNone/>
            </a:pPr>
            <a:r>
              <a:rPr b="1" lang="ru-RU" sz="3600">
                <a:latin typeface="Courier New"/>
                <a:ea typeface="Courier New"/>
                <a:cs typeface="Courier New"/>
                <a:sym typeface="Courier New"/>
              </a:rPr>
              <a:t>	</a:t>
            </a:r>
            <a:r>
              <a:rPr b="1" lang="ru-RU" sz="3000">
                <a:latin typeface="Courier New"/>
                <a:ea typeface="Courier New"/>
                <a:cs typeface="Courier New"/>
                <a:sym typeface="Courier New"/>
              </a:rPr>
              <a:t>если </a:t>
            </a:r>
            <a:r>
              <a:rPr b="1" i="1" lang="ru-RU" sz="3000">
                <a:latin typeface="Courier New"/>
                <a:ea typeface="Courier New"/>
                <a:cs typeface="Courier New"/>
                <a:sym typeface="Courier New"/>
              </a:rPr>
              <a:t>l &lt; m </a:t>
            </a:r>
            <a:r>
              <a:rPr b="1" lang="ru-RU" sz="3000">
                <a:latin typeface="Courier New"/>
                <a:ea typeface="Courier New"/>
                <a:cs typeface="Courier New"/>
                <a:sym typeface="Courier New"/>
              </a:rPr>
              <a:t>то </a:t>
            </a:r>
            <a:r>
              <a:rPr b="1" lang="ru-RU" sz="2600">
                <a:latin typeface="Courier New"/>
                <a:ea typeface="Courier New"/>
                <a:cs typeface="Courier New"/>
                <a:sym typeface="Courier New"/>
              </a:rPr>
              <a:t>//</a:t>
            </a:r>
            <a:r>
              <a:rPr lang="ru-RU" sz="2600">
                <a:latin typeface="Courier New"/>
                <a:ea typeface="Courier New"/>
                <a:cs typeface="Courier New"/>
                <a:sym typeface="Courier New"/>
              </a:rPr>
              <a:t> </a:t>
            </a:r>
            <a:r>
              <a:rPr lang="ru-RU" sz="2400">
                <a:latin typeface="Calibri"/>
                <a:ea typeface="Calibri"/>
                <a:cs typeface="Calibri"/>
                <a:sym typeface="Calibri"/>
              </a:rPr>
              <a:t>части длины 0 и 1 не сортируем</a:t>
            </a:r>
            <a:endParaRPr/>
          </a:p>
          <a:p>
            <a:pPr indent="-342900" lvl="0" marL="342900" rtl="0" algn="l">
              <a:spcBef>
                <a:spcPts val="0"/>
              </a:spcBef>
              <a:spcAft>
                <a:spcPts val="0"/>
              </a:spcAft>
              <a:buClr>
                <a:schemeClr val="dk1"/>
              </a:buClr>
              <a:buSzPct val="100000"/>
              <a:buNone/>
            </a:pPr>
            <a:r>
              <a:rPr lang="ru-RU" sz="3600">
                <a:latin typeface="Courier New"/>
                <a:ea typeface="Courier New"/>
                <a:cs typeface="Courier New"/>
                <a:sym typeface="Courier New"/>
              </a:rPr>
              <a:t>		</a:t>
            </a:r>
            <a:r>
              <a:rPr b="1" lang="ru-RU" sz="3000">
                <a:latin typeface="Courier New"/>
                <a:ea typeface="Courier New"/>
                <a:cs typeface="Courier New"/>
                <a:sym typeface="Courier New"/>
              </a:rPr>
              <a:t>СортировкаРазделением (</a:t>
            </a:r>
            <a:r>
              <a:rPr b="1" i="1" lang="ru-RU" sz="3000">
                <a:latin typeface="Courier New"/>
                <a:ea typeface="Courier New"/>
                <a:cs typeface="Courier New"/>
                <a:sym typeface="Courier New"/>
              </a:rPr>
              <a:t>l, m</a:t>
            </a:r>
            <a:r>
              <a:rPr b="1" lang="ru-RU" sz="3000">
                <a:latin typeface="Courier New"/>
                <a:ea typeface="Courier New"/>
                <a:cs typeface="Courier New"/>
                <a:sym typeface="Courier New"/>
              </a:rPr>
              <a:t>)</a:t>
            </a:r>
            <a:r>
              <a:rPr b="1" i="1" lang="ru-RU" sz="3000">
                <a:latin typeface="Courier New"/>
                <a:ea typeface="Courier New"/>
                <a:cs typeface="Courier New"/>
                <a:sym typeface="Courier New"/>
              </a:rPr>
              <a:t>;</a:t>
            </a:r>
            <a:endParaRPr/>
          </a:p>
          <a:p>
            <a:pPr indent="-342900" lvl="0" marL="342900" rtl="0" algn="l">
              <a:spcBef>
                <a:spcPts val="0"/>
              </a:spcBef>
              <a:spcAft>
                <a:spcPts val="0"/>
              </a:spcAft>
              <a:buClr>
                <a:schemeClr val="dk1"/>
              </a:buClr>
              <a:buSzPct val="100000"/>
              <a:buNone/>
            </a:pPr>
            <a:r>
              <a:rPr b="1" lang="ru-RU" sz="3600">
                <a:latin typeface="Courier New"/>
                <a:ea typeface="Courier New"/>
                <a:cs typeface="Courier New"/>
                <a:sym typeface="Courier New"/>
              </a:rPr>
              <a:t>	</a:t>
            </a:r>
            <a:endParaRPr b="1" sz="3600">
              <a:latin typeface="Courier New"/>
              <a:ea typeface="Courier New"/>
              <a:cs typeface="Courier New"/>
              <a:sym typeface="Courier New"/>
            </a:endParaRPr>
          </a:p>
          <a:p>
            <a:pPr indent="-342900" lvl="0" marL="342900" rtl="0" algn="l">
              <a:spcBef>
                <a:spcPts val="0"/>
              </a:spcBef>
              <a:spcAft>
                <a:spcPts val="0"/>
              </a:spcAft>
              <a:buClr>
                <a:schemeClr val="dk1"/>
              </a:buClr>
              <a:buSzPct val="100000"/>
              <a:buNone/>
            </a:pPr>
            <a:r>
              <a:rPr b="1" lang="ru-RU" sz="3000">
                <a:latin typeface="Courier New"/>
                <a:ea typeface="Courier New"/>
                <a:cs typeface="Courier New"/>
                <a:sym typeface="Courier New"/>
              </a:rPr>
              <a:t>	если </a:t>
            </a:r>
            <a:r>
              <a:rPr b="1" i="1" lang="ru-RU" sz="3000">
                <a:latin typeface="Courier New"/>
                <a:ea typeface="Courier New"/>
                <a:cs typeface="Courier New"/>
                <a:sym typeface="Courier New"/>
              </a:rPr>
              <a:t>m + </a:t>
            </a:r>
            <a:r>
              <a:rPr b="1" lang="ru-RU" sz="3000">
                <a:latin typeface="Courier New"/>
                <a:ea typeface="Courier New"/>
                <a:cs typeface="Courier New"/>
                <a:sym typeface="Courier New"/>
              </a:rPr>
              <a:t>1 &lt; </a:t>
            </a:r>
            <a:r>
              <a:rPr b="1" i="1" lang="ru-RU" sz="3000">
                <a:latin typeface="Courier New"/>
                <a:ea typeface="Courier New"/>
                <a:cs typeface="Courier New"/>
                <a:sym typeface="Courier New"/>
              </a:rPr>
              <a:t>r</a:t>
            </a:r>
            <a:r>
              <a:rPr b="1" lang="ru-RU" sz="3000">
                <a:latin typeface="Courier New"/>
                <a:ea typeface="Courier New"/>
                <a:cs typeface="Courier New"/>
                <a:sym typeface="Courier New"/>
              </a:rPr>
              <a:t> то </a:t>
            </a:r>
            <a:r>
              <a:rPr lang="ru-RU" sz="2400">
                <a:latin typeface="Calibri"/>
                <a:ea typeface="Calibri"/>
                <a:cs typeface="Calibri"/>
                <a:sym typeface="Calibri"/>
              </a:rPr>
              <a:t>// части длины 0 и 1 не сортируем</a:t>
            </a:r>
            <a:endParaRPr/>
          </a:p>
          <a:p>
            <a:pPr indent="-342900" lvl="0" marL="342900" rtl="0" algn="l">
              <a:spcBef>
                <a:spcPts val="0"/>
              </a:spcBef>
              <a:spcAft>
                <a:spcPts val="0"/>
              </a:spcAft>
              <a:buClr>
                <a:schemeClr val="dk1"/>
              </a:buClr>
              <a:buSzPct val="100000"/>
              <a:buNone/>
            </a:pPr>
            <a:r>
              <a:rPr lang="ru-RU" sz="3600">
                <a:latin typeface="Courier New"/>
                <a:ea typeface="Courier New"/>
                <a:cs typeface="Courier New"/>
                <a:sym typeface="Courier New"/>
              </a:rPr>
              <a:t>		</a:t>
            </a:r>
            <a:r>
              <a:rPr b="1" lang="ru-RU" sz="3000">
                <a:latin typeface="Courier New"/>
                <a:ea typeface="Courier New"/>
                <a:cs typeface="Courier New"/>
                <a:sym typeface="Courier New"/>
              </a:rPr>
              <a:t>СортировкаРазделением (</a:t>
            </a:r>
            <a:r>
              <a:rPr b="1" i="1" lang="ru-RU" sz="3000">
                <a:latin typeface="Courier New"/>
                <a:ea typeface="Courier New"/>
                <a:cs typeface="Courier New"/>
                <a:sym typeface="Courier New"/>
              </a:rPr>
              <a:t>m + </a:t>
            </a:r>
            <a:r>
              <a:rPr b="1" lang="ru-RU" sz="3000">
                <a:latin typeface="Courier New"/>
                <a:ea typeface="Courier New"/>
                <a:cs typeface="Courier New"/>
                <a:sym typeface="Courier New"/>
              </a:rPr>
              <a:t>1</a:t>
            </a:r>
            <a:r>
              <a:rPr b="1" i="1" lang="ru-RU" sz="3000">
                <a:latin typeface="Courier New"/>
                <a:ea typeface="Courier New"/>
                <a:cs typeface="Courier New"/>
                <a:sym typeface="Courier New"/>
              </a:rPr>
              <a:t>, r</a:t>
            </a:r>
            <a:r>
              <a:rPr b="1" lang="ru-RU" sz="3000">
                <a:latin typeface="Courier New"/>
                <a:ea typeface="Courier New"/>
                <a:cs typeface="Courier New"/>
                <a:sym typeface="Courier New"/>
              </a:rPr>
              <a:t>)</a:t>
            </a:r>
            <a:r>
              <a:rPr b="1" i="1" lang="ru-RU" sz="3000">
                <a:latin typeface="Courier New"/>
                <a:ea typeface="Courier New"/>
                <a:cs typeface="Courier New"/>
                <a:sym typeface="Courier New"/>
              </a:rPr>
              <a:t>; </a:t>
            </a:r>
            <a:endParaRPr b="1" sz="3000">
              <a:latin typeface="Courier New"/>
              <a:ea typeface="Courier New"/>
              <a:cs typeface="Courier New"/>
              <a:sym typeface="Courier New"/>
            </a:endParaRPr>
          </a:p>
          <a:p>
            <a:pPr indent="-342900" lvl="0" marL="342900" rtl="0" algn="l">
              <a:spcBef>
                <a:spcPts val="0"/>
              </a:spcBef>
              <a:spcAft>
                <a:spcPts val="0"/>
              </a:spcAft>
              <a:buClr>
                <a:schemeClr val="dk1"/>
              </a:buClr>
              <a:buSzPct val="100000"/>
              <a:buNone/>
            </a:pPr>
            <a:r>
              <a:rPr b="1" lang="ru-RU" sz="3000">
                <a:latin typeface="Courier New"/>
                <a:ea typeface="Courier New"/>
                <a:cs typeface="Courier New"/>
                <a:sym typeface="Courier New"/>
              </a:rPr>
              <a:t>конец</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Возникают вопросы:</a:t>
            </a:r>
            <a:endParaRPr/>
          </a:p>
        </p:txBody>
      </p:sp>
      <p:sp>
        <p:nvSpPr>
          <p:cNvPr id="840" name="Google Shape;840;p85"/>
          <p:cNvSpPr txBox="1"/>
          <p:nvPr>
            <p:ph idx="1" type="body"/>
          </p:nvPr>
        </p:nvSpPr>
        <p:spPr>
          <a:xfrm>
            <a:off x="457200" y="1600201"/>
            <a:ext cx="8229600" cy="20448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ru-RU"/>
              <a:t>Как разбить массив?</a:t>
            </a:r>
            <a:endParaRPr/>
          </a:p>
          <a:p>
            <a:pPr indent="-342900" lvl="0" marL="342900" rtl="0" algn="l">
              <a:spcBef>
                <a:spcPts val="640"/>
              </a:spcBef>
              <a:spcAft>
                <a:spcPts val="0"/>
              </a:spcAft>
              <a:buClr>
                <a:schemeClr val="dk1"/>
              </a:buClr>
              <a:buSzPts val="3200"/>
              <a:buChar char="•"/>
            </a:pPr>
            <a:r>
              <a:rPr lang="ru-RU"/>
              <a:t>Где прекращать рекурсию?</a:t>
            </a:r>
            <a:endParaRPr/>
          </a:p>
          <a:p>
            <a:pPr indent="-342900" lvl="0" marL="342900" rtl="0" algn="l">
              <a:spcBef>
                <a:spcPts val="640"/>
              </a:spcBef>
              <a:spcAft>
                <a:spcPts val="0"/>
              </a:spcAft>
              <a:buClr>
                <a:schemeClr val="dk1"/>
              </a:buClr>
              <a:buSzPts val="3200"/>
              <a:buChar char="•"/>
            </a:pPr>
            <a:r>
              <a:rPr lang="ru-RU"/>
              <a:t>Как выбрать опорный элемент?</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6"/>
          <p:cNvSpPr txBox="1"/>
          <p:nvPr>
            <p:ph type="title"/>
          </p:nvPr>
        </p:nvSpPr>
        <p:spPr>
          <a:xfrm>
            <a:off x="457200" y="274638"/>
            <a:ext cx="8229600"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Критерий разделения</a:t>
            </a:r>
            <a:endParaRPr/>
          </a:p>
        </p:txBody>
      </p:sp>
      <p:sp>
        <p:nvSpPr>
          <p:cNvPr id="846" name="Google Shape;846;p86"/>
          <p:cNvSpPr txBox="1"/>
          <p:nvPr>
            <p:ph idx="1" type="body"/>
          </p:nvPr>
        </p:nvSpPr>
        <p:spPr>
          <a:xfrm>
            <a:off x="457200" y="980728"/>
            <a:ext cx="8229600" cy="5688632"/>
          </a:xfrm>
          <a:prstGeom prst="rect">
            <a:avLst/>
          </a:prstGeom>
          <a:noFill/>
          <a:ln>
            <a:noFill/>
          </a:ln>
        </p:spPr>
        <p:txBody>
          <a:bodyPr anchorCtr="0" anchor="t" bIns="45700" lIns="91425" spcFirstLastPara="1" rIns="91425" wrap="square" tIns="45700">
            <a:normAutofit fontScale="70000" lnSpcReduction="20000"/>
          </a:bodyPr>
          <a:lstStyle/>
          <a:p>
            <a:pPr indent="542925" lvl="0" marL="0" rtl="0" algn="just">
              <a:lnSpc>
                <a:spcPct val="90000"/>
              </a:lnSpc>
              <a:spcBef>
                <a:spcPts val="0"/>
              </a:spcBef>
              <a:spcAft>
                <a:spcPts val="0"/>
              </a:spcAft>
              <a:buClr>
                <a:schemeClr val="dk1"/>
              </a:buClr>
              <a:buSzPct val="100000"/>
              <a:buNone/>
            </a:pPr>
            <a:r>
              <a:rPr lang="ru-RU">
                <a:latin typeface="Calibri"/>
                <a:ea typeface="Calibri"/>
                <a:cs typeface="Calibri"/>
                <a:sym typeface="Calibri"/>
              </a:rPr>
              <a:t>В качестве критерия разделения нам понадобится так называемый </a:t>
            </a:r>
            <a:r>
              <a:rPr i="1" lang="ru-RU">
                <a:solidFill>
                  <a:srgbClr val="FF0000"/>
                </a:solidFill>
                <a:latin typeface="Calibri"/>
                <a:ea typeface="Calibri"/>
                <a:cs typeface="Calibri"/>
                <a:sym typeface="Calibri"/>
              </a:rPr>
              <a:t>пилотируемый</a:t>
            </a:r>
            <a:r>
              <a:rPr i="1" lang="ru-RU">
                <a:latin typeface="Calibri"/>
                <a:ea typeface="Calibri"/>
                <a:cs typeface="Calibri"/>
                <a:sym typeface="Calibri"/>
              </a:rPr>
              <a:t> </a:t>
            </a:r>
            <a:r>
              <a:rPr lang="ru-RU">
                <a:latin typeface="Calibri"/>
                <a:ea typeface="Calibri"/>
                <a:cs typeface="Calibri"/>
                <a:sym typeface="Calibri"/>
              </a:rPr>
              <a:t>элемент  </a:t>
            </a:r>
            <a:r>
              <a:rPr i="1" lang="ru-RU">
                <a:latin typeface="Calibri"/>
                <a:ea typeface="Calibri"/>
                <a:cs typeface="Calibri"/>
                <a:sym typeface="Calibri"/>
              </a:rPr>
              <a:t>х. </a:t>
            </a:r>
            <a:endParaRPr/>
          </a:p>
          <a:p>
            <a:pPr indent="542925" lvl="0" marL="0" rtl="0" algn="just">
              <a:lnSpc>
                <a:spcPct val="90000"/>
              </a:lnSpc>
              <a:spcBef>
                <a:spcPts val="448"/>
              </a:spcBef>
              <a:spcAft>
                <a:spcPts val="0"/>
              </a:spcAft>
              <a:buClr>
                <a:schemeClr val="dk1"/>
              </a:buClr>
              <a:buSzPct val="100000"/>
              <a:buNone/>
            </a:pPr>
            <a:r>
              <a:t/>
            </a:r>
            <a:endParaRPr i="1">
              <a:latin typeface="Calibri"/>
              <a:ea typeface="Calibri"/>
              <a:cs typeface="Calibri"/>
              <a:sym typeface="Calibri"/>
            </a:endParaRPr>
          </a:p>
          <a:p>
            <a:pPr indent="542925" lvl="0" marL="0" rtl="0" algn="just">
              <a:lnSpc>
                <a:spcPct val="90000"/>
              </a:lnSpc>
              <a:spcBef>
                <a:spcPts val="448"/>
              </a:spcBef>
              <a:spcAft>
                <a:spcPts val="0"/>
              </a:spcAft>
              <a:buClr>
                <a:schemeClr val="dk1"/>
              </a:buClr>
              <a:buSzPct val="100000"/>
              <a:buNone/>
            </a:pPr>
            <a:r>
              <a:rPr lang="ru-RU">
                <a:latin typeface="Calibri"/>
                <a:ea typeface="Calibri"/>
                <a:cs typeface="Calibri"/>
                <a:sym typeface="Calibri"/>
              </a:rPr>
              <a:t>В классической версии алгоритма в качестве </a:t>
            </a:r>
            <a:r>
              <a:rPr i="1" lang="ru-RU">
                <a:latin typeface="Calibri"/>
                <a:ea typeface="Calibri"/>
                <a:cs typeface="Calibri"/>
                <a:sym typeface="Calibri"/>
              </a:rPr>
              <a:t>x </a:t>
            </a:r>
            <a:r>
              <a:rPr lang="ru-RU">
                <a:latin typeface="Calibri"/>
                <a:ea typeface="Calibri"/>
                <a:cs typeface="Calibri"/>
                <a:sym typeface="Calibri"/>
              </a:rPr>
              <a:t>выбирается </a:t>
            </a:r>
            <a:r>
              <a:rPr b="1" i="1" lang="ru-RU">
                <a:latin typeface="Calibri"/>
                <a:ea typeface="Calibri"/>
                <a:cs typeface="Calibri"/>
                <a:sym typeface="Calibri"/>
              </a:rPr>
              <a:t>произвольный</a:t>
            </a:r>
            <a:r>
              <a:rPr lang="ru-RU">
                <a:latin typeface="Calibri"/>
                <a:ea typeface="Calibri"/>
                <a:cs typeface="Calibri"/>
                <a:sym typeface="Calibri"/>
              </a:rPr>
              <a:t> элемент сортируемой последовательности: </a:t>
            </a:r>
            <a:endParaRPr/>
          </a:p>
          <a:p>
            <a:pPr indent="-342900" lvl="0" marL="342900" rtl="0" algn="just">
              <a:lnSpc>
                <a:spcPct val="90000"/>
              </a:lnSpc>
              <a:spcBef>
                <a:spcPts val="448"/>
              </a:spcBef>
              <a:spcAft>
                <a:spcPts val="0"/>
              </a:spcAft>
              <a:buClr>
                <a:schemeClr val="dk1"/>
              </a:buClr>
              <a:buSzPct val="100000"/>
              <a:buFont typeface="Noto Sans Symbols"/>
              <a:buChar char="▪"/>
            </a:pPr>
            <a:r>
              <a:rPr lang="ru-RU">
                <a:latin typeface="Calibri"/>
                <a:ea typeface="Calibri"/>
                <a:cs typeface="Calibri"/>
                <a:sym typeface="Calibri"/>
              </a:rPr>
              <a:t>Первый</a:t>
            </a:r>
            <a:endParaRPr/>
          </a:p>
          <a:p>
            <a:pPr indent="-342900" lvl="0" marL="342900" rtl="0" algn="just">
              <a:lnSpc>
                <a:spcPct val="90000"/>
              </a:lnSpc>
              <a:spcBef>
                <a:spcPts val="448"/>
              </a:spcBef>
              <a:spcAft>
                <a:spcPts val="0"/>
              </a:spcAft>
              <a:buClr>
                <a:schemeClr val="dk1"/>
              </a:buClr>
              <a:buSzPct val="100000"/>
              <a:buFont typeface="Noto Sans Symbols"/>
              <a:buChar char="▪"/>
            </a:pPr>
            <a:r>
              <a:rPr lang="ru-RU">
                <a:latin typeface="Calibri"/>
                <a:ea typeface="Calibri"/>
                <a:cs typeface="Calibri"/>
                <a:sym typeface="Calibri"/>
              </a:rPr>
              <a:t>Последний</a:t>
            </a:r>
            <a:endParaRPr/>
          </a:p>
          <a:p>
            <a:pPr indent="-342900" lvl="0" marL="342900" rtl="0" algn="just">
              <a:lnSpc>
                <a:spcPct val="90000"/>
              </a:lnSpc>
              <a:spcBef>
                <a:spcPts val="448"/>
              </a:spcBef>
              <a:spcAft>
                <a:spcPts val="0"/>
              </a:spcAft>
              <a:buClr>
                <a:schemeClr val="dk1"/>
              </a:buClr>
              <a:buSzPct val="100000"/>
              <a:buFont typeface="Noto Sans Symbols"/>
              <a:buChar char="▪"/>
            </a:pPr>
            <a:r>
              <a:rPr lang="ru-RU">
                <a:latin typeface="Calibri"/>
                <a:ea typeface="Calibri"/>
                <a:cs typeface="Calibri"/>
                <a:sym typeface="Calibri"/>
              </a:rPr>
              <a:t>Расположенный в середине или иначе. </a:t>
            </a:r>
            <a:endParaRPr>
              <a:latin typeface="Calibri"/>
              <a:ea typeface="Calibri"/>
              <a:cs typeface="Calibri"/>
              <a:sym typeface="Calibri"/>
            </a:endParaRPr>
          </a:p>
          <a:p>
            <a:pPr indent="542925" lvl="0" marL="0" rtl="0" algn="just">
              <a:lnSpc>
                <a:spcPct val="90000"/>
              </a:lnSpc>
              <a:spcBef>
                <a:spcPts val="448"/>
              </a:spcBef>
              <a:spcAft>
                <a:spcPts val="0"/>
              </a:spcAft>
              <a:buClr>
                <a:schemeClr val="dk1"/>
              </a:buClr>
              <a:buSzPct val="100000"/>
              <a:buNone/>
            </a:pPr>
            <a:r>
              <a:rPr lang="ru-RU">
                <a:latin typeface="Calibri"/>
                <a:ea typeface="Calibri"/>
                <a:cs typeface="Calibri"/>
                <a:sym typeface="Calibri"/>
              </a:rPr>
              <a:t>Влияние его выбора на эффективность алгоритма мы обсудим ниже.</a:t>
            </a:r>
            <a:endParaRPr/>
          </a:p>
          <a:p>
            <a:pPr indent="542925" lvl="0" marL="0" rtl="0" algn="just">
              <a:lnSpc>
                <a:spcPct val="90000"/>
              </a:lnSpc>
              <a:spcBef>
                <a:spcPts val="448"/>
              </a:spcBef>
              <a:spcAft>
                <a:spcPts val="0"/>
              </a:spcAft>
              <a:buClr>
                <a:schemeClr val="dk1"/>
              </a:buClr>
              <a:buSzPct val="100000"/>
              <a:buNone/>
            </a:pPr>
            <a:r>
              <a:t/>
            </a:r>
            <a:endParaRPr>
              <a:latin typeface="Calibri"/>
              <a:ea typeface="Calibri"/>
              <a:cs typeface="Calibri"/>
              <a:sym typeface="Calibri"/>
            </a:endParaRPr>
          </a:p>
          <a:p>
            <a:pPr indent="542925" lvl="0" marL="0" rtl="0" algn="just">
              <a:lnSpc>
                <a:spcPct val="90000"/>
              </a:lnSpc>
              <a:spcBef>
                <a:spcPts val="448"/>
              </a:spcBef>
              <a:spcAft>
                <a:spcPts val="0"/>
              </a:spcAft>
              <a:buClr>
                <a:schemeClr val="dk1"/>
              </a:buClr>
              <a:buSzPct val="100000"/>
              <a:buNone/>
            </a:pPr>
            <a:r>
              <a:rPr lang="ru-RU">
                <a:latin typeface="Calibri"/>
                <a:ea typeface="Calibri"/>
                <a:cs typeface="Calibri"/>
                <a:sym typeface="Calibri"/>
              </a:rPr>
              <a:t>В процессе разделения мы соберем в левой части последовательности все элементы </a:t>
            </a:r>
            <a:r>
              <a:rPr i="1" lang="ru-RU">
                <a:latin typeface="Calibri"/>
                <a:ea typeface="Calibri"/>
                <a:cs typeface="Calibri"/>
                <a:sym typeface="Calibri"/>
              </a:rPr>
              <a:t>а</a:t>
            </a:r>
            <a:r>
              <a:rPr baseline="-25000" i="1" lang="ru-RU">
                <a:latin typeface="Calibri"/>
                <a:ea typeface="Calibri"/>
                <a:cs typeface="Calibri"/>
                <a:sym typeface="Calibri"/>
              </a:rPr>
              <a:t>i</a:t>
            </a:r>
            <a:r>
              <a:rPr lang="ru-RU">
                <a:latin typeface="Calibri"/>
                <a:ea typeface="Calibri"/>
                <a:cs typeface="Calibri"/>
                <a:sym typeface="Calibri"/>
              </a:rPr>
              <a:t> ≤  </a:t>
            </a:r>
            <a:r>
              <a:rPr i="1" lang="ru-RU">
                <a:latin typeface="Calibri"/>
                <a:ea typeface="Calibri"/>
                <a:cs typeface="Calibri"/>
                <a:sym typeface="Calibri"/>
              </a:rPr>
              <a:t>х, </a:t>
            </a:r>
            <a:r>
              <a:rPr lang="ru-RU">
                <a:latin typeface="Calibri"/>
                <a:ea typeface="Calibri"/>
                <a:cs typeface="Calibri"/>
                <a:sym typeface="Calibri"/>
              </a:rPr>
              <a:t>а в правой — все элементы </a:t>
            </a:r>
            <a:r>
              <a:rPr i="1" lang="ru-RU">
                <a:latin typeface="Calibri"/>
                <a:ea typeface="Calibri"/>
                <a:cs typeface="Calibri"/>
                <a:sym typeface="Calibri"/>
              </a:rPr>
              <a:t>a</a:t>
            </a:r>
            <a:r>
              <a:rPr baseline="-25000" i="1" lang="ru-RU">
                <a:latin typeface="Calibri"/>
                <a:ea typeface="Calibri"/>
                <a:cs typeface="Calibri"/>
                <a:sym typeface="Calibri"/>
              </a:rPr>
              <a:t>j</a:t>
            </a:r>
            <a:r>
              <a:rPr i="1" lang="ru-RU">
                <a:latin typeface="Calibri"/>
                <a:ea typeface="Calibri"/>
                <a:cs typeface="Calibri"/>
                <a:sym typeface="Calibri"/>
              </a:rPr>
              <a:t>  ≥</a:t>
            </a:r>
            <a:r>
              <a:rPr lang="ru-RU">
                <a:latin typeface="Calibri"/>
                <a:ea typeface="Calibri"/>
                <a:cs typeface="Calibri"/>
                <a:sym typeface="Calibri"/>
              </a:rPr>
              <a:t>  </a:t>
            </a:r>
            <a:r>
              <a:rPr i="1" lang="ru-RU">
                <a:latin typeface="Calibri"/>
                <a:ea typeface="Calibri"/>
                <a:cs typeface="Calibri"/>
                <a:sym typeface="Calibri"/>
              </a:rPr>
              <a:t>x. </a:t>
            </a:r>
            <a:endParaRPr/>
          </a:p>
          <a:p>
            <a:pPr indent="542925" lvl="0" marL="0" rtl="0" algn="just">
              <a:lnSpc>
                <a:spcPct val="90000"/>
              </a:lnSpc>
              <a:spcBef>
                <a:spcPts val="448"/>
              </a:spcBef>
              <a:spcAft>
                <a:spcPts val="0"/>
              </a:spcAft>
              <a:buClr>
                <a:schemeClr val="dk1"/>
              </a:buClr>
              <a:buSzPct val="100000"/>
              <a:buNone/>
            </a:pPr>
            <a:r>
              <a:t/>
            </a:r>
            <a:endParaRPr i="1">
              <a:latin typeface="Calibri"/>
              <a:ea typeface="Calibri"/>
              <a:cs typeface="Calibri"/>
              <a:sym typeface="Calibri"/>
            </a:endParaRPr>
          </a:p>
          <a:p>
            <a:pPr indent="542925" lvl="0" marL="0" rtl="0" algn="just">
              <a:lnSpc>
                <a:spcPct val="90000"/>
              </a:lnSpc>
              <a:spcBef>
                <a:spcPts val="448"/>
              </a:spcBef>
              <a:spcAft>
                <a:spcPts val="0"/>
              </a:spcAft>
              <a:buClr>
                <a:schemeClr val="dk1"/>
              </a:buClr>
              <a:buSzPct val="100000"/>
              <a:buNone/>
            </a:pPr>
            <a:r>
              <a:rPr i="1" lang="ru-RU">
                <a:latin typeface="Calibri"/>
                <a:ea typeface="Calibri"/>
                <a:cs typeface="Calibri"/>
                <a:sym typeface="Calibri"/>
              </a:rPr>
              <a:t>∀  i, j:   </a:t>
            </a:r>
            <a:r>
              <a:rPr lang="ru-RU">
                <a:latin typeface="Calibri"/>
                <a:ea typeface="Calibri"/>
                <a:cs typeface="Calibri"/>
                <a:sym typeface="Calibri"/>
              </a:rPr>
              <a:t>1 ≤ </a:t>
            </a:r>
            <a:r>
              <a:rPr i="1" lang="ru-RU">
                <a:latin typeface="Calibri"/>
                <a:ea typeface="Calibri"/>
                <a:cs typeface="Calibri"/>
                <a:sym typeface="Calibri"/>
              </a:rPr>
              <a:t> i </a:t>
            </a:r>
            <a:r>
              <a:rPr lang="ru-RU">
                <a:latin typeface="Calibri"/>
                <a:ea typeface="Calibri"/>
                <a:cs typeface="Calibri"/>
                <a:sym typeface="Calibri"/>
              </a:rPr>
              <a:t>≤  </a:t>
            </a:r>
            <a:r>
              <a:rPr i="1" lang="ru-RU">
                <a:latin typeface="Calibri"/>
                <a:ea typeface="Calibri"/>
                <a:cs typeface="Calibri"/>
                <a:sym typeface="Calibri"/>
              </a:rPr>
              <a:t>m  </a:t>
            </a:r>
            <a:r>
              <a:rPr lang="ru-RU">
                <a:latin typeface="Calibri"/>
                <a:ea typeface="Calibri"/>
                <a:cs typeface="Calibri"/>
                <a:sym typeface="Calibri"/>
              </a:rPr>
              <a:t>и </a:t>
            </a:r>
            <a:r>
              <a:rPr i="1" lang="ru-RU">
                <a:latin typeface="Calibri"/>
                <a:ea typeface="Calibri"/>
                <a:cs typeface="Calibri"/>
                <a:sym typeface="Calibri"/>
              </a:rPr>
              <a:t> m</a:t>
            </a:r>
            <a:r>
              <a:rPr lang="ru-RU">
                <a:latin typeface="Calibri"/>
                <a:ea typeface="Calibri"/>
                <a:cs typeface="Calibri"/>
                <a:sym typeface="Calibri"/>
              </a:rPr>
              <a:t> &lt; </a:t>
            </a:r>
            <a:r>
              <a:rPr i="1" lang="ru-RU">
                <a:latin typeface="Calibri"/>
                <a:ea typeface="Calibri"/>
                <a:cs typeface="Calibri"/>
                <a:sym typeface="Calibri"/>
              </a:rPr>
              <a:t> j </a:t>
            </a:r>
            <a:r>
              <a:rPr lang="ru-RU">
                <a:latin typeface="Calibri"/>
                <a:ea typeface="Calibri"/>
                <a:cs typeface="Calibri"/>
                <a:sym typeface="Calibri"/>
              </a:rPr>
              <a:t>≤  </a:t>
            </a:r>
            <a:r>
              <a:rPr i="1" lang="ru-RU">
                <a:latin typeface="Calibri"/>
                <a:ea typeface="Calibri"/>
                <a:cs typeface="Calibri"/>
                <a:sym typeface="Calibri"/>
              </a:rPr>
              <a:t>N</a:t>
            </a:r>
            <a:r>
              <a:rPr lang="ru-RU">
                <a:latin typeface="Calibri"/>
                <a:ea typeface="Calibri"/>
                <a:cs typeface="Calibri"/>
                <a:sym typeface="Calibri"/>
              </a:rPr>
              <a:t>  выполнено:   </a:t>
            </a:r>
            <a:r>
              <a:rPr i="1" lang="ru-RU">
                <a:latin typeface="Calibri"/>
                <a:ea typeface="Calibri"/>
                <a:cs typeface="Calibri"/>
                <a:sym typeface="Calibri"/>
              </a:rPr>
              <a:t>а</a:t>
            </a:r>
            <a:r>
              <a:rPr baseline="-25000" i="1" lang="ru-RU">
                <a:latin typeface="Calibri"/>
                <a:ea typeface="Calibri"/>
                <a:cs typeface="Calibri"/>
                <a:sym typeface="Calibri"/>
              </a:rPr>
              <a:t>i</a:t>
            </a:r>
            <a:r>
              <a:rPr lang="ru-RU">
                <a:latin typeface="Calibri"/>
                <a:ea typeface="Calibri"/>
                <a:cs typeface="Calibri"/>
                <a:sym typeface="Calibri"/>
              </a:rPr>
              <a:t> ≤ </a:t>
            </a:r>
            <a:r>
              <a:rPr i="1" lang="ru-RU">
                <a:latin typeface="Calibri"/>
                <a:ea typeface="Calibri"/>
                <a:cs typeface="Calibri"/>
                <a:sym typeface="Calibri"/>
              </a:rPr>
              <a:t>a</a:t>
            </a:r>
            <a:r>
              <a:rPr baseline="-25000" i="1" lang="ru-RU">
                <a:latin typeface="Calibri"/>
                <a:ea typeface="Calibri"/>
                <a:cs typeface="Calibri"/>
                <a:sym typeface="Calibri"/>
              </a:rPr>
              <a:t>j</a:t>
            </a:r>
            <a:r>
              <a:rPr i="1" lang="ru-RU">
                <a:latin typeface="Calibri"/>
                <a:ea typeface="Calibri"/>
                <a:cs typeface="Calibri"/>
                <a:sym typeface="Calibri"/>
              </a:rPr>
              <a:t>.          </a:t>
            </a:r>
            <a:r>
              <a:rPr lang="ru-RU">
                <a:latin typeface="Calibri"/>
                <a:ea typeface="Calibri"/>
                <a:cs typeface="Calibri"/>
                <a:sym typeface="Calibri"/>
              </a:rPr>
              <a:t>(*)</a:t>
            </a:r>
            <a:endParaRPr/>
          </a:p>
          <a:p>
            <a:pPr indent="542925" lvl="0" marL="0" rtl="0" algn="just">
              <a:lnSpc>
                <a:spcPct val="90000"/>
              </a:lnSpc>
              <a:spcBef>
                <a:spcPts val="448"/>
              </a:spcBef>
              <a:spcAft>
                <a:spcPts val="0"/>
              </a:spcAft>
              <a:buClr>
                <a:schemeClr val="dk1"/>
              </a:buClr>
              <a:buSzPct val="100000"/>
              <a:buNone/>
            </a:pPr>
            <a:r>
              <a:t/>
            </a:r>
            <a:endParaRPr i="1">
              <a:latin typeface="Calibri"/>
              <a:ea typeface="Calibri"/>
              <a:cs typeface="Calibri"/>
              <a:sym typeface="Calibri"/>
            </a:endParaRPr>
          </a:p>
          <a:p>
            <a:pPr indent="542925" lvl="0" marL="0" rtl="0" algn="just">
              <a:lnSpc>
                <a:spcPct val="90000"/>
              </a:lnSpc>
              <a:spcBef>
                <a:spcPts val="448"/>
              </a:spcBef>
              <a:spcAft>
                <a:spcPts val="0"/>
              </a:spcAft>
              <a:buClr>
                <a:schemeClr val="dk1"/>
              </a:buClr>
              <a:buSzPct val="100000"/>
              <a:buNone/>
            </a:pPr>
            <a:r>
              <a:rPr lang="ru-RU">
                <a:latin typeface="Calibri"/>
                <a:ea typeface="Calibri"/>
                <a:cs typeface="Calibri"/>
                <a:sym typeface="Calibri"/>
              </a:rPr>
              <a:t>Условие (*) при этом будет выполнено даже при возможном наличии одинаковых элементов </a:t>
            </a:r>
            <a:r>
              <a:rPr i="1" lang="ru-RU">
                <a:latin typeface="Calibri"/>
                <a:ea typeface="Calibri"/>
                <a:cs typeface="Calibri"/>
                <a:sym typeface="Calibri"/>
              </a:rPr>
              <a:t>x </a:t>
            </a:r>
            <a:r>
              <a:rPr lang="ru-RU">
                <a:latin typeface="Calibri"/>
                <a:ea typeface="Calibri"/>
                <a:cs typeface="Calibri"/>
                <a:sym typeface="Calibri"/>
              </a:rPr>
              <a:t>в обеих частях.</a:t>
            </a:r>
            <a:endParaRPr/>
          </a:p>
          <a:p>
            <a:pPr indent="542925" lvl="0" marL="0" rtl="0" algn="just">
              <a:spcBef>
                <a:spcPts val="448"/>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87"/>
          <p:cNvSpPr txBox="1"/>
          <p:nvPr>
            <p:ph type="title"/>
          </p:nvPr>
        </p:nvSpPr>
        <p:spPr>
          <a:xfrm>
            <a:off x="457200" y="274638"/>
            <a:ext cx="8229600" cy="70609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(первый способ - Хоар)</a:t>
            </a:r>
            <a:endParaRPr/>
          </a:p>
        </p:txBody>
      </p:sp>
      <p:sp>
        <p:nvSpPr>
          <p:cNvPr id="852" name="Google Shape;852;p87"/>
          <p:cNvSpPr txBox="1"/>
          <p:nvPr>
            <p:ph idx="1" type="body"/>
          </p:nvPr>
        </p:nvSpPr>
        <p:spPr>
          <a:xfrm>
            <a:off x="457200" y="980728"/>
            <a:ext cx="8229600" cy="5145435"/>
          </a:xfrm>
          <a:prstGeom prst="rect">
            <a:avLst/>
          </a:prstGeom>
          <a:noFill/>
          <a:ln>
            <a:noFill/>
          </a:ln>
        </p:spPr>
        <p:txBody>
          <a:bodyPr anchorCtr="0" anchor="t" bIns="45700" lIns="91425" spcFirstLastPara="1" rIns="91425" wrap="square" tIns="45700">
            <a:normAutofit fontScale="92500" lnSpcReduction="10000"/>
          </a:bodyPr>
          <a:lstStyle/>
          <a:p>
            <a:pPr indent="361950" lvl="0" marL="0" rtl="0" algn="just">
              <a:lnSpc>
                <a:spcPct val="90000"/>
              </a:lnSpc>
              <a:spcBef>
                <a:spcPts val="0"/>
              </a:spcBef>
              <a:spcAft>
                <a:spcPts val="0"/>
              </a:spcAft>
              <a:buClr>
                <a:schemeClr val="dk1"/>
              </a:buClr>
              <a:buSzPct val="100000"/>
              <a:buNone/>
            </a:pPr>
            <a:r>
              <a:rPr lang="ru-RU">
                <a:latin typeface="Calibri"/>
                <a:ea typeface="Calibri"/>
                <a:cs typeface="Calibri"/>
                <a:sym typeface="Calibri"/>
              </a:rPr>
              <a:t>Введем два бегущих индекса-указателя </a:t>
            </a:r>
            <a:r>
              <a:rPr i="1" lang="ru-RU">
                <a:latin typeface="Calibri"/>
                <a:ea typeface="Calibri"/>
                <a:cs typeface="Calibri"/>
                <a:sym typeface="Calibri"/>
              </a:rPr>
              <a:t>i </a:t>
            </a:r>
            <a:r>
              <a:rPr lang="ru-RU">
                <a:latin typeface="Calibri"/>
                <a:ea typeface="Calibri"/>
                <a:cs typeface="Calibri"/>
                <a:sym typeface="Calibri"/>
              </a:rPr>
              <a:t>и</a:t>
            </a:r>
            <a:r>
              <a:rPr i="1" lang="ru-RU">
                <a:latin typeface="Calibri"/>
                <a:ea typeface="Calibri"/>
                <a:cs typeface="Calibri"/>
                <a:sym typeface="Calibri"/>
              </a:rPr>
              <a:t> j, </a:t>
            </a:r>
            <a:r>
              <a:rPr lang="ru-RU">
                <a:latin typeface="Calibri"/>
                <a:ea typeface="Calibri"/>
                <a:cs typeface="Calibri"/>
                <a:sym typeface="Calibri"/>
              </a:rPr>
              <a:t>которые делят разделяемую подпоследовательность на три участка: </a:t>
            </a:r>
            <a:endParaRPr>
              <a:latin typeface="Calibri"/>
              <a:ea typeface="Calibri"/>
              <a:cs typeface="Calibri"/>
              <a:sym typeface="Calibri"/>
            </a:endParaRPr>
          </a:p>
          <a:p>
            <a:pPr indent="-361950" lvl="0" marL="2247900" rtl="0" algn="just">
              <a:lnSpc>
                <a:spcPct val="90000"/>
              </a:lnSpc>
              <a:spcBef>
                <a:spcPts val="592"/>
              </a:spcBef>
              <a:spcAft>
                <a:spcPts val="0"/>
              </a:spcAft>
              <a:buClr>
                <a:schemeClr val="dk1"/>
              </a:buClr>
              <a:buSzPct val="100000"/>
              <a:buFont typeface="Noto Sans Symbols"/>
              <a:buChar char="▪"/>
            </a:pPr>
            <a:r>
              <a:rPr lang="ru-RU">
                <a:latin typeface="Times New Roman"/>
                <a:ea typeface="Times New Roman"/>
                <a:cs typeface="Times New Roman"/>
                <a:sym typeface="Times New Roman"/>
              </a:rPr>
              <a:t>левый (</a:t>
            </a:r>
            <a:r>
              <a:rPr i="1" lang="ru-RU">
                <a:latin typeface="Times New Roman"/>
                <a:ea typeface="Times New Roman"/>
                <a:cs typeface="Times New Roman"/>
                <a:sym typeface="Times New Roman"/>
              </a:rPr>
              <a:t>a</a:t>
            </a:r>
            <a:r>
              <a:rPr baseline="-25000" i="1" lang="ru-RU">
                <a:latin typeface="Times New Roman"/>
                <a:ea typeface="Times New Roman"/>
                <a:cs typeface="Times New Roman"/>
                <a:sym typeface="Times New Roman"/>
              </a:rPr>
              <a:t>l</a:t>
            </a:r>
            <a:r>
              <a:rPr lang="ru-RU">
                <a:latin typeface="Times New Roman"/>
                <a:ea typeface="Times New Roman"/>
                <a:cs typeface="Times New Roman"/>
                <a:sym typeface="Times New Roman"/>
              </a:rPr>
              <a:t> ... </a:t>
            </a:r>
            <a:r>
              <a:rPr i="1" lang="ru-RU">
                <a:latin typeface="Times New Roman"/>
                <a:ea typeface="Times New Roman"/>
                <a:cs typeface="Times New Roman"/>
                <a:sym typeface="Times New Roman"/>
              </a:rPr>
              <a:t>a</a:t>
            </a:r>
            <a:r>
              <a:rPr baseline="-25000" lang="ru-RU">
                <a:latin typeface="Times New Roman"/>
                <a:ea typeface="Times New Roman"/>
                <a:cs typeface="Times New Roman"/>
                <a:sym typeface="Times New Roman"/>
              </a:rPr>
              <a:t>i-1</a:t>
            </a:r>
            <a:r>
              <a:rPr lang="ru-RU">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61950" lvl="0" marL="2247900" rtl="0" algn="just">
              <a:lnSpc>
                <a:spcPct val="90000"/>
              </a:lnSpc>
              <a:spcBef>
                <a:spcPts val="592"/>
              </a:spcBef>
              <a:spcAft>
                <a:spcPts val="0"/>
              </a:spcAft>
              <a:buClr>
                <a:schemeClr val="dk1"/>
              </a:buClr>
              <a:buSzPct val="100000"/>
              <a:buFont typeface="Noto Sans Symbols"/>
              <a:buChar char="▪"/>
            </a:pPr>
            <a:r>
              <a:rPr lang="ru-RU">
                <a:latin typeface="Times New Roman"/>
                <a:ea typeface="Times New Roman"/>
                <a:cs typeface="Times New Roman"/>
                <a:sym typeface="Times New Roman"/>
              </a:rPr>
              <a:t>правый (</a:t>
            </a:r>
            <a:r>
              <a:rPr i="1" lang="ru-RU">
                <a:latin typeface="Times New Roman"/>
                <a:ea typeface="Times New Roman"/>
                <a:cs typeface="Times New Roman"/>
                <a:sym typeface="Times New Roman"/>
              </a:rPr>
              <a:t>a</a:t>
            </a:r>
            <a:r>
              <a:rPr baseline="-25000" i="1" lang="ru-RU">
                <a:latin typeface="Times New Roman"/>
                <a:ea typeface="Times New Roman"/>
                <a:cs typeface="Times New Roman"/>
                <a:sym typeface="Times New Roman"/>
              </a:rPr>
              <a:t>j+</a:t>
            </a:r>
            <a:r>
              <a:rPr baseline="-25000" lang="ru-RU">
                <a:latin typeface="Times New Roman"/>
                <a:ea typeface="Times New Roman"/>
                <a:cs typeface="Times New Roman"/>
                <a:sym typeface="Times New Roman"/>
              </a:rPr>
              <a:t>1</a:t>
            </a:r>
            <a:r>
              <a:rPr i="1" lang="ru-RU">
                <a:latin typeface="Times New Roman"/>
                <a:ea typeface="Times New Roman"/>
                <a:cs typeface="Times New Roman"/>
                <a:sym typeface="Times New Roman"/>
              </a:rPr>
              <a:t> ... a</a:t>
            </a:r>
            <a:r>
              <a:rPr baseline="-25000" i="1" lang="ru-RU">
                <a:latin typeface="Times New Roman"/>
                <a:ea typeface="Times New Roman"/>
                <a:cs typeface="Times New Roman"/>
                <a:sym typeface="Times New Roman"/>
              </a:rPr>
              <a:t>r</a:t>
            </a:r>
            <a:r>
              <a:rPr lang="ru-RU">
                <a:latin typeface="Times New Roman"/>
                <a:ea typeface="Times New Roman"/>
                <a:cs typeface="Times New Roman"/>
                <a:sym typeface="Times New Roman"/>
              </a:rPr>
              <a:t>),</a:t>
            </a:r>
            <a:r>
              <a:rPr i="1" lang="ru-RU">
                <a:latin typeface="Times New Roman"/>
                <a:ea typeface="Times New Roman"/>
                <a:cs typeface="Times New Roman"/>
                <a:sym typeface="Times New Roman"/>
              </a:rPr>
              <a:t> </a:t>
            </a:r>
            <a:r>
              <a:rPr lang="ru-RU">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61950" lvl="0" marL="2247900" rtl="0" algn="just">
              <a:lnSpc>
                <a:spcPct val="90000"/>
              </a:lnSpc>
              <a:spcBef>
                <a:spcPts val="592"/>
              </a:spcBef>
              <a:spcAft>
                <a:spcPts val="0"/>
              </a:spcAft>
              <a:buClr>
                <a:schemeClr val="dk1"/>
              </a:buClr>
              <a:buSzPct val="100000"/>
              <a:buFont typeface="Noto Sans Symbols"/>
              <a:buChar char="▪"/>
            </a:pPr>
            <a:r>
              <a:rPr lang="ru-RU">
                <a:latin typeface="Times New Roman"/>
                <a:ea typeface="Times New Roman"/>
                <a:cs typeface="Times New Roman"/>
                <a:sym typeface="Times New Roman"/>
              </a:rPr>
              <a:t>средний (</a:t>
            </a:r>
            <a:r>
              <a:rPr i="1" lang="ru-RU">
                <a:latin typeface="Times New Roman"/>
                <a:ea typeface="Times New Roman"/>
                <a:cs typeface="Times New Roman"/>
                <a:sym typeface="Times New Roman"/>
              </a:rPr>
              <a:t>a</a:t>
            </a:r>
            <a:r>
              <a:rPr baseline="-25000" i="1" lang="ru-RU">
                <a:latin typeface="Times New Roman"/>
                <a:ea typeface="Times New Roman"/>
                <a:cs typeface="Times New Roman"/>
                <a:sym typeface="Times New Roman"/>
              </a:rPr>
              <a:t>i</a:t>
            </a:r>
            <a:r>
              <a:rPr i="1" lang="ru-RU">
                <a:latin typeface="Times New Roman"/>
                <a:ea typeface="Times New Roman"/>
                <a:cs typeface="Times New Roman"/>
                <a:sym typeface="Times New Roman"/>
              </a:rPr>
              <a:t> ... a</a:t>
            </a:r>
            <a:r>
              <a:rPr baseline="-25000" i="1" lang="ru-RU">
                <a:latin typeface="Times New Roman"/>
                <a:ea typeface="Times New Roman"/>
                <a:cs typeface="Times New Roman"/>
                <a:sym typeface="Times New Roman"/>
              </a:rPr>
              <a:t>j</a:t>
            </a:r>
            <a:r>
              <a:rPr lang="ru-RU">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61950" lvl="0" marL="0" rtl="0" algn="just">
              <a:lnSpc>
                <a:spcPct val="90000"/>
              </a:lnSpc>
              <a:spcBef>
                <a:spcPts val="592"/>
              </a:spcBef>
              <a:spcAft>
                <a:spcPts val="0"/>
              </a:spcAft>
              <a:buClr>
                <a:schemeClr val="dk1"/>
              </a:buClr>
              <a:buSzPct val="100000"/>
              <a:buNone/>
            </a:pPr>
            <a:r>
              <a:t/>
            </a:r>
            <a:endParaRPr>
              <a:latin typeface="Calibri"/>
              <a:ea typeface="Calibri"/>
              <a:cs typeface="Calibri"/>
              <a:sym typeface="Calibri"/>
            </a:endParaRPr>
          </a:p>
          <a:p>
            <a:pPr indent="361950" lvl="0" marL="0" rtl="0" algn="just">
              <a:lnSpc>
                <a:spcPct val="90000"/>
              </a:lnSpc>
              <a:spcBef>
                <a:spcPts val="592"/>
              </a:spcBef>
              <a:spcAft>
                <a:spcPts val="0"/>
              </a:spcAft>
              <a:buClr>
                <a:schemeClr val="dk1"/>
              </a:buClr>
              <a:buSzPct val="100000"/>
              <a:buNone/>
            </a:pPr>
            <a:r>
              <a:rPr lang="ru-RU">
                <a:latin typeface="Calibri"/>
                <a:ea typeface="Calibri"/>
                <a:cs typeface="Calibri"/>
                <a:sym typeface="Calibri"/>
              </a:rPr>
              <a:t>В левом и правом участках будут накапливаться элементы левой и правой частей, подлежащих затем рекурсивной сортировке, а в среднем находятся остальные, еще не распределенные элементы.</a:t>
            </a:r>
            <a:endParaRPr/>
          </a:p>
          <a:p>
            <a:pPr indent="-342900" lvl="0" marL="342900" rtl="0" algn="just">
              <a:spcBef>
                <a:spcPts val="592"/>
              </a:spcBef>
              <a:spcAft>
                <a:spcPts val="0"/>
              </a:spcAft>
              <a:buClr>
                <a:schemeClr val="dk1"/>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8"/>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Процесс разделения</a:t>
            </a:r>
            <a:endParaRPr/>
          </a:p>
        </p:txBody>
      </p:sp>
      <p:sp>
        <p:nvSpPr>
          <p:cNvPr id="858" name="Google Shape;858;p88"/>
          <p:cNvSpPr txBox="1"/>
          <p:nvPr>
            <p:ph idx="1" type="body"/>
          </p:nvPr>
        </p:nvSpPr>
        <p:spPr>
          <a:xfrm>
            <a:off x="467544" y="1000108"/>
            <a:ext cx="8568952" cy="52482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Font typeface="Arial"/>
              <a:buNone/>
            </a:pPr>
            <a:r>
              <a:rPr b="1" i="1" lang="ru-RU" sz="2000">
                <a:latin typeface="Courier New"/>
                <a:ea typeface="Courier New"/>
                <a:cs typeface="Courier New"/>
                <a:sym typeface="Courier New"/>
              </a:rPr>
              <a:t>i </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l</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 </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r</a:t>
            </a:r>
            <a:r>
              <a:rPr b="1" lang="ru-RU" sz="2000">
                <a:latin typeface="Courier New"/>
                <a:ea typeface="Courier New"/>
                <a:cs typeface="Courier New"/>
                <a:sym typeface="Courier New"/>
              </a:rPr>
              <a:t>;</a:t>
            </a:r>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цикл </a:t>
            </a:r>
            <a:endParaRPr b="1" sz="2000">
              <a:latin typeface="Courier New"/>
              <a:ea typeface="Courier New"/>
              <a:cs typeface="Courier New"/>
              <a:sym typeface="Courier New"/>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   пока </a:t>
            </a:r>
            <a:r>
              <a:rPr b="1" i="1" lang="ru-RU" sz="2000">
                <a:latin typeface="Courier New"/>
                <a:ea typeface="Courier New"/>
                <a:cs typeface="Courier New"/>
                <a:sym typeface="Courier New"/>
              </a:rPr>
              <a:t>a</a:t>
            </a:r>
            <a:r>
              <a:rPr b="1" baseline="-25000" i="1" lang="ru-RU" sz="2000">
                <a:latin typeface="Courier New"/>
                <a:ea typeface="Courier New"/>
                <a:cs typeface="Courier New"/>
                <a:sym typeface="Courier New"/>
              </a:rPr>
              <a:t>i</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&lt; х </a:t>
            </a:r>
            <a:r>
              <a:rPr b="1" lang="ru-RU" sz="2000">
                <a:latin typeface="Courier New"/>
                <a:ea typeface="Courier New"/>
                <a:cs typeface="Courier New"/>
                <a:sym typeface="Courier New"/>
              </a:rPr>
              <a:t>цикл  	</a:t>
            </a:r>
            <a:r>
              <a:rPr lang="ru-RU" sz="2000">
                <a:latin typeface="Calibri"/>
                <a:ea typeface="Calibri"/>
                <a:cs typeface="Calibri"/>
                <a:sym typeface="Calibri"/>
              </a:rPr>
              <a:t>/* проверка </a:t>
            </a:r>
            <a:r>
              <a:rPr i="1" lang="ru-RU" sz="2000">
                <a:latin typeface="Calibri"/>
                <a:ea typeface="Calibri"/>
                <a:cs typeface="Calibri"/>
                <a:sym typeface="Calibri"/>
              </a:rPr>
              <a:t>i </a:t>
            </a:r>
            <a:r>
              <a:rPr lang="ru-RU" sz="2000">
                <a:latin typeface="Calibri"/>
                <a:ea typeface="Calibri"/>
                <a:cs typeface="Calibri"/>
                <a:sym typeface="Calibri"/>
              </a:rPr>
              <a:t>&lt; </a:t>
            </a:r>
            <a:r>
              <a:rPr i="1" lang="ru-RU" sz="2000">
                <a:latin typeface="Calibri"/>
                <a:ea typeface="Calibri"/>
                <a:cs typeface="Calibri"/>
                <a:sym typeface="Calibri"/>
              </a:rPr>
              <a:t>r </a:t>
            </a:r>
            <a:r>
              <a:rPr lang="ru-RU" sz="2000">
                <a:latin typeface="Calibri"/>
                <a:ea typeface="Calibri"/>
                <a:cs typeface="Calibri"/>
                <a:sym typeface="Calibri"/>
              </a:rPr>
              <a:t>не нужна: </a:t>
            </a:r>
            <a:r>
              <a:rPr i="1" lang="ru-RU" sz="2000">
                <a:latin typeface="Calibri"/>
                <a:ea typeface="Calibri"/>
                <a:cs typeface="Calibri"/>
                <a:sym typeface="Calibri"/>
              </a:rPr>
              <a:t>х </a:t>
            </a:r>
            <a:r>
              <a:rPr lang="ru-RU" sz="2000">
                <a:latin typeface="Calibri"/>
                <a:ea typeface="Calibri"/>
                <a:cs typeface="Calibri"/>
                <a:sym typeface="Calibri"/>
              </a:rPr>
              <a:t>где-то есть */ </a:t>
            </a:r>
            <a:endParaRPr i="1" sz="20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i="1" lang="ru-RU" sz="2000">
                <a:latin typeface="Courier New"/>
                <a:ea typeface="Courier New"/>
                <a:cs typeface="Courier New"/>
                <a:sym typeface="Courier New"/>
              </a:rPr>
              <a:t>   	</a:t>
            </a:r>
            <a:r>
              <a:rPr b="1" i="1" lang="ru-RU" sz="2000">
                <a:latin typeface="Courier New"/>
                <a:ea typeface="Courier New"/>
                <a:cs typeface="Courier New"/>
                <a:sym typeface="Courier New"/>
              </a:rPr>
              <a:t>i := i </a:t>
            </a:r>
            <a:r>
              <a:rPr b="1" lang="ru-RU" sz="2000">
                <a:latin typeface="Courier New"/>
                <a:ea typeface="Courier New"/>
                <a:cs typeface="Courier New"/>
                <a:sym typeface="Courier New"/>
              </a:rPr>
              <a:t>+ 1; 	</a:t>
            </a:r>
            <a:r>
              <a:rPr lang="ru-RU" sz="2000">
                <a:latin typeface="Calibri"/>
                <a:ea typeface="Calibri"/>
                <a:cs typeface="Calibri"/>
                <a:sym typeface="Calibri"/>
              </a:rPr>
              <a:t>/*  в конце </a:t>
            </a:r>
            <a:r>
              <a:rPr i="1" lang="ru-RU" sz="2000">
                <a:latin typeface="Calibri"/>
                <a:ea typeface="Calibri"/>
                <a:cs typeface="Calibri"/>
                <a:sym typeface="Calibri"/>
              </a:rPr>
              <a:t>a</a:t>
            </a:r>
            <a:r>
              <a:rPr baseline="-25000" i="1" lang="ru-RU" sz="2000">
                <a:latin typeface="Calibri"/>
                <a:ea typeface="Calibri"/>
                <a:cs typeface="Calibri"/>
                <a:sym typeface="Calibri"/>
              </a:rPr>
              <a:t>i</a:t>
            </a:r>
            <a:r>
              <a:rPr i="1" lang="ru-RU" sz="2000">
                <a:latin typeface="Calibri"/>
                <a:ea typeface="Calibri"/>
                <a:cs typeface="Calibri"/>
                <a:sym typeface="Calibri"/>
              </a:rPr>
              <a:t> ≥  х */</a:t>
            </a:r>
            <a:endParaRPr/>
          </a:p>
          <a:p>
            <a:pPr indent="0" lvl="0" marL="0" rtl="0" algn="l">
              <a:spcBef>
                <a:spcPts val="0"/>
              </a:spcBef>
              <a:spcAft>
                <a:spcPts val="0"/>
              </a:spcAft>
              <a:buClr>
                <a:schemeClr val="dk1"/>
              </a:buClr>
              <a:buSzPts val="2000"/>
              <a:buFont typeface="Arial"/>
              <a:buNone/>
            </a:pPr>
            <a:r>
              <a:rPr lang="ru-RU" sz="2000">
                <a:latin typeface="Courier New"/>
                <a:ea typeface="Courier New"/>
                <a:cs typeface="Courier New"/>
                <a:sym typeface="Courier New"/>
              </a:rPr>
              <a:t>   </a:t>
            </a:r>
            <a:r>
              <a:rPr b="1" lang="ru-RU" sz="2000">
                <a:latin typeface="Courier New"/>
                <a:ea typeface="Courier New"/>
                <a:cs typeface="Courier New"/>
                <a:sym typeface="Courier New"/>
              </a:rPr>
              <a:t>конец цикла; </a:t>
            </a:r>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   пока </a:t>
            </a:r>
            <a:r>
              <a:rPr b="1" i="1" lang="ru-RU" sz="2000">
                <a:latin typeface="Courier New"/>
                <a:ea typeface="Courier New"/>
                <a:cs typeface="Courier New"/>
                <a:sym typeface="Courier New"/>
              </a:rPr>
              <a:t>х &lt; a</a:t>
            </a:r>
            <a:r>
              <a:rPr b="1" baseline="-25000" i="1" lang="ru-RU" sz="2000">
                <a:latin typeface="Courier New"/>
                <a:ea typeface="Courier New"/>
                <a:cs typeface="Courier New"/>
                <a:sym typeface="Courier New"/>
              </a:rPr>
              <a:t>j</a:t>
            </a:r>
            <a:r>
              <a:rPr b="1" i="1" lang="ru-RU" sz="2000">
                <a:latin typeface="Courier New"/>
                <a:ea typeface="Courier New"/>
                <a:cs typeface="Courier New"/>
                <a:sym typeface="Courier New"/>
              </a:rPr>
              <a:t> </a:t>
            </a:r>
            <a:r>
              <a:rPr b="1" lang="ru-RU" sz="2000">
                <a:latin typeface="Courier New"/>
                <a:ea typeface="Courier New"/>
                <a:cs typeface="Courier New"/>
                <a:sym typeface="Courier New"/>
              </a:rPr>
              <a:t>цикл   	</a:t>
            </a:r>
            <a:r>
              <a:rPr lang="ru-RU" sz="2000">
                <a:latin typeface="Calibri"/>
                <a:ea typeface="Calibri"/>
                <a:cs typeface="Calibri"/>
                <a:sym typeface="Calibri"/>
              </a:rPr>
              <a:t>/* проверка </a:t>
            </a:r>
            <a:r>
              <a:rPr i="1" lang="ru-RU" sz="2000">
                <a:latin typeface="Calibri"/>
                <a:ea typeface="Calibri"/>
                <a:cs typeface="Calibri"/>
                <a:sym typeface="Calibri"/>
              </a:rPr>
              <a:t>j </a:t>
            </a:r>
            <a:r>
              <a:rPr lang="ru-RU" sz="2000">
                <a:latin typeface="Calibri"/>
                <a:ea typeface="Calibri"/>
                <a:cs typeface="Calibri"/>
                <a:sym typeface="Calibri"/>
              </a:rPr>
              <a:t>&gt; </a:t>
            </a:r>
            <a:r>
              <a:rPr i="1" lang="ru-RU" sz="2000">
                <a:latin typeface="Calibri"/>
                <a:ea typeface="Calibri"/>
                <a:cs typeface="Calibri"/>
                <a:sym typeface="Calibri"/>
              </a:rPr>
              <a:t>l </a:t>
            </a:r>
            <a:r>
              <a:rPr lang="ru-RU" sz="2000">
                <a:latin typeface="Calibri"/>
                <a:ea typeface="Calibri"/>
                <a:cs typeface="Calibri"/>
                <a:sym typeface="Calibri"/>
              </a:rPr>
              <a:t>не нужна: </a:t>
            </a:r>
            <a:r>
              <a:rPr i="1" lang="ru-RU" sz="2000">
                <a:latin typeface="Calibri"/>
                <a:ea typeface="Calibri"/>
                <a:cs typeface="Calibri"/>
                <a:sym typeface="Calibri"/>
              </a:rPr>
              <a:t>х </a:t>
            </a:r>
            <a:r>
              <a:rPr lang="ru-RU" sz="2000">
                <a:latin typeface="Calibri"/>
                <a:ea typeface="Calibri"/>
                <a:cs typeface="Calibri"/>
                <a:sym typeface="Calibri"/>
              </a:rPr>
              <a:t>есть */</a:t>
            </a:r>
            <a:endParaRPr i="1" sz="20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i="1" lang="ru-RU" sz="2000">
                <a:latin typeface="Courier New"/>
                <a:ea typeface="Courier New"/>
                <a:cs typeface="Courier New"/>
                <a:sym typeface="Courier New"/>
              </a:rPr>
              <a:t>	</a:t>
            </a:r>
            <a:r>
              <a:rPr b="1" i="1" lang="ru-RU" sz="2000">
                <a:latin typeface="Courier New"/>
                <a:ea typeface="Courier New"/>
                <a:cs typeface="Courier New"/>
                <a:sym typeface="Courier New"/>
              </a:rPr>
              <a:t>j := j – </a:t>
            </a:r>
            <a:r>
              <a:rPr b="1" lang="ru-RU" sz="2000">
                <a:latin typeface="Courier New"/>
                <a:ea typeface="Courier New"/>
                <a:cs typeface="Courier New"/>
                <a:sym typeface="Courier New"/>
              </a:rPr>
              <a:t>1;    	</a:t>
            </a:r>
            <a:r>
              <a:rPr lang="ru-RU" sz="2000">
                <a:latin typeface="Calibri"/>
                <a:ea typeface="Calibri"/>
                <a:cs typeface="Calibri"/>
                <a:sym typeface="Calibri"/>
              </a:rPr>
              <a:t>/* в конце </a:t>
            </a:r>
            <a:r>
              <a:rPr i="1" lang="ru-RU" sz="2000">
                <a:latin typeface="Calibri"/>
                <a:ea typeface="Calibri"/>
                <a:cs typeface="Calibri"/>
                <a:sym typeface="Calibri"/>
              </a:rPr>
              <a:t>a</a:t>
            </a:r>
            <a:r>
              <a:rPr baseline="-25000" i="1" lang="ru-RU" sz="2000">
                <a:latin typeface="Calibri"/>
                <a:ea typeface="Calibri"/>
                <a:cs typeface="Calibri"/>
                <a:sym typeface="Calibri"/>
              </a:rPr>
              <a:t>j</a:t>
            </a:r>
            <a:r>
              <a:rPr i="1" lang="ru-RU" sz="2000">
                <a:latin typeface="Calibri"/>
                <a:ea typeface="Calibri"/>
                <a:cs typeface="Calibri"/>
                <a:sym typeface="Calibri"/>
              </a:rPr>
              <a:t> ≤  х */</a:t>
            </a:r>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   конец цикла; </a:t>
            </a:r>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   если </a:t>
            </a:r>
            <a:r>
              <a:rPr b="1" i="1" lang="ru-RU" sz="2000">
                <a:latin typeface="Courier New"/>
                <a:ea typeface="Courier New"/>
                <a:cs typeface="Courier New"/>
                <a:sym typeface="Courier New"/>
              </a:rPr>
              <a:t>i </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j  </a:t>
            </a:r>
            <a:r>
              <a:rPr b="1" lang="ru-RU" sz="2000">
                <a:latin typeface="Courier New"/>
                <a:ea typeface="Courier New"/>
                <a:cs typeface="Courier New"/>
                <a:sym typeface="Courier New"/>
              </a:rPr>
              <a:t>то  	</a:t>
            </a:r>
            <a:r>
              <a:rPr lang="ru-RU" sz="2000">
                <a:latin typeface="Calibri"/>
                <a:ea typeface="Calibri"/>
                <a:cs typeface="Calibri"/>
                <a:sym typeface="Calibri"/>
              </a:rPr>
              <a:t>/* если </a:t>
            </a:r>
            <a:r>
              <a:rPr i="1" lang="ru-RU" sz="2000">
                <a:latin typeface="Calibri"/>
                <a:ea typeface="Calibri"/>
                <a:cs typeface="Calibri"/>
                <a:sym typeface="Calibri"/>
              </a:rPr>
              <a:t>i = j, a</a:t>
            </a:r>
            <a:r>
              <a:rPr lang="ru-RU" sz="2000">
                <a:latin typeface="Calibri"/>
                <a:ea typeface="Calibri"/>
                <a:cs typeface="Calibri"/>
                <a:sym typeface="Calibri"/>
              </a:rPr>
              <a:t>[</a:t>
            </a:r>
            <a:r>
              <a:rPr i="1" lang="ru-RU" sz="2000">
                <a:latin typeface="Calibri"/>
                <a:ea typeface="Calibri"/>
                <a:cs typeface="Calibri"/>
                <a:sym typeface="Calibri"/>
              </a:rPr>
              <a:t>i = j</a:t>
            </a:r>
            <a:r>
              <a:rPr lang="ru-RU" sz="2000">
                <a:latin typeface="Calibri"/>
                <a:ea typeface="Calibri"/>
                <a:cs typeface="Calibri"/>
                <a:sym typeface="Calibri"/>
              </a:rPr>
              <a:t>]</a:t>
            </a:r>
            <a:r>
              <a:rPr i="1" lang="ru-RU" sz="2000">
                <a:latin typeface="Calibri"/>
                <a:ea typeface="Calibri"/>
                <a:cs typeface="Calibri"/>
                <a:sym typeface="Calibri"/>
              </a:rPr>
              <a:t> = x, </a:t>
            </a:r>
            <a:r>
              <a:rPr lang="ru-RU" sz="2000">
                <a:latin typeface="Calibri"/>
                <a:ea typeface="Calibri"/>
                <a:cs typeface="Calibri"/>
                <a:sym typeface="Calibri"/>
              </a:rPr>
              <a:t>нужен сдвиг </a:t>
            </a:r>
            <a:endParaRPr/>
          </a:p>
          <a:p>
            <a:pPr indent="0" lvl="0" marL="0" rtl="0" algn="l">
              <a:spcBef>
                <a:spcPts val="0"/>
              </a:spcBef>
              <a:spcAft>
                <a:spcPts val="0"/>
              </a:spcAft>
              <a:buClr>
                <a:schemeClr val="dk1"/>
              </a:buClr>
              <a:buSzPts val="2000"/>
              <a:buFont typeface="Arial"/>
              <a:buNone/>
            </a:pPr>
            <a:r>
              <a:rPr lang="ru-RU" sz="2000">
                <a:latin typeface="Calibri"/>
                <a:ea typeface="Calibri"/>
                <a:cs typeface="Calibri"/>
                <a:sym typeface="Calibri"/>
              </a:rPr>
              <a:t>				    индексов  для выхода из цикла */ </a:t>
            </a:r>
            <a:endParaRPr/>
          </a:p>
          <a:p>
            <a:pPr indent="0" lvl="0" marL="0" rtl="0" algn="l">
              <a:spcBef>
                <a:spcPts val="0"/>
              </a:spcBef>
              <a:spcAft>
                <a:spcPts val="0"/>
              </a:spcAft>
              <a:buClr>
                <a:schemeClr val="dk1"/>
              </a:buClr>
              <a:buSzPts val="2000"/>
              <a:buFont typeface="Arial"/>
              <a:buNone/>
            </a:pPr>
            <a:r>
              <a:rPr lang="ru-RU" sz="2000">
                <a:latin typeface="Courier New"/>
                <a:ea typeface="Courier New"/>
                <a:cs typeface="Courier New"/>
                <a:sym typeface="Courier New"/>
              </a:rPr>
              <a:t>	</a:t>
            </a:r>
            <a:r>
              <a:rPr b="1" lang="ru-RU" sz="2000">
                <a:latin typeface="Courier New"/>
                <a:ea typeface="Courier New"/>
                <a:cs typeface="Courier New"/>
                <a:sym typeface="Courier New"/>
              </a:rPr>
              <a:t>обменять </a:t>
            </a:r>
            <a:r>
              <a:rPr b="1" i="1" lang="ru-RU" sz="2000">
                <a:latin typeface="Courier New"/>
                <a:ea typeface="Courier New"/>
                <a:cs typeface="Courier New"/>
                <a:sym typeface="Courier New"/>
              </a:rPr>
              <a:t>a</a:t>
            </a:r>
            <a:r>
              <a:rPr b="1" baseline="-25000" i="1" lang="ru-RU" sz="2000">
                <a:latin typeface="Courier New"/>
                <a:ea typeface="Courier New"/>
                <a:cs typeface="Courier New"/>
                <a:sym typeface="Courier New"/>
              </a:rPr>
              <a:t>i</a:t>
            </a:r>
            <a:r>
              <a:rPr b="1" i="1" lang="ru-RU" sz="2000">
                <a:latin typeface="Courier New"/>
                <a:ea typeface="Courier New"/>
                <a:cs typeface="Courier New"/>
                <a:sym typeface="Courier New"/>
              </a:rPr>
              <a:t> </a:t>
            </a:r>
            <a:r>
              <a:rPr b="1" lang="ru-RU" sz="2000">
                <a:latin typeface="Courier New"/>
                <a:ea typeface="Courier New"/>
                <a:cs typeface="Courier New"/>
                <a:sym typeface="Courier New"/>
              </a:rPr>
              <a:t>и </a:t>
            </a:r>
            <a:r>
              <a:rPr b="1" i="1" lang="ru-RU" sz="2000">
                <a:latin typeface="Courier New"/>
                <a:ea typeface="Courier New"/>
                <a:cs typeface="Courier New"/>
                <a:sym typeface="Courier New"/>
              </a:rPr>
              <a:t>a</a:t>
            </a:r>
            <a:r>
              <a:rPr b="1" baseline="-25000" i="1" lang="ru-RU" sz="2000">
                <a:latin typeface="Courier New"/>
                <a:ea typeface="Courier New"/>
                <a:cs typeface="Courier New"/>
                <a:sym typeface="Courier New"/>
              </a:rPr>
              <a:t>j</a:t>
            </a:r>
            <a:r>
              <a:rPr b="1" i="1" lang="ru-RU" sz="2000">
                <a:latin typeface="Courier New"/>
                <a:ea typeface="Courier New"/>
                <a:cs typeface="Courier New"/>
                <a:sym typeface="Courier New"/>
              </a:rPr>
              <a:t> </a:t>
            </a:r>
            <a:r>
              <a:rPr b="1" lang="ru-RU" sz="2000">
                <a:latin typeface="Courier New"/>
                <a:ea typeface="Courier New"/>
                <a:cs typeface="Courier New"/>
                <a:sym typeface="Courier New"/>
              </a:rPr>
              <a:t>;</a:t>
            </a:r>
            <a:r>
              <a:rPr b="1" i="1" lang="ru-RU" sz="2000">
                <a:latin typeface="Courier New"/>
                <a:ea typeface="Courier New"/>
                <a:cs typeface="Courier New"/>
                <a:sym typeface="Courier New"/>
              </a:rPr>
              <a:t> </a:t>
            </a:r>
            <a:r>
              <a:rPr lang="ru-RU" sz="2000">
                <a:latin typeface="Calibri"/>
                <a:ea typeface="Calibri"/>
                <a:cs typeface="Calibri"/>
                <a:sym typeface="Calibri"/>
              </a:rPr>
              <a:t>/*  теперь </a:t>
            </a:r>
            <a:r>
              <a:rPr i="1" lang="ru-RU" sz="2000">
                <a:latin typeface="Calibri"/>
                <a:ea typeface="Calibri"/>
                <a:cs typeface="Calibri"/>
                <a:sym typeface="Calibri"/>
              </a:rPr>
              <a:t>a</a:t>
            </a:r>
            <a:r>
              <a:rPr baseline="-25000" i="1" lang="ru-RU" sz="2000">
                <a:latin typeface="Calibri"/>
                <a:ea typeface="Calibri"/>
                <a:cs typeface="Calibri"/>
                <a:sym typeface="Calibri"/>
              </a:rPr>
              <a:t>i</a:t>
            </a:r>
            <a:r>
              <a:rPr lang="ru-RU" sz="2000">
                <a:latin typeface="Calibri"/>
                <a:ea typeface="Calibri"/>
                <a:cs typeface="Calibri"/>
                <a:sym typeface="Calibri"/>
              </a:rPr>
              <a:t> ≤ </a:t>
            </a:r>
            <a:r>
              <a:rPr i="1" lang="ru-RU" sz="2000">
                <a:latin typeface="Calibri"/>
                <a:ea typeface="Calibri"/>
                <a:cs typeface="Calibri"/>
                <a:sym typeface="Calibri"/>
              </a:rPr>
              <a:t>х ≤ </a:t>
            </a:r>
            <a:r>
              <a:rPr lang="ru-RU" sz="2000">
                <a:latin typeface="Calibri"/>
                <a:ea typeface="Calibri"/>
                <a:cs typeface="Calibri"/>
                <a:sym typeface="Calibri"/>
              </a:rPr>
              <a:t> </a:t>
            </a:r>
            <a:r>
              <a:rPr i="1" lang="ru-RU" sz="2000">
                <a:latin typeface="Calibri"/>
                <a:ea typeface="Calibri"/>
                <a:cs typeface="Calibri"/>
                <a:sym typeface="Calibri"/>
              </a:rPr>
              <a:t>a</a:t>
            </a:r>
            <a:r>
              <a:rPr baseline="-25000" i="1" lang="ru-RU" sz="2000">
                <a:latin typeface="Calibri"/>
                <a:ea typeface="Calibri"/>
                <a:cs typeface="Calibri"/>
                <a:sym typeface="Calibri"/>
              </a:rPr>
              <a:t>j</a:t>
            </a:r>
            <a:r>
              <a:rPr i="1" lang="ru-RU" sz="2000">
                <a:latin typeface="Calibri"/>
                <a:ea typeface="Calibri"/>
                <a:cs typeface="Calibri"/>
                <a:sym typeface="Calibri"/>
              </a:rPr>
              <a:t> </a:t>
            </a:r>
            <a:r>
              <a:rPr lang="ru-RU" sz="2000">
                <a:latin typeface="Calibri"/>
                <a:ea typeface="Calibri"/>
                <a:cs typeface="Calibri"/>
                <a:sym typeface="Calibri"/>
              </a:rPr>
              <a:t> */ </a:t>
            </a:r>
            <a:endParaRPr i="1" sz="20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i="1" lang="ru-RU" sz="2000">
                <a:latin typeface="Courier New"/>
                <a:ea typeface="Courier New"/>
                <a:cs typeface="Courier New"/>
                <a:sym typeface="Courier New"/>
              </a:rPr>
              <a:t>	</a:t>
            </a:r>
            <a:r>
              <a:rPr b="1" i="1" lang="ru-RU" sz="2000">
                <a:latin typeface="Courier New"/>
                <a:ea typeface="Courier New"/>
                <a:cs typeface="Courier New"/>
                <a:sym typeface="Courier New"/>
              </a:rPr>
              <a:t>i </a:t>
            </a:r>
            <a:r>
              <a:rPr b="1" lang="ru-RU" sz="2000">
                <a:latin typeface="Courier New"/>
                <a:ea typeface="Courier New"/>
                <a:cs typeface="Courier New"/>
                <a:sym typeface="Courier New"/>
              </a:rPr>
              <a:t>:= </a:t>
            </a:r>
            <a:r>
              <a:rPr b="1" i="1" lang="ru-RU" sz="2000">
                <a:latin typeface="Courier New"/>
                <a:ea typeface="Courier New"/>
                <a:cs typeface="Courier New"/>
                <a:sym typeface="Courier New"/>
              </a:rPr>
              <a:t>i</a:t>
            </a:r>
            <a:r>
              <a:rPr b="1" lang="ru-RU" sz="2000">
                <a:latin typeface="Courier New"/>
                <a:ea typeface="Courier New"/>
                <a:cs typeface="Courier New"/>
                <a:sym typeface="Courier New"/>
              </a:rPr>
              <a:t> + 1; </a:t>
            </a:r>
            <a:endParaRPr i="1" sz="20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i="1" lang="ru-RU" sz="2000">
                <a:latin typeface="Courier New"/>
                <a:ea typeface="Courier New"/>
                <a:cs typeface="Courier New"/>
                <a:sym typeface="Courier New"/>
              </a:rPr>
              <a:t>	</a:t>
            </a:r>
            <a:r>
              <a:rPr b="1" i="1" lang="ru-RU" sz="2000">
                <a:latin typeface="Courier New"/>
                <a:ea typeface="Courier New"/>
                <a:cs typeface="Courier New"/>
                <a:sym typeface="Courier New"/>
              </a:rPr>
              <a:t>j := j – </a:t>
            </a:r>
            <a:r>
              <a:rPr b="1" lang="ru-RU" sz="2000">
                <a:latin typeface="Courier New"/>
                <a:ea typeface="Courier New"/>
                <a:cs typeface="Courier New"/>
                <a:sym typeface="Courier New"/>
              </a:rPr>
              <a:t>1; </a:t>
            </a:r>
            <a:r>
              <a:rPr lang="ru-RU" sz="2000">
                <a:latin typeface="Courier New"/>
                <a:ea typeface="Courier New"/>
                <a:cs typeface="Courier New"/>
                <a:sym typeface="Courier New"/>
              </a:rPr>
              <a:t> </a:t>
            </a:r>
            <a:endParaRPr/>
          </a:p>
          <a:p>
            <a:pPr indent="0" lvl="0" marL="0" rtl="0" algn="l">
              <a:spcBef>
                <a:spcPts val="0"/>
              </a:spcBef>
              <a:spcAft>
                <a:spcPts val="0"/>
              </a:spcAft>
              <a:buClr>
                <a:schemeClr val="dk1"/>
              </a:buClr>
              <a:buSzPts val="2000"/>
              <a:buFont typeface="Arial"/>
              <a:buNone/>
            </a:pPr>
            <a:r>
              <a:rPr b="1" lang="ru-RU" sz="2000">
                <a:latin typeface="Courier New"/>
                <a:ea typeface="Courier New"/>
                <a:cs typeface="Courier New"/>
                <a:sym typeface="Courier New"/>
              </a:rPr>
              <a:t>пока </a:t>
            </a:r>
            <a:r>
              <a:rPr b="1" i="1" lang="ru-RU" sz="2000">
                <a:latin typeface="Courier New"/>
                <a:ea typeface="Courier New"/>
                <a:cs typeface="Courier New"/>
                <a:sym typeface="Courier New"/>
              </a:rPr>
              <a:t>i &lt; j</a:t>
            </a:r>
            <a:r>
              <a:rPr b="1" lang="ru-RU" sz="2000">
                <a:latin typeface="Courier New"/>
                <a:ea typeface="Courier New"/>
                <a:cs typeface="Courier New"/>
                <a:sym typeface="Courier New"/>
              </a:rPr>
              <a:t>;</a:t>
            </a:r>
            <a:endParaRPr b="1" sz="2000">
              <a:latin typeface="Courier New"/>
              <a:ea typeface="Courier New"/>
              <a:cs typeface="Courier New"/>
              <a:sym typeface="Courier New"/>
            </a:endParaRPr>
          </a:p>
          <a:p>
            <a:pPr indent="0" lvl="0" marL="0" rtl="0" algn="l">
              <a:spcBef>
                <a:spcPts val="0"/>
              </a:spcBef>
              <a:spcAft>
                <a:spcPts val="0"/>
              </a:spcAft>
              <a:buClr>
                <a:schemeClr val="dk1"/>
              </a:buClr>
              <a:buSzPts val="1800"/>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9"/>
          <p:cNvSpPr txBox="1"/>
          <p:nvPr>
            <p:ph type="title"/>
          </p:nvPr>
        </p:nvSpPr>
        <p:spPr>
          <a:xfrm>
            <a:off x="1043608" y="0"/>
            <a:ext cx="7783338"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Быстрая сортировка (пример)</a:t>
            </a:r>
            <a:endParaRPr/>
          </a:p>
        </p:txBody>
      </p:sp>
      <p:sp>
        <p:nvSpPr>
          <p:cNvPr id="864" name="Google Shape;864;p89"/>
          <p:cNvSpPr txBox="1"/>
          <p:nvPr/>
        </p:nvSpPr>
        <p:spPr>
          <a:xfrm>
            <a:off x="323528" y="548680"/>
            <a:ext cx="8608193"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2000">
                <a:solidFill>
                  <a:schemeClr val="dk1"/>
                </a:solidFill>
                <a:latin typeface="Calibri"/>
                <a:ea typeface="Calibri"/>
                <a:cs typeface="Calibri"/>
                <a:sym typeface="Calibri"/>
              </a:rPr>
              <a:t>Задача: </a:t>
            </a:r>
            <a:endParaRPr/>
          </a:p>
          <a:p>
            <a:pPr indent="0" lvl="0" marL="0" marR="0" rtl="0" algn="just">
              <a:spcBef>
                <a:spcPts val="0"/>
              </a:spcBef>
              <a:spcAft>
                <a:spcPts val="0"/>
              </a:spcAft>
              <a:buNone/>
            </a:pPr>
            <a:r>
              <a:rPr lang="ru-RU" sz="2000">
                <a:solidFill>
                  <a:schemeClr val="dk1"/>
                </a:solidFill>
                <a:latin typeface="Calibri"/>
                <a:ea typeface="Calibri"/>
                <a:cs typeface="Calibri"/>
                <a:sym typeface="Calibri"/>
              </a:rPr>
              <a:t>Массив </a:t>
            </a:r>
            <a:r>
              <a:rPr b="1" lang="ru-RU" sz="2000">
                <a:solidFill>
                  <a:schemeClr val="dk1"/>
                </a:solidFill>
                <a:latin typeface="Calibri"/>
                <a:ea typeface="Calibri"/>
                <a:cs typeface="Calibri"/>
                <a:sym typeface="Calibri"/>
              </a:rPr>
              <a:t>10 11 19 15 18 0 20 15 3 4 19 6 25 9 15 </a:t>
            </a:r>
            <a:r>
              <a:rPr lang="ru-RU" sz="2000">
                <a:solidFill>
                  <a:schemeClr val="dk1"/>
                </a:solidFill>
                <a:latin typeface="Calibri"/>
                <a:ea typeface="Calibri"/>
                <a:cs typeface="Calibri"/>
                <a:sym typeface="Calibri"/>
              </a:rPr>
              <a:t>сортируется по возрастанию. </a:t>
            </a:r>
            <a:endParaRPr/>
          </a:p>
          <a:p>
            <a:pPr indent="0" lvl="0" marL="0" marR="0" rtl="0" algn="just">
              <a:spcBef>
                <a:spcPts val="0"/>
              </a:spcBef>
              <a:spcAft>
                <a:spcPts val="0"/>
              </a:spcAft>
              <a:buNone/>
            </a:pPr>
            <a:r>
              <a:rPr lang="ru-RU" sz="2000">
                <a:solidFill>
                  <a:schemeClr val="dk1"/>
                </a:solidFill>
                <a:latin typeface="Calibri"/>
                <a:ea typeface="Calibri"/>
                <a:cs typeface="Calibri"/>
                <a:sym typeface="Calibri"/>
              </a:rPr>
              <a:t>Провести </a:t>
            </a:r>
            <a:r>
              <a:rPr b="1" lang="ru-RU" sz="2000" u="sng">
                <a:solidFill>
                  <a:schemeClr val="dk1"/>
                </a:solidFill>
                <a:latin typeface="Calibri"/>
                <a:ea typeface="Calibri"/>
                <a:cs typeface="Calibri"/>
                <a:sym typeface="Calibri"/>
              </a:rPr>
              <a:t>первое</a:t>
            </a:r>
            <a:r>
              <a:rPr lang="ru-RU" sz="2000">
                <a:solidFill>
                  <a:schemeClr val="dk1"/>
                </a:solidFill>
                <a:latin typeface="Calibri"/>
                <a:ea typeface="Calibri"/>
                <a:cs typeface="Calibri"/>
                <a:sym typeface="Calibri"/>
              </a:rPr>
              <a:t> разделение его на две части методом быстрой сортировки, в качестве пилотируемого выбирать </a:t>
            </a:r>
            <a:r>
              <a:rPr lang="ru-RU" sz="2000" u="sng">
                <a:solidFill>
                  <a:schemeClr val="dk1"/>
                </a:solidFill>
                <a:latin typeface="Calibri"/>
                <a:ea typeface="Calibri"/>
                <a:cs typeface="Calibri"/>
                <a:sym typeface="Calibri"/>
              </a:rPr>
              <a:t>средний элемент массива</a:t>
            </a:r>
            <a:r>
              <a:rPr lang="ru-RU"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ru-RU" sz="2000">
                <a:solidFill>
                  <a:schemeClr val="dk1"/>
                </a:solidFill>
                <a:latin typeface="Calibri"/>
                <a:ea typeface="Calibri"/>
                <a:cs typeface="Calibri"/>
                <a:sym typeface="Calibri"/>
              </a:rPr>
              <a:t>Решение</a:t>
            </a:r>
            <a:r>
              <a:rPr lang="ru-RU" sz="2000">
                <a:solidFill>
                  <a:schemeClr val="dk1"/>
                </a:solidFill>
                <a:latin typeface="Calibri"/>
                <a:ea typeface="Calibri"/>
                <a:cs typeface="Calibri"/>
                <a:sym typeface="Calibri"/>
              </a:rPr>
              <a:t>: Пилотным выбран средний элемент массива ((l+r)/2), key = 15</a:t>
            </a:r>
            <a:endParaRPr/>
          </a:p>
        </p:txBody>
      </p:sp>
      <p:graphicFrame>
        <p:nvGraphicFramePr>
          <p:cNvPr id="865" name="Google Shape;865;p89"/>
          <p:cNvGraphicFramePr/>
          <p:nvPr/>
        </p:nvGraphicFramePr>
        <p:xfrm>
          <a:off x="444052" y="2682528"/>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FFFF00"/>
                          </a:highlight>
                        </a:rPr>
                        <a:t>15</a:t>
                      </a:r>
                      <a:endParaRPr sz="1000" u="none" cap="none" strike="noStrike">
                        <a:highlight>
                          <a:srgbClr val="FF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r>
            </a:tbl>
          </a:graphicData>
        </a:graphic>
      </p:graphicFrame>
      <p:sp>
        <p:nvSpPr>
          <p:cNvPr id="866" name="Google Shape;866;p89"/>
          <p:cNvSpPr txBox="1"/>
          <p:nvPr/>
        </p:nvSpPr>
        <p:spPr>
          <a:xfrm>
            <a:off x="374548" y="2308810"/>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67" name="Google Shape;867;p89"/>
          <p:cNvSpPr txBox="1"/>
          <p:nvPr/>
        </p:nvSpPr>
        <p:spPr>
          <a:xfrm>
            <a:off x="395536" y="3172906"/>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graphicFrame>
        <p:nvGraphicFramePr>
          <p:cNvPr id="868" name="Google Shape;868;p89"/>
          <p:cNvGraphicFramePr/>
          <p:nvPr/>
        </p:nvGraphicFramePr>
        <p:xfrm>
          <a:off x="476819" y="3834656"/>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19</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FFFF00"/>
                          </a:highlight>
                        </a:rPr>
                        <a:t>15</a:t>
                      </a:r>
                      <a:endParaRPr sz="1000" u="none" cap="none" strike="noStrike">
                        <a:highlight>
                          <a:srgbClr val="FF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15</a:t>
                      </a:r>
                      <a:endParaRPr sz="1000" u="none" cap="none" strike="noStrike">
                        <a:highlight>
                          <a:srgbClr val="00FF00"/>
                        </a:highlight>
                        <a:latin typeface="Calibri"/>
                        <a:ea typeface="Calibri"/>
                        <a:cs typeface="Calibri"/>
                        <a:sym typeface="Calibri"/>
                      </a:endParaRPr>
                    </a:p>
                  </a:txBody>
                  <a:tcPr marT="0" marB="0" marR="61050" marL="61050" anchor="ctr"/>
                </a:tc>
              </a:tr>
            </a:tbl>
          </a:graphicData>
        </a:graphic>
      </p:graphicFrame>
      <p:sp>
        <p:nvSpPr>
          <p:cNvPr id="869" name="Google Shape;869;p89"/>
          <p:cNvSpPr txBox="1"/>
          <p:nvPr/>
        </p:nvSpPr>
        <p:spPr>
          <a:xfrm>
            <a:off x="407315" y="346093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70" name="Google Shape;870;p89"/>
          <p:cNvSpPr txBox="1"/>
          <p:nvPr/>
        </p:nvSpPr>
        <p:spPr>
          <a:xfrm>
            <a:off x="428303" y="4325034"/>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graphicFrame>
        <p:nvGraphicFramePr>
          <p:cNvPr id="871" name="Google Shape;871;p89"/>
          <p:cNvGraphicFramePr/>
          <p:nvPr/>
        </p:nvGraphicFramePr>
        <p:xfrm>
          <a:off x="465040" y="4914776"/>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15</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FFFF00"/>
                          </a:highlight>
                        </a:rPr>
                        <a:t>15</a:t>
                      </a:r>
                      <a:endParaRPr sz="1000" u="none" cap="none" strike="noStrike">
                        <a:highlight>
                          <a:srgbClr val="FF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9</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r>
            </a:tbl>
          </a:graphicData>
        </a:graphic>
      </p:graphicFrame>
      <p:sp>
        <p:nvSpPr>
          <p:cNvPr id="872" name="Google Shape;872;p89"/>
          <p:cNvSpPr txBox="1"/>
          <p:nvPr/>
        </p:nvSpPr>
        <p:spPr>
          <a:xfrm>
            <a:off x="395536" y="454105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73" name="Google Shape;873;p89"/>
          <p:cNvSpPr txBox="1"/>
          <p:nvPr/>
        </p:nvSpPr>
        <p:spPr>
          <a:xfrm>
            <a:off x="416524" y="5405154"/>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graphicFrame>
        <p:nvGraphicFramePr>
          <p:cNvPr id="874" name="Google Shape;874;p89"/>
          <p:cNvGraphicFramePr/>
          <p:nvPr/>
        </p:nvGraphicFramePr>
        <p:xfrm>
          <a:off x="465040" y="5922888"/>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18</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FFFF00"/>
                          </a:highlight>
                        </a:rPr>
                        <a:t>15</a:t>
                      </a:r>
                      <a:endParaRPr sz="1000" u="none" cap="none" strike="noStrike">
                        <a:highlight>
                          <a:srgbClr val="FF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6</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r>
            </a:tbl>
          </a:graphicData>
        </a:graphic>
      </p:graphicFrame>
      <p:sp>
        <p:nvSpPr>
          <p:cNvPr id="875" name="Google Shape;875;p89"/>
          <p:cNvSpPr txBox="1"/>
          <p:nvPr/>
        </p:nvSpPr>
        <p:spPr>
          <a:xfrm>
            <a:off x="395536" y="5549170"/>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76" name="Google Shape;876;p89"/>
          <p:cNvSpPr txBox="1"/>
          <p:nvPr/>
        </p:nvSpPr>
        <p:spPr>
          <a:xfrm>
            <a:off x="416524" y="6413266"/>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90"/>
          <p:cNvSpPr txBox="1"/>
          <p:nvPr>
            <p:ph type="title"/>
          </p:nvPr>
        </p:nvSpPr>
        <p:spPr>
          <a:xfrm>
            <a:off x="1043608" y="0"/>
            <a:ext cx="7783338"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Быстрая сортировка (пример)</a:t>
            </a:r>
            <a:endParaRPr/>
          </a:p>
        </p:txBody>
      </p:sp>
      <p:graphicFrame>
        <p:nvGraphicFramePr>
          <p:cNvPr id="882" name="Google Shape;882;p90"/>
          <p:cNvGraphicFramePr/>
          <p:nvPr/>
        </p:nvGraphicFramePr>
        <p:xfrm>
          <a:off x="444052" y="994406"/>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20</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FFFF00"/>
                          </a:highlight>
                        </a:rPr>
                        <a:t>15</a:t>
                      </a:r>
                      <a:endParaRPr sz="1000" u="none" cap="none" strike="noStrike">
                        <a:highlight>
                          <a:srgbClr val="FF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4</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r>
            </a:tbl>
          </a:graphicData>
        </a:graphic>
      </p:graphicFrame>
      <p:sp>
        <p:nvSpPr>
          <p:cNvPr id="883" name="Google Shape;883;p90"/>
          <p:cNvSpPr txBox="1"/>
          <p:nvPr/>
        </p:nvSpPr>
        <p:spPr>
          <a:xfrm>
            <a:off x="374548" y="62068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84" name="Google Shape;884;p90"/>
          <p:cNvSpPr txBox="1"/>
          <p:nvPr/>
        </p:nvSpPr>
        <p:spPr>
          <a:xfrm>
            <a:off x="395536" y="1484784"/>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graphicFrame>
        <p:nvGraphicFramePr>
          <p:cNvPr id="885" name="Google Shape;885;p90"/>
          <p:cNvGraphicFramePr/>
          <p:nvPr/>
        </p:nvGraphicFramePr>
        <p:xfrm>
          <a:off x="467544" y="4012615"/>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latin typeface="Calibri"/>
                          <a:ea typeface="Calibri"/>
                          <a:cs typeface="Calibri"/>
                          <a:sym typeface="Calibri"/>
                        </a:rPr>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r>
            </a:tbl>
          </a:graphicData>
        </a:graphic>
      </p:graphicFrame>
      <p:graphicFrame>
        <p:nvGraphicFramePr>
          <p:cNvPr id="886" name="Google Shape;886;p90"/>
          <p:cNvGraphicFramePr/>
          <p:nvPr/>
        </p:nvGraphicFramePr>
        <p:xfrm>
          <a:off x="465040" y="2290550"/>
          <a:ext cx="3000000" cy="3000000"/>
        </p:xfrm>
        <a:graphic>
          <a:graphicData uri="http://schemas.openxmlformats.org/drawingml/2006/table">
            <a:tbl>
              <a:tblPr bandRow="1" firstCol="1" firstRow="1">
                <a:noFill/>
                <a:tableStyleId>{0CAC12FC-2044-4DC3-A5EE-2926B47FE74D}</a:tableStyleId>
              </a:tblPr>
              <a:tblGrid>
                <a:gridCol w="495175"/>
                <a:gridCol w="521725"/>
                <a:gridCol w="521725"/>
                <a:gridCol w="521725"/>
                <a:gridCol w="521725"/>
                <a:gridCol w="521725"/>
                <a:gridCol w="502525"/>
                <a:gridCol w="521175"/>
                <a:gridCol w="521175"/>
                <a:gridCol w="501950"/>
                <a:gridCol w="501950"/>
                <a:gridCol w="521175"/>
                <a:gridCol w="509300"/>
                <a:gridCol w="521175"/>
                <a:gridCol w="504200"/>
                <a:gridCol w="521175"/>
              </a:tblGrid>
              <a:tr h="194225">
                <a:tc>
                  <a:txBody>
                    <a:bodyPr/>
                    <a:lstStyle/>
                    <a:p>
                      <a:pPr indent="0" lvl="0" marL="0" marR="0" rtl="0" algn="ctr">
                        <a:lnSpc>
                          <a:spcPct val="107000"/>
                        </a:lnSpc>
                        <a:spcBef>
                          <a:spcPts val="0"/>
                        </a:spcBef>
                        <a:spcAft>
                          <a:spcPts val="0"/>
                        </a:spcAft>
                        <a:buNone/>
                      </a:pPr>
                      <a:r>
                        <a:rPr lang="ru-RU" sz="1200" u="none" cap="none" strike="noStrike"/>
                        <a:t>№</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2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solidFill>
                            <a:srgbClr val="FF0000"/>
                          </a:solidFill>
                        </a:rPr>
                        <a:t>7</a:t>
                      </a:r>
                      <a:endParaRPr sz="1000" u="none" cap="none" strike="noStrike">
                        <a:solidFill>
                          <a:srgbClr val="FF0000"/>
                        </a:solidFill>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12</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13</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200" u="none" cap="none" strike="noStrike"/>
                        <a:t>14</a:t>
                      </a:r>
                      <a:endParaRPr sz="1000" u="none" cap="none" strike="noStrike">
                        <a:latin typeface="Calibri"/>
                        <a:ea typeface="Calibri"/>
                        <a:cs typeface="Calibri"/>
                        <a:sym typeface="Calibri"/>
                      </a:endParaRPr>
                    </a:p>
                  </a:txBody>
                  <a:tcPr marT="0" marB="0" marR="61050" marL="61050" anchor="ctr"/>
                </a:tc>
              </a:tr>
              <a:tr h="315975">
                <a:tc>
                  <a:txBody>
                    <a:bodyPr/>
                    <a:lstStyle/>
                    <a:p>
                      <a:pPr indent="0" lvl="0" marL="0" marR="0" rtl="0" algn="ctr">
                        <a:lnSpc>
                          <a:spcPct val="107000"/>
                        </a:lnSpc>
                        <a:spcBef>
                          <a:spcPts val="0"/>
                        </a:spcBef>
                        <a:spcAft>
                          <a:spcPts val="0"/>
                        </a:spcAft>
                        <a:buNone/>
                      </a:pPr>
                      <a:r>
                        <a:rPr lang="ru-RU" sz="1600" u="none" cap="none" strike="noStrike"/>
                        <a:t>key</a:t>
                      </a:r>
                      <a:endParaRPr sz="1000" u="none" cap="none" strike="noStrike">
                        <a:latin typeface="Calibri"/>
                        <a:ea typeface="Calibri"/>
                        <a:cs typeface="Calibri"/>
                        <a:sym typeface="Calibri"/>
                      </a:endParaRPr>
                    </a:p>
                  </a:txBody>
                  <a:tcPr marT="0" marB="0" marR="61050" marL="61050"/>
                </a:tc>
                <a:tc>
                  <a:txBody>
                    <a:bodyPr/>
                    <a:lstStyle/>
                    <a:p>
                      <a:pPr indent="0" lvl="0" marL="0" marR="0" rtl="0" algn="ctr">
                        <a:lnSpc>
                          <a:spcPct val="107000"/>
                        </a:lnSpc>
                        <a:spcBef>
                          <a:spcPts val="0"/>
                        </a:spcBef>
                        <a:spcAft>
                          <a:spcPts val="0"/>
                        </a:spcAft>
                        <a:buNone/>
                      </a:pPr>
                      <a:r>
                        <a:rPr lang="ru-RU" sz="1600" u="none" cap="none" strike="noStrike"/>
                        <a:t>10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11</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6</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4</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15</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highlight>
                            <a:srgbClr val="00FF00"/>
                          </a:highlight>
                        </a:rPr>
                        <a:t>3</a:t>
                      </a:r>
                      <a:endParaRPr sz="1000" u="none" cap="none" strike="noStrike">
                        <a:highlight>
                          <a:srgbClr val="00FF00"/>
                        </a:highlight>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20</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18</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25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15</a:t>
                      </a:r>
                      <a:endParaRPr sz="1000" u="none" cap="none" strike="noStrike">
                        <a:latin typeface="Calibri"/>
                        <a:ea typeface="Calibri"/>
                        <a:cs typeface="Calibri"/>
                        <a:sym typeface="Calibri"/>
                      </a:endParaRPr>
                    </a:p>
                  </a:txBody>
                  <a:tcPr marT="0" marB="0" marR="61050" marL="61050" anchor="ctr"/>
                </a:tc>
                <a:tc>
                  <a:txBody>
                    <a:bodyPr/>
                    <a:lstStyle/>
                    <a:p>
                      <a:pPr indent="0" lvl="0" marL="0" marR="0" rtl="0" algn="ctr">
                        <a:lnSpc>
                          <a:spcPct val="107000"/>
                        </a:lnSpc>
                        <a:spcBef>
                          <a:spcPts val="0"/>
                        </a:spcBef>
                        <a:spcAft>
                          <a:spcPts val="0"/>
                        </a:spcAft>
                        <a:buNone/>
                      </a:pPr>
                      <a:r>
                        <a:rPr lang="ru-RU" sz="1600" u="none" cap="none" strike="noStrike"/>
                        <a:t>19</a:t>
                      </a:r>
                      <a:endParaRPr sz="1000" u="none" cap="none" strike="noStrike">
                        <a:latin typeface="Calibri"/>
                        <a:ea typeface="Calibri"/>
                        <a:cs typeface="Calibri"/>
                        <a:sym typeface="Calibri"/>
                      </a:endParaRPr>
                    </a:p>
                  </a:txBody>
                  <a:tcPr marT="0" marB="0" marR="61050" marL="61050" anchor="ctr"/>
                </a:tc>
              </a:tr>
            </a:tbl>
          </a:graphicData>
        </a:graphic>
      </p:graphicFrame>
      <p:sp>
        <p:nvSpPr>
          <p:cNvPr id="887" name="Google Shape;887;p90"/>
          <p:cNvSpPr txBox="1"/>
          <p:nvPr/>
        </p:nvSpPr>
        <p:spPr>
          <a:xfrm>
            <a:off x="395536" y="1916832"/>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i 	     j</a:t>
            </a:r>
            <a:endParaRPr sz="2000">
              <a:solidFill>
                <a:srgbClr val="FF0000"/>
              </a:solidFill>
              <a:latin typeface="Calibri"/>
              <a:ea typeface="Calibri"/>
              <a:cs typeface="Calibri"/>
              <a:sym typeface="Calibri"/>
            </a:endParaRPr>
          </a:p>
        </p:txBody>
      </p:sp>
      <p:sp>
        <p:nvSpPr>
          <p:cNvPr id="888" name="Google Shape;888;p90"/>
          <p:cNvSpPr txBox="1"/>
          <p:nvPr/>
        </p:nvSpPr>
        <p:spPr>
          <a:xfrm>
            <a:off x="416524" y="278092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sp>
        <p:nvSpPr>
          <p:cNvPr id="889" name="Google Shape;889;p90"/>
          <p:cNvSpPr txBox="1"/>
          <p:nvPr/>
        </p:nvSpPr>
        <p:spPr>
          <a:xfrm>
            <a:off x="327167" y="3356992"/>
            <a:ext cx="860819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ru-RU" sz="2000">
                <a:solidFill>
                  <a:schemeClr val="dk1"/>
                </a:solidFill>
                <a:latin typeface="Calibri"/>
                <a:ea typeface="Calibri"/>
                <a:cs typeface="Calibri"/>
                <a:sym typeface="Calibri"/>
              </a:rPr>
              <a:t>Ответ: </a:t>
            </a:r>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ru-RU" sz="2000">
                <a:solidFill>
                  <a:schemeClr val="dk1"/>
                </a:solidFill>
                <a:latin typeface="Calibri"/>
                <a:ea typeface="Calibri"/>
                <a:cs typeface="Calibri"/>
                <a:sym typeface="Calibri"/>
              </a:rPr>
              <a:t>Таким образом, первое разделение массива </a:t>
            </a:r>
            <a:endParaRPr/>
          </a:p>
          <a:p>
            <a:pPr indent="0" lvl="0" marL="0" marR="0" rtl="0" algn="ctr">
              <a:spcBef>
                <a:spcPts val="0"/>
              </a:spcBef>
              <a:spcAft>
                <a:spcPts val="0"/>
              </a:spcAft>
              <a:buNone/>
            </a:pPr>
            <a:r>
              <a:rPr b="1" lang="ru-RU" sz="2400">
                <a:solidFill>
                  <a:schemeClr val="dk1"/>
                </a:solidFill>
                <a:latin typeface="Calibri"/>
                <a:ea typeface="Calibri"/>
                <a:cs typeface="Calibri"/>
                <a:sym typeface="Calibri"/>
              </a:rPr>
              <a:t>10  11  19  15  18  0  20  15  3  4  19  6  25  9  15</a:t>
            </a:r>
            <a:r>
              <a:rPr lang="ru-RU"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ru-RU" sz="2000">
                <a:solidFill>
                  <a:schemeClr val="dk1"/>
                </a:solidFill>
                <a:latin typeface="Calibri"/>
                <a:ea typeface="Calibri"/>
                <a:cs typeface="Calibri"/>
                <a:sym typeface="Calibri"/>
              </a:rPr>
              <a:t>на две части методом быстрой сортировки, имеет следующий вид: </a:t>
            </a:r>
            <a:endParaRPr/>
          </a:p>
          <a:p>
            <a:pPr indent="0" lvl="0" marL="0" marR="0" rtl="0" algn="just">
              <a:spcBef>
                <a:spcPts val="0"/>
              </a:spcBef>
              <a:spcAft>
                <a:spcPts val="0"/>
              </a:spcAft>
              <a:buNone/>
            </a:pPr>
            <a:r>
              <a:rPr lang="ru-RU" sz="2000">
                <a:solidFill>
                  <a:schemeClr val="dk1"/>
                </a:solidFill>
                <a:latin typeface="Calibri"/>
                <a:ea typeface="Calibri"/>
                <a:cs typeface="Calibri"/>
                <a:sym typeface="Calibri"/>
              </a:rPr>
              <a:t>Элементы массива с номерами от 0 до 7 собрались в </a:t>
            </a:r>
            <a:r>
              <a:rPr b="1" i="1" lang="ru-RU" sz="2000">
                <a:solidFill>
                  <a:schemeClr val="dk1"/>
                </a:solidFill>
                <a:latin typeface="Calibri"/>
                <a:ea typeface="Calibri"/>
                <a:cs typeface="Calibri"/>
                <a:sym typeface="Calibri"/>
              </a:rPr>
              <a:t>подмассив</a:t>
            </a:r>
            <a:r>
              <a:rPr lang="ru-RU" sz="2000">
                <a:solidFill>
                  <a:schemeClr val="dk1"/>
                </a:solidFill>
                <a:latin typeface="Calibri"/>
                <a:ea typeface="Calibri"/>
                <a:cs typeface="Calibri"/>
                <a:sym typeface="Calibri"/>
              </a:rPr>
              <a:t> меньше или равно 15, а элементы массива с номерами от 8 до 14 собрались в </a:t>
            </a:r>
            <a:r>
              <a:rPr b="1" i="1" lang="ru-RU" sz="2000">
                <a:solidFill>
                  <a:schemeClr val="dk1"/>
                </a:solidFill>
                <a:latin typeface="Calibri"/>
                <a:ea typeface="Calibri"/>
                <a:cs typeface="Calibri"/>
                <a:sym typeface="Calibri"/>
              </a:rPr>
              <a:t>подмассив</a:t>
            </a:r>
            <a:r>
              <a:rPr lang="ru-RU" sz="2000">
                <a:solidFill>
                  <a:schemeClr val="dk1"/>
                </a:solidFill>
                <a:latin typeface="Calibri"/>
                <a:ea typeface="Calibri"/>
                <a:cs typeface="Calibri"/>
                <a:sym typeface="Calibri"/>
              </a:rPr>
              <a:t> больше или равно 15.</a:t>
            </a:r>
            <a:endParaRPr/>
          </a:p>
        </p:txBody>
      </p:sp>
      <p:sp>
        <p:nvSpPr>
          <p:cNvPr id="890" name="Google Shape;890;p90"/>
          <p:cNvSpPr/>
          <p:nvPr/>
        </p:nvSpPr>
        <p:spPr>
          <a:xfrm>
            <a:off x="971599" y="3861048"/>
            <a:ext cx="4104455" cy="864096"/>
          </a:xfrm>
          <a:prstGeom prst="bracketPair">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891" name="Google Shape;891;p90"/>
          <p:cNvSpPr/>
          <p:nvPr/>
        </p:nvSpPr>
        <p:spPr>
          <a:xfrm>
            <a:off x="5148065" y="3861048"/>
            <a:ext cx="3600400" cy="864096"/>
          </a:xfrm>
          <a:prstGeom prst="bracketPair">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892" name="Google Shape;892;p90"/>
          <p:cNvSpPr txBox="1"/>
          <p:nvPr/>
        </p:nvSpPr>
        <p:spPr>
          <a:xfrm>
            <a:off x="363170" y="362834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j 	     i</a:t>
            </a:r>
            <a:endParaRPr sz="2000">
              <a:solidFill>
                <a:srgbClr val="FF0000"/>
              </a:solidFill>
              <a:latin typeface="Calibri"/>
              <a:ea typeface="Calibri"/>
              <a:cs typeface="Calibri"/>
              <a:sym typeface="Calibri"/>
            </a:endParaRPr>
          </a:p>
        </p:txBody>
      </p:sp>
      <p:sp>
        <p:nvSpPr>
          <p:cNvPr id="893" name="Google Shape;893;p90"/>
          <p:cNvSpPr txBox="1"/>
          <p:nvPr/>
        </p:nvSpPr>
        <p:spPr>
          <a:xfrm>
            <a:off x="395536" y="4581128"/>
            <a:ext cx="85361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rgbClr val="FF0000"/>
                </a:solidFill>
                <a:latin typeface="Calibri"/>
                <a:ea typeface="Calibri"/>
                <a:cs typeface="Calibri"/>
                <a:sym typeface="Calibri"/>
              </a:rPr>
              <a:t>            </a:t>
            </a:r>
            <a:r>
              <a:rPr i="1" lang="ru-RU" sz="2000">
                <a:solidFill>
                  <a:srgbClr val="FF0000"/>
                </a:solidFill>
                <a:latin typeface="Arial"/>
                <a:ea typeface="Arial"/>
                <a:cs typeface="Arial"/>
                <a:sym typeface="Arial"/>
              </a:rPr>
              <a:t>l</a:t>
            </a:r>
            <a:r>
              <a:rPr lang="ru-RU" sz="2000">
                <a:solidFill>
                  <a:srgbClr val="FF0000"/>
                </a:solidFill>
                <a:latin typeface="Arial"/>
                <a:ea typeface="Arial"/>
                <a:cs typeface="Arial"/>
                <a:sym typeface="Arial"/>
              </a:rPr>
              <a:t> </a:t>
            </a:r>
            <a:r>
              <a:rPr lang="ru-RU" sz="2000">
                <a:solidFill>
                  <a:srgbClr val="FF0000"/>
                </a:solidFill>
                <a:latin typeface="Calibri"/>
                <a:ea typeface="Calibri"/>
                <a:cs typeface="Calibri"/>
                <a:sym typeface="Calibri"/>
              </a:rPr>
              <a:t>								           r</a:t>
            </a:r>
            <a:endParaRPr sz="2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1"/>
          <p:cNvSpPr txBox="1"/>
          <p:nvPr>
            <p:ph type="title"/>
          </p:nvPr>
        </p:nvSpPr>
        <p:spPr>
          <a:xfrm>
            <a:off x="1043608" y="0"/>
            <a:ext cx="7783338" cy="56207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Быстрая сортировка (пример 2)</a:t>
            </a:r>
            <a:endParaRPr/>
          </a:p>
        </p:txBody>
      </p:sp>
      <p:sp>
        <p:nvSpPr>
          <p:cNvPr id="899" name="Google Shape;899;p91"/>
          <p:cNvSpPr/>
          <p:nvPr/>
        </p:nvSpPr>
        <p:spPr>
          <a:xfrm>
            <a:off x="1187624"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91"/>
          <p:cNvSpPr/>
          <p:nvPr/>
        </p:nvSpPr>
        <p:spPr>
          <a:xfrm>
            <a:off x="1835696"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91"/>
          <p:cNvSpPr/>
          <p:nvPr/>
        </p:nvSpPr>
        <p:spPr>
          <a:xfrm>
            <a:off x="2483768"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2" name="Google Shape;902;p91"/>
          <p:cNvSpPr/>
          <p:nvPr/>
        </p:nvSpPr>
        <p:spPr>
          <a:xfrm>
            <a:off x="3131840"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3" name="Google Shape;903;p91"/>
          <p:cNvSpPr/>
          <p:nvPr/>
        </p:nvSpPr>
        <p:spPr>
          <a:xfrm>
            <a:off x="3779912"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Google Shape;904;p91"/>
          <p:cNvSpPr/>
          <p:nvPr/>
        </p:nvSpPr>
        <p:spPr>
          <a:xfrm>
            <a:off x="4427984"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5" name="Google Shape;905;p91"/>
          <p:cNvSpPr/>
          <p:nvPr/>
        </p:nvSpPr>
        <p:spPr>
          <a:xfrm>
            <a:off x="5076056"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Google Shape;906;p91"/>
          <p:cNvSpPr/>
          <p:nvPr/>
        </p:nvSpPr>
        <p:spPr>
          <a:xfrm>
            <a:off x="5724128"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7" name="Google Shape;907;p91"/>
          <p:cNvSpPr/>
          <p:nvPr/>
        </p:nvSpPr>
        <p:spPr>
          <a:xfrm>
            <a:off x="6372200"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8" name="Google Shape;908;p91"/>
          <p:cNvSpPr/>
          <p:nvPr/>
        </p:nvSpPr>
        <p:spPr>
          <a:xfrm>
            <a:off x="7020272"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91"/>
          <p:cNvSpPr/>
          <p:nvPr/>
        </p:nvSpPr>
        <p:spPr>
          <a:xfrm>
            <a:off x="7668344" y="908720"/>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0" name="Google Shape;910;p91"/>
          <p:cNvSpPr txBox="1"/>
          <p:nvPr/>
        </p:nvSpPr>
        <p:spPr>
          <a:xfrm>
            <a:off x="1187624"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a:p>
        </p:txBody>
      </p:sp>
      <p:sp>
        <p:nvSpPr>
          <p:cNvPr id="911" name="Google Shape;911;p91"/>
          <p:cNvSpPr txBox="1"/>
          <p:nvPr/>
        </p:nvSpPr>
        <p:spPr>
          <a:xfrm>
            <a:off x="2483768"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a:p>
        </p:txBody>
      </p:sp>
      <p:sp>
        <p:nvSpPr>
          <p:cNvPr id="912" name="Google Shape;912;p91"/>
          <p:cNvSpPr txBox="1"/>
          <p:nvPr/>
        </p:nvSpPr>
        <p:spPr>
          <a:xfrm>
            <a:off x="1835696"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a:p>
        </p:txBody>
      </p:sp>
      <p:sp>
        <p:nvSpPr>
          <p:cNvPr id="913" name="Google Shape;913;p91"/>
          <p:cNvSpPr txBox="1"/>
          <p:nvPr/>
        </p:nvSpPr>
        <p:spPr>
          <a:xfrm>
            <a:off x="3131840"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a:p>
        </p:txBody>
      </p:sp>
      <p:sp>
        <p:nvSpPr>
          <p:cNvPr id="914" name="Google Shape;914;p91"/>
          <p:cNvSpPr txBox="1"/>
          <p:nvPr/>
        </p:nvSpPr>
        <p:spPr>
          <a:xfrm>
            <a:off x="3779912"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a:p>
        </p:txBody>
      </p:sp>
      <p:sp>
        <p:nvSpPr>
          <p:cNvPr id="915" name="Google Shape;915;p91"/>
          <p:cNvSpPr txBox="1"/>
          <p:nvPr/>
        </p:nvSpPr>
        <p:spPr>
          <a:xfrm>
            <a:off x="4355976"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916" name="Google Shape;916;p91"/>
          <p:cNvSpPr txBox="1"/>
          <p:nvPr/>
        </p:nvSpPr>
        <p:spPr>
          <a:xfrm>
            <a:off x="5076056"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a:p>
        </p:txBody>
      </p:sp>
      <p:sp>
        <p:nvSpPr>
          <p:cNvPr id="917" name="Google Shape;917;p91"/>
          <p:cNvSpPr txBox="1"/>
          <p:nvPr/>
        </p:nvSpPr>
        <p:spPr>
          <a:xfrm>
            <a:off x="5724128"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a:p>
        </p:txBody>
      </p:sp>
      <p:sp>
        <p:nvSpPr>
          <p:cNvPr id="918" name="Google Shape;918;p91"/>
          <p:cNvSpPr txBox="1"/>
          <p:nvPr/>
        </p:nvSpPr>
        <p:spPr>
          <a:xfrm>
            <a:off x="6372200"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a:p>
        </p:txBody>
      </p:sp>
      <p:sp>
        <p:nvSpPr>
          <p:cNvPr id="919" name="Google Shape;919;p91"/>
          <p:cNvSpPr txBox="1"/>
          <p:nvPr/>
        </p:nvSpPr>
        <p:spPr>
          <a:xfrm>
            <a:off x="7020272"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a:p>
        </p:txBody>
      </p:sp>
      <p:sp>
        <p:nvSpPr>
          <p:cNvPr id="920" name="Google Shape;920;p91"/>
          <p:cNvSpPr txBox="1"/>
          <p:nvPr/>
        </p:nvSpPr>
        <p:spPr>
          <a:xfrm>
            <a:off x="7668344" y="908720"/>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a:p>
        </p:txBody>
      </p:sp>
      <p:sp>
        <p:nvSpPr>
          <p:cNvPr id="921" name="Google Shape;921;p91"/>
          <p:cNvSpPr txBox="1"/>
          <p:nvPr/>
        </p:nvSpPr>
        <p:spPr>
          <a:xfrm>
            <a:off x="323528" y="548680"/>
            <a:ext cx="23722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Исходный массив:</a:t>
            </a:r>
            <a:endParaRPr/>
          </a:p>
        </p:txBody>
      </p:sp>
      <p:sp>
        <p:nvSpPr>
          <p:cNvPr id="922" name="Google Shape;922;p91"/>
          <p:cNvSpPr txBox="1"/>
          <p:nvPr/>
        </p:nvSpPr>
        <p:spPr>
          <a:xfrm>
            <a:off x="1259632" y="2638653"/>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i</a:t>
            </a:r>
            <a:endParaRPr b="1" sz="3600">
              <a:solidFill>
                <a:srgbClr val="FF0000"/>
              </a:solidFill>
              <a:latin typeface="Courier New"/>
              <a:ea typeface="Courier New"/>
              <a:cs typeface="Courier New"/>
              <a:sym typeface="Courier New"/>
            </a:endParaRPr>
          </a:p>
        </p:txBody>
      </p:sp>
      <p:sp>
        <p:nvSpPr>
          <p:cNvPr id="923" name="Google Shape;923;p91"/>
          <p:cNvSpPr txBox="1"/>
          <p:nvPr/>
        </p:nvSpPr>
        <p:spPr>
          <a:xfrm>
            <a:off x="7812360" y="2638653"/>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j</a:t>
            </a:r>
            <a:endParaRPr b="1" sz="3600">
              <a:solidFill>
                <a:srgbClr val="FF0000"/>
              </a:solidFill>
              <a:latin typeface="Courier New"/>
              <a:ea typeface="Courier New"/>
              <a:cs typeface="Courier New"/>
              <a:sym typeface="Courier New"/>
            </a:endParaRPr>
          </a:p>
        </p:txBody>
      </p:sp>
      <p:sp>
        <p:nvSpPr>
          <p:cNvPr id="924" name="Google Shape;924;p91"/>
          <p:cNvSpPr/>
          <p:nvPr/>
        </p:nvSpPr>
        <p:spPr>
          <a:xfrm>
            <a:off x="1259632"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Google Shape;925;p91"/>
          <p:cNvSpPr/>
          <p:nvPr/>
        </p:nvSpPr>
        <p:spPr>
          <a:xfrm>
            <a:off x="1907704"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Google Shape;926;p91"/>
          <p:cNvSpPr/>
          <p:nvPr/>
        </p:nvSpPr>
        <p:spPr>
          <a:xfrm>
            <a:off x="2555776"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p91"/>
          <p:cNvSpPr/>
          <p:nvPr/>
        </p:nvSpPr>
        <p:spPr>
          <a:xfrm>
            <a:off x="3203848"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91"/>
          <p:cNvSpPr/>
          <p:nvPr/>
        </p:nvSpPr>
        <p:spPr>
          <a:xfrm>
            <a:off x="3851920"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9" name="Google Shape;929;p91"/>
          <p:cNvSpPr/>
          <p:nvPr/>
        </p:nvSpPr>
        <p:spPr>
          <a:xfrm>
            <a:off x="4499992"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0" name="Google Shape;930;p91"/>
          <p:cNvSpPr/>
          <p:nvPr/>
        </p:nvSpPr>
        <p:spPr>
          <a:xfrm>
            <a:off x="5148064"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Google Shape;931;p91"/>
          <p:cNvSpPr/>
          <p:nvPr/>
        </p:nvSpPr>
        <p:spPr>
          <a:xfrm>
            <a:off x="5796136"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91"/>
          <p:cNvSpPr/>
          <p:nvPr/>
        </p:nvSpPr>
        <p:spPr>
          <a:xfrm>
            <a:off x="6444208"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91"/>
          <p:cNvSpPr/>
          <p:nvPr/>
        </p:nvSpPr>
        <p:spPr>
          <a:xfrm>
            <a:off x="7092280"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Google Shape;934;p91"/>
          <p:cNvSpPr/>
          <p:nvPr/>
        </p:nvSpPr>
        <p:spPr>
          <a:xfrm>
            <a:off x="7740352" y="2206605"/>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Google Shape;935;p91"/>
          <p:cNvSpPr txBox="1"/>
          <p:nvPr/>
        </p:nvSpPr>
        <p:spPr>
          <a:xfrm>
            <a:off x="1259632"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a:p>
        </p:txBody>
      </p:sp>
      <p:sp>
        <p:nvSpPr>
          <p:cNvPr id="936" name="Google Shape;936;p91"/>
          <p:cNvSpPr txBox="1"/>
          <p:nvPr/>
        </p:nvSpPr>
        <p:spPr>
          <a:xfrm>
            <a:off x="2555776"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a:p>
        </p:txBody>
      </p:sp>
      <p:sp>
        <p:nvSpPr>
          <p:cNvPr id="937" name="Google Shape;937;p91"/>
          <p:cNvSpPr txBox="1"/>
          <p:nvPr/>
        </p:nvSpPr>
        <p:spPr>
          <a:xfrm>
            <a:off x="1907704"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a:p>
        </p:txBody>
      </p:sp>
      <p:sp>
        <p:nvSpPr>
          <p:cNvPr id="938" name="Google Shape;938;p91"/>
          <p:cNvSpPr txBox="1"/>
          <p:nvPr/>
        </p:nvSpPr>
        <p:spPr>
          <a:xfrm>
            <a:off x="3203848"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a:p>
        </p:txBody>
      </p:sp>
      <p:sp>
        <p:nvSpPr>
          <p:cNvPr id="939" name="Google Shape;939;p91"/>
          <p:cNvSpPr txBox="1"/>
          <p:nvPr/>
        </p:nvSpPr>
        <p:spPr>
          <a:xfrm>
            <a:off x="3851920"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a:p>
        </p:txBody>
      </p:sp>
      <p:sp>
        <p:nvSpPr>
          <p:cNvPr id="940" name="Google Shape;940;p91"/>
          <p:cNvSpPr txBox="1"/>
          <p:nvPr/>
        </p:nvSpPr>
        <p:spPr>
          <a:xfrm>
            <a:off x="4427984"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941" name="Google Shape;941;p91"/>
          <p:cNvSpPr txBox="1"/>
          <p:nvPr/>
        </p:nvSpPr>
        <p:spPr>
          <a:xfrm>
            <a:off x="5148064"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a:p>
        </p:txBody>
      </p:sp>
      <p:sp>
        <p:nvSpPr>
          <p:cNvPr id="942" name="Google Shape;942;p91"/>
          <p:cNvSpPr txBox="1"/>
          <p:nvPr/>
        </p:nvSpPr>
        <p:spPr>
          <a:xfrm>
            <a:off x="5796136"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a:p>
        </p:txBody>
      </p:sp>
      <p:sp>
        <p:nvSpPr>
          <p:cNvPr id="943" name="Google Shape;943;p91"/>
          <p:cNvSpPr txBox="1"/>
          <p:nvPr/>
        </p:nvSpPr>
        <p:spPr>
          <a:xfrm>
            <a:off x="6444208"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a:p>
        </p:txBody>
      </p:sp>
      <p:sp>
        <p:nvSpPr>
          <p:cNvPr id="944" name="Google Shape;944;p91"/>
          <p:cNvSpPr txBox="1"/>
          <p:nvPr/>
        </p:nvSpPr>
        <p:spPr>
          <a:xfrm>
            <a:off x="7092280"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a:p>
        </p:txBody>
      </p:sp>
      <p:sp>
        <p:nvSpPr>
          <p:cNvPr id="945" name="Google Shape;945;p91"/>
          <p:cNvSpPr txBox="1"/>
          <p:nvPr/>
        </p:nvSpPr>
        <p:spPr>
          <a:xfrm>
            <a:off x="7740352" y="2206605"/>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a:p>
        </p:txBody>
      </p:sp>
      <p:sp>
        <p:nvSpPr>
          <p:cNvPr id="946" name="Google Shape;946;p91"/>
          <p:cNvSpPr txBox="1"/>
          <p:nvPr/>
        </p:nvSpPr>
        <p:spPr>
          <a:xfrm>
            <a:off x="0" y="1556792"/>
            <a:ext cx="370790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Первое разделение:        x = 2</a:t>
            </a:r>
            <a:endParaRPr sz="2000">
              <a:solidFill>
                <a:schemeClr val="dk1"/>
              </a:solidFill>
              <a:latin typeface="Calibri"/>
              <a:ea typeface="Calibri"/>
              <a:cs typeface="Calibri"/>
              <a:sym typeface="Calibri"/>
            </a:endParaRPr>
          </a:p>
        </p:txBody>
      </p:sp>
      <p:sp>
        <p:nvSpPr>
          <p:cNvPr id="947" name="Google Shape;947;p91"/>
          <p:cNvSpPr/>
          <p:nvPr/>
        </p:nvSpPr>
        <p:spPr>
          <a:xfrm>
            <a:off x="1115616" y="1990581"/>
            <a:ext cx="1440160"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948" name="Google Shape;948;p91"/>
          <p:cNvSpPr/>
          <p:nvPr/>
        </p:nvSpPr>
        <p:spPr>
          <a:xfrm>
            <a:off x="2555776" y="1990581"/>
            <a:ext cx="5832648"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949" name="Google Shape;949;p91"/>
          <p:cNvSpPr/>
          <p:nvPr/>
        </p:nvSpPr>
        <p:spPr>
          <a:xfrm>
            <a:off x="1259632"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0" name="Google Shape;950;p91"/>
          <p:cNvSpPr/>
          <p:nvPr/>
        </p:nvSpPr>
        <p:spPr>
          <a:xfrm>
            <a:off x="1907704"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1" name="Google Shape;951;p91"/>
          <p:cNvSpPr/>
          <p:nvPr/>
        </p:nvSpPr>
        <p:spPr>
          <a:xfrm>
            <a:off x="2555776"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2" name="Google Shape;952;p91"/>
          <p:cNvSpPr/>
          <p:nvPr/>
        </p:nvSpPr>
        <p:spPr>
          <a:xfrm>
            <a:off x="3203848"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3" name="Google Shape;953;p91"/>
          <p:cNvSpPr/>
          <p:nvPr/>
        </p:nvSpPr>
        <p:spPr>
          <a:xfrm>
            <a:off x="3851920"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4" name="Google Shape;954;p91"/>
          <p:cNvSpPr/>
          <p:nvPr/>
        </p:nvSpPr>
        <p:spPr>
          <a:xfrm>
            <a:off x="4499992"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5" name="Google Shape;955;p91"/>
          <p:cNvSpPr/>
          <p:nvPr/>
        </p:nvSpPr>
        <p:spPr>
          <a:xfrm>
            <a:off x="5148064"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6" name="Google Shape;956;p91"/>
          <p:cNvSpPr/>
          <p:nvPr/>
        </p:nvSpPr>
        <p:spPr>
          <a:xfrm>
            <a:off x="5796136"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7" name="Google Shape;957;p91"/>
          <p:cNvSpPr/>
          <p:nvPr/>
        </p:nvSpPr>
        <p:spPr>
          <a:xfrm>
            <a:off x="6444208"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8" name="Google Shape;958;p91"/>
          <p:cNvSpPr/>
          <p:nvPr/>
        </p:nvSpPr>
        <p:spPr>
          <a:xfrm>
            <a:off x="7092280"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9" name="Google Shape;959;p91"/>
          <p:cNvSpPr/>
          <p:nvPr/>
        </p:nvSpPr>
        <p:spPr>
          <a:xfrm>
            <a:off x="7740352" y="371877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91"/>
          <p:cNvSpPr txBox="1"/>
          <p:nvPr/>
        </p:nvSpPr>
        <p:spPr>
          <a:xfrm>
            <a:off x="1259632"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a:p>
        </p:txBody>
      </p:sp>
      <p:sp>
        <p:nvSpPr>
          <p:cNvPr id="961" name="Google Shape;961;p91"/>
          <p:cNvSpPr txBox="1"/>
          <p:nvPr/>
        </p:nvSpPr>
        <p:spPr>
          <a:xfrm>
            <a:off x="2555776"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a:p>
        </p:txBody>
      </p:sp>
      <p:sp>
        <p:nvSpPr>
          <p:cNvPr id="962" name="Google Shape;962;p91"/>
          <p:cNvSpPr txBox="1"/>
          <p:nvPr/>
        </p:nvSpPr>
        <p:spPr>
          <a:xfrm>
            <a:off x="1907704"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963" name="Google Shape;963;p91"/>
          <p:cNvSpPr txBox="1"/>
          <p:nvPr/>
        </p:nvSpPr>
        <p:spPr>
          <a:xfrm>
            <a:off x="3203848"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a:p>
        </p:txBody>
      </p:sp>
      <p:sp>
        <p:nvSpPr>
          <p:cNvPr id="964" name="Google Shape;964;p91"/>
          <p:cNvSpPr txBox="1"/>
          <p:nvPr/>
        </p:nvSpPr>
        <p:spPr>
          <a:xfrm>
            <a:off x="3851920"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a:p>
        </p:txBody>
      </p:sp>
      <p:sp>
        <p:nvSpPr>
          <p:cNvPr id="965" name="Google Shape;965;p91"/>
          <p:cNvSpPr txBox="1"/>
          <p:nvPr/>
        </p:nvSpPr>
        <p:spPr>
          <a:xfrm>
            <a:off x="4427984"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a:p>
        </p:txBody>
      </p:sp>
      <p:sp>
        <p:nvSpPr>
          <p:cNvPr id="966" name="Google Shape;966;p91"/>
          <p:cNvSpPr txBox="1"/>
          <p:nvPr/>
        </p:nvSpPr>
        <p:spPr>
          <a:xfrm>
            <a:off x="5148064"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a:p>
        </p:txBody>
      </p:sp>
      <p:sp>
        <p:nvSpPr>
          <p:cNvPr id="967" name="Google Shape;967;p91"/>
          <p:cNvSpPr txBox="1"/>
          <p:nvPr/>
        </p:nvSpPr>
        <p:spPr>
          <a:xfrm>
            <a:off x="5796136"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a:p>
        </p:txBody>
      </p:sp>
      <p:sp>
        <p:nvSpPr>
          <p:cNvPr id="968" name="Google Shape;968;p91"/>
          <p:cNvSpPr txBox="1"/>
          <p:nvPr/>
        </p:nvSpPr>
        <p:spPr>
          <a:xfrm>
            <a:off x="6444208"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a:p>
        </p:txBody>
      </p:sp>
      <p:sp>
        <p:nvSpPr>
          <p:cNvPr id="969" name="Google Shape;969;p91"/>
          <p:cNvSpPr txBox="1"/>
          <p:nvPr/>
        </p:nvSpPr>
        <p:spPr>
          <a:xfrm>
            <a:off x="7092280"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a:p>
        </p:txBody>
      </p:sp>
      <p:sp>
        <p:nvSpPr>
          <p:cNvPr id="970" name="Google Shape;970;p91"/>
          <p:cNvSpPr txBox="1"/>
          <p:nvPr/>
        </p:nvSpPr>
        <p:spPr>
          <a:xfrm>
            <a:off x="7740352" y="371877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a:p>
        </p:txBody>
      </p:sp>
      <p:sp>
        <p:nvSpPr>
          <p:cNvPr id="971" name="Google Shape;971;p91"/>
          <p:cNvSpPr txBox="1"/>
          <p:nvPr/>
        </p:nvSpPr>
        <p:spPr>
          <a:xfrm>
            <a:off x="395536" y="3068960"/>
            <a:ext cx="460851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Второе разделение: x =1, x = 13 </a:t>
            </a:r>
            <a:endParaRPr/>
          </a:p>
        </p:txBody>
      </p:sp>
      <p:sp>
        <p:nvSpPr>
          <p:cNvPr id="972" name="Google Shape;972;p91"/>
          <p:cNvSpPr/>
          <p:nvPr/>
        </p:nvSpPr>
        <p:spPr>
          <a:xfrm>
            <a:off x="2555776" y="3502749"/>
            <a:ext cx="5832648"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973" name="Google Shape;973;p91"/>
          <p:cNvSpPr txBox="1"/>
          <p:nvPr/>
        </p:nvSpPr>
        <p:spPr>
          <a:xfrm>
            <a:off x="2627784" y="415082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i</a:t>
            </a:r>
            <a:endParaRPr b="1" sz="3600">
              <a:solidFill>
                <a:srgbClr val="FF0000"/>
              </a:solidFill>
              <a:latin typeface="Courier New"/>
              <a:ea typeface="Courier New"/>
              <a:cs typeface="Courier New"/>
              <a:sym typeface="Courier New"/>
            </a:endParaRPr>
          </a:p>
        </p:txBody>
      </p:sp>
      <p:sp>
        <p:nvSpPr>
          <p:cNvPr id="974" name="Google Shape;974;p91"/>
          <p:cNvSpPr txBox="1"/>
          <p:nvPr/>
        </p:nvSpPr>
        <p:spPr>
          <a:xfrm>
            <a:off x="7740352" y="415082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j</a:t>
            </a:r>
            <a:endParaRPr b="1" sz="3600">
              <a:solidFill>
                <a:srgbClr val="FF0000"/>
              </a:solidFill>
              <a:latin typeface="Courier New"/>
              <a:ea typeface="Courier New"/>
              <a:cs typeface="Courier New"/>
              <a:sym typeface="Courier New"/>
            </a:endParaRPr>
          </a:p>
        </p:txBody>
      </p:sp>
      <p:sp>
        <p:nvSpPr>
          <p:cNvPr id="975" name="Google Shape;975;p91"/>
          <p:cNvSpPr/>
          <p:nvPr/>
        </p:nvSpPr>
        <p:spPr>
          <a:xfrm>
            <a:off x="1259632" y="3574757"/>
            <a:ext cx="1296144" cy="792088"/>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976" name="Google Shape;976;p91"/>
          <p:cNvSpPr txBox="1"/>
          <p:nvPr/>
        </p:nvSpPr>
        <p:spPr>
          <a:xfrm>
            <a:off x="1331640" y="415082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i</a:t>
            </a:r>
            <a:endParaRPr b="1" sz="3600">
              <a:solidFill>
                <a:srgbClr val="3333FF"/>
              </a:solidFill>
              <a:latin typeface="Courier New"/>
              <a:ea typeface="Courier New"/>
              <a:cs typeface="Courier New"/>
              <a:sym typeface="Courier New"/>
            </a:endParaRPr>
          </a:p>
        </p:txBody>
      </p:sp>
      <p:sp>
        <p:nvSpPr>
          <p:cNvPr id="977" name="Google Shape;977;p91"/>
          <p:cNvSpPr txBox="1"/>
          <p:nvPr/>
        </p:nvSpPr>
        <p:spPr>
          <a:xfrm>
            <a:off x="1979712" y="415082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j</a:t>
            </a:r>
            <a:endParaRPr b="1" sz="3600">
              <a:solidFill>
                <a:srgbClr val="3333FF"/>
              </a:solidFill>
              <a:latin typeface="Courier New"/>
              <a:ea typeface="Courier New"/>
              <a:cs typeface="Courier New"/>
              <a:sym typeface="Courier New"/>
            </a:endParaRPr>
          </a:p>
        </p:txBody>
      </p:sp>
      <p:cxnSp>
        <p:nvCxnSpPr>
          <p:cNvPr id="978" name="Google Shape;978;p91"/>
          <p:cNvCxnSpPr/>
          <p:nvPr/>
        </p:nvCxnSpPr>
        <p:spPr>
          <a:xfrm>
            <a:off x="1907704" y="3430741"/>
            <a:ext cx="0" cy="1224136"/>
          </a:xfrm>
          <a:prstGeom prst="straightConnector1">
            <a:avLst/>
          </a:prstGeom>
          <a:noFill/>
          <a:ln cap="flat" cmpd="sng" w="50800">
            <a:solidFill>
              <a:srgbClr val="3333FF"/>
            </a:solidFill>
            <a:prstDash val="solid"/>
            <a:round/>
            <a:headEnd len="sm" w="sm" type="none"/>
            <a:tailEnd len="sm" w="sm" type="none"/>
          </a:ln>
        </p:spPr>
      </p:cxnSp>
      <p:cxnSp>
        <p:nvCxnSpPr>
          <p:cNvPr id="979" name="Google Shape;979;p91"/>
          <p:cNvCxnSpPr/>
          <p:nvPr/>
        </p:nvCxnSpPr>
        <p:spPr>
          <a:xfrm>
            <a:off x="6444208" y="3358733"/>
            <a:ext cx="0" cy="1224136"/>
          </a:xfrm>
          <a:prstGeom prst="straightConnector1">
            <a:avLst/>
          </a:prstGeom>
          <a:noFill/>
          <a:ln cap="flat" cmpd="sng" w="50800">
            <a:solidFill>
              <a:srgbClr val="3333FF"/>
            </a:solidFill>
            <a:prstDash val="solid"/>
            <a:round/>
            <a:headEnd len="sm" w="sm" type="none"/>
            <a:tailEnd len="sm" w="sm" type="none"/>
          </a:ln>
        </p:spPr>
      </p:cxnSp>
      <p:cxnSp>
        <p:nvCxnSpPr>
          <p:cNvPr id="980" name="Google Shape;980;p91"/>
          <p:cNvCxnSpPr/>
          <p:nvPr/>
        </p:nvCxnSpPr>
        <p:spPr>
          <a:xfrm>
            <a:off x="1259632" y="3430741"/>
            <a:ext cx="0" cy="1224136"/>
          </a:xfrm>
          <a:prstGeom prst="straightConnector1">
            <a:avLst/>
          </a:prstGeom>
          <a:noFill/>
          <a:ln cap="flat" cmpd="sng" w="50800">
            <a:solidFill>
              <a:srgbClr val="3333FF"/>
            </a:solidFill>
            <a:prstDash val="solid"/>
            <a:round/>
            <a:headEnd len="sm" w="sm" type="none"/>
            <a:tailEnd len="sm" w="sm" type="none"/>
          </a:ln>
        </p:spPr>
      </p:cxnSp>
      <p:sp>
        <p:nvSpPr>
          <p:cNvPr id="981" name="Google Shape;981;p91"/>
          <p:cNvSpPr/>
          <p:nvPr/>
        </p:nvSpPr>
        <p:spPr>
          <a:xfrm>
            <a:off x="1259632"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Google Shape;982;p91"/>
          <p:cNvSpPr/>
          <p:nvPr/>
        </p:nvSpPr>
        <p:spPr>
          <a:xfrm>
            <a:off x="1907704"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3" name="Google Shape;983;p91"/>
          <p:cNvSpPr/>
          <p:nvPr/>
        </p:nvSpPr>
        <p:spPr>
          <a:xfrm>
            <a:off x="2555776"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Google Shape;984;p91"/>
          <p:cNvSpPr/>
          <p:nvPr/>
        </p:nvSpPr>
        <p:spPr>
          <a:xfrm>
            <a:off x="3203848"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91"/>
          <p:cNvSpPr/>
          <p:nvPr/>
        </p:nvSpPr>
        <p:spPr>
          <a:xfrm>
            <a:off x="3851920"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Google Shape;986;p91"/>
          <p:cNvSpPr/>
          <p:nvPr/>
        </p:nvSpPr>
        <p:spPr>
          <a:xfrm>
            <a:off x="4499992"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7" name="Google Shape;987;p91"/>
          <p:cNvSpPr/>
          <p:nvPr/>
        </p:nvSpPr>
        <p:spPr>
          <a:xfrm>
            <a:off x="5148064"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8" name="Google Shape;988;p91"/>
          <p:cNvSpPr/>
          <p:nvPr/>
        </p:nvSpPr>
        <p:spPr>
          <a:xfrm>
            <a:off x="5796136"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Google Shape;989;p91"/>
          <p:cNvSpPr/>
          <p:nvPr/>
        </p:nvSpPr>
        <p:spPr>
          <a:xfrm>
            <a:off x="6444208"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0" name="Google Shape;990;p91"/>
          <p:cNvSpPr/>
          <p:nvPr/>
        </p:nvSpPr>
        <p:spPr>
          <a:xfrm>
            <a:off x="7092280"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1" name="Google Shape;991;p91"/>
          <p:cNvSpPr/>
          <p:nvPr/>
        </p:nvSpPr>
        <p:spPr>
          <a:xfrm>
            <a:off x="7740352" y="5374957"/>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2" name="Google Shape;992;p91"/>
          <p:cNvSpPr txBox="1"/>
          <p:nvPr/>
        </p:nvSpPr>
        <p:spPr>
          <a:xfrm>
            <a:off x="1259632"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993" name="Google Shape;993;p91"/>
          <p:cNvSpPr txBox="1"/>
          <p:nvPr/>
        </p:nvSpPr>
        <p:spPr>
          <a:xfrm>
            <a:off x="2555776"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a:p>
        </p:txBody>
      </p:sp>
      <p:sp>
        <p:nvSpPr>
          <p:cNvPr id="994" name="Google Shape;994;p91"/>
          <p:cNvSpPr txBox="1"/>
          <p:nvPr/>
        </p:nvSpPr>
        <p:spPr>
          <a:xfrm>
            <a:off x="1907704"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995" name="Google Shape;995;p91"/>
          <p:cNvSpPr txBox="1"/>
          <p:nvPr/>
        </p:nvSpPr>
        <p:spPr>
          <a:xfrm>
            <a:off x="3203848"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p:txBody>
      </p:sp>
      <p:sp>
        <p:nvSpPr>
          <p:cNvPr id="996" name="Google Shape;996;p91"/>
          <p:cNvSpPr txBox="1"/>
          <p:nvPr/>
        </p:nvSpPr>
        <p:spPr>
          <a:xfrm>
            <a:off x="3851920"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a:p>
        </p:txBody>
      </p:sp>
      <p:sp>
        <p:nvSpPr>
          <p:cNvPr id="997" name="Google Shape;997;p91"/>
          <p:cNvSpPr txBox="1"/>
          <p:nvPr/>
        </p:nvSpPr>
        <p:spPr>
          <a:xfrm>
            <a:off x="4427984"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a:p>
        </p:txBody>
      </p:sp>
      <p:sp>
        <p:nvSpPr>
          <p:cNvPr id="998" name="Google Shape;998;p91"/>
          <p:cNvSpPr txBox="1"/>
          <p:nvPr/>
        </p:nvSpPr>
        <p:spPr>
          <a:xfrm>
            <a:off x="5148064"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sz="2400">
              <a:solidFill>
                <a:schemeClr val="dk1"/>
              </a:solidFill>
              <a:latin typeface="Calibri"/>
              <a:ea typeface="Calibri"/>
              <a:cs typeface="Calibri"/>
              <a:sym typeface="Calibri"/>
            </a:endParaRPr>
          </a:p>
        </p:txBody>
      </p:sp>
      <p:sp>
        <p:nvSpPr>
          <p:cNvPr id="999" name="Google Shape;999;p91"/>
          <p:cNvSpPr txBox="1"/>
          <p:nvPr/>
        </p:nvSpPr>
        <p:spPr>
          <a:xfrm>
            <a:off x="5796136"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sp>
        <p:nvSpPr>
          <p:cNvPr id="1000" name="Google Shape;1000;p91"/>
          <p:cNvSpPr txBox="1"/>
          <p:nvPr/>
        </p:nvSpPr>
        <p:spPr>
          <a:xfrm>
            <a:off x="6444208"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sz="2400">
              <a:solidFill>
                <a:schemeClr val="dk1"/>
              </a:solidFill>
              <a:latin typeface="Calibri"/>
              <a:ea typeface="Calibri"/>
              <a:cs typeface="Calibri"/>
              <a:sym typeface="Calibri"/>
            </a:endParaRPr>
          </a:p>
        </p:txBody>
      </p:sp>
      <p:sp>
        <p:nvSpPr>
          <p:cNvPr id="1001" name="Google Shape;1001;p91"/>
          <p:cNvSpPr txBox="1"/>
          <p:nvPr/>
        </p:nvSpPr>
        <p:spPr>
          <a:xfrm>
            <a:off x="7092280"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sz="2400">
              <a:solidFill>
                <a:schemeClr val="dk1"/>
              </a:solidFill>
              <a:latin typeface="Calibri"/>
              <a:ea typeface="Calibri"/>
              <a:cs typeface="Calibri"/>
              <a:sym typeface="Calibri"/>
            </a:endParaRPr>
          </a:p>
        </p:txBody>
      </p:sp>
      <p:sp>
        <p:nvSpPr>
          <p:cNvPr id="1002" name="Google Shape;1002;p91"/>
          <p:cNvSpPr txBox="1"/>
          <p:nvPr/>
        </p:nvSpPr>
        <p:spPr>
          <a:xfrm>
            <a:off x="7740352" y="5374957"/>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sz="2400">
              <a:solidFill>
                <a:schemeClr val="dk1"/>
              </a:solidFill>
              <a:latin typeface="Calibri"/>
              <a:ea typeface="Calibri"/>
              <a:cs typeface="Calibri"/>
              <a:sym typeface="Calibri"/>
            </a:endParaRPr>
          </a:p>
        </p:txBody>
      </p:sp>
      <p:sp>
        <p:nvSpPr>
          <p:cNvPr id="1003" name="Google Shape;1003;p91"/>
          <p:cNvSpPr txBox="1"/>
          <p:nvPr/>
        </p:nvSpPr>
        <p:spPr>
          <a:xfrm>
            <a:off x="179512" y="4653136"/>
            <a:ext cx="43204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Третье разделение:  x = 7, x = 13   </a:t>
            </a:r>
            <a:endParaRPr/>
          </a:p>
        </p:txBody>
      </p:sp>
      <p:sp>
        <p:nvSpPr>
          <p:cNvPr id="1004" name="Google Shape;1004;p91"/>
          <p:cNvSpPr/>
          <p:nvPr/>
        </p:nvSpPr>
        <p:spPr>
          <a:xfrm>
            <a:off x="2555776" y="5158933"/>
            <a:ext cx="3888432"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1005" name="Google Shape;1005;p91"/>
          <p:cNvSpPr/>
          <p:nvPr/>
        </p:nvSpPr>
        <p:spPr>
          <a:xfrm>
            <a:off x="6444208" y="5158933"/>
            <a:ext cx="1944216"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cxnSp>
        <p:nvCxnSpPr>
          <p:cNvPr id="1006" name="Google Shape;1006;p91"/>
          <p:cNvCxnSpPr/>
          <p:nvPr/>
        </p:nvCxnSpPr>
        <p:spPr>
          <a:xfrm>
            <a:off x="1907704" y="4942909"/>
            <a:ext cx="0" cy="1224136"/>
          </a:xfrm>
          <a:prstGeom prst="straightConnector1">
            <a:avLst/>
          </a:prstGeom>
          <a:noFill/>
          <a:ln cap="flat" cmpd="sng" w="50800">
            <a:solidFill>
              <a:srgbClr val="3333FF"/>
            </a:solidFill>
            <a:prstDash val="solid"/>
            <a:round/>
            <a:headEnd len="sm" w="sm" type="none"/>
            <a:tailEnd len="sm" w="sm" type="none"/>
          </a:ln>
        </p:spPr>
      </p:cxnSp>
      <p:sp>
        <p:nvSpPr>
          <p:cNvPr id="1007" name="Google Shape;1007;p91"/>
          <p:cNvSpPr txBox="1"/>
          <p:nvPr/>
        </p:nvSpPr>
        <p:spPr>
          <a:xfrm>
            <a:off x="2627784" y="5807005"/>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i</a:t>
            </a:r>
            <a:endParaRPr b="1" sz="3600">
              <a:solidFill>
                <a:srgbClr val="3333FF"/>
              </a:solidFill>
              <a:latin typeface="Courier New"/>
              <a:ea typeface="Courier New"/>
              <a:cs typeface="Courier New"/>
              <a:sym typeface="Courier New"/>
            </a:endParaRPr>
          </a:p>
        </p:txBody>
      </p:sp>
      <p:sp>
        <p:nvSpPr>
          <p:cNvPr id="1008" name="Google Shape;1008;p91"/>
          <p:cNvSpPr txBox="1"/>
          <p:nvPr/>
        </p:nvSpPr>
        <p:spPr>
          <a:xfrm>
            <a:off x="5868144" y="5807005"/>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j</a:t>
            </a:r>
            <a:endParaRPr b="1" sz="3600">
              <a:solidFill>
                <a:srgbClr val="3333FF"/>
              </a:solidFill>
              <a:latin typeface="Courier New"/>
              <a:ea typeface="Courier New"/>
              <a:cs typeface="Courier New"/>
              <a:sym typeface="Courier New"/>
            </a:endParaRPr>
          </a:p>
        </p:txBody>
      </p:sp>
      <p:cxnSp>
        <p:nvCxnSpPr>
          <p:cNvPr id="1009" name="Google Shape;1009;p91"/>
          <p:cNvCxnSpPr/>
          <p:nvPr/>
        </p:nvCxnSpPr>
        <p:spPr>
          <a:xfrm>
            <a:off x="4499992" y="5014917"/>
            <a:ext cx="0" cy="1224136"/>
          </a:xfrm>
          <a:prstGeom prst="straightConnector1">
            <a:avLst/>
          </a:prstGeom>
          <a:noFill/>
          <a:ln cap="flat" cmpd="sng" w="50800">
            <a:solidFill>
              <a:srgbClr val="3333FF"/>
            </a:solidFill>
            <a:prstDash val="solid"/>
            <a:round/>
            <a:headEnd len="sm" w="sm" type="none"/>
            <a:tailEnd len="sm" w="sm" type="none"/>
          </a:ln>
        </p:spPr>
      </p:cxnSp>
      <p:sp>
        <p:nvSpPr>
          <p:cNvPr id="1010" name="Google Shape;1010;p91"/>
          <p:cNvSpPr txBox="1"/>
          <p:nvPr/>
        </p:nvSpPr>
        <p:spPr>
          <a:xfrm>
            <a:off x="7812360" y="5807005"/>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j</a:t>
            </a:r>
            <a:endParaRPr b="1" sz="3600">
              <a:solidFill>
                <a:srgbClr val="FF0000"/>
              </a:solidFill>
              <a:latin typeface="Courier New"/>
              <a:ea typeface="Courier New"/>
              <a:cs typeface="Courier New"/>
              <a:sym typeface="Courier New"/>
            </a:endParaRPr>
          </a:p>
        </p:txBody>
      </p:sp>
      <p:sp>
        <p:nvSpPr>
          <p:cNvPr id="1011" name="Google Shape;1011;p91"/>
          <p:cNvSpPr txBox="1"/>
          <p:nvPr/>
        </p:nvSpPr>
        <p:spPr>
          <a:xfrm>
            <a:off x="6516216" y="5807005"/>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00"/>
                </a:solidFill>
                <a:latin typeface="Courier New"/>
                <a:ea typeface="Courier New"/>
                <a:cs typeface="Courier New"/>
                <a:sym typeface="Courier New"/>
              </a:rPr>
              <a:t>i</a:t>
            </a:r>
            <a:endParaRPr b="1" sz="3600">
              <a:solidFill>
                <a:srgbClr val="FF0000"/>
              </a:solidFill>
              <a:latin typeface="Courier New"/>
              <a:ea typeface="Courier New"/>
              <a:cs typeface="Courier New"/>
              <a:sym typeface="Courier New"/>
            </a:endParaRPr>
          </a:p>
        </p:txBody>
      </p:sp>
      <p:cxnSp>
        <p:nvCxnSpPr>
          <p:cNvPr id="1012" name="Google Shape;1012;p91"/>
          <p:cNvCxnSpPr/>
          <p:nvPr/>
        </p:nvCxnSpPr>
        <p:spPr>
          <a:xfrm>
            <a:off x="7092280" y="5014917"/>
            <a:ext cx="0" cy="1224136"/>
          </a:xfrm>
          <a:prstGeom prst="straightConnector1">
            <a:avLst/>
          </a:prstGeom>
          <a:noFill/>
          <a:ln cap="flat" cmpd="sng" w="50800">
            <a:solidFill>
              <a:srgbClr val="3333F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28" name="Google Shape;128;p20"/>
          <p:cNvSpPr txBox="1"/>
          <p:nvPr>
            <p:ph idx="1" type="body"/>
          </p:nvPr>
        </p:nvSpPr>
        <p:spPr>
          <a:xfrm>
            <a:off x="457200" y="1052736"/>
            <a:ext cx="8229600" cy="50734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lang="ru-RU" sz="2800"/>
              <a:t>Управление округлением</a:t>
            </a:r>
            <a:endParaRPr/>
          </a:p>
          <a:p>
            <a:pPr indent="174624" lvl="0" marL="360363" rtl="0" algn="just">
              <a:spcBef>
                <a:spcPts val="360"/>
              </a:spcBef>
              <a:spcAft>
                <a:spcPts val="0"/>
              </a:spcAft>
              <a:buClr>
                <a:schemeClr val="dk1"/>
              </a:buClr>
              <a:buSzPts val="1800"/>
              <a:buNone/>
            </a:pPr>
            <a:r>
              <a:rPr lang="ru-RU" sz="1800"/>
              <a:t>В вычислениях с округленной арифметикой, например, с числами с плавающей запятой, алгоритм "разделяй и властвуй" может давать более точные результаты, чем внешне эквивалентный итерационный метод. Например, можно добавить N чисел либо с помощью простого цикла, который добавляет каждый элемент данных к одной переменной, либо с помощью алгоритма D &amp; C, называемого попарным суммированием, который разбивает набор данных на две половины, рекурсивно вычисляет сумму каждой половины, а затем складывает две суммы. Хотя второй метод выполняет то же количество добавлений, что и первый, и оплачивает накладные расходы на рекурсивные вызовы, он обычно более точен.</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92"/>
          <p:cNvSpPr txBox="1"/>
          <p:nvPr>
            <p:ph type="title"/>
          </p:nvPr>
        </p:nvSpPr>
        <p:spPr>
          <a:xfrm>
            <a:off x="107504" y="0"/>
            <a:ext cx="9036496" cy="70609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ru-RU" sz="3200"/>
              <a:t>Быстрая сортировка (продолжение примера 2)</a:t>
            </a:r>
            <a:endParaRPr/>
          </a:p>
        </p:txBody>
      </p:sp>
      <p:sp>
        <p:nvSpPr>
          <p:cNvPr id="1018" name="Google Shape;1018;p92"/>
          <p:cNvSpPr/>
          <p:nvPr/>
        </p:nvSpPr>
        <p:spPr>
          <a:xfrm>
            <a:off x="1187624"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92"/>
          <p:cNvSpPr/>
          <p:nvPr/>
        </p:nvSpPr>
        <p:spPr>
          <a:xfrm>
            <a:off x="1835696"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92"/>
          <p:cNvSpPr/>
          <p:nvPr/>
        </p:nvSpPr>
        <p:spPr>
          <a:xfrm>
            <a:off x="2483768"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1" name="Google Shape;1021;p92"/>
          <p:cNvSpPr/>
          <p:nvPr/>
        </p:nvSpPr>
        <p:spPr>
          <a:xfrm>
            <a:off x="3131840"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2" name="Google Shape;1022;p92"/>
          <p:cNvSpPr/>
          <p:nvPr/>
        </p:nvSpPr>
        <p:spPr>
          <a:xfrm>
            <a:off x="3779912"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92"/>
          <p:cNvSpPr/>
          <p:nvPr/>
        </p:nvSpPr>
        <p:spPr>
          <a:xfrm>
            <a:off x="4427984"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Google Shape;1024;p92"/>
          <p:cNvSpPr/>
          <p:nvPr/>
        </p:nvSpPr>
        <p:spPr>
          <a:xfrm>
            <a:off x="5076056"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5" name="Google Shape;1025;p92"/>
          <p:cNvSpPr/>
          <p:nvPr/>
        </p:nvSpPr>
        <p:spPr>
          <a:xfrm>
            <a:off x="5724128"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Google Shape;1026;p92"/>
          <p:cNvSpPr/>
          <p:nvPr/>
        </p:nvSpPr>
        <p:spPr>
          <a:xfrm>
            <a:off x="6372200"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7" name="Google Shape;1027;p92"/>
          <p:cNvSpPr/>
          <p:nvPr/>
        </p:nvSpPr>
        <p:spPr>
          <a:xfrm>
            <a:off x="7020272"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Google Shape;1028;p92"/>
          <p:cNvSpPr/>
          <p:nvPr/>
        </p:nvSpPr>
        <p:spPr>
          <a:xfrm>
            <a:off x="7668344" y="1198493"/>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9" name="Google Shape;1029;p92"/>
          <p:cNvSpPr txBox="1"/>
          <p:nvPr/>
        </p:nvSpPr>
        <p:spPr>
          <a:xfrm>
            <a:off x="1187624"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1030" name="Google Shape;1030;p92"/>
          <p:cNvSpPr txBox="1"/>
          <p:nvPr/>
        </p:nvSpPr>
        <p:spPr>
          <a:xfrm>
            <a:off x="2483768"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a:p>
        </p:txBody>
      </p:sp>
      <p:sp>
        <p:nvSpPr>
          <p:cNvPr id="1031" name="Google Shape;1031;p92"/>
          <p:cNvSpPr txBox="1"/>
          <p:nvPr/>
        </p:nvSpPr>
        <p:spPr>
          <a:xfrm>
            <a:off x="1835696"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1032" name="Google Shape;1032;p92"/>
          <p:cNvSpPr txBox="1"/>
          <p:nvPr/>
        </p:nvSpPr>
        <p:spPr>
          <a:xfrm>
            <a:off x="3131840"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p:txBody>
      </p:sp>
      <p:sp>
        <p:nvSpPr>
          <p:cNvPr id="1033" name="Google Shape;1033;p92"/>
          <p:cNvSpPr txBox="1"/>
          <p:nvPr/>
        </p:nvSpPr>
        <p:spPr>
          <a:xfrm>
            <a:off x="3779912"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sp>
        <p:nvSpPr>
          <p:cNvPr id="1034" name="Google Shape;1034;p92"/>
          <p:cNvSpPr txBox="1"/>
          <p:nvPr/>
        </p:nvSpPr>
        <p:spPr>
          <a:xfrm>
            <a:off x="4355976"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a:p>
        </p:txBody>
      </p:sp>
      <p:sp>
        <p:nvSpPr>
          <p:cNvPr id="1035" name="Google Shape;1035;p92"/>
          <p:cNvSpPr txBox="1"/>
          <p:nvPr/>
        </p:nvSpPr>
        <p:spPr>
          <a:xfrm>
            <a:off x="5076056"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sz="2400">
              <a:solidFill>
                <a:schemeClr val="dk1"/>
              </a:solidFill>
              <a:latin typeface="Calibri"/>
              <a:ea typeface="Calibri"/>
              <a:cs typeface="Calibri"/>
              <a:sym typeface="Calibri"/>
            </a:endParaRPr>
          </a:p>
        </p:txBody>
      </p:sp>
      <p:sp>
        <p:nvSpPr>
          <p:cNvPr id="1036" name="Google Shape;1036;p92"/>
          <p:cNvSpPr txBox="1"/>
          <p:nvPr/>
        </p:nvSpPr>
        <p:spPr>
          <a:xfrm>
            <a:off x="5724128"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p:txBody>
      </p:sp>
      <p:sp>
        <p:nvSpPr>
          <p:cNvPr id="1037" name="Google Shape;1037;p92"/>
          <p:cNvSpPr txBox="1"/>
          <p:nvPr/>
        </p:nvSpPr>
        <p:spPr>
          <a:xfrm>
            <a:off x="6372200"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sz="2400">
              <a:solidFill>
                <a:schemeClr val="dk1"/>
              </a:solidFill>
              <a:latin typeface="Calibri"/>
              <a:ea typeface="Calibri"/>
              <a:cs typeface="Calibri"/>
              <a:sym typeface="Calibri"/>
            </a:endParaRPr>
          </a:p>
        </p:txBody>
      </p:sp>
      <p:sp>
        <p:nvSpPr>
          <p:cNvPr id="1038" name="Google Shape;1038;p92"/>
          <p:cNvSpPr txBox="1"/>
          <p:nvPr/>
        </p:nvSpPr>
        <p:spPr>
          <a:xfrm>
            <a:off x="7020272"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sz="2400">
              <a:solidFill>
                <a:schemeClr val="dk1"/>
              </a:solidFill>
              <a:latin typeface="Calibri"/>
              <a:ea typeface="Calibri"/>
              <a:cs typeface="Calibri"/>
              <a:sym typeface="Calibri"/>
            </a:endParaRPr>
          </a:p>
        </p:txBody>
      </p:sp>
      <p:sp>
        <p:nvSpPr>
          <p:cNvPr id="1039" name="Google Shape;1039;p92"/>
          <p:cNvSpPr txBox="1"/>
          <p:nvPr/>
        </p:nvSpPr>
        <p:spPr>
          <a:xfrm>
            <a:off x="7668344" y="1198493"/>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sz="2400">
              <a:solidFill>
                <a:schemeClr val="dk1"/>
              </a:solidFill>
              <a:latin typeface="Calibri"/>
              <a:ea typeface="Calibri"/>
              <a:cs typeface="Calibri"/>
              <a:sym typeface="Calibri"/>
            </a:endParaRPr>
          </a:p>
        </p:txBody>
      </p:sp>
      <p:sp>
        <p:nvSpPr>
          <p:cNvPr id="1040" name="Google Shape;1040;p92"/>
          <p:cNvSpPr txBox="1"/>
          <p:nvPr/>
        </p:nvSpPr>
        <p:spPr>
          <a:xfrm>
            <a:off x="179512" y="548680"/>
            <a:ext cx="56166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Четвертое разделение: x =3, x= 10, x = 16</a:t>
            </a:r>
            <a:endParaRPr sz="2000">
              <a:solidFill>
                <a:schemeClr val="dk1"/>
              </a:solidFill>
              <a:latin typeface="Calibri"/>
              <a:ea typeface="Calibri"/>
              <a:cs typeface="Calibri"/>
              <a:sym typeface="Calibri"/>
            </a:endParaRPr>
          </a:p>
        </p:txBody>
      </p:sp>
      <p:cxnSp>
        <p:nvCxnSpPr>
          <p:cNvPr id="1041" name="Google Shape;1041;p92"/>
          <p:cNvCxnSpPr/>
          <p:nvPr/>
        </p:nvCxnSpPr>
        <p:spPr>
          <a:xfrm>
            <a:off x="1835696" y="1054477"/>
            <a:ext cx="0" cy="864096"/>
          </a:xfrm>
          <a:prstGeom prst="straightConnector1">
            <a:avLst/>
          </a:prstGeom>
          <a:noFill/>
          <a:ln cap="flat" cmpd="sng" w="50800">
            <a:solidFill>
              <a:srgbClr val="3333FF"/>
            </a:solidFill>
            <a:prstDash val="solid"/>
            <a:round/>
            <a:headEnd len="sm" w="sm" type="none"/>
            <a:tailEnd len="sm" w="sm" type="none"/>
          </a:ln>
        </p:spPr>
      </p:cxnSp>
      <p:sp>
        <p:nvSpPr>
          <p:cNvPr id="1042" name="Google Shape;1042;p92"/>
          <p:cNvSpPr/>
          <p:nvPr/>
        </p:nvSpPr>
        <p:spPr>
          <a:xfrm>
            <a:off x="2483768" y="982469"/>
            <a:ext cx="1944216"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1043" name="Google Shape;1043;p92"/>
          <p:cNvSpPr/>
          <p:nvPr/>
        </p:nvSpPr>
        <p:spPr>
          <a:xfrm>
            <a:off x="4427984" y="982469"/>
            <a:ext cx="1944216"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1044" name="Google Shape;1044;p92"/>
          <p:cNvSpPr/>
          <p:nvPr/>
        </p:nvSpPr>
        <p:spPr>
          <a:xfrm>
            <a:off x="7020272" y="982469"/>
            <a:ext cx="1296144"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1045" name="Google Shape;1045;p92"/>
          <p:cNvSpPr txBox="1"/>
          <p:nvPr/>
        </p:nvSpPr>
        <p:spPr>
          <a:xfrm>
            <a:off x="2555776"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i</a:t>
            </a:r>
            <a:endParaRPr b="1" sz="3600">
              <a:solidFill>
                <a:srgbClr val="3333FF"/>
              </a:solidFill>
              <a:latin typeface="Courier New"/>
              <a:ea typeface="Courier New"/>
              <a:cs typeface="Courier New"/>
              <a:sym typeface="Courier New"/>
            </a:endParaRPr>
          </a:p>
        </p:txBody>
      </p:sp>
      <p:sp>
        <p:nvSpPr>
          <p:cNvPr id="1046" name="Google Shape;1046;p92"/>
          <p:cNvSpPr txBox="1"/>
          <p:nvPr/>
        </p:nvSpPr>
        <p:spPr>
          <a:xfrm>
            <a:off x="3779912"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j</a:t>
            </a:r>
            <a:endParaRPr b="1" sz="3600">
              <a:solidFill>
                <a:srgbClr val="3333FF"/>
              </a:solidFill>
              <a:latin typeface="Courier New"/>
              <a:ea typeface="Courier New"/>
              <a:cs typeface="Courier New"/>
              <a:sym typeface="Courier New"/>
            </a:endParaRPr>
          </a:p>
        </p:txBody>
      </p:sp>
      <p:cxnSp>
        <p:nvCxnSpPr>
          <p:cNvPr id="1047" name="Google Shape;1047;p92"/>
          <p:cNvCxnSpPr/>
          <p:nvPr/>
        </p:nvCxnSpPr>
        <p:spPr>
          <a:xfrm>
            <a:off x="3131840" y="1054477"/>
            <a:ext cx="0" cy="864096"/>
          </a:xfrm>
          <a:prstGeom prst="straightConnector1">
            <a:avLst/>
          </a:prstGeom>
          <a:noFill/>
          <a:ln cap="flat" cmpd="sng" w="50800">
            <a:solidFill>
              <a:srgbClr val="3333FF"/>
            </a:solidFill>
            <a:prstDash val="solid"/>
            <a:round/>
            <a:headEnd len="sm" w="sm" type="none"/>
            <a:tailEnd len="sm" w="sm" type="none"/>
          </a:ln>
        </p:spPr>
      </p:cxnSp>
      <p:sp>
        <p:nvSpPr>
          <p:cNvPr id="1048" name="Google Shape;1048;p92"/>
          <p:cNvSpPr txBox="1"/>
          <p:nvPr/>
        </p:nvSpPr>
        <p:spPr>
          <a:xfrm>
            <a:off x="5724128"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66"/>
                </a:solidFill>
                <a:latin typeface="Courier New"/>
                <a:ea typeface="Courier New"/>
                <a:cs typeface="Courier New"/>
                <a:sym typeface="Courier New"/>
              </a:rPr>
              <a:t>j</a:t>
            </a:r>
            <a:endParaRPr b="1" sz="3600">
              <a:solidFill>
                <a:srgbClr val="FF0066"/>
              </a:solidFill>
              <a:latin typeface="Courier New"/>
              <a:ea typeface="Courier New"/>
              <a:cs typeface="Courier New"/>
              <a:sym typeface="Courier New"/>
            </a:endParaRPr>
          </a:p>
        </p:txBody>
      </p:sp>
      <p:sp>
        <p:nvSpPr>
          <p:cNvPr id="1049" name="Google Shape;1049;p92"/>
          <p:cNvSpPr txBox="1"/>
          <p:nvPr/>
        </p:nvSpPr>
        <p:spPr>
          <a:xfrm>
            <a:off x="4499992"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FF0066"/>
                </a:solidFill>
                <a:latin typeface="Courier New"/>
                <a:ea typeface="Courier New"/>
                <a:cs typeface="Courier New"/>
                <a:sym typeface="Courier New"/>
              </a:rPr>
              <a:t>i</a:t>
            </a:r>
            <a:endParaRPr b="1" sz="3600">
              <a:solidFill>
                <a:srgbClr val="FF0066"/>
              </a:solidFill>
              <a:latin typeface="Courier New"/>
              <a:ea typeface="Courier New"/>
              <a:cs typeface="Courier New"/>
              <a:sym typeface="Courier New"/>
            </a:endParaRPr>
          </a:p>
        </p:txBody>
      </p:sp>
      <p:cxnSp>
        <p:nvCxnSpPr>
          <p:cNvPr id="1050" name="Google Shape;1050;p92"/>
          <p:cNvCxnSpPr/>
          <p:nvPr/>
        </p:nvCxnSpPr>
        <p:spPr>
          <a:xfrm>
            <a:off x="5724128" y="1054477"/>
            <a:ext cx="0" cy="864096"/>
          </a:xfrm>
          <a:prstGeom prst="straightConnector1">
            <a:avLst/>
          </a:prstGeom>
          <a:noFill/>
          <a:ln cap="flat" cmpd="sng" w="50800">
            <a:solidFill>
              <a:srgbClr val="3333FF"/>
            </a:solidFill>
            <a:prstDash val="solid"/>
            <a:round/>
            <a:headEnd len="sm" w="sm" type="none"/>
            <a:tailEnd len="sm" w="sm" type="none"/>
          </a:ln>
        </p:spPr>
      </p:cxnSp>
      <p:cxnSp>
        <p:nvCxnSpPr>
          <p:cNvPr id="1051" name="Google Shape;1051;p92"/>
          <p:cNvCxnSpPr/>
          <p:nvPr/>
        </p:nvCxnSpPr>
        <p:spPr>
          <a:xfrm>
            <a:off x="5076056" y="1054477"/>
            <a:ext cx="0" cy="864096"/>
          </a:xfrm>
          <a:prstGeom prst="straightConnector1">
            <a:avLst/>
          </a:prstGeom>
          <a:noFill/>
          <a:ln cap="flat" cmpd="sng" w="50800">
            <a:solidFill>
              <a:srgbClr val="3333FF"/>
            </a:solidFill>
            <a:prstDash val="solid"/>
            <a:round/>
            <a:headEnd len="sm" w="sm" type="none"/>
            <a:tailEnd len="sm" w="sm" type="none"/>
          </a:ln>
        </p:spPr>
      </p:cxnSp>
      <p:sp>
        <p:nvSpPr>
          <p:cNvPr id="1052" name="Google Shape;1052;p92"/>
          <p:cNvSpPr txBox="1"/>
          <p:nvPr/>
        </p:nvSpPr>
        <p:spPr>
          <a:xfrm>
            <a:off x="7668344"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006600"/>
                </a:solidFill>
                <a:latin typeface="Courier New"/>
                <a:ea typeface="Courier New"/>
                <a:cs typeface="Courier New"/>
                <a:sym typeface="Courier New"/>
              </a:rPr>
              <a:t>j</a:t>
            </a:r>
            <a:endParaRPr b="1" sz="3600">
              <a:solidFill>
                <a:srgbClr val="006600"/>
              </a:solidFill>
              <a:latin typeface="Courier New"/>
              <a:ea typeface="Courier New"/>
              <a:cs typeface="Courier New"/>
              <a:sym typeface="Courier New"/>
            </a:endParaRPr>
          </a:p>
        </p:txBody>
      </p:sp>
      <p:sp>
        <p:nvSpPr>
          <p:cNvPr id="1053" name="Google Shape;1053;p92"/>
          <p:cNvSpPr txBox="1"/>
          <p:nvPr/>
        </p:nvSpPr>
        <p:spPr>
          <a:xfrm>
            <a:off x="7092280" y="1630541"/>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006600"/>
                </a:solidFill>
                <a:latin typeface="Courier New"/>
                <a:ea typeface="Courier New"/>
                <a:cs typeface="Courier New"/>
                <a:sym typeface="Courier New"/>
              </a:rPr>
              <a:t>i</a:t>
            </a:r>
            <a:endParaRPr b="1" sz="3600">
              <a:solidFill>
                <a:srgbClr val="006600"/>
              </a:solidFill>
              <a:latin typeface="Courier New"/>
              <a:ea typeface="Courier New"/>
              <a:cs typeface="Courier New"/>
              <a:sym typeface="Courier New"/>
            </a:endParaRPr>
          </a:p>
        </p:txBody>
      </p:sp>
      <p:cxnSp>
        <p:nvCxnSpPr>
          <p:cNvPr id="1054" name="Google Shape;1054;p92"/>
          <p:cNvCxnSpPr/>
          <p:nvPr/>
        </p:nvCxnSpPr>
        <p:spPr>
          <a:xfrm>
            <a:off x="7092280" y="982469"/>
            <a:ext cx="0" cy="864096"/>
          </a:xfrm>
          <a:prstGeom prst="straightConnector1">
            <a:avLst/>
          </a:prstGeom>
          <a:noFill/>
          <a:ln cap="flat" cmpd="sng" w="50800">
            <a:solidFill>
              <a:srgbClr val="3333FF"/>
            </a:solidFill>
            <a:prstDash val="solid"/>
            <a:round/>
            <a:headEnd len="sm" w="sm" type="none"/>
            <a:tailEnd len="sm" w="sm" type="none"/>
          </a:ln>
        </p:spPr>
      </p:cxnSp>
      <p:cxnSp>
        <p:nvCxnSpPr>
          <p:cNvPr id="1055" name="Google Shape;1055;p92"/>
          <p:cNvCxnSpPr/>
          <p:nvPr/>
        </p:nvCxnSpPr>
        <p:spPr>
          <a:xfrm>
            <a:off x="7668344" y="982469"/>
            <a:ext cx="0" cy="864096"/>
          </a:xfrm>
          <a:prstGeom prst="straightConnector1">
            <a:avLst/>
          </a:prstGeom>
          <a:noFill/>
          <a:ln cap="flat" cmpd="sng" w="50800">
            <a:solidFill>
              <a:srgbClr val="3333FF"/>
            </a:solidFill>
            <a:prstDash val="solid"/>
            <a:round/>
            <a:headEnd len="sm" w="sm" type="none"/>
            <a:tailEnd len="sm" w="sm" type="none"/>
          </a:ln>
        </p:spPr>
      </p:cxnSp>
      <p:sp>
        <p:nvSpPr>
          <p:cNvPr id="1056" name="Google Shape;1056;p92"/>
          <p:cNvSpPr/>
          <p:nvPr/>
        </p:nvSpPr>
        <p:spPr>
          <a:xfrm>
            <a:off x="1187624"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7" name="Google Shape;1057;p92"/>
          <p:cNvSpPr/>
          <p:nvPr/>
        </p:nvSpPr>
        <p:spPr>
          <a:xfrm>
            <a:off x="1835696"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8" name="Google Shape;1058;p92"/>
          <p:cNvSpPr/>
          <p:nvPr/>
        </p:nvSpPr>
        <p:spPr>
          <a:xfrm>
            <a:off x="2483768"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9" name="Google Shape;1059;p92"/>
          <p:cNvSpPr/>
          <p:nvPr/>
        </p:nvSpPr>
        <p:spPr>
          <a:xfrm>
            <a:off x="3131840"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0" name="Google Shape;1060;p92"/>
          <p:cNvSpPr/>
          <p:nvPr/>
        </p:nvSpPr>
        <p:spPr>
          <a:xfrm>
            <a:off x="3779912"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1" name="Google Shape;1061;p92"/>
          <p:cNvSpPr/>
          <p:nvPr/>
        </p:nvSpPr>
        <p:spPr>
          <a:xfrm>
            <a:off x="4427984"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92"/>
          <p:cNvSpPr/>
          <p:nvPr/>
        </p:nvSpPr>
        <p:spPr>
          <a:xfrm>
            <a:off x="5076056"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3" name="Google Shape;1063;p92"/>
          <p:cNvSpPr/>
          <p:nvPr/>
        </p:nvSpPr>
        <p:spPr>
          <a:xfrm>
            <a:off x="5724128"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Google Shape;1064;p92"/>
          <p:cNvSpPr/>
          <p:nvPr/>
        </p:nvSpPr>
        <p:spPr>
          <a:xfrm>
            <a:off x="6372200"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5" name="Google Shape;1065;p92"/>
          <p:cNvSpPr/>
          <p:nvPr/>
        </p:nvSpPr>
        <p:spPr>
          <a:xfrm>
            <a:off x="7020272"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6" name="Google Shape;1066;p92"/>
          <p:cNvSpPr/>
          <p:nvPr/>
        </p:nvSpPr>
        <p:spPr>
          <a:xfrm>
            <a:off x="7668344" y="3140968"/>
            <a:ext cx="648072" cy="43204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7" name="Google Shape;1067;p92"/>
          <p:cNvSpPr txBox="1"/>
          <p:nvPr/>
        </p:nvSpPr>
        <p:spPr>
          <a:xfrm>
            <a:off x="1187624"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1068" name="Google Shape;1068;p92"/>
          <p:cNvSpPr txBox="1"/>
          <p:nvPr/>
        </p:nvSpPr>
        <p:spPr>
          <a:xfrm>
            <a:off x="2483768"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p:txBody>
      </p:sp>
      <p:sp>
        <p:nvSpPr>
          <p:cNvPr id="1069" name="Google Shape;1069;p92"/>
          <p:cNvSpPr txBox="1"/>
          <p:nvPr/>
        </p:nvSpPr>
        <p:spPr>
          <a:xfrm>
            <a:off x="1835696"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a:t>
            </a:r>
            <a:endParaRPr/>
          </a:p>
        </p:txBody>
      </p:sp>
      <p:sp>
        <p:nvSpPr>
          <p:cNvPr id="1070" name="Google Shape;1070;p92"/>
          <p:cNvSpPr txBox="1"/>
          <p:nvPr/>
        </p:nvSpPr>
        <p:spPr>
          <a:xfrm>
            <a:off x="3131840"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p:txBody>
      </p:sp>
      <p:sp>
        <p:nvSpPr>
          <p:cNvPr id="1071" name="Google Shape;1071;p92"/>
          <p:cNvSpPr txBox="1"/>
          <p:nvPr/>
        </p:nvSpPr>
        <p:spPr>
          <a:xfrm>
            <a:off x="3779912"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sp>
        <p:nvSpPr>
          <p:cNvPr id="1072" name="Google Shape;1072;p92"/>
          <p:cNvSpPr txBox="1"/>
          <p:nvPr/>
        </p:nvSpPr>
        <p:spPr>
          <a:xfrm>
            <a:off x="4355976"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p:txBody>
      </p:sp>
      <p:sp>
        <p:nvSpPr>
          <p:cNvPr id="1073" name="Google Shape;1073;p92"/>
          <p:cNvSpPr txBox="1"/>
          <p:nvPr/>
        </p:nvSpPr>
        <p:spPr>
          <a:xfrm>
            <a:off x="5076056"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10</a:t>
            </a:r>
            <a:endParaRPr sz="2400">
              <a:solidFill>
                <a:schemeClr val="dk1"/>
              </a:solidFill>
              <a:latin typeface="Calibri"/>
              <a:ea typeface="Calibri"/>
              <a:cs typeface="Calibri"/>
              <a:sym typeface="Calibri"/>
            </a:endParaRPr>
          </a:p>
        </p:txBody>
      </p:sp>
      <p:sp>
        <p:nvSpPr>
          <p:cNvPr id="1074" name="Google Shape;1074;p92"/>
          <p:cNvSpPr txBox="1"/>
          <p:nvPr/>
        </p:nvSpPr>
        <p:spPr>
          <a:xfrm>
            <a:off x="5724128"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12</a:t>
            </a:r>
            <a:endParaRPr sz="2400">
              <a:solidFill>
                <a:schemeClr val="dk1"/>
              </a:solidFill>
              <a:latin typeface="Calibri"/>
              <a:ea typeface="Calibri"/>
              <a:cs typeface="Calibri"/>
              <a:sym typeface="Calibri"/>
            </a:endParaRPr>
          </a:p>
        </p:txBody>
      </p:sp>
      <p:sp>
        <p:nvSpPr>
          <p:cNvPr id="1075" name="Google Shape;1075;p92"/>
          <p:cNvSpPr txBox="1"/>
          <p:nvPr/>
        </p:nvSpPr>
        <p:spPr>
          <a:xfrm>
            <a:off x="6372200"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13</a:t>
            </a:r>
            <a:endParaRPr sz="2400">
              <a:solidFill>
                <a:schemeClr val="dk1"/>
              </a:solidFill>
              <a:latin typeface="Calibri"/>
              <a:ea typeface="Calibri"/>
              <a:cs typeface="Calibri"/>
              <a:sym typeface="Calibri"/>
            </a:endParaRPr>
          </a:p>
        </p:txBody>
      </p:sp>
      <p:sp>
        <p:nvSpPr>
          <p:cNvPr id="1076" name="Google Shape;1076;p92"/>
          <p:cNvSpPr txBox="1"/>
          <p:nvPr/>
        </p:nvSpPr>
        <p:spPr>
          <a:xfrm>
            <a:off x="7020272"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16</a:t>
            </a:r>
            <a:endParaRPr sz="2400">
              <a:solidFill>
                <a:schemeClr val="dk1"/>
              </a:solidFill>
              <a:latin typeface="Calibri"/>
              <a:ea typeface="Calibri"/>
              <a:cs typeface="Calibri"/>
              <a:sym typeface="Calibri"/>
            </a:endParaRPr>
          </a:p>
        </p:txBody>
      </p:sp>
      <p:sp>
        <p:nvSpPr>
          <p:cNvPr id="1077" name="Google Shape;1077;p92"/>
          <p:cNvSpPr txBox="1"/>
          <p:nvPr/>
        </p:nvSpPr>
        <p:spPr>
          <a:xfrm>
            <a:off x="7668344" y="3140968"/>
            <a:ext cx="64807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Calibri"/>
                <a:ea typeface="Calibri"/>
                <a:cs typeface="Calibri"/>
                <a:sym typeface="Calibri"/>
              </a:rPr>
              <a:t>21</a:t>
            </a:r>
            <a:endParaRPr sz="2400">
              <a:solidFill>
                <a:schemeClr val="dk1"/>
              </a:solidFill>
              <a:latin typeface="Calibri"/>
              <a:ea typeface="Calibri"/>
              <a:cs typeface="Calibri"/>
              <a:sym typeface="Calibri"/>
            </a:endParaRPr>
          </a:p>
        </p:txBody>
      </p:sp>
      <p:sp>
        <p:nvSpPr>
          <p:cNvPr id="1078" name="Google Shape;1078;p92"/>
          <p:cNvSpPr txBox="1"/>
          <p:nvPr/>
        </p:nvSpPr>
        <p:spPr>
          <a:xfrm>
            <a:off x="179512" y="2564904"/>
            <a:ext cx="56166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000">
                <a:solidFill>
                  <a:schemeClr val="dk1"/>
                </a:solidFill>
                <a:latin typeface="Calibri"/>
                <a:ea typeface="Calibri"/>
                <a:cs typeface="Calibri"/>
                <a:sym typeface="Calibri"/>
              </a:rPr>
              <a:t>Пятое разделение: x = 4</a:t>
            </a:r>
            <a:endParaRPr sz="2000">
              <a:solidFill>
                <a:schemeClr val="dk1"/>
              </a:solidFill>
              <a:latin typeface="Calibri"/>
              <a:ea typeface="Calibri"/>
              <a:cs typeface="Calibri"/>
              <a:sym typeface="Calibri"/>
            </a:endParaRPr>
          </a:p>
        </p:txBody>
      </p:sp>
      <p:cxnSp>
        <p:nvCxnSpPr>
          <p:cNvPr id="1079" name="Google Shape;1079;p92"/>
          <p:cNvCxnSpPr/>
          <p:nvPr/>
        </p:nvCxnSpPr>
        <p:spPr>
          <a:xfrm>
            <a:off x="1835696" y="2996952"/>
            <a:ext cx="0" cy="864096"/>
          </a:xfrm>
          <a:prstGeom prst="straightConnector1">
            <a:avLst/>
          </a:prstGeom>
          <a:noFill/>
          <a:ln cap="flat" cmpd="sng" w="50800">
            <a:solidFill>
              <a:srgbClr val="3333FF"/>
            </a:solidFill>
            <a:prstDash val="solid"/>
            <a:round/>
            <a:headEnd len="sm" w="sm" type="none"/>
            <a:tailEnd len="sm" w="sm" type="none"/>
          </a:ln>
        </p:spPr>
      </p:cxnSp>
      <p:sp>
        <p:nvSpPr>
          <p:cNvPr id="1080" name="Google Shape;1080;p92"/>
          <p:cNvSpPr/>
          <p:nvPr/>
        </p:nvSpPr>
        <p:spPr>
          <a:xfrm>
            <a:off x="3131840" y="2924944"/>
            <a:ext cx="1296144" cy="864096"/>
          </a:xfrm>
          <a:prstGeom prst="bracketPair">
            <a:avLst/>
          </a:prstGeom>
          <a:noFill/>
          <a:ln cap="flat" cmpd="sng" w="571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333FF"/>
              </a:solidFill>
              <a:latin typeface="Calibri"/>
              <a:ea typeface="Calibri"/>
              <a:cs typeface="Calibri"/>
              <a:sym typeface="Calibri"/>
            </a:endParaRPr>
          </a:p>
        </p:txBody>
      </p:sp>
      <p:sp>
        <p:nvSpPr>
          <p:cNvPr id="1081" name="Google Shape;1081;p92"/>
          <p:cNvSpPr txBox="1"/>
          <p:nvPr/>
        </p:nvSpPr>
        <p:spPr>
          <a:xfrm>
            <a:off x="3131840" y="3573016"/>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i</a:t>
            </a:r>
            <a:endParaRPr b="1" sz="3600">
              <a:solidFill>
                <a:srgbClr val="3333FF"/>
              </a:solidFill>
              <a:latin typeface="Courier New"/>
              <a:ea typeface="Courier New"/>
              <a:cs typeface="Courier New"/>
              <a:sym typeface="Courier New"/>
            </a:endParaRPr>
          </a:p>
        </p:txBody>
      </p:sp>
      <p:sp>
        <p:nvSpPr>
          <p:cNvPr id="1082" name="Google Shape;1082;p92"/>
          <p:cNvSpPr txBox="1"/>
          <p:nvPr/>
        </p:nvSpPr>
        <p:spPr>
          <a:xfrm>
            <a:off x="3851920" y="3573016"/>
            <a:ext cx="57606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3600">
                <a:solidFill>
                  <a:srgbClr val="3333FF"/>
                </a:solidFill>
                <a:latin typeface="Courier New"/>
                <a:ea typeface="Courier New"/>
                <a:cs typeface="Courier New"/>
                <a:sym typeface="Courier New"/>
              </a:rPr>
              <a:t>j</a:t>
            </a:r>
            <a:endParaRPr b="1" sz="3600">
              <a:solidFill>
                <a:srgbClr val="3333FF"/>
              </a:solidFill>
              <a:latin typeface="Courier New"/>
              <a:ea typeface="Courier New"/>
              <a:cs typeface="Courier New"/>
              <a:sym typeface="Courier New"/>
            </a:endParaRPr>
          </a:p>
        </p:txBody>
      </p:sp>
      <p:cxnSp>
        <p:nvCxnSpPr>
          <p:cNvPr id="1083" name="Google Shape;1083;p92"/>
          <p:cNvCxnSpPr/>
          <p:nvPr/>
        </p:nvCxnSpPr>
        <p:spPr>
          <a:xfrm>
            <a:off x="2483768"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4" name="Google Shape;1084;p92"/>
          <p:cNvCxnSpPr/>
          <p:nvPr/>
        </p:nvCxnSpPr>
        <p:spPr>
          <a:xfrm>
            <a:off x="5724128"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5" name="Google Shape;1085;p92"/>
          <p:cNvCxnSpPr/>
          <p:nvPr/>
        </p:nvCxnSpPr>
        <p:spPr>
          <a:xfrm>
            <a:off x="5076056"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6" name="Google Shape;1086;p92"/>
          <p:cNvCxnSpPr/>
          <p:nvPr/>
        </p:nvCxnSpPr>
        <p:spPr>
          <a:xfrm>
            <a:off x="7020272"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7" name="Google Shape;1087;p92"/>
          <p:cNvCxnSpPr/>
          <p:nvPr/>
        </p:nvCxnSpPr>
        <p:spPr>
          <a:xfrm>
            <a:off x="7668344"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8" name="Google Shape;1088;p92"/>
          <p:cNvCxnSpPr/>
          <p:nvPr/>
        </p:nvCxnSpPr>
        <p:spPr>
          <a:xfrm>
            <a:off x="6372200"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89" name="Google Shape;1089;p92"/>
          <p:cNvCxnSpPr/>
          <p:nvPr/>
        </p:nvCxnSpPr>
        <p:spPr>
          <a:xfrm>
            <a:off x="3779912" y="2924944"/>
            <a:ext cx="0" cy="864096"/>
          </a:xfrm>
          <a:prstGeom prst="straightConnector1">
            <a:avLst/>
          </a:prstGeom>
          <a:noFill/>
          <a:ln cap="flat" cmpd="sng" w="50800">
            <a:solidFill>
              <a:srgbClr val="3333FF"/>
            </a:solidFill>
            <a:prstDash val="solid"/>
            <a:round/>
            <a:headEnd len="sm" w="sm" type="none"/>
            <a:tailEnd len="sm" w="sm" type="none"/>
          </a:ln>
        </p:spPr>
      </p:cxnSp>
      <p:cxnSp>
        <p:nvCxnSpPr>
          <p:cNvPr id="1090" name="Google Shape;1090;p92"/>
          <p:cNvCxnSpPr/>
          <p:nvPr/>
        </p:nvCxnSpPr>
        <p:spPr>
          <a:xfrm>
            <a:off x="3203848" y="2924944"/>
            <a:ext cx="0" cy="864096"/>
          </a:xfrm>
          <a:prstGeom prst="straightConnector1">
            <a:avLst/>
          </a:prstGeom>
          <a:noFill/>
          <a:ln cap="flat" cmpd="sng" w="50800">
            <a:solidFill>
              <a:srgbClr val="3333FF"/>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93"/>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096" name="Google Shape;1096;p93"/>
          <p:cNvSpPr txBox="1"/>
          <p:nvPr>
            <p:ph idx="1" type="body"/>
          </p:nvPr>
        </p:nvSpPr>
        <p:spPr>
          <a:xfrm>
            <a:off x="323528" y="1603679"/>
            <a:ext cx="8229600" cy="122413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ru-RU"/>
              <a:t>A – все элементы ≤ x</a:t>
            </a:r>
            <a:endParaRPr/>
          </a:p>
          <a:p>
            <a:pPr indent="0" lvl="0" marL="0" rtl="0" algn="l">
              <a:spcBef>
                <a:spcPts val="496"/>
              </a:spcBef>
              <a:spcAft>
                <a:spcPts val="0"/>
              </a:spcAft>
              <a:buClr>
                <a:schemeClr val="dk1"/>
              </a:buClr>
              <a:buSzPct val="100000"/>
              <a:buNone/>
            </a:pPr>
            <a:r>
              <a:rPr lang="ru-RU"/>
              <a:t>B – все  элементы &gt; x</a:t>
            </a:r>
            <a:endParaRPr/>
          </a:p>
          <a:p>
            <a:pPr indent="0" lvl="0" marL="0" rtl="0" algn="l">
              <a:spcBef>
                <a:spcPts val="496"/>
              </a:spcBef>
              <a:spcAft>
                <a:spcPts val="0"/>
              </a:spcAft>
              <a:buClr>
                <a:schemeClr val="dk1"/>
              </a:buClr>
              <a:buSzPct val="100000"/>
              <a:buNone/>
            </a:pPr>
            <a:r>
              <a:rPr lang="ru-RU"/>
              <a:t>Если z &gt; x, то </a:t>
            </a:r>
            <a:endParaRPr/>
          </a:p>
        </p:txBody>
      </p:sp>
      <p:sp>
        <p:nvSpPr>
          <p:cNvPr id="1097" name="Google Shape;1097;p93"/>
          <p:cNvSpPr/>
          <p:nvPr/>
        </p:nvSpPr>
        <p:spPr>
          <a:xfrm>
            <a:off x="477888" y="994992"/>
            <a:ext cx="1345282" cy="576064"/>
          </a:xfrm>
          <a:prstGeom prst="rect">
            <a:avLst/>
          </a:prstGeom>
          <a:solidFill>
            <a:srgbClr val="D6E3B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А</a:t>
            </a:r>
            <a:endParaRPr/>
          </a:p>
        </p:txBody>
      </p:sp>
      <p:sp>
        <p:nvSpPr>
          <p:cNvPr id="1098" name="Google Shape;1098;p93"/>
          <p:cNvSpPr/>
          <p:nvPr/>
        </p:nvSpPr>
        <p:spPr>
          <a:xfrm>
            <a:off x="1829986" y="985362"/>
            <a:ext cx="1368152"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B</a:t>
            </a:r>
            <a:endParaRPr sz="3600">
              <a:solidFill>
                <a:schemeClr val="dk1"/>
              </a:solidFill>
              <a:latin typeface="Calibri"/>
              <a:ea typeface="Calibri"/>
              <a:cs typeface="Calibri"/>
              <a:sym typeface="Calibri"/>
            </a:endParaRPr>
          </a:p>
        </p:txBody>
      </p:sp>
      <p:sp>
        <p:nvSpPr>
          <p:cNvPr id="1099" name="Google Shape;1099;p93"/>
          <p:cNvSpPr/>
          <p:nvPr/>
        </p:nvSpPr>
        <p:spPr>
          <a:xfrm>
            <a:off x="3774202" y="985362"/>
            <a:ext cx="1949926"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93"/>
          <p:cNvSpPr/>
          <p:nvPr/>
        </p:nvSpPr>
        <p:spPr>
          <a:xfrm>
            <a:off x="3198138" y="985362"/>
            <a:ext cx="576064"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z</a:t>
            </a:r>
            <a:endParaRPr sz="3600">
              <a:solidFill>
                <a:schemeClr val="dk1"/>
              </a:solidFill>
              <a:latin typeface="Calibri"/>
              <a:ea typeface="Calibri"/>
              <a:cs typeface="Calibri"/>
              <a:sym typeface="Calibri"/>
            </a:endParaRPr>
          </a:p>
        </p:txBody>
      </p:sp>
      <p:sp>
        <p:nvSpPr>
          <p:cNvPr id="1101" name="Google Shape;1101;p93"/>
          <p:cNvSpPr/>
          <p:nvPr/>
        </p:nvSpPr>
        <p:spPr>
          <a:xfrm>
            <a:off x="546408" y="2862566"/>
            <a:ext cx="1345282" cy="576064"/>
          </a:xfrm>
          <a:prstGeom prst="rect">
            <a:avLst/>
          </a:prstGeom>
          <a:solidFill>
            <a:srgbClr val="D6E3B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А</a:t>
            </a:r>
            <a:endParaRPr/>
          </a:p>
        </p:txBody>
      </p:sp>
      <p:sp>
        <p:nvSpPr>
          <p:cNvPr id="1102" name="Google Shape;1102;p93"/>
          <p:cNvSpPr/>
          <p:nvPr/>
        </p:nvSpPr>
        <p:spPr>
          <a:xfrm>
            <a:off x="1898506" y="2852936"/>
            <a:ext cx="1368152"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B</a:t>
            </a:r>
            <a:endParaRPr sz="3600">
              <a:solidFill>
                <a:schemeClr val="dk1"/>
              </a:solidFill>
              <a:latin typeface="Calibri"/>
              <a:ea typeface="Calibri"/>
              <a:cs typeface="Calibri"/>
              <a:sym typeface="Calibri"/>
            </a:endParaRPr>
          </a:p>
        </p:txBody>
      </p:sp>
      <p:sp>
        <p:nvSpPr>
          <p:cNvPr id="1103" name="Google Shape;1103;p93"/>
          <p:cNvSpPr/>
          <p:nvPr/>
        </p:nvSpPr>
        <p:spPr>
          <a:xfrm>
            <a:off x="3842722" y="2852936"/>
            <a:ext cx="1881406"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104" name="Google Shape;1104;p93"/>
          <p:cNvSpPr/>
          <p:nvPr/>
        </p:nvSpPr>
        <p:spPr>
          <a:xfrm>
            <a:off x="3266658" y="2852936"/>
            <a:ext cx="576064"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z</a:t>
            </a:r>
            <a:endParaRPr sz="3600">
              <a:solidFill>
                <a:schemeClr val="dk1"/>
              </a:solidFill>
              <a:latin typeface="Calibri"/>
              <a:ea typeface="Calibri"/>
              <a:cs typeface="Calibri"/>
              <a:sym typeface="Calibri"/>
            </a:endParaRPr>
          </a:p>
        </p:txBody>
      </p:sp>
      <p:sp>
        <p:nvSpPr>
          <p:cNvPr id="1105" name="Google Shape;1105;p93"/>
          <p:cNvSpPr txBox="1"/>
          <p:nvPr/>
        </p:nvSpPr>
        <p:spPr>
          <a:xfrm>
            <a:off x="509926" y="3481372"/>
            <a:ext cx="147616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chemeClr val="dk1"/>
                </a:solidFill>
                <a:latin typeface="Calibri"/>
                <a:ea typeface="Calibri"/>
                <a:cs typeface="Calibri"/>
                <a:sym typeface="Calibri"/>
              </a:rPr>
              <a:t>иначе</a:t>
            </a:r>
            <a:endParaRPr/>
          </a:p>
        </p:txBody>
      </p:sp>
      <p:sp>
        <p:nvSpPr>
          <p:cNvPr id="1106" name="Google Shape;1106;p93"/>
          <p:cNvSpPr/>
          <p:nvPr/>
        </p:nvSpPr>
        <p:spPr>
          <a:xfrm>
            <a:off x="546408" y="4106544"/>
            <a:ext cx="1345282" cy="576064"/>
          </a:xfrm>
          <a:prstGeom prst="rect">
            <a:avLst/>
          </a:prstGeom>
          <a:solidFill>
            <a:srgbClr val="D6E3B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А</a:t>
            </a:r>
            <a:endParaRPr/>
          </a:p>
        </p:txBody>
      </p:sp>
      <p:sp>
        <p:nvSpPr>
          <p:cNvPr id="1107" name="Google Shape;1107;p93"/>
          <p:cNvSpPr/>
          <p:nvPr/>
        </p:nvSpPr>
        <p:spPr>
          <a:xfrm>
            <a:off x="2474570" y="4096914"/>
            <a:ext cx="792088"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B</a:t>
            </a:r>
            <a:endParaRPr sz="3600">
              <a:solidFill>
                <a:schemeClr val="dk1"/>
              </a:solidFill>
              <a:latin typeface="Calibri"/>
              <a:ea typeface="Calibri"/>
              <a:cs typeface="Calibri"/>
              <a:sym typeface="Calibri"/>
            </a:endParaRPr>
          </a:p>
        </p:txBody>
      </p:sp>
      <p:sp>
        <p:nvSpPr>
          <p:cNvPr id="1108" name="Google Shape;1108;p93"/>
          <p:cNvSpPr/>
          <p:nvPr/>
        </p:nvSpPr>
        <p:spPr>
          <a:xfrm>
            <a:off x="3842722" y="4096914"/>
            <a:ext cx="1881406"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109" name="Google Shape;1109;p93"/>
          <p:cNvSpPr/>
          <p:nvPr/>
        </p:nvSpPr>
        <p:spPr>
          <a:xfrm>
            <a:off x="3266658" y="4096914"/>
            <a:ext cx="576064"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z</a:t>
            </a:r>
            <a:endParaRPr sz="3600">
              <a:solidFill>
                <a:schemeClr val="dk1"/>
              </a:solidFill>
              <a:latin typeface="Calibri"/>
              <a:ea typeface="Calibri"/>
              <a:cs typeface="Calibri"/>
              <a:sym typeface="Calibri"/>
            </a:endParaRPr>
          </a:p>
        </p:txBody>
      </p:sp>
      <p:sp>
        <p:nvSpPr>
          <p:cNvPr id="1110" name="Google Shape;1110;p93"/>
          <p:cNvSpPr/>
          <p:nvPr/>
        </p:nvSpPr>
        <p:spPr>
          <a:xfrm>
            <a:off x="1904226" y="4106544"/>
            <a:ext cx="576064"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y</a:t>
            </a:r>
            <a:endParaRPr sz="3600">
              <a:solidFill>
                <a:schemeClr val="dk1"/>
              </a:solidFill>
              <a:latin typeface="Calibri"/>
              <a:ea typeface="Calibri"/>
              <a:cs typeface="Calibri"/>
              <a:sym typeface="Calibri"/>
            </a:endParaRPr>
          </a:p>
        </p:txBody>
      </p:sp>
      <p:sp>
        <p:nvSpPr>
          <p:cNvPr id="1111" name="Google Shape;1111;p93"/>
          <p:cNvSpPr/>
          <p:nvPr/>
        </p:nvSpPr>
        <p:spPr>
          <a:xfrm>
            <a:off x="541834" y="5310838"/>
            <a:ext cx="1345282" cy="576064"/>
          </a:xfrm>
          <a:prstGeom prst="rect">
            <a:avLst/>
          </a:prstGeom>
          <a:solidFill>
            <a:srgbClr val="D6E3B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А</a:t>
            </a:r>
            <a:endParaRPr/>
          </a:p>
        </p:txBody>
      </p:sp>
      <p:sp>
        <p:nvSpPr>
          <p:cNvPr id="1112" name="Google Shape;1112;p93"/>
          <p:cNvSpPr/>
          <p:nvPr/>
        </p:nvSpPr>
        <p:spPr>
          <a:xfrm>
            <a:off x="2469996" y="5301208"/>
            <a:ext cx="792088"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B</a:t>
            </a:r>
            <a:endParaRPr sz="3600">
              <a:solidFill>
                <a:schemeClr val="dk1"/>
              </a:solidFill>
              <a:latin typeface="Calibri"/>
              <a:ea typeface="Calibri"/>
              <a:cs typeface="Calibri"/>
              <a:sym typeface="Calibri"/>
            </a:endParaRPr>
          </a:p>
        </p:txBody>
      </p:sp>
      <p:sp>
        <p:nvSpPr>
          <p:cNvPr id="1113" name="Google Shape;1113;p93"/>
          <p:cNvSpPr/>
          <p:nvPr/>
        </p:nvSpPr>
        <p:spPr>
          <a:xfrm>
            <a:off x="3838148" y="5301208"/>
            <a:ext cx="1885980" cy="576064"/>
          </a:xfrm>
          <a:prstGeom prst="rect">
            <a:avLst/>
          </a:prstGeom>
          <a:solidFill>
            <a:srgbClr val="DAE5F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114" name="Google Shape;1114;p93"/>
          <p:cNvSpPr/>
          <p:nvPr/>
        </p:nvSpPr>
        <p:spPr>
          <a:xfrm>
            <a:off x="3262084" y="5293648"/>
            <a:ext cx="576064" cy="576064"/>
          </a:xfrm>
          <a:prstGeom prst="rect">
            <a:avLst/>
          </a:prstGeom>
          <a:solidFill>
            <a:srgbClr val="FFC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y</a:t>
            </a:r>
            <a:endParaRPr sz="3600">
              <a:solidFill>
                <a:schemeClr val="dk1"/>
              </a:solidFill>
              <a:latin typeface="Calibri"/>
              <a:ea typeface="Calibri"/>
              <a:cs typeface="Calibri"/>
              <a:sym typeface="Calibri"/>
            </a:endParaRPr>
          </a:p>
        </p:txBody>
      </p:sp>
      <p:sp>
        <p:nvSpPr>
          <p:cNvPr id="1115" name="Google Shape;1115;p93"/>
          <p:cNvSpPr/>
          <p:nvPr/>
        </p:nvSpPr>
        <p:spPr>
          <a:xfrm>
            <a:off x="1899652" y="5310838"/>
            <a:ext cx="576064" cy="576064"/>
          </a:xfrm>
          <a:prstGeom prst="rect">
            <a:avLst/>
          </a:prstGeom>
          <a:solidFill>
            <a:srgbClr val="D6E3BC"/>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ru-RU" sz="3600">
                <a:solidFill>
                  <a:schemeClr val="dk1"/>
                </a:solidFill>
                <a:latin typeface="Calibri"/>
                <a:ea typeface="Calibri"/>
                <a:cs typeface="Calibri"/>
                <a:sym typeface="Calibri"/>
              </a:rPr>
              <a:t>z</a:t>
            </a:r>
            <a:endParaRPr sz="3600">
              <a:solidFill>
                <a:schemeClr val="dk1"/>
              </a:solidFill>
              <a:latin typeface="Calibri"/>
              <a:ea typeface="Calibri"/>
              <a:cs typeface="Calibri"/>
              <a:sym typeface="Calibri"/>
            </a:endParaRPr>
          </a:p>
        </p:txBody>
      </p:sp>
      <p:cxnSp>
        <p:nvCxnSpPr>
          <p:cNvPr id="1116" name="Google Shape;1116;p93"/>
          <p:cNvCxnSpPr>
            <a:stCxn id="1109" idx="2"/>
            <a:endCxn id="1115" idx="0"/>
          </p:cNvCxnSpPr>
          <p:nvPr/>
        </p:nvCxnSpPr>
        <p:spPr>
          <a:xfrm rot="5400000">
            <a:off x="2552240" y="4308328"/>
            <a:ext cx="637800" cy="1367100"/>
          </a:xfrm>
          <a:prstGeom prst="bentConnector3">
            <a:avLst>
              <a:gd fmla="val 50000" name="adj1"/>
            </a:avLst>
          </a:prstGeom>
          <a:noFill/>
          <a:ln cap="flat" cmpd="sng" w="38100">
            <a:solidFill>
              <a:srgbClr val="FF0000"/>
            </a:solidFill>
            <a:prstDash val="solid"/>
            <a:round/>
            <a:headEnd len="sm" w="sm" type="none"/>
            <a:tailEnd len="med" w="med" type="stealth"/>
          </a:ln>
        </p:spPr>
      </p:cxnSp>
      <p:cxnSp>
        <p:nvCxnSpPr>
          <p:cNvPr id="1117" name="Google Shape;1117;p93"/>
          <p:cNvCxnSpPr>
            <a:stCxn id="1110" idx="2"/>
            <a:endCxn id="1114" idx="0"/>
          </p:cNvCxnSpPr>
          <p:nvPr/>
        </p:nvCxnSpPr>
        <p:spPr>
          <a:xfrm flipH="1" rot="-5400000">
            <a:off x="2565608" y="4309258"/>
            <a:ext cx="611100" cy="1357800"/>
          </a:xfrm>
          <a:prstGeom prst="bentConnector3">
            <a:avLst>
              <a:gd fmla="val 29421" name="adj1"/>
            </a:avLst>
          </a:prstGeom>
          <a:noFill/>
          <a:ln cap="flat" cmpd="sng" w="38100">
            <a:solidFill>
              <a:srgbClr val="4A7DBA"/>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94"/>
          <p:cNvSpPr txBox="1"/>
          <p:nvPr>
            <p:ph type="title"/>
          </p:nvPr>
        </p:nvSpPr>
        <p:spPr>
          <a:xfrm>
            <a:off x="457200" y="2746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Процедура разбиения по Ломуто</a:t>
            </a:r>
            <a:endParaRPr/>
          </a:p>
        </p:txBody>
      </p:sp>
      <p:sp>
        <p:nvSpPr>
          <p:cNvPr id="1123" name="Google Shape;1123;p94"/>
          <p:cNvSpPr txBox="1"/>
          <p:nvPr>
            <p:ph idx="1" type="body"/>
          </p:nvPr>
        </p:nvSpPr>
        <p:spPr>
          <a:xfrm>
            <a:off x="457200" y="1124744"/>
            <a:ext cx="8229600" cy="500141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ru-RU"/>
              <a:t>Partition (A, p, r)</a:t>
            </a:r>
            <a:endParaRPr/>
          </a:p>
          <a:p>
            <a:pPr indent="0" lvl="0" marL="0" rtl="0" algn="l">
              <a:spcBef>
                <a:spcPts val="640"/>
              </a:spcBef>
              <a:spcAft>
                <a:spcPts val="0"/>
              </a:spcAft>
              <a:buClr>
                <a:schemeClr val="dk1"/>
              </a:buClr>
              <a:buSzPts val="3200"/>
              <a:buNone/>
            </a:pPr>
            <a:r>
              <a:rPr lang="ru-RU"/>
              <a:t>	x ← A[r];</a:t>
            </a:r>
            <a:endParaRPr/>
          </a:p>
          <a:p>
            <a:pPr indent="0" lvl="0" marL="0" rtl="0" algn="l">
              <a:spcBef>
                <a:spcPts val="640"/>
              </a:spcBef>
              <a:spcAft>
                <a:spcPts val="0"/>
              </a:spcAft>
              <a:buClr>
                <a:schemeClr val="dk1"/>
              </a:buClr>
              <a:buSzPts val="3200"/>
              <a:buNone/>
            </a:pPr>
            <a:r>
              <a:rPr lang="ru-RU"/>
              <a:t>	i ←  p – 1 </a:t>
            </a:r>
            <a:endParaRPr/>
          </a:p>
          <a:p>
            <a:pPr indent="0" lvl="0" marL="0" rtl="0" algn="l">
              <a:spcBef>
                <a:spcPts val="640"/>
              </a:spcBef>
              <a:spcAft>
                <a:spcPts val="0"/>
              </a:spcAft>
              <a:buClr>
                <a:schemeClr val="dk1"/>
              </a:buClr>
              <a:buSzPts val="3200"/>
              <a:buNone/>
            </a:pPr>
            <a:r>
              <a:rPr lang="ru-RU"/>
              <a:t>	for j ← p to r – 1 </a:t>
            </a:r>
            <a:endParaRPr/>
          </a:p>
          <a:p>
            <a:pPr indent="0" lvl="0" marL="0" rtl="0" algn="l">
              <a:spcBef>
                <a:spcPts val="640"/>
              </a:spcBef>
              <a:spcAft>
                <a:spcPts val="0"/>
              </a:spcAft>
              <a:buClr>
                <a:schemeClr val="dk1"/>
              </a:buClr>
              <a:buSzPts val="3200"/>
              <a:buNone/>
            </a:pPr>
            <a:r>
              <a:rPr lang="ru-RU"/>
              <a:t>	do 	if A[j] ≤ x</a:t>
            </a:r>
            <a:endParaRPr/>
          </a:p>
          <a:p>
            <a:pPr indent="0" lvl="0" marL="0" rtl="0" algn="l">
              <a:spcBef>
                <a:spcPts val="640"/>
              </a:spcBef>
              <a:spcAft>
                <a:spcPts val="0"/>
              </a:spcAft>
              <a:buClr>
                <a:schemeClr val="dk1"/>
              </a:buClr>
              <a:buSzPts val="3200"/>
              <a:buNone/>
            </a:pPr>
            <a:r>
              <a:rPr lang="ru-RU"/>
              <a:t>		then  i ← i + 1</a:t>
            </a:r>
            <a:endParaRPr/>
          </a:p>
          <a:p>
            <a:pPr indent="0" lvl="0" marL="0" rtl="0" algn="l">
              <a:spcBef>
                <a:spcPts val="640"/>
              </a:spcBef>
              <a:spcAft>
                <a:spcPts val="0"/>
              </a:spcAft>
              <a:buClr>
                <a:schemeClr val="dk1"/>
              </a:buClr>
              <a:buSzPts val="3200"/>
              <a:buNone/>
            </a:pPr>
            <a:r>
              <a:rPr lang="ru-RU"/>
              <a:t>			Обменять А[i] ↔ A[j]</a:t>
            </a:r>
            <a:endParaRPr/>
          </a:p>
          <a:p>
            <a:pPr indent="0" lvl="0" marL="0" rtl="0" algn="l">
              <a:spcBef>
                <a:spcPts val="640"/>
              </a:spcBef>
              <a:spcAft>
                <a:spcPts val="0"/>
              </a:spcAft>
              <a:buClr>
                <a:schemeClr val="dk1"/>
              </a:buClr>
              <a:buSzPts val="3200"/>
              <a:buNone/>
            </a:pPr>
            <a:r>
              <a:rPr lang="ru-RU"/>
              <a:t>	Обменять А[i + 1] ↔ A[r]</a:t>
            </a:r>
            <a:endParaRPr/>
          </a:p>
          <a:p>
            <a:pPr indent="0" lvl="0" marL="0" rtl="0" algn="l">
              <a:spcBef>
                <a:spcPts val="640"/>
              </a:spcBef>
              <a:spcAft>
                <a:spcPts val="0"/>
              </a:spcAft>
              <a:buClr>
                <a:schemeClr val="dk1"/>
              </a:buClr>
              <a:buSzPts val="3200"/>
              <a:buNone/>
            </a:pPr>
            <a:r>
              <a:rPr lang="ru-RU"/>
              <a:t>	return i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95"/>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29" name="Google Shape;1129;p95"/>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Метод разделения Ломуто был разработан Нико Ломуто, а затем в конечном итоге попал в центр внимания, когда Джон Бентли включил его в свою книгу "Жемчужины программирования".</a:t>
            </a:r>
            <a:endParaRPr/>
          </a:p>
          <a:p>
            <a:pPr indent="449263" lvl="0" marL="0" rtl="0" algn="just">
              <a:lnSpc>
                <a:spcPct val="90000"/>
              </a:lnSpc>
              <a:spcBef>
                <a:spcPts val="460"/>
              </a:spcBef>
              <a:spcAft>
                <a:spcPts val="0"/>
              </a:spcAft>
              <a:buClr>
                <a:schemeClr val="dk1"/>
              </a:buClr>
              <a:buSzPts val="2300"/>
              <a:buNone/>
            </a:pPr>
            <a:r>
              <a:rPr lang="ru-RU" sz="2300"/>
              <a:t>В схеме разделов Lomuto обычно в качестве пилотного (Ломуто назвал его pivot) элемента выбирается </a:t>
            </a:r>
            <a:r>
              <a:rPr b="1" lang="ru-RU" sz="2300"/>
              <a:t>последний</a:t>
            </a:r>
            <a:r>
              <a:rPr lang="ru-RU" sz="2300"/>
              <a:t> элемент списка.</a:t>
            </a:r>
            <a:endParaRPr/>
          </a:p>
          <a:p>
            <a:pPr indent="449263" lvl="0" marL="0" rtl="0" algn="just">
              <a:lnSpc>
                <a:spcPct val="90000"/>
              </a:lnSpc>
              <a:spcBef>
                <a:spcPts val="460"/>
              </a:spcBef>
              <a:spcAft>
                <a:spcPts val="0"/>
              </a:spcAft>
              <a:buClr>
                <a:schemeClr val="dk1"/>
              </a:buClr>
              <a:buSzPts val="2300"/>
              <a:buNone/>
            </a:pPr>
            <a:r>
              <a:rPr lang="ru-RU" sz="2300"/>
              <a:t>Два указателя также поддерживаются для целей отслеживания и сравнения. Указатель i поддерживается, пока другой указатель j просматривает массив, от его начала до конца (вплоть до элемента pivot). Сканирование гарантирует, что любой элемент, который присутствует от начальной точки массива до индекса (i-1), меньше, чем элемент pivot с точки зрения значения, а элементы, присутствующие в любом индексе в диапазоне от i до j, равны или больше, чем элемент pivot с точки зрения значения.</a:t>
            </a:r>
            <a:endParaRPr/>
          </a:p>
          <a:p>
            <a:pPr indent="449263" lvl="0" marL="0" rtl="0" algn="just">
              <a:lnSpc>
                <a:spcPct val="90000"/>
              </a:lnSpc>
              <a:spcBef>
                <a:spcPts val="460"/>
              </a:spcBef>
              <a:spcAft>
                <a:spcPts val="0"/>
              </a:spcAft>
              <a:buClr>
                <a:schemeClr val="dk1"/>
              </a:buClr>
              <a:buSzPts val="2300"/>
              <a:buNone/>
            </a:pPr>
            <a:r>
              <a:rPr lang="ru-RU" sz="2300"/>
              <a:t>С помощью этой техники массив будет отсортирован к тому времени, когда мы дойдем до конца массива.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6"/>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pic>
        <p:nvPicPr>
          <p:cNvPr id="1135" name="Google Shape;1135;p96"/>
          <p:cNvPicPr preferRelativeResize="0"/>
          <p:nvPr/>
        </p:nvPicPr>
        <p:blipFill rotWithShape="1">
          <a:blip r:embed="rId3">
            <a:alphaModFix/>
          </a:blip>
          <a:srcRect b="0" l="0" r="0" t="0"/>
          <a:stretch/>
        </p:blipFill>
        <p:spPr>
          <a:xfrm>
            <a:off x="1698848" y="1412776"/>
            <a:ext cx="6096000" cy="1200150"/>
          </a:xfrm>
          <a:prstGeom prst="rect">
            <a:avLst/>
          </a:prstGeom>
          <a:noFill/>
          <a:ln>
            <a:noFill/>
          </a:ln>
        </p:spPr>
      </p:pic>
      <p:pic>
        <p:nvPicPr>
          <p:cNvPr id="1136" name="Google Shape;1136;p96"/>
          <p:cNvPicPr preferRelativeResize="0"/>
          <p:nvPr/>
        </p:nvPicPr>
        <p:blipFill rotWithShape="1">
          <a:blip r:embed="rId4">
            <a:alphaModFix/>
          </a:blip>
          <a:srcRect b="0" l="0" r="0" t="0"/>
          <a:stretch/>
        </p:blipFill>
        <p:spPr>
          <a:xfrm>
            <a:off x="1475656" y="4005064"/>
            <a:ext cx="6319192" cy="2371326"/>
          </a:xfrm>
          <a:prstGeom prst="rect">
            <a:avLst/>
          </a:prstGeom>
          <a:noFill/>
          <a:ln>
            <a:noFill/>
          </a:ln>
        </p:spPr>
      </p:pic>
      <p:sp>
        <p:nvSpPr>
          <p:cNvPr id="1137" name="Google Shape;1137;p96"/>
          <p:cNvSpPr txBox="1"/>
          <p:nvPr>
            <p:ph idx="1" type="body"/>
          </p:nvPr>
        </p:nvSpPr>
        <p:spPr>
          <a:xfrm>
            <a:off x="457200" y="822722"/>
            <a:ext cx="8579296" cy="6035278"/>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Чтобы продемонстрировать работу схемы разделов Lomuto с помощью быстрой сортировки, давайте возьмем массив А:</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rPr lang="ru-RU" sz="2300"/>
              <a:t>Выберем наш опорный элемент, pivot = 8 и помещая наши начальные указатели i и j (стрелка над массивом - для указателя i, тогда как стрелка под массивом - для указателя j), мы получаем:</a:t>
            </a:r>
            <a:endParaRPr/>
          </a:p>
          <a:p>
            <a:pPr indent="449263" lvl="0" marL="0" rtl="0" algn="just">
              <a:lnSpc>
                <a:spcPct val="90000"/>
              </a:lnSpc>
              <a:spcBef>
                <a:spcPts val="480"/>
              </a:spcBef>
              <a:spcAft>
                <a:spcPts val="0"/>
              </a:spcAft>
              <a:buClr>
                <a:srgbClr val="FF0000"/>
              </a:buClr>
              <a:buSzPts val="2400"/>
              <a:buNone/>
            </a:pPr>
            <a:r>
              <a:rPr b="1" lang="ru-RU" sz="2400">
                <a:solidFill>
                  <a:srgbClr val="FF0000"/>
                </a:solidFill>
              </a:rPr>
              <a:t>               i</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80"/>
              </a:spcBef>
              <a:spcAft>
                <a:spcPts val="0"/>
              </a:spcAft>
              <a:buClr>
                <a:srgbClr val="FF0000"/>
              </a:buClr>
              <a:buSzPts val="2400"/>
              <a:buNone/>
            </a:pPr>
            <a:r>
              <a:rPr lang="ru-RU" sz="2400">
                <a:solidFill>
                  <a:srgbClr val="FF0000"/>
                </a:solidFill>
              </a:rPr>
              <a:t>              j</a:t>
            </a:r>
            <a:endParaRPr sz="24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pic>
        <p:nvPicPr>
          <p:cNvPr id="1142" name="Google Shape;1142;p97"/>
          <p:cNvPicPr preferRelativeResize="0"/>
          <p:nvPr/>
        </p:nvPicPr>
        <p:blipFill rotWithShape="1">
          <a:blip r:embed="rId3">
            <a:alphaModFix/>
          </a:blip>
          <a:srcRect b="0" l="0" r="0" t="0"/>
          <a:stretch/>
        </p:blipFill>
        <p:spPr>
          <a:xfrm>
            <a:off x="1979712" y="2733154"/>
            <a:ext cx="4791075" cy="1809750"/>
          </a:xfrm>
          <a:prstGeom prst="rect">
            <a:avLst/>
          </a:prstGeom>
          <a:noFill/>
          <a:ln>
            <a:noFill/>
          </a:ln>
        </p:spPr>
      </p:pic>
      <p:sp>
        <p:nvSpPr>
          <p:cNvPr id="1143" name="Google Shape;1143;p97"/>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44" name="Google Shape;1144;p97"/>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Теперь мы должны просто следовать алгоритму для разделения. Элементы в j-м указателе будут сравниваться с элементом pivot непрерывно на протяжении различных итераций. Поскольку наш  pivot &gt;= 4 (первый элемент, на который указывают указатели), мы переместим указатели вперед для следующего сравнения.             </a:t>
            </a:r>
            <a:r>
              <a:rPr b="1" lang="ru-RU" sz="2300">
                <a:solidFill>
                  <a:srgbClr val="FF0000"/>
                </a:solidFill>
              </a:rPr>
              <a:t>i</a:t>
            </a:r>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rgbClr val="FF0000"/>
              </a:buClr>
              <a:buSzPts val="2300"/>
              <a:buNone/>
            </a:pPr>
            <a:r>
              <a:rPr b="1" lang="ru-RU" sz="2300">
                <a:solidFill>
                  <a:srgbClr val="FF0000"/>
                </a:solidFill>
              </a:rPr>
              <a:t>                          j</a:t>
            </a:r>
            <a:endParaRPr b="1" sz="2300">
              <a:solidFill>
                <a:srgbClr val="FF0000"/>
              </a:solidFill>
            </a:endParaRPr>
          </a:p>
          <a:p>
            <a:pPr indent="87313" lvl="0" marL="0" rtl="0" algn="just">
              <a:lnSpc>
                <a:spcPct val="90000"/>
              </a:lnSpc>
              <a:spcBef>
                <a:spcPts val="460"/>
              </a:spcBef>
              <a:spcAft>
                <a:spcPts val="0"/>
              </a:spcAft>
              <a:buClr>
                <a:schemeClr val="dk1"/>
              </a:buClr>
              <a:buSzPts val="2300"/>
              <a:buNone/>
            </a:pPr>
            <a:r>
              <a:rPr lang="ru-RU" sz="2300"/>
              <a:t>Поскольку pivot &gt; = 2, мы переходим к следующему сравнению. Здесь также pivot &gt;= 7, поэтому мы продолжаем двигаться, пока не достигнем 9 элемента (5-го индекса) массива.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pic>
        <p:nvPicPr>
          <p:cNvPr id="1149" name="Google Shape;1149;p98"/>
          <p:cNvPicPr preferRelativeResize="0"/>
          <p:nvPr/>
        </p:nvPicPr>
        <p:blipFill rotWithShape="1">
          <a:blip r:embed="rId3">
            <a:alphaModFix/>
          </a:blip>
          <a:srcRect b="0" l="0" r="0" t="0"/>
          <a:stretch/>
        </p:blipFill>
        <p:spPr>
          <a:xfrm>
            <a:off x="3419872" y="4725144"/>
            <a:ext cx="5543314" cy="2132856"/>
          </a:xfrm>
          <a:prstGeom prst="rect">
            <a:avLst/>
          </a:prstGeom>
          <a:noFill/>
          <a:ln>
            <a:noFill/>
          </a:ln>
        </p:spPr>
      </p:pic>
      <p:pic>
        <p:nvPicPr>
          <p:cNvPr id="1150" name="Google Shape;1150;p98"/>
          <p:cNvPicPr preferRelativeResize="0"/>
          <p:nvPr/>
        </p:nvPicPr>
        <p:blipFill rotWithShape="1">
          <a:blip r:embed="rId4">
            <a:alphaModFix/>
          </a:blip>
          <a:srcRect b="0" l="0" r="0" t="0"/>
          <a:stretch/>
        </p:blipFill>
        <p:spPr>
          <a:xfrm>
            <a:off x="1187624" y="1988840"/>
            <a:ext cx="6238651" cy="2304256"/>
          </a:xfrm>
          <a:prstGeom prst="rect">
            <a:avLst/>
          </a:prstGeom>
          <a:noFill/>
          <a:ln>
            <a:noFill/>
          </a:ln>
        </p:spPr>
      </p:pic>
      <p:sp>
        <p:nvSpPr>
          <p:cNvPr id="1151" name="Google Shape;1151;p98"/>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52" name="Google Shape;1152;p98"/>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Здесь 9 &gt; = pivot, и поэтому мы помещаем один из наших указателей на этот индекс (5), пока не достигнем другого индекса, который содержит значение, меньшее, чем элемент pivot или равного элементу pivot.                    </a:t>
            </a:r>
            <a:r>
              <a:rPr b="1" lang="ru-RU" sz="2300">
                <a:solidFill>
                  <a:srgbClr val="FF0000"/>
                </a:solidFill>
              </a:rPr>
              <a:t>i</a:t>
            </a:r>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rgbClr val="FF0000"/>
              </a:buClr>
              <a:buSzPts val="2300"/>
              <a:buNone/>
            </a:pPr>
            <a:r>
              <a:rPr b="1" lang="ru-RU" sz="2300">
                <a:solidFill>
                  <a:srgbClr val="FF0000"/>
                </a:solidFill>
              </a:rPr>
              <a:t>                                                         j</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rPr lang="ru-RU" sz="2300"/>
              <a:t>Двигаясь вперед, мы обнаруживаем, что элемент с 6-м индексом (6) меньше 9 (где мы разместили один из наших указателей). Выполняется операция замены.</a:t>
            </a:r>
            <a:endParaRPr/>
          </a:p>
          <a:p>
            <a:pPr indent="449263" lvl="0" marL="0" rtl="0" algn="just">
              <a:lnSpc>
                <a:spcPct val="90000"/>
              </a:lnSpc>
              <a:spcBef>
                <a:spcPts val="460"/>
              </a:spcBef>
              <a:spcAft>
                <a:spcPts val="0"/>
              </a:spcAft>
              <a:buClr>
                <a:schemeClr val="dk1"/>
              </a:buClr>
              <a:buSzPts val="2300"/>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pic>
        <p:nvPicPr>
          <p:cNvPr id="1157" name="Google Shape;1157;p99"/>
          <p:cNvPicPr preferRelativeResize="0"/>
          <p:nvPr/>
        </p:nvPicPr>
        <p:blipFill rotWithShape="1">
          <a:blip r:embed="rId3">
            <a:alphaModFix/>
          </a:blip>
          <a:srcRect b="0" l="0" r="0" t="0"/>
          <a:stretch/>
        </p:blipFill>
        <p:spPr>
          <a:xfrm>
            <a:off x="611560" y="2131310"/>
            <a:ext cx="6596063" cy="2595380"/>
          </a:xfrm>
          <a:prstGeom prst="rect">
            <a:avLst/>
          </a:prstGeom>
          <a:noFill/>
          <a:ln>
            <a:noFill/>
          </a:ln>
        </p:spPr>
      </p:pic>
      <p:sp>
        <p:nvSpPr>
          <p:cNvPr id="1158" name="Google Shape;1158;p99"/>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59" name="Google Shape;1159;p99"/>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Этот процесс повторяется до тех пор, пока мы не достигнем элемента pivot, и поэтому мы продолжим и поменяем местами значения 9 и 0, а затем, наконец, поменяем местами значения 9 и самого элемента pivot (8). После первого прохода мы получаем следующий массив:                                          </a:t>
            </a:r>
            <a:r>
              <a:rPr b="1" lang="ru-RU" sz="2300">
                <a:solidFill>
                  <a:srgbClr val="FF0000"/>
                </a:solidFill>
              </a:rPr>
              <a:t>i</a:t>
            </a:r>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chemeClr val="dk1"/>
              </a:buClr>
              <a:buSzPts val="2300"/>
              <a:buNone/>
            </a:pPr>
            <a:r>
              <a:t/>
            </a:r>
            <a:endParaRPr b="1" sz="2300">
              <a:solidFill>
                <a:srgbClr val="FF0000"/>
              </a:solidFill>
            </a:endParaRPr>
          </a:p>
          <a:p>
            <a:pPr indent="449263" lvl="0" marL="0" rtl="0" algn="just">
              <a:lnSpc>
                <a:spcPct val="90000"/>
              </a:lnSpc>
              <a:spcBef>
                <a:spcPts val="460"/>
              </a:spcBef>
              <a:spcAft>
                <a:spcPts val="0"/>
              </a:spcAft>
              <a:buClr>
                <a:srgbClr val="FF0000"/>
              </a:buClr>
              <a:buSzPts val="2300"/>
              <a:buNone/>
            </a:pPr>
            <a:r>
              <a:rPr b="1" lang="ru-RU" sz="2300">
                <a:solidFill>
                  <a:srgbClr val="FF0000"/>
                </a:solidFill>
              </a:rPr>
              <a:t>						        j</a:t>
            </a:r>
            <a:endParaRPr/>
          </a:p>
          <a:p>
            <a:pPr indent="449263" lvl="0" marL="0" rtl="0" algn="just">
              <a:lnSpc>
                <a:spcPct val="90000"/>
              </a:lnSpc>
              <a:spcBef>
                <a:spcPts val="460"/>
              </a:spcBef>
              <a:spcAft>
                <a:spcPts val="0"/>
              </a:spcAft>
              <a:buClr>
                <a:schemeClr val="dk1"/>
              </a:buClr>
              <a:buSzPts val="2300"/>
              <a:buNone/>
            </a:pPr>
            <a:r>
              <a:rPr lang="ru-RU" sz="2300"/>
              <a:t>Если вы внимательно посмотреть, все элементы, присутствующие слева от нашего текущего элемента pivot, меньше, чем сам элемент pivot, тогда как элементы, присутствующие справа от него, больше, чем элемент pivot.</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00"/>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65" name="Google Shape;1165;p100"/>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Теперь мы выберем 0 в качестве нашего элемента pivot из массива, pivot = 0.</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rPr lang="ru-RU" sz="2300"/>
              <a:t>Еще раз, те же шаги будут повторяться до тех пор, пока указатели не достигнут элемента pivot. Поскольку 4 &gt; = pivot, мы поместим наш i-й указатель на индекс 0, а затем попытаемся найти другой элемент по пути, который меньше, чем элемент pivot. Видя, что не существует такого элемента, который был бы меньше 0, нам придется поменять местами значения 0 и 4. После того, как эта операция будет выполнена, 4 будет выбрано в качестве нашего опорного элемента, pivot = 4 .</a:t>
            </a:r>
            <a:endParaRPr/>
          </a:p>
        </p:txBody>
      </p:sp>
      <p:pic>
        <p:nvPicPr>
          <p:cNvPr id="1166" name="Google Shape;1166;p100"/>
          <p:cNvPicPr preferRelativeResize="0"/>
          <p:nvPr/>
        </p:nvPicPr>
        <p:blipFill rotWithShape="1">
          <a:blip r:embed="rId3">
            <a:alphaModFix/>
          </a:blip>
          <a:srcRect b="0" l="0" r="0" t="0"/>
          <a:stretch/>
        </p:blipFill>
        <p:spPr>
          <a:xfrm>
            <a:off x="2843808" y="1268760"/>
            <a:ext cx="5711629" cy="2160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01"/>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72" name="Google Shape;1172;p101"/>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Видя, что не существует такого элемента, который был бы меньше 0, нам придется поменять местами значения 0 и 4. После того, как эта операция будет выполнена, 4 будет выбрано в качестве нашего нового опорного элемента, pivot = 4 .</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rPr lang="ru-RU" sz="2300"/>
              <a:t>Следуя тем же шагам, на этот раз значение 7 больше, чем наш сводный элемент, и, следовательно, будут выполнены следующие операции по обмену: swap(7, 3) ==&gt; swap(7, 1) ==&gt; swap(7, 4)</a:t>
            </a:r>
            <a:endParaRPr/>
          </a:p>
          <a:p>
            <a:pPr indent="449263" lvl="0" marL="0" rtl="0" algn="just">
              <a:lnSpc>
                <a:spcPct val="90000"/>
              </a:lnSpc>
              <a:spcBef>
                <a:spcPts val="460"/>
              </a:spcBef>
              <a:spcAft>
                <a:spcPts val="0"/>
              </a:spcAft>
              <a:buClr>
                <a:schemeClr val="dk1"/>
              </a:buClr>
              <a:buSzPts val="2300"/>
              <a:buNone/>
            </a:pPr>
            <a:r>
              <a:rPr lang="ru-RU" sz="2300"/>
              <a:t>После замены 7 на 4, 6 будет выбран в качестве нашего следующего сводного элемента. </a:t>
            </a:r>
            <a:endParaRPr/>
          </a:p>
        </p:txBody>
      </p:sp>
      <p:pic>
        <p:nvPicPr>
          <p:cNvPr id="1173" name="Google Shape;1173;p101"/>
          <p:cNvPicPr preferRelativeResize="0"/>
          <p:nvPr/>
        </p:nvPicPr>
        <p:blipFill rotWithShape="1">
          <a:blip r:embed="rId3">
            <a:alphaModFix/>
          </a:blip>
          <a:srcRect b="0" l="0" r="0" t="0"/>
          <a:stretch/>
        </p:blipFill>
        <p:spPr>
          <a:xfrm>
            <a:off x="1619672" y="2204864"/>
            <a:ext cx="6360740" cy="25872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79512" y="0"/>
            <a:ext cx="8820472" cy="99412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Метод декомпозиции</a:t>
            </a:r>
            <a:br>
              <a:rPr lang="ru-RU" sz="3200"/>
            </a:br>
            <a:r>
              <a:rPr lang="ru-RU" sz="3200"/>
              <a:t>«разделяй и властвуй»</a:t>
            </a:r>
            <a:endParaRPr/>
          </a:p>
        </p:txBody>
      </p:sp>
      <p:sp>
        <p:nvSpPr>
          <p:cNvPr id="134" name="Google Shape;134;p21"/>
          <p:cNvSpPr txBox="1"/>
          <p:nvPr>
            <p:ph idx="1" type="body"/>
          </p:nvPr>
        </p:nvSpPr>
        <p:spPr>
          <a:xfrm>
            <a:off x="457200" y="1052736"/>
            <a:ext cx="8229600" cy="568863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lang="ru-RU" sz="2400"/>
              <a:t>Проблемы с реализацией:</a:t>
            </a:r>
            <a:endParaRPr/>
          </a:p>
          <a:p>
            <a:pPr indent="-342900" lvl="0" marL="342900" rtl="0" algn="l">
              <a:spcBef>
                <a:spcPts val="370"/>
              </a:spcBef>
              <a:spcAft>
                <a:spcPts val="0"/>
              </a:spcAft>
              <a:buClr>
                <a:schemeClr val="dk1"/>
              </a:buClr>
              <a:buSzPct val="100000"/>
              <a:buNone/>
            </a:pPr>
            <a:r>
              <a:rPr lang="ru-RU" sz="2000"/>
              <a:t>Рекурсия</a:t>
            </a:r>
            <a:endParaRPr/>
          </a:p>
          <a:p>
            <a:pPr indent="174624" lvl="0" marL="360363" rtl="0" algn="just">
              <a:spcBef>
                <a:spcPts val="259"/>
              </a:spcBef>
              <a:spcAft>
                <a:spcPts val="0"/>
              </a:spcAft>
              <a:buClr>
                <a:schemeClr val="dk1"/>
              </a:buClr>
              <a:buSzPct val="100000"/>
              <a:buNone/>
            </a:pPr>
            <a:r>
              <a:rPr lang="ru-RU" sz="1400"/>
              <a:t>Алгоритмы "Разделяй и властвуй" естественным образом реализуются как рекурсивные процедуры. В этом случае частичные подзадачи, ведущие к решаемой в данный момент, автоматически сохраняются в стеке вызовов процедур. Рекурсивная функция - это функция, которая вызывает саму себя в пределах своего определения.</a:t>
            </a:r>
            <a:endParaRPr/>
          </a:p>
          <a:p>
            <a:pPr indent="0" lvl="0" marL="0" rtl="0" algn="just">
              <a:spcBef>
                <a:spcPts val="370"/>
              </a:spcBef>
              <a:spcAft>
                <a:spcPts val="0"/>
              </a:spcAft>
              <a:buClr>
                <a:schemeClr val="dk1"/>
              </a:buClr>
              <a:buSzPct val="100000"/>
              <a:buNone/>
            </a:pPr>
            <a:r>
              <a:rPr lang="ru-RU" sz="2000"/>
              <a:t>Явный стек</a:t>
            </a:r>
            <a:endParaRPr/>
          </a:p>
          <a:p>
            <a:pPr indent="174624" lvl="0" marL="360363" rtl="0" algn="just">
              <a:spcBef>
                <a:spcPts val="259"/>
              </a:spcBef>
              <a:spcAft>
                <a:spcPts val="0"/>
              </a:spcAft>
              <a:buClr>
                <a:schemeClr val="dk1"/>
              </a:buClr>
              <a:buSzPct val="100000"/>
              <a:buNone/>
            </a:pPr>
            <a:r>
              <a:rPr lang="ru-RU" sz="1400"/>
              <a:t>Алгоритмы "Разделяй и властвуй" также могут быть реализованы с помощью нерекурсивной программы, которая хранит частичные подзадачи в некоторой явной структуре данных, такой как стек, очередь или очередь приоритетов. Этот подход предоставляет больше свободы в выборе следующей подзадачи, которая должна быть решена, особенность, которая важна в некоторых приложениях - например, в рекурсии по ширине и методе ветвления и привязки для оптимизации функций. Этот подход также является стандартным решением в языках программирования, которые не поддерживают рекурсивные процедуры.</a:t>
            </a:r>
            <a:endParaRPr/>
          </a:p>
          <a:p>
            <a:pPr indent="0" lvl="0" marL="0" rtl="0" algn="just">
              <a:spcBef>
                <a:spcPts val="370"/>
              </a:spcBef>
              <a:spcAft>
                <a:spcPts val="0"/>
              </a:spcAft>
              <a:buClr>
                <a:schemeClr val="dk1"/>
              </a:buClr>
              <a:buSzPct val="100000"/>
              <a:buNone/>
            </a:pPr>
            <a:r>
              <a:rPr lang="ru-RU" sz="2000"/>
              <a:t>Размер стека</a:t>
            </a:r>
            <a:endParaRPr/>
          </a:p>
          <a:p>
            <a:pPr indent="174624" lvl="0" marL="360363" rtl="0" algn="just">
              <a:spcBef>
                <a:spcPts val="518"/>
              </a:spcBef>
              <a:spcAft>
                <a:spcPts val="0"/>
              </a:spcAft>
              <a:buClr>
                <a:schemeClr val="dk1"/>
              </a:buClr>
              <a:buSzPct val="100000"/>
              <a:buNone/>
            </a:pPr>
            <a:r>
              <a:rPr lang="ru-RU" sz="1400"/>
              <a:t>В рекурсивных реализациях алгоритмов D &amp; C необходимо убедиться, что для стека рекурсии выделено достаточно памяти, в противном случае выполнение может завершиться неудачно из-за переполнения стека. Алгоритмы D &amp; C, которые экономят время, часто имеют относительно небольшую глубину рекурсии. Например, алгоритм быстрой сортировки может быть реализован так, что для сортировки элементов не требуется ничего, </a:t>
            </a:r>
            <a:r>
              <a:rPr lang="ru-RU" sz="2100"/>
              <a:t>log</a:t>
            </a:r>
            <a:r>
              <a:rPr b="1" baseline="-25000" lang="ru-RU" sz="2100"/>
              <a:t>2</a:t>
            </a:r>
            <a:r>
              <a:rPr lang="ru-RU" sz="2100"/>
              <a:t>n</a:t>
            </a:r>
            <a:r>
              <a:rPr lang="ru-RU" sz="1400"/>
              <a:t> вложенных рекурсивных вызовов </a:t>
            </a:r>
            <a:r>
              <a:rPr lang="ru-RU" sz="2800"/>
              <a:t>n</a:t>
            </a:r>
            <a:r>
              <a:rPr lang="ru-RU" sz="1400"/>
              <a:t>.</a:t>
            </a:r>
            <a:endParaRPr/>
          </a:p>
          <a:p>
            <a:pPr indent="174624" lvl="0" marL="360363" rtl="0" algn="just">
              <a:spcBef>
                <a:spcPts val="259"/>
              </a:spcBef>
              <a:spcAft>
                <a:spcPts val="0"/>
              </a:spcAft>
              <a:buClr>
                <a:schemeClr val="dk1"/>
              </a:buClr>
              <a:buSzPct val="100000"/>
              <a:buNone/>
            </a:pPr>
            <a:r>
              <a:rPr lang="ru-RU" sz="1400"/>
              <a:t>При использовании рекурсивных процедур может быть трудно избежать переполнения стека, поскольку многие компиляторы предполагают, что стек рекурсии представляет собой непрерывную область памяти, а некоторые выделяют для него фиксированный объем пространства. Компиляторы также могут сохранять в стеке рекурсии больше информации, чем это строго необходимо, например, адрес возврата, неизменяемые параметры и внутренние переменные процедуры. Таким образом, риск переполнения стека может быть уменьшен путем минимизации параметров и внутренних переменных рекурсивной процедуры или с помощью явной структуры стека.</a:t>
            </a:r>
            <a:endParaRPr/>
          </a:p>
          <a:p>
            <a:pPr indent="174624" lvl="0" marL="360363" rtl="0" algn="just">
              <a:spcBef>
                <a:spcPts val="259"/>
              </a:spcBef>
              <a:spcAft>
                <a:spcPts val="0"/>
              </a:spcAft>
              <a:buClr>
                <a:schemeClr val="dk1"/>
              </a:buClr>
              <a:buSzPct val="1000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pic>
        <p:nvPicPr>
          <p:cNvPr id="1178" name="Google Shape;1178;p102"/>
          <p:cNvPicPr preferRelativeResize="0"/>
          <p:nvPr/>
        </p:nvPicPr>
        <p:blipFill rotWithShape="1">
          <a:blip r:embed="rId3">
            <a:alphaModFix/>
          </a:blip>
          <a:srcRect b="0" l="0" r="0" t="0"/>
          <a:stretch/>
        </p:blipFill>
        <p:spPr>
          <a:xfrm>
            <a:off x="1259632" y="1456804"/>
            <a:ext cx="6624736" cy="2865461"/>
          </a:xfrm>
          <a:prstGeom prst="rect">
            <a:avLst/>
          </a:prstGeom>
          <a:noFill/>
          <a:ln>
            <a:noFill/>
          </a:ln>
        </p:spPr>
      </p:pic>
      <p:sp>
        <p:nvSpPr>
          <p:cNvPr id="1179" name="Google Shape;1179;p102"/>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80" name="Google Shape;1180;p102"/>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Убедившись, что ни один оставшийся элемент не превышает 6, мы затем делаем 1 в качестве нашего сводного элемента, pivot = 1.</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rPr lang="ru-RU" sz="2300"/>
              <a:t>На этот раз будет выполнена следующая операция обмена: swap(2, 1)</a:t>
            </a:r>
            <a:endParaRPr/>
          </a:p>
          <a:p>
            <a:pPr indent="449263" lvl="0" marL="0" rtl="0" algn="just">
              <a:lnSpc>
                <a:spcPct val="90000"/>
              </a:lnSpc>
              <a:spcBef>
                <a:spcPts val="460"/>
              </a:spcBef>
              <a:spcAft>
                <a:spcPts val="0"/>
              </a:spcAft>
              <a:buClr>
                <a:schemeClr val="dk1"/>
              </a:buClr>
              <a:buSzPts val="2300"/>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pic>
        <p:nvPicPr>
          <p:cNvPr id="1185" name="Google Shape;1185;p103"/>
          <p:cNvPicPr preferRelativeResize="0"/>
          <p:nvPr/>
        </p:nvPicPr>
        <p:blipFill rotWithShape="1">
          <a:blip r:embed="rId3">
            <a:alphaModFix/>
          </a:blip>
          <a:srcRect b="0" l="0" r="0" t="0"/>
          <a:stretch/>
        </p:blipFill>
        <p:spPr>
          <a:xfrm>
            <a:off x="2147887" y="1196752"/>
            <a:ext cx="6405216" cy="2592288"/>
          </a:xfrm>
          <a:prstGeom prst="rect">
            <a:avLst/>
          </a:prstGeom>
          <a:noFill/>
          <a:ln>
            <a:noFill/>
          </a:ln>
        </p:spPr>
      </p:pic>
      <p:sp>
        <p:nvSpPr>
          <p:cNvPr id="1186" name="Google Shape;1186;p103"/>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87" name="Google Shape;1187;p103"/>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После этой операции в качестве нашего элемента pivot будет выбрано 2, pivot = 2</a:t>
            </a:r>
            <a:endParaRPr/>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t/>
            </a:r>
            <a:endParaRPr sz="2300"/>
          </a:p>
          <a:p>
            <a:pPr indent="449263" lvl="0" marL="0" rtl="0" algn="just">
              <a:lnSpc>
                <a:spcPct val="90000"/>
              </a:lnSpc>
              <a:spcBef>
                <a:spcPts val="460"/>
              </a:spcBef>
              <a:spcAft>
                <a:spcPts val="0"/>
              </a:spcAft>
              <a:buClr>
                <a:schemeClr val="dk1"/>
              </a:buClr>
              <a:buSzPts val="2300"/>
              <a:buNone/>
            </a:pPr>
            <a:r>
              <a:rPr lang="ru-RU" sz="2300"/>
              <a:t>Наконец, 2 будет заменено на 3, и у нас будет наш окончательный отсортированный массив следующим образом:</a:t>
            </a:r>
            <a:endParaRPr/>
          </a:p>
          <a:p>
            <a:pPr indent="449263" lvl="0" marL="0" rtl="0" algn="just">
              <a:lnSpc>
                <a:spcPct val="90000"/>
              </a:lnSpc>
              <a:spcBef>
                <a:spcPts val="460"/>
              </a:spcBef>
              <a:spcAft>
                <a:spcPts val="0"/>
              </a:spcAft>
              <a:buClr>
                <a:schemeClr val="dk1"/>
              </a:buClr>
              <a:buSzPts val="2300"/>
              <a:buNone/>
            </a:pPr>
            <a:r>
              <a:t/>
            </a:r>
            <a:endParaRPr sz="2300"/>
          </a:p>
        </p:txBody>
      </p:sp>
      <p:pic>
        <p:nvPicPr>
          <p:cNvPr id="1188" name="Google Shape;1188;p103"/>
          <p:cNvPicPr preferRelativeResize="0"/>
          <p:nvPr/>
        </p:nvPicPr>
        <p:blipFill rotWithShape="1">
          <a:blip r:embed="rId4">
            <a:alphaModFix/>
          </a:blip>
          <a:srcRect b="0" l="0" r="0" t="0"/>
          <a:stretch/>
        </p:blipFill>
        <p:spPr>
          <a:xfrm>
            <a:off x="497255" y="4876967"/>
            <a:ext cx="8189545" cy="1568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04"/>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194" name="Google Shape;1194;p104"/>
          <p:cNvSpPr txBox="1"/>
          <p:nvPr>
            <p:ph idx="1" type="body"/>
          </p:nvPr>
        </p:nvSpPr>
        <p:spPr>
          <a:xfrm>
            <a:off x="533128"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1400"/>
              <a:buNone/>
            </a:pPr>
            <a:r>
              <a:rPr lang="ru-RU" sz="1400"/>
              <a:t>#include &lt;iostream&gt;</a:t>
            </a:r>
            <a:endParaRPr/>
          </a:p>
          <a:p>
            <a:pPr indent="449263" lvl="0" marL="0" rtl="0" algn="just">
              <a:lnSpc>
                <a:spcPct val="90000"/>
              </a:lnSpc>
              <a:spcBef>
                <a:spcPts val="280"/>
              </a:spcBef>
              <a:spcAft>
                <a:spcPts val="0"/>
              </a:spcAft>
              <a:buClr>
                <a:schemeClr val="dk1"/>
              </a:buClr>
              <a:buSzPts val="1400"/>
              <a:buNone/>
            </a:pPr>
            <a:r>
              <a:rPr lang="ru-RU" sz="1400"/>
              <a:t>#include &lt;algorithm&gt;</a:t>
            </a:r>
            <a:endParaRPr/>
          </a:p>
          <a:p>
            <a:pPr indent="449263" lvl="0" marL="0" rtl="0" algn="just">
              <a:lnSpc>
                <a:spcPct val="90000"/>
              </a:lnSpc>
              <a:spcBef>
                <a:spcPts val="280"/>
              </a:spcBef>
              <a:spcAft>
                <a:spcPts val="0"/>
              </a:spcAft>
              <a:buClr>
                <a:schemeClr val="dk1"/>
              </a:buClr>
              <a:buSzPts val="1400"/>
              <a:buNone/>
            </a:pPr>
            <a:r>
              <a:rPr lang="ru-RU" sz="1400"/>
              <a:t>using namespace std;</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Разделение по схеме Lomuto</a:t>
            </a:r>
            <a:endParaRPr sz="1400"/>
          </a:p>
          <a:p>
            <a:pPr indent="449263" lvl="0" marL="0" rtl="0" algn="just">
              <a:lnSpc>
                <a:spcPct val="90000"/>
              </a:lnSpc>
              <a:spcBef>
                <a:spcPts val="280"/>
              </a:spcBef>
              <a:spcAft>
                <a:spcPts val="0"/>
              </a:spcAft>
              <a:buClr>
                <a:schemeClr val="dk1"/>
              </a:buClr>
              <a:buSzPts val="1400"/>
              <a:buNone/>
            </a:pPr>
            <a:r>
              <a:rPr lang="ru-RU" sz="1400"/>
              <a:t>int partition(int a[], int start, int end)</a:t>
            </a:r>
            <a:endParaRPr/>
          </a:p>
          <a:p>
            <a:pPr indent="449263" lvl="0" marL="0" rtl="0" algn="just">
              <a:lnSpc>
                <a:spcPct val="90000"/>
              </a:lnSpc>
              <a:spcBef>
                <a:spcPts val="280"/>
              </a:spcBef>
              <a:spcAft>
                <a:spcPts val="0"/>
              </a:spcAft>
              <a:buClr>
                <a:schemeClr val="dk1"/>
              </a:buClr>
              <a:buSzPts val="1400"/>
              <a:buNone/>
            </a:pPr>
            <a:r>
              <a:rPr lang="ru-RU" sz="1400"/>
              <a:t>{</a:t>
            </a:r>
            <a:endParaRPr/>
          </a:p>
          <a:p>
            <a:pPr indent="449263" lvl="0" marL="0" rtl="0" algn="just">
              <a:lnSpc>
                <a:spcPct val="90000"/>
              </a:lnSpc>
              <a:spcBef>
                <a:spcPts val="280"/>
              </a:spcBef>
              <a:spcAft>
                <a:spcPts val="0"/>
              </a:spcAft>
              <a:buClr>
                <a:schemeClr val="dk1"/>
              </a:buClr>
              <a:buSzPts val="1400"/>
              <a:buNone/>
            </a:pPr>
            <a:r>
              <a:rPr lang="ru-RU" sz="1400"/>
              <a:t>    // Выбираем крайний правый элемент в качестве опорного элемента массива</a:t>
            </a:r>
            <a:endParaRPr/>
          </a:p>
          <a:p>
            <a:pPr indent="449263" lvl="0" marL="0" rtl="0" algn="just">
              <a:lnSpc>
                <a:spcPct val="90000"/>
              </a:lnSpc>
              <a:spcBef>
                <a:spcPts val="280"/>
              </a:spcBef>
              <a:spcAft>
                <a:spcPts val="0"/>
              </a:spcAft>
              <a:buClr>
                <a:schemeClr val="dk1"/>
              </a:buClr>
              <a:buSzPts val="1400"/>
              <a:buNone/>
            </a:pPr>
            <a:r>
              <a:rPr lang="ru-RU" sz="1400"/>
              <a:t>    int pivot = a[end];</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 элементы, меньшие точки поворота, будут перемещены влево от `pIndex`</a:t>
            </a:r>
            <a:endParaRPr/>
          </a:p>
          <a:p>
            <a:pPr indent="449263" lvl="0" marL="0" rtl="0" algn="just">
              <a:lnSpc>
                <a:spcPct val="90000"/>
              </a:lnSpc>
              <a:spcBef>
                <a:spcPts val="280"/>
              </a:spcBef>
              <a:spcAft>
                <a:spcPts val="0"/>
              </a:spcAft>
              <a:buClr>
                <a:schemeClr val="dk1"/>
              </a:buClr>
              <a:buSzPts val="1400"/>
              <a:buNone/>
            </a:pPr>
            <a:r>
              <a:rPr lang="ru-RU" sz="1400"/>
              <a:t>    // элементы больше, чем точка поворота, будут сдвинуты вправо от `pIndex`</a:t>
            </a:r>
            <a:endParaRPr/>
          </a:p>
          <a:p>
            <a:pPr indent="449263" lvl="0" marL="0" rtl="0" algn="just">
              <a:lnSpc>
                <a:spcPct val="90000"/>
              </a:lnSpc>
              <a:spcBef>
                <a:spcPts val="280"/>
              </a:spcBef>
              <a:spcAft>
                <a:spcPts val="0"/>
              </a:spcAft>
              <a:buClr>
                <a:schemeClr val="dk1"/>
              </a:buClr>
              <a:buSzPts val="1400"/>
              <a:buNone/>
            </a:pPr>
            <a:r>
              <a:rPr lang="ru-RU" sz="1400"/>
              <a:t>    // равные элементы могут идти в любом направлении</a:t>
            </a:r>
            <a:endParaRPr/>
          </a:p>
          <a:p>
            <a:pPr indent="449263" lvl="0" marL="0" rtl="0" algn="just">
              <a:lnSpc>
                <a:spcPct val="90000"/>
              </a:lnSpc>
              <a:spcBef>
                <a:spcPts val="280"/>
              </a:spcBef>
              <a:spcAft>
                <a:spcPts val="0"/>
              </a:spcAft>
              <a:buClr>
                <a:schemeClr val="dk1"/>
              </a:buClr>
              <a:buSzPts val="1400"/>
              <a:buNone/>
            </a:pPr>
            <a:r>
              <a:rPr lang="ru-RU" sz="1400"/>
              <a:t>    int pIndex = start;</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 каждый раз, когда мы находим элемент, меньший или равный опорному, `pIndex`</a:t>
            </a:r>
            <a:endParaRPr/>
          </a:p>
          <a:p>
            <a:pPr indent="449263" lvl="0" marL="0" rtl="0" algn="just">
              <a:lnSpc>
                <a:spcPct val="90000"/>
              </a:lnSpc>
              <a:spcBef>
                <a:spcPts val="280"/>
              </a:spcBef>
              <a:spcAft>
                <a:spcPts val="0"/>
              </a:spcAft>
              <a:buClr>
                <a:schemeClr val="dk1"/>
              </a:buClr>
              <a:buSzPts val="1400"/>
              <a:buNone/>
            </a:pPr>
            <a:r>
              <a:rPr lang="ru-RU" sz="1400"/>
              <a:t>    // увеличивается, и этот элемент будет помещен перед опорной точкой.</a:t>
            </a:r>
            <a:endParaRPr/>
          </a:p>
          <a:p>
            <a:pPr indent="449263" lvl="0" marL="0" rtl="0" algn="just">
              <a:lnSpc>
                <a:spcPct val="90000"/>
              </a:lnSpc>
              <a:spcBef>
                <a:spcPts val="280"/>
              </a:spcBef>
              <a:spcAft>
                <a:spcPts val="0"/>
              </a:spcAft>
              <a:buClr>
                <a:schemeClr val="dk1"/>
              </a:buClr>
              <a:buSzPts val="1400"/>
              <a:buNone/>
            </a:pPr>
            <a:r>
              <a:rPr lang="ru-RU" sz="1400"/>
              <a:t>    for (int i = start; i &lt; end; i++)</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if (a[i] &lt;= pivot)</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swap(a[i], a[pIndex]);</a:t>
            </a:r>
            <a:endParaRPr/>
          </a:p>
          <a:p>
            <a:pPr indent="449263" lvl="0" marL="0" rtl="0" algn="just">
              <a:lnSpc>
                <a:spcPct val="90000"/>
              </a:lnSpc>
              <a:spcBef>
                <a:spcPts val="280"/>
              </a:spcBef>
              <a:spcAft>
                <a:spcPts val="0"/>
              </a:spcAft>
              <a:buClr>
                <a:schemeClr val="dk1"/>
              </a:buClr>
              <a:buSzPts val="1400"/>
              <a:buNone/>
            </a:pPr>
            <a:r>
              <a:rPr lang="ru-RU" sz="1400"/>
              <a:t>            pIndex++;</a:t>
            </a:r>
            <a:endParaRPr/>
          </a:p>
          <a:p>
            <a:pPr indent="449263" lvl="0" marL="0" rtl="0" algn="just">
              <a:lnSpc>
                <a:spcPct val="90000"/>
              </a:lnSpc>
              <a:spcBef>
                <a:spcPts val="280"/>
              </a:spcBef>
              <a:spcAft>
                <a:spcPts val="0"/>
              </a:spcAft>
              <a:buClr>
                <a:schemeClr val="dk1"/>
              </a:buClr>
              <a:buSzPts val="1400"/>
              <a:buNone/>
            </a:pPr>
            <a:r>
              <a:rPr lang="ru-RU" sz="1400"/>
              <a:t>        }</a:t>
            </a:r>
            <a:endParaRPr/>
          </a:p>
          <a:p>
            <a:pPr indent="449263" lvl="0" marL="0" rtl="0" algn="just">
              <a:lnSpc>
                <a:spcPct val="90000"/>
              </a:lnSpc>
              <a:spcBef>
                <a:spcPts val="280"/>
              </a:spcBef>
              <a:spcAft>
                <a:spcPts val="0"/>
              </a:spcAft>
              <a:buClr>
                <a:schemeClr val="dk1"/>
              </a:buClr>
              <a:buSzPts val="1400"/>
              <a:buNone/>
            </a:pPr>
            <a:r>
              <a:rPr lang="ru-RU" sz="1400"/>
              <a:t>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4">
                                            <p:txEl>
                                              <p:pRg end="24" st="2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05"/>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200" name="Google Shape;1200;p105"/>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1600"/>
              <a:buNone/>
            </a:pPr>
            <a:r>
              <a:rPr lang="ru-RU" sz="1600"/>
              <a:t>// поменять местами `pIndex` с пивотом</a:t>
            </a:r>
            <a:endParaRPr sz="1600"/>
          </a:p>
          <a:p>
            <a:pPr indent="449263" lvl="0" marL="0" rtl="0" algn="just">
              <a:lnSpc>
                <a:spcPct val="90000"/>
              </a:lnSpc>
              <a:spcBef>
                <a:spcPts val="320"/>
              </a:spcBef>
              <a:spcAft>
                <a:spcPts val="0"/>
              </a:spcAft>
              <a:buClr>
                <a:schemeClr val="dk1"/>
              </a:buClr>
              <a:buSzPts val="1600"/>
              <a:buNone/>
            </a:pPr>
            <a:r>
              <a:rPr lang="ru-RU" sz="1600"/>
              <a:t>    swap (a[pIndex], a[end]);</a:t>
            </a:r>
            <a:endParaRPr/>
          </a:p>
          <a:p>
            <a:pPr indent="449263" lvl="0" marL="0" rtl="0" algn="just">
              <a:lnSpc>
                <a:spcPct val="90000"/>
              </a:lnSpc>
              <a:spcBef>
                <a:spcPts val="320"/>
              </a:spcBef>
              <a:spcAft>
                <a:spcPts val="0"/>
              </a:spcAft>
              <a:buClr>
                <a:schemeClr val="dk1"/>
              </a:buClr>
              <a:buSzPts val="1600"/>
              <a:buNone/>
            </a:pPr>
            <a:r>
              <a:rPr lang="ru-RU" sz="1600"/>
              <a:t> </a:t>
            </a:r>
            <a:endParaRPr/>
          </a:p>
          <a:p>
            <a:pPr indent="449263" lvl="0" marL="0" rtl="0" algn="just">
              <a:lnSpc>
                <a:spcPct val="90000"/>
              </a:lnSpc>
              <a:spcBef>
                <a:spcPts val="320"/>
              </a:spcBef>
              <a:spcAft>
                <a:spcPts val="0"/>
              </a:spcAft>
              <a:buClr>
                <a:schemeClr val="dk1"/>
              </a:buClr>
              <a:buSzPts val="1600"/>
              <a:buNone/>
            </a:pPr>
            <a:r>
              <a:rPr lang="ru-RU" sz="1600"/>
              <a:t>    // вернуть `pIndex` (индекс опорного элемента)</a:t>
            </a:r>
            <a:endParaRPr/>
          </a:p>
          <a:p>
            <a:pPr indent="449263" lvl="0" marL="0" rtl="0" algn="just">
              <a:lnSpc>
                <a:spcPct val="90000"/>
              </a:lnSpc>
              <a:spcBef>
                <a:spcPts val="320"/>
              </a:spcBef>
              <a:spcAft>
                <a:spcPts val="0"/>
              </a:spcAft>
              <a:buClr>
                <a:schemeClr val="dk1"/>
              </a:buClr>
              <a:buSzPts val="1600"/>
              <a:buNone/>
            </a:pPr>
            <a:r>
              <a:rPr lang="ru-RU" sz="1600"/>
              <a:t>    return pIndex;</a:t>
            </a:r>
            <a:endParaRPr/>
          </a:p>
          <a:p>
            <a:pPr indent="449263" lvl="0" marL="0" rtl="0" algn="just">
              <a:lnSpc>
                <a:spcPct val="90000"/>
              </a:lnSpc>
              <a:spcBef>
                <a:spcPts val="320"/>
              </a:spcBef>
              <a:spcAft>
                <a:spcPts val="0"/>
              </a:spcAft>
              <a:buClr>
                <a:schemeClr val="dk1"/>
              </a:buClr>
              <a:buSzPts val="1600"/>
              <a:buNone/>
            </a:pPr>
            <a:r>
              <a:rPr lang="ru-RU" sz="1600"/>
              <a:t>}</a:t>
            </a:r>
            <a:endParaRPr/>
          </a:p>
          <a:p>
            <a:pPr indent="449263" lvl="0" marL="0" rtl="0" algn="just">
              <a:lnSpc>
                <a:spcPct val="90000"/>
              </a:lnSpc>
              <a:spcBef>
                <a:spcPts val="320"/>
              </a:spcBef>
              <a:spcAft>
                <a:spcPts val="0"/>
              </a:spcAft>
              <a:buClr>
                <a:schemeClr val="dk1"/>
              </a:buClr>
              <a:buSzPts val="1600"/>
              <a:buNone/>
            </a:pPr>
            <a:r>
              <a:rPr lang="ru-RU" sz="1600"/>
              <a:t> // Процедура быстрой сортировки</a:t>
            </a:r>
            <a:endParaRPr/>
          </a:p>
          <a:p>
            <a:pPr indent="449263" lvl="0" marL="0" rtl="0" algn="just">
              <a:lnSpc>
                <a:spcPct val="90000"/>
              </a:lnSpc>
              <a:spcBef>
                <a:spcPts val="320"/>
              </a:spcBef>
              <a:spcAft>
                <a:spcPts val="0"/>
              </a:spcAft>
              <a:buClr>
                <a:schemeClr val="dk1"/>
              </a:buClr>
              <a:buSzPts val="1600"/>
              <a:buNone/>
            </a:pPr>
            <a:r>
              <a:rPr lang="ru-RU" sz="1600"/>
              <a:t>void quicksort(int a[], int start, int end)</a:t>
            </a:r>
            <a:endParaRPr/>
          </a:p>
          <a:p>
            <a:pPr indent="449263" lvl="0" marL="0" rtl="0" algn="just">
              <a:lnSpc>
                <a:spcPct val="90000"/>
              </a:lnSpc>
              <a:spcBef>
                <a:spcPts val="320"/>
              </a:spcBef>
              <a:spcAft>
                <a:spcPts val="0"/>
              </a:spcAft>
              <a:buClr>
                <a:schemeClr val="dk1"/>
              </a:buClr>
              <a:buSzPts val="1600"/>
              <a:buNone/>
            </a:pPr>
            <a:r>
              <a:rPr lang="ru-RU" sz="1600"/>
              <a:t>{</a:t>
            </a:r>
            <a:endParaRPr/>
          </a:p>
          <a:p>
            <a:pPr indent="449263" lvl="0" marL="0" rtl="0" algn="just">
              <a:lnSpc>
                <a:spcPct val="90000"/>
              </a:lnSpc>
              <a:spcBef>
                <a:spcPts val="320"/>
              </a:spcBef>
              <a:spcAft>
                <a:spcPts val="0"/>
              </a:spcAft>
              <a:buClr>
                <a:schemeClr val="dk1"/>
              </a:buClr>
              <a:buSzPts val="1600"/>
              <a:buNone/>
            </a:pPr>
            <a:r>
              <a:rPr lang="ru-RU" sz="1600"/>
              <a:t>    // базовое условие</a:t>
            </a:r>
            <a:endParaRPr/>
          </a:p>
          <a:p>
            <a:pPr indent="449263" lvl="0" marL="0" rtl="0" algn="just">
              <a:lnSpc>
                <a:spcPct val="90000"/>
              </a:lnSpc>
              <a:spcBef>
                <a:spcPts val="320"/>
              </a:spcBef>
              <a:spcAft>
                <a:spcPts val="0"/>
              </a:spcAft>
              <a:buClr>
                <a:schemeClr val="dk1"/>
              </a:buClr>
              <a:buSzPts val="1600"/>
              <a:buNone/>
            </a:pPr>
            <a:r>
              <a:rPr lang="ru-RU" sz="1600"/>
              <a:t>    if (start &gt;= end) {</a:t>
            </a:r>
            <a:endParaRPr/>
          </a:p>
          <a:p>
            <a:pPr indent="449263" lvl="0" marL="0" rtl="0" algn="just">
              <a:lnSpc>
                <a:spcPct val="90000"/>
              </a:lnSpc>
              <a:spcBef>
                <a:spcPts val="320"/>
              </a:spcBef>
              <a:spcAft>
                <a:spcPts val="0"/>
              </a:spcAft>
              <a:buClr>
                <a:schemeClr val="dk1"/>
              </a:buClr>
              <a:buSzPts val="1600"/>
              <a:buNone/>
            </a:pPr>
            <a:r>
              <a:rPr lang="ru-RU" sz="1600"/>
              <a:t>        return;</a:t>
            </a:r>
            <a:endParaRPr/>
          </a:p>
          <a:p>
            <a:pPr indent="449263" lvl="0" marL="0" rtl="0" algn="just">
              <a:lnSpc>
                <a:spcPct val="90000"/>
              </a:lnSpc>
              <a:spcBef>
                <a:spcPts val="320"/>
              </a:spcBef>
              <a:spcAft>
                <a:spcPts val="0"/>
              </a:spcAft>
              <a:buClr>
                <a:schemeClr val="dk1"/>
              </a:buClr>
              <a:buSzPts val="1600"/>
              <a:buNone/>
            </a:pPr>
            <a:r>
              <a:rPr lang="ru-RU" sz="1600"/>
              <a:t>    }</a:t>
            </a:r>
            <a:endParaRPr/>
          </a:p>
          <a:p>
            <a:pPr indent="449263" lvl="0" marL="0" rtl="0" algn="just">
              <a:lnSpc>
                <a:spcPct val="90000"/>
              </a:lnSpc>
              <a:spcBef>
                <a:spcPts val="320"/>
              </a:spcBef>
              <a:spcAft>
                <a:spcPts val="0"/>
              </a:spcAft>
              <a:buClr>
                <a:schemeClr val="dk1"/>
              </a:buClr>
              <a:buSzPts val="1600"/>
              <a:buNone/>
            </a:pPr>
            <a:r>
              <a:rPr lang="ru-RU" sz="1600"/>
              <a:t>     // переставить элементы по оси</a:t>
            </a:r>
            <a:endParaRPr/>
          </a:p>
          <a:p>
            <a:pPr indent="449263" lvl="0" marL="0" rtl="0" algn="just">
              <a:lnSpc>
                <a:spcPct val="90000"/>
              </a:lnSpc>
              <a:spcBef>
                <a:spcPts val="320"/>
              </a:spcBef>
              <a:spcAft>
                <a:spcPts val="0"/>
              </a:spcAft>
              <a:buClr>
                <a:schemeClr val="dk1"/>
              </a:buClr>
              <a:buSzPts val="1600"/>
              <a:buNone/>
            </a:pPr>
            <a:r>
              <a:rPr lang="ru-RU" sz="1600"/>
              <a:t>    int pivot = partition(a, start, end);</a:t>
            </a:r>
            <a:endParaRPr/>
          </a:p>
          <a:p>
            <a:pPr indent="449263" lvl="0" marL="0" rtl="0" algn="just">
              <a:lnSpc>
                <a:spcPct val="90000"/>
              </a:lnSpc>
              <a:spcBef>
                <a:spcPts val="320"/>
              </a:spcBef>
              <a:spcAft>
                <a:spcPts val="0"/>
              </a:spcAft>
              <a:buClr>
                <a:schemeClr val="dk1"/>
              </a:buClr>
              <a:buSzPts val="1600"/>
              <a:buNone/>
            </a:pPr>
            <a:r>
              <a:rPr lang="ru-RU" sz="1600"/>
              <a:t>     // повторяем подмассив, содержащий элементы, меньшие опорной точки</a:t>
            </a:r>
            <a:endParaRPr/>
          </a:p>
          <a:p>
            <a:pPr indent="449263" lvl="0" marL="0" rtl="0" algn="just">
              <a:lnSpc>
                <a:spcPct val="90000"/>
              </a:lnSpc>
              <a:spcBef>
                <a:spcPts val="320"/>
              </a:spcBef>
              <a:spcAft>
                <a:spcPts val="0"/>
              </a:spcAft>
              <a:buClr>
                <a:schemeClr val="dk1"/>
              </a:buClr>
              <a:buSzPts val="1600"/>
              <a:buNone/>
            </a:pPr>
            <a:r>
              <a:rPr lang="ru-RU" sz="1600"/>
              <a:t>    quicksort(a, start, pivot - 1);</a:t>
            </a:r>
            <a:endParaRPr/>
          </a:p>
          <a:p>
            <a:pPr indent="449263" lvl="0" marL="0" rtl="0" algn="just">
              <a:lnSpc>
                <a:spcPct val="90000"/>
              </a:lnSpc>
              <a:spcBef>
                <a:spcPts val="320"/>
              </a:spcBef>
              <a:spcAft>
                <a:spcPts val="0"/>
              </a:spcAft>
              <a:buClr>
                <a:schemeClr val="dk1"/>
              </a:buClr>
              <a:buSzPts val="1600"/>
              <a:buNone/>
            </a:pPr>
            <a:r>
              <a:rPr lang="ru-RU" sz="1600"/>
              <a:t>     // повторяем подмассив, содержащий элементы, превышающие точку опоры</a:t>
            </a:r>
            <a:endParaRPr/>
          </a:p>
          <a:p>
            <a:pPr indent="449263" lvl="0" marL="0" rtl="0" algn="just">
              <a:lnSpc>
                <a:spcPct val="90000"/>
              </a:lnSpc>
              <a:spcBef>
                <a:spcPts val="320"/>
              </a:spcBef>
              <a:spcAft>
                <a:spcPts val="0"/>
              </a:spcAft>
              <a:buClr>
                <a:schemeClr val="dk1"/>
              </a:buClr>
              <a:buSzPts val="1600"/>
              <a:buNone/>
            </a:pPr>
            <a:r>
              <a:rPr lang="ru-RU" sz="1600"/>
              <a:t>    quicksort(a, pivot + 1, end);</a:t>
            </a:r>
            <a:endParaRPr/>
          </a:p>
          <a:p>
            <a:pPr indent="449263" lvl="0" marL="0" rtl="0" algn="just">
              <a:lnSpc>
                <a:spcPct val="90000"/>
              </a:lnSpc>
              <a:spcBef>
                <a:spcPts val="320"/>
              </a:spcBef>
              <a:spcAft>
                <a:spcPts val="0"/>
              </a:spcAft>
              <a:buClr>
                <a:schemeClr val="dk1"/>
              </a:buClr>
              <a:buSzPts val="1600"/>
              <a:buNone/>
            </a:pPr>
            <a:r>
              <a:rPr lang="ru-RU" sz="1600"/>
              <a:t>}</a:t>
            </a:r>
            <a:endParaRPr/>
          </a:p>
          <a:p>
            <a:pPr indent="449263" lvl="0" marL="0" rtl="0" algn="just">
              <a:lnSpc>
                <a:spcPct val="90000"/>
              </a:lnSpc>
              <a:spcBef>
                <a:spcPts val="320"/>
              </a:spcBef>
              <a:spcAft>
                <a:spcPts val="0"/>
              </a:spcAft>
              <a:buClr>
                <a:schemeClr val="dk1"/>
              </a:buClr>
              <a:buSzPts val="1600"/>
              <a:buNone/>
            </a:pPr>
            <a:r>
              <a:rPr lang="ru-RU" sz="1600"/>
              <a:t>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0">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06"/>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ru-RU"/>
              <a:t>Разделение (второй способ - Lomuto)</a:t>
            </a:r>
            <a:endParaRPr/>
          </a:p>
        </p:txBody>
      </p:sp>
      <p:sp>
        <p:nvSpPr>
          <p:cNvPr id="1206" name="Google Shape;1206;p106"/>
          <p:cNvSpPr txBox="1"/>
          <p:nvPr>
            <p:ph idx="1" type="body"/>
          </p:nvPr>
        </p:nvSpPr>
        <p:spPr>
          <a:xfrm>
            <a:off x="457200" y="822722"/>
            <a:ext cx="8579296" cy="5630614"/>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1600"/>
              <a:buNone/>
            </a:pPr>
            <a:r>
              <a:rPr lang="ru-RU" sz="1600"/>
              <a:t>// C++ реализация алгоритма быстрой сортировки</a:t>
            </a:r>
            <a:endParaRPr/>
          </a:p>
          <a:p>
            <a:pPr indent="449263" lvl="0" marL="0" rtl="0" algn="just">
              <a:lnSpc>
                <a:spcPct val="90000"/>
              </a:lnSpc>
              <a:spcBef>
                <a:spcPts val="320"/>
              </a:spcBef>
              <a:spcAft>
                <a:spcPts val="0"/>
              </a:spcAft>
              <a:buClr>
                <a:schemeClr val="dk1"/>
              </a:buClr>
              <a:buSzPts val="1600"/>
              <a:buNone/>
            </a:pPr>
            <a:r>
              <a:rPr lang="ru-RU" sz="1600"/>
              <a:t>int main()</a:t>
            </a:r>
            <a:endParaRPr/>
          </a:p>
          <a:p>
            <a:pPr indent="449263" lvl="0" marL="0" rtl="0" algn="just">
              <a:lnSpc>
                <a:spcPct val="90000"/>
              </a:lnSpc>
              <a:spcBef>
                <a:spcPts val="320"/>
              </a:spcBef>
              <a:spcAft>
                <a:spcPts val="0"/>
              </a:spcAft>
              <a:buClr>
                <a:schemeClr val="dk1"/>
              </a:buClr>
              <a:buSzPts val="1600"/>
              <a:buNone/>
            </a:pPr>
            <a:r>
              <a:rPr lang="ru-RU" sz="1600"/>
              <a:t>{</a:t>
            </a:r>
            <a:endParaRPr/>
          </a:p>
          <a:p>
            <a:pPr indent="449263" lvl="0" marL="0" rtl="0" algn="just">
              <a:lnSpc>
                <a:spcPct val="90000"/>
              </a:lnSpc>
              <a:spcBef>
                <a:spcPts val="320"/>
              </a:spcBef>
              <a:spcAft>
                <a:spcPts val="0"/>
              </a:spcAft>
              <a:buClr>
                <a:schemeClr val="dk1"/>
              </a:buClr>
              <a:buSzPts val="1600"/>
              <a:buNone/>
            </a:pPr>
            <a:r>
              <a:rPr lang="ru-RU" sz="1600"/>
              <a:t>    int a[] = { 9, -3, 5, 2, 6, 8, -6, 1, 3 };</a:t>
            </a:r>
            <a:endParaRPr/>
          </a:p>
          <a:p>
            <a:pPr indent="449263" lvl="0" marL="0" rtl="0" algn="just">
              <a:lnSpc>
                <a:spcPct val="90000"/>
              </a:lnSpc>
              <a:spcBef>
                <a:spcPts val="320"/>
              </a:spcBef>
              <a:spcAft>
                <a:spcPts val="0"/>
              </a:spcAft>
              <a:buClr>
                <a:schemeClr val="dk1"/>
              </a:buClr>
              <a:buSzPts val="1600"/>
              <a:buNone/>
            </a:pPr>
            <a:r>
              <a:rPr lang="ru-RU" sz="1600"/>
              <a:t>    int n = sizeof(a)/sizeof(a[0]);</a:t>
            </a:r>
            <a:endParaRPr/>
          </a:p>
          <a:p>
            <a:pPr indent="449263" lvl="0" marL="0" rtl="0" algn="just">
              <a:lnSpc>
                <a:spcPct val="90000"/>
              </a:lnSpc>
              <a:spcBef>
                <a:spcPts val="320"/>
              </a:spcBef>
              <a:spcAft>
                <a:spcPts val="0"/>
              </a:spcAft>
              <a:buClr>
                <a:schemeClr val="dk1"/>
              </a:buClr>
              <a:buSzPts val="1600"/>
              <a:buNone/>
            </a:pPr>
            <a:r>
              <a:rPr lang="ru-RU" sz="1600"/>
              <a:t>     quicksort(a, 0, n - 1);</a:t>
            </a:r>
            <a:endParaRPr/>
          </a:p>
          <a:p>
            <a:pPr indent="449263" lvl="0" marL="0" rtl="0" algn="just">
              <a:lnSpc>
                <a:spcPct val="90000"/>
              </a:lnSpc>
              <a:spcBef>
                <a:spcPts val="320"/>
              </a:spcBef>
              <a:spcAft>
                <a:spcPts val="0"/>
              </a:spcAft>
              <a:buClr>
                <a:schemeClr val="dk1"/>
              </a:buClr>
              <a:buSzPts val="1600"/>
              <a:buNone/>
            </a:pPr>
            <a:r>
              <a:rPr lang="ru-RU" sz="1600"/>
              <a:t>     // печатаем отсортированный массив</a:t>
            </a:r>
            <a:endParaRPr/>
          </a:p>
          <a:p>
            <a:pPr indent="449263" lvl="0" marL="0" rtl="0" algn="just">
              <a:lnSpc>
                <a:spcPct val="90000"/>
              </a:lnSpc>
              <a:spcBef>
                <a:spcPts val="320"/>
              </a:spcBef>
              <a:spcAft>
                <a:spcPts val="0"/>
              </a:spcAft>
              <a:buClr>
                <a:schemeClr val="dk1"/>
              </a:buClr>
              <a:buSzPts val="1600"/>
              <a:buNone/>
            </a:pPr>
            <a:r>
              <a:rPr lang="ru-RU" sz="1600"/>
              <a:t>    for (int i = 0; i &lt; n; i++) {</a:t>
            </a:r>
            <a:endParaRPr/>
          </a:p>
          <a:p>
            <a:pPr indent="449263" lvl="0" marL="0" rtl="0" algn="just">
              <a:lnSpc>
                <a:spcPct val="90000"/>
              </a:lnSpc>
              <a:spcBef>
                <a:spcPts val="320"/>
              </a:spcBef>
              <a:spcAft>
                <a:spcPts val="0"/>
              </a:spcAft>
              <a:buClr>
                <a:schemeClr val="dk1"/>
              </a:buClr>
              <a:buSzPts val="1600"/>
              <a:buNone/>
            </a:pPr>
            <a:r>
              <a:rPr lang="ru-RU" sz="1600"/>
              <a:t>        cout &lt;&lt; a[i] &lt;&lt; " ";</a:t>
            </a:r>
            <a:endParaRPr/>
          </a:p>
          <a:p>
            <a:pPr indent="449263" lvl="0" marL="0" rtl="0" algn="just">
              <a:lnSpc>
                <a:spcPct val="90000"/>
              </a:lnSpc>
              <a:spcBef>
                <a:spcPts val="320"/>
              </a:spcBef>
              <a:spcAft>
                <a:spcPts val="0"/>
              </a:spcAft>
              <a:buClr>
                <a:schemeClr val="dk1"/>
              </a:buClr>
              <a:buSzPts val="1600"/>
              <a:buNone/>
            </a:pPr>
            <a:r>
              <a:rPr lang="ru-RU" sz="1600"/>
              <a:t>    }</a:t>
            </a:r>
            <a:endParaRPr/>
          </a:p>
          <a:p>
            <a:pPr indent="449263" lvl="0" marL="0" rtl="0" algn="just">
              <a:lnSpc>
                <a:spcPct val="90000"/>
              </a:lnSpc>
              <a:spcBef>
                <a:spcPts val="320"/>
              </a:spcBef>
              <a:spcAft>
                <a:spcPts val="0"/>
              </a:spcAft>
              <a:buClr>
                <a:schemeClr val="dk1"/>
              </a:buClr>
              <a:buSzPts val="1600"/>
              <a:buNone/>
            </a:pPr>
            <a:r>
              <a:rPr lang="ru-RU" sz="1600"/>
              <a:t> </a:t>
            </a:r>
            <a:endParaRPr/>
          </a:p>
          <a:p>
            <a:pPr indent="449263" lvl="0" marL="0" rtl="0" algn="just">
              <a:lnSpc>
                <a:spcPct val="90000"/>
              </a:lnSpc>
              <a:spcBef>
                <a:spcPts val="320"/>
              </a:spcBef>
              <a:spcAft>
                <a:spcPts val="0"/>
              </a:spcAft>
              <a:buClr>
                <a:schemeClr val="dk1"/>
              </a:buClr>
              <a:buSzPts val="1600"/>
              <a:buNone/>
            </a:pPr>
            <a:r>
              <a:rPr lang="ru-RU" sz="1600"/>
              <a:t>    return 0;</a:t>
            </a:r>
            <a:endParaRPr/>
          </a:p>
          <a:p>
            <a:pPr indent="449263" lvl="0" marL="0" rtl="0" algn="just">
              <a:lnSpc>
                <a:spcPct val="90000"/>
              </a:lnSpc>
              <a:spcBef>
                <a:spcPts val="320"/>
              </a:spcBef>
              <a:spcAft>
                <a:spcPts val="0"/>
              </a:spcAft>
              <a:buClr>
                <a:schemeClr val="dk1"/>
              </a:buClr>
              <a:buSzPts val="1600"/>
              <a:buNone/>
            </a:pPr>
            <a:r>
              <a:rPr lang="ru-RU"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07"/>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Сравнение схем разделения Ломуто и Хоара</a:t>
            </a:r>
            <a:endParaRPr/>
          </a:p>
        </p:txBody>
      </p:sp>
      <p:sp>
        <p:nvSpPr>
          <p:cNvPr id="1212" name="Google Shape;1212;p107"/>
          <p:cNvSpPr txBox="1"/>
          <p:nvPr>
            <p:ph idx="1" type="body"/>
          </p:nvPr>
        </p:nvSpPr>
        <p:spPr>
          <a:xfrm>
            <a:off x="457200" y="822722"/>
            <a:ext cx="8579296" cy="5558606"/>
          </a:xfrm>
          <a:prstGeom prst="rect">
            <a:avLst/>
          </a:prstGeom>
          <a:noFill/>
          <a:ln>
            <a:noFill/>
          </a:ln>
        </p:spPr>
        <p:txBody>
          <a:bodyPr anchorCtr="0" anchor="t" bIns="45700" lIns="91425" spcFirstLastPara="1" rIns="91425" wrap="square" tIns="45700">
            <a:noAutofit/>
          </a:bodyPr>
          <a:lstStyle/>
          <a:p>
            <a:pPr indent="449263" lvl="0" marL="0" rtl="0" algn="just">
              <a:lnSpc>
                <a:spcPct val="90000"/>
              </a:lnSpc>
              <a:spcBef>
                <a:spcPts val="0"/>
              </a:spcBef>
              <a:spcAft>
                <a:spcPts val="0"/>
              </a:spcAft>
              <a:buClr>
                <a:schemeClr val="dk1"/>
              </a:buClr>
              <a:buSzPts val="2300"/>
              <a:buNone/>
            </a:pPr>
            <a:r>
              <a:rPr lang="ru-RU" sz="2300"/>
              <a:t>Аналогично схеме разделов Lomuto, схема разделов Хоара также использует два указателя для разделения массива. Указатели размещаются на обоих концах массива, то есть один в начале и один в конце, а затем они начинают двигаться навстречу друг другу при выполнении сравнений.</a:t>
            </a:r>
            <a:endParaRPr/>
          </a:p>
          <a:p>
            <a:pPr indent="449263" lvl="0" marL="0" rtl="0" algn="just">
              <a:lnSpc>
                <a:spcPct val="90000"/>
              </a:lnSpc>
              <a:spcBef>
                <a:spcPts val="460"/>
              </a:spcBef>
              <a:spcAft>
                <a:spcPts val="0"/>
              </a:spcAft>
              <a:buClr>
                <a:schemeClr val="dk1"/>
              </a:buClr>
              <a:buSzPts val="2300"/>
              <a:buNone/>
            </a:pPr>
            <a:r>
              <a:rPr lang="ru-RU" sz="2300"/>
              <a:t>Элемент pivot обычно считается первым элементом массива, однако этим он не ограничивается, и в качестве элемента pivot могут быть выбраны и другие элементы.</a:t>
            </a:r>
            <a:endParaRPr/>
          </a:p>
          <a:p>
            <a:pPr indent="449263" lvl="0" marL="0" rtl="0" algn="just">
              <a:lnSpc>
                <a:spcPct val="90000"/>
              </a:lnSpc>
              <a:spcBef>
                <a:spcPts val="460"/>
              </a:spcBef>
              <a:spcAft>
                <a:spcPts val="0"/>
              </a:spcAft>
              <a:buClr>
                <a:schemeClr val="dk1"/>
              </a:buClr>
              <a:buSzPts val="2300"/>
              <a:buNone/>
            </a:pPr>
            <a:r>
              <a:rPr lang="ru-RU" sz="2300"/>
              <a:t>Основная идея заключается в том, что указатели будут продолжать перебирать элементы, пока не встретят пару элементов, где один элемент больше элемента pivot, тогда как другой элемент меньше элемента pivot, и они присутствуют в неправильном порядке относительно друг друга.</a:t>
            </a:r>
            <a:endParaRPr/>
          </a:p>
          <a:p>
            <a:pPr indent="449263" lvl="0" marL="0" rtl="0" algn="just">
              <a:lnSpc>
                <a:spcPct val="90000"/>
              </a:lnSpc>
              <a:spcBef>
                <a:spcPts val="460"/>
              </a:spcBef>
              <a:spcAft>
                <a:spcPts val="0"/>
              </a:spcAft>
              <a:buClr>
                <a:schemeClr val="dk1"/>
              </a:buClr>
              <a:buSzPts val="2300"/>
              <a:buNone/>
            </a:pPr>
            <a:r>
              <a:rPr lang="ru-RU" sz="2300"/>
              <a:t>Если такая пара встречается, то выполняется простая операция обмена и элементы этой пары меняются местами друг с другом. Эти шаги повторяются до тех пор, пока два указателя не встретятся друг с другом. Когда это произойдет, алгоритм может остановиться, а затем вернуть окончательный индекс.</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08"/>
          <p:cNvSpPr txBox="1"/>
          <p:nvPr>
            <p:ph type="title"/>
          </p:nvPr>
        </p:nvSpPr>
        <p:spPr>
          <a:xfrm>
            <a:off x="323528" y="188640"/>
            <a:ext cx="8435280" cy="63408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Сравнение схем разделения Ломуто и Хоара</a:t>
            </a:r>
            <a:endParaRPr/>
          </a:p>
        </p:txBody>
      </p:sp>
      <p:graphicFrame>
        <p:nvGraphicFramePr>
          <p:cNvPr id="1218" name="Google Shape;1218;p108"/>
          <p:cNvGraphicFramePr/>
          <p:nvPr/>
        </p:nvGraphicFramePr>
        <p:xfrm>
          <a:off x="539552" y="764704"/>
          <a:ext cx="3000000" cy="3000000"/>
        </p:xfrm>
        <a:graphic>
          <a:graphicData uri="http://schemas.openxmlformats.org/drawingml/2006/table">
            <a:tbl>
              <a:tblPr>
                <a:noFill/>
                <a:tableStyleId>{29A185E3-B13F-4160-B3B2-4353F704005A}</a:tableStyleId>
              </a:tblPr>
              <a:tblGrid>
                <a:gridCol w="3996450"/>
                <a:gridCol w="3996450"/>
              </a:tblGrid>
              <a:tr h="261550">
                <a:tc>
                  <a:txBody>
                    <a:bodyPr/>
                    <a:lstStyle/>
                    <a:p>
                      <a:pPr indent="0" lvl="0" marL="0" marR="0" rtl="0" algn="ctr">
                        <a:spcBef>
                          <a:spcPts val="0"/>
                        </a:spcBef>
                        <a:spcAft>
                          <a:spcPts val="0"/>
                        </a:spcAft>
                        <a:buNone/>
                      </a:pPr>
                      <a:r>
                        <a:rPr b="1" lang="ru-RU" sz="1300" u="none" cap="none" strike="noStrike">
                          <a:solidFill>
                            <a:srgbClr val="15171A"/>
                          </a:solidFill>
                          <a:latin typeface="Arial"/>
                          <a:ea typeface="Arial"/>
                          <a:cs typeface="Arial"/>
                          <a:sym typeface="Arial"/>
                        </a:rPr>
                        <a:t>РАЗДЕЛЕНИЕ ХОАРА</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solidFill>
                      <a:srgbClr val="F4F8FB"/>
                    </a:solidFill>
                  </a:tcPr>
                </a:tc>
                <a:tc>
                  <a:txBody>
                    <a:bodyPr/>
                    <a:lstStyle/>
                    <a:p>
                      <a:pPr indent="0" lvl="0" marL="0" marR="0" rtl="0" algn="ctr">
                        <a:spcBef>
                          <a:spcPts val="0"/>
                        </a:spcBef>
                        <a:spcAft>
                          <a:spcPts val="0"/>
                        </a:spcAft>
                        <a:buNone/>
                      </a:pPr>
                      <a:r>
                        <a:rPr b="1" lang="ru-RU" sz="1300" u="none" cap="none" strike="noStrike">
                          <a:solidFill>
                            <a:srgbClr val="15171A"/>
                          </a:solidFill>
                          <a:latin typeface="Arial"/>
                          <a:ea typeface="Arial"/>
                          <a:cs typeface="Arial"/>
                          <a:sym typeface="Arial"/>
                        </a:rPr>
                        <a:t>РАЗДЕЛ LOMUTO</a:t>
                      </a:r>
                      <a:endParaRPr/>
                    </a:p>
                  </a:txBody>
                  <a:tcPr marT="40050" marB="40050" marR="80100" marL="80100">
                    <a:lnL cap="flat" cmpd="sng" w="9525">
                      <a:solidFill>
                        <a:srgbClr val="E3ECF3"/>
                      </a:solidFill>
                      <a:prstDash val="solid"/>
                      <a:round/>
                      <a:headEnd len="sm" w="sm" type="none"/>
                      <a:tailEnd len="sm" w="sm" type="none"/>
                    </a:lnL>
                    <a:lnB cap="flat" cmpd="sng" w="9525">
                      <a:solidFill>
                        <a:srgbClr val="E3ECF3"/>
                      </a:solidFill>
                      <a:prstDash val="solid"/>
                      <a:round/>
                      <a:headEnd len="sm" w="sm" type="none"/>
                      <a:tailEnd len="sm" w="sm" type="none"/>
                    </a:lnB>
                  </a:tcPr>
                </a:tc>
              </a:tr>
              <a:tr h="441850">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Использует два указателя для разделения</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Также использует два указателя для разделения</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r h="774450">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Первый элемент массива</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обычно выбирается в качестве сводного элемента,</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хотя ограничений нет</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Последний элемент массива</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обычно выбирается в качестве элемента pivot</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 хотя он также может быть случайным</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r h="436775">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линейный алгоритм</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также линейный алгоритм</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r h="1159675">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более сравнительно более эффективно</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и быстрее из-за меньшего количества операций подкачки</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в среднем</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более сравнительно менее эффективно</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и медленнее из-за большего количества операций подкачки</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в среднем</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r h="941475">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приводит к понижению рейтинга Quicksort до </a:t>
                      </a:r>
                      <a:r>
                        <a:rPr b="1" lang="ru-RU" sz="1300" u="none" cap="none" strike="noStrike">
                          <a:solidFill>
                            <a:srgbClr val="090A0B"/>
                          </a:solidFill>
                          <a:latin typeface="Arial"/>
                          <a:ea typeface="Arial"/>
                          <a:cs typeface="Arial"/>
                          <a:sym typeface="Arial"/>
                        </a:rPr>
                        <a:t>O(n²)</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если массив уже почти</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или полностью отсортирован</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также приводит к понижению рейтинга Quicksort до </a:t>
                      </a:r>
                      <a:r>
                        <a:rPr b="1" lang="ru-RU" sz="1300" u="none" cap="none" strike="noStrike">
                          <a:solidFill>
                            <a:srgbClr val="090A0B"/>
                          </a:solidFill>
                          <a:latin typeface="Arial"/>
                          <a:ea typeface="Arial"/>
                          <a:cs typeface="Arial"/>
                          <a:sym typeface="Arial"/>
                        </a:rPr>
                        <a:t>O(n²)</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если массив уже почти</a:t>
                      </a:r>
                      <a:br>
                        <a:rPr lang="ru-RU" sz="1300" u="none" cap="none" strike="noStrike">
                          <a:latin typeface="Arial"/>
                          <a:ea typeface="Arial"/>
                          <a:cs typeface="Arial"/>
                          <a:sym typeface="Arial"/>
                        </a:rPr>
                      </a:br>
                      <a:r>
                        <a:rPr lang="ru-RU" sz="1300" u="none" cap="none" strike="noStrike">
                          <a:latin typeface="Arial"/>
                          <a:ea typeface="Arial"/>
                          <a:cs typeface="Arial"/>
                          <a:sym typeface="Arial"/>
                        </a:rPr>
                        <a:t>или полностью отсортирован</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r h="436775">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Это немного сложно для понимания и реализации</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c>
                  <a:txBody>
                    <a:bodyPr/>
                    <a:lstStyle/>
                    <a:p>
                      <a:pPr indent="0" lvl="0" marL="0" marR="0" rtl="0" algn="ctr">
                        <a:spcBef>
                          <a:spcPts val="0"/>
                        </a:spcBef>
                        <a:spcAft>
                          <a:spcPts val="0"/>
                        </a:spcAft>
                        <a:buNone/>
                      </a:pPr>
                      <a:r>
                        <a:rPr lang="ru-RU" sz="1300" u="none" cap="none" strike="noStrike">
                          <a:latin typeface="Arial"/>
                          <a:ea typeface="Arial"/>
                          <a:cs typeface="Arial"/>
                          <a:sym typeface="Arial"/>
                        </a:rPr>
                        <a:t>Ее сравнительно легче понять и реализовать</a:t>
                      </a:r>
                      <a:endParaRPr/>
                    </a:p>
                  </a:txBody>
                  <a:tcPr marT="40050" marB="40050" marR="80100" marL="80100">
                    <a:lnL cap="flat" cmpd="sng" w="9525">
                      <a:solidFill>
                        <a:srgbClr val="E3ECF3"/>
                      </a:solidFill>
                      <a:prstDash val="solid"/>
                      <a:round/>
                      <a:headEnd len="sm" w="sm" type="none"/>
                      <a:tailEnd len="sm" w="sm" type="none"/>
                    </a:lnL>
                    <a:lnR cap="flat" cmpd="sng" w="9525">
                      <a:solidFill>
                        <a:srgbClr val="E3ECF3"/>
                      </a:solidFill>
                      <a:prstDash val="solid"/>
                      <a:round/>
                      <a:headEnd len="sm" w="sm" type="none"/>
                      <a:tailEnd len="sm" w="sm" type="none"/>
                    </a:lnR>
                    <a:lnT cap="flat" cmpd="sng" w="9525">
                      <a:solidFill>
                        <a:srgbClr val="E3ECF3"/>
                      </a:solidFill>
                      <a:prstDash val="solid"/>
                      <a:round/>
                      <a:headEnd len="sm" w="sm" type="none"/>
                      <a:tailEnd len="sm" w="sm" type="none"/>
                    </a:lnT>
                    <a:lnB cap="flat" cmpd="sng" w="9525">
                      <a:solidFill>
                        <a:srgbClr val="E3ECF3"/>
                      </a:solidFill>
                      <a:prstDash val="solid"/>
                      <a:round/>
                      <a:headEnd len="sm" w="sm" type="none"/>
                      <a:tailEnd len="sm" w="sm" type="none"/>
                    </a:lnB>
                  </a:tcPr>
                </a:tc>
              </a:tr>
            </a:tbl>
          </a:graphicData>
        </a:graphic>
      </p:graphicFrame>
      <p:sp>
        <p:nvSpPr>
          <p:cNvPr id="1219" name="Google Shape;1219;p108"/>
          <p:cNvSpPr txBox="1"/>
          <p:nvPr/>
        </p:nvSpPr>
        <p:spPr>
          <a:xfrm>
            <a:off x="179512" y="5301208"/>
            <a:ext cx="8784976"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ru-RU" sz="1800">
                <a:solidFill>
                  <a:schemeClr val="dk1"/>
                </a:solidFill>
                <a:latin typeface="Calibri"/>
                <a:ea typeface="Calibri"/>
                <a:cs typeface="Calibri"/>
                <a:sym typeface="Calibri"/>
              </a:rPr>
              <a:t>Схема разбиения Lomuto может использоваться для различных целей, включая сортировку массива, перемещение всех четных или нечетных элементов в начало массива и т.д. Условия if просто нужно немного изменить, чтобы удовлетворить требуемому свойству или ограничению, но остальная часть метода остается прежней и может использоваться для многих целей.</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09"/>
          <p:cNvSpPr txBox="1"/>
          <p:nvPr>
            <p:ph type="title"/>
          </p:nvPr>
        </p:nvSpPr>
        <p:spPr>
          <a:xfrm>
            <a:off x="457200" y="274638"/>
            <a:ext cx="8229600" cy="85010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ru-RU"/>
              <a:t>Как выбирать x?</a:t>
            </a:r>
            <a:endParaRPr/>
          </a:p>
        </p:txBody>
      </p:sp>
      <p:sp>
        <p:nvSpPr>
          <p:cNvPr id="1225" name="Google Shape;1225;p109"/>
          <p:cNvSpPr txBox="1"/>
          <p:nvPr>
            <p:ph idx="1" type="body"/>
          </p:nvPr>
        </p:nvSpPr>
        <p:spPr>
          <a:xfrm>
            <a:off x="457200" y="1268760"/>
            <a:ext cx="5194920" cy="48965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ru-RU"/>
              <a:t>x = A</a:t>
            </a:r>
            <a:r>
              <a:rPr baseline="-25000" lang="ru-RU"/>
              <a:t>1</a:t>
            </a:r>
            <a:endParaRPr/>
          </a:p>
          <a:p>
            <a:pPr indent="-342900" lvl="0" marL="342900" rtl="0" algn="l">
              <a:spcBef>
                <a:spcPts val="640"/>
              </a:spcBef>
              <a:spcAft>
                <a:spcPts val="0"/>
              </a:spcAft>
              <a:buClr>
                <a:schemeClr val="dk1"/>
              </a:buClr>
              <a:buSzPts val="3200"/>
              <a:buChar char="•"/>
            </a:pPr>
            <a:r>
              <a:rPr lang="ru-RU"/>
              <a:t>x = A</a:t>
            </a:r>
            <a:r>
              <a:rPr baseline="-25000" lang="ru-RU"/>
              <a:t>N</a:t>
            </a:r>
            <a:endParaRPr/>
          </a:p>
          <a:p>
            <a:pPr indent="-342900" lvl="0" marL="342900" rtl="0" algn="l">
              <a:spcBef>
                <a:spcPts val="640"/>
              </a:spcBef>
              <a:spcAft>
                <a:spcPts val="0"/>
              </a:spcAft>
              <a:buClr>
                <a:schemeClr val="dk1"/>
              </a:buClr>
              <a:buSzPts val="3200"/>
              <a:buChar char="•"/>
            </a:pPr>
            <a:r>
              <a:rPr lang="ru-RU"/>
              <a:t>x = A</a:t>
            </a:r>
            <a:r>
              <a:rPr baseline="-25000" lang="ru-RU"/>
              <a:t>N/2</a:t>
            </a:r>
            <a:endParaRPr/>
          </a:p>
          <a:p>
            <a:pPr indent="-342900" lvl="0" marL="342900" rtl="0" algn="l">
              <a:spcBef>
                <a:spcPts val="640"/>
              </a:spcBef>
              <a:spcAft>
                <a:spcPts val="0"/>
              </a:spcAft>
              <a:buClr>
                <a:schemeClr val="dk1"/>
              </a:buClr>
              <a:buSzPts val="3200"/>
              <a:buChar char="•"/>
            </a:pPr>
            <a:r>
              <a:rPr lang="ru-RU"/>
              <a:t>x = медиана(A</a:t>
            </a:r>
            <a:r>
              <a:rPr baseline="-25000" lang="ru-RU"/>
              <a:t>1</a:t>
            </a:r>
            <a:r>
              <a:rPr lang="ru-RU"/>
              <a:t>, A</a:t>
            </a:r>
            <a:r>
              <a:rPr baseline="-25000" lang="ru-RU"/>
              <a:t>N/2</a:t>
            </a:r>
            <a:r>
              <a:rPr lang="ru-RU"/>
              <a:t>,</a:t>
            </a:r>
            <a:r>
              <a:rPr baseline="-25000" lang="ru-RU"/>
              <a:t> </a:t>
            </a:r>
            <a:r>
              <a:rPr lang="ru-RU"/>
              <a:t>A</a:t>
            </a:r>
            <a:r>
              <a:rPr baseline="-25000" lang="ru-RU"/>
              <a:t>N</a:t>
            </a:r>
            <a:r>
              <a:rPr lang="ru-RU"/>
              <a:t>)</a:t>
            </a:r>
            <a:endParaRPr/>
          </a:p>
          <a:p>
            <a:pPr indent="-342900" lvl="0" marL="342900" rtl="0" algn="l">
              <a:spcBef>
                <a:spcPts val="640"/>
              </a:spcBef>
              <a:spcAft>
                <a:spcPts val="0"/>
              </a:spcAft>
              <a:buClr>
                <a:schemeClr val="dk1"/>
              </a:buClr>
              <a:buSzPts val="3200"/>
              <a:buChar char="•"/>
            </a:pPr>
            <a:r>
              <a:rPr lang="ru-RU"/>
              <a:t>x = random(A</a:t>
            </a:r>
            <a:r>
              <a:rPr baseline="-25000" lang="ru-RU"/>
              <a:t>i</a:t>
            </a:r>
            <a:r>
              <a:rPr lang="ru-RU"/>
              <a:t>), где 1 ≤ i ≤ N</a:t>
            </a:r>
            <a:endParaRPr/>
          </a:p>
          <a:p>
            <a:pPr indent="0" lvl="0" marL="0" rtl="0" algn="l">
              <a:spcBef>
                <a:spcPts val="640"/>
              </a:spcBef>
              <a:spcAft>
                <a:spcPts val="0"/>
              </a:spcAft>
              <a:buClr>
                <a:schemeClr val="dk1"/>
              </a:buClr>
              <a:buSzPts val="3200"/>
              <a:buNone/>
            </a:pPr>
            <a:r>
              <a:t/>
            </a:r>
            <a:endParaRPr baseline="-25000"/>
          </a:p>
          <a:p>
            <a:pPr indent="0" lvl="0" marL="0" rtl="0" algn="l">
              <a:spcBef>
                <a:spcPts val="640"/>
              </a:spcBef>
              <a:spcAft>
                <a:spcPts val="0"/>
              </a:spcAft>
              <a:buClr>
                <a:schemeClr val="dk1"/>
              </a:buClr>
              <a:buSzPts val="3200"/>
              <a:buNone/>
            </a:pPr>
            <a:r>
              <a:rPr lang="ru-RU"/>
              <a:t>Рандомизация</a:t>
            </a:r>
            <a:endParaRPr baseline="-25000"/>
          </a:p>
          <a:p>
            <a:pPr indent="0" lvl="0" marL="0" rtl="0" algn="l">
              <a:spcBef>
                <a:spcPts val="640"/>
              </a:spcBef>
              <a:spcAft>
                <a:spcPts val="0"/>
              </a:spcAft>
              <a:buClr>
                <a:schemeClr val="dk1"/>
              </a:buClr>
              <a:buSzPts val="3200"/>
              <a:buNone/>
            </a:pPr>
            <a:r>
              <a:rPr lang="ru-RU"/>
              <a:t>внешняя и внутренняя</a:t>
            </a:r>
            <a:endParaRPr baseline="-25000"/>
          </a:p>
        </p:txBody>
      </p:sp>
      <p:sp>
        <p:nvSpPr>
          <p:cNvPr id="1226" name="Google Shape;1226;p109"/>
          <p:cNvSpPr txBox="1"/>
          <p:nvPr/>
        </p:nvSpPr>
        <p:spPr>
          <a:xfrm>
            <a:off x="3563888" y="1412776"/>
            <a:ext cx="511256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chemeClr val="dk1"/>
                </a:solidFill>
                <a:latin typeface="Calibri"/>
                <a:ea typeface="Calibri"/>
                <a:cs typeface="Calibri"/>
                <a:sym typeface="Calibri"/>
              </a:rPr>
              <a:t>1, 2, 3, … , N</a:t>
            </a:r>
            <a:endParaRPr/>
          </a:p>
          <a:p>
            <a:pPr indent="0" lvl="0" marL="0" marR="0" rtl="0" algn="l">
              <a:spcBef>
                <a:spcPts val="0"/>
              </a:spcBef>
              <a:spcAft>
                <a:spcPts val="0"/>
              </a:spcAft>
              <a:buNone/>
            </a:pPr>
            <a:r>
              <a:rPr lang="ru-RU" sz="3200">
                <a:solidFill>
                  <a:schemeClr val="dk1"/>
                </a:solidFill>
                <a:latin typeface="Calibri"/>
                <a:ea typeface="Calibri"/>
                <a:cs typeface="Calibri"/>
                <a:sym typeface="Calibri"/>
              </a:rPr>
              <a:t>1, 2, … N/2, N/2-1, …, 2, 1</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10"/>
          <p:cNvSpPr txBox="1"/>
          <p:nvPr>
            <p:ph type="title"/>
          </p:nvPr>
        </p:nvSpPr>
        <p:spPr>
          <a:xfrm>
            <a:off x="0" y="274638"/>
            <a:ext cx="9144000" cy="149817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ru-RU" sz="3200"/>
              <a:t>Провести первое разделение методом Хоара. </a:t>
            </a:r>
            <a:br>
              <a:rPr lang="ru-RU" sz="3200"/>
            </a:br>
            <a:r>
              <a:rPr lang="ru-RU" sz="2800"/>
              <a:t>В качестве пилотируемого взять </a:t>
            </a:r>
            <a:r>
              <a:rPr lang="ru-RU" sz="2800">
                <a:solidFill>
                  <a:srgbClr val="FF0000"/>
                </a:solidFill>
              </a:rPr>
              <a:t>средний</a:t>
            </a:r>
            <a:r>
              <a:rPr lang="ru-RU" sz="2800"/>
              <a:t> элемент массива</a:t>
            </a:r>
            <a:endParaRPr/>
          </a:p>
        </p:txBody>
      </p:sp>
      <p:sp>
        <p:nvSpPr>
          <p:cNvPr id="1232" name="Google Shape;1232;p110"/>
          <p:cNvSpPr txBox="1"/>
          <p:nvPr>
            <p:ph idx="1" type="body"/>
          </p:nvPr>
        </p:nvSpPr>
        <p:spPr>
          <a:xfrm>
            <a:off x="179512" y="2132856"/>
            <a:ext cx="8856984" cy="42050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ru-RU"/>
              <a:t>30  32  10  6  0  5  18  </a:t>
            </a:r>
            <a:r>
              <a:rPr lang="ru-RU">
                <a:solidFill>
                  <a:srgbClr val="FF0000"/>
                </a:solidFill>
              </a:rPr>
              <a:t>20</a:t>
            </a:r>
            <a:r>
              <a:rPr lang="ru-RU"/>
              <a:t>  21  19  28  20  39  34  15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