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9144000"/>
  <p:notesSz cx="6858000" cy="9144000"/>
  <p:embeddedFontLst>
    <p:embeddedFont>
      <p:font typeface="Arial Black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ArialBlack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аблица" type="tbl">
  <p:cSld name="TAB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11187" y="4762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Тема: Файловый ввод/вывод в С++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403350" y="2492375"/>
            <a:ext cx="72723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Основные понятия</a:t>
            </a:r>
            <a:endParaRPr b="0" i="0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Файловый ввод/вывод с помощью потоков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Дополнительные функции файлового ввода / вывода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Режимы файлов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Двоичные файлы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Произвольный доступ к файлам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Этапы чтения (вывода) из файла: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Создать переменную (объект)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управления потоком ввода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ifstream fin;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Поставить этот объект в соответствие определенному файлу. Это можно сделать с помощью функции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fin.open(“test.txt”);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 и 2 этап можно объединить оператором: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ifstream fin(“test.txt”);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Использовать созданный объект аналогично, как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cin: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 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st[20];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 &gt;&gt; x &gt;&gt; f;	</a:t>
            </a:r>
            <a:r>
              <a:rPr b="1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//чтение из файла 				//числовых данных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fin.getline(st,20);	</a:t>
            </a:r>
            <a:r>
              <a:rPr b="1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//чтение строки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fin.close();</a:t>
            </a:r>
            <a:endParaRPr b="1" i="0" sz="2800" u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необходимо одновременно работать с несколькими открытыми файлами, то для каждого из них нужно создавать отдельный поток.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проверки наличия нужного файла на диске  (в случае отсутствия файла значение объекта потока равно 0):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(!fin) //или (!fin.is_open())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”Ошибка!!!\n”;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return;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3. Дополнительные функции файлового ввода / вывода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Возвращает указатель на буфер, связанный с потоком: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filebuf* rdbuf();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Осуществляет проверку того, было ли успешным открытие файла. Возвращает нулевое значение в случае ошибки: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is_open();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(!fin.rdbuf()-&gt;is_open())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cerr&lt;&lt;”Не удалось открыть файл…\n”;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/>
          </a:p>
          <a:p>
            <a:pPr indent="-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объект класса istream, соответствующий стандартному вводу. В общем случае он позволяет читать данные с терминала пользователя;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объект класса ostream, соответствующий стандартному выводу. В общем случае он позволяет выводить данные на терминал пользователя;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объект класса ostream, соответствующий стандартному выводу для ошибок. В этот поток мы направляем сообщения об ошибках программы.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Возвращает ненулевое значение, если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достигнут конец файла: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eof();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(!fin.eof()) fin &gt;&gt; x;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Устанавливает состояние потока в ноль.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clear(int = 0);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Эту функцию необходимо вызывать, если работу с потоком нужно  продолжать после возникновения таких ситуаций, как достижение конца файла, ошибка при обмене с потоком и т. п.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Выводит в поток один символ: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ostream&amp; put(char);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Допускает сцепленный вызов: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fout.put(‘A’).put(‘\n’);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Выводит в файл из символьного массива, на который указывает первый параметр, число символов, указанных вторым параметром: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ostream&amp; write(const signed char*,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ostream&amp; write(const unsigned char*,int n);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Например, оператор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fout.write(s,5);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записывает в поток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символов из массива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Причем эти символы никак не обрабатываются, а просто выводятся в качестве сырых байтов данных.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Среди этих символов, например, может встретиться в любом месте нулевой символ, но он не будет рассматриваться как признак конца строки.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Аналогичный метод для чтения данных в символьный массив также без всякой обработки: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read(signed char*,int);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read(unsigned char*,int);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Возвращает количество символов, действительно прочитанных последней операцией ввода. Используется совместно с предыдущей функцией: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gcount();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Читает одиночный символ из указанного потока (даже если это символ-разделитель) и возвращает этот символ в качестве значения вызова функции: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get();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Если в потоке встретился признак конца файла, возвращает значение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Данный вариант функции удобно использовать для поиска в файле какого-то ключевого символа.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Некоторые понятия ООП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является описанием совокупности сходных между собой объектов.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 класса часто также называют 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экземпляром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класса.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Программные объекты схожи с объектами реального мира.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Например, цикл поиска в файле символа «$» можно организовать следующим образом: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((c = fin.get())!= EOF)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if (c==’$’)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Вводит очередной символ из входного потока (даже если это символ-разделитель) и сохраняет его в символьном аргументе: </a:t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get(unsigned char&amp;);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get(signed char&amp;);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Этот вариант функции возвращает 0, когда встречается признак конца файла; в остальных случаях возвращается ссылка на тот поток, для которого вызывалась функция.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Предыдущий пример с использованием данного варианта функции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можно было бы переписать так: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(fin.get(c))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Третий вариант функции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принимает три параметра: символьный массив, максимальное число элементов и символ-ограничитель (по умолчанию символ перевода строки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‘\n’):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get(signed char*,int,char = ’\n’);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get(unsigned char*,int,char = ’\n’);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Символы читаются из входного потока до тех пор, пока не достигается число символов, на 1 меньшее указанного максимального числа, или пока не считывается ограничитель. Затем для завершения введенной строки в символьный массив помещается нулевой символ. Ограничитель в символьный массив не помещается, а остается во входном потоке (он будет следующим считываемым символом). Таким образом, результатом второго подряд использования функции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get()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явится пустая строка, если только ограничитель не удалить из входного потока.</a:t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Действует подобно предыдущему (третьему) варианту функции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но удаляет символ-ограничитель из потока (  т. е. читает этот символ и отбрасывает его); этот символ не сохраняется в символьном массиве: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getline(signed char*,int,char = ’\n’);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getline(unsigned char*, int, char = ’\n’);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помощью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getline()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можно следующим образом записать цикл чтения файла по строкам: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(!fin.eof())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fin.getline(s,80);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	...	//обработка строки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 Режимы файлов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Режим файла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описывает, как используется файл: для чтения, для записи, для добавления и т. д.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поток связывается с файлом, а также при инициализации файлового потокового объекта именем файла или при работе с функцией open(), можно использовать и второй аргумент, задающий режим файла: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ifstream fin(“file1.txt”,ios::in);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fout;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fout.open(“file2.dat”,ios::app);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констант (флагов), задающих режим файла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2462"/>
            <a:ext cx="9388475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63" name="Google Shape;263;p42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900112" y="1268412"/>
            <a:ext cx="7488237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дописать в  конец файла: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fout;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fout.open(“test.txt”,ios::app);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(fout.is_open())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fout &lt;&lt; “Hi!!!”;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fout.close();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”Ошибка!!!\n”;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return;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 в С++ 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 Основные понятия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Связь с внешними источниками, приемниками и носителями информации в Си++ осуществляется только с помощью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файлов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Файлом в С++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считается также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любое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внешнее устройство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по своему назначению являющееся источником или приемником информации, например, клавиатура, принтер, диск и т. д.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Такое устройство принято называть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логическим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поскольку учитывается только его главная функция, а не физические характеристики.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70" name="Google Shape;270;p43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Если при связывании потока с файлом необходимо указать одновременно несколько режимов, их следует перечислять через 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| (операция «побитовое ИЛИ»)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Например, чтобы открыть файл для добавления данных, нужно использовать следующий оператор: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fout(“myfile.txt”, 						ios::out|ios::app);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76" name="Google Shape;276;p44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По умолчанию, при связывании файла с потоком 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ввода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используется константа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ios::in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(открыть для чтения),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 при связывании с потоком 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вывода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ios::out|ios::trunc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(открыть файл для записи и стереть его содержимое).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82" name="Google Shape;282;p45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5. Двоичные файлы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в файле можно сохранить в текстовой форме или двоичном формате.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Текстовая форма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означает, что все данные сохраняются как текст, даже числа.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Например, сохранение значения -2.324216е+07 в текстовой форме означает сохранение 13 символов, из которых состоит данное число.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число 12345678 записывается, как 8 символов, а это 8 байт данных, несмотря на то, что число помещается в целый тип.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88" name="Google Shape;288;p46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Двоичный формат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означает, что число сохраняется во внутреннем представлении,   т. е. вместо символов сохраняется 64-разрядное представление числа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символа двоичное представление совпадает с его текстовым – двоичным представлением ASCII-кода (или его эквивалента) символа.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для чисел двоичное представление очень сильно отличается от их текстового представления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294" name="Google Shape;294;p47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Например, двоичное представление числа 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0.375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" y="1557337"/>
            <a:ext cx="9075737" cy="51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01" name="Google Shape;301;p48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Особенности сохранения в двоичном формате чисел: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Числа сохраняются более точно, поскольку он позволяет сохранить точное внутреннее представление числа.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ошибок преобразования и округления.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Сохранение данных может происходить быстрее, т. к. при этом не происходит преобразования и данные можно сохранять большими блоками.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обычно занимает меньше места.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07" name="Google Shape;307;p49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Режим для работы с двоичными файлами: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ios::binary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сохранения данных в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двоичном формате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используется функция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которая копирует определенное число байтов из памяти в файл - она может копировать любой тип данных байт в байт, не производя преобразования. </a:t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13" name="Google Shape;313;p50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Недостатки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адрес переменной необходимо преобразовать к типу </a:t>
            </a: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указатель-на-</a:t>
            </a:r>
            <a:r>
              <a:rPr b="0" i="1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узнать размер переменной в байтах, можно воспользоваться операцией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long x = 10L;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fout(“file1.dat”, ios::out|ios::binary);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fout.write((char*)&amp;x,sizeof(x));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19" name="Google Shape;319;p51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чтения данных из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двоичного файла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Используется соответствующая функция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read()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объектом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ifstream fin(“file1.dat”,ios::in|ios::binary);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fin.read((char*)&amp;x,sizeof(x));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Данный блок кода копирует количество байтов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sizeof(x)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 файла в переменную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Подобным образом можно сохранять в файлы и читать из них и переменные более сложных типов, например, структуры.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воспользоваться также функцией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которая копирует определенное число байтов из памяти в файл - она может копировать любой тип данных байт в байт, не производя преобразования. </a:t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25" name="Google Shape;325;p52"/>
          <p:cNvSpPr txBox="1"/>
          <p:nvPr/>
        </p:nvSpPr>
        <p:spPr>
          <a:xfrm>
            <a:off x="468312" y="1052512"/>
            <a:ext cx="867568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Пример 1: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записать число в бинарный файл. Прочитать число из бинарного файла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 y = 0;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//Y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будем записывать в файл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 x = 0;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//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будем считывать из файла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“Y = “;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y;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//Вводим число, 	//которое нужно сохранить в файл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out(“C:/1.txt”, ios::binary|ios::out);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//Открываем    	//файл в двоичном режиме для записи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//Записываем в файл число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out.write((char*)&amp;y,sizeof y);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До начала операции ввода-вывода конкретному внешнему файлу должна быть поставлена в соответствие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специальная переменная в программе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Обычно различают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текстовые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двоичные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файлы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Текстовые файлы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состоят из строк, которые завершаются символом конца строки -  '\n'.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31" name="Google Shape;331;p53"/>
          <p:cNvSpPr txBox="1"/>
          <p:nvPr/>
        </p:nvSpPr>
        <p:spPr>
          <a:xfrm>
            <a:off x="468312" y="1052512"/>
            <a:ext cx="867568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out.close();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//Закрываем файл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//Показываем 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 его изменений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“x = “ &lt;&lt; x &lt;&lt; endl;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ifstream in(“C:/1.txt”,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ios::binary|ios::in);</a:t>
            </a: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//Открываем файл // в двоичном режиме только для чтения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in.read((char*)&amp;x,sizeof x);</a:t>
            </a: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//Читаем //оттуда информацию и запоминаем её в 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in.close();</a:t>
            </a: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//Закрываем файл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//Показываем 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после изменения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“x = “ &lt;&lt; x &lt;&lt; endl;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37" name="Google Shape;337;p54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Пример 2: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Запись объекта структуры в бинарный файл. Чтение объекта структуры из бинарного файла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//Исходная структура</a:t>
            </a:r>
            <a:b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 MyStruct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   char *Name; 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   int size;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28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43" name="Google Shape;343;p55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MyStruct X,Y;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//Создали два объекта, //соответствующие структуре. Например 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//объект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имеет такие параметры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X.Name = “Иванов”; 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X.size = 100;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//Открываем файл для записи в бинарном режиме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out(“C:/2.txt”, ios::binary|ios::out);</a:t>
            </a:r>
            <a:b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//Записываем объект 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 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 открытый файл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out.write((char*)&amp;X,sizeof X);</a:t>
            </a: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out.close();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//Закрываем открытый файл</a:t>
            </a:r>
            <a:endParaRPr b="1" i="0" sz="28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49" name="Google Shape;349;p56"/>
          <p:cNvSpPr txBox="1"/>
          <p:nvPr/>
        </p:nvSpPr>
        <p:spPr>
          <a:xfrm>
            <a:off x="468312" y="1052512"/>
            <a:ext cx="867568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//Открываем файл только для чтения, открываем в бинарном режиме 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fstream in(“C:/2.txt”,ios::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binary|ios::in);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//Считываем информацию в объект 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in.read((char*)&amp;Y,sizeof Y); 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in.close(); 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//Закрываем открытый файл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//Показываем объект Y по его составным 	// частям</a:t>
            </a:r>
            <a:b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cout &lt;&lt; Y.Name &lt;&lt; “\n”; </a:t>
            </a:r>
            <a:b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cout &lt;&lt; Y.size &lt;&lt; “\n”;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55" name="Google Shape;355;p57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Пример 3: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создаем два двоичных файла из одного массива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m[10]={0};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1" i="1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заполняем массив m числами */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10; i++)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m[i] = i; 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m[i] &lt;&lt; ' ';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// контрольный вывод на экран  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'\n';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468312" y="1052512"/>
            <a:ext cx="8856662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1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открываем файл для записи */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outstrm 	("c:/binfiles/oonumber1.bin", 						std::ios::binary);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if(outstrm.is_open())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//поэлементно выводим массив в 						//файл   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10;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outstrm.write((char *)&amp;m[i], 							sizeof(int)); 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outstrm.close();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67" name="Google Shape;367;p59"/>
          <p:cNvSpPr txBox="1"/>
          <p:nvPr/>
        </p:nvSpPr>
        <p:spPr>
          <a:xfrm>
            <a:off x="250825" y="1052512"/>
            <a:ext cx="914558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1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открываем другой файл для записи */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outstrm.open("c:/binfiles/oonumber2.bin", std::ios::binary);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if(outstrm.is_open())  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выводим массив в файл 	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outstrm.write((char*)m, sizeof(m));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  	outstrm.close();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73" name="Google Shape;373;p60"/>
          <p:cNvSpPr txBox="1"/>
          <p:nvPr/>
        </p:nvSpPr>
        <p:spPr>
          <a:xfrm>
            <a:off x="250825" y="908050"/>
            <a:ext cx="914558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 двоичного файла на экран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открываем второй файл для чтения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ifstream instrm 	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("c:/binfiles/oonumber2.bin", 					std::ios::binary);  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int a = 0;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читаем числа по одному из файла 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выводим   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while(instrm.read((char *)&amp;a, 					sizeof(int)))          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cout &lt;&lt; a &lt;&lt; ' ';   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'\n';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79" name="Google Shape;379;p61"/>
          <p:cNvSpPr txBox="1"/>
          <p:nvPr/>
        </p:nvSpPr>
        <p:spPr>
          <a:xfrm>
            <a:off x="395287" y="981075"/>
            <a:ext cx="9144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открываем первый файл для чтения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ifstream instrm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("c:/binfiles/oonumber1.bin", 					std::ios::binary);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t[10] = {0};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чтение файла в массив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instrm.read((char *)t, sizeof(t));    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instrm.close();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// закрываем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10; i++)      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t[I] &lt;&lt; ' '; 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'\n';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85" name="Google Shape;385;p62"/>
          <p:cNvSpPr txBox="1"/>
          <p:nvPr/>
        </p:nvSpPr>
        <p:spPr>
          <a:xfrm>
            <a:off x="395287" y="981075"/>
            <a:ext cx="81375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этом примере два двоичных файла из одного массива создаются разными способами: в файл oonumber1.bin массив выводится поэлементно, а в файл oonumber2.bin — сразу целиком одним оператором.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каталоге BinFiles эти два файла имеют одинаковый размер в 40 байт.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2.Файловый ввод/вывод с помощью потоков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 рассматривается как поток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представляющий собой последовательность считываемых или записываемых байтов.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расшифровка смысла записанных последовательностей в байте лежит в программе.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91" name="Google Shape;391;p63"/>
          <p:cNvSpPr txBox="1"/>
          <p:nvPr/>
        </p:nvSpPr>
        <p:spPr>
          <a:xfrm>
            <a:off x="395287" y="981075"/>
            <a:ext cx="81375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Затем те же файлы открываются как входные, читаются и выводятся на экран. Сначала открывается файл oonumber2.bin (в который мы писали массив целиком), и чтение из него выполняется по одному числу.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Нетрудно вместо вывода на экран выполнять в цикле, например, суммирование чисел, записанных в этот файл.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397" name="Google Shape;397;p64"/>
          <p:cNvSpPr txBox="1"/>
          <p:nvPr/>
        </p:nvSpPr>
        <p:spPr>
          <a:xfrm>
            <a:off x="395287" y="981075"/>
            <a:ext cx="81375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Первый файл oonumber1.bin, который записывался в цикле по одному числу, читается сразу целиком в массив t одним оператором, и поток тут же закрывается.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Такое «смешение» для двоичных файлов безопасно, так как и в памяти, и на диске размеры данных равны sizeof(тип) * n, где n — количество элементов, участвующих в обмене.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03" name="Google Shape;403;p65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Код C++ Запись объекта класса в бинарный файл. Чтение объекта класса из бинарного файла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&lt;stdlib.h&gt; 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&lt;iostream.h&gt;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&lt;fstream.h&gt;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 MyClass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 int z;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//Недоступен ничему кроме своего класса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public: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 int x; 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 int y; 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MyClass() {z=100;};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//Инициализация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помощью конструктора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 void showZ() {cout&lt;&lt;z&lt;&lt;endl;};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//Метод класса, отображает на экране значение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 main()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system(“CLS”);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MyClass A, O;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//Создаем два объекта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//Задаем параметры объекту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записываем его в файл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A.x=50; 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A.y=60;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O.x=0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 //Инициализируем параметры объекта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нули. Будем читать его из файла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O.y=0;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ofstream out(“C://1.txt”,ios::binary|ios::out);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//Открыли для записи в бинарном режиме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out.write((char*)&amp;A,sizeof A);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//Записали объект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открытый файл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out.close();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//Закрыли открытый файл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ifstream in(“C://1.txt”,ios::binary|ios::in);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//Открыли для только для чтения в бинарном режиме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in.read((char*)&amp;O,sizeof O);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//Считали информацию в объект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in.close();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//Закрыли открытый файл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cout&lt;&lt;O.x&lt;&lt;”  “&lt;&lt;O.y&lt;&lt;”  “&lt;&lt;endl;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//Вывели два доступных поля объекта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экран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O.showZ(); //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помощью метода класса отобразили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объекта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экране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system(“PAUSE”);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out.write((char*)&amp;X,sizeof X);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//Записываем объект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открытый нами файл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Узнаем адрес объекта X и приводим объект Х к однобайтовому типу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in.read((char*)&amp;Y,sizeof Y); 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//Считываем информацию в объект 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Узнаем адрес объекта Y и кладем в объект Y каждый новый прочитанный байт.</a:t>
            </a:r>
            <a:b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Инструктируем, что нам в объект Y нужно положить sizeof Y байт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09" name="Google Shape;409;p66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6. Произвольный доступ к файлам</a:t>
            </a:r>
            <a:endParaRPr b="0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Произвольный доступ к файлам предоставляет возможность переместиться в любое место файла сразу, вместо последовательного передвижения по нему.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Используется часто при обработке файлов баз данных.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Этот подход проще реализовать, если файл состоит из набора записей одинакового типа (или хотя бы размера).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15" name="Google Shape;415;p67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 для реализации «передвижения» по файлу: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seekg() -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передвигает указатель ввода (используется с объектом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seekp()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указатель вывода в определенную точку файла (используется с объектом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21" name="Google Shape;421;p68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Прототипы функции передвижения указателя ввода: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seekg(long); -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устанавливает указатель чтения входного потока на абсолютную позицию, заданную параметром.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 позиция отстоит от начала файла на указанное количество байтов,   т. е. значение позиции можно трактовать как смещение от начала файла, где первый байт имеет индекс 0.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Поэтому оператор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fin.seekg(112);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передвигает файловый указатель на 112-й байт, являющийся реальным 113-м байтом файла.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27" name="Google Shape;427;p69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istream&amp; seekg(long,seek_dir); -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перемещает указатель чтения входного потока на число байтов, заданное первым параметром. 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Второй параметр задает точку отсчета: значение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ios::beg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означает, что смещение отсчитывается от начала файла,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ios::cur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от текущей позиции, 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ios::end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от конца файла.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33" name="Google Shape;433;p70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вызова функции: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//30 байтов от начала файла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fin.seekg(30,ios::beg);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//один байт назад от текущей позиции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fin.seekg(-1,ios::cur);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//переход к концу файла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fin.seekg(0,ios::end);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39" name="Google Shape;439;p71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Прототипы функции передвижения указателя вывода: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ostream&amp; seekp(long);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ostream&amp; seekp(long,seek_dir);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Принципы работы этой функции полностью идентичны предыдущей, за исключением того, что она работает с объектом потока вывода: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fout.seekp(20,ios::beg);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45" name="Google Shape;445;p72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 для проверки текущей позиции файлового указателя: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tellg()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потока ввода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tellp()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для потока вывода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из них возвращает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представляющее собой текущее смещение указателя от начала файла в байтах.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создается объект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входной и выходной указатели передвигаются одновременно, поэтому в таком случае функции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tellg()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tellp()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возвращают одинаковое значение.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Для работы с файлами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необходимо подключить заголовочный файл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fstream.h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файл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iostream.h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автоматически включается, т.е. его не нужно подключать явно.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Си++ определены три класса файлового ввода/вывода: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ifstream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входные файлы для чтения;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ofstream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выходные файлы для записи;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fstream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файлы для чтения и записи.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451" name="Google Shape;451;p73"/>
          <p:cNvSpPr txBox="1"/>
          <p:nvPr/>
        </p:nvSpPr>
        <p:spPr>
          <a:xfrm>
            <a:off x="468312" y="1052512"/>
            <a:ext cx="83518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если используется объект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управления потоком ввода и объект типа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управления потоком вывода, входной и выходной указатели передвигаются независимо друг от друга и функции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tellg()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tellp()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могут возвращать разные значения.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Этапы записи (ввода) информации в файл: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Создать переменную (объект) типа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ofstream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управления потоком вывода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fout;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Имя объекта может быть любым допустимым именем С++.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Поставить в соответствие объекту определенный файл (связать объект с файлом). Это можно сделать с помощью функции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fout.open(“test.txt”);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 и 2 этап можно объединить оператором: 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ofstream fout(“test.txt”);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Использовать созданный объект аналогично, как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i = 1,j = 25;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a = 25e6;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s[10] = ”строка”;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fout&lt;&lt;i&lt;&lt;’ ‘&lt;&lt;j&lt;&lt;’ ‘&lt;&lt;a&lt;&lt;’ ‘&lt;&lt;s&lt;&lt;endl;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после закрытия получим текст: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25 2.5е+07 строка</a:t>
            </a:r>
            <a:endParaRPr b="1" i="0" sz="3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107950" y="-201612"/>
            <a:ext cx="90360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Файлы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68312" y="1052512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Открытие файла таким способом позволяет создать новый файл, если файла с таким именем не существует.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же такой файл уже есть, то до открытия для вывода этот файл урезается до нулевого размера и информация начинает выводиться в пустой файл.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избежать перезаписи (а дописать в  конец файла), следует указать флаг: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fout.open(“test.txt”,ios::app);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