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</p:sldIdLst>
  <p:sldSz cy="6858000" cx="9144000"/>
  <p:notesSz cx="6858000" cy="9144000"/>
  <p:embeddedFontLst>
    <p:embeddedFont>
      <p:font typeface="Corbel"/>
      <p:regular r:id="rId87"/>
      <p:bold r:id="rId88"/>
      <p:italic r:id="rId89"/>
      <p:boldItalic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DA4C49-4C64-42FD-ADC8-012E5DF7E617}">
  <a:tblStyle styleId="{8BDA4C49-4C64-42FD-ADC8-012E5DF7E617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Corbel-bold.fntdata"/><Relationship Id="rId43" Type="http://schemas.openxmlformats.org/officeDocument/2006/relationships/slide" Target="slides/slide37.xml"/><Relationship Id="rId87" Type="http://schemas.openxmlformats.org/officeDocument/2006/relationships/font" Target="fonts/Corbel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Corbel-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0" Type="http://schemas.openxmlformats.org/officeDocument/2006/relationships/font" Target="fonts/Corbel-bold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5" name="Google Shape;40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2" name="Google Shape;41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9" name="Google Shape;41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9" name="Google Shape;43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6" name="Google Shape;44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4" name="Google Shape;45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1752602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4936367" y="2182287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48132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48200" y="148132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457200" y="27305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4645028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457200" y="1444295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4" type="body"/>
          </p:nvPr>
        </p:nvSpPr>
        <p:spPr>
          <a:xfrm>
            <a:off x="4645027" y="1444295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419600" y="5355103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41232" y="5443403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228600" y="4865123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/>
        </p:nvSpPr>
        <p:spPr>
          <a:xfrm>
            <a:off x="499273" y="5944937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485717" y="5939011"/>
            <a:ext cx="3690451" cy="933451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-6042" y="5791254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>
            <a:off x="-9237" y="5787739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99273" y="5944937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85717" y="5939011"/>
            <a:ext cx="3690451" cy="933451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2" y="5791254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9237" y="5787739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ctrTitle"/>
          </p:nvPr>
        </p:nvSpPr>
        <p:spPr>
          <a:xfrm>
            <a:off x="685800" y="1752602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Файлы</a:t>
            </a:r>
            <a:endParaRPr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Лекция 11</a:t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224"/>
              <a:buFont typeface="Noto Sans Symbols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043608" y="548680"/>
            <a:ext cx="8100392" cy="573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1" lang="en-US" sz="22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-	 открыть существующий файл для чтения;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- 	создать новый файл для записи (если файл с указанным 	именем существует, то он будет переписан);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- 	дополнить файл (открыть существующий файл для записи 	информации, начиная с конца файла, или создать файл, 	если он не существует);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r+</a:t>
            </a:r>
            <a:r>
              <a:rPr i="1"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- 	открыть существующий файл для чтения и записи;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- 	создать новый файл для чтения и записи;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- 	дополнить или создать файл с возможностью чтения и 	записи;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r>
              <a:rPr i="1"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- 	открыть двоичный файл для чтения;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-	создать двоичный файл для записи;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аb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- 	дополнить двоичный файл;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r+b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-	открыть двоичный файл для чтения и записи;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w+b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-	создать двоичный файл для чтения и записи;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а+b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-	дополнить двоичный файл с предоставлением 	возможности чтения и записи </a:t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1331640" y="0"/>
            <a:ext cx="749935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Способ</a:t>
            </a:r>
            <a:r>
              <a:rPr lang="en-US" sz="2800"/>
              <a:t> </a:t>
            </a: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использования файла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187450" y="981075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-	открыть текстовой файл для чтения;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wt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-	создать текстовый файл для записи;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 - 	дополнить текстовый файл;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r+t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- 	открыть текстовой файл для чтения и записи;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w+t</a:t>
            </a:r>
            <a:r>
              <a:rPr i="1"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- 	создать текстовый файл для чтения и записи;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a+t</a:t>
            </a:r>
            <a:r>
              <a:rPr i="1"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- 	дополнить текстовый файл с предоставлением 	возможности записи и чтения.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Строки вида </a:t>
            </a: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r+b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можно записывать и в другой форме: </a:t>
            </a:r>
            <a:r>
              <a:rPr i="1"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rb+</a:t>
            </a:r>
            <a:r>
              <a:rPr i="1" lang="en-US" sz="2200"/>
              <a:t> </a:t>
            </a:r>
            <a:endParaRPr i="1" sz="22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Если режим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или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не задан, то он определяется значением глобальной переменной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_fmode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sp>
        <p:nvSpPr>
          <p:cNvPr id="195" name="Google Shape;195;p23"/>
          <p:cNvSpPr txBox="1"/>
          <p:nvPr>
            <p:ph type="title"/>
          </p:nvPr>
        </p:nvSpPr>
        <p:spPr>
          <a:xfrm>
            <a:off x="1259632" y="116632"/>
            <a:ext cx="749935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Способ</a:t>
            </a:r>
            <a:r>
              <a:rPr lang="en-US" sz="3200"/>
              <a:t> </a:t>
            </a: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использования файла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971550" y="981075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После окончания работы с файлом он должен быть закрыт. Это делается с помощью библиотечной функции </a:t>
            </a: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fclose( )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Прототип: </a:t>
            </a:r>
            <a:r>
              <a:rPr lang="en-US" sz="24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fclose(FILE *fp);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При успешном завершении операции функция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fclose( )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возвращает значение ноль.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Любое другое значение свидетельствует об ошибке.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201" name="Google Shape;201;p24"/>
          <p:cNvSpPr txBox="1"/>
          <p:nvPr>
            <p:ph type="title"/>
          </p:nvPr>
        </p:nvSpPr>
        <p:spPr>
          <a:xfrm>
            <a:off x="1042988" y="0"/>
            <a:ext cx="7499350" cy="9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fclose()</a:t>
            </a:r>
            <a:endParaRPr sz="2800">
              <a:solidFill>
                <a:srgbClr val="7132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251520" y="1052513"/>
            <a:ext cx="868293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Функции fopen( ) и fclose( ) работают с файлами с "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буферизацией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".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Под буферизацией мы понимаем, что вводимые и выводимые данные запоминаются во временной области памяти, называемой буфером. Если буфер заполнился, содержимое его передается в файл (или затирается), и процесс буферизации начинается снова.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Одна из основных задач fclose( ) заключается в том, чтобы освободить любые частично заполненные буферы при закрытии файла. </a:t>
            </a:r>
            <a:endParaRPr/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1435100" y="274638"/>
            <a:ext cx="749935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Буферизация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251520" y="981075"/>
            <a:ext cx="849719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Если заданный файл открыт для вывода, то содержимое буфера, записывается в него. Если файл открыт для ввода, то функция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fflush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очищает содержимое буфера. После вызова функции файл остается открытым.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Прототип: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fflush(FILE *fp);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sz="240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Функция fflush возвращает 0, если буфер успешно обновлен. Это же значение возвращается, когда файл открыт только для чтения. В случае возникновения ошибки возвращается значение EOF (−1).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Буферы автоматически обновляются, когда они полны, когда файл закрывается или произошло нормальное окончание работы программы без закрытия файла. </a:t>
            </a:r>
            <a:endParaRPr/>
          </a:p>
        </p:txBody>
      </p:sp>
      <p:sp>
        <p:nvSpPr>
          <p:cNvPr id="213" name="Google Shape;213;p26"/>
          <p:cNvSpPr txBox="1"/>
          <p:nvPr>
            <p:ph type="title"/>
          </p:nvPr>
        </p:nvSpPr>
        <p:spPr>
          <a:xfrm>
            <a:off x="1116013" y="0"/>
            <a:ext cx="74993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fflush()</a:t>
            </a:r>
            <a:endParaRPr sz="2800">
              <a:solidFill>
                <a:srgbClr val="7132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323528" y="1125538"/>
            <a:ext cx="843471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Например, способ освобождения от нежелательных символов во входном файле: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printf("Введите возраст");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scanf("%d", &amp;age);          /*получение возраста*/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printf("Введите размер обуви:");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fflush(stdin);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scanf("%d", &amp;shoesize);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Отмена буферизации канала stdout: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setbuf(stdout, NULL);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Канал вывода сообщений об ошибках stderr не буферизован, поэтому выдаваемые в него сообщения печатаются немедленно. </a:t>
            </a:r>
            <a:endParaRPr/>
          </a:p>
        </p:txBody>
      </p:sp>
      <p:sp>
        <p:nvSpPr>
          <p:cNvPr id="219" name="Google Shape;219;p27"/>
          <p:cNvSpPr txBox="1"/>
          <p:nvPr>
            <p:ph type="title"/>
          </p:nvPr>
        </p:nvSpPr>
        <p:spPr>
          <a:xfrm>
            <a:off x="971550" y="260350"/>
            <a:ext cx="749935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ct val="100000"/>
              <a:buFont typeface="Calibri"/>
              <a:buNone/>
            </a:pPr>
            <a:r>
              <a:rPr lang="en-US" sz="31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fflush()</a:t>
            </a:r>
            <a:br>
              <a:rPr lang="en-US" sz="3200">
                <a:latin typeface="Corbel"/>
                <a:ea typeface="Corbel"/>
                <a:cs typeface="Corbel"/>
                <a:sym typeface="Corbel"/>
              </a:rPr>
            </a:b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Пример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idx="4294967295" type="title"/>
          </p:nvPr>
        </p:nvSpPr>
        <p:spPr>
          <a:xfrm>
            <a:off x="1644650" y="260350"/>
            <a:ext cx="7499350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fprintf( )</a:t>
            </a:r>
            <a:endParaRPr/>
          </a:p>
        </p:txBody>
      </p:sp>
      <p:sp>
        <p:nvSpPr>
          <p:cNvPr id="225" name="Google Shape;225;p28"/>
          <p:cNvSpPr txBox="1"/>
          <p:nvPr>
            <p:ph idx="4294967295" type="body"/>
          </p:nvPr>
        </p:nvSpPr>
        <p:spPr>
          <a:xfrm>
            <a:off x="107505" y="1196975"/>
            <a:ext cx="885698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fprintf( )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выполняет те же действия, что и функция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printf( ), но работает с файлом.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Прототип: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fprintf(FILE *fp, const char *format, ...);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Возвращаемое значение равно количеству реально выведенных символов. Если при выводе возникла ошибка, возвращается отрицательное число.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Пример: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fprintf(fp, "%х", а);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idx="4294967295" type="title"/>
          </p:nvPr>
        </p:nvSpPr>
        <p:spPr>
          <a:xfrm>
            <a:off x="1644650" y="260350"/>
            <a:ext cx="7499350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fscanf( )</a:t>
            </a:r>
            <a:endParaRPr/>
          </a:p>
        </p:txBody>
      </p:sp>
      <p:sp>
        <p:nvSpPr>
          <p:cNvPr id="231" name="Google Shape;231;p29"/>
          <p:cNvSpPr txBox="1"/>
          <p:nvPr>
            <p:ph idx="4294967295" type="body"/>
          </p:nvPr>
        </p:nvSpPr>
        <p:spPr>
          <a:xfrm>
            <a:off x="323528" y="908050"/>
            <a:ext cx="864096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fscanf( )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выполняет те же действия, что и функция scanf(), но работает с файлом.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Прототип: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fscanf(FILE *fp, char *format,...);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Возвращает количество считанных параметров.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При попытке считывания конца файла возвращается значение EOF.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Пример: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fscanf(fp, "</a:t>
            </a:r>
            <a:r>
              <a:rPr b="1" i="1" lang="en-US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= %х", &amp;a);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idx="4294967295" type="title"/>
          </p:nvPr>
        </p:nvSpPr>
        <p:spPr>
          <a:xfrm>
            <a:off x="1644650" y="274638"/>
            <a:ext cx="749935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Пример 1:</a:t>
            </a:r>
            <a:endParaRPr/>
          </a:p>
        </p:txBody>
      </p:sp>
      <p:sp>
        <p:nvSpPr>
          <p:cNvPr id="237" name="Google Shape;237;p30"/>
          <p:cNvSpPr txBox="1"/>
          <p:nvPr>
            <p:ph idx="4294967295" type="body"/>
          </p:nvPr>
        </p:nvSpPr>
        <p:spPr>
          <a:xfrm>
            <a:off x="1644650" y="981075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#include &lt;stdio.h&gt;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int main( )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FILE *fi;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int age;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fi = fopen("input.txt","r"); /* считывание */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fscanf(fi,"%d",&amp;age);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fclose(fi);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fi = fopen("output.txt", "a"); /*дополнение*/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fprintf(fi,"Data is %d.\n",age); 			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 fclose(fi);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255587" lvl="0" marL="4445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	return 0;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}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4294967295" type="title"/>
          </p:nvPr>
        </p:nvSpPr>
        <p:spPr>
          <a:xfrm>
            <a:off x="1644650" y="274638"/>
            <a:ext cx="749935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Пример 2:</a:t>
            </a:r>
            <a:endParaRPr/>
          </a:p>
        </p:txBody>
      </p:sp>
      <p:sp>
        <p:nvSpPr>
          <p:cNvPr id="243" name="Google Shape;243;p31"/>
          <p:cNvSpPr txBox="1"/>
          <p:nvPr>
            <p:ph idx="4294967295" type="body"/>
          </p:nvPr>
        </p:nvSpPr>
        <p:spPr>
          <a:xfrm>
            <a:off x="1644650" y="981075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6032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 программе создается массив, состоящий из четырех целых чисел. Вывести массив в файл: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255587" lvl="0" marL="125730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#include &lt;stdio.h&gt;</a:t>
            </a:r>
            <a:endParaRPr/>
          </a:p>
          <a:p>
            <a:pPr indent="-255587" lvl="0" marL="125730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#define n 4</a:t>
            </a:r>
            <a:endParaRPr/>
          </a:p>
          <a:p>
            <a:pPr indent="-255587" lvl="0" marL="125730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/>
          </a:p>
          <a:p>
            <a:pPr indent="-255587" lvl="0" marL="125730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int i=0;</a:t>
            </a:r>
            <a:endParaRPr/>
          </a:p>
          <a:p>
            <a:pPr indent="-255587" lvl="0" marL="125730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int array[n]={4,44,446,4466};</a:t>
            </a:r>
            <a:endParaRPr/>
          </a:p>
          <a:p>
            <a:pPr indent="-255587" lvl="0" marL="125730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FILE *out;</a:t>
            </a:r>
            <a:endParaRPr/>
          </a:p>
          <a:p>
            <a:pPr indent="-255587" lvl="0" marL="125730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out=fopen("num_arr.txt","w");</a:t>
            </a:r>
            <a:endParaRPr/>
          </a:p>
          <a:p>
            <a:pPr indent="-255587" lvl="0" marL="125730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for(;i&lt;n;i++)</a:t>
            </a:r>
            <a:endParaRPr/>
          </a:p>
          <a:p>
            <a:pPr indent="-255587" lvl="0" marL="125730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fprintf(out,"%6d",array[i]);</a:t>
            </a:r>
            <a:endParaRPr/>
          </a:p>
          <a:p>
            <a:pPr indent="-255587" lvl="0" marL="125730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fclose(out);</a:t>
            </a:r>
            <a:endParaRPr/>
          </a:p>
          <a:p>
            <a:pPr indent="-255587" lvl="0" marL="125730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return 0;  }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 результате выполнения программы в файл num_arr.txt будет помещена следующая информация: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 sz="2400"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" name="Google Shape;244;p31"/>
          <p:cNvGraphicFramePr/>
          <p:nvPr/>
        </p:nvGraphicFramePr>
        <p:xfrm>
          <a:off x="2411760" y="5778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{8BDA4C49-4C64-42FD-ADC8-012E5DF7E617}</a:tableStyleId>
              </a:tblPr>
              <a:tblGrid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  <a:gridCol w="264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435608" y="894968"/>
            <a:ext cx="7498080" cy="533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45720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Одной из основных особенностей языков Си и С++ по отношению к большинству других языков программирования высокого уровня является полное отсутствие в них предопределенных операторов ввода/вывода</a:t>
            </a:r>
            <a:endParaRPr/>
          </a:p>
          <a:p>
            <a:pPr indent="45720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Это, однако, ни в коей мере не ограничивает их возможностей по организации больших наборов данных и управлению периферийным оборудованием, ибо все необходимые для этого средства предоставляются функциями из стандартных библиотек этих языков.</a:t>
            </a:r>
            <a:endParaRPr/>
          </a:p>
          <a:p>
            <a:pPr indent="45720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Более того, подобное отношение к операциям ввода/вывода открывает путь к созданию высоко эффективного и мобильного программного обеспечения, максимально использующего возможности операционной системы по поддержанию внешнего обмена</a:t>
            </a:r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1435608" y="274638"/>
            <a:ext cx="749808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Файлы в Си и С++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3886200" y="3132852"/>
            <a:ext cx="2247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3886200" y="3463295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209550" y="908050"/>
            <a:ext cx="8477250" cy="5401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feof( )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определяет конец файла при чтении двоичных данных.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Прототип: </a:t>
            </a: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feof(FILE *fp);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fp - указатель на файл, возвращенный функцией fopen( ).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При достижении конца файла возвращается ненулевое значение, в противном случае возвращается 0.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while (!feof(f))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	fscanf (f, ″%d″, &amp;x);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Если в конце последовательности стоит пробел, то конец файла еще не достигнут, но очередное число прочитать невозможно.</a:t>
            </a:r>
            <a:endParaRPr/>
          </a:p>
        </p:txBody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1043608" y="116632"/>
            <a:ext cx="749935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feof( 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idx="4294967295" type="title"/>
          </p:nvPr>
        </p:nvSpPr>
        <p:spPr>
          <a:xfrm>
            <a:off x="1644650" y="274638"/>
            <a:ext cx="749935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Пример 3:</a:t>
            </a:r>
            <a:endParaRPr/>
          </a:p>
        </p:txBody>
      </p:sp>
      <p:sp>
        <p:nvSpPr>
          <p:cNvPr id="256" name="Google Shape;256;p33"/>
          <p:cNvSpPr txBox="1"/>
          <p:nvPr>
            <p:ph idx="4294967295" type="body"/>
          </p:nvPr>
        </p:nvSpPr>
        <p:spPr>
          <a:xfrm>
            <a:off x="467544" y="908050"/>
            <a:ext cx="4104456" cy="5401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36195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Имеется файл данных, содержащий целые числа, разделенные пробелами. Количество чисел в файле неизвестно. Требуется найти среднее арифметическое значение этих чисел.</a:t>
            </a:r>
            <a:endParaRPr/>
          </a:p>
          <a:p>
            <a:pPr indent="36195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36195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Чтение чисел из файла выполняется в переменную numb до тех пор, пока не будет достигнут конец файла. Одновременно ведется подсчет количества прочитанных символов в переменной count и накопление суммы прочитанных чисел в переменной S. Переменные S и count целые, поэтому для правильного вычисления среднего арифметического, необходимо выполнить преобразование одной из этих переменных в формат double.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4572000" y="1028700"/>
            <a:ext cx="3779912" cy="555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6032" lvl="0" marL="36576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 &lt;stdio.h&gt;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S=0, count=0, numb;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*in;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 ((in=fopen("num_arr.txt","r"))!=NULL)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 (!feof(in))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fscanf(in,"%d",&amp;numb);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S+=numb;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count++;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printf("%d\n", numb);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aver=(double)S/count;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printf("Average=%f\n", aver);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fclose(in);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printf("\nФайл не найден!");</a:t>
            </a:r>
            <a:endParaRPr/>
          </a:p>
          <a:p>
            <a:pPr indent="-256032" lvl="0" marL="365760" marR="0" rtl="0" algn="just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 0; 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idx="4294967295" type="title"/>
          </p:nvPr>
        </p:nvSpPr>
        <p:spPr>
          <a:xfrm>
            <a:off x="1644650" y="274638"/>
            <a:ext cx="749935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Пример 4. Запись массива в файл:</a:t>
            </a:r>
            <a:endParaRPr/>
          </a:p>
        </p:txBody>
      </p:sp>
      <p:sp>
        <p:nvSpPr>
          <p:cNvPr id="263" name="Google Shape;263;p34"/>
          <p:cNvSpPr txBox="1"/>
          <p:nvPr>
            <p:ph idx="4294967295" type="body"/>
          </p:nvPr>
        </p:nvSpPr>
        <p:spPr>
          <a:xfrm>
            <a:off x="467544" y="908050"/>
            <a:ext cx="4104456" cy="5401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36195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Следующий фрагмент записывает содержимое массива вещественных чисел balance в файл balance, используя один оператор fwrite(). Далее она читает массив, используя один оператор fread(), и выводит его содержимое.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4499992" y="908050"/>
            <a:ext cx="4536504" cy="590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int i;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*fp;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balance[100];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if((fp=fopen("balance", "wb"))==NULL) /* открытие на запись */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{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printf("Cannot open file.");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1;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for(i=0; i&lt;100; i++) balance[i] = (float) i;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fwrite(balance, sizeof (balance), 1, fp) ; /* запись всего массива balance в файл*/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fclose(fp);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for(i=0; i&lt;100; i++) balance[i] = 0.0;    /* обнуление массива */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if((fp=fopen("balance","rb"))==NULL)  /* открытие для чтения */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printf("cannot open file");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1;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fread(balance, sizeof (balance), 1, fp);   /* чтение за раз всего массива balance */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for(i=0; i&lt;100; i++) printf("%f ", balance [i]);  /* вывод содержимого массива balance */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fclose(fp);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idx="4294967295" type="title"/>
          </p:nvPr>
        </p:nvSpPr>
        <p:spPr>
          <a:xfrm>
            <a:off x="1644650" y="0"/>
            <a:ext cx="749935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fputc()</a:t>
            </a:r>
            <a:endParaRPr sz="2800">
              <a:solidFill>
                <a:srgbClr val="7132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>
            <p:ph idx="4294967295" type="body"/>
          </p:nvPr>
        </p:nvSpPr>
        <p:spPr>
          <a:xfrm>
            <a:off x="251520" y="981075"/>
            <a:ext cx="8712968" cy="525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fputc( )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записывает символ в файл.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Прототип: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fputc(int с, FILE *fp); 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fp - указатель на файл, возвращенный функцией fopen(),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с - символ.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При успешном завершении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fputc()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возвращает записанный символ, в противном случае возвращается константа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EOF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int ch; ....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fputc(ch, fo);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467545" y="836613"/>
            <a:ext cx="8676456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Прототип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fgetc(FILE *fp);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fp - указатель на файл, возвращенный функцией fopen( ).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Эта функция возвращает прочитанный из файла символ.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Соответствующее значение имеет тип int, но старший байт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равен нулю.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Если достигнут конец файла, то fgetc( ) возвращает значение </a:t>
            </a: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ЕОF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int ch; ...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ch = fgetc(fi);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читает символ из файла, на который указывает fi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6"/>
          <p:cNvSpPr txBox="1"/>
          <p:nvPr>
            <p:ph type="title"/>
          </p:nvPr>
        </p:nvSpPr>
        <p:spPr>
          <a:xfrm>
            <a:off x="1116013" y="188913"/>
            <a:ext cx="749935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fgetc()</a:t>
            </a:r>
            <a:endParaRPr sz="2800">
              <a:solidFill>
                <a:srgbClr val="7132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idx="4294967295" type="title"/>
          </p:nvPr>
        </p:nvSpPr>
        <p:spPr>
          <a:xfrm>
            <a:off x="1043608" y="116632"/>
            <a:ext cx="749935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fputs( )</a:t>
            </a:r>
            <a:endParaRPr/>
          </a:p>
        </p:txBody>
      </p:sp>
      <p:sp>
        <p:nvSpPr>
          <p:cNvPr id="282" name="Google Shape;282;p37"/>
          <p:cNvSpPr txBox="1"/>
          <p:nvPr>
            <p:ph idx="4294967295" type="body"/>
          </p:nvPr>
        </p:nvSpPr>
        <p:spPr>
          <a:xfrm>
            <a:off x="395536" y="893506"/>
            <a:ext cx="7885112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en-US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fputs( )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записывает строку символов в файл. </a:t>
            </a:r>
            <a:endParaRPr/>
          </a:p>
          <a:p>
            <a:pPr indent="-256032" lvl="0" marL="36576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Она отличается от функции puts( ) только тем, что в качестве второго параметра должен быть записан указатель на переменную файлового типа. Символ конца строки (‘\0') не записывается.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Прототип: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b="1"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fputs(const char *str, FILE *fo);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Например: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= fputs("Ехаmple", fo); </a:t>
            </a:r>
            <a:endParaRPr/>
          </a:p>
          <a:p>
            <a:pPr indent="-256032" lvl="0" marL="36576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При успешном выполнении функция fputs() возвращает неотрицательное значение (последний записанный символ), а при неудачном — значение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EOF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t/>
            </a:r>
            <a:endParaRPr sz="220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В отличие от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puts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функция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fputs( )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не добавляет в конец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96"/>
              <a:buFont typeface="Noto Sans Symbols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строки символ перехода на новую строку.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4294967295" type="title"/>
          </p:nvPr>
        </p:nvSpPr>
        <p:spPr>
          <a:xfrm>
            <a:off x="714375" y="116632"/>
            <a:ext cx="749935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fgets( )</a:t>
            </a:r>
            <a:endParaRPr/>
          </a:p>
        </p:txBody>
      </p:sp>
      <p:sp>
        <p:nvSpPr>
          <p:cNvPr id="288" name="Google Shape;288;p38"/>
          <p:cNvSpPr txBox="1"/>
          <p:nvPr>
            <p:ph idx="4294967295" type="body"/>
          </p:nvPr>
        </p:nvSpPr>
        <p:spPr>
          <a:xfrm>
            <a:off x="505492" y="836712"/>
            <a:ext cx="8531004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fgets( )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читает строку символов из файла. </a:t>
            </a:r>
            <a:endParaRPr/>
          </a:p>
          <a:p>
            <a:pPr indent="-256032" lvl="0" marL="36576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Она отличается от функции gets( ) тем, что имеет три параметра, третий - указатель на переменную файлового типа.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Прототип: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char *fgets(char *str, int n, FILE *fi);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Строка считывается целиком, если ее длина не превышает указанного числа символов, в противном случае функция возвращает только заданное число символов.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Пример: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fgets(string, n, fi);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Функция возвращает указатель на строку string при успешном завершении и константу NULL в случае ошибки либо достижения конца файла.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0" y="658551"/>
            <a:ext cx="8785671" cy="5218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32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/* Программа считывает файл строка за строкой */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000"/>
              <a:t> </a:t>
            </a:r>
            <a:endParaRPr/>
          </a:p>
          <a:p>
            <a:pPr indent="-255588" lvl="0" marL="1971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#include &lt;stdio.h&gt; </a:t>
            </a:r>
            <a:endParaRPr/>
          </a:p>
          <a:p>
            <a:pPr indent="-255588" lvl="0" marL="1971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#define MAX 80 </a:t>
            </a:r>
            <a:endParaRPr/>
          </a:p>
          <a:p>
            <a:pPr indent="-255588" lvl="0" marL="1971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int main( ) { </a:t>
            </a:r>
            <a:endParaRPr/>
          </a:p>
          <a:p>
            <a:pPr indent="-255588" lvl="0" marL="1971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FILE *f1; </a:t>
            </a:r>
            <a:endParaRPr/>
          </a:p>
          <a:p>
            <a:pPr indent="-255588" lvl="0" marL="1971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char string[MAX]; </a:t>
            </a:r>
            <a:endParaRPr/>
          </a:p>
          <a:p>
            <a:pPr indent="-255588" lvl="0" marL="1971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f1 = fopen("input.txt","r"); </a:t>
            </a:r>
            <a:endParaRPr/>
          </a:p>
          <a:p>
            <a:pPr indent="-255588" lvl="0" marL="1971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while (fgets(string,MAX,f1) != NULL) </a:t>
            </a:r>
            <a:endParaRPr/>
          </a:p>
          <a:p>
            <a:pPr indent="-255588" lvl="0" marL="1971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	puts(string);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255588" lvl="0" marL="1971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return 0;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255588" lvl="0" marL="197167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b="1" lang="en-US" sz="2000"/>
              <a:t> }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Функция прекращает работу после считывания символа новой строки или после считывания символов общим числом MAX-1, в зависимости от того, что произойдет раньше. В любом случае символ '\0' добавляется в самый конец считанной строки. </a:t>
            </a:r>
            <a:endParaRPr/>
          </a:p>
          <a:p>
            <a:pPr indent="-256032" lvl="0" marL="36576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Разница между gets( ) и fgets( ) заключается в том, что gets( ) заменяет символ новой строки на '\0', в то время как fgets( ) сохраняет символ новой строки. </a:t>
            </a:r>
            <a:endParaRPr/>
          </a:p>
        </p:txBody>
      </p:sp>
      <p:sp>
        <p:nvSpPr>
          <p:cNvPr id="294" name="Google Shape;294;p39"/>
          <p:cNvSpPr txBox="1"/>
          <p:nvPr>
            <p:ph type="title"/>
          </p:nvPr>
        </p:nvSpPr>
        <p:spPr>
          <a:xfrm>
            <a:off x="1042988" y="188913"/>
            <a:ext cx="7499350" cy="503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900113" y="981075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remove( )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удаляет файл.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Прототип: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remove(const char *file_name); </a:t>
            </a:r>
            <a:endParaRPr b="1"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file_name - указатель на строку со спецификацией файла.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При успешном завершении возвращается ноль, в противном случае возвращается ненулевое значение. </a:t>
            </a:r>
            <a:endParaRPr/>
          </a:p>
        </p:txBody>
      </p:sp>
      <p:sp>
        <p:nvSpPr>
          <p:cNvPr id="300" name="Google Shape;300;p40"/>
          <p:cNvSpPr txBox="1"/>
          <p:nvPr>
            <p:ph type="title"/>
          </p:nvPr>
        </p:nvSpPr>
        <p:spPr>
          <a:xfrm>
            <a:off x="971550" y="260350"/>
            <a:ext cx="7499350" cy="70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remove( 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/>
              <a:t>Считывание целого числа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solidFill>
                  <a:srgbClr val="0000FF"/>
                </a:solidFill>
              </a:rPr>
              <a:t>1 вариант: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int i1;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fscanf(ifp, ″%d ″, &amp;i1);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solidFill>
                  <a:srgbClr val="0000FF"/>
                </a:solidFill>
              </a:rPr>
              <a:t>2 вариант</a:t>
            </a:r>
            <a:r>
              <a:rPr lang="en-US" sz="2000"/>
              <a:t>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#define MAXLINE 100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char line[MAXLINE];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fgets(line, MAXLINE, ifp);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i1 = atoi(line);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Работа с числовыми данными в текстовом файле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1435608" y="894968"/>
            <a:ext cx="7498080" cy="533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45720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При разработке и эксплуатации программного обеспечения операции ввода/вывода играют столь же большую роль, как, например, инструкции управления или способы описания оперативных структур данных</a:t>
            </a:r>
            <a:endParaRPr/>
          </a:p>
          <a:p>
            <a:pPr indent="-285750" lvl="0" marL="28575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всякая программа, лишенная возможности общения с "внешним миром", оказывается либо недостаточно гибкой по отношению к наборам обрабатываемых ею данных, либо абсолютно бесполезной по причине отсутствия возможности сообщить пользователю о результатах своей работы</a:t>
            </a:r>
            <a:endParaRPr/>
          </a:p>
          <a:p>
            <a:pPr indent="-285750" lvl="0" marL="28575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во многих прикладных задачах объемы перерабатываемой информации столь велики, что не может быть и речи о ее одновременном размещении в оперативной памяти и возникает прямая необходимость в непрерывной "подкачке" данных в процессе работы программы</a:t>
            </a:r>
            <a:endParaRPr/>
          </a:p>
          <a:p>
            <a:pPr indent="-285750" lvl="0" marL="28575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использование одних лишь структур данных, расположенных в оперативной памяти, не обеспечивает сохранения информации после выключения питания компьютера ликвидируя тем самым возможность ведения долгосрочных архивов и создания информационных баз</a:t>
            </a:r>
            <a:endParaRPr/>
          </a:p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1435608" y="274638"/>
            <a:ext cx="749808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Файлы в Си и С++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886200" y="3132852"/>
            <a:ext cx="2247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3886200" y="3463295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/>
              <a:t>Считывание вещественного числа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solidFill>
                  <a:srgbClr val="0000FF"/>
                </a:solidFill>
              </a:rPr>
              <a:t>1 вариант: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float f1;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fscanf(ifp, ″%f″, &amp;f1);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solidFill>
                  <a:srgbClr val="0000FF"/>
                </a:solidFill>
              </a:rPr>
              <a:t>2 вариант</a:t>
            </a:r>
            <a:r>
              <a:rPr lang="en-US" sz="2000"/>
              <a:t>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fgets(line, MAXLINE, ifp);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f1 = strtod(line, NULL);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2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Работа с числовыми данными в текстовом файле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899592" y="764704"/>
            <a:ext cx="7787208" cy="553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2000"/>
              <a:t>Считывание трех чисел: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000"/>
              <a:t>целого, длинного целого и вещественного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solidFill>
                  <a:srgbClr val="0000FF"/>
                </a:solidFill>
              </a:rPr>
              <a:t>1 вариант: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int i2, long int i3; double f2;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fscanf(ifp, ″%d %ld %lf″, &amp;i2,&amp;i3, &amp;f2);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solidFill>
                  <a:srgbClr val="0000FF"/>
                </a:solidFill>
              </a:rPr>
              <a:t>2 вариант</a:t>
            </a:r>
            <a:r>
              <a:rPr lang="en-US" sz="2000"/>
              <a:t>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fgets(line, MAXLINE, ifp);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sscanf(line, %d %ld %lf″, &amp;i2,&amp;i3, &amp;f2);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solidFill>
                  <a:srgbClr val="0000FF"/>
                </a:solidFill>
              </a:rPr>
              <a:t>3 вариант</a:t>
            </a:r>
            <a:r>
              <a:rPr lang="en-US" sz="2000"/>
              <a:t>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char *p;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i2 = strtol(line, &amp;p, 10);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i3 = strtol(p, &amp;p, 10);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f2 = strtod(p, NULL);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3"/>
          <p:cNvSpPr txBox="1"/>
          <p:nvPr>
            <p:ph type="title"/>
          </p:nvPr>
        </p:nvSpPr>
        <p:spPr>
          <a:xfrm>
            <a:off x="457200" y="274639"/>
            <a:ext cx="8229600" cy="5620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Работа с числовыми данными в текстовом файле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971550" y="981075"/>
            <a:ext cx="799306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52550" lvl="0" marL="1352550" rtl="0" algn="l"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stdin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- для ввода данных из стандартного входного   потока (по умолчанию - c клавиатуры);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52550" lvl="0" marL="135255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stdout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- для вывода данных в стандартный выходной поток (по умолчанию - на экран дисплея);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52550" lvl="0" marL="135255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stderr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- файл для вывода сообщений об ошибках (всегда связан с экраном дисплея);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52550" lvl="0" marL="135255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stdprn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- для вывода данных на принтер;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352550" lvl="0" marL="135255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stdaus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- для ввода и вывода данных в коммуникационный канал. </a:t>
            </a:r>
            <a:endParaRPr/>
          </a:p>
        </p:txBody>
      </p:sp>
      <p:sp>
        <p:nvSpPr>
          <p:cNvPr id="324" name="Google Shape;324;p44"/>
          <p:cNvSpPr txBox="1"/>
          <p:nvPr>
            <p:ph type="title"/>
          </p:nvPr>
        </p:nvSpPr>
        <p:spPr>
          <a:xfrm>
            <a:off x="1042988" y="260350"/>
            <a:ext cx="7499350" cy="70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Пять стандартных файлов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107504" y="850709"/>
            <a:ext cx="8579296" cy="51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Прототип: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FILE * freopen( const char *name, const char* mode, FILE * strem);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Возвращает указатель на stream или NULL.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freopen( "input.txt", "r", stdin);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freopen( "output.txt", "w", stdout);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30" name="Google Shape;330;p45"/>
          <p:cNvSpPr txBox="1"/>
          <p:nvPr>
            <p:ph type="title"/>
          </p:nvPr>
        </p:nvSpPr>
        <p:spPr>
          <a:xfrm>
            <a:off x="457200" y="274639"/>
            <a:ext cx="8229600" cy="57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перенаправления ввода-вывода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107504" y="850709"/>
            <a:ext cx="8579296" cy="51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09728" rtl="0" algn="just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При каждой операции ввода/вывода происходит перемещение указателя текущей позиции в файле, в какой-то момент указатель достигает конца файла. 	Структура типа FILE имеет поле – индикатор конца файла. Функция feof() проверяет состояние индикатора конца файла и возвращает значение 0, если конец файла не был достигнут, или значение, отличное от нуля, если был достигнут конец файла. Функция имеет единственный аргумент – указатель на поток типа FILE. </a:t>
            </a:r>
            <a:endParaRPr/>
          </a:p>
          <a:p>
            <a:pPr indent="0" lvl="0" marL="109728" rtl="0" algn="just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Вызов функции:</a:t>
            </a:r>
            <a:endParaRPr/>
          </a:p>
          <a:p>
            <a:pPr indent="0" lvl="0" marL="109728" rtl="0" algn="just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if (! feof(f_in))…</a:t>
            </a:r>
            <a:endParaRPr/>
          </a:p>
          <a:p>
            <a:pPr indent="0" lvl="0" marL="109728" rtl="0" algn="just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проверяет, что конец файла еще не достигнут.</a:t>
            </a:r>
            <a:endParaRPr/>
          </a:p>
          <a:p>
            <a:pPr indent="0" lvl="0" marL="109728" rtl="0" algn="just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just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6"/>
          <p:cNvSpPr txBox="1"/>
          <p:nvPr>
            <p:ph type="title"/>
          </p:nvPr>
        </p:nvSpPr>
        <p:spPr>
          <a:xfrm>
            <a:off x="457200" y="274639"/>
            <a:ext cx="8229600" cy="576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Проверка признака конца файла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95536" y="908050"/>
            <a:ext cx="8362702" cy="5545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fseek( )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позволяет выполнять чтение и запись с произвольным доступом.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Прототип: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 fseek(FILE *fp, long count, int access);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627063" lvl="0" marL="89693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fp      - указатель на файл, возвращенный функцией fopen( ),   </a:t>
            </a:r>
            <a:endParaRPr/>
          </a:p>
          <a:p>
            <a:pPr indent="-627063" lvl="0" marL="89693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count - номер байта относительно заданной начальной позиции, начиная с которого будет выполняться операция,                 </a:t>
            </a:r>
            <a:endParaRPr/>
          </a:p>
          <a:p>
            <a:pPr indent="-627063" lvl="0" marL="89693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access - способ задания начальной позиции.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Переменная access может принимать следующие значения: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SEEK-SET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(0) - начальная позиция задана в начале файла;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SEEK-CUR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(1) - начальная позиция считается текущей;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SEEK-END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(2) - начальная позиция задана в конце файла.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При успешном завершении возвращается ноль, при ошибке - ненулевое значение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Вызов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fseek(fp, 0L, 0)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означает, что мы идем в файл, на который ссылается указатель fp, и находим байт, отстоящий на 0 байт от начала, т.е. первый байт. </a:t>
            </a:r>
            <a:endParaRPr/>
          </a:p>
        </p:txBody>
      </p:sp>
      <p:sp>
        <p:nvSpPr>
          <p:cNvPr id="342" name="Google Shape;342;p47"/>
          <p:cNvSpPr txBox="1"/>
          <p:nvPr>
            <p:ph type="title"/>
          </p:nvPr>
        </p:nvSpPr>
        <p:spPr>
          <a:xfrm>
            <a:off x="971550" y="260350"/>
            <a:ext cx="7499350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fseek( 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1042988" y="981075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rewind( )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устанавливает указатель текущей позиции в начало файла.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Прототип: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void rewind (FILE *fp); </a:t>
            </a:r>
            <a:endParaRPr/>
          </a:p>
        </p:txBody>
      </p:sp>
      <p:sp>
        <p:nvSpPr>
          <p:cNvPr id="348" name="Google Shape;348;p48"/>
          <p:cNvSpPr txBox="1"/>
          <p:nvPr>
            <p:ph type="title"/>
          </p:nvPr>
        </p:nvSpPr>
        <p:spPr>
          <a:xfrm>
            <a:off x="1042988" y="333375"/>
            <a:ext cx="7499350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rewind( 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457200" y="1481329"/>
            <a:ext cx="8229600" cy="4611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выдает значение указателя текущей позиции в файле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Прототип: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long ftell(FILE *f);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just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Недопустимо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использовать функции работы с указателем текущей позиции в потоке для потока, связанного не с файлом, а с устройством. Поэтому применение этих функций с любым из стандартных потоков приводит к неопределенным результатам</a:t>
            </a:r>
            <a:endParaRPr/>
          </a:p>
        </p:txBody>
      </p:sp>
      <p:sp>
        <p:nvSpPr>
          <p:cNvPr id="354" name="Google Shape;354;p49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</a:t>
            </a:r>
            <a:r>
              <a:rPr lang="en-US" sz="4400"/>
              <a:t> </a:t>
            </a: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ftell( 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450056" y="1196752"/>
            <a:ext cx="824388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fread( )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предназначена для чтения блоков данных из потока.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Прототип: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unsigned fread(void *ptr, unsigned size, unsigned n, FILE * fp);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Она читает </a:t>
            </a:r>
            <a:r>
              <a:rPr i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элементов данных, длиной </a:t>
            </a:r>
            <a:r>
              <a:rPr i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байт каждый, в блок памяти, на который указывает указатель </a:t>
            </a:r>
            <a:r>
              <a:rPr i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ptr,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Общее число прочитанных байтов равно произведению n*size.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При успешном завершении функция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fread( )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возвращает число прочитанных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элементов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данных, при ошибке - 0.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0"/>
          <p:cNvSpPr txBox="1"/>
          <p:nvPr>
            <p:ph type="title"/>
          </p:nvPr>
        </p:nvSpPr>
        <p:spPr>
          <a:xfrm>
            <a:off x="971550" y="260350"/>
            <a:ext cx="749935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fread( 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251520" y="1481329"/>
            <a:ext cx="88924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Считать из двоичного файла целую величину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/>
              <a:t>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fread( &amp;i, sizeof(int), 1, ofp);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Считать из двоичного файла в целочисленный массив arr размерности 10: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na = fread( arr, sizeof(int), 10, ofp);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ct val="100000"/>
              <a:buFont typeface="Calibri"/>
              <a:buNone/>
            </a:pPr>
            <a:r>
              <a:rPr lang="en-US" sz="31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</a:t>
            </a:r>
            <a:r>
              <a:rPr lang="en-US" sz="4400"/>
              <a:t> </a:t>
            </a:r>
            <a:r>
              <a:rPr lang="en-US" sz="31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fread( )</a:t>
            </a:r>
            <a:br>
              <a:rPr lang="en-US" sz="31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435608" y="894968"/>
            <a:ext cx="7498080" cy="533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45720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В современных вычислительных системах внешние устройства, с которыми приходится поддерживать обмен, по выполняемым функциям делятся на две категории</a:t>
            </a:r>
            <a:endParaRPr/>
          </a:p>
          <a:p>
            <a:pPr indent="45720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   всевозможные устройства для связи оператора с компьютером: интерактивные терминалы и телетайпы, принтеры, графопостроители, фотонаборные устройства, координатные устройства, станки с ЧПУ, 3D-принтеры и т. д. </a:t>
            </a:r>
            <a:endParaRPr/>
          </a:p>
          <a:p>
            <a:pPr indent="45720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  накопители информации на магнитных носителях, каковыми чаще всего выступают магнитные диски и стриммеры.</a:t>
            </a:r>
            <a:endParaRPr/>
          </a:p>
          <a:p>
            <a:pPr indent="45720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Две эти категории периферийных устройств принципиально отличаются тем, что в первом случае передача данных на устройство осуществляется последовательным образом (потоком) и носит, как правило, однонаправленный характер</a:t>
            </a:r>
            <a:endParaRPr/>
          </a:p>
          <a:p>
            <a:pPr indent="45720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Во втором же случае обычно имеет место двусторонняя передача информации и достаточно сложная логическая организация данных, поддерживаемая специальными компонентами операционной системы и прикладными программами</a:t>
            </a:r>
            <a:endParaRPr/>
          </a:p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1435608" y="274638"/>
            <a:ext cx="749808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Файлы в Си и С++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3886200" y="3132852"/>
            <a:ext cx="2247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3886200" y="3463295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395537" y="1052513"/>
            <a:ext cx="874846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fwrite( )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предназначена для записи в файл блоков данных.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Прототип: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unsigned fwrite(void *ptr, unsigned size, unsigned n, FILE *fp);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Она добавляет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элементов данных, длиной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байт каждый, в заданный выходной файл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fp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При успешном завершении операции функция fwrite() возвращает число записанных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элементов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данных, при ошибке ― неверное число элементов данных. </a:t>
            </a:r>
            <a:endParaRPr/>
          </a:p>
          <a:p>
            <a:pPr indent="-256032" lvl="0" marL="36576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2"/>
          <p:cNvSpPr txBox="1"/>
          <p:nvPr>
            <p:ph type="title"/>
          </p:nvPr>
        </p:nvSpPr>
        <p:spPr>
          <a:xfrm>
            <a:off x="1042988" y="188913"/>
            <a:ext cx="7499350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fwrite( 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idx="1" type="body"/>
          </p:nvPr>
        </p:nvSpPr>
        <p:spPr>
          <a:xfrm>
            <a:off x="457200" y="1481329"/>
            <a:ext cx="850728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Записать в двоичный файл целую величину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/>
              <a:t>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fwrite( &amp;i, sizeof(int), 1, ofp);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Записать в двоичный файл целочисленный массив arr из na элементов: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fwrite( arr, sizeof(int), na, ofp);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3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ct val="100000"/>
              <a:buFont typeface="Calibri"/>
              <a:buNone/>
            </a:pPr>
            <a:r>
              <a:rPr lang="en-US" sz="31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Функция fwrite( )</a:t>
            </a:r>
            <a:br>
              <a:rPr lang="en-US" sz="31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179512" y="1481329"/>
            <a:ext cx="8856984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64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 </a:t>
            </a:r>
            <a:endParaRPr/>
          </a:p>
        </p:txBody>
      </p:sp>
      <p:sp>
        <p:nvSpPr>
          <p:cNvPr id="384" name="Google Shape;384;p54"/>
          <p:cNvSpPr txBox="1"/>
          <p:nvPr>
            <p:ph type="title"/>
          </p:nvPr>
        </p:nvSpPr>
        <p:spPr>
          <a:xfrm>
            <a:off x="457200" y="274639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Порядок байтов при записи чисел в бинарный файл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179512" y="764704"/>
            <a:ext cx="8856984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904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Связь с внешними источниками, приемниками и носителями информации в С++ осуществляется только с помощью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файлов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904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Файлом в С++ считается также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любое внешнее устройство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по своему назначению являющееся источником или приемником информации, например, клавиатура, принтер, диск и т. д. </a:t>
            </a:r>
            <a:endParaRPr/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904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Такое устройство принято называть логическим, поскольку учитывается только его главная функция, а не физические характеристики.</a:t>
            </a:r>
            <a:endParaRPr/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904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ЗАМЕЧАНИЕ: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До начала операции ввода-вывода конкретному внешнему файлу должна быть поставлена в соответствие специальная переменная в программе.</a:t>
            </a:r>
            <a:endParaRPr/>
          </a:p>
        </p:txBody>
      </p:sp>
      <p:sp>
        <p:nvSpPr>
          <p:cNvPr id="390" name="Google Shape;390;p55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>
            <p:ph idx="1" type="body"/>
          </p:nvPr>
        </p:nvSpPr>
        <p:spPr>
          <a:xfrm>
            <a:off x="179512" y="764704"/>
            <a:ext cx="8856984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ts val="1904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Файловый ввод/вывод с помощью потоков</a:t>
            </a:r>
            <a:endParaRPr/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904"/>
              <a:buFont typeface="Lucida Sans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904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Файл рассматривается как поток (stream), представляющий собой последовательность считываемых или записываемых байтов.</a:t>
            </a:r>
            <a:endParaRPr/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904"/>
              <a:buFont typeface="Lucida Sans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904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ЗАМЕЧАНИЕ: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расшифровка смысла записанных последовательностей в байте лежит в программе.</a:t>
            </a:r>
            <a:endParaRPr/>
          </a:p>
        </p:txBody>
      </p:sp>
      <p:sp>
        <p:nvSpPr>
          <p:cNvPr id="396" name="Google Shape;396;p56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idx="1" type="body"/>
          </p:nvPr>
        </p:nvSpPr>
        <p:spPr>
          <a:xfrm>
            <a:off x="179512" y="764704"/>
            <a:ext cx="8856984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Файл iostream.h</a:t>
            </a:r>
            <a:endParaRPr b="1" sz="41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ctr">
              <a:spcBef>
                <a:spcPts val="736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1900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iostream.h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содержит определения, позволяющие использовать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cin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для выполнения ввода/вывода. </a:t>
            </a:r>
            <a:endParaRPr/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Данный файл определяет классы*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istream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ostream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(входной поток и выходной поток),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соut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являются объектами этих классов. Для работы с файлами </a:t>
            </a:r>
            <a:r>
              <a:rPr lang="en-US" sz="2800" u="sng">
                <a:latin typeface="Calibri"/>
                <a:ea typeface="Calibri"/>
                <a:cs typeface="Calibri"/>
                <a:sym typeface="Calibri"/>
              </a:rPr>
              <a:t>в режиме как записи, так и чтения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служит поток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В программах на C++ при работе с текстовыми файлами необходимо подключать библиотеки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iostream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i="1" lang="en-US" sz="260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1" lang="en-US" sz="2600">
                <a:latin typeface="Calibri"/>
                <a:ea typeface="Calibri"/>
                <a:cs typeface="Calibri"/>
                <a:sym typeface="Calibri"/>
              </a:rPr>
              <a:t>Класс</a:t>
            </a:r>
            <a:r>
              <a:rPr i="1" lang="en-US" sz="2600">
                <a:latin typeface="Calibri"/>
                <a:ea typeface="Calibri"/>
                <a:cs typeface="Calibri"/>
                <a:sym typeface="Calibri"/>
              </a:rPr>
              <a:t> - Это </a:t>
            </a:r>
            <a:r>
              <a:rPr b="1" i="1" lang="en-US" sz="2600">
                <a:latin typeface="Calibri"/>
                <a:ea typeface="Calibri"/>
                <a:cs typeface="Calibri"/>
                <a:sym typeface="Calibri"/>
              </a:rPr>
              <a:t>абстрактный</a:t>
            </a:r>
            <a:r>
              <a:rPr i="1" lang="en-US" sz="2600">
                <a:latin typeface="Calibri"/>
                <a:ea typeface="Calibri"/>
                <a:cs typeface="Calibri"/>
                <a:sym typeface="Calibri"/>
              </a:rPr>
              <a:t> тип данных, является описанием совокупности сходных между собой объектов. Он сочетает в себе два функционала:</a:t>
            </a:r>
            <a:endParaRPr/>
          </a:p>
          <a:p>
            <a:pPr indent="-255587" lvl="0" marL="1343025" rtl="0" algn="just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i="1" lang="en-US" sz="2600">
                <a:latin typeface="Calibri"/>
                <a:ea typeface="Calibri"/>
                <a:cs typeface="Calibri"/>
                <a:sym typeface="Calibri"/>
              </a:rPr>
              <a:t>Структура, в которой можно хранить различные типы данных: массивы, переменные, функции.</a:t>
            </a:r>
            <a:endParaRPr/>
          </a:p>
          <a:p>
            <a:pPr indent="-255587" lvl="0" marL="1343025" rtl="0" algn="just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i="1" lang="en-US" sz="2600">
                <a:latin typeface="Calibri"/>
                <a:ea typeface="Calibri"/>
                <a:cs typeface="Calibri"/>
                <a:sym typeface="Calibri"/>
              </a:rPr>
              <a:t>Возможность пользоваться объектно-ориентированным программированием (ООП).</a:t>
            </a:r>
            <a:endParaRPr i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7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>
            <p:ph idx="1" type="body"/>
          </p:nvPr>
        </p:nvSpPr>
        <p:spPr>
          <a:xfrm>
            <a:off x="827584" y="476672"/>
            <a:ext cx="831641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1900" u="sng">
                <a:latin typeface="Calibri"/>
                <a:ea typeface="Calibri"/>
                <a:cs typeface="Calibri"/>
                <a:sym typeface="Calibri"/>
              </a:rPr>
              <a:t>Для того чтобы записывать данные в текстовый файл, необходимо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56031" lvl="0" marL="365760" rtl="0" algn="l">
              <a:spcBef>
                <a:spcPts val="740"/>
              </a:spcBef>
              <a:spcAft>
                <a:spcPts val="0"/>
              </a:spcAft>
              <a:buSzPct val="68000"/>
              <a:buChar char="🞂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описать переменную (объект) типа ofstream для управления потоком вывода.</a:t>
            </a:r>
            <a:endParaRPr/>
          </a:p>
          <a:p>
            <a:pPr indent="0" lvl="0" marL="714375" rtl="0" algn="l">
              <a:spcBef>
                <a:spcPts val="740"/>
              </a:spcBef>
              <a:spcAft>
                <a:spcPts val="0"/>
              </a:spcAft>
              <a:buSzPct val="68000"/>
              <a:buNone/>
            </a:pP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Имя переменной (объекта) может быть любым допустимым именем С++.</a:t>
            </a:r>
            <a:endParaRPr/>
          </a:p>
          <a:p>
            <a:pPr indent="0" lvl="0" marL="714375" rtl="0" algn="l">
              <a:spcBef>
                <a:spcPts val="740"/>
              </a:spcBef>
              <a:spcAft>
                <a:spcPts val="0"/>
              </a:spcAft>
              <a:buSzPct val="68000"/>
              <a:buNone/>
            </a:pP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Пример: </a:t>
            </a:r>
            <a:r>
              <a:rPr b="1" i="1" lang="en-US" sz="1600">
                <a:latin typeface="Calibri"/>
                <a:ea typeface="Calibri"/>
                <a:cs typeface="Calibri"/>
                <a:sym typeface="Calibri"/>
              </a:rPr>
              <a:t>ofstream fout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;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-256031" lvl="0" marL="365760" rtl="0" algn="l">
              <a:spcBef>
                <a:spcPts val="740"/>
              </a:spcBef>
              <a:spcAft>
                <a:spcPts val="0"/>
              </a:spcAft>
              <a:buSzPct val="68000"/>
              <a:buChar char="🞂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открыть файл с помощью функции open, т.е. поставить в соответствие объекту определенный файл (связать объект с файлом). Это можно сделать с помощью функции open(): </a:t>
            </a:r>
            <a:endParaRPr/>
          </a:p>
          <a:p>
            <a:pPr indent="0" lvl="0" marL="714375" rtl="0" algn="l">
              <a:spcBef>
                <a:spcPts val="740"/>
              </a:spcBef>
              <a:spcAft>
                <a:spcPts val="0"/>
              </a:spcAft>
              <a:buSzPct val="68000"/>
              <a:buNone/>
            </a:pP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Пример: </a:t>
            </a:r>
            <a:r>
              <a:rPr b="1" i="1" lang="en-US" sz="1600">
                <a:latin typeface="Calibri"/>
                <a:ea typeface="Calibri"/>
                <a:cs typeface="Calibri"/>
                <a:sym typeface="Calibri"/>
              </a:rPr>
              <a:t>fout.open(“test.txt”)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714375" rtl="0" algn="l">
              <a:spcBef>
                <a:spcPts val="740"/>
              </a:spcBef>
              <a:spcAft>
                <a:spcPts val="0"/>
              </a:spcAft>
              <a:buSzPct val="68000"/>
              <a:buNone/>
            </a:pP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ЗАМЕЧАНИЕ: 1 и 2 этап можно объединить оператором:  </a:t>
            </a:r>
            <a:r>
              <a:rPr b="1" i="1" lang="en-US" sz="1600">
                <a:latin typeface="Calibri"/>
                <a:ea typeface="Calibri"/>
                <a:cs typeface="Calibri"/>
                <a:sym typeface="Calibri"/>
              </a:rPr>
              <a:t>ofstream fout(“test.txt”)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56031" lvl="0" marL="365760" rtl="0" algn="l">
              <a:spcBef>
                <a:spcPts val="740"/>
              </a:spcBef>
              <a:spcAft>
                <a:spcPts val="0"/>
              </a:spcAft>
              <a:buSzPct val="68000"/>
              <a:buChar char="🞂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вывести информацию в файл. Для этого использовать созданный объект аналогично, как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714375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SzPct val="68000"/>
              <a:buNone/>
            </a:pP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Пример: </a:t>
            </a:r>
            <a:endParaRPr/>
          </a:p>
          <a:p>
            <a:pPr indent="0" lvl="0" marL="714375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SzPct val="68000"/>
              <a:buNone/>
            </a:pP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int i = 1,j = 25;</a:t>
            </a:r>
            <a:endParaRPr/>
          </a:p>
          <a:p>
            <a:pPr indent="0" lvl="0" marL="714375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SzPct val="68000"/>
              <a:buNone/>
            </a:pP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double a = 25e6;</a:t>
            </a:r>
            <a:endParaRPr/>
          </a:p>
          <a:p>
            <a:pPr indent="0" lvl="0" marL="714375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SzPct val="68000"/>
              <a:buNone/>
            </a:pP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char s[10] = ”строка”;</a:t>
            </a:r>
            <a:endParaRPr/>
          </a:p>
          <a:p>
            <a:pPr indent="0" lvl="0" marL="714375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SzPct val="68000"/>
              <a:buNone/>
            </a:pPr>
            <a:r>
              <a:rPr b="1" i="1" lang="en-US" sz="1600">
                <a:latin typeface="Calibri"/>
                <a:ea typeface="Calibri"/>
                <a:cs typeface="Calibri"/>
                <a:sym typeface="Calibri"/>
              </a:rPr>
              <a:t>Fout 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&lt;&lt; i &lt;&lt; ’ ‘ &lt;&lt; j &lt;&lt; ’ ‘ &lt;&lt; a &lt;&lt; ’ ‘ &lt;&lt; s &lt;&lt; endl;</a:t>
            </a:r>
            <a:endParaRPr/>
          </a:p>
          <a:p>
            <a:pPr indent="0" lvl="0" marL="180975" rtl="0" algn="l">
              <a:spcBef>
                <a:spcPts val="740"/>
              </a:spcBef>
              <a:spcAft>
                <a:spcPts val="0"/>
              </a:spcAft>
              <a:buSzPct val="68000"/>
              <a:buNone/>
            </a:pP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В файле после закрытия получим текст: </a:t>
            </a:r>
            <a:r>
              <a:rPr b="1" i="1" lang="en-US" sz="1600">
                <a:latin typeface="Calibri"/>
                <a:ea typeface="Calibri"/>
                <a:cs typeface="Calibri"/>
                <a:sym typeface="Calibri"/>
              </a:rPr>
              <a:t>1 25 2.5е+07 строка</a:t>
            </a:r>
            <a:endParaRPr/>
          </a:p>
          <a:p>
            <a:pPr indent="0" lvl="0" marL="180975" rtl="0" algn="l">
              <a:spcBef>
                <a:spcPts val="740"/>
              </a:spcBef>
              <a:spcAft>
                <a:spcPts val="0"/>
              </a:spcAft>
              <a:buSzPct val="68000"/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ЗАМЕЧАНИЕ: 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Открытие файла таким способом позволяет создать новый файл, если файла с таким именем не существует.  Если же такой файл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уже есть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, то до открытия для вывода этот файл урезается до нулевого размера и информация начинает выводиться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в пустой файл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180975" rtl="0" algn="l">
              <a:spcBef>
                <a:spcPts val="740"/>
              </a:spcBef>
              <a:spcAft>
                <a:spcPts val="0"/>
              </a:spcAft>
              <a:buSzPct val="680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Чтобы </a:t>
            </a:r>
            <a:r>
              <a:rPr lang="en-US" sz="1600" u="sng">
                <a:latin typeface="Calibri"/>
                <a:ea typeface="Calibri"/>
                <a:cs typeface="Calibri"/>
                <a:sym typeface="Calibri"/>
              </a:rPr>
              <a:t>избежать перезаписи (а дописать в  конец файла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), следует указать флаг: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fout.open(“test.txt”,ios::app);</a:t>
            </a:r>
            <a:endParaRPr/>
          </a:p>
          <a:p>
            <a:pPr indent="-256031" lvl="0" marL="365760" rtl="0" algn="l">
              <a:spcBef>
                <a:spcPts val="740"/>
              </a:spcBef>
              <a:spcAft>
                <a:spcPts val="0"/>
              </a:spcAft>
              <a:buSzPct val="68000"/>
              <a:buChar char="🞂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обязательно закрыть файл.</a:t>
            </a:r>
            <a:endParaRPr/>
          </a:p>
        </p:txBody>
      </p:sp>
      <p:sp>
        <p:nvSpPr>
          <p:cNvPr id="409" name="Google Shape;409;p58"/>
          <p:cNvSpPr txBox="1"/>
          <p:nvPr>
            <p:ph type="title"/>
          </p:nvPr>
        </p:nvSpPr>
        <p:spPr>
          <a:xfrm>
            <a:off x="457200" y="11857"/>
            <a:ext cx="8579296" cy="536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9"/>
          <p:cNvSpPr txBox="1"/>
          <p:nvPr>
            <p:ph idx="1" type="body"/>
          </p:nvPr>
        </p:nvSpPr>
        <p:spPr>
          <a:xfrm>
            <a:off x="827584" y="476672"/>
            <a:ext cx="806489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ctr">
              <a:spcBef>
                <a:spcPts val="0"/>
              </a:spcBef>
              <a:spcAft>
                <a:spcPts val="0"/>
              </a:spcAft>
              <a:buSzPts val="1292"/>
              <a:buNone/>
            </a:pPr>
            <a:r>
              <a:rPr b="1" lang="en-US" sz="1900" u="sng">
                <a:latin typeface="Calibri"/>
                <a:ea typeface="Calibri"/>
                <a:cs typeface="Calibri"/>
                <a:sym typeface="Calibri"/>
              </a:rPr>
              <a:t>Как можно открыть поток на запись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//первый способ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 outfile;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outfile.open(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"output.txt"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ios::out);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16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just">
              <a:spcBef>
                <a:spcPts val="16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//второй способ, режим ios::out - это режим по умолчанию для потока ofstream</a:t>
            </a:r>
            <a:endParaRPr b="1"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 outfile;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outfile.open(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"output.txt"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16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just">
              <a:spcBef>
                <a:spcPts val="16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//третий способ объединяет описание в одном операторе переменной типа поток и открывает файл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 outfile(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"output.txt"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ios::out);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59"/>
          <p:cNvSpPr txBox="1"/>
          <p:nvPr>
            <p:ph type="title"/>
          </p:nvPr>
        </p:nvSpPr>
        <p:spPr>
          <a:xfrm>
            <a:off x="457200" y="11857"/>
            <a:ext cx="8579296" cy="536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>
            <p:ph idx="1" type="body"/>
          </p:nvPr>
        </p:nvSpPr>
        <p:spPr>
          <a:xfrm>
            <a:off x="827584" y="476672"/>
            <a:ext cx="806489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ctr">
              <a:spcBef>
                <a:spcPts val="0"/>
              </a:spcBef>
              <a:spcAft>
                <a:spcPts val="0"/>
              </a:spcAft>
              <a:buSzPts val="1292"/>
              <a:buNone/>
            </a:pPr>
            <a:r>
              <a:rPr b="1" lang="en-US" sz="1900" u="sng">
                <a:latin typeface="Calibri"/>
                <a:ea typeface="Calibri"/>
                <a:cs typeface="Calibri"/>
                <a:sym typeface="Calibri"/>
              </a:rPr>
              <a:t>Режимы работы с открытым файлом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109728" rtl="0" algn="ctr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360"/>
              <a:buFont typeface="Arial"/>
              <a:buChar char="•"/>
            </a:pPr>
            <a:r>
              <a:rPr b="1" i="1" lang="en-US" sz="2000"/>
              <a:t>ios::in</a:t>
            </a:r>
            <a:r>
              <a:rPr b="1" lang="en-US" sz="2000"/>
              <a:t> </a:t>
            </a:r>
            <a:r>
              <a:rPr lang="en-US" sz="2000"/>
              <a:t>— открыть файл в режиме чтения данных; режим является режимом по умолчанию для потоков </a:t>
            </a:r>
            <a:r>
              <a:rPr b="1" lang="en-US" sz="2000"/>
              <a:t>ifstream</a:t>
            </a:r>
            <a:r>
              <a:rPr lang="en-US" sz="2000"/>
              <a:t>;</a:t>
            </a:r>
            <a:endParaRPr/>
          </a:p>
          <a:p>
            <a:pPr indent="-370840" lvl="0" marL="457200" rtl="0" algn="l">
              <a:spcBef>
                <a:spcPts val="40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t/>
            </a:r>
            <a:endParaRPr sz="2000"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360"/>
              <a:buFont typeface="Arial"/>
              <a:buChar char="•"/>
            </a:pPr>
            <a:r>
              <a:rPr b="1" i="1" lang="en-US" sz="2000"/>
              <a:t>ios::out</a:t>
            </a:r>
            <a:r>
              <a:rPr b="1" lang="en-US" sz="2000"/>
              <a:t> </a:t>
            </a:r>
            <a:r>
              <a:rPr lang="en-US" sz="2000"/>
              <a:t>— открыть файл в режиме записи данных (при этом информация о существующем файле удаляется); режим является режимом по умолчанию для потоков </a:t>
            </a:r>
            <a:r>
              <a:rPr b="1" lang="en-US" sz="2000"/>
              <a:t>ofstream</a:t>
            </a:r>
            <a:r>
              <a:rPr lang="en-US" sz="2000"/>
              <a:t>;</a:t>
            </a:r>
            <a:endParaRPr/>
          </a:p>
          <a:p>
            <a:pPr indent="-370840" lvl="0" marL="457200" rtl="0" algn="l">
              <a:spcBef>
                <a:spcPts val="40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t/>
            </a:r>
            <a:endParaRPr sz="2000"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360"/>
              <a:buFont typeface="Arial"/>
              <a:buChar char="•"/>
            </a:pPr>
            <a:r>
              <a:rPr b="1" i="1" lang="en-US" sz="2000"/>
              <a:t>ios::app</a:t>
            </a:r>
            <a:r>
              <a:rPr b="1" lang="en-US" sz="2000"/>
              <a:t> </a:t>
            </a:r>
            <a:r>
              <a:rPr lang="en-US" sz="2000"/>
              <a:t>— открыть файл в режиме записи данных в конец файла;</a:t>
            </a:r>
            <a:endParaRPr/>
          </a:p>
          <a:p>
            <a:pPr indent="-370840" lvl="0" marL="457200" rtl="0" algn="l">
              <a:spcBef>
                <a:spcPts val="40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t/>
            </a:r>
            <a:endParaRPr sz="2000"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360"/>
              <a:buFont typeface="Arial"/>
              <a:buChar char="•"/>
            </a:pPr>
            <a:r>
              <a:rPr b="1" i="1" lang="en-US" sz="2000"/>
              <a:t>ios::ate</a:t>
            </a:r>
            <a:r>
              <a:rPr b="1" lang="en-US" sz="2000"/>
              <a:t> </a:t>
            </a:r>
            <a:r>
              <a:rPr lang="en-US" sz="2000"/>
              <a:t>— передвинуться в конец уже открытого файла;</a:t>
            </a:r>
            <a:endParaRPr/>
          </a:p>
          <a:p>
            <a:pPr indent="-370840" lvl="0" marL="457200" rtl="0" algn="l">
              <a:spcBef>
                <a:spcPts val="40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t/>
            </a:r>
            <a:endParaRPr sz="2000"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1360"/>
              <a:buFont typeface="Arial"/>
              <a:buChar char="•"/>
            </a:pPr>
            <a:r>
              <a:rPr b="1" i="1" lang="en-US" sz="2000"/>
              <a:t>ios::trunc</a:t>
            </a:r>
            <a:r>
              <a:rPr b="1" lang="en-US" sz="2000"/>
              <a:t> </a:t>
            </a:r>
            <a:r>
              <a:rPr lang="en-US" sz="2000"/>
              <a:t>— очистить файл, это же происходит в режиме ios::out;</a:t>
            </a:r>
            <a:endParaRPr/>
          </a:p>
        </p:txBody>
      </p:sp>
      <p:sp>
        <p:nvSpPr>
          <p:cNvPr id="423" name="Google Shape;423;p60"/>
          <p:cNvSpPr txBox="1"/>
          <p:nvPr>
            <p:ph type="title"/>
          </p:nvPr>
        </p:nvSpPr>
        <p:spPr>
          <a:xfrm>
            <a:off x="457200" y="11857"/>
            <a:ext cx="8579296" cy="536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 txBox="1"/>
          <p:nvPr>
            <p:ph idx="1" type="body"/>
          </p:nvPr>
        </p:nvSpPr>
        <p:spPr>
          <a:xfrm>
            <a:off x="827584" y="476672"/>
            <a:ext cx="8316416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09728" rtl="0" algn="ctr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b="1" lang="en-US" sz="1900" u="sng">
                <a:latin typeface="Calibri"/>
                <a:ea typeface="Calibri"/>
                <a:cs typeface="Calibri"/>
                <a:sym typeface="Calibri"/>
              </a:rPr>
              <a:t>Пример 1. Программа записать данные в  файл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&lt;fstream&gt;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 sz="20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ofstream f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//описать поток для записи данных в файл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f.open(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"output.txt"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ios::out</a:t>
            </a:r>
            <a:r>
              <a:rPr b="1" lang="en-US" sz="2000">
                <a:solidFill>
                  <a:srgbClr val="000000"/>
                </a:solidFill>
              </a:rPr>
              <a:t>);        </a:t>
            </a:r>
            <a:r>
              <a:rPr b="1" lang="en-US" sz="1600">
                <a:solidFill>
                  <a:srgbClr val="008000"/>
                </a:solidFill>
              </a:rPr>
              <a:t>//открыть файл на запись,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cout&lt;&lt;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"n="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cin&gt;&gt;n</a:t>
            </a: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//ввести количество вещественных чисел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i=0; i&lt;n; i++) {  </a:t>
            </a:r>
            <a:r>
              <a:rPr b="1" lang="en-US" sz="1600">
                <a:solidFill>
                  <a:srgbClr val="008000"/>
                </a:solidFill>
              </a:rPr>
              <a:t>//цикл для ввода вещественных чисел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"a="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cin&gt;&gt;a;          </a:t>
            </a:r>
            <a:r>
              <a:rPr b="1"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//ввод числа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f&lt;&lt;a&lt;&lt;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"\t"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r>
              <a:rPr b="1"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//запись числа в файл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f.close();   </a:t>
            </a:r>
            <a:r>
              <a:rPr b="1"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//закрыть поток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system(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"pause"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61"/>
          <p:cNvSpPr txBox="1"/>
          <p:nvPr>
            <p:ph type="title"/>
          </p:nvPr>
        </p:nvSpPr>
        <p:spPr>
          <a:xfrm>
            <a:off x="457200" y="11857"/>
            <a:ext cx="8579296" cy="536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1435608" y="586122"/>
            <a:ext cx="7600888" cy="5723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SzPts val="952"/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Файлами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принято называть поименованные наборы данных на внешних носителях. Это способ хранения информации на физическом устройстве. Это </a:t>
            </a:r>
            <a:r>
              <a:rPr i="1" lang="en-US" sz="1400">
                <a:latin typeface="Calibri"/>
                <a:ea typeface="Calibri"/>
                <a:cs typeface="Calibri"/>
                <a:sym typeface="Calibri"/>
              </a:rPr>
              <a:t>поименованное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место, куда можно сохранять информацию и читать данные, выводя их в другой файл, в консоль и другие места. Языки C и С++ предоставляют все необходимое, для выполнения операций с файлами. Запись или чтение из файла является потоком байтов. Прежде, чем осуществлять какую-либо манипуляцию с файлом, необходимо открыть поток.</a:t>
            </a:r>
            <a:endParaRPr/>
          </a:p>
          <a:p>
            <a:pPr indent="457200" lvl="0" marL="0" rtl="0" algn="just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rPr b="1" i="1" lang="en-US" sz="1400">
                <a:latin typeface="Calibri"/>
                <a:ea typeface="Calibri"/>
                <a:cs typeface="Calibri"/>
                <a:sym typeface="Calibri"/>
              </a:rPr>
              <a:t>Файл ― это понятие, которое применимо ко всему : от файла на диске до терминала.</a:t>
            </a:r>
            <a:endParaRPr/>
          </a:p>
          <a:p>
            <a:pPr indent="457200" lvl="0" marL="0" rtl="0" algn="just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Файл представляется потоком байт.</a:t>
            </a:r>
            <a:endParaRPr/>
          </a:p>
          <a:p>
            <a:pPr indent="457200" lvl="0" marL="0" rtl="0" algn="just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В языке Си отсутствуют операторы для работы с файлами. Все необходимые действия выполняются с помощью функций, включенных в стандартную библиотеку &lt;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stdio.h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&gt;. </a:t>
            </a:r>
            <a:endParaRPr/>
          </a:p>
          <a:p>
            <a:pPr indent="457200" lvl="0" marL="0" rtl="0" algn="just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Они позволяют работать с различными устройствами, такими, как диски, принтер, сетевые каналы и т.д. </a:t>
            </a:r>
            <a:endParaRPr/>
          </a:p>
          <a:p>
            <a:pPr indent="457200" lvl="0" marL="0" rtl="0" algn="just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В Си и С++ существует два типа файлов: 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текстовые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(text) и 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двоичные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(binary). </a:t>
            </a:r>
            <a:endParaRPr/>
          </a:p>
          <a:p>
            <a:pPr indent="457200" lvl="0" marL="0" rtl="0" algn="just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Всякий файл представляет собой простую последовательность байт, каждый из которых может содержать либо правильный код символа ASCII, либо быть произвольной комбинацией двоичных разрядов.</a:t>
            </a:r>
            <a:endParaRPr/>
          </a:p>
          <a:p>
            <a:pPr indent="457200" lvl="0" marL="0" rtl="0" algn="just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Файлы первого типа обычно и называют 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текстовыми файлами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и они могут быть визуализированы, например, на экране видеотерминала.</a:t>
            </a:r>
            <a:endParaRPr/>
          </a:p>
          <a:p>
            <a:pPr indent="457200" lvl="0" marL="0" rtl="0" algn="just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Файлы же второго типа, называемые 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двоичными файлами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, могут содержать внутри себя непечатаемые символы или управляющие последовательности и в общем случае не подлежат визуальному просмотру.</a:t>
            </a:r>
            <a:endParaRPr/>
          </a:p>
          <a:p>
            <a:pPr indent="457200" lvl="0" marL="0" rtl="0" algn="just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rPr b="1" i="1" lang="en-US" sz="1400">
                <a:latin typeface="Calibri"/>
                <a:ea typeface="Calibri"/>
                <a:cs typeface="Calibri"/>
                <a:sym typeface="Calibri"/>
              </a:rPr>
              <a:t>Заметим, однако, что с точки зрения внутренней обработки информации, не существует принципиальной разницы между текстовыми и двоичными файлами</a:t>
            </a:r>
            <a:endParaRPr/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1435608" y="84223"/>
            <a:ext cx="749808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Файлы в Си и С++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3886200" y="3132852"/>
            <a:ext cx="2247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3886200" y="3463295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2"/>
          <p:cNvSpPr txBox="1"/>
          <p:nvPr>
            <p:ph idx="1" type="body"/>
          </p:nvPr>
        </p:nvSpPr>
        <p:spPr>
          <a:xfrm>
            <a:off x="179512" y="656691"/>
            <a:ext cx="8856984" cy="6012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8000" u="sng">
                <a:latin typeface="Calibri"/>
                <a:ea typeface="Calibri"/>
                <a:cs typeface="Calibri"/>
                <a:sym typeface="Calibri"/>
              </a:rPr>
              <a:t>Для того чтобы считывать данные из текстового файла, необходимо</a:t>
            </a:r>
            <a:r>
              <a:rPr b="1" lang="en-US" sz="80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56032" lvl="0" marL="365760" rtl="0" algn="just">
              <a:spcBef>
                <a:spcPts val="800"/>
              </a:spcBef>
              <a:spcAft>
                <a:spcPts val="0"/>
              </a:spcAft>
              <a:buSzPct val="68000"/>
              <a:buChar char="🞂"/>
            </a:pP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описать переменную типа ifstream. Т.е. создать переменную (объект) типа ifstream для управления потоком ввода. </a:t>
            </a:r>
            <a:r>
              <a:rPr i="1" lang="en-US" sz="6400">
                <a:latin typeface="Calibri"/>
                <a:ea typeface="Calibri"/>
                <a:cs typeface="Calibri"/>
                <a:sym typeface="Calibri"/>
              </a:rPr>
              <a:t>Например: ifstream fin</a:t>
            </a: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56032" lvl="0" marL="365760" rtl="0" algn="l">
              <a:spcBef>
                <a:spcPts val="800"/>
              </a:spcBef>
              <a:spcAft>
                <a:spcPts val="0"/>
              </a:spcAft>
              <a:buSzPct val="68000"/>
              <a:buChar char="🞂"/>
            </a:pP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открыть файл с помощью функции open. Для этого поставить этот объект в соответствие определенному файлу. Это можно сделать с помощью функции open(): </a:t>
            </a:r>
            <a:r>
              <a:rPr i="1" lang="en-US" sz="6400">
                <a:latin typeface="Calibri"/>
                <a:ea typeface="Calibri"/>
                <a:cs typeface="Calibri"/>
                <a:sym typeface="Calibri"/>
              </a:rPr>
              <a:t>fin.open(“test.txt”);</a:t>
            </a:r>
            <a:endParaRPr/>
          </a:p>
          <a:p>
            <a:pPr indent="0" lvl="0" marL="990600" rtl="0" algn="l">
              <a:spcBef>
                <a:spcPts val="800"/>
              </a:spcBef>
              <a:spcAft>
                <a:spcPts val="0"/>
              </a:spcAft>
              <a:buSzPct val="68000"/>
              <a:buNone/>
            </a:pP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ЗАМЕЧАНИЕ: 1 и 2 этап можно объединить оператором: </a:t>
            </a:r>
            <a:r>
              <a:rPr i="1" lang="en-US" sz="6400">
                <a:latin typeface="Calibri"/>
                <a:ea typeface="Calibri"/>
                <a:cs typeface="Calibri"/>
                <a:sym typeface="Calibri"/>
              </a:rPr>
              <a:t>ifstream fin(“test.txt”);</a:t>
            </a:r>
            <a:endParaRPr/>
          </a:p>
          <a:p>
            <a:pPr indent="-256032" lvl="0" marL="365760" rtl="0" algn="just">
              <a:spcBef>
                <a:spcPts val="800"/>
              </a:spcBef>
              <a:spcAft>
                <a:spcPts val="0"/>
              </a:spcAft>
              <a:buSzPct val="68000"/>
              <a:buChar char="🞂"/>
            </a:pP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считать информацию из файла, Использовать созданный объект аналогично, как cin:</a:t>
            </a:r>
            <a:endParaRPr/>
          </a:p>
          <a:p>
            <a:pPr indent="0" lvl="0" marL="735012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ct val="68000"/>
              <a:buNone/>
            </a:pPr>
            <a:r>
              <a:rPr i="1" lang="en-US" sz="6400"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i="1"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735012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ct val="68000"/>
              <a:buNone/>
            </a:pPr>
            <a:r>
              <a:rPr i="1" lang="en-US" sz="6400">
                <a:latin typeface="Calibri"/>
                <a:ea typeface="Calibri"/>
                <a:cs typeface="Calibri"/>
                <a:sym typeface="Calibri"/>
              </a:rPr>
              <a:t>int x; float f; char st[20];</a:t>
            </a:r>
            <a:endParaRPr/>
          </a:p>
          <a:p>
            <a:pPr indent="0" lvl="0" marL="735012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ct val="68000"/>
              <a:buNone/>
            </a:pPr>
            <a:r>
              <a:rPr i="1" lang="en-US" sz="6400">
                <a:latin typeface="Calibri"/>
                <a:ea typeface="Calibri"/>
                <a:cs typeface="Calibri"/>
                <a:sym typeface="Calibri"/>
              </a:rPr>
              <a:t>fin &gt;&gt; x &gt;&gt; f;	//чтение из файла числовых данных</a:t>
            </a:r>
            <a:endParaRPr/>
          </a:p>
          <a:p>
            <a:pPr indent="0" lvl="0" marL="735012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ct val="68000"/>
              <a:buNone/>
            </a:pPr>
            <a:r>
              <a:rPr i="1" lang="en-US" sz="6400">
                <a:latin typeface="Calibri"/>
                <a:ea typeface="Calibri"/>
                <a:cs typeface="Calibri"/>
                <a:sym typeface="Calibri"/>
              </a:rPr>
              <a:t>fin.getline(st,20);	//чтение строки</a:t>
            </a:r>
            <a:endParaRPr/>
          </a:p>
          <a:p>
            <a:pPr indent="0" lvl="0" marL="735012" rtl="0" algn="just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ct val="68000"/>
              <a:buNone/>
            </a:pPr>
            <a:r>
              <a:rPr i="1" lang="en-US" sz="6400">
                <a:latin typeface="Calibri"/>
                <a:ea typeface="Calibri"/>
                <a:cs typeface="Calibri"/>
                <a:sym typeface="Calibri"/>
              </a:rPr>
              <a:t>fin.close();</a:t>
            </a:r>
            <a:endParaRPr/>
          </a:p>
          <a:p>
            <a:pPr indent="0" lvl="0" marL="109728" rtl="0" algn="just">
              <a:spcBef>
                <a:spcPts val="800"/>
              </a:spcBef>
              <a:spcAft>
                <a:spcPts val="0"/>
              </a:spcAft>
              <a:buSzPct val="68000"/>
              <a:buNone/>
            </a:pP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ЗАМЕЧАНИЕ: Если необходимо одновременно работать с несколькими открытыми файлами, </a:t>
            </a:r>
            <a:r>
              <a:rPr b="1" lang="en-US" sz="6400">
                <a:latin typeface="Calibri"/>
                <a:ea typeface="Calibri"/>
                <a:cs typeface="Calibri"/>
                <a:sym typeface="Calibri"/>
              </a:rPr>
              <a:t>то для каждого из них нужно создавать отдельный поток.</a:t>
            </a:r>
            <a:endParaRPr/>
          </a:p>
          <a:p>
            <a:pPr indent="0" lvl="0" marL="109728" rtl="0" algn="just">
              <a:spcBef>
                <a:spcPts val="800"/>
              </a:spcBef>
              <a:spcAft>
                <a:spcPts val="0"/>
              </a:spcAft>
              <a:buSzPct val="68000"/>
              <a:buNone/>
            </a:pP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При считывании каждой порции данных необходимо проверять, достигнут ли конец файла </a:t>
            </a:r>
            <a:r>
              <a:rPr i="1" lang="en-US" sz="6400">
                <a:latin typeface="Calibri"/>
                <a:ea typeface="Calibri"/>
                <a:cs typeface="Calibri"/>
                <a:sym typeface="Calibri"/>
              </a:rPr>
              <a:t>(!infile.eof(fin)</a:t>
            </a: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56032" lvl="0" marL="365760" rtl="0" algn="l">
              <a:spcBef>
                <a:spcPts val="800"/>
              </a:spcBef>
              <a:spcAft>
                <a:spcPts val="0"/>
              </a:spcAft>
              <a:buSzPct val="68000"/>
              <a:buChar char="🞂"/>
            </a:pP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закрыть файл</a:t>
            </a:r>
            <a:r>
              <a:rPr i="1" lang="en-US" sz="6400">
                <a:latin typeface="Calibri"/>
                <a:ea typeface="Calibri"/>
                <a:cs typeface="Calibri"/>
                <a:sym typeface="Calibri"/>
              </a:rPr>
              <a:t>. fin.close();</a:t>
            </a:r>
            <a:endParaRPr/>
          </a:p>
          <a:p>
            <a:pPr indent="0" lvl="0" marL="109728" rtl="0" algn="just">
              <a:spcBef>
                <a:spcPts val="700"/>
              </a:spcBef>
              <a:spcAft>
                <a:spcPts val="0"/>
              </a:spcAft>
              <a:buSzPct val="68000"/>
              <a:buNone/>
            </a:pPr>
            <a:r>
              <a:rPr b="1" i="1" lang="en-US" sz="5600">
                <a:latin typeface="Calibri"/>
                <a:ea typeface="Calibri"/>
                <a:cs typeface="Calibri"/>
                <a:sym typeface="Calibri"/>
              </a:rPr>
              <a:t>ЗАМЕЧАНИЕ: Для проверки наличия нужного файла на диске  (в случае отсутствия файла значение объекта потока равно 0):		</a:t>
            </a:r>
            <a:r>
              <a:rPr b="1" i="1" lang="en-US" sz="4800">
                <a:latin typeface="Calibri"/>
                <a:ea typeface="Calibri"/>
                <a:cs typeface="Calibri"/>
                <a:sym typeface="Calibri"/>
              </a:rPr>
              <a:t>if (!fin) //или (!fin.is_open())</a:t>
            </a:r>
            <a:endParaRPr/>
          </a:p>
          <a:p>
            <a:pPr indent="0" lvl="0" marL="3590925" rtl="0" algn="l">
              <a:spcBef>
                <a:spcPts val="600"/>
              </a:spcBef>
              <a:spcAft>
                <a:spcPts val="0"/>
              </a:spcAft>
              <a:buSzPct val="68000"/>
              <a:buNone/>
            </a:pPr>
            <a:r>
              <a:rPr b="1" i="1" lang="en-US" sz="4800"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0" marL="3590925" rtl="0" algn="l">
              <a:spcBef>
                <a:spcPts val="600"/>
              </a:spcBef>
              <a:spcAft>
                <a:spcPts val="0"/>
              </a:spcAft>
              <a:buSzPct val="68000"/>
              <a:buNone/>
            </a:pPr>
            <a:r>
              <a:rPr b="1" i="1" lang="en-US" sz="4800">
                <a:latin typeface="Calibri"/>
                <a:ea typeface="Calibri"/>
                <a:cs typeface="Calibri"/>
                <a:sym typeface="Calibri"/>
              </a:rPr>
              <a:t>	cout &lt;&lt; ”Ошибка!!!\n”;</a:t>
            </a:r>
            <a:endParaRPr/>
          </a:p>
          <a:p>
            <a:pPr indent="0" lvl="0" marL="3590925" rtl="0" algn="l">
              <a:spcBef>
                <a:spcPts val="600"/>
              </a:spcBef>
              <a:spcAft>
                <a:spcPts val="0"/>
              </a:spcAft>
              <a:buSzPct val="68000"/>
              <a:buNone/>
            </a:pPr>
            <a:r>
              <a:rPr b="1" i="1" lang="en-US" sz="4800">
                <a:latin typeface="Calibri"/>
                <a:ea typeface="Calibri"/>
                <a:cs typeface="Calibri"/>
                <a:sym typeface="Calibri"/>
              </a:rPr>
              <a:t>	return;</a:t>
            </a:r>
            <a:endParaRPr/>
          </a:p>
          <a:p>
            <a:pPr indent="0" lvl="0" marL="3590925" rtl="0" algn="l">
              <a:spcBef>
                <a:spcPts val="600"/>
              </a:spcBef>
              <a:spcAft>
                <a:spcPts val="0"/>
              </a:spcAft>
              <a:buSzPct val="68000"/>
              <a:buNone/>
            </a:pPr>
            <a:r>
              <a:rPr b="1" i="1" lang="en-US" sz="4800"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62"/>
          <p:cNvSpPr txBox="1"/>
          <p:nvPr>
            <p:ph type="title"/>
          </p:nvPr>
        </p:nvSpPr>
        <p:spPr>
          <a:xfrm>
            <a:off x="457200" y="1185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"/>
          <p:cNvSpPr txBox="1"/>
          <p:nvPr>
            <p:ph idx="1" type="body"/>
          </p:nvPr>
        </p:nvSpPr>
        <p:spPr>
          <a:xfrm>
            <a:off x="827584" y="476672"/>
            <a:ext cx="8316416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ctr">
              <a:spcBef>
                <a:spcPts val="0"/>
              </a:spcBef>
              <a:spcAft>
                <a:spcPts val="0"/>
              </a:spcAft>
              <a:buSzPts val="1292"/>
              <a:buNone/>
            </a:pPr>
            <a:r>
              <a:rPr b="1" lang="en-US" sz="1900" u="sng">
                <a:latin typeface="Calibri"/>
                <a:ea typeface="Calibri"/>
                <a:cs typeface="Calibri"/>
                <a:sym typeface="Calibri"/>
              </a:rPr>
              <a:t>Как можно открыть поток на чтение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//первый способ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ifstream infile;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infile.open(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ios::in);</a:t>
            </a:r>
            <a:endParaRPr/>
          </a:p>
          <a:p>
            <a:pPr indent="0" lvl="0" marL="109728" rtl="0" algn="l">
              <a:spcBef>
                <a:spcPts val="16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//второй способ, режим ios::in - это</a:t>
            </a:r>
            <a:endParaRPr b="1"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режим по умолчанию для потока ifstream</a:t>
            </a:r>
            <a:endParaRPr b="1"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ifstream infile;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infile.open(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109728" rtl="0" algn="l">
              <a:spcBef>
                <a:spcPts val="16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//третий способ объединяет описание в //одном операторе переменной типа поток //и открывает файл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ifstream infile(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ios::in);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63"/>
          <p:cNvSpPr txBox="1"/>
          <p:nvPr>
            <p:ph type="title"/>
          </p:nvPr>
        </p:nvSpPr>
        <p:spPr>
          <a:xfrm>
            <a:off x="457200" y="11857"/>
            <a:ext cx="8579296" cy="536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4"/>
          <p:cNvSpPr txBox="1"/>
          <p:nvPr>
            <p:ph idx="1" type="body"/>
          </p:nvPr>
        </p:nvSpPr>
        <p:spPr>
          <a:xfrm>
            <a:off x="827584" y="476672"/>
            <a:ext cx="8316416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09728" rtl="0" algn="ctr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b="1" lang="en-US" sz="1900" u="sng">
                <a:latin typeface="Calibri"/>
                <a:ea typeface="Calibri"/>
                <a:cs typeface="Calibri"/>
                <a:sym typeface="Calibri"/>
              </a:rPr>
              <a:t>Пример 1. Подсчитать количество символов в файле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&lt;fstream&gt;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ifstream infile(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 = 0;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(!infile.eof())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infile &gt;&gt; str;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n++;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infile.close();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"The number of characters in the file: 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          	   &lt;&lt; n &lt;&lt; endl;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system(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"PAUSE"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64"/>
          <p:cNvSpPr txBox="1"/>
          <p:nvPr>
            <p:ph type="title"/>
          </p:nvPr>
        </p:nvSpPr>
        <p:spPr>
          <a:xfrm>
            <a:off x="457200" y="11857"/>
            <a:ext cx="8579296" cy="536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  <p:pic>
        <p:nvPicPr>
          <p:cNvPr id="451" name="Google Shape;45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00" y="5482505"/>
            <a:ext cx="6006108" cy="755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5"/>
          <p:cNvSpPr txBox="1"/>
          <p:nvPr>
            <p:ph idx="1" type="body"/>
          </p:nvPr>
        </p:nvSpPr>
        <p:spPr>
          <a:xfrm>
            <a:off x="827584" y="476672"/>
            <a:ext cx="8316416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09728" rtl="0" algn="ctr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b="1" lang="en-US" sz="1900" u="sng">
                <a:latin typeface="Calibri"/>
                <a:ea typeface="Calibri"/>
                <a:cs typeface="Calibri"/>
                <a:sym typeface="Calibri"/>
              </a:rPr>
              <a:t>Пример 2. Вывести символы на экран. Подсчитать количество символов</a:t>
            </a: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&lt;fstream&gt;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ifstream infile;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infile.open(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"input.txt"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ios::in);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 = 0;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char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while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(!infile.eof()) {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infile &gt;&gt; str;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sz="2000"/>
              <a:t>	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cout &lt;&lt; str &lt;&lt; endl;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n++;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infile.close();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"The number of characters in the file: 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   &lt;&lt; n &lt;&lt; endl;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system(</a:t>
            </a:r>
            <a:r>
              <a:rPr b="1"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"PAUSE"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65"/>
          <p:cNvSpPr txBox="1"/>
          <p:nvPr>
            <p:ph type="title"/>
          </p:nvPr>
        </p:nvSpPr>
        <p:spPr>
          <a:xfrm>
            <a:off x="457200" y="11857"/>
            <a:ext cx="8579296" cy="536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6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printf и выходной поток cout</a:t>
            </a:r>
            <a:endParaRPr b="1" sz="41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ctr">
              <a:spcBef>
                <a:spcPts val="1046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printf("Print........");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getch(); return 0;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"Print.......";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getch(); return 0;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64" name="Google Shape;464;p66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7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scanf и входной поток cin</a:t>
            </a:r>
            <a:endParaRPr b="1" sz="41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ctr">
              <a:spcBef>
                <a:spcPts val="1046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int a; 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scanf("%d",&amp;a);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getch(); return 0;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int a; 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a;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getch(); return 0;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70" name="Google Shape;470;p67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8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Выходной поток cout</a:t>
            </a:r>
            <a:endParaRPr b="1" sz="41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ctr">
              <a:spcBef>
                <a:spcPts val="1046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1234; // &lt;&lt; операция вставки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1 &lt;&lt; 3 &lt;&lt; 45 &lt;&lt; 123;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"Information..." &lt;&lt; 1990;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"Information..." &lt;&lt; endl;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"Oct = " &lt;&lt; oct &lt;&lt; 1540; 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"Year = "; cout.width(10); cout &lt;&lt; 2015;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cout.fill('.');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"Year = "; cout.width(10); cout &lt;&lt; 2015;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"Pi = "; cout.precision(3); cout &lt;&lt; M_PI;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68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Входной поток cin</a:t>
            </a:r>
            <a:endParaRPr b="1" sz="41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ctr">
              <a:spcBef>
                <a:spcPts val="1148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a; // &lt;&lt; операция извлечения (внесения)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 a &gt;&gt; b &gt;&gt; c;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// чтение строки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char str[100];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cin.getline(str,sizeof(str));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str;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// чтение строки до определенного символа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cin.getline(str,sizeof(str),'Q');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// чтение одного символа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cin.get(key);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69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Зачем С++ cout  и  cin ?</a:t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struct point  // трехмерные координаты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int x, у, z; 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sz="2800"/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rPr lang="en-US" sz="2800"/>
              <a:t>Невозможно приспособить или расширить систему ввода/вывода языка С для вывода данных типа point.</a:t>
            </a:r>
            <a:endParaRPr sz="2800"/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sz="2800"/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rPr lang="en-US" sz="2800"/>
              <a:t>Используя подход С++ к вводу/выводу, можно перегрузить операторы &lt;&lt; и &gt;&gt; таким образом, чтобы они знали, как работать с типом point.</a:t>
            </a:r>
            <a:endParaRPr sz="2800"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70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1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ts val="2788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Зачем С++ cout  и  cin ?</a:t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ts val="1904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Создание оператора вставки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class point  // трехмерные координаты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int x, у, z; 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point(int a, int b, int c) 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 x=a; 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 y=b; 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 z=c; 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494" name="Google Shape;494;p71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431540" y="764704"/>
            <a:ext cx="828092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Текстовый файл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— это файл, содержащий текст (или любые символы), разбитый на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строки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при помощи некоторого разделяющего символа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окончания строки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или последовательности. Конец самого файла обозначается символом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«конца файла»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. При записи информации в текстовый файл, просмотреть который можно с помощью любого текстового редактора, все данные преобразуются к символьному типу и хранятся в символьном виде.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Конец строки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Unix 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— LF;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в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Windows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—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CR/LF;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  в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Macintosh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—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hex-коды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LF – linefeed (0x0A =10) – конец строки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CR – carriage-return (0x0D =13) – возврат каретки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В текстовом файле символ '\n' переводится в '\r' '\n' при записи в файл.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При считывании производится обратная замена: '\r' '\n'  → '\n' 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Двоичный (бинарный) файл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 — файл, из которого байты считываются и выводятся в «сыром» виде без какого-либо связывания (подстановки).  А информация считывается и записывается в виде блоков определенного размера, в которых могут храниться данные любого вида и структуры.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>
            <p:ph type="title"/>
          </p:nvPr>
        </p:nvSpPr>
        <p:spPr>
          <a:xfrm>
            <a:off x="230916" y="130622"/>
            <a:ext cx="8682168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4400"/>
              <a:t>Текстовые и бинарные файлы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2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Зачем С++ cout  и  cin ?</a:t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Создание оператора вставки</a:t>
            </a:r>
            <a:endParaRPr/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Опреде­лим оператор &lt;&lt; по отношению к классу point. Выполняем перегрузку оператора &lt;&lt;.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4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ostream &amp;operator &lt;&lt; (ostream &amp;stream, // левая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4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point obj)     // правая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4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// части</a:t>
            </a:r>
            <a:endParaRPr b="1" sz="24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4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4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stream &lt;&lt; obj.x &lt;&lt; ", ";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4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stream &lt;&lt; obj.у &lt;&lt; ", ";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4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stream &lt;&lt; obj.z &lt;&lt; "\n";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4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return stream; // возврат потока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4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72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3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Зачем С++ cout  и  cin ?</a:t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Создание оператора вставки</a:t>
            </a:r>
            <a:endParaRPr/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0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class point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int x, y, z;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point(int a, int b, int c) { x=a; y=b; z=c; }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0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ostream &amp;operator&lt;&lt;(ostream &amp;stream, point obj)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stream &lt;&lt; obj.x &lt;&lt; ", ";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stream &lt;&lt; obj.y &lt;&lt; ", ";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stream &lt;&lt; obj.z &lt;&lt; "\n";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return stream; // возврат потока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point   a(1, 2, 3),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      b(3, 4, 5),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      c(5, 6, 7);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cout &lt;&lt; a &lt;&lt; b &lt;&lt; c;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getch();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return 0;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73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  <p:pic>
        <p:nvPicPr>
          <p:cNvPr id="507" name="Google Shape;50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912" y="4581128"/>
            <a:ext cx="4777002" cy="196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4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Промежуточный итог.</a:t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ct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Вывод в файл</a:t>
            </a:r>
            <a:endParaRPr/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&lt;fstream.h&gt;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 file("C:\\1.txt");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 &lt;&lt; </a:t>
            </a: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"Data " &lt;&lt; "program"&lt;&lt;'\n';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 &lt;&lt; </a:t>
            </a: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1984;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 &lt;&lt; </a:t>
            </a: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123.456;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return 0;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74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5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Промежуточный итог.</a:t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ct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Чтение из файла</a:t>
            </a:r>
            <a:endParaRPr/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&lt;fstream.h&gt;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ifstream input_file("c:\\data.txt") 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int k,a,s=0;;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for (k=1; k&lt;=10; k++)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input_file &gt;&gt; a; </a:t>
            </a: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a &lt;&lt;' ';  s+=a;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"Sum = " &lt;&lt; s;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getch();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75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6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Промежуточный итог.</a:t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ct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Чтение из файла целой строки</a:t>
            </a:r>
            <a:endParaRPr/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&lt;fstream.h&gt;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ifstream input_file("c:\\DEV-CPP\\main.cpp") 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int k;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char str[128];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for (k=1; k&lt;=10; k++)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input_file.getline(str,sizeof(str));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str &lt;&lt; endl;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getch();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76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7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Промежуточный итог.</a:t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ct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Определение конца файла</a:t>
            </a:r>
            <a:endParaRPr/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&lt;fstream.h&gt;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ifstream input_file("c:\\DEV-CPP\\main.cpp") 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int k;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char str[128];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(! input_file.eof())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   input_file.getline(str, sizeof(str));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str &lt;&lt; endl;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getch();  return 0;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77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8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Промежуточный итог.</a:t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ct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Проверка ошибок</a:t>
            </a:r>
            <a:endParaRPr/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&lt;fstream.h&gt;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0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ifstream input_file("c:\\DEV-CPP\\main22.cpp");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int k;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char str[128];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0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(input_file.fail())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"File error......." &lt;&lt; endl;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getch(); exit(1);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getch();  return 0;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37" name="Google Shape;537;p78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9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Полезная информация.</a:t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ct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Управление открытием файла</a:t>
            </a:r>
            <a:endParaRPr/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ifstream output_file("FILENAME.EXT", ios::значение);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32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ios::app </a:t>
            </a: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Режим добавления, указатель в конце файла.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ios::in  </a:t>
            </a: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Открытие файла для ввода.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ios::nocreate </a:t>
            </a: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Если указанный файл не существует, не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создавать файл и возвратить ошибку.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ios::noreplace </a:t>
            </a: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Если файл существует, операция открытия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должна быть прервана и должна возвратить ошибку.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ios::out  </a:t>
            </a: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Открытие файла для вывода. 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ios::trunc </a:t>
            </a:r>
            <a:r>
              <a:rPr b="1" lang="en-US" sz="28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Перезаписывает содержимое существующего файла.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i="1" lang="en-US" sz="3200">
                <a:latin typeface="Courier New"/>
                <a:ea typeface="Courier New"/>
                <a:cs typeface="Courier New"/>
                <a:sym typeface="Courier New"/>
              </a:rPr>
              <a:t>ifstream output_file("C:\\1.txt", </a:t>
            </a:r>
            <a:endParaRPr b="1"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i="1" lang="en-US" sz="3200">
                <a:latin typeface="Courier New"/>
                <a:ea typeface="Courier New"/>
                <a:cs typeface="Courier New"/>
                <a:sym typeface="Courier New"/>
              </a:rPr>
              <a:t>                      ios::out | ios::noreplace);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79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0"/>
          <p:cNvSpPr txBox="1"/>
          <p:nvPr>
            <p:ph idx="1" type="body"/>
          </p:nvPr>
        </p:nvSpPr>
        <p:spPr>
          <a:xfrm>
            <a:off x="179512" y="764704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4100">
                <a:latin typeface="Calibri"/>
                <a:ea typeface="Calibri"/>
                <a:cs typeface="Calibri"/>
                <a:sym typeface="Calibri"/>
              </a:rPr>
              <a:t>Полезная информация.</a:t>
            </a:r>
            <a:endParaRPr b="1">
              <a:solidFill>
                <a:srgbClr val="086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728" rtl="0" algn="ct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Работа с массивами и структурами</a:t>
            </a:r>
            <a:endParaRPr/>
          </a:p>
          <a:p>
            <a:pPr indent="-256032" lvl="0" marL="365760" rtl="0" algn="ctr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Функции read и write: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input_file.read(buffer, sizeof(buffer));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output_file.write(buffer, sizeof(buffer));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35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&lt;conio.h&gt;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 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&lt;fstream.h&gt;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35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struct student 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char name[64];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  int age;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} ST = { "Ivanov P.S.", 33}, ST1;</a:t>
            </a:r>
            <a:endParaRPr b="1" sz="30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ofstream file("C:\\1.txt") ;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file.write((char *) &amp;ST, sizeof(ST));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file.close();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35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ifstream file1("C:\\1.txt");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3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file1.read((char *) &amp;ST1, sizeof(ST1));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cout &lt;&lt; ST1.name &lt;&lt; endl;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cout &lt;&lt; ST1.age &lt;&lt; endl;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b="1" sz="35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getch();  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 return 0;</a:t>
            </a:r>
            <a:endParaRPr/>
          </a:p>
          <a:p>
            <a:pPr indent="-255588" lvl="0" marL="1971675" rtl="0" algn="l">
              <a:spcBef>
                <a:spcPts val="0"/>
              </a:spcBef>
              <a:spcAft>
                <a:spcPts val="0"/>
              </a:spcAft>
              <a:buSzPct val="68000"/>
              <a:buFont typeface="Courier New"/>
              <a:buNone/>
            </a:pPr>
            <a:r>
              <a:rPr b="1" lang="en-US" sz="3500">
                <a:solidFill>
                  <a:srgbClr val="0860A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200">
              <a:solidFill>
                <a:srgbClr val="0860A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80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Некоторые отличия (преимущества) С++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1"/>
          <p:cNvSpPr txBox="1"/>
          <p:nvPr>
            <p:ph idx="1" type="body"/>
          </p:nvPr>
        </p:nvSpPr>
        <p:spPr>
          <a:xfrm>
            <a:off x="179512" y="1340768"/>
            <a:ext cx="885698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Пусть теперь вместо массива а дан файл f, который нужно отсортировать. </a:t>
            </a:r>
            <a:endParaRPr/>
          </a:p>
          <a:p>
            <a:pPr indent="-256032" lvl="0" marL="365760" rtl="0" algn="just">
              <a:spcBef>
                <a:spcPts val="1281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Заметим, что в функции слияния merge доступ к элементам частей массива и к массиву-результату исключительно последовательный: </a:t>
            </a:r>
            <a:endParaRPr/>
          </a:p>
          <a:p>
            <a:pPr indent="-256032" lvl="0" marL="365760" rtl="0" algn="just">
              <a:spcBef>
                <a:spcPts val="1281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индексы-указатели текущего доступа сдвигаются только на</a:t>
            </a:r>
            <a:endParaRPr/>
          </a:p>
          <a:p>
            <a:pPr indent="-256032" lvl="0" marL="365760" rtl="0" algn="just">
              <a:spcBef>
                <a:spcPts val="1281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единицу вперед, без возвратов и скачков. </a:t>
            </a:r>
            <a:endParaRPr/>
          </a:p>
          <a:p>
            <a:pPr indent="-256032" lvl="0" marL="365760" rtl="0" algn="just">
              <a:spcBef>
                <a:spcPts val="1281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Поэтому операции вида a[i++] для массива можно заменить</a:t>
            </a:r>
            <a:endParaRPr/>
          </a:p>
          <a:p>
            <a:pPr indent="-256032" lvl="0" marL="365760" rtl="0" algn="just">
              <a:spcBef>
                <a:spcPts val="1281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на типовые операции чтения и записи элемента файла с продвижением к позиции следующего элемента.</a:t>
            </a:r>
            <a:endParaRPr/>
          </a:p>
        </p:txBody>
      </p:sp>
      <p:sp>
        <p:nvSpPr>
          <p:cNvPr id="555" name="Google Shape;555;p81"/>
          <p:cNvSpPr txBox="1"/>
          <p:nvPr>
            <p:ph type="title"/>
          </p:nvPr>
        </p:nvSpPr>
        <p:spPr>
          <a:xfrm>
            <a:off x="457200" y="95997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Сортировка файла простым двухпутевым слиянием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230916" y="130622"/>
            <a:ext cx="8682168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4400"/>
              <a:t>Текстовые и бинарные файлы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4017963" y="1485900"/>
            <a:ext cx="11461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Файлы</a:t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 flipH="1">
            <a:off x="2014538" y="1963738"/>
            <a:ext cx="2533650" cy="7143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9"/>
          <p:cNvCxnSpPr/>
          <p:nvPr/>
        </p:nvCxnSpPr>
        <p:spPr>
          <a:xfrm flipH="1" rot="10800000">
            <a:off x="4535488" y="1772816"/>
            <a:ext cx="2772816" cy="18615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9"/>
          <p:cNvSpPr txBox="1"/>
          <p:nvPr/>
        </p:nvSpPr>
        <p:spPr>
          <a:xfrm>
            <a:off x="407988" y="3059113"/>
            <a:ext cx="3589337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текст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без оформления,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содержат управляющих символов (с кодами &lt; 32), кроме перевода строки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428625" y="4233863"/>
            <a:ext cx="3614738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ACSII (1 байт на символ)</a:t>
            </a:r>
            <a:endParaRPr/>
          </a:p>
          <a:p>
            <a:pPr indent="0" lvl="0" marL="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UNICODE (2 байта на символ)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557213" y="4911725"/>
            <a:ext cx="28194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*.txt, *.log,</a:t>
            </a:r>
            <a:endParaRPr/>
          </a:p>
          <a:p>
            <a:pPr indent="0" lvl="0" marL="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*.htm, *.html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5597525" y="3059113"/>
            <a:ext cx="3140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могут содержать любые символы кодовой таблицы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5939036" y="4008438"/>
            <a:ext cx="3036888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*.doc, *.exe,</a:t>
            </a:r>
            <a:endParaRPr/>
          </a:p>
          <a:p>
            <a:pPr indent="0" lvl="0" marL="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*.bmp, *.jpg,</a:t>
            </a:r>
            <a:endParaRPr/>
          </a:p>
          <a:p>
            <a:pPr indent="0" lvl="0" marL="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*.wav, *.mp3,</a:t>
            </a:r>
            <a:endParaRPr/>
          </a:p>
          <a:p>
            <a:pPr indent="0" lvl="0" marL="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*.avi, *.mpg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1171575" y="2587625"/>
            <a:ext cx="1771650" cy="512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Текстовые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6200775" y="2611438"/>
            <a:ext cx="1771650" cy="512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Двоичные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6986290" y="1514475"/>
            <a:ext cx="1771650" cy="512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Папки </a:t>
            </a:r>
            <a:br>
              <a:rPr b="1"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(каталоги)</a:t>
            </a:r>
            <a:endParaRPr/>
          </a:p>
        </p:txBody>
      </p:sp>
      <p:cxnSp>
        <p:nvCxnSpPr>
          <p:cNvPr id="171" name="Google Shape;171;p19"/>
          <p:cNvCxnSpPr/>
          <p:nvPr/>
        </p:nvCxnSpPr>
        <p:spPr>
          <a:xfrm>
            <a:off x="4540249" y="1966913"/>
            <a:ext cx="2276475" cy="711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2"/>
          <p:cNvSpPr txBox="1"/>
          <p:nvPr>
            <p:ph idx="1" type="body"/>
          </p:nvPr>
        </p:nvSpPr>
        <p:spPr>
          <a:xfrm>
            <a:off x="179512" y="764704"/>
            <a:ext cx="8856984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При разделении массива нам не приходилось явно отводить память под образуемые части и переписывать в них элементы. Вместо этого мы устанавливали и перемещали два указателя. </a:t>
            </a:r>
            <a:endParaRPr/>
          </a:p>
          <a:p>
            <a:pPr indent="-256032" lvl="0" marL="365760" rtl="0" algn="just">
              <a:spcBef>
                <a:spcPts val="973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Однако файл читать можно только по одному указателю, поэтому разделяемые части придется явно переписывать в отдельные файлы. </a:t>
            </a:r>
            <a:endParaRPr/>
          </a:p>
          <a:p>
            <a:pPr indent="-256032" lvl="0" marL="365760" rtl="0" algn="just">
              <a:spcBef>
                <a:spcPts val="973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Таким образом, нужна процедура split, выполняющая физическое разделение.</a:t>
            </a:r>
            <a:endParaRPr/>
          </a:p>
          <a:p>
            <a:pPr indent="-256032" lvl="0" marL="365760" rtl="0" algn="just">
              <a:spcBef>
                <a:spcPts val="973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Для разделения массива пополам мы пользовались знанием его длины. </a:t>
            </a:r>
            <a:endParaRPr/>
          </a:p>
          <a:p>
            <a:pPr indent="-256032" lvl="0" marL="365760" rtl="0" algn="just">
              <a:spcBef>
                <a:spcPts val="973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Для файла число его записей не всегда известно и определение длины требует дополнительного холостого считывания. </a:t>
            </a:r>
            <a:endParaRPr/>
          </a:p>
          <a:p>
            <a:pPr indent="-256032" lvl="0" marL="365760" rtl="0" algn="just">
              <a:spcBef>
                <a:spcPts val="973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Это препятствие мы устраним так: </a:t>
            </a:r>
            <a:endParaRPr/>
          </a:p>
          <a:p>
            <a:pPr indent="-256032" lvl="0" marL="365760" rtl="0" algn="just">
              <a:spcBef>
                <a:spcPts val="973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поскольку разделяются еще неотсортированные файлы, разделение можно организовать подобно тому, как сдается колода карт на двух игроков: элементы разделяемого файла по мере считывания переписываются в два новых файла поочередно. </a:t>
            </a:r>
            <a:endParaRPr/>
          </a:p>
          <a:p>
            <a:pPr indent="-256032" lvl="0" marL="365760" rtl="0" algn="just">
              <a:spcBef>
                <a:spcPts val="973"/>
              </a:spcBef>
              <a:spcAft>
                <a:spcPts val="0"/>
              </a:spcAft>
              <a:buSzPct val="68000"/>
              <a:buFont typeface="Calibri"/>
              <a:buNone/>
            </a:pPr>
            <a:r>
              <a:rPr lang="en-US" sz="4100">
                <a:latin typeface="Calibri"/>
                <a:ea typeface="Calibri"/>
                <a:cs typeface="Calibri"/>
                <a:sym typeface="Calibri"/>
              </a:rPr>
              <a:t>Концом «раздачи» является достижение конца входного файла, при этом количество элементов в новых файлах отличается максимум  на единицу, что и требуется.</a:t>
            </a:r>
            <a:endParaRPr/>
          </a:p>
          <a:p>
            <a:pPr indent="-256032" lvl="0" marL="365760" rtl="0" algn="just">
              <a:spcBef>
                <a:spcPts val="973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82"/>
          <p:cNvSpPr txBox="1"/>
          <p:nvPr>
            <p:ph type="title"/>
          </p:nvPr>
        </p:nvSpPr>
        <p:spPr>
          <a:xfrm>
            <a:off x="457200" y="0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Сортировка файла простым двухпутевым слиянием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3"/>
          <p:cNvSpPr txBox="1"/>
          <p:nvPr>
            <p:ph idx="1" type="body"/>
          </p:nvPr>
        </p:nvSpPr>
        <p:spPr>
          <a:xfrm>
            <a:off x="179512" y="764704"/>
            <a:ext cx="8856984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56032" lvl="0" marL="36576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Следующие процедуры реализуют все описанные модификации. Мы пользуемся стандартными файловыми функциями библиотеки Си, в том числе средствами создания промежуточных рабочих файлов, для которых не нужно беспокоиться о выборе уникальных имен.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/* упрощенные вызовы файловых функций С */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 sz="2200"/>
          </a:p>
          <a:p>
            <a:pPr indent="-256032" lvl="0" marL="36576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#define fget(f,x) fread(&amp;x, sizeof(x), 1, f) </a:t>
            </a:r>
            <a:endParaRPr/>
          </a:p>
          <a:p>
            <a:pPr indent="-256032" lvl="0" marL="36576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#define fput(f,x) fwrite(&amp;x, sizeof(x), 1, f)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just">
              <a:spcBef>
                <a:spcPts val="1896"/>
              </a:spcBef>
              <a:spcAft>
                <a:spcPts val="0"/>
              </a:spcAft>
              <a:buSzPct val="68000"/>
              <a:buFont typeface="Lucida Sans"/>
              <a:buNone/>
            </a:pPr>
            <a:r>
              <a:t/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83"/>
          <p:cNvSpPr txBox="1"/>
          <p:nvPr>
            <p:ph type="title"/>
          </p:nvPr>
        </p:nvSpPr>
        <p:spPr>
          <a:xfrm>
            <a:off x="457200" y="0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Сортировка файла простым двухпутевым слиянием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4"/>
          <p:cNvSpPr txBox="1"/>
          <p:nvPr>
            <p:ph idx="1" type="body"/>
          </p:nvPr>
        </p:nvSpPr>
        <p:spPr>
          <a:xfrm>
            <a:off x="179512" y="764704"/>
            <a:ext cx="8856984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int split (FILE *f, FILE *fl, FILE * f2)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b="1" i="1" lang="en-US" sz="2800" u="sng">
                <a:latin typeface="Courier New"/>
                <a:ea typeface="Courier New"/>
                <a:cs typeface="Courier New"/>
                <a:sym typeface="Courier New"/>
              </a:rPr>
              <a:t>Разделение f: перепись элементов нечетных позиций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в f1,  четных - в f2 */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{ key x;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int n=0;    /* счетчик длины файла */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rewind (f); /* возврат к началу разделяемого файла */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fget (f, x);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while (!feof(f)) {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/* (feof срабатывает ПОСЛЕ попытки чтения!) */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fput (f1, х);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fget (f, x);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if (!feof(f)) {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fput (f2, x);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fget (f, x);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n++;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return n&gt;l;  /* 0 (длина 0 или 1) сигнализирует о 		      прекращении разделения */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84"/>
          <p:cNvSpPr txBox="1"/>
          <p:nvPr>
            <p:ph type="title"/>
          </p:nvPr>
        </p:nvSpPr>
        <p:spPr>
          <a:xfrm>
            <a:off x="457200" y="0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Сортировка файла простым двухпутевым слиянием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5"/>
          <p:cNvSpPr txBox="1"/>
          <p:nvPr>
            <p:ph idx="1" type="body"/>
          </p:nvPr>
        </p:nvSpPr>
        <p:spPr>
          <a:xfrm>
            <a:off x="198959" y="620688"/>
            <a:ext cx="8856984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void merge (FILE *fl, FILE *f2, FILE *fr)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/* Слияние fl и f2 в fr */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{ key xl, x2;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rewind(f1);  /* перемотка к началу всех файлов */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rewind(f2);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rewind(fr);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fget(fl, xl); fget(f2, x2);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while (!feof(fl) || !feof(f2)) {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if (feof(fl)) {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fput(fr, x2); fget(f2, x2);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} else if (feof(f2)) {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   fput(fr, xl); fget(fl, xl);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   } else if (xl&lt;x2) {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		fput(fr, xl);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		fget(fl, xl);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	   } else {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		 fput(fr, x2);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		 fget(f2, x2);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	     }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79" name="Google Shape;579;p85"/>
          <p:cNvSpPr txBox="1"/>
          <p:nvPr>
            <p:ph type="title"/>
          </p:nvPr>
        </p:nvSpPr>
        <p:spPr>
          <a:xfrm>
            <a:off x="457200" y="0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Сортировка файла простым двухпутевым слиянием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6"/>
          <p:cNvSpPr txBox="1"/>
          <p:nvPr>
            <p:ph idx="1" type="body"/>
          </p:nvPr>
        </p:nvSpPr>
        <p:spPr>
          <a:xfrm>
            <a:off x="179512" y="764704"/>
            <a:ext cx="8856984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void sort_merge (FILE *f)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/* Главная процедура сортировки, входной файл должен 						быть открыт */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{ 		 /* создание временных файлов для частей */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FILE *fl = tmpfile(),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		  *f2 = tmpfile();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/* разделение на фазе спуска в рекурсию */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 if (split(f, fl, f2)) {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sort_merge(f1);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sort_merge(f2);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	 	/* слияние на фазе возврата из рекурсии */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merge(f1, f2, f);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/* закрытие и удаление рабочих файлов */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fclose(f1);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fclose(f2);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int main ()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{  int key x;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FILE * f = fopen("inputfile","r+b");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			/* открытие файла */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sort_merge(f);  /* сортировка открытого файла */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	fclose(f);      /* закрытие выходного файла */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86"/>
          <p:cNvSpPr txBox="1"/>
          <p:nvPr>
            <p:ph type="title"/>
          </p:nvPr>
        </p:nvSpPr>
        <p:spPr>
          <a:xfrm>
            <a:off x="457200" y="0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Сортировка файла простым двухпутевым слиянием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7"/>
          <p:cNvSpPr txBox="1"/>
          <p:nvPr>
            <p:ph idx="1" type="body"/>
          </p:nvPr>
        </p:nvSpPr>
        <p:spPr>
          <a:xfrm>
            <a:off x="179512" y="620688"/>
            <a:ext cx="8856984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Задача 1: Для заданного тестового файла посчитать, сколько раз каждый символ встречается в этом файле.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#include &lt;fstream&gt;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#include &lt;locale.h&gt;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setlocale(LC_ALL, "rus");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ifstream fin;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fin.open("input.txt");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ofstream fout;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fout.open("output.txt");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string text;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int freqs[256];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for (int i = 12; i &lt; 256; i++) freqs[i] = 0;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while (getline(fin, text)) {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  for (int i = 0; i &lt; text.length(); i++) {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      freqs[static_cast&lt;unsigned int&gt;(static_cast&lt;unsigned char&gt;(text[i]))]++;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for (int i = 12; i &lt; 256; i++) {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  if (freqs[i] &gt; 0)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        fout &lt;&lt; i &lt;&lt; " : " &lt;&lt; static_cast&lt;unsigned char&gt;(i) &lt;&lt; " - " &lt;&lt; freqs[i] &lt;&lt; "\n";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fin.close();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fout.close();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87"/>
          <p:cNvSpPr txBox="1"/>
          <p:nvPr>
            <p:ph type="title"/>
          </p:nvPr>
        </p:nvSpPr>
        <p:spPr>
          <a:xfrm>
            <a:off x="457200" y="0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Ещё задачи и примеры их решения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8"/>
          <p:cNvSpPr txBox="1"/>
          <p:nvPr>
            <p:ph idx="1" type="body"/>
          </p:nvPr>
        </p:nvSpPr>
        <p:spPr>
          <a:xfrm>
            <a:off x="179512" y="764704"/>
            <a:ext cx="3528392" cy="3384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6032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3600">
                <a:latin typeface="Courier New"/>
                <a:ea typeface="Courier New"/>
                <a:cs typeface="Courier New"/>
                <a:sym typeface="Courier New"/>
              </a:rPr>
              <a:t>Задача 2: 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Для заданного тестового файла посчитать распределение слов по их длинам, т.е. сколько раз слово определенной длины встречается в этом файле. Словом считается любая подпоследовательность рядом стоящих символов в тексте, ограниченная пробелом, концом строки или концом файла, не содержащая пробелов и символов конца строки.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88"/>
          <p:cNvSpPr txBox="1"/>
          <p:nvPr>
            <p:ph type="title"/>
          </p:nvPr>
        </p:nvSpPr>
        <p:spPr>
          <a:xfrm>
            <a:off x="457200" y="0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Ещё задачи и примеры их решения</a:t>
            </a:r>
            <a:endParaRPr/>
          </a:p>
        </p:txBody>
      </p:sp>
      <p:sp>
        <p:nvSpPr>
          <p:cNvPr id="598" name="Google Shape;598;p88"/>
          <p:cNvSpPr txBox="1"/>
          <p:nvPr/>
        </p:nvSpPr>
        <p:spPr>
          <a:xfrm>
            <a:off x="3707904" y="748034"/>
            <a:ext cx="5256584" cy="592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&lt;fstream&gt;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setlocale(LC_ALL, "rus");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freqs[32]{ 0 };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ifstream in;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in.open("input.txt");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ofstream out;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out.open("output.txt");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text;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(getline(in, text)) {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it = 0, word = 0;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(it &lt; text.length()) {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(text[it] == '\t') {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it++;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continue;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(text[it] != ' ' &amp;&amp; text[it] != '\n')word++;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else {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freqs[word]++;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word = 0;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it++;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(word &gt; 0) freqs[word]++;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1; i &lt; 32; i++)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if(freqs[i]&gt;0)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out &lt;&lt; i &lt;&lt; " - " &lt;&lt; freqs[i] &lt;&lt; endl;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9"/>
          <p:cNvSpPr txBox="1"/>
          <p:nvPr>
            <p:ph idx="1" type="body"/>
          </p:nvPr>
        </p:nvSpPr>
        <p:spPr>
          <a:xfrm>
            <a:off x="179512" y="764704"/>
            <a:ext cx="3528392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32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Задача 3: 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В заданном тестовом файле посчитать количество строк.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Font typeface="Arial"/>
              <a:buNone/>
            </a:pPr>
            <a:r>
              <a:t/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89"/>
          <p:cNvSpPr txBox="1"/>
          <p:nvPr>
            <p:ph type="title"/>
          </p:nvPr>
        </p:nvSpPr>
        <p:spPr>
          <a:xfrm>
            <a:off x="457200" y="0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Ещё задачи и примеры их решения</a:t>
            </a:r>
            <a:endParaRPr/>
          </a:p>
        </p:txBody>
      </p:sp>
      <p:sp>
        <p:nvSpPr>
          <p:cNvPr id="605" name="Google Shape;605;p89"/>
          <p:cNvSpPr txBox="1"/>
          <p:nvPr/>
        </p:nvSpPr>
        <p:spPr>
          <a:xfrm>
            <a:off x="3707904" y="748034"/>
            <a:ext cx="5256584" cy="592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&lt;fstream&gt;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setlocale(LC_ALL, "rus");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count = 0;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ifstream in;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in.open("input.txt");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ofstream out;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out.open("output.txt");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text;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(getline(in, text)) {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count++;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out &lt;&lt; count;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0"/>
          <p:cNvSpPr txBox="1"/>
          <p:nvPr>
            <p:ph idx="1" type="body"/>
          </p:nvPr>
        </p:nvSpPr>
        <p:spPr>
          <a:xfrm>
            <a:off x="179512" y="620688"/>
            <a:ext cx="4608512" cy="57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6032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Задача 4: 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Во входном файле дано восемь байт, которые задают два 32-битных знаковых целых числа: в первых четырёх байтах записано число 𝐴, а в последних четырёх — число 𝐵. 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Нужно вычислить полусумму этих чисел, округляя полученный результат вниз. Полученную полусумму вывести в выходной файл как 32-битное знаковое целое число. Все три числа заданы с порядком байтов little-endian*.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Порядок от старшего к младшему (англ. big-endian — с большого конца): A</a:t>
            </a:r>
            <a:r>
              <a:rPr b="1" baseline="-25000" i="1" lang="en-US" sz="2000"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,…,A</a:t>
            </a:r>
            <a:r>
              <a:rPr b="1" baseline="-25000" i="1" lang="en-US" sz="20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. Этот порядок подобен привычному порядку записи (например арабскими цифрами) «слева-направо» , например, число сто двадцать три было бы записано при таком порядке как 123. В этом же порядке принято записывать байты в технической и учебной литературе, если другой порядок явно не обозначен.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 b="1"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Пример: число 16755285 </a:t>
            </a:r>
            <a:r>
              <a:rPr b="1" baseline="-25000" i="1" lang="en-US" sz="2000">
                <a:latin typeface="Calibri"/>
                <a:ea typeface="Calibri"/>
                <a:cs typeface="Calibri"/>
                <a:sym typeface="Calibri"/>
              </a:rPr>
              <a:t>(10)</a:t>
            </a: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 = 00000000111111111010101001010101</a:t>
            </a:r>
            <a:r>
              <a:rPr b="1" baseline="-25000" i="1" lang="en-US" sz="2000">
                <a:latin typeface="Calibri"/>
                <a:ea typeface="Calibri"/>
                <a:cs typeface="Calibri"/>
                <a:sym typeface="Calibri"/>
              </a:rPr>
              <a:t>(2)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 b="1" i="1" sz="2000">
              <a:latin typeface="Calibri"/>
              <a:ea typeface="Calibri"/>
              <a:cs typeface="Calibri"/>
              <a:sym typeface="Calibri"/>
            </a:endParaRPr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 b="1" i="1" sz="2000">
              <a:latin typeface="Calibri"/>
              <a:ea typeface="Calibri"/>
              <a:cs typeface="Calibri"/>
              <a:sym typeface="Calibri"/>
            </a:endParaRPr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Порядок от младшего к старшему (англ. little-endian — с малого конца): A</a:t>
            </a:r>
            <a:r>
              <a:rPr b="1" baseline="-25000" i="1" lang="en-US" sz="20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,…,A</a:t>
            </a:r>
            <a:r>
              <a:rPr b="1" baseline="-25000" i="1" lang="en-US" sz="2000">
                <a:latin typeface="Calibri"/>
                <a:ea typeface="Calibri"/>
                <a:cs typeface="Calibri"/>
                <a:sym typeface="Calibri"/>
              </a:rPr>
              <a:t>n-1. </a:t>
            </a: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Это обратный привычному порядку записи чисел арабскими цифрами, например, число сто двадцать три было бы записано при таком порядке как 321. Иными словами этот порядок подобен правилу записи «справа-налево».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 b="1" i="1" sz="2000">
              <a:latin typeface="Calibri"/>
              <a:ea typeface="Calibri"/>
              <a:cs typeface="Calibri"/>
              <a:sym typeface="Calibri"/>
            </a:endParaRPr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 b="1"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Пример: число 16755285 </a:t>
            </a:r>
            <a:r>
              <a:rPr b="1" baseline="-25000" i="1" lang="en-US" sz="2000">
                <a:latin typeface="Calibri"/>
                <a:ea typeface="Calibri"/>
                <a:cs typeface="Calibri"/>
                <a:sym typeface="Calibri"/>
              </a:rPr>
              <a:t>(10)</a:t>
            </a: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 = 00000000111111111010101001010101</a:t>
            </a:r>
            <a:r>
              <a:rPr b="1" baseline="-25000" i="1" lang="en-US" sz="2000">
                <a:latin typeface="Calibri"/>
                <a:ea typeface="Calibri"/>
                <a:cs typeface="Calibri"/>
                <a:sym typeface="Calibri"/>
              </a:rPr>
              <a:t>(2)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90"/>
          <p:cNvSpPr txBox="1"/>
          <p:nvPr>
            <p:ph type="title"/>
          </p:nvPr>
        </p:nvSpPr>
        <p:spPr>
          <a:xfrm>
            <a:off x="457200" y="0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Ещё задачи и примеры их решения</a:t>
            </a:r>
            <a:endParaRPr/>
          </a:p>
        </p:txBody>
      </p:sp>
      <p:sp>
        <p:nvSpPr>
          <p:cNvPr id="612" name="Google Shape;612;p90"/>
          <p:cNvSpPr txBox="1"/>
          <p:nvPr/>
        </p:nvSpPr>
        <p:spPr>
          <a:xfrm>
            <a:off x="4644008" y="748034"/>
            <a:ext cx="4499992" cy="592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&lt;fstream&gt;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&lt;cmath&gt;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x, y;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ifstream in;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in.open("input.bin", ios_base::binary);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ofstream out;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out.open("output.bin", ios_base::binary);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in.read((char*)&amp;x, sizeof(x));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in.read((char*)&amp;y, sizeof(y));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double tmp = x/2.0+y/2.0;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res = floor(tmp);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out.write((char*)&amp;res, sizeof(res));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t/>
            </a:r>
            <a:endParaRPr b="1" sz="6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out.close();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in.close();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3" name="Google Shape;61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5" y="3204552"/>
            <a:ext cx="2592287" cy="447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2875" y="5163850"/>
            <a:ext cx="2566404" cy="42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584" y="5845360"/>
            <a:ext cx="3312369" cy="46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273" y="3835430"/>
            <a:ext cx="3312368" cy="46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1"/>
          <p:cNvSpPr txBox="1"/>
          <p:nvPr>
            <p:ph idx="1" type="body"/>
          </p:nvPr>
        </p:nvSpPr>
        <p:spPr>
          <a:xfrm>
            <a:off x="179512" y="620688"/>
            <a:ext cx="3888432" cy="3672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6032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Задача 5: 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В программе на вход будет подан файл с 24 байтами данных, и программа должна создать файл с 4 байтами ответа.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В первых четырёх байтах входного файла задано число 𝑁 — количество чисел в последовательности (1 ⩽ 𝑁 ⩽ 10000). Далее заданы сами целые числа последовательности: 𝑁 штук по 4 байта в каждом. Все числа по абсолютной величине не превышают 10</a:t>
            </a:r>
            <a:r>
              <a:rPr b="1" baseline="30000" lang="en-US" sz="20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. Нужно найти сумму 𝑁 чисел последовательности и вывести её как 4-байтовое целое число.</a:t>
            </a:r>
            <a:endParaRPr/>
          </a:p>
        </p:txBody>
      </p:sp>
      <p:sp>
        <p:nvSpPr>
          <p:cNvPr id="622" name="Google Shape;622;p91"/>
          <p:cNvSpPr txBox="1"/>
          <p:nvPr>
            <p:ph type="title"/>
          </p:nvPr>
        </p:nvSpPr>
        <p:spPr>
          <a:xfrm>
            <a:off x="457200" y="0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Ещё задачи и примеры их решения</a:t>
            </a:r>
            <a:endParaRPr/>
          </a:p>
        </p:txBody>
      </p:sp>
      <p:sp>
        <p:nvSpPr>
          <p:cNvPr id="623" name="Google Shape;623;p91"/>
          <p:cNvSpPr txBox="1"/>
          <p:nvPr/>
        </p:nvSpPr>
        <p:spPr>
          <a:xfrm>
            <a:off x="4139952" y="748034"/>
            <a:ext cx="5004048" cy="592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&lt;fstream&gt;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&lt;cmath&gt;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x, y;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ifstream in;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in.open("input.bin", ios_base::binary);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ofstream out;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out.open("output.bin", ios_base::binary);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in.read((char*)&amp;x, sizeof(x));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in.read((char*)&amp;y, sizeof(y));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double tmp = x/2.0+y/2.0;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res = floor(tmp);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out.write((char*)&amp;res, sizeof(res));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out.close();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in.close();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/>
          </a:p>
          <a:p>
            <a:pPr indent="-256032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395536" y="980728"/>
            <a:ext cx="8538152" cy="526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Логическое имя представляет собой указатель на файл, который используется операционной системой для поддержки операций с этим файлом.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Оно определяется так: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solidFill>
                  <a:srgbClr val="5D2D37"/>
                </a:solidFill>
                <a:latin typeface="Calibri"/>
                <a:ea typeface="Calibri"/>
                <a:cs typeface="Calibri"/>
                <a:sym typeface="Calibri"/>
              </a:rPr>
              <a:t>FILE *fp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;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― имя типа, описанное в стандартном заголовочном файле </a:t>
            </a:r>
            <a:r>
              <a:rPr lang="en-US" sz="2400">
                <a:solidFill>
                  <a:srgbClr val="5D2D37"/>
                </a:solidFill>
                <a:latin typeface="Calibri"/>
                <a:ea typeface="Calibri"/>
                <a:cs typeface="Calibri"/>
                <a:sym typeface="Calibri"/>
              </a:rPr>
              <a:t>&lt;stdio.h&gt;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fp ― переменная - указатель на файл.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1435608" y="274638"/>
            <a:ext cx="749808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</a:pPr>
            <a:r>
              <a:rPr lang="en-US" sz="4400"/>
              <a:t>Описание файла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2"/>
          <p:cNvSpPr txBox="1"/>
          <p:nvPr>
            <p:ph idx="1" type="body"/>
          </p:nvPr>
        </p:nvSpPr>
        <p:spPr>
          <a:xfrm>
            <a:off x="179512" y="620688"/>
            <a:ext cx="4536504" cy="592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Font typeface="Arial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Задача 6: 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088"/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В первых четырёх байтах входного файла задано целое число 𝑁 — количество чисел в массиве 𝐴. Далее идут 𝑁 четырёхбайтовых целых чисел — содержимое массива 𝐴. Размер массива лежит в диапазоне: 0 ⩽ 𝑁 ⩽ 500 000.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088"/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Требуется отсортировать массив 𝐴 по неубыванию, используя алгоритм сортировки слиянием.</a:t>
            </a:r>
            <a:endParaRPr/>
          </a:p>
          <a:p>
            <a:pPr indent="354013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088"/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В выходной файл нужно вывести ровно 𝑁 четырёхбайтовых целых чисел: содержимое массива 𝐴 после сортировки.</a:t>
            </a:r>
            <a:endParaRPr/>
          </a:p>
        </p:txBody>
      </p:sp>
      <p:sp>
        <p:nvSpPr>
          <p:cNvPr id="629" name="Google Shape;629;p92"/>
          <p:cNvSpPr txBox="1"/>
          <p:nvPr>
            <p:ph type="title"/>
          </p:nvPr>
        </p:nvSpPr>
        <p:spPr>
          <a:xfrm>
            <a:off x="457200" y="0"/>
            <a:ext cx="8579296" cy="85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13204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13204"/>
                </a:solidFill>
                <a:latin typeface="Calibri"/>
                <a:ea typeface="Calibri"/>
                <a:cs typeface="Calibri"/>
                <a:sym typeface="Calibri"/>
              </a:rPr>
              <a:t>Ещё задачи и примеры их решения</a:t>
            </a:r>
            <a:endParaRPr/>
          </a:p>
        </p:txBody>
      </p:sp>
      <p:sp>
        <p:nvSpPr>
          <p:cNvPr id="630" name="Google Shape;630;p92"/>
          <p:cNvSpPr txBox="1"/>
          <p:nvPr/>
        </p:nvSpPr>
        <p:spPr>
          <a:xfrm>
            <a:off x="4716016" y="641077"/>
            <a:ext cx="4427984" cy="610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&lt;fstream&gt;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merge(int* arr, int left, int right) {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(right - left == 0) return;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(right - left == 1) {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(arr[right] &lt; arr[left])swap(arr[right], arr[left]);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mid = (right+left) / 2;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merge(arr, left, mid);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merge(arr, mid+1, right);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int* buf = new int[right - left + 1];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 = left, r= mid+1;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&lt;= right-left; i++)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(l &gt; mid) buf[i] = arr[r++];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 if (r &gt; right) buf[i] = arr[l++];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 if (arr[l] &lt; arr[r]) buf[i] = arr[l++];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 buf[i] = arr[r++];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left, j=0; i &lt;= right; i++, j++) arr[i] = buf[j];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delete[] buf;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n;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ifstream in;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in.open("input.bin", ios_base::binary);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ofstream out;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out.open("output.bin", ios_base::binary);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in.read((char*)&amp;n, sizeof(n));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int* arr = new int[n];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n; i++)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in.read((char*)&amp;arr[i], sizeof(arr[i]));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(n &gt; 1) merge(arr, 0, n - 1);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n; i++)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out.write((char*)&amp;arr[i], sizeof(arr[i]));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out.close();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in.close();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delete[] arr;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-256032" lvl="0" marL="36576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544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611560" y="1124744"/>
            <a:ext cx="817870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FILE * fopen (const char* name, const char* mode );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		(</a:t>
            </a:r>
            <a:r>
              <a:rPr lang="en-US" sz="2000">
                <a:solidFill>
                  <a:srgbClr val="5D2D37"/>
                </a:solidFill>
                <a:latin typeface="Calibri"/>
                <a:ea typeface="Calibri"/>
                <a:cs typeface="Calibri"/>
                <a:sym typeface="Calibri"/>
              </a:rPr>
              <a:t>спецификация файла, способ использования файла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360000" lvl="0" marL="0" rtl="0" algn="just"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В случае удачного открытия файла, функция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fopen()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возвращает дескриптор файла, иначе – константу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которая определена в файле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&lt;stdio.h&gt;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и эквивалентна 0.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Рекомендуется использовать следующий способ открытия файла: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55587" lvl="0" marL="1524000" rtl="0" algn="l">
              <a:spcBef>
                <a:spcPts val="400"/>
              </a:spcBef>
              <a:spcAft>
                <a:spcPts val="0"/>
              </a:spcAft>
              <a:buSzPts val="1224"/>
              <a:buFont typeface="Noto Sans Symbols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if ((fp = fopen("c:\\my_prog.txt", "rt")) == NULL)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255587" lvl="0" marL="1524000" rtl="0" algn="l">
              <a:spcBef>
                <a:spcPts val="400"/>
              </a:spcBef>
              <a:spcAft>
                <a:spcPts val="0"/>
              </a:spcAft>
              <a:buSzPts val="1224"/>
              <a:buFont typeface="Noto Sans Symbols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{                </a:t>
            </a:r>
            <a:endParaRPr/>
          </a:p>
          <a:p>
            <a:pPr indent="-255587" lvl="0" marL="1524000" rtl="0" algn="l">
              <a:spcBef>
                <a:spcPts val="400"/>
              </a:spcBef>
              <a:spcAft>
                <a:spcPts val="0"/>
              </a:spcAft>
              <a:buSzPts val="1224"/>
              <a:buFont typeface="Noto Sans Symbols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	fprintf(stderr, "Открыть файл не удалось\n");</a:t>
            </a:r>
            <a:endParaRPr/>
          </a:p>
          <a:p>
            <a:pPr indent="-255587" lvl="0" marL="1524000" rtl="0" algn="l">
              <a:spcBef>
                <a:spcPts val="400"/>
              </a:spcBef>
              <a:spcAft>
                <a:spcPts val="0"/>
              </a:spcAft>
              <a:buSzPts val="1224"/>
              <a:buFont typeface="Noto Sans Symbols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exit(1);    </a:t>
            </a:r>
            <a:endParaRPr/>
          </a:p>
          <a:p>
            <a:pPr indent="-255587" lvl="0" marL="1524000" rtl="0" algn="l">
              <a:spcBef>
                <a:spcPts val="400"/>
              </a:spcBef>
              <a:spcAft>
                <a:spcPts val="0"/>
              </a:spcAft>
              <a:buSzPts val="1224"/>
              <a:buFont typeface="Noto Sans Symbols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/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467544" y="188640"/>
            <a:ext cx="8496944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ucida Sans"/>
              <a:buNone/>
            </a:pPr>
            <a:r>
              <a:rPr lang="en-US" sz="2000"/>
              <a:t>Библиотечные функции, используемые при работе с файлами. </a:t>
            </a:r>
            <a:br>
              <a:rPr lang="en-US" sz="2400">
                <a:latin typeface="Corbel"/>
                <a:ea typeface="Corbel"/>
                <a:cs typeface="Corbel"/>
                <a:sym typeface="Corbel"/>
              </a:rPr>
            </a:br>
            <a:r>
              <a:rPr lang="en-US" sz="2400"/>
              <a:t>Функция  открытия файла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fopen( 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Открытая">
  <a:themeElements>
    <a:clrScheme name="Открытая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