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5-07T18:20:13.398">
    <p:pos x="6000" y="0"/>
    <p:text>Это количество мест где могут стоять 5 книг (в начале, в середине, в конце)
-Aleksandr V. Kovchunov</p:text>
  </p:cm>
  <p:cm authorId="0" idx="2" dt="2023-05-07T18:20:13.391">
    <p:pos x="6000" y="100"/>
    <p:text>это варианты размещения оставшихся 7 книг (12-5)=7
-Aleksandr V. Kovchunov</p:text>
  </p:cm>
  <p:cm authorId="0" idx="3" dt="2023-05-07T18:20:13.390">
    <p:pos x="6000" y="200"/>
    <p:text>это варианты размещения 5 книг стихов
-Aleksandr V. Kovchunov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gif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43.png"/><Relationship Id="rId5" Type="http://schemas.openxmlformats.org/officeDocument/2006/relationships/image" Target="../media/image36.png"/><Relationship Id="rId6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Основы комбинаторики и теории вероятности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Лекция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-243408"/>
            <a:ext cx="82296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1" lang="ru-RU" sz="3200">
                <a:solidFill>
                  <a:srgbClr val="FF0000"/>
                </a:solidFill>
              </a:rPr>
              <a:t>Упорядоченные множества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-12193" y="360040"/>
            <a:ext cx="9144000" cy="616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При решении комбинаторных задач приходится рассматривать не только множества, в которых элементы можно записывать в любом порядке, но и так называемые упорядоченные множества. Для упорядоченных множеств существенным является порядок следования их элементов, то есть то, какой элемент записан на первом месте, какой на втором и т. д. В частности, если одни и те же элементы записать в разном порядке, то мы получим различные упорядоченные множества. Чтобы различить записи упорядоченного и неупорядоченного множеств, элементы упорядоченного множества часто записывают в круглых скобках, например (1; 2; 3) ≠ (1; 3; 2).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Рассматривая упорядоченные множества, следует учитывать, что одно и то же множество можно упорядочить по-разному. Например, множество из трех чисел {–5; 1; 3} можно упорядочить по возрастанию: (–5; 1; 3), по убыванию: (3; 1; –5), по возрастанию абсолютной величины числа: (1; 3; –5) и т. д.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* Множество всех упорядоченных пар (а; b), где первый элемент принадлежит множеству А (а ∈ А), а второй - множеству В (b ∈ В), называют декартовым произведением множеств А и В и обозначают А × В. Отметим, что декартово произведение В × А также состоит из m*n элементов.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Заметим следующее: для того чтобы задать конечное упорядоченное множество из n элементов, достаточно указать, какой элемент находится на первом месте, какой на втором, ..., какой на n-м.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547664" y="58094"/>
            <a:ext cx="4402832" cy="588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Перестановки</a:t>
            </a:r>
            <a:endParaRPr b="1" i="1"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179512" y="646572"/>
            <a:ext cx="7507134" cy="32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i="1" lang="ru-RU" sz="2600">
                <a:solidFill>
                  <a:srgbClr val="FF0000"/>
                </a:solidFill>
              </a:rPr>
              <a:t>Перестановками без повторений из n элементов </a:t>
            </a:r>
            <a:r>
              <a:rPr lang="ru-RU" sz="2600"/>
              <a:t>называются различные </a:t>
            </a:r>
            <a:r>
              <a:rPr i="1" lang="ru-RU" sz="2600"/>
              <a:t>последовательности</a:t>
            </a:r>
            <a:r>
              <a:rPr lang="ru-RU" sz="2600"/>
              <a:t> из этих элементов, отличающиеся друг от друга </a:t>
            </a:r>
            <a:r>
              <a:rPr i="1" lang="ru-RU" sz="2600"/>
              <a:t>только</a:t>
            </a:r>
            <a:r>
              <a:rPr lang="ru-RU" sz="2600"/>
              <a:t> порядком расположения элементов в </a:t>
            </a:r>
            <a:r>
              <a:rPr i="1" lang="ru-RU" sz="2600"/>
              <a:t>последовательности</a:t>
            </a:r>
            <a:r>
              <a:rPr lang="ru-RU" sz="2600"/>
              <a:t>.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600"/>
              <a:t> </a:t>
            </a:r>
            <a:r>
              <a:rPr i="1" lang="ru-RU" sz="2600">
                <a:solidFill>
                  <a:srgbClr val="FF0000"/>
                </a:solidFill>
              </a:rPr>
              <a:t>Количество перестановок из </a:t>
            </a:r>
            <a:r>
              <a:rPr b="1" i="1" lang="ru-RU" sz="2600">
                <a:solidFill>
                  <a:srgbClr val="FF0000"/>
                </a:solidFill>
              </a:rPr>
              <a:t>n</a:t>
            </a:r>
            <a:r>
              <a:rPr i="1" lang="ru-RU" sz="2600">
                <a:solidFill>
                  <a:srgbClr val="FF0000"/>
                </a:solidFill>
              </a:rPr>
              <a:t> элементов 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600"/>
              <a:t>обозначают как </a:t>
            </a:r>
            <a:r>
              <a:rPr b="1" i="1" lang="ru-RU" sz="2600">
                <a:solidFill>
                  <a:srgbClr val="FF0000"/>
                </a:solidFill>
              </a:rPr>
              <a:t>Р</a:t>
            </a:r>
            <a:r>
              <a:rPr b="1" baseline="-25000" i="1" lang="ru-RU" sz="2600">
                <a:solidFill>
                  <a:srgbClr val="FF0000"/>
                </a:solidFill>
              </a:rPr>
              <a:t>n</a:t>
            </a:r>
            <a:r>
              <a:rPr lang="ru-RU" sz="2600"/>
              <a:t> (P — первая буква французского слова permutation — перестановка) :</a:t>
            </a:r>
            <a:endParaRPr/>
          </a:p>
          <a:p>
            <a:pPr indent="0" lvl="0" marL="0" rtl="0" algn="ctr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 sz="2600"/>
              <a:t>P</a:t>
            </a:r>
            <a:r>
              <a:rPr baseline="-25000" i="1" lang="ru-RU" sz="2600"/>
              <a:t>n</a:t>
            </a:r>
            <a:r>
              <a:rPr i="1" lang="ru-RU" sz="2600"/>
              <a:t> </a:t>
            </a:r>
            <a:r>
              <a:rPr lang="ru-RU" sz="2600"/>
              <a:t>= 1 * 2 * 3 * . . . * (</a:t>
            </a:r>
            <a:r>
              <a:rPr i="1" lang="ru-RU" sz="2600"/>
              <a:t>n</a:t>
            </a:r>
            <a:r>
              <a:rPr lang="ru-RU" sz="2600"/>
              <a:t> - 2) * (</a:t>
            </a:r>
            <a:r>
              <a:rPr i="1" lang="ru-RU" sz="2600"/>
              <a:t>n</a:t>
            </a:r>
            <a:r>
              <a:rPr lang="ru-RU" sz="2600"/>
              <a:t> - 1) * </a:t>
            </a:r>
            <a:r>
              <a:rPr i="1" lang="ru-RU" sz="2600"/>
              <a:t>n</a:t>
            </a:r>
            <a:r>
              <a:rPr lang="ru-RU" sz="2600"/>
              <a:t> = </a:t>
            </a:r>
            <a:r>
              <a:rPr i="1" lang="ru-RU" sz="2600"/>
              <a:t>n</a:t>
            </a:r>
            <a:r>
              <a:rPr lang="ru-RU" sz="2600"/>
              <a:t>!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Перестановка — Википедия"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0877" y="188640"/>
            <a:ext cx="142875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632" y="3887738"/>
            <a:ext cx="6280745" cy="293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57200" y="-111968"/>
            <a:ext cx="8229600" cy="58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Примеры</a:t>
            </a:r>
            <a:endParaRPr b="1" i="1" sz="3200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2239" y="404664"/>
            <a:ext cx="9144000" cy="623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i="1" lang="ru-RU" sz="1900">
                <a:latin typeface="Times New Roman"/>
                <a:ea typeface="Times New Roman"/>
                <a:cs typeface="Times New Roman"/>
                <a:sym typeface="Times New Roman"/>
              </a:rPr>
              <a:t>Задача:</a:t>
            </a: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  Сколькими способами могут разместиться 5 пассажиров в пятиместной каюте?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i="1" lang="ru-RU" sz="1900">
                <a:latin typeface="Times New Roman"/>
                <a:ea typeface="Times New Roman"/>
                <a:cs typeface="Times New Roman"/>
                <a:sym typeface="Times New Roman"/>
              </a:rPr>
              <a:t>Решение:    </a:t>
            </a:r>
            <a:r>
              <a:rPr lang="ru-RU" sz="1900">
                <a:solidFill>
                  <a:srgbClr val="0070C0"/>
                </a:solidFill>
              </a:rPr>
              <a:t>P</a:t>
            </a:r>
            <a:r>
              <a:rPr baseline="-25000" lang="ru-RU" sz="1900">
                <a:solidFill>
                  <a:srgbClr val="0070C0"/>
                </a:solidFill>
              </a:rPr>
              <a:t>5</a:t>
            </a:r>
            <a:r>
              <a:rPr lang="ru-RU" sz="1900">
                <a:solidFill>
                  <a:srgbClr val="0070C0"/>
                </a:solidFill>
              </a:rPr>
              <a:t> = 5! = 1 * 2 * 3 * 4 * 5 = 120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i="1" lang="ru-RU" sz="1900" u="sng">
                <a:latin typeface="Times New Roman"/>
                <a:ea typeface="Times New Roman"/>
                <a:cs typeface="Times New Roman"/>
                <a:sym typeface="Times New Roman"/>
              </a:rPr>
              <a:t>Задания: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i="1" lang="ru-RU" sz="1900">
                <a:latin typeface="Times New Roman"/>
                <a:ea typeface="Times New Roman"/>
                <a:cs typeface="Times New Roman"/>
                <a:sym typeface="Times New Roman"/>
              </a:rPr>
              <a:t>1.  Сколько шестизначных чисел, в записи которых каждая цифра используется только один раз, можно составить из цифр 0, 2, 5, 6, 7, 8 ?</a:t>
            </a:r>
            <a:endParaRPr i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i="1" lang="ru-RU" sz="19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ru-RU" sz="19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5 * 5 * 4 * 3 * 2 * 1 = 600</a:t>
            </a: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 (0 не может быть первым, но он может занимать позиции между другими цифрами и в конце числа)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2.  Сколько существует перестановок букв слова «конус», в котором буквы «к», «о», «н» стоят рядом в указанном порядке? 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900">
                <a:solidFill>
                  <a:srgbClr val="0070C0"/>
                </a:solidFill>
              </a:rPr>
              <a:t>3! = 6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3.  Сколькими способами можно расставить на полке 12 книг, из которых 5 книг – это сборники стихов, так чтобы сборники стихов стояли рядом в произвольном порядке?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	 </a:t>
            </a:r>
            <a:r>
              <a:rPr lang="ru-RU" sz="1900">
                <a:solidFill>
                  <a:srgbClr val="0070C0"/>
                </a:solidFill>
              </a:rPr>
              <a:t>5! * 7! * 8 = 4838400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4.   Сколькими способами 5 мальчиков и 5 девочек могут занять в театре в одном ряду места с 1-го по 10-е? 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rgbClr val="0070C0"/>
              </a:buClr>
              <a:buSzPts val="1900"/>
              <a:buNone/>
            </a:pPr>
            <a:r>
              <a:rPr lang="ru-RU" sz="1900">
                <a:solidFill>
                  <a:srgbClr val="0070C0"/>
                </a:solidFill>
              </a:rPr>
              <a:t>             10! = 3 628 800 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      Сколькими способами они могут это сделать, если мальчики будут сидеть на нечётных местах, а девочки – на чётных? 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900">
                <a:solidFill>
                  <a:srgbClr val="0070C0"/>
                </a:solidFill>
              </a:rPr>
              <a:t>5! * 5! = 14400</a:t>
            </a:r>
            <a:endParaRPr sz="19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57200" y="32048"/>
            <a:ext cx="8229600" cy="58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Примеры</a:t>
            </a:r>
            <a:endParaRPr b="1" i="1"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0" y="476672"/>
            <a:ext cx="9144000" cy="623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/>
              <a:t>Задача:</a:t>
            </a:r>
            <a:r>
              <a:rPr lang="ru-RU" sz="2400"/>
              <a:t>  Найдите количество различных четырехзначных чисел, которые можно составить из цифр 0, 3, 7, 9 (цифры в числе не повторяются)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/>
              <a:t>Решение:    </a:t>
            </a:r>
            <a:r>
              <a:rPr lang="ru-RU" sz="2400"/>
              <a:t>Из четырех цифр 0, 3, 7, 9, не повторяя заданные цифры, можно получить Р</a:t>
            </a:r>
            <a:r>
              <a:rPr b="1" baseline="-25000" lang="ru-RU" sz="2400"/>
              <a:t>4  </a:t>
            </a:r>
            <a:r>
              <a:rPr lang="ru-RU" sz="2400"/>
              <a:t>перестановок. Перестановки, начинающиеся с цифры 0, не являются записью четырехзначного числа — их Р</a:t>
            </a:r>
            <a:r>
              <a:rPr b="1" baseline="-25000" lang="ru-RU" sz="2400"/>
              <a:t>3</a:t>
            </a:r>
            <a:r>
              <a:rPr lang="ru-RU" sz="2400"/>
              <a:t>. Тогда искомое количество четырехзначных чисел равно </a:t>
            </a:r>
            <a:r>
              <a:rPr lang="ru-RU" sz="2400">
                <a:solidFill>
                  <a:srgbClr val="0070C0"/>
                </a:solidFill>
              </a:rPr>
              <a:t>P</a:t>
            </a:r>
            <a:r>
              <a:rPr baseline="-25000" lang="ru-RU" sz="2400">
                <a:solidFill>
                  <a:srgbClr val="0070C0"/>
                </a:solidFill>
              </a:rPr>
              <a:t>4</a:t>
            </a:r>
            <a:r>
              <a:rPr lang="ru-RU" sz="2400">
                <a:solidFill>
                  <a:srgbClr val="0070C0"/>
                </a:solidFill>
              </a:rPr>
              <a:t> - P</a:t>
            </a:r>
            <a:r>
              <a:rPr baseline="-25000" lang="ru-RU" sz="2400">
                <a:solidFill>
                  <a:srgbClr val="0070C0"/>
                </a:solidFill>
              </a:rPr>
              <a:t>3</a:t>
            </a:r>
            <a:r>
              <a:rPr lang="ru-RU" sz="2400">
                <a:solidFill>
                  <a:srgbClr val="0070C0"/>
                </a:solidFill>
              </a:rPr>
              <a:t> = 4! - 3! =    = 1 * 2 * 3 * 4 * -1*2*3 = 18</a:t>
            </a:r>
            <a:endParaRPr sz="2400">
              <a:solidFill>
                <a:srgbClr val="0070C0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/>
              <a:t>Комментарий: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Поскольку порядок следования элементов учитывается и для получения четырехзначного числа надо использовать все элементы, то искомые соединения — это перестановки из 4 элементов. Их количество — Р</a:t>
            </a:r>
            <a:r>
              <a:rPr b="1" baseline="-25000" lang="ru-RU" sz="2400"/>
              <a:t>4</a:t>
            </a:r>
            <a:r>
              <a:rPr lang="ru-RU" sz="2400"/>
              <a:t>. При этом необходимо учесть, что в четырехзначном числе на первом месте не может стоять цифра 0. Таких чисел будет столько, сколько раз мы сможем выполнить перестановки из 3 оставшихся цифр, то есть Р</a:t>
            </a:r>
            <a:r>
              <a:rPr b="1" baseline="-25000" lang="ru-RU" sz="2400"/>
              <a:t>3.</a:t>
            </a:r>
            <a:endParaRPr/>
          </a:p>
          <a:p>
            <a:pPr indent="0" lvl="0" marL="0" rtl="0" algn="just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32048"/>
            <a:ext cx="8229600" cy="58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Примеры</a:t>
            </a:r>
            <a:endParaRPr b="1" i="1"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0" y="476672"/>
            <a:ext cx="9144000" cy="623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b="1" i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1" lang="ru-RU" sz="2000"/>
              <a:t>Задача:</a:t>
            </a:r>
            <a:r>
              <a:rPr lang="ru-RU" sz="2000"/>
              <a:t>  Имеется десять книг, из которых четыре — учебники. Сколькими способами можно поставить эти книги на полку так, чтобы все учебники стояли рядом?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1" lang="ru-RU" sz="2000"/>
              <a:t>Решение:    </a:t>
            </a:r>
            <a:r>
              <a:rPr lang="ru-RU" sz="2000"/>
              <a:t>Сначала будем рассматривать учебники как одну книгу. Тогда на полке надо расставить не 10, а 7 книг. Это можно сделать Р</a:t>
            </a:r>
            <a:r>
              <a:rPr b="1" baseline="-25000" lang="ru-RU" sz="2000"/>
              <a:t>7</a:t>
            </a:r>
            <a:r>
              <a:rPr lang="ru-RU" sz="2000"/>
              <a:t> способами. В каждом из полученных наборов книг можно выполнить еще Р</a:t>
            </a:r>
            <a:r>
              <a:rPr b="1" baseline="-25000" lang="ru-RU" sz="2000"/>
              <a:t>4 </a:t>
            </a:r>
            <a:r>
              <a:rPr lang="ru-RU" sz="2000"/>
              <a:t>перестановок учебников. По правилу умножения искомое количество способов равно </a:t>
            </a:r>
            <a:r>
              <a:rPr lang="ru-RU" sz="2000">
                <a:solidFill>
                  <a:srgbClr val="0070C0"/>
                </a:solidFill>
              </a:rPr>
              <a:t>P</a:t>
            </a:r>
            <a:r>
              <a:rPr baseline="-25000" lang="ru-RU" sz="2000">
                <a:solidFill>
                  <a:srgbClr val="0070C0"/>
                </a:solidFill>
              </a:rPr>
              <a:t>7</a:t>
            </a:r>
            <a:r>
              <a:rPr lang="ru-RU" sz="2000">
                <a:solidFill>
                  <a:srgbClr val="0070C0"/>
                </a:solidFill>
              </a:rPr>
              <a:t> * P</a:t>
            </a:r>
            <a:r>
              <a:rPr baseline="-25000" lang="ru-RU" sz="2000">
                <a:solidFill>
                  <a:srgbClr val="0070C0"/>
                </a:solidFill>
              </a:rPr>
              <a:t>4</a:t>
            </a:r>
            <a:r>
              <a:rPr lang="ru-RU" sz="2000">
                <a:solidFill>
                  <a:srgbClr val="0070C0"/>
                </a:solidFill>
              </a:rPr>
              <a:t> = 7!*4! = 5040*24 = 120960</a:t>
            </a:r>
            <a:endParaRPr sz="2000">
              <a:solidFill>
                <a:srgbClr val="0070C0"/>
              </a:solidFill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1" lang="ru-RU" sz="2000"/>
              <a:t>Комментарий: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Задачу можно решать в два этапа. На первом будем условно считать все учебники одной книгой.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Тогда получим 7 книг (6 не учебников + 1 условная книга — учебник). Порядок следования элементов учитывается и используются все элементы (поставить на полку необходимо все книги). Следовательно, соответствующие соединения — это перестановки из 7 элементов. Их количество — Р</a:t>
            </a:r>
            <a:r>
              <a:rPr b="1" baseline="-25000" lang="ru-RU" sz="2000"/>
              <a:t>7</a:t>
            </a:r>
            <a:r>
              <a:rPr lang="ru-RU" sz="2000"/>
              <a:t>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На втором этапе решения будем переставлять между собой только учебники. Это можно сделать Р</a:t>
            </a:r>
            <a:r>
              <a:rPr b="1" baseline="-25000" lang="ru-RU" sz="2000"/>
              <a:t>4</a:t>
            </a:r>
            <a:r>
              <a:rPr lang="ru-RU" sz="2000"/>
              <a:t> способами. Поскольку нам надо переставить и учебники, и другие книги, то используем правило произведения.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32048"/>
            <a:ext cx="8229600" cy="58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Перестановки с повторениями</a:t>
            </a:r>
            <a:endParaRPr b="1" i="1"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0" y="836712"/>
            <a:ext cx="91440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Для случая, когда среди выбираемых n элементов есть одинаковые (выборка с возвращением), задачу о числе перестановок с повторениями можно выразить вопросом: сколькими способами можно переставить n предметов, расположенных на n различных местах, если среди n предметов имеются k различных типов (k &lt; n), т. е. есть одинаковые предметы.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3753036"/>
            <a:ext cx="4388910" cy="120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457200" y="32048"/>
            <a:ext cx="8229600" cy="58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Перестановки с повторениями</a:t>
            </a:r>
            <a:endParaRPr b="1" i="1"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0" y="836712"/>
            <a:ext cx="91440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ru-RU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Сколько слов можно составить, переставив буквы в слове «математика»?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ru-RU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Слова «математика» состоит из 10 букв, где некоторые буквы повторяются. Число повторений «м» — 2 раза, «а» — 3 раза, «т» — 2 раза,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«e», «и»,  «к» — 1 раза.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3068960"/>
            <a:ext cx="6489440" cy="1148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984176" y="116633"/>
            <a:ext cx="7283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Размещения (без повторений)</a:t>
            </a:r>
            <a:endParaRPr b="1" i="1"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107504" y="692697"/>
            <a:ext cx="9036496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Классической задачей комбинаторики является задача о числе размещений без повторений, содержание которой можно выразить вопросом: сколькими способами можно выбрать и разместить по m различным местам m из n различных предметов?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Пусть имеется 4 предмета и 3 пустые ячейки.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 пустые ячейки можно по-разному разместить три предмета из этого набора.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Выбирая разными способами первый, второй и третий предметы, будем получать различные тройки. 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Каждую упорядоченную тройку, которую можно составить из четырех элементов, называют </a:t>
            </a:r>
            <a:r>
              <a:rPr lang="ru-RU" sz="2000">
                <a:solidFill>
                  <a:srgbClr val="FF0000"/>
                </a:solidFill>
              </a:rPr>
              <a:t>размещением</a:t>
            </a:r>
            <a:r>
              <a:rPr lang="ru-RU" sz="2000"/>
              <a:t> из четырех элементов по три. </a:t>
            </a:r>
            <a:endParaRPr sz="2000"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49081"/>
            <a:ext cx="9144000" cy="181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457200" y="251873"/>
            <a:ext cx="8229600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Размещения (без повторений)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179512" y="908721"/>
            <a:ext cx="8856984" cy="662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ru-RU" sz="3800">
                <a:solidFill>
                  <a:srgbClr val="FF0000"/>
                </a:solidFill>
              </a:rPr>
              <a:t>Размещением без повторений из n элементов по k </a:t>
            </a:r>
            <a:r>
              <a:rPr lang="ru-RU" sz="3800">
                <a:solidFill>
                  <a:srgbClr val="FF0000"/>
                </a:solidFill>
              </a:rPr>
              <a:t>(</a:t>
            </a:r>
            <a:r>
              <a:rPr i="1" lang="ru-RU" sz="3800">
                <a:solidFill>
                  <a:srgbClr val="FF0000"/>
                </a:solidFill>
              </a:rPr>
              <a:t>k &lt; n</a:t>
            </a:r>
            <a:r>
              <a:rPr lang="ru-RU" sz="3800">
                <a:solidFill>
                  <a:srgbClr val="FF0000"/>
                </a:solidFill>
              </a:rPr>
              <a:t>)</a:t>
            </a:r>
            <a:r>
              <a:rPr i="1" lang="ru-RU" sz="3800">
                <a:solidFill>
                  <a:srgbClr val="FF0000"/>
                </a:solidFill>
              </a:rPr>
              <a:t> </a:t>
            </a:r>
            <a:endParaRPr/>
          </a:p>
          <a:p>
            <a:pPr indent="0" lvl="0" marL="0" rtl="0" algn="just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/>
              <a:t>называются</a:t>
            </a:r>
            <a:r>
              <a:rPr i="1" lang="ru-RU" sz="3800"/>
              <a:t> </a:t>
            </a:r>
            <a:r>
              <a:rPr lang="ru-RU" sz="3800"/>
              <a:t>различные последовательности, состоящие из любых </a:t>
            </a:r>
            <a:r>
              <a:rPr b="1" i="1" lang="ru-RU" sz="3800"/>
              <a:t>k </a:t>
            </a:r>
            <a:r>
              <a:rPr lang="ru-RU" sz="3800"/>
              <a:t>элементов, взятых в определенном порядке из данных </a:t>
            </a:r>
            <a:r>
              <a:rPr b="1" i="1" lang="ru-RU" sz="3800"/>
              <a:t>n </a:t>
            </a:r>
            <a:r>
              <a:rPr lang="ru-RU" sz="3800"/>
              <a:t>элементов, и которые отличаются одна от другой либо самими элементами, либо порядком их расположения.</a:t>
            </a:r>
            <a:endParaRPr/>
          </a:p>
          <a:p>
            <a:pPr indent="0" lvl="0" marL="0" rtl="0" algn="just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/>
              <a:t>	Например, из множества, содержащего три цифры {1; 5; 7}, можно составить следующие размещения из двух элементов </a:t>
            </a:r>
            <a:r>
              <a:rPr b="1" i="1" lang="ru-RU" sz="3800"/>
              <a:t>без повторений</a:t>
            </a:r>
            <a:r>
              <a:rPr lang="ru-RU" sz="3800"/>
              <a:t>:</a:t>
            </a:r>
            <a:endParaRPr/>
          </a:p>
          <a:p>
            <a:pPr indent="0" lvl="0" marL="0" rtl="0" algn="ctr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/>
              <a:t>(1; 5), (1; 7), (5; 7), (5; 1), (7; 1), (7; 5)</a:t>
            </a:r>
            <a:endParaRPr sz="3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ru-RU" sz="3600">
                <a:solidFill>
                  <a:srgbClr val="0070C0"/>
                </a:solidFill>
              </a:rPr>
              <a:t>Формула для вычисления числа размещений из </a:t>
            </a:r>
            <a:r>
              <a:rPr i="1" lang="ru-RU" sz="3600">
                <a:solidFill>
                  <a:srgbClr val="0070C0"/>
                </a:solidFill>
              </a:rPr>
              <a:t>n</a:t>
            </a:r>
            <a:r>
              <a:rPr lang="ru-RU" sz="3600">
                <a:solidFill>
                  <a:srgbClr val="0070C0"/>
                </a:solidFill>
              </a:rPr>
              <a:t> элементов по </a:t>
            </a:r>
            <a:r>
              <a:rPr i="1" lang="ru-RU" sz="3600">
                <a:solidFill>
                  <a:srgbClr val="0070C0"/>
                </a:solidFill>
              </a:rPr>
              <a:t>k</a:t>
            </a:r>
            <a:r>
              <a:rPr lang="ru-RU" sz="3600">
                <a:solidFill>
                  <a:srgbClr val="0070C0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(читается: «А из n по k», A — первая буква французского слова arrangement, что означает «размещение, приведение в порядок»)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	Для того чтобы этой формулой можно было пользоваться при всех значениях k, в частности при k = n – 1 и k = n, договорились считать, что 1! = 1 и 0! = 1. </a:t>
            </a:r>
            <a:endParaRPr/>
          </a:p>
        </p:txBody>
      </p:sp>
      <p:pic>
        <p:nvPicPr>
          <p:cNvPr descr="https://nsu.ru/mmf/tvims/chernova/tv/lec/img32.gif"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655" y="4365104"/>
            <a:ext cx="6210689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143508" y="260648"/>
            <a:ext cx="8856984" cy="594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/>
              <a:t>Выясним, сколько всего можно составить размещений из n элементов по k без повторений. Составление размещения представим себе как последовательное заполнение k мест, которые будем изображать в виде клеточек (рисунке). На первое место можем выбрать один из n элементов данного множества (то есть элемент для первой клеточки можно выбрать n способами).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/>
              <a:t>Если элементы нельзя повторять, то на второе место можно выбрать только один элемент из оставшихся, то есть из n – 1 элементов. Теперь уже два элемента использованы и на третье место можно выбрать только один из n – 2 элементов и т. д. На k-е место можно выбрать только один из n – (k –1) = n – k +1 элементов (см. рисунок).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/>
              <a:t>Поскольку требуется выбрать элементы и на первое место, и на второе, ..., и на k-е, то используем правило произведения и получим следующую формулу числа размещений из n элементов по k:</a:t>
            </a:r>
            <a:r>
              <a:rPr b="1" lang="ru-RU"/>
              <a:t>		</a:t>
            </a:r>
            <a:endParaRPr b="1"/>
          </a:p>
          <a:p>
            <a:pPr indent="-231140" lvl="0" marL="342900" rtl="0" algn="just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https://nsu.ru/mmf/tvims/chernova/tv/lec/img32.gif"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5905243"/>
            <a:ext cx="5472608" cy="95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7864" y="3429000"/>
            <a:ext cx="28670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95536" y="0"/>
            <a:ext cx="82296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i="1" lang="ru-RU">
                <a:solidFill>
                  <a:srgbClr val="0070C0"/>
                </a:solidFill>
              </a:rPr>
              <a:t>Из истории науки Комбинаторики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79512" y="764704"/>
            <a:ext cx="8640960" cy="609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С задачами, в которых приходилось выбирать те или иные предметы, располагать их в определённом порядке и отыскивать среди разных расположений наилучшие, люди столкнулись ещё в доисторическую эпоху. </a:t>
            </a:r>
            <a:endParaRPr sz="2800"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Они выбирали: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наилучшее расположение охотников во время охоты, 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воинов во время битвы, 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инструментов во время работы, 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украшений на одежде, 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перьев в оперении стрел и т. д.  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С появлением таких игр как шахматы, шашки, нарды, от игроков потребовалось, в первую очередь, умение рассчитывать, составлять планы и опровергать планы противника. </a:t>
            </a:r>
            <a:endParaRPr sz="2800"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О таких играх английский поэт Уордсворт писал: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	</a:t>
            </a:r>
            <a:r>
              <a:rPr i="1" lang="ru-RU">
                <a:solidFill>
                  <a:srgbClr val="0070C0"/>
                </a:solidFill>
              </a:rPr>
              <a:t>Не нужно нам владеть клинком,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i="1" lang="ru-RU">
                <a:solidFill>
                  <a:srgbClr val="0070C0"/>
                </a:solidFill>
              </a:rPr>
              <a:t>		Не ищем славы громкой.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i="1" lang="ru-RU">
                <a:solidFill>
                  <a:srgbClr val="0070C0"/>
                </a:solidFill>
              </a:rPr>
              <a:t>		Тот побеждает, кто знаком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i="1" lang="ru-RU">
                <a:solidFill>
                  <a:srgbClr val="0070C0"/>
                </a:solidFill>
              </a:rPr>
              <a:t>		С искусством </a:t>
            </a:r>
            <a:r>
              <a:rPr b="1" i="1" lang="ru-RU">
                <a:solidFill>
                  <a:srgbClr val="0070C0"/>
                </a:solidFill>
              </a:rPr>
              <a:t>мыслить</a:t>
            </a:r>
            <a:r>
              <a:rPr i="1" lang="ru-RU">
                <a:solidFill>
                  <a:srgbClr val="0070C0"/>
                </a:solidFill>
              </a:rPr>
              <a:t> тонким</a:t>
            </a:r>
            <a:r>
              <a:rPr lang="ru-RU">
                <a:solidFill>
                  <a:srgbClr val="0070C0"/>
                </a:solidFill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143508" y="457199"/>
            <a:ext cx="8856984" cy="594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/>
              <a:t>Аналогично можно обосновать формулу для нахождения числа размещений с повторениями. При решении простейших комбинаторных задач важно правильно выбрать формулу, по которой будут проводиться вычисления. Для этого нужно выяснить следующее: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/>
          </a:p>
          <a:p>
            <a:pPr indent="-742950" lvl="0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3800"/>
              <a:t>Учитывается ли порядок следования элементов в соединении?</a:t>
            </a:r>
            <a:endParaRPr/>
          </a:p>
          <a:p>
            <a:pPr indent="-742950" lvl="0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3800"/>
              <a:t>Все ли заданные элементы входят в полученное соединение?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/>
              <a:t>Если, например, порядок следования элементов учитывается и из n данных элементов в соединении используется только k элементов, то по определению это — размещение из n элементов по k.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800"/>
              <a:t>После определения вида соединения следует также выяснить, могут ли элементы в соединении повторяться, то есть выяснить, какую формулу необходимо использовать — для количества соединений без повторений или с повторениями.</a:t>
            </a:r>
            <a:r>
              <a:rPr b="1" lang="ru-RU"/>
              <a:t>		</a:t>
            </a:r>
            <a:endParaRPr b="1"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1907704" y="116632"/>
            <a:ext cx="6149509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Примеры</a:t>
            </a:r>
            <a:endParaRPr sz="3200"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0" y="692696"/>
            <a:ext cx="9144000" cy="61653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90" l="-532" r="0" t="-4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1796978" y="-99392"/>
            <a:ext cx="6149509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Примеры</a:t>
            </a:r>
            <a:endParaRPr sz="3200"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0" y="346348"/>
            <a:ext cx="9144000" cy="616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ru-RU" sz="1800"/>
              <a:t>Задача 1:</a:t>
            </a:r>
            <a:r>
              <a:rPr lang="ru-RU" sz="1800"/>
              <a:t>  На соревнования по легкой атлетике приехала команда из 12 спортсменок. Сколькими способами тренер может определить, кто из них побежит в эстафете 4 × 100 м на первом, втором, третьем и четвертом этапах?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ru-RU" sz="1800"/>
              <a:t>Решение:    </a:t>
            </a:r>
            <a:r>
              <a:rPr lang="ru-RU" sz="1800"/>
              <a:t>Количество способов выбрать из 12 спортсменок четырех для участия в эстафете равно количеству размещений из 12 элементов по 4 (без повторений), то есть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ru-RU" sz="1800"/>
              <a:t>Комментарий: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Для выбора формулы выясняем ответы на вопросы, приведенные выше. Поскольку для спортсменок важно, в каком порядке они будут бежать, то порядок при выборе элементов учитывается. В полученное соединение входят не все 12 заданных элементов. Следовательно, соответствующее соединение — размещение из 12 элементов по 4 (без повторений, поскольку каждая спортсменка может бежать только на одном этапе эстафеты).</a:t>
            </a:r>
            <a:endParaRPr/>
          </a:p>
          <a:p>
            <a:pPr indent="0" lvl="0" marL="0" rtl="0" algn="just"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"/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ru-RU" sz="1800"/>
              <a:t>Задача 2: </a:t>
            </a:r>
            <a:r>
              <a:rPr lang="ru-RU" sz="1800"/>
              <a:t>Найдите количество трехзначных чисел, которые можно составить из цифр 1, 2, 3, 4, 5, 6, 7, если цифры в числе не повторяются.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ru-RU" sz="1800"/>
              <a:t>Решение: </a:t>
            </a:r>
            <a:r>
              <a:rPr lang="ru-RU" sz="1800"/>
              <a:t>Количество трехзначных чисел, которые можно составить из семи цифр 1, 2, 3, 4, 5, 6, 7, равно числу размещений из 7 элементов по 3, то есть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ru-RU" sz="1800"/>
              <a:t>Комментарий: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Для выбора формулы выясняем, что для чисел, которые мы будем составлять, порядок следования цифр учитывается и не все элементы выбираются (только 3 из заданных семи). Следовательно, соответствующее соединение — размещение из 7 элементов по 3 (без повторений).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772816"/>
            <a:ext cx="25717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4168" y="5157192"/>
            <a:ext cx="1752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796978" y="-99392"/>
            <a:ext cx="6149509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Примеры</a:t>
            </a:r>
            <a:endParaRPr sz="3200"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0" y="346348"/>
            <a:ext cx="9144000" cy="616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ru-RU" sz="1800"/>
              <a:t>Задача 3:</a:t>
            </a:r>
            <a:r>
              <a:rPr lang="ru-RU" sz="1800"/>
              <a:t>  Найдите количество трехзначных чисел, которые можно составить из цифр 1, 2, 3, 4, 5, 6, 0, если цифры в числе не повторяются.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ru-RU" sz="1800"/>
              <a:t>Комментарий: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Выбор формулы проводится таким же образом, как и в задаче 2. Следует учесть, что если число, составленное из трех цифр, начинается цифрой 0, то оно не считается трехзначным. Следовательно, для ответа на вопрос задачи можно сначала из заданных 7 цифр записать все числа, состоящие из 3 цифр (см. задачу 2). Затем из количества полученных чисел вычесть количество чисел, составленных из трех цифр, но начинающихся цифрой 0. В последнем случае мы фактически будем из всех цифр без нуля (их 6) составлять двузначные числа. Тогда их количество равно числу размещений из 6 элементов по 2.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	Можно выполнить также непосредственное вычисление, последовательно заполняя три места в трехзначном числе и используя правило произведения. В этом случае для наглядности удобно изображать соответствующие разряды в трехзначном числе в виде клеточек, например так: 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1" lang="ru-RU" sz="1800"/>
              <a:t>Решение: </a:t>
            </a:r>
            <a:r>
              <a:rPr lang="ru-RU" sz="1800"/>
              <a:t>Количество трехзначных чисел, которые можно составить из семи цифр (среди которых нет цифры 0), если цифры в числе не повторяются, равно числу размещений из 7 элементов по 3, то есть         Но среди данных цифр есть цифра 0, с которой не может начинаться трехзначное число. Поэтому из размещений из 7 элементов по 3 необходимо исключить те размещения, в которых первым элементом является цифра 0. Их количество равно числу размещений из 6 элементов по 2, то есть       Следовательно, искомое количество трехзначных чисел равно</a:t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4365104"/>
            <a:ext cx="55149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9199" y="5267447"/>
            <a:ext cx="4286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2160" y="6093296"/>
            <a:ext cx="3810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3928" y="6389086"/>
            <a:ext cx="26860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1763688" y="188639"/>
            <a:ext cx="6149509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РАЗМЕЩЕНИЯ С ПОВТОРЕНИЯМИ</a:t>
            </a:r>
            <a:endParaRPr sz="3200"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0" y="764704"/>
            <a:ext cx="9144000" cy="57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Также классической задачей комбинаторики является задача о числе размещений с повторениями, содержание которой можно выразить вопросом: сколькими способами можно выбрать и разместить по m различным местам m из n предметов, среди которых есть одинаковые?</a:t>
            </a:r>
            <a:endParaRPr/>
          </a:p>
        </p:txBody>
      </p:sp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912" y="2947615"/>
            <a:ext cx="29241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1763688" y="188639"/>
            <a:ext cx="6149509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РАЗМЕЩЕНИЯ С ПОВТОРЕНИЯМИ</a:t>
            </a:r>
            <a:endParaRPr sz="3200"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107504" y="764704"/>
            <a:ext cx="8856984" cy="57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У мальчика остались от набора для настольной игры штампы с цифрами 1, 3 и 7. Он решил с помощью этих штампов нанести на все книги пятизначные номера– составить каталог. Сколько различных пятизначных номеров может составить мальчик?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Можно  считать,  что  опыт  состоит  в 5-кратном выборе  с возращением одной из 3 цифр (1, 3, 7). Таким образом,  число  пятизначных  номеров  определяется  числом  размещений с повторениями из 3 элементов по 5: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40" y="5085184"/>
            <a:ext cx="3024336" cy="71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611560" y="116632"/>
            <a:ext cx="8208912" cy="6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Сочетания (без повторений)</a:t>
            </a:r>
            <a:endParaRPr b="1" i="1"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107504" y="809328"/>
            <a:ext cx="6984776" cy="58600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33" r="-1570" t="-17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5150" y="1502024"/>
            <a:ext cx="22288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611560" y="116632"/>
            <a:ext cx="8208912" cy="6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Сочетания (без повторений)</a:t>
            </a:r>
            <a:endParaRPr b="1" i="1"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107504" y="692696"/>
            <a:ext cx="8928992" cy="6220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Необходимо выбрать в подарок 4 из 10 имеющихся различных книг. Сколькими способами можно это сделать?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Нам из 10 книг нужно выбрать 4, причем порядок выбора не имеет значения. Таким образом, нужно найти число сочетаний из 10 элементов по 4:</a:t>
            </a:r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40" y="4797152"/>
            <a:ext cx="3743268" cy="117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611560" y="116632"/>
            <a:ext cx="8208912" cy="6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Сочетания (с повторениями)</a:t>
            </a:r>
            <a:endParaRPr b="1" i="1"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107504" y="692696"/>
            <a:ext cx="8928992" cy="6220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	Рассмотрим задачу о числе сочетаний с повторениями: имеется по r одинаковых предметов каждого из n различных типов; сколькими способами можно выбрать m (m &lt;= r) из этих (n*r) предметов?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	Если из множества, содержащего и элементов, выбирается поочередно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элементов, причём выбранный элемент каждый раз возвращается обратно, то количество способов произвести неупорядоченную выборку - число сочетаний с повторениями - составляет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4725144"/>
            <a:ext cx="4772389" cy="115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611560" y="116632"/>
            <a:ext cx="8208912" cy="6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Сочетания (с повторениями)</a:t>
            </a:r>
            <a:endParaRPr b="1" i="1"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107504" y="692696"/>
            <a:ext cx="8928992" cy="6220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 кондитерском магазине продавались 4 сорта пирожных: наполеоны, эклеры, песочные и слоеные. Сколькими способами можно купить 7 пирожных?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Т.к. среди 7 пирожных могут быть пирожные одного сорта, то число способов, которыми можно купить 7 пирожных, определяется числом сочетаний с повторениями из 7 по 4.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592" y="4725144"/>
            <a:ext cx="4660816" cy="115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97755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Из истории науки Комбинаторики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31278" y="3284985"/>
            <a:ext cx="8835927" cy="326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Один из самых азартных игроков XVII века был шевалье де Мерэ, изобретавший всё новые виды состязаний в игре в кости. Он чаще выигрывал, чем проигрывал у партнёров. </a:t>
            </a:r>
            <a:endParaRPr/>
          </a:p>
          <a:p>
            <a:pPr indent="0" lvl="0" marL="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Придумав очередной вариант игры (он бросал несколько раз пару костей и брал выигрыш, если хотя бы раз выпадали две шестёрки), шевалье решил, что надо бросать кости 24 раза. </a:t>
            </a:r>
            <a:endParaRPr/>
          </a:p>
          <a:p>
            <a:pPr indent="0" lvl="0" marL="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теперь он стал чаще проигрывать, чем выигрывать.  </a:t>
            </a:r>
            <a:endParaRPr/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57200" y="1124744"/>
            <a:ext cx="483488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Значительный толчок в развитии комбинаторики дали азартные игры. Наиболее распространённая азартная игра </a:t>
            </a:r>
            <a:r>
              <a:rPr b="0" i="0" lang="ru-RU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ru-RU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игра в кости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096" y="825231"/>
            <a:ext cx="3381627" cy="222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457200" y="25517"/>
            <a:ext cx="8229600" cy="59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Примеры</a:t>
            </a:r>
            <a:endParaRPr sz="3200"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0" y="620688"/>
            <a:ext cx="9144000" cy="62373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1" l="-666" r="-1264" t="-13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457200" y="25517"/>
            <a:ext cx="8229600" cy="59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Примеры</a:t>
            </a:r>
            <a:endParaRPr sz="3200"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0" y="620688"/>
            <a:ext cx="9144000" cy="6480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66" r="-1065" t="-17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  <p:pic>
        <p:nvPicPr>
          <p:cNvPr id="311" name="Google Shape;31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2026568"/>
            <a:ext cx="8339342" cy="19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0" y="116632"/>
            <a:ext cx="91085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i="1" lang="ru-RU" sz="2800">
                <a:solidFill>
                  <a:srgbClr val="FF0000"/>
                </a:solidFill>
              </a:rPr>
              <a:t>Понятие соединения. Правило суммы и произведения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179512" y="908720"/>
            <a:ext cx="8712968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При решении многих практических задач приходится выбирать из определенной совокупности объектов элементы, имеющие те или иные свойства, размещать их в определенном порядке и т. д. Поскольку в этих задачах речь идет о тех или иных комбинациях объектов, то такие задачи называют комбинаторными. Раздел математики, в котором рассматриваются методы решения комбинаторных задач, называется комбинаторикой. В комбинаторике рассматривается выбор и размещение элементов некоторого конечного множества на основании определенных условий.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Выбранные (или выбранные и размещенные) группы элементов называют </a:t>
            </a:r>
            <a:r>
              <a:rPr b="1" lang="ru-RU"/>
              <a:t>соединениями</a:t>
            </a:r>
            <a:r>
              <a:rPr lang="ru-RU"/>
              <a:t>. Если все элементы полученного множества разные, получаем размещения без повторений, а если элементы могут повторяться — размещения с повторениями. В этом параграфе мы рассмотрим соединения без повторений.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Решение многих комбинаторных задач базируется на двух основных правилах — правиле суммы (сложения) и правиле произведения.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467544" y="116632"/>
            <a:ext cx="82296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1" lang="ru-RU" sz="3200">
                <a:solidFill>
                  <a:srgbClr val="FF0000"/>
                </a:solidFill>
              </a:rPr>
              <a:t>Выбор решения в комбинаторике</a:t>
            </a:r>
            <a:endParaRPr b="1" sz="3200">
              <a:solidFill>
                <a:srgbClr val="FF0000"/>
              </a:solidFill>
            </a:endParaRPr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19" y="1588245"/>
            <a:ext cx="9063085" cy="47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467544" y="116632"/>
            <a:ext cx="82296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1" lang="ru-RU" sz="3200">
                <a:solidFill>
                  <a:srgbClr val="FF0000"/>
                </a:solidFill>
              </a:rPr>
              <a:t>Выбор решения в комбинаторике</a:t>
            </a:r>
            <a:endParaRPr b="1" sz="3200">
              <a:solidFill>
                <a:srgbClr val="FF0000"/>
              </a:solidFill>
            </a:endParaRPr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728" y="1174576"/>
            <a:ext cx="8316416" cy="55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462595" y="-26735"/>
            <a:ext cx="8229600" cy="791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Основы теории вероятностей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107504" y="764704"/>
            <a:ext cx="8928992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i="1" lang="ru-RU">
                <a:solidFill>
                  <a:srgbClr val="FF0000"/>
                </a:solidFill>
              </a:rPr>
              <a:t>Теория вероятностей </a:t>
            </a:r>
            <a:r>
              <a:rPr lang="ru-RU" sz="2800"/>
              <a:t>возникла как наука из убеждения, что в основе массовых случайных событий лежат детерминированные закономерности.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Теория вероятностей изучает эти закономерности.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i="1" lang="ru-RU">
                <a:solidFill>
                  <a:srgbClr val="FF0000"/>
                </a:solidFill>
              </a:rPr>
              <a:t>Событие</a:t>
            </a:r>
            <a:r>
              <a:rPr i="1" lang="ru-RU"/>
              <a:t> </a:t>
            </a:r>
            <a:r>
              <a:rPr lang="ru-RU"/>
              <a:t>– </a:t>
            </a:r>
            <a:r>
              <a:rPr lang="ru-RU" sz="2800"/>
              <a:t>это явление, которое происходит в результате осуществления какого-либо определенного комплекса условий.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Осуществление комплекса условий называется </a:t>
            </a:r>
            <a:r>
              <a:rPr lang="ru-RU" sz="2800">
                <a:solidFill>
                  <a:srgbClr val="0070C0"/>
                </a:solidFill>
              </a:rPr>
              <a:t>опытом </a:t>
            </a:r>
            <a:r>
              <a:rPr lang="ru-RU" sz="2800"/>
              <a:t>или </a:t>
            </a:r>
            <a:r>
              <a:rPr lang="ru-RU" sz="2800">
                <a:solidFill>
                  <a:srgbClr val="0070C0"/>
                </a:solidFill>
              </a:rPr>
              <a:t>испытанием</a:t>
            </a:r>
            <a:r>
              <a:rPr lang="ru-RU" sz="2800"/>
              <a:t>.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i="1" lang="ru-RU">
                <a:solidFill>
                  <a:srgbClr val="FF0000"/>
                </a:solidFill>
              </a:rPr>
              <a:t>Событие </a:t>
            </a:r>
            <a:r>
              <a:rPr lang="ru-RU">
                <a:solidFill>
                  <a:srgbClr val="FF0000"/>
                </a:solidFill>
              </a:rPr>
              <a:t>– это результат испытания.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467342" y="12454"/>
            <a:ext cx="8229600" cy="968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Случайное событие</a:t>
            </a:r>
            <a:endParaRPr/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107504" y="980728"/>
            <a:ext cx="9036496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i="1" lang="ru-RU">
                <a:solidFill>
                  <a:srgbClr val="FF0000"/>
                </a:solidFill>
              </a:rPr>
              <a:t>Случайным событием </a:t>
            </a:r>
            <a:r>
              <a:rPr lang="ru-RU"/>
              <a:t>называется событие, которое может произойти или не произойти в результате некоторого испытания. 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ru-RU" u="sng"/>
              <a:t>Примеры случайных событий: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-RU"/>
              <a:t>при бросании монеты может выпасть орел , а может и не выпасть;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-RU"/>
              <a:t>извлечение дамы пик из колоды карт;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-RU"/>
              <a:t>попадание стрелка в мишень;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ru-RU"/>
              <a:t>выигрыш билета в розыгрыше лотереи;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и   т. д.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При проведении достаточно большого количества испытаний можно выявить определённые закономерности, которые позволят делать количественные предсказания.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-5395" y="-26735"/>
            <a:ext cx="9144000" cy="86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1" lang="ru-RU" sz="3600"/>
              <a:t>Пространство элементарных событий</a:t>
            </a:r>
            <a:endParaRPr b="1" i="1" sz="3600"/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-1" y="836712"/>
            <a:ext cx="9138605" cy="602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ru-RU" sz="3000">
                <a:solidFill>
                  <a:srgbClr val="FF0000"/>
                </a:solidFill>
              </a:rPr>
              <a:t>Пространство элементарных событий (исходов) </a:t>
            </a:r>
            <a:r>
              <a:rPr b="1" lang="ru-RU" sz="3000">
                <a:solidFill>
                  <a:srgbClr val="FF0000"/>
                </a:solidFill>
              </a:rPr>
              <a:t>Ω</a:t>
            </a:r>
            <a:r>
              <a:rPr i="1" lang="ru-RU" sz="3000">
                <a:solidFill>
                  <a:srgbClr val="FF0000"/>
                </a:solidFill>
              </a:rPr>
              <a:t> </a:t>
            </a:r>
            <a:r>
              <a:rPr b="1" i="1" lang="ru-RU" sz="3000"/>
              <a:t>- </a:t>
            </a:r>
            <a:r>
              <a:rPr lang="ru-RU" sz="3000"/>
              <a:t>множество всех различных событий, возможных при проведении эксперимента.</a:t>
            </a:r>
            <a:endParaRPr/>
          </a:p>
          <a:p>
            <a:pPr indent="0" lvl="0" marL="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(</a:t>
            </a:r>
            <a:r>
              <a:rPr i="1" lang="ru-RU" sz="2400"/>
              <a:t>Элементарное событие </a:t>
            </a:r>
            <a:r>
              <a:rPr lang="ru-RU" sz="2400"/>
              <a:t>– событие, не рассматриваемое как сочетание других событий)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i="1" lang="ru-RU" sz="2800" u="sng">
                <a:solidFill>
                  <a:srgbClr val="0070C0"/>
                </a:solidFill>
              </a:rPr>
              <a:t>Проведём эксперимент 1: </a:t>
            </a:r>
            <a:r>
              <a:rPr lang="ru-RU" sz="2600"/>
              <a:t>Будем бросать монету до тех пор, пока не выпадет «герб». После этого эксперимент закончим. </a:t>
            </a:r>
            <a:endParaRPr sz="2600"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600"/>
              <a:t>«Элементарный исход» эксперимента: р, р, р,  . . .  ,р, р, г 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600"/>
              <a:t>(где р - решка, г - герб). 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600"/>
              <a:t>Таких последовательностей бесконечное множество. Следовательно, здесь пространство </a:t>
            </a:r>
            <a:r>
              <a:rPr b="1" lang="ru-RU" sz="2600"/>
              <a:t>Ω </a:t>
            </a:r>
            <a:r>
              <a:rPr lang="ru-RU" sz="2600"/>
              <a:t>бесконечно.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i="1" lang="ru-RU" sz="2800" u="sng">
                <a:solidFill>
                  <a:srgbClr val="0070C0"/>
                </a:solidFill>
              </a:rPr>
              <a:t>Проведём эксперимент 2:</a:t>
            </a:r>
            <a:r>
              <a:rPr lang="ru-RU" sz="2400">
                <a:solidFill>
                  <a:srgbClr val="0070C0"/>
                </a:solidFill>
              </a:rPr>
              <a:t> </a:t>
            </a:r>
            <a:r>
              <a:rPr lang="ru-RU" sz="2600"/>
              <a:t>Будем бросать кость и будем считать, что возможен только один из следующих исходов: кость падает гранью номер 1 вверх (1 очко), гранью номер 2 вверх (2 очка),  . . .  , гранью номер 6 вверх (6 очков). Все другие исходы (напр., падение кости на ребро) считаются невозможными. Каждый исход обозначим числом очков. 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600"/>
              <a:t>Тогда пространство </a:t>
            </a:r>
            <a:r>
              <a:rPr b="1" lang="ru-RU" sz="2600"/>
              <a:t>Ω </a:t>
            </a:r>
            <a:r>
              <a:rPr lang="ru-RU" sz="2600"/>
              <a:t>= {1, 2, 3, 4, 5, 6}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457200" y="188640"/>
            <a:ext cx="8229600" cy="477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Мера множества</a:t>
            </a:r>
            <a:endParaRPr b="1" i="1"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107504" y="764704"/>
            <a:ext cx="8928992" cy="5616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3" r="0" t="-97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457200" y="0"/>
            <a:ext cx="8229600" cy="6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Вероятность события</a:t>
            </a:r>
            <a:endParaRPr b="1" i="1"/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107504" y="692696"/>
            <a:ext cx="9036496" cy="5760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79" r="0" t="-22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75983" y="0"/>
            <a:ext cx="82296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Из истории науки Комбинаторики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62" y="3523204"/>
            <a:ext cx="2160150" cy="28933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95536" y="764704"/>
            <a:ext cx="8748464" cy="257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Тогда он обратился к двум крупнейшим математикам Франции – Блезу Паскалю и Пьеру Ферма за разъяснениями: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ru-RU">
                <a:solidFill>
                  <a:srgbClr val="FF0000"/>
                </a:solidFill>
              </a:rPr>
              <a:t>сколько надо делать бросков, чтобы игра была выгодна?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Разбираясь в этой  и других задачах, поставленных им де Мерэ, они сформулировали и доказали </a:t>
            </a:r>
            <a:r>
              <a:rPr i="1" lang="ru-RU"/>
              <a:t>первые</a:t>
            </a:r>
            <a:r>
              <a:rPr lang="ru-RU"/>
              <a:t> теоремы комбинаторики и теории вероятностей.  </a:t>
            </a:r>
            <a:endParaRPr/>
          </a:p>
        </p:txBody>
      </p:sp>
      <p:pic>
        <p:nvPicPr>
          <p:cNvPr descr="Блез Паскаль (автор Филипп де Шампень)"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4574" y="3489079"/>
            <a:ext cx="26098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087440" y="6377037"/>
            <a:ext cx="2160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Пьер де Ферма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5787142" y="6377036"/>
            <a:ext cx="16561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Блез Паскаль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457200" y="32210"/>
            <a:ext cx="8229600" cy="660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/>
              <a:t>Примеры вероятностей событий</a:t>
            </a:r>
            <a:endParaRPr b="1" i="1"/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0" y="836712"/>
            <a:ext cx="9144000" cy="58052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32" r="0" t="-20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0" y="0"/>
            <a:ext cx="9144000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i="1" lang="ru-RU" sz="3200">
                <a:solidFill>
                  <a:srgbClr val="FF0000"/>
                </a:solidFill>
              </a:rPr>
              <a:t>Теорема о сложении вероятностей</a:t>
            </a:r>
            <a:endParaRPr i="1" sz="3200">
              <a:solidFill>
                <a:srgbClr val="FF0000"/>
              </a:solidFill>
            </a:endParaRPr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0" y="620688"/>
            <a:ext cx="9036496" cy="61206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39" r="0" t="-13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0" y="49786"/>
            <a:ext cx="9144000" cy="642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Теорема о сложении вероятностей</a:t>
            </a:r>
            <a:endParaRPr sz="3200"/>
          </a:p>
        </p:txBody>
      </p:sp>
      <p:sp>
        <p:nvSpPr>
          <p:cNvPr id="377" name="Google Shape;377;p54"/>
          <p:cNvSpPr txBox="1"/>
          <p:nvPr>
            <p:ph idx="1" type="body"/>
          </p:nvPr>
        </p:nvSpPr>
        <p:spPr>
          <a:xfrm>
            <a:off x="0" y="692696"/>
            <a:ext cx="9036496" cy="61625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76" r="-943" t="-16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type="title"/>
          </p:nvPr>
        </p:nvSpPr>
        <p:spPr>
          <a:xfrm>
            <a:off x="0" y="49786"/>
            <a:ext cx="9144000" cy="642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Теорема о сложении вероятностей</a:t>
            </a:r>
            <a:endParaRPr sz="3200"/>
          </a:p>
        </p:txBody>
      </p:sp>
      <p:sp>
        <p:nvSpPr>
          <p:cNvPr id="383" name="Google Shape;383;p55"/>
          <p:cNvSpPr txBox="1"/>
          <p:nvPr>
            <p:ph idx="1" type="body"/>
          </p:nvPr>
        </p:nvSpPr>
        <p:spPr>
          <a:xfrm>
            <a:off x="0" y="548680"/>
            <a:ext cx="9036496" cy="6162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/>
              <a:t>Задача.  </a:t>
            </a:r>
            <a:r>
              <a:rPr lang="ru-RU" sz="2400"/>
              <a:t>В ящике лежат мячи: 4 белых, 10 красных, 8 зеленых, 9 коричневых. Из ящика вынимают один  мяч. Пользуясь теоремой сложения вероятностей определить, какова вероятность, что  мяч окажется цветным (не белым) ?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/>
              <a:t>Решение</a:t>
            </a:r>
            <a:r>
              <a:rPr lang="ru-RU" sz="2400"/>
              <a:t>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   Всего в ящике лежит  N=4+10+8+9=31 мяч.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   Вероятность вытащить красный мяч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    Вероятность вытащить зеленый мяч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Вероятность вытащить коричневый мяч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 Т.к. эти три события несовместны, то пользуясь теоремой сложения вероятностей определим вероятность того, что  мяч окажется цветным (не белым):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4" name="Google Shape;38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064" y="2636912"/>
            <a:ext cx="3240360" cy="85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9752" y="3488545"/>
            <a:ext cx="3146943" cy="85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104" y="4422653"/>
            <a:ext cx="3146943" cy="79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1893" y="6379589"/>
            <a:ext cx="6780213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0" y="49786"/>
            <a:ext cx="9144000" cy="642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Теорема о сложении вероятностей</a:t>
            </a:r>
            <a:endParaRPr sz="3200"/>
          </a:p>
        </p:txBody>
      </p:sp>
      <p:sp>
        <p:nvSpPr>
          <p:cNvPr id="393" name="Google Shape;393;p56"/>
          <p:cNvSpPr txBox="1"/>
          <p:nvPr>
            <p:ph idx="1" type="body"/>
          </p:nvPr>
        </p:nvSpPr>
        <p:spPr>
          <a:xfrm>
            <a:off x="0" y="548680"/>
            <a:ext cx="9036496" cy="6162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/>
              <a:t>Задача</a:t>
            </a:r>
            <a:r>
              <a:rPr lang="ru-RU" sz="2400"/>
              <a:t>. Вероятность попадания в мишень для первого стрелка 0,8, а для  второго – 0,6. Стрелки независимо друг от друга сделают по одному выстрелу Какова вероятность того, что в мишень попадет хотя бы один из стрелков?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/>
              <a:t>Решение</a:t>
            </a:r>
            <a:r>
              <a:rPr lang="ru-RU" sz="2400"/>
              <a:t>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   Введем обозначения: событие А – попадание в мишень первого стрелка, событие В – попадание второго стрелка, событие С – попадание хотя бы одного из стрелков.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Тогда, очевидно: С = А + В. Поскольку события А и В совместны, то по теореме сложения вероятностей имеем: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                               P(C) = P(A)+ P(B)− P(AB)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а, учитывая независимость событий А и В, получаем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                              P(C) = P(A)+ P(B)− P(A)P(B) 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Подставляя из условия задачи, что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P(А) = 0,8, P(B) = 0,6, получаем: P(C) = 0,8 + 0,6 – 0,8 0,6 = 0,92.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type="title"/>
          </p:nvPr>
        </p:nvSpPr>
        <p:spPr>
          <a:xfrm>
            <a:off x="0" y="49786"/>
            <a:ext cx="9144000" cy="642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Теорема о сложении вероятностей</a:t>
            </a:r>
            <a:endParaRPr sz="3200"/>
          </a:p>
        </p:txBody>
      </p:sp>
      <p:sp>
        <p:nvSpPr>
          <p:cNvPr id="399" name="Google Shape;399;p57"/>
          <p:cNvSpPr/>
          <p:nvPr/>
        </p:nvSpPr>
        <p:spPr>
          <a:xfrm>
            <a:off x="1857375" y="1643063"/>
            <a:ext cx="6215063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Сумма вероятности события и вероятности противоположного ему события равна единице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7"/>
          <p:cNvSpPr/>
          <p:nvPr/>
        </p:nvSpPr>
        <p:spPr>
          <a:xfrm>
            <a:off x="357188" y="1714500"/>
            <a:ext cx="14541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Следствие 3</a:t>
            </a:r>
            <a:endParaRPr/>
          </a:p>
        </p:txBody>
      </p:sp>
      <p:sp>
        <p:nvSpPr>
          <p:cNvPr id="401" name="Google Shape;401;p57"/>
          <p:cNvSpPr/>
          <p:nvPr/>
        </p:nvSpPr>
        <p:spPr>
          <a:xfrm>
            <a:off x="3500438" y="2357438"/>
            <a:ext cx="1962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Р(А) + Р(А) = 1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7"/>
          <p:cNvSpPr/>
          <p:nvPr/>
        </p:nvSpPr>
        <p:spPr>
          <a:xfrm>
            <a:off x="357188" y="2928938"/>
            <a:ext cx="14541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Следствие 4</a:t>
            </a:r>
            <a:endParaRPr/>
          </a:p>
        </p:txBody>
      </p:sp>
      <p:sp>
        <p:nvSpPr>
          <p:cNvPr id="403" name="Google Shape;403;p57"/>
          <p:cNvSpPr/>
          <p:nvPr/>
        </p:nvSpPr>
        <p:spPr>
          <a:xfrm>
            <a:off x="357188" y="4572000"/>
            <a:ext cx="14541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Следствие 5</a:t>
            </a:r>
            <a:endParaRPr/>
          </a:p>
        </p:txBody>
      </p:sp>
      <p:sp>
        <p:nvSpPr>
          <p:cNvPr id="404" name="Google Shape;404;p57"/>
          <p:cNvSpPr/>
          <p:nvPr/>
        </p:nvSpPr>
        <p:spPr>
          <a:xfrm>
            <a:off x="2214563" y="3000375"/>
            <a:ext cx="62150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нахождения вероятности противоположного события следует из единицы вычесть вероятность самого события</a:t>
            </a:r>
            <a:endParaRPr/>
          </a:p>
        </p:txBody>
      </p:sp>
      <p:sp>
        <p:nvSpPr>
          <p:cNvPr id="405" name="Google Shape;405;p57"/>
          <p:cNvSpPr/>
          <p:nvPr/>
        </p:nvSpPr>
        <p:spPr>
          <a:xfrm>
            <a:off x="2071688" y="4500563"/>
            <a:ext cx="62150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из единицы вычесть вероятность противоположного события, то получится вероятность самого события</a:t>
            </a:r>
            <a:endParaRPr/>
          </a:p>
        </p:txBody>
      </p:sp>
      <p:sp>
        <p:nvSpPr>
          <p:cNvPr id="406" name="Google Shape;406;p57"/>
          <p:cNvSpPr/>
          <p:nvPr/>
        </p:nvSpPr>
        <p:spPr>
          <a:xfrm>
            <a:off x="3500438" y="3714750"/>
            <a:ext cx="1955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Р(А) = 1 – Р(А)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7"/>
          <p:cNvSpPr/>
          <p:nvPr/>
        </p:nvSpPr>
        <p:spPr>
          <a:xfrm>
            <a:off x="3500438" y="5214938"/>
            <a:ext cx="1955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Р(А) = 1 – Р(А)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57"/>
          <p:cNvCxnSpPr/>
          <p:nvPr/>
        </p:nvCxnSpPr>
        <p:spPr>
          <a:xfrm>
            <a:off x="4643438" y="2357438"/>
            <a:ext cx="285750" cy="1587"/>
          </a:xfrm>
          <a:prstGeom prst="straightConnector1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57"/>
          <p:cNvCxnSpPr/>
          <p:nvPr/>
        </p:nvCxnSpPr>
        <p:spPr>
          <a:xfrm>
            <a:off x="5072063" y="5214938"/>
            <a:ext cx="285750" cy="1587"/>
          </a:xfrm>
          <a:prstGeom prst="straightConnector1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57"/>
          <p:cNvCxnSpPr/>
          <p:nvPr/>
        </p:nvCxnSpPr>
        <p:spPr>
          <a:xfrm>
            <a:off x="5072063" y="3714750"/>
            <a:ext cx="285750" cy="1588"/>
          </a:xfrm>
          <a:prstGeom prst="straightConnector1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0" y="0"/>
            <a:ext cx="8676456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Теорема об умножении вероятностей</a:t>
            </a:r>
            <a:endParaRPr sz="3200"/>
          </a:p>
        </p:txBody>
      </p:sp>
      <p:sp>
        <p:nvSpPr>
          <p:cNvPr id="416" name="Google Shape;416;p58"/>
          <p:cNvSpPr txBox="1"/>
          <p:nvPr>
            <p:ph idx="1" type="body"/>
          </p:nvPr>
        </p:nvSpPr>
        <p:spPr>
          <a:xfrm>
            <a:off x="0" y="764704"/>
            <a:ext cx="9144000" cy="60932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65" r="-932" t="-15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>
            <p:ph type="title"/>
          </p:nvPr>
        </p:nvSpPr>
        <p:spPr>
          <a:xfrm>
            <a:off x="457200" y="0"/>
            <a:ext cx="8229600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ru-RU" sz="3200"/>
              <a:t>Условная вероятность</a:t>
            </a:r>
            <a:endParaRPr b="1" i="1" sz="3200"/>
          </a:p>
        </p:txBody>
      </p:sp>
      <p:sp>
        <p:nvSpPr>
          <p:cNvPr id="422" name="Google Shape;422;p59"/>
          <p:cNvSpPr txBox="1"/>
          <p:nvPr>
            <p:ph idx="1" type="body"/>
          </p:nvPr>
        </p:nvSpPr>
        <p:spPr>
          <a:xfrm>
            <a:off x="0" y="620688"/>
            <a:ext cx="9144000" cy="59766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66" r="0" t="-17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555776" y="214471"/>
            <a:ext cx="6131024" cy="83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ru-RU"/>
              <a:t>Комбинаторика</a:t>
            </a:r>
            <a:endParaRPr i="1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79512" y="1340768"/>
            <a:ext cx="8784976" cy="530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		Термин же «</a:t>
            </a:r>
            <a:r>
              <a:rPr i="1" lang="ru-RU"/>
              <a:t>комбинаторика</a:t>
            </a:r>
            <a:r>
              <a:rPr lang="ru-RU"/>
              <a:t>» был 				введён в математический обиход в 				1666 году всемирно известным 				немецким учёным </a:t>
            </a:r>
            <a:r>
              <a:rPr i="1" lang="ru-RU"/>
              <a:t>Г. В. Лейбницем в 				“Диссертации о комбинаторном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1600"/>
              <a:t>ГОТФРИД  ВИЛЬГЕЛЬМ  ЛЕЙБНИЦ             				         </a:t>
            </a:r>
            <a:r>
              <a:rPr i="1" lang="ru-RU"/>
              <a:t>искусстве”</a:t>
            </a:r>
            <a:r>
              <a:rPr lang="ru-RU"/>
              <a:t>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ru-RU"/>
              <a:t>Комбинаторика</a:t>
            </a:r>
            <a:r>
              <a:rPr lang="ru-RU"/>
              <a:t> – это раздел математики, в котором изучаются вопросы выбора или расположения элементов множества в соответствии с заданными правилами.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ru-RU"/>
            </a:br>
            <a:r>
              <a:rPr lang="ru-RU"/>
              <a:t>«</a:t>
            </a:r>
            <a:r>
              <a:rPr i="1" lang="ru-RU"/>
              <a:t>Комбинаторика</a:t>
            </a:r>
            <a:r>
              <a:rPr lang="ru-RU"/>
              <a:t>» происходит от латинского слова «</a:t>
            </a:r>
            <a:r>
              <a:rPr i="1" lang="ru-RU"/>
              <a:t>combina</a:t>
            </a:r>
            <a:r>
              <a:rPr lang="ru-RU"/>
              <a:t>», что в переводе на русский означает – «</a:t>
            </a:r>
            <a:r>
              <a:rPr i="1" lang="ru-RU"/>
              <a:t>сочетать</a:t>
            </a:r>
            <a:r>
              <a:rPr lang="ru-RU"/>
              <a:t>», «</a:t>
            </a:r>
            <a:r>
              <a:rPr i="1" lang="ru-RU"/>
              <a:t>соединять</a:t>
            </a:r>
            <a:r>
              <a:rPr lang="ru-RU"/>
              <a:t>».</a:t>
            </a:r>
            <a:endParaRPr/>
          </a:p>
        </p:txBody>
      </p:sp>
      <p:pic>
        <p:nvPicPr>
          <p:cNvPr descr="ÐÐ°ÑÑÐ¸Ð½ÐºÐ¸ Ð¿Ð¾ Ð·Ð°Ð¿ÑÐ¾ÑÑ Ð.Ð.ÐÐµÐ¹Ð±Ð½Ð¸Ñ"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574" y="476672"/>
            <a:ext cx="2290666" cy="291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0" y="0"/>
            <a:ext cx="9144000" cy="980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ru-RU" sz="3300"/>
              <a:t>Виды комбинаций , которые можно составить из элементов конечного множества.</a:t>
            </a:r>
            <a:endParaRPr b="1" i="1" sz="3300"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0" y="980728"/>
            <a:ext cx="9144000" cy="5877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i="1" lang="ru-RU" sz="2600"/>
              <a:t>Перестановки из n элементов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i="1" lang="ru-RU" sz="2600"/>
              <a:t>Размещения из n элементов по k (k &lt; n) </a:t>
            </a:r>
            <a:endParaRPr i="1"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i="1" lang="ru-RU" sz="2600"/>
              <a:t>Сочетания из n элементов по k</a:t>
            </a:r>
            <a:endParaRPr i="1" sz="12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/>
              <a:t>			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/>
              <a:t>                                                                               </a:t>
            </a:r>
            <a:r>
              <a:rPr b="1" i="1" lang="ru-RU" sz="2000"/>
              <a:t>ДА                                                    НЕТ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/>
              <a:t>                                      </a:t>
            </a:r>
            <a:r>
              <a:rPr b="1" i="1" lang="ru-RU" sz="2000"/>
              <a:t>ДА                                      НЕТ</a:t>
            </a:r>
            <a:r>
              <a:rPr lang="ru-RU" sz="1200"/>
              <a:t>  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/>
              <a:t>    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/>
              <a:t>                                                                             </a:t>
            </a:r>
            <a:endParaRPr sz="1200"/>
          </a:p>
        </p:txBody>
      </p:sp>
      <p:sp>
        <p:nvSpPr>
          <p:cNvPr id="127" name="Google Shape;127;p18"/>
          <p:cNvSpPr/>
          <p:nvPr/>
        </p:nvSpPr>
        <p:spPr>
          <a:xfrm>
            <a:off x="1943708" y="2564904"/>
            <a:ext cx="5256584" cy="79208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Важен ли порядок элементов?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39552" y="4193096"/>
            <a:ext cx="4536504" cy="9144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Все ли элементы участвуют в комбинации?</a:t>
            </a:r>
            <a:r>
              <a:rPr b="1" i="1"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300192" y="4695205"/>
            <a:ext cx="2304256" cy="914400"/>
          </a:xfrm>
          <a:prstGeom prst="rect">
            <a:avLst/>
          </a:prstGeom>
          <a:solidFill>
            <a:srgbClr val="76923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Сочетания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7430" y="5911896"/>
            <a:ext cx="2483768" cy="914400"/>
          </a:xfrm>
          <a:prstGeom prst="rect">
            <a:avLst/>
          </a:prstGeom>
          <a:solidFill>
            <a:srgbClr val="76923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Переста</a:t>
            </a:r>
            <a:r>
              <a:rPr i="1"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r>
              <a:rPr b="1" i="1"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овки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276110" y="5943600"/>
            <a:ext cx="2664296" cy="914400"/>
          </a:xfrm>
          <a:prstGeom prst="rect">
            <a:avLst/>
          </a:prstGeom>
          <a:solidFill>
            <a:srgbClr val="76923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Размещения 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>
            <a:off x="5436096" y="3356992"/>
            <a:ext cx="2016224" cy="12933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3" name="Google Shape;133;p18"/>
          <p:cNvCxnSpPr/>
          <p:nvPr/>
        </p:nvCxnSpPr>
        <p:spPr>
          <a:xfrm flipH="1">
            <a:off x="2753290" y="3356992"/>
            <a:ext cx="936612" cy="7870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3347864" y="5124808"/>
            <a:ext cx="1080120" cy="7697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5" name="Google Shape;135;p18"/>
          <p:cNvCxnSpPr/>
          <p:nvPr/>
        </p:nvCxnSpPr>
        <p:spPr>
          <a:xfrm flipH="1">
            <a:off x="1241884" y="5124808"/>
            <a:ext cx="989856" cy="72076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0" y="116632"/>
            <a:ext cx="910850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1" lang="ru-RU" sz="3200">
                <a:solidFill>
                  <a:srgbClr val="FF0000"/>
                </a:solidFill>
              </a:rPr>
              <a:t>Комбинаторное сложение </a:t>
            </a:r>
            <a:r>
              <a:rPr b="1" lang="ru-RU" sz="3200">
                <a:solidFill>
                  <a:srgbClr val="FF0000"/>
                </a:solidFill>
              </a:rPr>
              <a:t>(</a:t>
            </a:r>
            <a:r>
              <a:rPr b="1" i="1" lang="ru-RU" sz="3200">
                <a:solidFill>
                  <a:srgbClr val="FF0000"/>
                </a:solidFill>
              </a:rPr>
              <a:t>правило «ИЛИ»</a:t>
            </a:r>
            <a:r>
              <a:rPr b="1" lang="ru-RU" sz="3200">
                <a:solidFill>
                  <a:srgbClr val="FF0000"/>
                </a:solidFill>
              </a:rPr>
              <a:t>)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97768" y="764704"/>
            <a:ext cx="8712968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Пусть в множестве А </a:t>
            </a:r>
            <a:r>
              <a:rPr b="1" i="1" lang="ru-RU" sz="2800"/>
              <a:t>n</a:t>
            </a:r>
            <a:r>
              <a:rPr lang="ru-RU" sz="2800"/>
              <a:t> элементов, (при этом выбор элемента А исключает одновременный выбор элемента В), а в множестве В – </a:t>
            </a:r>
            <a:r>
              <a:rPr b="1" i="1" lang="ru-RU" sz="2800"/>
              <a:t>m</a:t>
            </a:r>
            <a:r>
              <a:rPr lang="ru-RU" sz="2800"/>
              <a:t> элементов. </a:t>
            </a:r>
            <a:endParaRPr sz="2800"/>
          </a:p>
          <a:p>
            <a:pPr indent="0" lvl="0" marL="0" rtl="0" algn="just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Тогда выбор одного элемента из множества </a:t>
            </a:r>
            <a:r>
              <a:rPr b="1" lang="ru-RU" sz="2800"/>
              <a:t>А</a:t>
            </a:r>
            <a:r>
              <a:rPr lang="ru-RU" sz="2800"/>
              <a:t> </a:t>
            </a:r>
            <a:r>
              <a:rPr i="1" lang="ru-RU" sz="2800"/>
              <a:t>или</a:t>
            </a:r>
            <a:r>
              <a:rPr lang="ru-RU" sz="2800"/>
              <a:t> </a:t>
            </a:r>
            <a:r>
              <a:rPr b="1" lang="ru-RU" sz="2800"/>
              <a:t>В</a:t>
            </a:r>
            <a:r>
              <a:rPr lang="ru-RU" sz="2800"/>
              <a:t> можно выполнить </a:t>
            </a:r>
            <a:r>
              <a:rPr b="1" i="1" lang="ru-RU" sz="2800">
                <a:solidFill>
                  <a:srgbClr val="0070C0"/>
                </a:solidFill>
              </a:rPr>
              <a:t>m + n</a:t>
            </a:r>
            <a:r>
              <a:rPr i="1" lang="ru-RU" sz="2800">
                <a:solidFill>
                  <a:srgbClr val="0070C0"/>
                </a:solidFill>
              </a:rPr>
              <a:t> </a:t>
            </a:r>
            <a:r>
              <a:rPr lang="ru-RU" sz="2800"/>
              <a:t>способами.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1" u="sng"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i="1" lang="ru-RU" sz="2600" u="sng">
                <a:solidFill>
                  <a:srgbClr val="FF0000"/>
                </a:solidFill>
              </a:rPr>
              <a:t>Пример 1: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ru-RU"/>
              <a:t> </a:t>
            </a:r>
            <a:r>
              <a:rPr b="1" i="1" lang="ru-RU" sz="2400"/>
              <a:t>Задача</a:t>
            </a:r>
            <a:r>
              <a:rPr b="1" i="1" lang="ru-RU" sz="2800"/>
              <a:t>:</a:t>
            </a:r>
            <a:r>
              <a:rPr lang="ru-RU" sz="2800"/>
              <a:t> </a:t>
            </a:r>
            <a:endParaRPr sz="2800"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600"/>
              <a:t>На первой полке 30 книг, а на второй – 18. Все книги разные. Сколькими способами можно выбрать одну книгу?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ru-RU" sz="2400"/>
              <a:t>Решение:</a:t>
            </a:r>
            <a:r>
              <a:rPr lang="ru-RU" sz="2400"/>
              <a:t> </a:t>
            </a:r>
            <a:endParaRPr sz="2400"/>
          </a:p>
          <a:p>
            <a:pPr indent="0" lvl="0" marL="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Задача на применение комбинаторного «</a:t>
            </a:r>
            <a:r>
              <a:rPr i="1" lang="ru-RU" sz="2800"/>
              <a:t>или</a:t>
            </a:r>
            <a:r>
              <a:rPr lang="ru-RU" sz="2800"/>
              <a:t>»:</a:t>
            </a:r>
            <a:endParaRPr sz="28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   </a:t>
            </a:r>
            <a:r>
              <a:rPr lang="ru-RU">
                <a:solidFill>
                  <a:srgbClr val="0070C0"/>
                </a:solidFill>
              </a:rPr>
              <a:t>30 + 18 = 48</a:t>
            </a:r>
            <a:r>
              <a:rPr lang="ru-RU"/>
              <a:t> 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i="1" lang="ru-RU" u="sng">
                <a:solidFill>
                  <a:srgbClr val="FF0000"/>
                </a:solidFill>
              </a:rPr>
              <a:t>Пример 2:</a:t>
            </a:r>
            <a:endParaRPr/>
          </a:p>
          <a:p>
            <a:pPr indent="0" lvl="0" marL="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Если на тарелке лежат 5 груш и 4 яблока, то выбрать один фрукт (грушу или яблоко) можно 9 способами (5 + 4 = 9).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Уточним содержание этого правила, используя понятие множеств и операций над ними.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Пусть множество А состоит из m элементов, а множество В -из n элементов. Если множества А и В не пересекаются (то есть                      ), то </a:t>
            </a:r>
            <a:br>
              <a:rPr lang="ru-RU"/>
            </a:br>
            <a:r>
              <a:rPr lang="ru-RU"/>
              <a:t>множество                 состоит из </a:t>
            </a:r>
            <a:r>
              <a:rPr b="1" i="1" lang="ru-RU">
                <a:solidFill>
                  <a:srgbClr val="0070C0"/>
                </a:solidFill>
              </a:rPr>
              <a:t>m + n</a:t>
            </a:r>
            <a:r>
              <a:rPr i="1" lang="ru-RU">
                <a:solidFill>
                  <a:srgbClr val="0070C0"/>
                </a:solidFill>
              </a:rPr>
              <a:t> </a:t>
            </a:r>
            <a:r>
              <a:rPr lang="ru-RU"/>
              <a:t>элементов.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2007" y="6093296"/>
            <a:ext cx="11334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688" y="6309320"/>
            <a:ext cx="6000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539552" y="-99392"/>
            <a:ext cx="82296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1" lang="ru-RU" sz="3200">
                <a:solidFill>
                  <a:srgbClr val="FF0000"/>
                </a:solidFill>
              </a:rPr>
              <a:t>Комбинаторное умножение </a:t>
            </a:r>
            <a:r>
              <a:rPr b="1" lang="ru-RU" sz="3200">
                <a:solidFill>
                  <a:srgbClr val="FF0000"/>
                </a:solidFill>
              </a:rPr>
              <a:t>(</a:t>
            </a:r>
            <a:r>
              <a:rPr b="1" i="1" lang="ru-RU" sz="3200">
                <a:solidFill>
                  <a:srgbClr val="FF0000"/>
                </a:solidFill>
              </a:rPr>
              <a:t>правило «И»</a:t>
            </a:r>
            <a:r>
              <a:rPr b="1" lang="ru-RU" sz="3200">
                <a:solidFill>
                  <a:srgbClr val="FF0000"/>
                </a:solidFill>
              </a:rPr>
              <a:t>)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-3231" y="628513"/>
            <a:ext cx="9144000" cy="616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Пусть в множестве </a:t>
            </a:r>
            <a:r>
              <a:rPr i="1" lang="ru-RU" sz="2000"/>
              <a:t>А</a:t>
            </a:r>
            <a:r>
              <a:rPr lang="ru-RU" sz="2000"/>
              <a:t> </a:t>
            </a:r>
            <a:r>
              <a:rPr i="1" lang="ru-RU" sz="2000"/>
              <a:t>n</a:t>
            </a:r>
            <a:r>
              <a:rPr lang="ru-RU" sz="2000"/>
              <a:t> элементов, а в множестве </a:t>
            </a:r>
            <a:r>
              <a:rPr i="1" lang="ru-RU" sz="2000"/>
              <a:t>В</a:t>
            </a:r>
            <a:r>
              <a:rPr lang="ru-RU" sz="2000"/>
              <a:t> – </a:t>
            </a:r>
            <a:r>
              <a:rPr i="1" lang="ru-RU" sz="2000"/>
              <a:t>m</a:t>
            </a:r>
            <a:r>
              <a:rPr lang="ru-RU" sz="2000"/>
              <a:t> элементов.  Тогда число пар вида (</a:t>
            </a:r>
            <a:r>
              <a:rPr i="1" lang="ru-RU" sz="2000"/>
              <a:t>a</a:t>
            </a:r>
            <a:r>
              <a:rPr lang="ru-RU" sz="2000"/>
              <a:t>, </a:t>
            </a:r>
            <a:r>
              <a:rPr i="1" lang="ru-RU" sz="2000"/>
              <a:t>b</a:t>
            </a:r>
            <a:r>
              <a:rPr lang="ru-RU" sz="2000"/>
              <a:t>), где </a:t>
            </a:r>
            <a:r>
              <a:rPr i="1" lang="ru-RU" sz="2000"/>
              <a:t>a</a:t>
            </a:r>
            <a:r>
              <a:rPr lang="ru-RU" sz="2000"/>
              <a:t> ∈ </a:t>
            </a:r>
            <a:r>
              <a:rPr i="1" lang="ru-RU" sz="2000"/>
              <a:t>A</a:t>
            </a:r>
            <a:r>
              <a:rPr lang="ru-RU" sz="2000"/>
              <a:t>, </a:t>
            </a:r>
            <a:r>
              <a:rPr i="1" lang="ru-RU" sz="2000"/>
              <a:t>b</a:t>
            </a:r>
            <a:r>
              <a:rPr lang="ru-RU" sz="2000"/>
              <a:t> ∈ </a:t>
            </a:r>
            <a:r>
              <a:rPr i="1" lang="ru-RU" sz="2000"/>
              <a:t>B</a:t>
            </a:r>
            <a:r>
              <a:rPr lang="ru-RU" sz="2000"/>
              <a:t>, будет равно  </a:t>
            </a:r>
            <a:r>
              <a:rPr b="1" i="1" lang="ru-RU" sz="2000">
                <a:solidFill>
                  <a:srgbClr val="FF0000"/>
                </a:solidFill>
              </a:rPr>
              <a:t>m</a:t>
            </a:r>
            <a:r>
              <a:rPr b="1" lang="ru-RU" sz="2000">
                <a:solidFill>
                  <a:srgbClr val="FF0000"/>
                </a:solidFill>
              </a:rPr>
              <a:t> ⋅ </a:t>
            </a:r>
            <a:r>
              <a:rPr b="1" i="1" lang="ru-RU" sz="2000">
                <a:solidFill>
                  <a:srgbClr val="FF0000"/>
                </a:solidFill>
              </a:rPr>
              <a:t>n</a:t>
            </a:r>
            <a:r>
              <a:rPr lang="ru-RU" sz="2000"/>
              <a:t> 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Это утверждение означает, что если для каждого из m элементов А можно взять в пару любой из n элементов В, то количество пар равно произведению </a:t>
            </a:r>
            <a:r>
              <a:rPr b="1" i="1" lang="ru-RU" sz="2000">
                <a:solidFill>
                  <a:srgbClr val="FF0000"/>
                </a:solidFill>
              </a:rPr>
              <a:t>m</a:t>
            </a:r>
            <a:r>
              <a:rPr b="1" lang="ru-RU" sz="2000">
                <a:solidFill>
                  <a:srgbClr val="FF0000"/>
                </a:solidFill>
              </a:rPr>
              <a:t> ⋅ </a:t>
            </a:r>
            <a:r>
              <a:rPr b="1" i="1" lang="ru-RU" sz="2000">
                <a:solidFill>
                  <a:srgbClr val="FF0000"/>
                </a:solidFill>
              </a:rPr>
              <a:t>n</a:t>
            </a:r>
            <a:r>
              <a:rPr lang="ru-RU" sz="2000"/>
              <a:t>  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В терминах множеств полученный результат можно сформулировать следующим образом. Если множество А состоит из </a:t>
            </a:r>
            <a:r>
              <a:rPr b="1" lang="ru-RU" sz="2000"/>
              <a:t>m</a:t>
            </a:r>
            <a:r>
              <a:rPr lang="ru-RU" sz="2000"/>
              <a:t> элементов, а множество В — из </a:t>
            </a:r>
            <a:r>
              <a:rPr b="1" lang="ru-RU" sz="2000"/>
              <a:t>n</a:t>
            </a:r>
            <a:r>
              <a:rPr lang="ru-RU" sz="2000"/>
              <a:t> элементов, то множество всех упорядоченных пар* (а; b), где первый элемент принадлежит множеству А (а ∈ А), а второй - множеству В (b ∈ В), состоит из </a:t>
            </a:r>
            <a:r>
              <a:rPr b="1" i="1" lang="ru-RU" sz="2000">
                <a:solidFill>
                  <a:srgbClr val="FF0000"/>
                </a:solidFill>
              </a:rPr>
              <a:t>m</a:t>
            </a:r>
            <a:r>
              <a:rPr b="1" lang="ru-RU" sz="2000">
                <a:solidFill>
                  <a:srgbClr val="FF0000"/>
                </a:solidFill>
              </a:rPr>
              <a:t> ⋅ </a:t>
            </a:r>
            <a:r>
              <a:rPr b="1" i="1" lang="ru-RU" sz="2000">
                <a:solidFill>
                  <a:srgbClr val="FF0000"/>
                </a:solidFill>
              </a:rPr>
              <a:t>n</a:t>
            </a:r>
            <a:r>
              <a:rPr lang="ru-RU" sz="2000"/>
              <a:t>  элементов.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Повторяя приведенные рассуждения несколько раз (или, более строго, используя метод математической индукции), получаем, что правила суммы и произведения можно применять при выборе произвольного конечного количества элементов.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8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1" lang="ru-RU" sz="2000" u="sng"/>
              <a:t>Пример 1: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1" lang="ru-RU" sz="2000"/>
              <a:t>Задача:</a:t>
            </a:r>
            <a:r>
              <a:rPr lang="ru-RU" sz="2000"/>
              <a:t> Имеется 4 конверта: белый, синий, красный и желтый. Сколькими способами можно на эти конверты наклеить марки следующих стран: Россия, Германия, Италия, Франция, США?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 </a:t>
            </a:r>
            <a:r>
              <a:rPr b="1" i="1" lang="ru-RU" sz="2000"/>
              <a:t>Решение:</a:t>
            </a:r>
            <a:r>
              <a:rPr lang="ru-RU" sz="2000"/>
              <a:t> Находим количество пар «марка-страна» при помощи правила комбинаторного «и»: 	</a:t>
            </a:r>
            <a:r>
              <a:rPr lang="ru-RU" sz="2000">
                <a:solidFill>
                  <a:srgbClr val="0070C0"/>
                </a:solidFill>
              </a:rPr>
              <a:t>4 ⋅ 5 = 20</a:t>
            </a:r>
            <a:r>
              <a:rPr lang="ru-RU" sz="2000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0"/>
            <a:ext cx="82296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1" lang="ru-RU" sz="3200">
                <a:solidFill>
                  <a:srgbClr val="FF0000"/>
                </a:solidFill>
              </a:rPr>
              <a:t>Комбинаторное умножение </a:t>
            </a:r>
            <a:r>
              <a:rPr b="1" lang="ru-RU" sz="3200">
                <a:solidFill>
                  <a:srgbClr val="FF0000"/>
                </a:solidFill>
              </a:rPr>
              <a:t>(</a:t>
            </a:r>
            <a:r>
              <a:rPr b="1" i="1" lang="ru-RU" sz="3200">
                <a:solidFill>
                  <a:srgbClr val="FF0000"/>
                </a:solidFill>
              </a:rPr>
              <a:t>правило «И»</a:t>
            </a:r>
            <a:r>
              <a:rPr b="1" lang="ru-RU" sz="3200">
                <a:solidFill>
                  <a:srgbClr val="FF0000"/>
                </a:solidFill>
              </a:rPr>
              <a:t>)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6361" y="836712"/>
            <a:ext cx="9144000" cy="616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 u="sng"/>
              <a:t>Пример 2: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Если в киоске продают ручки 5 видов и тетради 4 видов, то выбрать набор из ручки и тетради (то есть пару — ручка и тетрадь) можно 5*4 = 20 способами (поскольку с каждой из 5 ручек можно взять любую из 4 тетрадей). 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 u="sng"/>
              <a:t>Пример 3: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/>
              <a:t>Задача:</a:t>
            </a:r>
            <a:r>
              <a:rPr lang="ru-RU" sz="2400"/>
              <a:t> В классе учится 16 мальчиков и 10 девочек. Сколькими способами можно назначить двух дежурных?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 </a:t>
            </a:r>
            <a:r>
              <a:rPr b="1" i="1" lang="ru-RU" sz="2400"/>
              <a:t>Решение:</a:t>
            </a:r>
            <a:r>
              <a:rPr lang="ru-RU" sz="2400"/>
              <a:t> Первым дежурным можно назначить либо мальчика, либо девочку. Т.к. в классе учится 16 мальчиков и 10 девочек, то назначить первого дежурного можно 16+10=26 способами.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После того, как мы выбрали первого дежурного, второго мы можем выбрать из оставшихся 25 человек, т.е. 25-ю способами.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По теореме умножения двое дежурных могут быть выбраны 26*25=650 способами.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