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96A8AC-48C0-448F-B0CE-3193DC84E596}">
  <a:tblStyle styleId="{9C96A8AC-48C0-448F-B0CE-3193DC84E59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Relationship Id="rId4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323528" y="1124745"/>
            <a:ext cx="8568952" cy="2475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ru-RU" sz="3600"/>
              <a:t>Информационная модель Шеннона</a:t>
            </a:r>
            <a:br>
              <a:rPr lang="ru-RU" sz="3600"/>
            </a:br>
            <a:r>
              <a:rPr lang="ru-RU" sz="3600"/>
              <a:t>Кодирование информации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ru-RU"/>
              <a:t>Лекция 13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457200" y="12454"/>
            <a:ext cx="8229600" cy="464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Примеры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0" y="548680"/>
            <a:ext cx="9144000" cy="61926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99" r="0" t="-98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57200" y="-33429"/>
            <a:ext cx="8229600" cy="798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ru-RU"/>
              <a:t>Понятие кода</a:t>
            </a:r>
            <a:endParaRPr b="1" i="1"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0" y="908720"/>
            <a:ext cx="9144000" cy="583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Функция кодирования –  это отображение 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F : Алф</a:t>
            </a:r>
            <a:r>
              <a:rPr baseline="-25000" lang="ru-RU"/>
              <a:t>1</a:t>
            </a:r>
            <a:r>
              <a:rPr lang="ru-RU"/>
              <a:t> </a:t>
            </a:r>
            <a:r>
              <a:rPr lang="ru-RU">
                <a:solidFill>
                  <a:srgbClr val="000000"/>
                </a:solidFill>
              </a:rPr>
              <a:t>→</a:t>
            </a:r>
            <a:r>
              <a:rPr lang="ru-RU"/>
              <a:t> </a:t>
            </a:r>
            <a:r>
              <a:rPr lang="ru-RU">
                <a:solidFill>
                  <a:srgbClr val="000000"/>
                </a:solidFill>
              </a:rPr>
              <a:t>Алф</a:t>
            </a:r>
            <a:r>
              <a:rPr baseline="-25000" lang="ru-RU">
                <a:solidFill>
                  <a:srgbClr val="000000"/>
                </a:solidFill>
              </a:rPr>
              <a:t>2</a:t>
            </a:r>
            <a:r>
              <a:rPr lang="ru-RU">
                <a:solidFill>
                  <a:srgbClr val="000000"/>
                </a:solidFill>
              </a:rPr>
              <a:t>,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u-RU" sz="2400">
                <a:solidFill>
                  <a:srgbClr val="000000"/>
                </a:solidFill>
              </a:rPr>
              <a:t>которое некоторой цепочке символов из алфавита Алф</a:t>
            </a:r>
            <a:r>
              <a:rPr baseline="-25000" lang="ru-RU" sz="2400">
                <a:solidFill>
                  <a:srgbClr val="000000"/>
                </a:solidFill>
              </a:rPr>
              <a:t>1</a:t>
            </a:r>
            <a:r>
              <a:rPr lang="ru-RU" sz="2400">
                <a:solidFill>
                  <a:srgbClr val="000000"/>
                </a:solidFill>
              </a:rPr>
              <a:t> сопоставляет некоторую цепочку символов из алфавита Алф</a:t>
            </a:r>
            <a:r>
              <a:rPr baseline="-25000" lang="ru-RU" sz="2400">
                <a:solidFill>
                  <a:srgbClr val="000000"/>
                </a:solidFill>
              </a:rPr>
              <a:t>2</a:t>
            </a:r>
            <a:r>
              <a:rPr lang="ru-RU" sz="2400">
                <a:solidFill>
                  <a:srgbClr val="000000"/>
                </a:solidFill>
              </a:rPr>
              <a:t>.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ru-RU">
                <a:solidFill>
                  <a:srgbClr val="000000"/>
                </a:solidFill>
              </a:rPr>
              <a:t>Последняя называется </a:t>
            </a:r>
            <a:r>
              <a:rPr lang="ru-RU">
                <a:solidFill>
                  <a:srgbClr val="FF0000"/>
                </a:solidFill>
              </a:rPr>
              <a:t>кодом исходной цепочки</a:t>
            </a:r>
            <a:r>
              <a:rPr lang="ru-RU">
                <a:solidFill>
                  <a:srgbClr val="000000"/>
                </a:solidFill>
              </a:rPr>
              <a:t>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i="1" lang="ru-RU" u="sng">
                <a:solidFill>
                  <a:srgbClr val="000000"/>
                </a:solidFill>
              </a:rPr>
              <a:t>Можно выделить 4 типа кодирования: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AutoNum type="arabicPeriod"/>
            </a:pPr>
            <a:r>
              <a:rPr b="1" lang="ru-RU">
                <a:solidFill>
                  <a:srgbClr val="0070C0"/>
                </a:solidFill>
              </a:rPr>
              <a:t>Символ → символ. 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AutoNum type="arabicPeriod"/>
            </a:pPr>
            <a:r>
              <a:rPr b="1" lang="ru-RU">
                <a:solidFill>
                  <a:srgbClr val="0070C0"/>
                </a:solidFill>
              </a:rPr>
              <a:t>Символ → слово. 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AutoNum type="arabicPeriod"/>
            </a:pPr>
            <a:r>
              <a:rPr b="1" lang="ru-RU">
                <a:solidFill>
                  <a:srgbClr val="0070C0"/>
                </a:solidFill>
              </a:rPr>
              <a:t>Слово → символ. </a:t>
            </a:r>
            <a:endParaRPr>
              <a:solidFill>
                <a:srgbClr val="0070C0"/>
              </a:solidFill>
            </a:endParaRPr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AutoNum type="arabicPeriod"/>
            </a:pPr>
            <a:r>
              <a:rPr b="1" lang="ru-RU">
                <a:solidFill>
                  <a:srgbClr val="0070C0"/>
                </a:solidFill>
              </a:rPr>
              <a:t>Слово → слово. 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57200" y="274638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4 типа кодирования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457200" y="836712"/>
            <a:ext cx="8363272" cy="57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i="1" lang="ru-RU"/>
              <a:t>1. </a:t>
            </a:r>
            <a:r>
              <a:rPr b="1" i="1" lang="ru-RU">
                <a:solidFill>
                  <a:srgbClr val="FF0000"/>
                </a:solidFill>
              </a:rPr>
              <a:t>Символ → символ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ru-RU">
                <a:solidFill>
                  <a:srgbClr val="000000"/>
                </a:solidFill>
              </a:rPr>
              <a:t> Код F : Алф1 → Алф2,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ru-RU">
                <a:solidFill>
                  <a:srgbClr val="000000"/>
                </a:solidFill>
              </a:rPr>
              <a:t>причём |Алф1| = |Алф2|</a:t>
            </a:r>
            <a:r>
              <a:rPr lang="ru-RU"/>
              <a:t> ⋅ </a:t>
            </a:r>
            <a:r>
              <a:rPr lang="ru-RU">
                <a:solidFill>
                  <a:srgbClr val="000000"/>
                </a:solidFill>
              </a:rPr>
              <a:t>|S| количество элементов в множестве S,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ru-RU">
                <a:solidFill>
                  <a:srgbClr val="000000"/>
                </a:solidFill>
              </a:rPr>
              <a:t>|Алф1| - количество символов в алфавите Алф1.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ru-RU">
                <a:solidFill>
                  <a:srgbClr val="000000"/>
                </a:solidFill>
              </a:rPr>
              <a:t>Код F в этом случае заменяет символы алфавита Алф1 символами алфавита Алф2.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i="1" lang="ru-RU"/>
              <a:t>2. </a:t>
            </a:r>
            <a:r>
              <a:rPr b="1" i="1" lang="ru-RU">
                <a:solidFill>
                  <a:srgbClr val="FF0000"/>
                </a:solidFill>
              </a:rPr>
              <a:t>Символ → слово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i="1" lang="ru-RU">
                <a:solidFill>
                  <a:srgbClr val="000000"/>
                </a:solidFill>
              </a:rPr>
              <a:t> </a:t>
            </a:r>
            <a:r>
              <a:rPr lang="ru-RU">
                <a:solidFill>
                  <a:srgbClr val="000000"/>
                </a:solidFill>
              </a:rPr>
              <a:t>Код F : Алф1 → Алф2*, причём |Алф1|&gt;|Алф2|.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ru-RU">
                <a:solidFill>
                  <a:srgbClr val="000000"/>
                </a:solidFill>
              </a:rPr>
              <a:t>Алф2* обозначает цепочку (последовательность) символов из алфавита Алф2.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i="1" lang="ru-RU">
                <a:solidFill>
                  <a:srgbClr val="000000"/>
                </a:solidFill>
              </a:rPr>
              <a:t>3. </a:t>
            </a:r>
            <a:r>
              <a:rPr b="1" i="1" lang="ru-RU">
                <a:solidFill>
                  <a:srgbClr val="FF0000"/>
                </a:solidFill>
              </a:rPr>
              <a:t>Слово → символ</a:t>
            </a:r>
            <a:r>
              <a:rPr b="1" i="1" lang="ru-RU">
                <a:solidFill>
                  <a:srgbClr val="000000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ru-RU">
                <a:solidFill>
                  <a:srgbClr val="000000"/>
                </a:solidFill>
              </a:rPr>
              <a:t>Код F : Алф1* → Алф2, причём |Алф1|&lt;|Алф2|.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i="1" lang="ru-RU">
                <a:solidFill>
                  <a:srgbClr val="000000"/>
                </a:solidFill>
              </a:rPr>
              <a:t>4. </a:t>
            </a:r>
            <a:r>
              <a:rPr b="1" i="1" lang="ru-RU">
                <a:solidFill>
                  <a:srgbClr val="FF0000"/>
                </a:solidFill>
              </a:rPr>
              <a:t>Слово → слово</a:t>
            </a:r>
            <a:r>
              <a:rPr b="1" i="1" lang="ru-RU">
                <a:solidFill>
                  <a:srgbClr val="000000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ru-RU">
                <a:solidFill>
                  <a:srgbClr val="000000"/>
                </a:solidFill>
              </a:rPr>
              <a:t>Код F : Алф1* → Алф2*.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57200" y="0"/>
            <a:ext cx="8229600" cy="6926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ru-RU"/>
              <a:t>Пример</a:t>
            </a:r>
            <a:endParaRPr b="1" i="1"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0" y="836712"/>
            <a:ext cx="9144000" cy="602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Пусть Алф1 = {a, b, c, d},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ru-RU">
                <a:solidFill>
                  <a:srgbClr val="000000"/>
                </a:solidFill>
              </a:rPr>
              <a:t>            Алф2 = {0, 1}.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ru-RU">
                <a:solidFill>
                  <a:srgbClr val="000000"/>
                </a:solidFill>
              </a:rPr>
              <a:t>Тогда примером кода типа 2. может являться код, который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ru-RU">
                <a:solidFill>
                  <a:srgbClr val="000000"/>
                </a:solidFill>
              </a:rPr>
              <a:t>символ </a:t>
            </a:r>
            <a:r>
              <a:rPr b="1" i="1" lang="ru-RU">
                <a:solidFill>
                  <a:srgbClr val="000000"/>
                </a:solidFill>
              </a:rPr>
              <a:t>а</a:t>
            </a:r>
            <a:r>
              <a:rPr lang="ru-RU">
                <a:solidFill>
                  <a:srgbClr val="000000"/>
                </a:solidFill>
              </a:rPr>
              <a:t> переводит в символ </a:t>
            </a:r>
            <a:r>
              <a:rPr b="1" lang="ru-RU">
                <a:solidFill>
                  <a:srgbClr val="000000"/>
                </a:solidFill>
              </a:rPr>
              <a:t>0</a:t>
            </a:r>
            <a:r>
              <a:rPr lang="ru-RU">
                <a:solidFill>
                  <a:srgbClr val="000000"/>
                </a:solidFill>
              </a:rPr>
              <a:t> (</a:t>
            </a:r>
            <a:r>
              <a:rPr b="1" i="1" lang="ru-RU">
                <a:solidFill>
                  <a:srgbClr val="000000"/>
                </a:solidFill>
              </a:rPr>
              <a:t>a </a:t>
            </a:r>
            <a:r>
              <a:rPr b="1" lang="ru-RU">
                <a:solidFill>
                  <a:srgbClr val="000000"/>
                </a:solidFill>
              </a:rPr>
              <a:t>→ 0</a:t>
            </a:r>
            <a:r>
              <a:rPr lang="ru-RU">
                <a:solidFill>
                  <a:srgbClr val="000000"/>
                </a:solidFill>
              </a:rPr>
              <a:t>),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ru-RU">
                <a:solidFill>
                  <a:srgbClr val="000000"/>
                </a:solidFill>
              </a:rPr>
              <a:t>символ </a:t>
            </a:r>
            <a:r>
              <a:rPr b="1" i="1" lang="ru-RU">
                <a:solidFill>
                  <a:srgbClr val="000000"/>
                </a:solidFill>
              </a:rPr>
              <a:t>b</a:t>
            </a:r>
            <a:r>
              <a:rPr lang="ru-RU">
                <a:solidFill>
                  <a:srgbClr val="000000"/>
                </a:solidFill>
              </a:rPr>
              <a:t> – в цепочку символов </a:t>
            </a:r>
            <a:r>
              <a:rPr b="1" lang="ru-RU">
                <a:solidFill>
                  <a:srgbClr val="000000"/>
                </a:solidFill>
              </a:rPr>
              <a:t>01</a:t>
            </a:r>
            <a:r>
              <a:rPr lang="ru-RU">
                <a:solidFill>
                  <a:srgbClr val="000000"/>
                </a:solidFill>
              </a:rPr>
              <a:t> (</a:t>
            </a:r>
            <a:r>
              <a:rPr b="1" i="1" lang="ru-RU">
                <a:solidFill>
                  <a:srgbClr val="000000"/>
                </a:solidFill>
              </a:rPr>
              <a:t>b </a:t>
            </a:r>
            <a:r>
              <a:rPr b="1" lang="ru-RU">
                <a:solidFill>
                  <a:srgbClr val="000000"/>
                </a:solidFill>
              </a:rPr>
              <a:t>→ 01</a:t>
            </a:r>
            <a:r>
              <a:rPr lang="ru-RU">
                <a:solidFill>
                  <a:srgbClr val="000000"/>
                </a:solidFill>
              </a:rPr>
              <a:t>),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ru-RU">
                <a:solidFill>
                  <a:srgbClr val="000000"/>
                </a:solidFill>
              </a:rPr>
              <a:t> </a:t>
            </a:r>
            <a:r>
              <a:rPr b="1" i="1" lang="ru-RU">
                <a:solidFill>
                  <a:srgbClr val="000000"/>
                </a:solidFill>
              </a:rPr>
              <a:t>c </a:t>
            </a:r>
            <a:r>
              <a:rPr b="1" lang="ru-RU">
                <a:solidFill>
                  <a:srgbClr val="000000"/>
                </a:solidFill>
              </a:rPr>
              <a:t>→ 10</a:t>
            </a:r>
            <a:r>
              <a:rPr lang="ru-RU">
                <a:solidFill>
                  <a:srgbClr val="000000"/>
                </a:solidFill>
              </a:rPr>
              <a:t>,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i="1" lang="ru-RU">
                <a:solidFill>
                  <a:srgbClr val="000000"/>
                </a:solidFill>
              </a:rPr>
              <a:t> d</a:t>
            </a:r>
            <a:r>
              <a:rPr b="1" lang="ru-RU">
                <a:solidFill>
                  <a:srgbClr val="000000"/>
                </a:solidFill>
              </a:rPr>
              <a:t> → 1.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ru-RU">
                <a:solidFill>
                  <a:srgbClr val="000000"/>
                </a:solidFill>
              </a:rPr>
              <a:t>Допустим, что слово </a:t>
            </a:r>
            <a:r>
              <a:rPr b="1" lang="ru-RU">
                <a:solidFill>
                  <a:srgbClr val="000000"/>
                </a:solidFill>
              </a:rPr>
              <a:t>s = 01101010 </a:t>
            </a:r>
            <a:r>
              <a:rPr lang="ru-RU">
                <a:solidFill>
                  <a:srgbClr val="000000"/>
                </a:solidFill>
              </a:rPr>
              <a:t>было получено в результате кодирования по данному правилу.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ru-RU">
                <a:solidFill>
                  <a:srgbClr val="000000"/>
                </a:solidFill>
              </a:rPr>
              <a:t>Выполним декодирование (или дешифровку), чтобы узнать, что было закодировано. Для этого нужно найти обратное преобразование </a:t>
            </a:r>
            <a:r>
              <a:rPr lang="ru-RU" sz="2700">
                <a:solidFill>
                  <a:srgbClr val="000000"/>
                </a:solidFill>
              </a:rPr>
              <a:t>Алф2 → Алф1. </a:t>
            </a:r>
            <a:r>
              <a:rPr lang="ru-RU">
                <a:solidFill>
                  <a:srgbClr val="000000"/>
                </a:solidFill>
              </a:rPr>
              <a:t>В результате обнаружили, что слово </a:t>
            </a:r>
            <a:r>
              <a:rPr b="1" i="1" lang="ru-RU">
                <a:solidFill>
                  <a:srgbClr val="000000"/>
                </a:solidFill>
              </a:rPr>
              <a:t>addbba </a:t>
            </a:r>
            <a:r>
              <a:rPr lang="ru-RU">
                <a:solidFill>
                  <a:srgbClr val="000000"/>
                </a:solidFill>
              </a:rPr>
              <a:t>и слово </a:t>
            </a:r>
            <a:r>
              <a:rPr b="1" i="1" lang="ru-RU">
                <a:solidFill>
                  <a:srgbClr val="000000"/>
                </a:solidFill>
              </a:rPr>
              <a:t>bccc</a:t>
            </a:r>
            <a:r>
              <a:rPr lang="ru-RU">
                <a:solidFill>
                  <a:srgbClr val="000000"/>
                </a:solidFill>
              </a:rPr>
              <a:t>  кодируются словом </a:t>
            </a:r>
            <a:r>
              <a:rPr b="1" lang="ru-RU">
                <a:solidFill>
                  <a:srgbClr val="000000"/>
                </a:solidFill>
              </a:rPr>
              <a:t>s.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ru-RU">
                <a:solidFill>
                  <a:srgbClr val="000000"/>
                </a:solidFill>
              </a:rPr>
              <a:t>Возникла </a:t>
            </a:r>
            <a:r>
              <a:rPr lang="ru-RU">
                <a:solidFill>
                  <a:srgbClr val="FF0000"/>
                </a:solidFill>
              </a:rPr>
              <a:t>проблема неоднозначности декодирования</a:t>
            </a:r>
            <a:r>
              <a:rPr lang="ru-RU">
                <a:solidFill>
                  <a:srgbClr val="000000"/>
                </a:solidFill>
              </a:rPr>
              <a:t>.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ru-RU">
                <a:solidFill>
                  <a:srgbClr val="000000"/>
                </a:solidFill>
              </a:rPr>
              <a:t>Для успешной дешифровки коды должны допускать только </a:t>
            </a:r>
            <a:r>
              <a:rPr i="1" lang="ru-RU">
                <a:solidFill>
                  <a:srgbClr val="000000"/>
                </a:solidFill>
              </a:rPr>
              <a:t>однозначное декодирование</a:t>
            </a:r>
            <a:r>
              <a:rPr lang="ru-RU">
                <a:solidFill>
                  <a:srgbClr val="000000"/>
                </a:solidFill>
              </a:rPr>
              <a:t>, т.е. код должен быть </a:t>
            </a:r>
            <a:r>
              <a:rPr b="1" lang="ru-RU">
                <a:solidFill>
                  <a:srgbClr val="FF0000"/>
                </a:solidFill>
              </a:rPr>
              <a:t>префиксным</a:t>
            </a:r>
            <a:r>
              <a:rPr lang="ru-RU">
                <a:solidFill>
                  <a:srgbClr val="FF0000"/>
                </a:solidFill>
              </a:rPr>
              <a:t>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41541" y="0"/>
            <a:ext cx="8229600" cy="764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1" lang="ru-RU" sz="4000">
                <a:solidFill>
                  <a:srgbClr val="000000"/>
                </a:solidFill>
              </a:rPr>
              <a:t>Префиксный код</a:t>
            </a:r>
            <a:endParaRPr b="1" i="1" sz="4000"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0" y="938496"/>
            <a:ext cx="9144000" cy="5904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0"/>
              <a:buNone/>
            </a:pPr>
            <a:r>
              <a:rPr b="1" i="1" lang="ru-RU" sz="2500">
                <a:solidFill>
                  <a:srgbClr val="FF0000"/>
                </a:solidFill>
              </a:rPr>
              <a:t>Код называется префиксным, если никакое кодовое слово не является началом никакого другого кодового слова</a:t>
            </a:r>
            <a:r>
              <a:rPr b="1" i="1" lang="ru-RU" sz="2500">
                <a:solidFill>
                  <a:srgbClr val="000000"/>
                </a:solidFill>
              </a:rPr>
              <a:t>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</a:pPr>
            <a:r>
              <a:rPr lang="ru-RU" sz="2500">
                <a:solidFill>
                  <a:srgbClr val="000000"/>
                </a:solidFill>
              </a:rPr>
              <a:t>В нашем примере код символа a – 0 является началом кода символа b – 01. Значит наш код – не префиксный.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1" i="1" lang="ru-RU" sz="2800" u="sng">
                <a:solidFill>
                  <a:srgbClr val="000000"/>
                </a:solidFill>
              </a:rPr>
              <a:t>Утверждение.</a:t>
            </a:r>
            <a:r>
              <a:rPr b="1" i="1" lang="ru-RU" sz="2800">
                <a:solidFill>
                  <a:srgbClr val="000000"/>
                </a:solidFill>
              </a:rPr>
              <a:t> </a:t>
            </a:r>
            <a:r>
              <a:rPr b="1" i="1" lang="ru-RU" sz="2500">
                <a:solidFill>
                  <a:srgbClr val="FF0000"/>
                </a:solidFill>
              </a:rPr>
              <a:t>Префиксный код всегда может быть однозначно декодирован.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</a:pPr>
            <a:r>
              <a:rPr i="1" lang="ru-RU" sz="2500" u="sng">
                <a:solidFill>
                  <a:srgbClr val="000000"/>
                </a:solidFill>
              </a:rPr>
              <a:t>Пример</a:t>
            </a:r>
            <a:r>
              <a:rPr lang="ru-RU" sz="2500">
                <a:solidFill>
                  <a:srgbClr val="000000"/>
                </a:solidFill>
              </a:rPr>
              <a:t> Пусть Алф1 = {a, b, c, d}, Алф2 = {0, 1}.</a:t>
            </a:r>
            <a:r>
              <a:rPr lang="ru-RU" sz="2500"/>
              <a:t> Рассмотрим код </a:t>
            </a:r>
            <a:r>
              <a:rPr b="1" lang="ru-RU" sz="2500"/>
              <a:t>F </a:t>
            </a:r>
            <a:r>
              <a:rPr lang="ru-RU" sz="2500"/>
              <a:t>такой, что </a:t>
            </a:r>
            <a:r>
              <a:rPr lang="ru-RU" sz="2500">
                <a:solidFill>
                  <a:srgbClr val="000000"/>
                </a:solidFill>
              </a:rPr>
              <a:t> </a:t>
            </a:r>
            <a:r>
              <a:rPr b="1" lang="ru-RU" sz="2400">
                <a:solidFill>
                  <a:srgbClr val="000000"/>
                </a:solidFill>
              </a:rPr>
              <a:t>a</a:t>
            </a:r>
            <a:r>
              <a:rPr b="1" i="1" lang="ru-RU" sz="2400">
                <a:solidFill>
                  <a:srgbClr val="000000"/>
                </a:solidFill>
              </a:rPr>
              <a:t> </a:t>
            </a:r>
            <a:r>
              <a:rPr b="1" lang="ru-RU" sz="2400">
                <a:solidFill>
                  <a:srgbClr val="000000"/>
                </a:solidFill>
              </a:rPr>
              <a:t>→ 0,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ru-RU" sz="2400">
                <a:solidFill>
                  <a:srgbClr val="000000"/>
                </a:solidFill>
              </a:rPr>
              <a:t>	         b</a:t>
            </a:r>
            <a:r>
              <a:rPr b="1" i="1" lang="ru-RU" sz="2400">
                <a:solidFill>
                  <a:srgbClr val="000000"/>
                </a:solidFill>
              </a:rPr>
              <a:t> </a:t>
            </a:r>
            <a:r>
              <a:rPr b="1" lang="ru-RU" sz="2400">
                <a:solidFill>
                  <a:srgbClr val="000000"/>
                </a:solidFill>
              </a:rPr>
              <a:t>→ 101, 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ru-RU" sz="2400">
                <a:solidFill>
                  <a:srgbClr val="000000"/>
                </a:solidFill>
              </a:rPr>
              <a:t>	         c</a:t>
            </a:r>
            <a:r>
              <a:rPr b="1" i="1" lang="ru-RU" sz="2400">
                <a:solidFill>
                  <a:srgbClr val="000000"/>
                </a:solidFill>
              </a:rPr>
              <a:t> </a:t>
            </a:r>
            <a:r>
              <a:rPr b="1" lang="ru-RU" sz="2400">
                <a:solidFill>
                  <a:srgbClr val="000000"/>
                </a:solidFill>
              </a:rPr>
              <a:t>→ 110</a:t>
            </a:r>
            <a:r>
              <a:rPr lang="ru-RU" sz="2400">
                <a:solidFill>
                  <a:srgbClr val="000000"/>
                </a:solidFill>
              </a:rPr>
              <a:t>,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ru-RU" sz="2400">
                <a:solidFill>
                  <a:srgbClr val="000000"/>
                </a:solidFill>
              </a:rPr>
              <a:t>	         d → 1110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u-RU" sz="2400">
                <a:solidFill>
                  <a:srgbClr val="000000"/>
                </a:solidFill>
              </a:rPr>
              <a:t>Слово</a:t>
            </a:r>
            <a:r>
              <a:rPr b="1" lang="ru-RU" sz="2400">
                <a:solidFill>
                  <a:srgbClr val="000000"/>
                </a:solidFill>
              </a:rPr>
              <a:t> s = 01101010 </a:t>
            </a:r>
            <a:r>
              <a:rPr lang="ru-RU" sz="2400">
                <a:solidFill>
                  <a:srgbClr val="000000"/>
                </a:solidFill>
              </a:rPr>
              <a:t>состоит из символов алфавита </a:t>
            </a:r>
            <a:r>
              <a:rPr b="1" lang="ru-RU" sz="2400">
                <a:solidFill>
                  <a:srgbClr val="000000"/>
                </a:solidFill>
              </a:rPr>
              <a:t>АЛФ2</a:t>
            </a:r>
            <a:r>
              <a:rPr lang="ru-RU" sz="2400">
                <a:solidFill>
                  <a:srgbClr val="000000"/>
                </a:solidFill>
              </a:rPr>
              <a:t>. Код </a:t>
            </a:r>
            <a:r>
              <a:rPr b="1" lang="ru-RU" sz="2500">
                <a:solidFill>
                  <a:srgbClr val="000000"/>
                </a:solidFill>
              </a:rPr>
              <a:t>F </a:t>
            </a:r>
            <a:r>
              <a:rPr lang="ru-RU" sz="2500">
                <a:solidFill>
                  <a:srgbClr val="000000"/>
                </a:solidFill>
              </a:rPr>
              <a:t>является префиксным, поэтому слово </a:t>
            </a:r>
            <a:r>
              <a:rPr b="1" lang="ru-RU" sz="2400">
                <a:solidFill>
                  <a:srgbClr val="000000"/>
                </a:solidFill>
              </a:rPr>
              <a:t>s </a:t>
            </a:r>
            <a:r>
              <a:rPr lang="ru-RU" sz="2500">
                <a:solidFill>
                  <a:srgbClr val="000000"/>
                </a:solidFill>
              </a:rPr>
              <a:t>однозначно декодируется. В качестве результата декодирования получили слово</a:t>
            </a:r>
            <a:r>
              <a:rPr b="1" lang="ru-RU" sz="2500">
                <a:solidFill>
                  <a:srgbClr val="000000"/>
                </a:solidFill>
              </a:rPr>
              <a:t>   acba   </a:t>
            </a:r>
            <a:r>
              <a:rPr lang="ru-RU" sz="2500">
                <a:solidFill>
                  <a:srgbClr val="000000"/>
                </a:solidFill>
              </a:rPr>
              <a:t>из алфавита </a:t>
            </a:r>
            <a:r>
              <a:rPr b="1" lang="ru-RU" sz="2500">
                <a:solidFill>
                  <a:srgbClr val="000000"/>
                </a:solidFill>
              </a:rPr>
              <a:t>АЛФ1.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457200" y="12454"/>
            <a:ext cx="8229600" cy="6802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ru-RU"/>
              <a:t>Критерии качества кодирования</a:t>
            </a:r>
            <a:endParaRPr b="1" i="1"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0" y="764704"/>
            <a:ext cx="9144000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Минимальная длина кода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Однозначное кодирование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При преобразовании информации из одного вида в другой количество информации не возрастает.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488721" y="0"/>
            <a:ext cx="8229600" cy="6926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ru-RU"/>
              <a:t>Информационная ёмкость</a:t>
            </a:r>
            <a:endParaRPr b="1" i="1"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0" y="764704"/>
            <a:ext cx="9144000" cy="57606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99" r="0" t="-17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457200" y="0"/>
            <a:ext cx="8229600" cy="6926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ru-RU"/>
              <a:t>Избыточность кодирования</a:t>
            </a:r>
            <a:endParaRPr b="1" i="1"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539552" y="836712"/>
            <a:ext cx="8147248" cy="5616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rPr i="1" lang="ru-RU" sz="2600">
                <a:solidFill>
                  <a:srgbClr val="000000"/>
                </a:solidFill>
              </a:rPr>
              <a:t>Средняя информационная ёмкость </a:t>
            </a:r>
            <a:r>
              <a:rPr b="1" lang="ru-RU" sz="2400"/>
              <a:t>I(А) </a:t>
            </a:r>
            <a:r>
              <a:rPr lang="ru-RU" sz="2400"/>
              <a:t>определяет предел сжимаемости кода:  </a:t>
            </a:r>
            <a:r>
              <a:rPr b="1" lang="ru-RU" sz="2400"/>
              <a:t>никакой двоичный код не может иметь среднюю длину меньше I(А)</a:t>
            </a:r>
            <a:r>
              <a:rPr lang="ru-RU" sz="2400"/>
              <a:t>, в противном случае можно было бы передать некоторое количество информации меньшим числом битов, что невозможно.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Таким образом, любой код может быть в большей или меньшей степени </a:t>
            </a:r>
            <a:r>
              <a:rPr b="1" i="1" lang="ru-RU" sz="2400"/>
              <a:t>избыточным</a:t>
            </a:r>
            <a:r>
              <a:rPr lang="ru-RU" sz="2400"/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ru-RU"/>
              <a:t>Избыточность кодирования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62" r="-1109" t="-184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0" y="0"/>
            <a:ext cx="9144000" cy="764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ru-RU"/>
              <a:t>Выводы</a:t>
            </a:r>
            <a:r>
              <a:rPr lang="ru-RU"/>
              <a:t>   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179512" y="764704"/>
            <a:ext cx="8784976" cy="59766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16" r="-2079" t="-15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67544" y="0"/>
            <a:ext cx="8229600" cy="6926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ru-RU"/>
              <a:t>Информационная модель Шеннона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0" y="908720"/>
            <a:ext cx="9144000" cy="594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К. Шеннон в </a:t>
            </a:r>
            <a:r>
              <a:rPr lang="ru-RU">
                <a:solidFill>
                  <a:srgbClr val="FF0000"/>
                </a:solidFill>
              </a:rPr>
              <a:t>1936</a:t>
            </a:r>
            <a:r>
              <a:rPr lang="ru-RU"/>
              <a:t> году предложил </a:t>
            </a:r>
            <a:r>
              <a:rPr lang="ru-RU">
                <a:solidFill>
                  <a:srgbClr val="FF0000"/>
                </a:solidFill>
              </a:rPr>
              <a:t>модель передачи информации,</a:t>
            </a:r>
            <a:r>
              <a:rPr lang="ru-RU"/>
              <a:t> в которой имеется источник (кодер) и приёмник (декодер). </a:t>
            </a:r>
            <a:endParaRPr/>
          </a:p>
          <a:p>
            <a:pPr indent="-342900" lvl="0" marL="342900" rtl="0" algn="just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Источник и приёмник связаны между собой каналом, по которому передаются сообщения. </a:t>
            </a:r>
            <a:endParaRPr/>
          </a:p>
          <a:p>
            <a:pPr indent="-342900" lvl="0" marL="342900" rtl="0" algn="just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Канал не искажает и не теряет сообщения.</a:t>
            </a:r>
            <a:endParaRPr/>
          </a:p>
          <a:p>
            <a:pPr indent="-342900" lvl="0" marL="342900" rtl="0" algn="just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Пусть в области источника происходит наблюдение за некоторой случайной величиной. </a:t>
            </a:r>
            <a:endParaRPr/>
          </a:p>
          <a:p>
            <a:pPr indent="-342900" lvl="0" marL="342900" rtl="0" algn="just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Приёмник может иметь </a:t>
            </a:r>
            <a:r>
              <a:rPr i="1" lang="ru-RU">
                <a:solidFill>
                  <a:srgbClr val="0070C0"/>
                </a:solidFill>
              </a:rPr>
              <a:t>априорное</a:t>
            </a:r>
            <a:r>
              <a:rPr i="1" lang="ru-RU"/>
              <a:t> </a:t>
            </a:r>
            <a:r>
              <a:rPr lang="ru-RU"/>
              <a:t>представление о множестве </a:t>
            </a:r>
            <a:r>
              <a:rPr lang="ru-RU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до</a:t>
            </a:r>
            <a:r>
              <a:rPr lang="ru-RU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/>
              <a:t>возможных исходов (если ничего не известно заранее, то 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000">
                <a:latin typeface="Arial"/>
                <a:ea typeface="Arial"/>
                <a:cs typeface="Arial"/>
                <a:sym typeface="Arial"/>
              </a:rPr>
              <a:t>до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-RU"/>
              <a:t>– </a:t>
            </a:r>
            <a:r>
              <a:rPr lang="ru-RU"/>
              <a:t>всё пространство всевозможных исходов</a:t>
            </a:r>
            <a:r>
              <a:rPr b="1" lang="ru-RU"/>
              <a:t> 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Ω</a:t>
            </a:r>
            <a:r>
              <a:rPr lang="ru-RU"/>
              <a:t>). </a:t>
            </a:r>
            <a:endParaRPr/>
          </a:p>
          <a:p>
            <a:pPr indent="-342900" lvl="0" marL="342900" rtl="0" algn="just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Источник передаёт приёмнику сообщение о произошедшем наблюдении, после чего множество предполагаемых</a:t>
            </a:r>
            <a:r>
              <a:rPr b="1" lang="ru-RU"/>
              <a:t> </a:t>
            </a:r>
            <a:r>
              <a:rPr lang="ru-RU"/>
              <a:t>возможных исходах приёмника сужается до </a:t>
            </a:r>
            <a:r>
              <a:rPr lang="ru-RU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после </a:t>
            </a:r>
            <a:r>
              <a:rPr lang="ru-RU"/>
              <a:t>(возможно, до одного наблюдаемого исхода). </a:t>
            </a:r>
            <a:endParaRPr/>
          </a:p>
          <a:p>
            <a:pPr indent="-342900" lvl="0" marL="342900" rtl="0" algn="just">
              <a:spcBef>
                <a:spcPts val="448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ru-RU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после</a:t>
            </a:r>
            <a:r>
              <a:rPr lang="ru-RU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/>
              <a:t>– </a:t>
            </a:r>
            <a:r>
              <a:rPr i="1" lang="ru-RU">
                <a:solidFill>
                  <a:srgbClr val="0070C0"/>
                </a:solidFill>
              </a:rPr>
              <a:t>апостериорное</a:t>
            </a:r>
            <a:r>
              <a:rPr lang="ru-RU"/>
              <a:t> представление.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23528" y="0"/>
            <a:ext cx="8229600" cy="764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ru-RU"/>
              <a:t>Методы сжатия информации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0" y="1052736"/>
            <a:ext cx="9144000" cy="5805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ru-RU"/>
              <a:t>Сжатие</a:t>
            </a:r>
            <a:r>
              <a:rPr lang="ru-RU"/>
              <a:t> - выбор такого способа кодирования, при котором для хранения информации требуется меньший объем памяти.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i="1" lang="ru-RU" u="sng"/>
              <a:t>Примеры сжатия информации: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«Сто пятьдесят три тысячи четыреста девяносто» </a:t>
            </a:r>
            <a:r>
              <a:rPr b="1" lang="ru-RU"/>
              <a:t>		153490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«Доктор философских наук, профессор Московского государственного университета»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		</a:t>
            </a:r>
            <a:r>
              <a:rPr b="1" lang="ru-RU"/>
              <a:t>д.ф.н., проф. МГУ.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«Точка X принадлежит прямой </a:t>
            </a:r>
            <a:r>
              <a:rPr b="1" i="1" lang="ru-RU"/>
              <a:t>a</a:t>
            </a:r>
            <a:r>
              <a:rPr lang="ru-RU"/>
              <a:t>»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		</a:t>
            </a:r>
            <a:r>
              <a:rPr b="1" i="1" lang="ru-RU"/>
              <a:t>X</a:t>
            </a:r>
            <a:r>
              <a:rPr b="1" lang="ru-RU"/>
              <a:t> ∈ </a:t>
            </a:r>
            <a:r>
              <a:rPr b="1" i="1" lang="ru-RU"/>
              <a:t>а</a:t>
            </a:r>
            <a:endParaRPr b="1"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457200" y="0"/>
            <a:ext cx="8229600" cy="83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ru-RU"/>
              <a:t>Метод Шеннона-Фано</a:t>
            </a:r>
            <a:endParaRPr/>
          </a:p>
        </p:txBody>
      </p:sp>
      <p:pic>
        <p:nvPicPr>
          <p:cNvPr descr="https://cdn.thinglink.me/api/image/3DLAmChCHicvwFHxc9hcgedhwg1Y41MCY5YpGFEjqgoL9mNDPqxzbjQb5Ly38pGwQ9Qcopbv8DnLsRSEdxveQUhUyZAtu5buiFLSes6N48ouFWf9Vfmj2A1jKNxThfKMuZ3hbNjN5tzryAHeZxdrCDJ1EkFncLe/320/320/scaledown" id="211" name="Google Shape;211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6136" y="924779"/>
            <a:ext cx="2160240" cy="295114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/>
          <p:nvPr/>
        </p:nvSpPr>
        <p:spPr>
          <a:xfrm>
            <a:off x="179512" y="3931785"/>
            <a:ext cx="40062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Клод Э́лвуд Ше́ннон (1916 - 2001) — американский инженер и математик.  Является основателем теории информации, нашедшей применение в современных высокотехнологических системах связи. В 1948 году предложил использовать слово «бит» для обозначения наименьшей единицы информации.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3"/>
          <p:cNvSpPr/>
          <p:nvPr/>
        </p:nvSpPr>
        <p:spPr>
          <a:xfrm>
            <a:off x="5148064" y="3963995"/>
            <a:ext cx="399593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Роберт Марио Фано родился в 1917 году в Турине, Италия. Это итальянский-американский ученый компьютерщик, в настоящее время почетный профессор по электротехнике и компьютерным наукам в Массачусетском технологическом институте. Фано известен главным образом по его работам в теории информации.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ÐÐ¾ÑÐ¾Ð¶ÐµÐµ Ð¸Ð·Ð¾Ð±ÑÐ°Ð¶ÐµÐ½Ð¸Ðµ" id="214" name="Google Shape;21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923552"/>
            <a:ext cx="2160240" cy="2966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457200" y="326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ru-RU"/>
              <a:t>Метод Шеннона-Фано (1950 г)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0" y="1340768"/>
            <a:ext cx="9144000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ru-RU" sz="3600"/>
              <a:t>Пусть дан алфавит, состоящий всего из 4 символов: </a:t>
            </a:r>
            <a:r>
              <a:rPr b="1" lang="ru-RU" sz="3600"/>
              <a:t>a, b, c </a:t>
            </a:r>
            <a:r>
              <a:rPr lang="ru-RU" sz="3600"/>
              <a:t>и </a:t>
            </a:r>
            <a:r>
              <a:rPr b="1" lang="ru-RU" sz="3600"/>
              <a:t>d</a:t>
            </a:r>
            <a:r>
              <a:rPr lang="ru-RU" sz="3600"/>
              <a:t>. 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ru-RU" sz="3600"/>
              <a:t>Тогда для кодирования каждого символа достаточно 2 бит.   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ru-RU" sz="3600"/>
              <a:t>Например: 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ru-RU" sz="3600"/>
              <a:t>		</a:t>
            </a:r>
            <a:r>
              <a:rPr b="1" lang="ru-RU" sz="3600"/>
              <a:t>a – 00, 	b – 01, 	c – 10, 	d – 11</a:t>
            </a:r>
            <a:r>
              <a:rPr lang="ru-RU" sz="3600"/>
              <a:t>. 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ru-RU" sz="3600"/>
              <a:t>Таким образом сообщение </a:t>
            </a:r>
            <a:r>
              <a:rPr b="1" lang="ru-RU" sz="3600"/>
              <a:t>ababcaacdb</a:t>
            </a:r>
            <a:r>
              <a:rPr lang="ru-RU" sz="3600"/>
              <a:t> будет закодировано 20 битами.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467544" y="0"/>
            <a:ext cx="8229600" cy="83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ru-RU"/>
              <a:t>Метод Шеннона-Фано</a:t>
            </a:r>
            <a:r>
              <a:rPr lang="ru-RU"/>
              <a:t> 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179512" y="908720"/>
            <a:ext cx="8784976" cy="583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По сообщению: 			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				</a:t>
            </a:r>
            <a:r>
              <a:rPr b="1" lang="ru-RU"/>
              <a:t>ababcaacdb</a:t>
            </a:r>
            <a:r>
              <a:rPr lang="ru-RU"/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подсчитаем, какую долю в нем занимает каждый символ, сведем результаты в таблицу и упорядочим эту таблицу по убыванию долей: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227" name="Google Shape;227;p35"/>
          <p:cNvGraphicFramePr/>
          <p:nvPr/>
        </p:nvGraphicFramePr>
        <p:xfrm>
          <a:off x="323527" y="45811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{9C96A8AC-48C0-448F-B0CE-3193DC84E596}</a:tableStyleId>
              </a:tblPr>
              <a:tblGrid>
                <a:gridCol w="1699400"/>
                <a:gridCol w="1699400"/>
                <a:gridCol w="1699400"/>
                <a:gridCol w="1699400"/>
                <a:gridCol w="1699400"/>
              </a:tblGrid>
              <a:tr h="686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2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Символ</a:t>
                      </a:r>
                      <a:endParaRPr b="1" i="1"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a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b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c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d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</a:tr>
              <a:tr h="1185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Доля в тексте</a:t>
                      </a:r>
                      <a:endParaRPr b="1" i="1"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4/10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3/10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2/10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1/10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467544" y="0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ru-RU"/>
              <a:t>Метод Шеннона-Фано</a:t>
            </a:r>
            <a:endParaRPr b="1" i="1"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179512" y="692696"/>
            <a:ext cx="8712968" cy="5904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Разделим таблицу на две части так, чтобы суммы долей в каждой части отличались бы как можно меньше.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Пусть коды символов первой части начинаются с </a:t>
            </a:r>
            <a:r>
              <a:rPr b="1" lang="ru-RU"/>
              <a:t>0</a:t>
            </a:r>
            <a:r>
              <a:rPr lang="ru-RU"/>
              <a:t>, а второй – с </a:t>
            </a:r>
            <a:r>
              <a:rPr b="1" lang="ru-RU"/>
              <a:t>1</a:t>
            </a:r>
            <a:r>
              <a:rPr lang="ru-RU"/>
              <a:t>: 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234" name="Google Shape;234;p36"/>
          <p:cNvGraphicFramePr/>
          <p:nvPr/>
        </p:nvGraphicFramePr>
        <p:xfrm>
          <a:off x="467543" y="33569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{9C96A8AC-48C0-448F-B0CE-3193DC84E596}</a:tableStyleId>
              </a:tblPr>
              <a:tblGrid>
                <a:gridCol w="1684975"/>
                <a:gridCol w="1684975"/>
                <a:gridCol w="1684975"/>
                <a:gridCol w="1684975"/>
                <a:gridCol w="1684975"/>
              </a:tblGrid>
              <a:tr h="685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Символ</a:t>
                      </a:r>
                      <a:endParaRPr b="1" i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a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b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c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d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</a:tr>
              <a:tr h="68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Доля в тексте</a:t>
                      </a:r>
                      <a:endParaRPr b="1" i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4/10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3/10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2/10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85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Сумма долей </a:t>
                      </a:r>
                      <a:endParaRPr b="1" i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4/10 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6/10 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118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Первая цифра кода</a:t>
                      </a:r>
                      <a:endParaRPr b="1" i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/>
                        <a:t>0</a:t>
                      </a:r>
                      <a:endParaRPr b="1" sz="2800" u="none" cap="none" strike="noStrike"/>
                    </a:p>
                  </a:txBody>
                  <a:tcPr marT="45725" marB="45725" marR="91450" marL="91450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/>
                        <a:t>1</a:t>
                      </a:r>
                      <a:endParaRPr b="1" sz="2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539552" y="0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ru-RU"/>
              <a:t>Метод Шеннона-Фано</a:t>
            </a:r>
            <a:endParaRPr b="1" i="1"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179512" y="908720"/>
            <a:ext cx="8712968" cy="57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Повторим процедуру для тех частей таблицы, в которых более одного символа: 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241" name="Google Shape;241;p37"/>
          <p:cNvGraphicFramePr/>
          <p:nvPr/>
        </p:nvGraphicFramePr>
        <p:xfrm>
          <a:off x="395536" y="21328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{9C96A8AC-48C0-448F-B0CE-3193DC84E596}</a:tableStyleId>
              </a:tblPr>
              <a:tblGrid>
                <a:gridCol w="1674725"/>
                <a:gridCol w="1674725"/>
                <a:gridCol w="1674725"/>
                <a:gridCol w="1674725"/>
                <a:gridCol w="1674725"/>
              </a:tblGrid>
              <a:tr h="595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Символ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a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b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c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d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</a:tr>
              <a:tr h="860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Доля в тексте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4/10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3/10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2/10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1/10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  <a:tr h="860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Сумма долей 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4/10 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6/10 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860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Первая цифра кода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/>
                        <a:t>0</a:t>
                      </a:r>
                      <a:endParaRPr b="1" sz="2800" u="none" cap="none" strike="noStrike"/>
                    </a:p>
                  </a:txBody>
                  <a:tcPr marT="45725" marB="45725" marR="91450" marL="91450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/>
                        <a:t>1</a:t>
                      </a:r>
                      <a:endParaRPr b="1" sz="2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49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 u="none" cap="none" strike="noStrike"/>
                        <a:t>3/10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 u="none" cap="none" strike="noStrike"/>
                        <a:t>3/10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860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Вторая цифра кода 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/>
                        <a:t>0</a:t>
                      </a:r>
                      <a:endParaRPr b="1" sz="28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/>
                        <a:t>1</a:t>
                      </a:r>
                      <a:endParaRPr b="1" sz="2800" u="none" cap="none" strike="noStrike"/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539552" y="0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ru-RU"/>
              <a:t>Метод Шеннона-Фано</a:t>
            </a:r>
            <a:endParaRPr b="1" i="1"/>
          </a:p>
        </p:txBody>
      </p:sp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179512" y="908720"/>
            <a:ext cx="8784976" cy="594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 </a:t>
            </a:r>
            <a:endParaRPr/>
          </a:p>
        </p:txBody>
      </p:sp>
      <p:graphicFrame>
        <p:nvGraphicFramePr>
          <p:cNvPr id="248" name="Google Shape;248;p38"/>
          <p:cNvGraphicFramePr/>
          <p:nvPr/>
        </p:nvGraphicFramePr>
        <p:xfrm>
          <a:off x="323527" y="10527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{9C96A8AC-48C0-448F-B0CE-3193DC84E596}</a:tableStyleId>
              </a:tblPr>
              <a:tblGrid>
                <a:gridCol w="1728200"/>
                <a:gridCol w="1728200"/>
                <a:gridCol w="1728200"/>
                <a:gridCol w="1728200"/>
                <a:gridCol w="1728200"/>
              </a:tblGrid>
              <a:tr h="60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Символ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a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b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c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d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</a:tr>
              <a:tr h="506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Доля в тексте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4/10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3/10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2/10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1/10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  <a:tr h="87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Сумма долей 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4/10 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6/10 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87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Первая цифра кода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/>
                        <a:t>0</a:t>
                      </a:r>
                      <a:endParaRPr b="1" sz="2800" u="none" cap="none" strike="noStrike"/>
                    </a:p>
                  </a:txBody>
                  <a:tcPr marT="45725" marB="45725" marR="91450" marL="91450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/>
                        <a:t>1</a:t>
                      </a:r>
                      <a:endParaRPr b="1" sz="2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506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 u="none" cap="none" strike="noStrike"/>
                        <a:t>3/10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 u="none" cap="none" strike="noStrike"/>
                        <a:t>3/10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87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Вторая цифра кода 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/>
                        <a:t>0</a:t>
                      </a:r>
                      <a:endParaRPr b="1" sz="28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/>
                        <a:t>1</a:t>
                      </a:r>
                      <a:endParaRPr b="1" sz="28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506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 u="none" cap="none" strike="noStrike"/>
                        <a:t>2/10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 u="none" cap="none" strike="noStrike"/>
                        <a:t>1/10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  <a:tr h="87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Третья цифра кода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/>
                        <a:t>0</a:t>
                      </a:r>
                      <a:endParaRPr b="1"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/>
                        <a:t>1</a:t>
                      </a:r>
                      <a:endParaRPr b="1" sz="2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539552" y="0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ru-RU"/>
              <a:t>Метод Шеннона-Фано</a:t>
            </a:r>
            <a:endParaRPr b="1" i="1"/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107504" y="980728"/>
            <a:ext cx="8820472" cy="5544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Таким образом, для всех символов алфавита получены новые коды: </a:t>
            </a:r>
            <a:endParaRPr/>
          </a:p>
          <a:p>
            <a:pPr indent="-228600" lvl="3" marL="1600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 sz="2800"/>
              <a:t>a – 0, 	</a:t>
            </a:r>
            <a:endParaRPr/>
          </a:p>
          <a:p>
            <a:pPr indent="-228600" lvl="3" marL="1600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 sz="2800"/>
              <a:t>b – 10, 	</a:t>
            </a:r>
            <a:endParaRPr/>
          </a:p>
          <a:p>
            <a:pPr indent="-228600" lvl="3" marL="1600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 sz="2800"/>
              <a:t>c – 110, 	</a:t>
            </a:r>
            <a:endParaRPr/>
          </a:p>
          <a:p>
            <a:pPr indent="-228600" lvl="3" marL="1600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 sz="2800"/>
              <a:t>d – 111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Следовательно, для исходного сообщения </a:t>
            </a:r>
            <a:r>
              <a:rPr b="1" lang="ru-RU"/>
              <a:t>ababcaacdb</a:t>
            </a:r>
            <a:r>
              <a:rPr lang="ru-RU"/>
              <a:t> потребует 19 бит.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457200" y="19650"/>
            <a:ext cx="8229600" cy="745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ru-RU"/>
              <a:t>Метод Шеннона-Фано</a:t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107504" y="764704"/>
            <a:ext cx="8928992" cy="609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ru-RU">
                <a:solidFill>
                  <a:srgbClr val="000000"/>
                </a:solidFill>
              </a:rPr>
              <a:t>Построим код Шеннона-Фано для фразы: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ru-RU">
                <a:solidFill>
                  <a:srgbClr val="000000"/>
                </a:solidFill>
              </a:rPr>
              <a:t>	“</a:t>
            </a:r>
            <a:r>
              <a:rPr b="1" lang="ru-RU">
                <a:solidFill>
                  <a:srgbClr val="000000"/>
                </a:solidFill>
              </a:rPr>
              <a:t>КОЛ  ОКОЛО  КОЛОКОЛА</a:t>
            </a:r>
            <a:r>
              <a:rPr lang="ru-RU">
                <a:solidFill>
                  <a:srgbClr val="000000"/>
                </a:solidFill>
              </a:rPr>
              <a:t>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ru-RU">
                <a:solidFill>
                  <a:srgbClr val="000000"/>
                </a:solidFill>
              </a:rPr>
              <a:t>Фраза состоит из 18 символов.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ru-RU">
                <a:solidFill>
                  <a:srgbClr val="000000"/>
                </a:solidFill>
              </a:rPr>
              <a:t>Алфавит этой фразы состоит всего из 5 символов: 	</a:t>
            </a:r>
            <a:r>
              <a:rPr b="1" lang="ru-RU">
                <a:solidFill>
                  <a:srgbClr val="000000"/>
                </a:solidFill>
              </a:rPr>
              <a:t>К, Л, О, ‘  ’ </a:t>
            </a:r>
            <a:r>
              <a:rPr lang="ru-RU">
                <a:solidFill>
                  <a:srgbClr val="000000"/>
                </a:solidFill>
              </a:rPr>
              <a:t>и </a:t>
            </a:r>
            <a:r>
              <a:rPr b="1" lang="ru-RU">
                <a:solidFill>
                  <a:srgbClr val="000000"/>
                </a:solidFill>
              </a:rPr>
              <a:t>А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ru-RU">
                <a:solidFill>
                  <a:srgbClr val="000000"/>
                </a:solidFill>
              </a:rPr>
              <a:t>Частота каждого символа приведена в таблице: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261" name="Google Shape;261;p40"/>
          <p:cNvGraphicFramePr/>
          <p:nvPr/>
        </p:nvGraphicFramePr>
        <p:xfrm>
          <a:off x="0" y="47251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{9C96A8AC-48C0-448F-B0CE-3193DC84E596}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alibri"/>
                        <a:buNone/>
                      </a:pPr>
                      <a:r>
                        <a:rPr b="0" i="0" lang="ru-RU" sz="3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Символ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200" u="none" cap="none" strike="noStrike"/>
                        <a:t>О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200" u="none" cap="none" strike="noStrike"/>
                        <a:t>К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200" u="none" cap="none" strike="noStrike"/>
                        <a:t>Л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200" u="none" cap="none" strike="noStrike"/>
                        <a:t> ‘   ’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200" u="none" cap="none" strike="noStrike"/>
                        <a:t>А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3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Доля в тексте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200" u="none" cap="none" strike="noStrike"/>
                        <a:t>7/18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200" u="none" cap="none" strike="noStrike"/>
                        <a:t>4/18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200" u="none" cap="none" strike="noStrike"/>
                        <a:t>4/18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200" u="none" cap="none" strike="noStrike"/>
                        <a:t>2/18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200" u="none" cap="none" strike="noStrike"/>
                        <a:t>1/18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539552" y="0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ru-RU"/>
              <a:t>Метод Шеннона-Фано</a:t>
            </a:r>
            <a:endParaRPr b="1" i="1"/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179512" y="778098"/>
            <a:ext cx="8784976" cy="6079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 </a:t>
            </a:r>
            <a:endParaRPr/>
          </a:p>
        </p:txBody>
      </p:sp>
      <p:graphicFrame>
        <p:nvGraphicFramePr>
          <p:cNvPr id="268" name="Google Shape;268;p41"/>
          <p:cNvGraphicFramePr/>
          <p:nvPr/>
        </p:nvGraphicFramePr>
        <p:xfrm>
          <a:off x="179510" y="15763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{9C96A8AC-48C0-448F-B0CE-3193DC84E596}</a:tableStyleId>
              </a:tblPr>
              <a:tblGrid>
                <a:gridCol w="1464175"/>
                <a:gridCol w="1464175"/>
                <a:gridCol w="1464175"/>
                <a:gridCol w="1464175"/>
                <a:gridCol w="1464175"/>
                <a:gridCol w="1464175"/>
              </a:tblGrid>
              <a:tr h="51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Символ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/>
                        <a:t>О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/>
                        <a:t>К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/>
                        <a:t>Л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/>
                        <a:t>‘     ’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/>
                        <a:t>А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4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Доля в тексте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7/18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4/18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4/18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2/18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ru-RU" sz="2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1/18</a:t>
                      </a:r>
                      <a:endParaRPr b="0" i="0" sz="2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  <a:tr h="750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Сумма долей 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 u="none" cap="none" strike="noStrike"/>
                        <a:t>11/18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 u="none" cap="none" strike="noStrike"/>
                        <a:t>7/18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750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Первая цифра кода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/>
                        <a:t>0</a:t>
                      </a:r>
                      <a:endParaRPr b="1" sz="2800" u="none" cap="none" strike="noStrike"/>
                    </a:p>
                  </a:txBody>
                  <a:tcPr marT="45725" marB="45725" marR="91450" marL="91450"/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/>
                        <a:t>1</a:t>
                      </a:r>
                      <a:endParaRPr b="1" sz="2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434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 u="none" cap="none" strike="noStrike"/>
                        <a:t>7/18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 u="none" cap="none" strike="noStrike"/>
                        <a:t>4/18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 u="none" cap="none" strike="noStrike"/>
                        <a:t>4/18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 u="none" cap="none" strike="noStrike"/>
                        <a:t>3/18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750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Вторая цифра кода 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/>
                        <a:t>0</a:t>
                      </a:r>
                      <a:endParaRPr b="1"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/>
                        <a:t>1</a:t>
                      </a:r>
                      <a:endParaRPr b="1"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/>
                        <a:t>0</a:t>
                      </a:r>
                      <a:endParaRPr b="1" sz="28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/>
                        <a:t>1</a:t>
                      </a:r>
                      <a:endParaRPr b="1" sz="28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434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 u="none" cap="none" strike="noStrike"/>
                        <a:t>2/18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 u="none" cap="none" strike="noStrike"/>
                        <a:t>1/18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  <a:tr h="750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Третья цифра кода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/>
                        <a:t>0</a:t>
                      </a:r>
                      <a:endParaRPr b="1"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/>
                        <a:t>1</a:t>
                      </a:r>
                      <a:endParaRPr b="1" sz="2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9" name="Google Shape;269;p41"/>
          <p:cNvSpPr/>
          <p:nvPr/>
        </p:nvSpPr>
        <p:spPr>
          <a:xfrm>
            <a:off x="0" y="635046"/>
            <a:ext cx="9143999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Построение кода Шеннона-Фано для фразы: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“</a:t>
            </a:r>
            <a:r>
              <a:rPr b="1" lang="ru-RU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КОЛ  ОКОЛО  КОЛОКОЛА</a:t>
            </a:r>
            <a:r>
              <a:rPr lang="ru-RU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0"/>
            <a:ext cx="822960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1" lang="ru-RU" sz="3200"/>
              <a:t>Количество информации</a:t>
            </a:r>
            <a:endParaRPr b="1" i="1" sz="3200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0" y="620688"/>
            <a:ext cx="9144000" cy="62373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32" r="-398" t="-234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539552" y="0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ru-RU"/>
              <a:t>Метод Шеннона-Фано</a:t>
            </a:r>
            <a:endParaRPr b="1" i="1"/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107504" y="980728"/>
            <a:ext cx="8661648" cy="57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Для всех символов алфавита получены коды: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	</a:t>
            </a:r>
            <a:r>
              <a:rPr b="1" lang="ru-RU"/>
              <a:t>О – 00,  	К – 01,    Л – 10,    ‘   ’ – 110,    А – 111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ru-RU">
                <a:solidFill>
                  <a:srgbClr val="000000"/>
                </a:solidFill>
              </a:rPr>
              <a:t>Подсчитаем, сколько двоичных символов окажется в сообщении </a:t>
            </a:r>
            <a:r>
              <a:rPr lang="ru-RU" sz="2800">
                <a:solidFill>
                  <a:srgbClr val="000000"/>
                </a:solidFill>
              </a:rPr>
              <a:t>«</a:t>
            </a:r>
            <a:r>
              <a:rPr b="1" lang="ru-RU" sz="2800">
                <a:solidFill>
                  <a:srgbClr val="000000"/>
                </a:solidFill>
              </a:rPr>
              <a:t>КОЛ  ОКОЛО  КОЛОКОЛА</a:t>
            </a:r>
            <a:r>
              <a:rPr lang="ru-RU" sz="2800">
                <a:solidFill>
                  <a:srgbClr val="000000"/>
                </a:solidFill>
              </a:rPr>
              <a:t>»: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ru-RU">
                <a:solidFill>
                  <a:srgbClr val="000000"/>
                </a:solidFill>
              </a:rPr>
              <a:t>	</a:t>
            </a:r>
            <a:r>
              <a:rPr b="1" lang="ru-RU">
                <a:solidFill>
                  <a:srgbClr val="000000"/>
                </a:solidFill>
              </a:rPr>
              <a:t>2</a:t>
            </a:r>
            <a:r>
              <a:rPr b="1" lang="ru-RU"/>
              <a:t> ⋅ </a:t>
            </a:r>
            <a:r>
              <a:rPr b="1" lang="ru-RU">
                <a:solidFill>
                  <a:srgbClr val="000000"/>
                </a:solidFill>
              </a:rPr>
              <a:t>7  +  2</a:t>
            </a:r>
            <a:r>
              <a:rPr b="1" lang="ru-RU"/>
              <a:t> ⋅ </a:t>
            </a:r>
            <a:r>
              <a:rPr b="1" lang="ru-RU">
                <a:solidFill>
                  <a:srgbClr val="000000"/>
                </a:solidFill>
              </a:rPr>
              <a:t>4  +  2</a:t>
            </a:r>
            <a:r>
              <a:rPr b="1" lang="ru-RU"/>
              <a:t> ⋅ </a:t>
            </a:r>
            <a:r>
              <a:rPr b="1" lang="ru-RU">
                <a:solidFill>
                  <a:srgbClr val="000000"/>
                </a:solidFill>
              </a:rPr>
              <a:t>4  +  3</a:t>
            </a:r>
            <a:r>
              <a:rPr b="1" lang="ru-RU"/>
              <a:t> ⋅ </a:t>
            </a:r>
            <a:r>
              <a:rPr b="1" lang="ru-RU">
                <a:solidFill>
                  <a:srgbClr val="000000"/>
                </a:solidFill>
              </a:rPr>
              <a:t>2  + 3</a:t>
            </a:r>
            <a:r>
              <a:rPr b="1" lang="ru-RU"/>
              <a:t> ⋅ </a:t>
            </a:r>
            <a:r>
              <a:rPr b="1" lang="ru-RU">
                <a:solidFill>
                  <a:srgbClr val="000000"/>
                </a:solidFill>
              </a:rPr>
              <a:t>1  =  39</a:t>
            </a:r>
            <a:endParaRPr b="1">
              <a:solidFill>
                <a:srgbClr val="000000"/>
              </a:solidFill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Следовательно, для кода Шеннона-Фано исходного сообщения   </a:t>
            </a:r>
            <a:r>
              <a:rPr lang="ru-RU" sz="2800">
                <a:solidFill>
                  <a:srgbClr val="000000"/>
                </a:solidFill>
              </a:rPr>
              <a:t>“</a:t>
            </a:r>
            <a:r>
              <a:rPr b="1" lang="ru-RU" sz="2800">
                <a:solidFill>
                  <a:srgbClr val="000000"/>
                </a:solidFill>
              </a:rPr>
              <a:t>КОЛ  ОКОЛО  КОЛОКОЛА</a:t>
            </a:r>
            <a:r>
              <a:rPr lang="ru-RU" sz="2800">
                <a:solidFill>
                  <a:srgbClr val="000000"/>
                </a:solidFill>
              </a:rPr>
              <a:t>”   </a:t>
            </a:r>
            <a:r>
              <a:rPr lang="ru-RU"/>
              <a:t>потребуется  39 бит,  так же, как и для кода Хаффмана.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ru-RU">
                <a:solidFill>
                  <a:srgbClr val="000000"/>
                </a:solidFill>
              </a:rPr>
              <a:t>Информационная ёмкость и </a:t>
            </a:r>
            <a:r>
              <a:rPr lang="ru-RU"/>
              <a:t>избыточность кода имеют те же значения, что и для кода Хаффмана.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467544" y="0"/>
            <a:ext cx="8229600" cy="764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1" lang="ru-RU" sz="3600"/>
              <a:t>Метод Шеннона-Фано</a:t>
            </a:r>
            <a:endParaRPr b="1" i="1" sz="3600">
              <a:solidFill>
                <a:srgbClr val="0070C0"/>
              </a:solidFill>
            </a:endParaRPr>
          </a:p>
        </p:txBody>
      </p:sp>
      <p:sp>
        <p:nvSpPr>
          <p:cNvPr id="282" name="Google Shape;282;p43"/>
          <p:cNvSpPr txBox="1"/>
          <p:nvPr/>
        </p:nvSpPr>
        <p:spPr>
          <a:xfrm>
            <a:off x="297868" y="682094"/>
            <a:ext cx="8666620" cy="5642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Алгоритм построения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Составить алфавит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Для каждой буквы нужно определить вероятность её появления P</a:t>
            </a:r>
            <a:r>
              <a:rPr b="1" baseline="-25000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baseline="-25000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Упорядочиваем символы исходного алфавита в порядке невозрастания их вероятностей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Не меняя порядка символов, делим их на две группы так, чтобы суммарные вероятности символов в группах были по возможности равны. Строим двоичное дерево (лево – «0», право – «1»).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Если число элементов в группе более одного, идём на шаг 4. если в группе один элемент, построение ветви дерева для кода этого символа завершено.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Записать коды букв этого сообщения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итоге получается префиксный неравномерный код, коды «тяжёлых» букв самые короткие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Данный алгоритм позволяет строить оптимальные коды, но он редко используется: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может ошибаться иногда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второй недостаток – решение задачи «разделения камней» на каждом шаге, а она сложна если алфавит большой.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457200" y="0"/>
            <a:ext cx="8229600" cy="83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ru-RU"/>
              <a:t>Метод сжатия по Хаффману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107504" y="1340768"/>
            <a:ext cx="9036496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		  Алгоритм Хаффмана был разработан в</a:t>
            </a:r>
            <a:endParaRPr/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		 1952 году аспирантом Массачусетского 		  технологического института Дэвидом 		  Хаффманом при написании им 			  курсовой работы. </a:t>
            </a:r>
            <a:endParaRPr/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В настоящее время используется во многих программах сжатия данных.</a:t>
            </a:r>
            <a:endParaRPr/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Особенностью кода Хаффмана является его префиксная структура. Это значит, что код любого символа не совпадает с началом кода всех остальных символов.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ÐÐ°ÑÑÐ¸Ð½ÐºÐ¸ Ð¿Ð¾ Ð·Ð°Ð¿ÑÐ¾ÑÑ ÐÑÐ²Ð¸Ð´ Ð¥Ð°ÑÑÐ¼Ð°Ð½ (1925-1999)" id="289" name="Google Shape;28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052736"/>
            <a:ext cx="1905000" cy="265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457200" y="0"/>
            <a:ext cx="8229600" cy="764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ru-RU"/>
              <a:t>Метод сжатия по Хаффману</a:t>
            </a:r>
            <a:endParaRPr/>
          </a:p>
        </p:txBody>
      </p:sp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0" y="836712"/>
            <a:ext cx="9144000" cy="5400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18" l="-1532" r="0" t="-293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457200" y="25121"/>
            <a:ext cx="8229600" cy="811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ru-RU"/>
              <a:t>Метод сжатия по Хаффману</a:t>
            </a:r>
            <a:endParaRPr/>
          </a:p>
        </p:txBody>
      </p:sp>
      <p:sp>
        <p:nvSpPr>
          <p:cNvPr id="302" name="Google Shape;302;p46"/>
          <p:cNvSpPr txBox="1"/>
          <p:nvPr>
            <p:ph idx="1" type="body"/>
          </p:nvPr>
        </p:nvSpPr>
        <p:spPr>
          <a:xfrm>
            <a:off x="118980" y="836712"/>
            <a:ext cx="8928992" cy="602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В качестве примера для построения кода Хаффмана  возьмём фразу: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	“</a:t>
            </a:r>
            <a:r>
              <a:rPr b="1" lang="ru-RU"/>
              <a:t>КОЛ  ОКОЛО  КОЛОКОЛА</a:t>
            </a:r>
            <a:r>
              <a:rPr lang="ru-RU"/>
              <a:t>”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Фраза состоит из 18 символов.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Алфавит этой фразы состоит всего из 5 символов: 	</a:t>
            </a:r>
            <a:r>
              <a:rPr b="1" lang="ru-RU"/>
              <a:t>К, Л, О, ‘  ’ </a:t>
            </a:r>
            <a:r>
              <a:rPr lang="ru-RU"/>
              <a:t>и </a:t>
            </a:r>
            <a:r>
              <a:rPr b="1" lang="ru-RU"/>
              <a:t>А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Частота каждого символа приведена в таблице: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303" name="Google Shape;303;p46"/>
          <p:cNvGraphicFramePr/>
          <p:nvPr/>
        </p:nvGraphicFramePr>
        <p:xfrm>
          <a:off x="65227" y="48691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{9C96A8AC-48C0-448F-B0CE-3193DC84E596}</a:tableStyleId>
              </a:tblPr>
              <a:tblGrid>
                <a:gridCol w="1506075"/>
                <a:gridCol w="1446250"/>
                <a:gridCol w="1565925"/>
                <a:gridCol w="1506075"/>
                <a:gridCol w="1506075"/>
                <a:gridCol w="1506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alibri"/>
                        <a:buNone/>
                      </a:pPr>
                      <a:r>
                        <a:rPr b="0" i="0" lang="ru-RU" sz="3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Символ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200" u="none" cap="none" strike="noStrike"/>
                        <a:t>О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200" u="none" cap="none" strike="noStrike"/>
                        <a:t>К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200" u="none" cap="none" strike="noStrike"/>
                        <a:t>Л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200" u="none" cap="none" strike="noStrike"/>
                        <a:t>‘  ’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200" u="none" cap="none" strike="noStrike"/>
                        <a:t>А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Доля в тексте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i="0" lang="ru-RU" sz="3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7/18</a:t>
                      </a:r>
                      <a:endParaRPr sz="32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i="0" lang="ru-RU" sz="3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4/18</a:t>
                      </a:r>
                      <a:endParaRPr sz="32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i="0" lang="ru-RU" sz="3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4/18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i="0" lang="ru-RU" sz="3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2/18</a:t>
                      </a:r>
                      <a:endParaRPr sz="32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i="0" lang="ru-RU" sz="3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1/18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/>
          <p:nvPr>
            <p:ph type="title"/>
          </p:nvPr>
        </p:nvSpPr>
        <p:spPr>
          <a:xfrm>
            <a:off x="476881" y="0"/>
            <a:ext cx="822960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ru-RU"/>
              <a:t>Метод сжатия по Хаффману</a:t>
            </a:r>
            <a:endParaRPr/>
          </a:p>
        </p:txBody>
      </p:sp>
      <p:sp>
        <p:nvSpPr>
          <p:cNvPr id="309" name="Google Shape;309;p47"/>
          <p:cNvSpPr txBox="1"/>
          <p:nvPr>
            <p:ph idx="1" type="body"/>
          </p:nvPr>
        </p:nvSpPr>
        <p:spPr>
          <a:xfrm>
            <a:off x="0" y="881336"/>
            <a:ext cx="9144000" cy="597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Расположим эти буквы в порядке убывания их частот: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ru-RU"/>
              <a:t>О </a:t>
            </a:r>
            <a:r>
              <a:rPr lang="ru-RU" sz="2800">
                <a:solidFill>
                  <a:srgbClr val="00B050"/>
                </a:solidFill>
              </a:rPr>
              <a:t>7/18</a:t>
            </a:r>
            <a:r>
              <a:rPr lang="ru-RU"/>
              <a:t>	</a:t>
            </a:r>
            <a:r>
              <a:rPr b="1" lang="ru-RU"/>
              <a:t>К </a:t>
            </a:r>
            <a:r>
              <a:rPr lang="ru-RU" sz="2800">
                <a:solidFill>
                  <a:srgbClr val="00B050"/>
                </a:solidFill>
              </a:rPr>
              <a:t>4/18</a:t>
            </a:r>
            <a:r>
              <a:rPr lang="ru-RU"/>
              <a:t>	</a:t>
            </a:r>
            <a:r>
              <a:rPr b="1" lang="ru-RU"/>
              <a:t>Л </a:t>
            </a:r>
            <a:r>
              <a:rPr lang="ru-RU" sz="2800">
                <a:solidFill>
                  <a:srgbClr val="00B050"/>
                </a:solidFill>
              </a:rPr>
              <a:t>4/18</a:t>
            </a:r>
            <a:r>
              <a:rPr lang="ru-RU"/>
              <a:t>	</a:t>
            </a:r>
            <a:r>
              <a:rPr b="1" lang="ru-RU"/>
              <a:t>‘  ’ </a:t>
            </a:r>
            <a:r>
              <a:rPr lang="ru-RU" sz="2800">
                <a:solidFill>
                  <a:srgbClr val="00B050"/>
                </a:solidFill>
              </a:rPr>
              <a:t>2/18</a:t>
            </a:r>
            <a:r>
              <a:rPr lang="ru-RU"/>
              <a:t>	</a:t>
            </a:r>
            <a:r>
              <a:rPr b="1" lang="ru-RU"/>
              <a:t>А </a:t>
            </a:r>
            <a:r>
              <a:rPr lang="ru-RU" sz="2800">
                <a:solidFill>
                  <a:srgbClr val="00B050"/>
                </a:solidFill>
              </a:rPr>
              <a:t>1/18</a:t>
            </a:r>
            <a:endParaRPr sz="28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Изображение символа,  например “</a:t>
            </a:r>
            <a:r>
              <a:rPr b="1" lang="ru-RU"/>
              <a:t>О </a:t>
            </a:r>
            <a:r>
              <a:rPr lang="ru-RU"/>
              <a:t>7/18” , будем называть узлом. Из узлов построим структуру, которая называется дерево. Для этого “сольём” два наименее вероятных символа в один: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 </a:t>
            </a:r>
            <a:r>
              <a:rPr b="1" lang="ru-RU"/>
              <a:t>О </a:t>
            </a:r>
            <a:r>
              <a:rPr lang="ru-RU" sz="2800">
                <a:solidFill>
                  <a:srgbClr val="00B050"/>
                </a:solidFill>
              </a:rPr>
              <a:t>7/18</a:t>
            </a:r>
            <a:r>
              <a:rPr lang="ru-RU"/>
              <a:t>	</a:t>
            </a:r>
            <a:r>
              <a:rPr b="1" lang="ru-RU"/>
              <a:t>К </a:t>
            </a:r>
            <a:r>
              <a:rPr lang="ru-RU" sz="2800">
                <a:solidFill>
                  <a:srgbClr val="00B050"/>
                </a:solidFill>
              </a:rPr>
              <a:t>4/18</a:t>
            </a:r>
            <a:r>
              <a:rPr lang="ru-RU"/>
              <a:t>	</a:t>
            </a:r>
            <a:r>
              <a:rPr b="1" lang="ru-RU"/>
              <a:t>Л </a:t>
            </a:r>
            <a:r>
              <a:rPr lang="ru-RU" sz="2800">
                <a:solidFill>
                  <a:srgbClr val="00B050"/>
                </a:solidFill>
              </a:rPr>
              <a:t>4/18</a:t>
            </a:r>
            <a:r>
              <a:rPr lang="ru-RU"/>
              <a:t>	</a:t>
            </a:r>
            <a:r>
              <a:rPr b="1" lang="ru-RU"/>
              <a:t>‘  ’ </a:t>
            </a:r>
            <a:r>
              <a:rPr lang="ru-RU" sz="2800">
                <a:solidFill>
                  <a:srgbClr val="00B050"/>
                </a:solidFill>
              </a:rPr>
              <a:t>2/18</a:t>
            </a:r>
            <a:r>
              <a:rPr lang="ru-RU"/>
              <a:t>	</a:t>
            </a:r>
            <a:r>
              <a:rPr b="1" lang="ru-RU"/>
              <a:t>А </a:t>
            </a:r>
            <a:r>
              <a:rPr lang="ru-RU" sz="2800">
                <a:solidFill>
                  <a:srgbClr val="00B050"/>
                </a:solidFill>
              </a:rPr>
              <a:t>1/18</a:t>
            </a:r>
            <a:endParaRPr sz="28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							</a:t>
            </a:r>
            <a:r>
              <a:rPr lang="ru-RU" sz="2800">
                <a:solidFill>
                  <a:srgbClr val="00B050"/>
                </a:solidFill>
              </a:rPr>
              <a:t>3/18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Частота встречаемости двух символов А и ‘  ’ равна сумме частот.</a:t>
            </a:r>
            <a:endParaRPr/>
          </a:p>
        </p:txBody>
      </p:sp>
      <p:cxnSp>
        <p:nvCxnSpPr>
          <p:cNvPr id="310" name="Google Shape;310;p47"/>
          <p:cNvCxnSpPr/>
          <p:nvPr/>
        </p:nvCxnSpPr>
        <p:spPr>
          <a:xfrm>
            <a:off x="5868144" y="4670672"/>
            <a:ext cx="648072" cy="70254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1" name="Google Shape;311;p47"/>
          <p:cNvCxnSpPr/>
          <p:nvPr/>
        </p:nvCxnSpPr>
        <p:spPr>
          <a:xfrm flipH="1">
            <a:off x="7092280" y="4670672"/>
            <a:ext cx="438215" cy="70254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/>
          <p:nvPr>
            <p:ph type="title"/>
          </p:nvPr>
        </p:nvSpPr>
        <p:spPr>
          <a:xfrm>
            <a:off x="429451" y="0"/>
            <a:ext cx="8229600" cy="764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ru-RU"/>
              <a:t>Метод сжатия по Хаффману</a:t>
            </a:r>
            <a:endParaRPr/>
          </a:p>
        </p:txBody>
      </p:sp>
      <p:sp>
        <p:nvSpPr>
          <p:cNvPr id="317" name="Google Shape;317;p48"/>
          <p:cNvSpPr txBox="1"/>
          <p:nvPr>
            <p:ph idx="1" type="body"/>
          </p:nvPr>
        </p:nvSpPr>
        <p:spPr>
          <a:xfrm>
            <a:off x="107504" y="764704"/>
            <a:ext cx="8928992" cy="5904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Построим следующий новый узел в дереве Хаффмана: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ru-RU"/>
              <a:t>О </a:t>
            </a:r>
            <a:r>
              <a:rPr lang="ru-RU" sz="2800">
                <a:solidFill>
                  <a:srgbClr val="00B050"/>
                </a:solidFill>
              </a:rPr>
              <a:t>7/18</a:t>
            </a:r>
            <a:r>
              <a:rPr lang="ru-RU"/>
              <a:t>	</a:t>
            </a:r>
            <a:r>
              <a:rPr b="1" lang="ru-RU"/>
              <a:t>К </a:t>
            </a:r>
            <a:r>
              <a:rPr lang="ru-RU" sz="2800">
                <a:solidFill>
                  <a:srgbClr val="00B050"/>
                </a:solidFill>
              </a:rPr>
              <a:t>4/18</a:t>
            </a:r>
            <a:r>
              <a:rPr lang="ru-RU"/>
              <a:t>	</a:t>
            </a:r>
            <a:r>
              <a:rPr b="1" lang="ru-RU"/>
              <a:t>Л </a:t>
            </a:r>
            <a:r>
              <a:rPr lang="ru-RU" sz="2800">
                <a:solidFill>
                  <a:srgbClr val="00B050"/>
                </a:solidFill>
              </a:rPr>
              <a:t>4/18</a:t>
            </a:r>
            <a:r>
              <a:rPr lang="ru-RU"/>
              <a:t>	</a:t>
            </a:r>
            <a:r>
              <a:rPr b="1" lang="ru-RU"/>
              <a:t>‘  ’ </a:t>
            </a:r>
            <a:r>
              <a:rPr lang="ru-RU" sz="2800">
                <a:solidFill>
                  <a:srgbClr val="00B050"/>
                </a:solidFill>
              </a:rPr>
              <a:t>2/18</a:t>
            </a:r>
            <a:r>
              <a:rPr lang="ru-RU"/>
              <a:t>	</a:t>
            </a:r>
            <a:r>
              <a:rPr b="1" lang="ru-RU"/>
              <a:t>А </a:t>
            </a:r>
            <a:r>
              <a:rPr lang="ru-RU" sz="2800">
                <a:solidFill>
                  <a:srgbClr val="00B050"/>
                </a:solidFill>
              </a:rPr>
              <a:t>1/18</a:t>
            </a:r>
            <a:endParaRPr sz="28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							</a:t>
            </a:r>
            <a:r>
              <a:rPr lang="ru-RU" sz="2800">
                <a:solidFill>
                  <a:srgbClr val="00B050"/>
                </a:solidFill>
              </a:rPr>
              <a:t>3/18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						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						</a:t>
            </a:r>
            <a:r>
              <a:rPr lang="ru-RU" sz="2800">
                <a:solidFill>
                  <a:srgbClr val="00B050"/>
                </a:solidFill>
              </a:rPr>
              <a:t>7/18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Продолжим строить дерево Хаффмана, соединяя узлы с наименьшими частотами до тех пор пока не сольём всё в один узел.</a:t>
            </a:r>
            <a:endParaRPr/>
          </a:p>
        </p:txBody>
      </p:sp>
      <p:cxnSp>
        <p:nvCxnSpPr>
          <p:cNvPr id="318" name="Google Shape;318;p48"/>
          <p:cNvCxnSpPr/>
          <p:nvPr/>
        </p:nvCxnSpPr>
        <p:spPr>
          <a:xfrm>
            <a:off x="5832140" y="1700808"/>
            <a:ext cx="720080" cy="864096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48"/>
          <p:cNvCxnSpPr/>
          <p:nvPr/>
        </p:nvCxnSpPr>
        <p:spPr>
          <a:xfrm flipH="1">
            <a:off x="7164288" y="1844824"/>
            <a:ext cx="756084" cy="72008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48"/>
          <p:cNvCxnSpPr/>
          <p:nvPr/>
        </p:nvCxnSpPr>
        <p:spPr>
          <a:xfrm>
            <a:off x="4031940" y="1808820"/>
            <a:ext cx="1800200" cy="2412268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48"/>
          <p:cNvCxnSpPr/>
          <p:nvPr/>
        </p:nvCxnSpPr>
        <p:spPr>
          <a:xfrm flipH="1">
            <a:off x="6192180" y="3032956"/>
            <a:ext cx="612068" cy="126014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457200" y="25517"/>
            <a:ext cx="8229600" cy="595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ru-RU"/>
              <a:t>Метод сжатия по Хаффману</a:t>
            </a:r>
            <a:endParaRPr/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107504" y="620688"/>
            <a:ext cx="9000492" cy="59492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конечном результате для нашего примера мы построим следующее дерево: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 </a:t>
            </a:r>
            <a:r>
              <a:rPr lang="ru-RU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7/18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 </a:t>
            </a:r>
            <a:r>
              <a:rPr lang="ru-RU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4/18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 </a:t>
            </a:r>
            <a:r>
              <a:rPr lang="ru-RU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4/18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  ’ </a:t>
            </a:r>
            <a:r>
              <a:rPr lang="ru-RU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2/18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 </a:t>
            </a:r>
            <a:r>
              <a:rPr lang="ru-RU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1/18</a:t>
            </a:r>
            <a:endParaRPr sz="28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0         1     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     </a:t>
            </a:r>
            <a:r>
              <a:rPr lang="ru-RU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3/18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lang="ru-RU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7/18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1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0                               1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</a:t>
            </a:r>
            <a:r>
              <a:rPr lang="ru-RU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11/18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1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</a:t>
            </a:r>
            <a:r>
              <a:rPr lang="ru-RU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18/18 = 1</a:t>
            </a:r>
            <a:endParaRPr/>
          </a:p>
        </p:txBody>
      </p:sp>
      <p:cxnSp>
        <p:nvCxnSpPr>
          <p:cNvPr id="328" name="Google Shape;328;p49"/>
          <p:cNvCxnSpPr/>
          <p:nvPr/>
        </p:nvCxnSpPr>
        <p:spPr>
          <a:xfrm flipH="1">
            <a:off x="6660232" y="2082684"/>
            <a:ext cx="864096" cy="770252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49"/>
          <p:cNvCxnSpPr/>
          <p:nvPr/>
        </p:nvCxnSpPr>
        <p:spPr>
          <a:xfrm>
            <a:off x="6084462" y="2010676"/>
            <a:ext cx="206896" cy="84226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49"/>
          <p:cNvCxnSpPr/>
          <p:nvPr/>
        </p:nvCxnSpPr>
        <p:spPr>
          <a:xfrm flipH="1">
            <a:off x="5507810" y="3061862"/>
            <a:ext cx="576652" cy="454359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49"/>
          <p:cNvCxnSpPr/>
          <p:nvPr/>
        </p:nvCxnSpPr>
        <p:spPr>
          <a:xfrm>
            <a:off x="3948644" y="2049692"/>
            <a:ext cx="1224136" cy="1390464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49"/>
          <p:cNvCxnSpPr/>
          <p:nvPr/>
        </p:nvCxnSpPr>
        <p:spPr>
          <a:xfrm flipH="1">
            <a:off x="4209634" y="3933056"/>
            <a:ext cx="742656" cy="628802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49"/>
          <p:cNvCxnSpPr/>
          <p:nvPr/>
        </p:nvCxnSpPr>
        <p:spPr>
          <a:xfrm>
            <a:off x="2183765" y="2096852"/>
            <a:ext cx="1800200" cy="250101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4" name="Google Shape;334;p49"/>
          <p:cNvCxnSpPr/>
          <p:nvPr/>
        </p:nvCxnSpPr>
        <p:spPr>
          <a:xfrm>
            <a:off x="467544" y="2049692"/>
            <a:ext cx="2304256" cy="360040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Google Shape;335;p49"/>
          <p:cNvCxnSpPr/>
          <p:nvPr/>
        </p:nvCxnSpPr>
        <p:spPr>
          <a:xfrm flipH="1">
            <a:off x="3296450" y="5002020"/>
            <a:ext cx="555470" cy="648072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/>
          <p:nvPr>
            <p:ph type="title"/>
          </p:nvPr>
        </p:nvSpPr>
        <p:spPr>
          <a:xfrm>
            <a:off x="457200" y="0"/>
            <a:ext cx="8229600" cy="83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ru-RU"/>
              <a:t>Метод сжатия по Хаффману</a:t>
            </a:r>
            <a:endParaRPr/>
          </a:p>
        </p:txBody>
      </p:sp>
      <p:sp>
        <p:nvSpPr>
          <p:cNvPr id="341" name="Google Shape;341;p50"/>
          <p:cNvSpPr txBox="1"/>
          <p:nvPr>
            <p:ph idx="1" type="body"/>
          </p:nvPr>
        </p:nvSpPr>
        <p:spPr>
          <a:xfrm>
            <a:off x="107504" y="908720"/>
            <a:ext cx="8928992" cy="594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800"/>
              <a:t>Чтобы определить код для каждого из символов, входящих в сообщение, мы должны пройти путь от листа дерева, соответствующего этому символу, до корня дерева, накапливая биты при перемещении по ветвям дерева. Полученная таким образом последовательность битов является кодом данного символа, записанным в обратном порядке: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800"/>
              <a:t>Очевидно, из самого построения кода Хаффмана следует, что он является префиксным.</a:t>
            </a:r>
            <a:r>
              <a:rPr lang="ru-RU"/>
              <a:t> </a:t>
            </a:r>
            <a:endParaRPr/>
          </a:p>
        </p:txBody>
      </p:sp>
      <p:graphicFrame>
        <p:nvGraphicFramePr>
          <p:cNvPr id="342" name="Google Shape;342;p50"/>
          <p:cNvGraphicFramePr/>
          <p:nvPr/>
        </p:nvGraphicFramePr>
        <p:xfrm>
          <a:off x="0" y="35730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{9C96A8AC-48C0-448F-B0CE-3193DC84E596}</a:tableStyleId>
              </a:tblPr>
              <a:tblGrid>
                <a:gridCol w="1857525"/>
                <a:gridCol w="1346325"/>
                <a:gridCol w="1512175"/>
                <a:gridCol w="1512175"/>
                <a:gridCol w="1512175"/>
                <a:gridCol w="1403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libri"/>
                        <a:buNone/>
                      </a:pPr>
                      <a:r>
                        <a:rPr b="1" i="1" lang="ru-RU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Символ</a:t>
                      </a:r>
                      <a:endParaRPr b="1" i="1"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О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К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Л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‘  ’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А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</a:tr>
              <a:tr h="1077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2800" u="none" cap="none" strike="noStrike"/>
                        <a:t>Код символа</a:t>
                      </a:r>
                      <a:endParaRPr b="1" i="1"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110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1110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1111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/>
          <p:nvPr>
            <p:ph type="title"/>
          </p:nvPr>
        </p:nvSpPr>
        <p:spPr>
          <a:xfrm>
            <a:off x="457200" y="-609"/>
            <a:ext cx="8229600" cy="693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ru-RU"/>
              <a:t>Метод сжатия по Хаффману</a:t>
            </a:r>
            <a:endParaRPr/>
          </a:p>
        </p:txBody>
      </p:sp>
      <p:sp>
        <p:nvSpPr>
          <p:cNvPr id="348" name="Google Shape;348;p51"/>
          <p:cNvSpPr txBox="1"/>
          <p:nvPr>
            <p:ph idx="1" type="body"/>
          </p:nvPr>
        </p:nvSpPr>
        <p:spPr>
          <a:xfrm>
            <a:off x="0" y="908720"/>
            <a:ext cx="9144000" cy="583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Закодируем исходное сообщение «</a:t>
            </a:r>
            <a:r>
              <a:rPr lang="ru-RU" sz="2800">
                <a:solidFill>
                  <a:srgbClr val="FF0000"/>
                </a:solidFill>
              </a:rPr>
              <a:t>КОЛ  ОКОЛО  КОЛОКОЛА</a:t>
            </a:r>
            <a:r>
              <a:rPr lang="ru-RU" sz="2800"/>
              <a:t>»  с помощью полученных кодов символов: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   10011011100100110011101001001001101111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Подсчитаем, сколько двоичных символов окажется в сообщении «КОЛ  ОКОЛО  КОЛОКОЛА».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Для этого надо найти произведение числа символов в коде каждой буквы на количество раз, которое эта буква встречается в сообщении, а затем полученные произведения сложить. 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1⋅7 + 2⋅4 + 3⋅4 + 4⋅2 + 4⋅1 = 39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0" y="0"/>
            <a:ext cx="9144000" cy="83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i="1" lang="ru-RU" sz="3200">
                <a:solidFill>
                  <a:srgbClr val="FF0000"/>
                </a:solidFill>
              </a:rPr>
              <a:t>Теорема об аддитивности информации</a:t>
            </a:r>
            <a:endParaRPr b="1" i="1" sz="3200">
              <a:solidFill>
                <a:srgbClr val="FF0000"/>
              </a:solidFill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0" y="836712"/>
            <a:ext cx="9144000" cy="602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i="1" lang="ru-RU" u="sng"/>
              <a:t>Теорема. </a:t>
            </a:r>
            <a:r>
              <a:rPr i="1" lang="ru-RU" sz="2400"/>
              <a:t>Количество информации, переносимое сообщением о событии, равно сумме количеств информации, переносимых сообщениями, последовательно уточняющими это событие.</a:t>
            </a:r>
            <a:endParaRPr i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u="sng"/>
              <a:t>Существенные свойства информации: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i="1" lang="ru-RU" sz="2400">
                <a:solidFill>
                  <a:srgbClr val="000000"/>
                </a:solidFill>
              </a:rPr>
              <a:t>Количество информации зависит от предварительного знания приёмника о событии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i="1" lang="ru-RU" sz="2400"/>
              <a:t>Количество информации зависит не от события, а от сообщения о нём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 txBox="1"/>
          <p:nvPr>
            <p:ph type="title"/>
          </p:nvPr>
        </p:nvSpPr>
        <p:spPr>
          <a:xfrm>
            <a:off x="457200" y="11266"/>
            <a:ext cx="8229600" cy="75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1" i="1" lang="ru-RU">
                <a:solidFill>
                  <a:srgbClr val="000000"/>
                </a:solidFill>
              </a:rPr>
              <a:t>Метод сжатия по Хаффману</a:t>
            </a:r>
            <a:endParaRPr/>
          </a:p>
        </p:txBody>
      </p:sp>
      <p:sp>
        <p:nvSpPr>
          <p:cNvPr id="354" name="Google Shape;354;p52"/>
          <p:cNvSpPr txBox="1"/>
          <p:nvPr>
            <p:ph idx="1" type="body"/>
          </p:nvPr>
        </p:nvSpPr>
        <p:spPr>
          <a:xfrm>
            <a:off x="0" y="980728"/>
            <a:ext cx="9144000" cy="58772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532" r="-1665" t="-207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3"/>
          <p:cNvSpPr txBox="1"/>
          <p:nvPr>
            <p:ph type="title"/>
          </p:nvPr>
        </p:nvSpPr>
        <p:spPr>
          <a:xfrm>
            <a:off x="457200" y="25517"/>
            <a:ext cx="8229600" cy="595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ru-RU"/>
              <a:t>Метод сжатия по Хаффману</a:t>
            </a:r>
            <a:endParaRPr/>
          </a:p>
        </p:txBody>
      </p:sp>
      <p:sp>
        <p:nvSpPr>
          <p:cNvPr id="360" name="Google Shape;360;p53"/>
          <p:cNvSpPr txBox="1"/>
          <p:nvPr>
            <p:ph idx="1" type="body"/>
          </p:nvPr>
        </p:nvSpPr>
        <p:spPr>
          <a:xfrm>
            <a:off x="107504" y="620688"/>
            <a:ext cx="9000492" cy="59492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Другой вариант построения  дерева Хаффмана: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 </a:t>
            </a:r>
            <a:r>
              <a:rPr lang="ru-RU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7/18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 </a:t>
            </a:r>
            <a:r>
              <a:rPr lang="ru-RU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4/18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 </a:t>
            </a:r>
            <a:r>
              <a:rPr lang="ru-RU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4/18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  ’ </a:t>
            </a:r>
            <a:r>
              <a:rPr lang="ru-RU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2/18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 </a:t>
            </a:r>
            <a:r>
              <a:rPr lang="ru-RU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1/18</a:t>
            </a:r>
            <a:endParaRPr sz="28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0      1     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0        1			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        </a:t>
            </a:r>
            <a:r>
              <a:rPr lang="ru-RU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3/18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1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ru-RU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        11/18                                  7/18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0                1</a:t>
            </a:r>
            <a:endParaRPr sz="28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</a:t>
            </a:r>
            <a:r>
              <a:rPr lang="ru-RU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18/18 = 1</a:t>
            </a:r>
            <a:endParaRPr/>
          </a:p>
        </p:txBody>
      </p:sp>
      <p:cxnSp>
        <p:nvCxnSpPr>
          <p:cNvPr id="361" name="Google Shape;361;p53"/>
          <p:cNvCxnSpPr/>
          <p:nvPr/>
        </p:nvCxnSpPr>
        <p:spPr>
          <a:xfrm flipH="1">
            <a:off x="7164288" y="1711726"/>
            <a:ext cx="792088" cy="678498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p53"/>
          <p:cNvCxnSpPr/>
          <p:nvPr/>
        </p:nvCxnSpPr>
        <p:spPr>
          <a:xfrm>
            <a:off x="5981014" y="1625550"/>
            <a:ext cx="679218" cy="764674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" name="Google Shape;363;p53"/>
          <p:cNvCxnSpPr/>
          <p:nvPr/>
        </p:nvCxnSpPr>
        <p:spPr>
          <a:xfrm flipH="1">
            <a:off x="5580112" y="2852936"/>
            <a:ext cx="864096" cy="792088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" name="Google Shape;364;p53"/>
          <p:cNvCxnSpPr/>
          <p:nvPr/>
        </p:nvCxnSpPr>
        <p:spPr>
          <a:xfrm>
            <a:off x="4209634" y="1711726"/>
            <a:ext cx="866422" cy="1933298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5" name="Google Shape;365;p53"/>
          <p:cNvCxnSpPr/>
          <p:nvPr/>
        </p:nvCxnSpPr>
        <p:spPr>
          <a:xfrm flipH="1">
            <a:off x="3635896" y="4149080"/>
            <a:ext cx="1440160" cy="1152128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6" name="Google Shape;366;p53"/>
          <p:cNvCxnSpPr/>
          <p:nvPr/>
        </p:nvCxnSpPr>
        <p:spPr>
          <a:xfrm flipH="1">
            <a:off x="1907704" y="1711726"/>
            <a:ext cx="779941" cy="1933298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7" name="Google Shape;367;p53"/>
          <p:cNvCxnSpPr/>
          <p:nvPr/>
        </p:nvCxnSpPr>
        <p:spPr>
          <a:xfrm>
            <a:off x="467545" y="1826231"/>
            <a:ext cx="1152127" cy="1818793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8" name="Google Shape;368;p53"/>
          <p:cNvCxnSpPr/>
          <p:nvPr/>
        </p:nvCxnSpPr>
        <p:spPr>
          <a:xfrm>
            <a:off x="1907704" y="4149080"/>
            <a:ext cx="1152128" cy="997194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/>
          <p:nvPr>
            <p:ph type="title"/>
          </p:nvPr>
        </p:nvSpPr>
        <p:spPr>
          <a:xfrm>
            <a:off x="457200" y="0"/>
            <a:ext cx="8229600" cy="83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ru-RU"/>
              <a:t>Метод сжатия по Хаффману</a:t>
            </a:r>
            <a:endParaRPr/>
          </a:p>
        </p:txBody>
      </p:sp>
      <p:sp>
        <p:nvSpPr>
          <p:cNvPr id="374" name="Google Shape;374;p54"/>
          <p:cNvSpPr txBox="1"/>
          <p:nvPr>
            <p:ph idx="1" type="body"/>
          </p:nvPr>
        </p:nvSpPr>
        <p:spPr>
          <a:xfrm>
            <a:off x="107504" y="908720"/>
            <a:ext cx="8928992" cy="594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Полученная таким образом последовательность битов является кодом данного символа, записанным в обратном порядке: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Очевидно, из самого построения кода Хаффмана следует, что он является префиксным.</a:t>
            </a:r>
            <a:r>
              <a:rPr lang="ru-RU"/>
              <a:t> </a:t>
            </a:r>
            <a:endParaRPr/>
          </a:p>
        </p:txBody>
      </p:sp>
      <p:graphicFrame>
        <p:nvGraphicFramePr>
          <p:cNvPr id="375" name="Google Shape;375;p54"/>
          <p:cNvGraphicFramePr/>
          <p:nvPr/>
        </p:nvGraphicFramePr>
        <p:xfrm>
          <a:off x="15483" y="24928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{9C96A8AC-48C0-448F-B0CE-3193DC84E596}</a:tableStyleId>
              </a:tblPr>
              <a:tblGrid>
                <a:gridCol w="1857525"/>
                <a:gridCol w="1346325"/>
                <a:gridCol w="1512175"/>
                <a:gridCol w="1512175"/>
                <a:gridCol w="1512175"/>
                <a:gridCol w="1403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libri"/>
                        <a:buNone/>
                      </a:pPr>
                      <a:r>
                        <a:rPr b="1" i="1" lang="ru-RU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Символ</a:t>
                      </a:r>
                      <a:endParaRPr b="1" i="1"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О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К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Л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‘  ’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А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</a:tr>
              <a:tr h="1077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2800" u="none" cap="none" strike="noStrike"/>
                        <a:t>Код символа</a:t>
                      </a:r>
                      <a:endParaRPr b="1" i="1"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00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110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111</a:t>
                      </a:r>
                      <a:endParaRPr sz="2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/>
          <p:cNvSpPr txBox="1"/>
          <p:nvPr>
            <p:ph type="title"/>
          </p:nvPr>
        </p:nvSpPr>
        <p:spPr>
          <a:xfrm>
            <a:off x="457200" y="25517"/>
            <a:ext cx="8229600" cy="595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ru-RU"/>
              <a:t>Метод сжатия по Хаффману</a:t>
            </a:r>
            <a:endParaRPr/>
          </a:p>
        </p:txBody>
      </p:sp>
      <p:sp>
        <p:nvSpPr>
          <p:cNvPr id="381" name="Google Shape;381;p55"/>
          <p:cNvSpPr txBox="1"/>
          <p:nvPr>
            <p:ph idx="1" type="body"/>
          </p:nvPr>
        </p:nvSpPr>
        <p:spPr>
          <a:xfrm>
            <a:off x="107504" y="620688"/>
            <a:ext cx="9000492" cy="59492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Строим Алфавит</a:t>
            </a:r>
            <a:endParaRPr/>
          </a:p>
          <a:p>
            <a:pPr indent="-514350" lvl="0" marL="5143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Определяем вероятности появления символов P</a:t>
            </a:r>
            <a:r>
              <a:rPr b="1" baseline="-25000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baseline="-25000" sz="2800">
              <a:solidFill>
                <a:schemeClr val="dk1"/>
              </a:solidFill>
            </a:endParaRPr>
          </a:p>
          <a:p>
            <a:pPr indent="-514350" lvl="0" marL="5143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Построение бинарного дерева (записываем буквы алфавита по уменьшению вероятности и строим с «листьев» и объединяем их по правилу – каждый раз выбираем две вершины вес которых - наименьший)</a:t>
            </a:r>
            <a:endParaRPr/>
          </a:p>
          <a:p>
            <a:pPr indent="-514350" lvl="0" marL="5143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Строим кодовую таблицу поднимаемся снизу вверх (налево – «0», направо – «1»)</a:t>
            </a:r>
            <a:endParaRPr/>
          </a:p>
          <a:p>
            <a:pPr indent="-376555" lvl="0" marL="5143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итоге получается префиксный неравномерный код, коды «тяжёлых» букв самые короткие. Данный алгоритм является оптимальным среди всех алгоритмов </a:t>
            </a:r>
            <a:r>
              <a:rPr b="1" i="1" lang="ru-RU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символьного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кодирования. Однако не среди всех в принципе возможных методов кодирования. Например, возникают проблемы, когда энтропия источника сообщения меньше 1 (т.е. одни буквы – </a:t>
            </a: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очень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редкие, другие – </a:t>
            </a: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очень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частые). Этих проблем решены другие методы, в частности – арифметическое кодирование.</a:t>
            </a:r>
            <a:endParaRPr/>
          </a:p>
          <a:p>
            <a:pPr indent="0" lvl="0" marL="0" rtl="0" algn="just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Сейчас этот алгоритм (c модификациями) сейчас активно используется в архиваторах, графических форматах: zip, png, jpg </a:t>
            </a:r>
            <a:endParaRPr sz="2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6"/>
          <p:cNvSpPr txBox="1"/>
          <p:nvPr>
            <p:ph type="title"/>
          </p:nvPr>
        </p:nvSpPr>
        <p:spPr>
          <a:xfrm>
            <a:off x="467544" y="0"/>
            <a:ext cx="8229600" cy="764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b="1" i="1" lang="ru-RU" sz="3600">
                <a:solidFill>
                  <a:srgbClr val="0070C0"/>
                </a:solidFill>
              </a:rPr>
              <a:t>Пятиминутка</a:t>
            </a:r>
            <a:endParaRPr/>
          </a:p>
        </p:txBody>
      </p:sp>
      <p:sp>
        <p:nvSpPr>
          <p:cNvPr id="388" name="Google Shape;388;p56"/>
          <p:cNvSpPr txBox="1"/>
          <p:nvPr/>
        </p:nvSpPr>
        <p:spPr>
          <a:xfrm>
            <a:off x="297868" y="682094"/>
            <a:ext cx="866662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Дано сообщение 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lang="ru-RU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bats eat cats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Сколько бит достаточно для кодирования каждой буквы, если считать что каждый символ  равновероятен? (формула Хартли)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Посчитать информационную ёмкость  этого сообщения (формула Шеннона)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Постройте коды букв этого сообщения методом Шеннона-Фано.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Посчитать относительную избыточность построенного кода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Постройте коды букв этого сообщения методом Хаффмана.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Посчитать относительную избыточность построенного кода.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67544" y="44624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1" i="1" lang="ru-RU" sz="3600" u="sng">
                <a:solidFill>
                  <a:srgbClr val="000000"/>
                </a:solidFill>
              </a:rPr>
              <a:t>Пример</a:t>
            </a:r>
            <a:r>
              <a:rPr lang="ru-RU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" y="620688"/>
            <a:ext cx="8229600" cy="59046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40" r="-961" t="-154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-609"/>
            <a:ext cx="8229600" cy="693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ru-RU"/>
              <a:t>Формулы Шеннона, Хартли</a:t>
            </a:r>
            <a:endParaRPr b="1" i="1"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0" y="692696"/>
            <a:ext cx="9144000" cy="61653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66" r="-531" t="-168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-1" y="16619"/>
            <a:ext cx="9144001" cy="74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i="1" lang="ru-RU" sz="3600"/>
              <a:t>Частота употребления букв русского языка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1" y="1340768"/>
            <a:ext cx="8496945" cy="410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0"/>
            <a:ext cx="8229600" cy="6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1" i="1" lang="ru-RU" sz="4000">
                <a:solidFill>
                  <a:srgbClr val="000000"/>
                </a:solidFill>
              </a:rPr>
              <a:t>Формула Хартли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0" y="620689"/>
            <a:ext cx="9144000" cy="60486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99" r="0" t="-80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4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Формула Шеннона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23528" y="908720"/>
            <a:ext cx="8640960" cy="521744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21" r="0" t="-140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