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</p:sldIdLst>
  <p:sldSz cy="6858000" cx="9144000"/>
  <p:notesSz cx="6858000" cy="9144000"/>
  <p:embeddedFontLst>
    <p:embeddedFont>
      <p:font typeface="Corbel"/>
      <p:regular r:id="rId89"/>
      <p:bold r:id="rId90"/>
      <p:italic r:id="rId91"/>
      <p:boldItalic r:id="rId92"/>
    </p:embeddedFont>
    <p:embeddedFont>
      <p:font typeface="Arial Black"/>
      <p:regular r:id="rId9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117906-1AAE-418B-BDCE-6BC01EEF25D1}">
  <a:tblStyle styleId="{E1117906-1AAE-418B-BDCE-6BC01EEF25D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6DEF91D-C362-4BD6-9A1C-7AEC13CCAE7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  <a:tblStyle styleId="{F97EB4AB-DABB-4F9F-83A6-F71C08E27217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A3F06516-CCF8-445D-8FEB-6299505E46F9}" styleName="Table_3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slide" Target="slides/slide82.xml"/><Relationship Id="rId43" Type="http://schemas.openxmlformats.org/officeDocument/2006/relationships/slide" Target="slides/slide37.xml"/><Relationship Id="rId87" Type="http://schemas.openxmlformats.org/officeDocument/2006/relationships/slide" Target="slides/slide8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Corbel-regular.fntdata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font" Target="fonts/Corbel-italic.fntdata"/><Relationship Id="rId90" Type="http://schemas.openxmlformats.org/officeDocument/2006/relationships/font" Target="fonts/Corbel-bold.fntdata"/><Relationship Id="rId93" Type="http://schemas.openxmlformats.org/officeDocument/2006/relationships/font" Target="fonts/ArialBlack-regular.fntdata"/><Relationship Id="rId92" Type="http://schemas.openxmlformats.org/officeDocument/2006/relationships/font" Target="fonts/Corbel-boldItalic.fnt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Google Shape;523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Google Shape;529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6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8" name="Google Shape;638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4" name="Google Shape;644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7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0" name="Google Shape;650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6" name="Google Shape;656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2" name="Google Shape;662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9" name="Google Shape;669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5" name="Google Shape;675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1" name="Google Shape;681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7" name="Google Shape;687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7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3" name="Google Shape;693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9" name="Google Shape;699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5" name="Google Shape;705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2" name="Google Shape;712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8" name="Google Shape;718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5" name="Google Shape;725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5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9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1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0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Динамическая память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Лекция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457200" y="274638"/>
            <a:ext cx="8229600" cy="62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Указатель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514354" y="906186"/>
            <a:ext cx="8229600" cy="1328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Указатель – это переменная, значением которой является адрес области памяти </a:t>
            </a:r>
            <a:r>
              <a:rPr lang="en-US" sz="3200"/>
              <a:t>занимаемого программным объектом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168" name="Google Shape;168;p22"/>
          <p:cNvGrpSpPr/>
          <p:nvPr/>
        </p:nvGrpSpPr>
        <p:grpSpPr>
          <a:xfrm>
            <a:off x="1144686" y="3232926"/>
            <a:ext cx="5918226" cy="2500330"/>
            <a:chOff x="1144686" y="2122751"/>
            <a:chExt cx="5918226" cy="2500330"/>
          </a:xfrm>
        </p:grpSpPr>
        <p:sp>
          <p:nvSpPr>
            <p:cNvPr id="169" name="Google Shape;169;p22"/>
            <p:cNvSpPr/>
            <p:nvPr/>
          </p:nvSpPr>
          <p:spPr>
            <a:xfrm>
              <a:off x="1144686" y="2765693"/>
              <a:ext cx="1643074" cy="857256"/>
            </a:xfrm>
            <a:prstGeom prst="rect">
              <a:avLst/>
            </a:prstGeom>
            <a:noFill/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0" name="Google Shape;170;p22"/>
            <p:cNvCxnSpPr>
              <a:stCxn id="169" idx="3"/>
            </p:cNvCxnSpPr>
            <p:nvPr/>
          </p:nvCxnSpPr>
          <p:spPr>
            <a:xfrm>
              <a:off x="2787760" y="3194321"/>
              <a:ext cx="2000400" cy="857400"/>
            </a:xfrm>
            <a:prstGeom prst="curvedConnector3">
              <a:avLst>
                <a:gd fmla="val 33377" name="adj1"/>
              </a:avLst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71" name="Google Shape;171;p22"/>
            <p:cNvSpPr/>
            <p:nvPr/>
          </p:nvSpPr>
          <p:spPr>
            <a:xfrm>
              <a:off x="4788024" y="3694387"/>
              <a:ext cx="1714512" cy="928694"/>
            </a:xfrm>
            <a:prstGeom prst="rect">
              <a:avLst/>
            </a:prstGeom>
            <a:noFill/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2"/>
            <p:cNvSpPr txBox="1"/>
            <p:nvPr/>
          </p:nvSpPr>
          <p:spPr>
            <a:xfrm>
              <a:off x="2216256" y="2122751"/>
              <a:ext cx="11460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Указатель</a:t>
              </a:r>
              <a:endParaRPr/>
            </a:p>
          </p:txBody>
        </p:sp>
        <p:sp>
          <p:nvSpPr>
            <p:cNvPr id="173" name="Google Shape;173;p22"/>
            <p:cNvSpPr txBox="1"/>
            <p:nvPr/>
          </p:nvSpPr>
          <p:spPr>
            <a:xfrm>
              <a:off x="1501876" y="2980007"/>
              <a:ext cx="7809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Адрес</a:t>
              </a:r>
              <a:endParaRPr/>
            </a:p>
          </p:txBody>
        </p:sp>
        <p:sp>
          <p:nvSpPr>
            <p:cNvPr id="174" name="Google Shape;174;p22"/>
            <p:cNvSpPr txBox="1"/>
            <p:nvPr/>
          </p:nvSpPr>
          <p:spPr>
            <a:xfrm>
              <a:off x="5645280" y="3122883"/>
              <a:ext cx="14176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Переменная</a:t>
              </a:r>
              <a:endParaRPr/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5145214" y="3980139"/>
              <a:ext cx="11160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Значение</a:t>
              </a:r>
              <a:endParaRPr/>
            </a:p>
          </p:txBody>
        </p:sp>
        <p:cxnSp>
          <p:nvCxnSpPr>
            <p:cNvPr id="176" name="Google Shape;176;p22"/>
            <p:cNvCxnSpPr/>
            <p:nvPr/>
          </p:nvCxnSpPr>
          <p:spPr>
            <a:xfrm flipH="1">
              <a:off x="2073380" y="2479941"/>
              <a:ext cx="500066" cy="285752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77" name="Google Shape;177;p22"/>
            <p:cNvCxnSpPr>
              <a:stCxn id="174" idx="2"/>
              <a:endCxn id="171" idx="0"/>
            </p:cNvCxnSpPr>
            <p:nvPr/>
          </p:nvCxnSpPr>
          <p:spPr>
            <a:xfrm flipH="1">
              <a:off x="5645196" y="3492215"/>
              <a:ext cx="708900" cy="2022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23"/>
          <p:cNvCxnSpPr/>
          <p:nvPr/>
        </p:nvCxnSpPr>
        <p:spPr>
          <a:xfrm>
            <a:off x="376238" y="795338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3"/>
          <p:cNvSpPr txBox="1"/>
          <p:nvPr/>
        </p:nvSpPr>
        <p:spPr>
          <a:xfrm>
            <a:off x="395288" y="188913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Указатели</a:t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391416" y="747331"/>
            <a:ext cx="8645080" cy="559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4013" lvl="0" marL="3540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Указатель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это </a:t>
            </a:r>
            <a:r>
              <a:rPr b="1"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переменная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значением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которой 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4013" lvl="0" marL="3540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является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адрес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ячейки </a:t>
            </a:r>
            <a:r>
              <a:rPr b="1" lang="en-US" sz="28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в оперативной памяти </a:t>
            </a:r>
            <a:endParaRPr/>
          </a:p>
          <a:p>
            <a:pPr indent="-354013" lvl="0" marL="3540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компьютера.</a:t>
            </a:r>
            <a:endParaRPr b="1" sz="2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" name="Google Shape;187;p23"/>
          <p:cNvGrpSpPr/>
          <p:nvPr/>
        </p:nvGrpSpPr>
        <p:grpSpPr>
          <a:xfrm>
            <a:off x="405551" y="2091014"/>
            <a:ext cx="7743780" cy="2708832"/>
            <a:chOff x="469455" y="2916890"/>
            <a:chExt cx="7743780" cy="2708832"/>
          </a:xfrm>
        </p:grpSpPr>
        <p:sp>
          <p:nvSpPr>
            <p:cNvPr id="188" name="Google Shape;188;p23"/>
            <p:cNvSpPr/>
            <p:nvPr/>
          </p:nvSpPr>
          <p:spPr>
            <a:xfrm>
              <a:off x="1797428" y="3753514"/>
              <a:ext cx="2105106" cy="1872208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4707579" y="3753514"/>
              <a:ext cx="2105106" cy="1872208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3"/>
            <p:cNvSpPr txBox="1"/>
            <p:nvPr/>
          </p:nvSpPr>
          <p:spPr>
            <a:xfrm>
              <a:off x="469455" y="2916890"/>
              <a:ext cx="315058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Статическая память</a:t>
              </a:r>
              <a:endParaRPr/>
            </a:p>
          </p:txBody>
        </p:sp>
        <p:sp>
          <p:nvSpPr>
            <p:cNvPr id="191" name="Google Shape;191;p23"/>
            <p:cNvSpPr txBox="1"/>
            <p:nvPr/>
          </p:nvSpPr>
          <p:spPr>
            <a:xfrm>
              <a:off x="4530139" y="3119803"/>
              <a:ext cx="368309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Динамическая память</a:t>
              </a:r>
              <a:endParaRPr/>
            </a:p>
          </p:txBody>
        </p:sp>
        <p:sp>
          <p:nvSpPr>
            <p:cNvPr id="192" name="Google Shape;192;p23"/>
            <p:cNvSpPr txBox="1"/>
            <p:nvPr/>
          </p:nvSpPr>
          <p:spPr>
            <a:xfrm>
              <a:off x="1898970" y="4005064"/>
              <a:ext cx="190202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Указатель</a:t>
              </a:r>
              <a:endParaRPr/>
            </a:p>
          </p:txBody>
        </p:sp>
        <p:sp>
          <p:nvSpPr>
            <p:cNvPr id="193" name="Google Shape;193;p23"/>
            <p:cNvSpPr txBox="1"/>
            <p:nvPr/>
          </p:nvSpPr>
          <p:spPr>
            <a:xfrm>
              <a:off x="4896265" y="4005064"/>
              <a:ext cx="173662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Величина</a:t>
              </a:r>
              <a:endParaRPr/>
            </a:p>
          </p:txBody>
        </p:sp>
        <p:sp>
          <p:nvSpPr>
            <p:cNvPr id="194" name="Google Shape;194;p23"/>
            <p:cNvSpPr txBox="1"/>
            <p:nvPr/>
          </p:nvSpPr>
          <p:spPr>
            <a:xfrm>
              <a:off x="2123728" y="4841688"/>
              <a:ext cx="1277986" cy="52322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Адрес</a:t>
              </a:r>
              <a:endParaRPr/>
            </a:p>
          </p:txBody>
        </p:sp>
        <p:sp>
          <p:nvSpPr>
            <p:cNvPr id="195" name="Google Shape;195;p23"/>
            <p:cNvSpPr txBox="1"/>
            <p:nvPr/>
          </p:nvSpPr>
          <p:spPr>
            <a:xfrm>
              <a:off x="4919113" y="4848576"/>
              <a:ext cx="1713781" cy="52322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Значение</a:t>
              </a:r>
              <a:endParaRPr/>
            </a:p>
          </p:txBody>
        </p:sp>
        <p:cxnSp>
          <p:nvCxnSpPr>
            <p:cNvPr id="196" name="Google Shape;196;p23"/>
            <p:cNvCxnSpPr>
              <a:stCxn id="194" idx="3"/>
              <a:endCxn id="195" idx="1"/>
            </p:cNvCxnSpPr>
            <p:nvPr/>
          </p:nvCxnSpPr>
          <p:spPr>
            <a:xfrm>
              <a:off x="3401714" y="5103298"/>
              <a:ext cx="1517400" cy="69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197" name="Google Shape;197;p23"/>
          <p:cNvSpPr/>
          <p:nvPr/>
        </p:nvSpPr>
        <p:spPr>
          <a:xfrm>
            <a:off x="541202" y="5085184"/>
            <a:ext cx="835127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Адрес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величины —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это номер </a:t>
            </a:r>
            <a:r>
              <a:rPr b="1" lang="en-US" sz="28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первого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байта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поля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памяти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в котором располагается величина. Размер поля однозначно определяется типом.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Виды указателей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Типизированные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int * p;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Нетипизированные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void * t;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Описание указателей</a:t>
            </a:r>
            <a:endParaRPr/>
          </a:p>
        </p:txBody>
      </p:sp>
      <p:sp>
        <p:nvSpPr>
          <p:cNvPr id="209" name="Google Shape;209;p25"/>
          <p:cNvSpPr txBox="1"/>
          <p:nvPr>
            <p:ph idx="3" type="body"/>
          </p:nvPr>
        </p:nvSpPr>
        <p:spPr>
          <a:xfrm>
            <a:off x="971600" y="1135485"/>
            <a:ext cx="278449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На Си</a:t>
            </a:r>
            <a:endParaRPr/>
          </a:p>
        </p:txBody>
      </p:sp>
      <p:sp>
        <p:nvSpPr>
          <p:cNvPr id="210" name="Google Shape;210;p25"/>
          <p:cNvSpPr txBox="1"/>
          <p:nvPr>
            <p:ph idx="4" type="body"/>
          </p:nvPr>
        </p:nvSpPr>
        <p:spPr>
          <a:xfrm>
            <a:off x="467544" y="2132856"/>
            <a:ext cx="8424936" cy="3024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	int * t;  	// описание указателя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int n = 1;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…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t = </a:t>
            </a:r>
            <a:r>
              <a:rPr lang="en-US">
                <a:solidFill>
                  <a:srgbClr val="FF0000"/>
                </a:solidFill>
              </a:rPr>
              <a:t>&amp;</a:t>
            </a:r>
            <a:r>
              <a:rPr lang="en-US"/>
              <a:t>n;       // взятие адреса переменной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                  //</a:t>
            </a:r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t – разыменование (взятие значения по адресу)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  (*t)++;       // увеличение значения по указателю на 1</a:t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971600" y="5229200"/>
            <a:ext cx="1080120" cy="49331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971600" y="6021288"/>
            <a:ext cx="1080120" cy="49331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565084" y="4895581"/>
            <a:ext cx="2880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519144" y="6252993"/>
            <a:ext cx="2880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1367644" y="6002733"/>
            <a:ext cx="2880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p25"/>
          <p:cNvCxnSpPr/>
          <p:nvPr/>
        </p:nvCxnSpPr>
        <p:spPr>
          <a:xfrm rot="5400000">
            <a:off x="845661" y="5601858"/>
            <a:ext cx="792000" cy="540000"/>
          </a:xfrm>
          <a:prstGeom prst="curvedConnector4">
            <a:avLst>
              <a:gd fmla="val 48865" name="adj1"/>
              <a:gd fmla="val 197378" name="adj2"/>
            </a:avLst>
          </a:prstGeom>
          <a:noFill/>
          <a:ln cap="flat" cmpd="sng" w="19050">
            <a:solidFill>
              <a:srgbClr val="4A7DBA"/>
            </a:solidFill>
            <a:prstDash val="solid"/>
            <a:round/>
            <a:headEnd len="med" w="med" type="oval"/>
            <a:tailEnd len="med" w="med" type="stealth"/>
          </a:ln>
        </p:spPr>
      </p:cxnSp>
      <p:sp>
        <p:nvSpPr>
          <p:cNvPr id="217" name="Google Shape;217;p25"/>
          <p:cNvSpPr txBox="1"/>
          <p:nvPr/>
        </p:nvSpPr>
        <p:spPr>
          <a:xfrm>
            <a:off x="1403649" y="6002733"/>
            <a:ext cx="3600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Описание указателей</a:t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16832"/>
            <a:ext cx="8460432" cy="2789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784" y="2121909"/>
            <a:ext cx="6120680" cy="293586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/>
        </p:nvSpPr>
        <p:spPr>
          <a:xfrm>
            <a:off x="395288" y="188913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Операция взятия адреса</a:t>
            </a:r>
            <a:endParaRPr/>
          </a:p>
        </p:txBody>
      </p:sp>
      <p:cxnSp>
        <p:nvCxnSpPr>
          <p:cNvPr id="230" name="Google Shape;230;p27"/>
          <p:cNvCxnSpPr/>
          <p:nvPr/>
        </p:nvCxnSpPr>
        <p:spPr>
          <a:xfrm>
            <a:off x="376238" y="795338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27"/>
          <p:cNvSpPr txBox="1"/>
          <p:nvPr/>
        </p:nvSpPr>
        <p:spPr>
          <a:xfrm>
            <a:off x="376238" y="2016598"/>
            <a:ext cx="3096344" cy="229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 = 5; 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*pI;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 = </a:t>
            </a:r>
            <a:r>
              <a:rPr b="1" lang="en-US" sz="3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p27"/>
          <p:cNvCxnSpPr/>
          <p:nvPr/>
        </p:nvCxnSpPr>
        <p:spPr>
          <a:xfrm flipH="1" rot="10800000">
            <a:off x="2411760" y="3717072"/>
            <a:ext cx="1368300" cy="360000"/>
          </a:xfrm>
          <a:prstGeom prst="curvedConnector3">
            <a:avLst>
              <a:gd fmla="val 32749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Описание указателей</a:t>
            </a:r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3967"/>
            <a:ext cx="9144000" cy="461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2130"/>
            <a:ext cx="9144000" cy="5673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4664"/>
            <a:ext cx="9144000" cy="458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0688"/>
            <a:ext cx="9144000" cy="583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Размерности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 байт = 8 бит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 параграф = 2</a:t>
            </a:r>
            <a:r>
              <a:rPr baseline="30000" lang="en-US"/>
              <a:t>4 </a:t>
            </a:r>
            <a:r>
              <a:rPr lang="en-US"/>
              <a:t>байт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 Кб = 2</a:t>
            </a:r>
            <a:r>
              <a:rPr baseline="30000" lang="en-US"/>
              <a:t>10 </a:t>
            </a:r>
            <a:r>
              <a:rPr lang="en-US"/>
              <a:t>байт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 Мб = 2</a:t>
            </a:r>
            <a:r>
              <a:rPr baseline="30000" lang="en-US"/>
              <a:t>20 </a:t>
            </a:r>
            <a:r>
              <a:rPr lang="en-US"/>
              <a:t>байт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 сегмент = 64 Кб = 2</a:t>
            </a:r>
            <a:r>
              <a:rPr baseline="30000" lang="en-US"/>
              <a:t>16 </a:t>
            </a:r>
            <a:r>
              <a:rPr lang="en-US"/>
              <a:t>байт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/>
          <p:nvPr/>
        </p:nvSpPr>
        <p:spPr>
          <a:xfrm>
            <a:off x="346075" y="3895724"/>
            <a:ext cx="8580438" cy="2845643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 = 5, *pI; </a:t>
            </a:r>
            <a:endParaRPr/>
          </a:p>
          <a:p>
            <a:pPr indent="0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A[2] = { 3, 4 };</a:t>
            </a:r>
            <a:endParaRPr/>
          </a:p>
          <a:p>
            <a:pPr indent="0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 = </a:t>
            </a: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m;    </a:t>
            </a: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адрес переменной m</a:t>
            </a:r>
            <a:endParaRPr/>
          </a:p>
          <a:p>
            <a:pPr indent="0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 = </a:t>
            </a: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A[1]; </a:t>
            </a: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адрес элемента массива A[1]</a:t>
            </a:r>
            <a:endParaRPr b="1" sz="24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 = NULL;  </a:t>
            </a: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нулевой адрес</a:t>
            </a:r>
            <a:endParaRPr/>
          </a:p>
        </p:txBody>
      </p:sp>
      <p:sp>
        <p:nvSpPr>
          <p:cNvPr id="259" name="Google Shape;259;p32"/>
          <p:cNvSpPr/>
          <p:nvPr/>
        </p:nvSpPr>
        <p:spPr>
          <a:xfrm>
            <a:off x="5292080" y="4005064"/>
            <a:ext cx="2800350" cy="479425"/>
          </a:xfrm>
          <a:prstGeom prst="wedgeRoundRectCallout">
            <a:avLst>
              <a:gd fmla="val -51134" name="adj1"/>
              <a:gd fmla="val 106620" name="adj2"/>
              <a:gd fmla="val 16667" name="adj3"/>
            </a:avLst>
          </a:prstGeom>
          <a:solidFill>
            <a:srgbClr val="D1D1FF"/>
          </a:solidFill>
          <a:ln>
            <a:noFill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scanf("%d",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&amp;m);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395288" y="188913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Указатели</a:t>
            </a:r>
            <a:endParaRPr/>
          </a:p>
        </p:txBody>
      </p:sp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32"/>
          <p:cNvCxnSpPr/>
          <p:nvPr/>
        </p:nvCxnSpPr>
        <p:spPr>
          <a:xfrm>
            <a:off x="376238" y="795338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32"/>
          <p:cNvSpPr/>
          <p:nvPr/>
        </p:nvSpPr>
        <p:spPr>
          <a:xfrm>
            <a:off x="346075" y="854224"/>
            <a:ext cx="8580438" cy="559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4013" lvl="0" marL="3540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Объявление: </a:t>
            </a:r>
            <a:endParaRPr/>
          </a:p>
          <a:p>
            <a:pPr indent="-354013" lvl="0" marL="3540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4013" lvl="0" marL="3540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4013" lvl="0" marL="3540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4013" lvl="0" marL="3540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4013" lvl="0" marL="3540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4013" lvl="0" marL="3540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4013" lvl="0" marL="3540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Как записать адрес:</a:t>
            </a:r>
            <a:endParaRPr/>
          </a:p>
        </p:txBody>
      </p:sp>
      <p:sp>
        <p:nvSpPr>
          <p:cNvPr id="264" name="Google Shape;264;p32"/>
          <p:cNvSpPr/>
          <p:nvPr/>
        </p:nvSpPr>
        <p:spPr>
          <a:xfrm>
            <a:off x="346075" y="1268760"/>
            <a:ext cx="8426450" cy="160972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*pC; </a:t>
            </a: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адрес символа  </a:t>
            </a:r>
            <a:endParaRPr/>
          </a:p>
          <a:p>
            <a:pPr indent="0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(или элемента массива)</a:t>
            </a:r>
            <a:endParaRPr/>
          </a:p>
          <a:p>
            <a:pPr indent="0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*pI; </a:t>
            </a: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адрес целой переменной</a:t>
            </a:r>
            <a:endParaRPr b="1" sz="24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*pF; </a:t>
            </a: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адрес вещественной переменной</a:t>
            </a:r>
            <a:endParaRPr/>
          </a:p>
        </p:txBody>
      </p:sp>
      <p:sp>
        <p:nvSpPr>
          <p:cNvPr id="265" name="Google Shape;265;p32"/>
          <p:cNvSpPr txBox="1"/>
          <p:nvPr/>
        </p:nvSpPr>
        <p:spPr>
          <a:xfrm>
            <a:off x="3631881" y="2932217"/>
            <a:ext cx="547260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Переменная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указатель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котором будет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адрес</a:t>
            </a:r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 flipH="1">
            <a:off x="3419873" y="3347716"/>
            <a:ext cx="360039" cy="657348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/>
        </p:nvSpPr>
        <p:spPr>
          <a:xfrm>
            <a:off x="395288" y="188913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Эксперимент</a:t>
            </a:r>
            <a:endParaRPr/>
          </a:p>
        </p:txBody>
      </p:sp>
      <p:cxnSp>
        <p:nvCxnSpPr>
          <p:cNvPr id="272" name="Google Shape;272;p33"/>
          <p:cNvCxnSpPr/>
          <p:nvPr/>
        </p:nvCxnSpPr>
        <p:spPr>
          <a:xfrm>
            <a:off x="376238" y="795338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33"/>
          <p:cNvSpPr/>
          <p:nvPr/>
        </p:nvSpPr>
        <p:spPr>
          <a:xfrm>
            <a:off x="375321" y="1484784"/>
            <a:ext cx="8580438" cy="2845643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 = 5, *pI; </a:t>
            </a:r>
            <a:endParaRPr/>
          </a:p>
          <a:p>
            <a:pPr indent="0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A[2] = { 3, 4 };</a:t>
            </a:r>
            <a:endParaRPr/>
          </a:p>
          <a:p>
            <a:pPr indent="0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 = </a:t>
            </a: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m;    </a:t>
            </a: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адрес переменной m</a:t>
            </a:r>
            <a:endParaRPr/>
          </a:p>
          <a:p>
            <a:pPr indent="0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 = </a:t>
            </a: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A[1]; </a:t>
            </a: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адрес элемента массива A[1]</a:t>
            </a:r>
            <a:endParaRPr b="1" sz="24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 = NULL;  </a:t>
            </a: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нулевой адрес</a:t>
            </a:r>
            <a:endParaRPr/>
          </a:p>
        </p:txBody>
      </p:sp>
      <p:sp>
        <p:nvSpPr>
          <p:cNvPr id="274" name="Google Shape;274;p33"/>
          <p:cNvSpPr txBox="1"/>
          <p:nvPr/>
        </p:nvSpPr>
        <p:spPr>
          <a:xfrm>
            <a:off x="375321" y="836712"/>
            <a:ext cx="779707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Сделайте </a:t>
            </a:r>
            <a:r>
              <a:rPr b="1" lang="en-US" sz="32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из фрагмента 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программу</a:t>
            </a:r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396982" y="4262233"/>
            <a:ext cx="8443806" cy="247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Вставьте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после каждой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 взятия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адреса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операторы: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b="1" lang="en-US" sz="2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"m = %d ",</a:t>
            </a:r>
            <a:r>
              <a:rPr b="1"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b="1" lang="en-US" sz="2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"&amp;m = %p",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pI);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Посмотрите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результат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Сделайте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выводы.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p34"/>
          <p:cNvCxnSpPr/>
          <p:nvPr/>
        </p:nvCxnSpPr>
        <p:spPr>
          <a:xfrm>
            <a:off x="376238" y="795338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34"/>
          <p:cNvSpPr txBox="1"/>
          <p:nvPr/>
        </p:nvSpPr>
        <p:spPr>
          <a:xfrm>
            <a:off x="395288" y="188913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Обращение к данным</a:t>
            </a:r>
            <a:endParaRPr/>
          </a:p>
        </p:txBody>
      </p:sp>
      <p:sp>
        <p:nvSpPr>
          <p:cNvPr id="283" name="Google Shape;283;p34"/>
          <p:cNvSpPr/>
          <p:nvPr/>
        </p:nvSpPr>
        <p:spPr>
          <a:xfrm>
            <a:off x="346075" y="865188"/>
            <a:ext cx="8580438" cy="559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4013" lvl="0" marL="3540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Как работать с данными через указатель? </a:t>
            </a:r>
            <a:endParaRPr/>
          </a:p>
          <a:p>
            <a:pPr indent="-354013" lvl="0" marL="3540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4013" lvl="0" marL="3540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4013" lvl="0" marL="3540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4013" lvl="0" marL="3540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4013" lvl="0" marL="3540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4013" lvl="0" marL="3540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4013" lvl="0" marL="354013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4"/>
          <p:cNvSpPr/>
          <p:nvPr/>
        </p:nvSpPr>
        <p:spPr>
          <a:xfrm>
            <a:off x="179512" y="1964209"/>
            <a:ext cx="8842623" cy="3913063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 = 4, n, *pI;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 = &amp;m;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b="1" lang="en-US" sz="24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"*pI</a:t>
            </a:r>
            <a:r>
              <a:rPr b="1" lang="en-US" sz="2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2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%d\n"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*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pI)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вывод значения</a:t>
            </a:r>
            <a:endParaRPr b="1" sz="24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b="1" lang="en-US" sz="24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"m</a:t>
            </a:r>
            <a:r>
              <a:rPr b="1" lang="en-US" sz="2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2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%d\n"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m)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вывод значения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 = 4*(7 - *pI);</a:t>
            </a:r>
            <a:r>
              <a:rPr b="1" lang="en-US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//Какое значение подставлено под *pI?</a:t>
            </a:r>
            <a:endParaRPr b="1" sz="20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b="1" lang="en-US" sz="24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"m</a:t>
            </a:r>
            <a:r>
              <a:rPr b="1" lang="en-US" sz="2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2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%d\n"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n)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вывод значения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*pI = 4*(n - m); 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b="1" lang="en-US" sz="24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"*pI</a:t>
            </a:r>
            <a:r>
              <a:rPr b="1" lang="en-US" sz="2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2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%d\n"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*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pI)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вывод значения</a:t>
            </a:r>
            <a:endParaRPr b="1" sz="24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b="1" lang="en-US" sz="24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"m</a:t>
            </a:r>
            <a:r>
              <a:rPr b="1" lang="en-US" sz="2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2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%d\n"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m)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вывод значения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b="1" lang="en-US" sz="24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"&amp;m = %p"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pI);   </a:t>
            </a: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вывод адреса 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34"/>
          <p:cNvSpPr/>
          <p:nvPr/>
        </p:nvSpPr>
        <p:spPr>
          <a:xfrm>
            <a:off x="3911600" y="1437407"/>
            <a:ext cx="4695825" cy="479425"/>
          </a:xfrm>
          <a:prstGeom prst="wedgeRoundRectCallout">
            <a:avLst>
              <a:gd fmla="val -50150" name="adj1"/>
              <a:gd fmla="val 222249" name="adj2"/>
              <a:gd fmla="val 16667" name="adj3"/>
            </a:avLst>
          </a:prstGeom>
          <a:solidFill>
            <a:srgbClr val="D1D1FF"/>
          </a:solidFill>
          <a:ln>
            <a:noFill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«вытащить» значение по адресу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35"/>
          <p:cNvCxnSpPr/>
          <p:nvPr/>
        </p:nvCxnSpPr>
        <p:spPr>
          <a:xfrm>
            <a:off x="376238" y="795338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35"/>
          <p:cNvSpPr txBox="1"/>
          <p:nvPr/>
        </p:nvSpPr>
        <p:spPr>
          <a:xfrm>
            <a:off x="395288" y="188913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Операция разыменования</a:t>
            </a:r>
            <a:endParaRPr/>
          </a:p>
        </p:txBody>
      </p:sp>
      <p:sp>
        <p:nvSpPr>
          <p:cNvPr id="292" name="Google Shape;292;p35"/>
          <p:cNvSpPr/>
          <p:nvPr/>
        </p:nvSpPr>
        <p:spPr>
          <a:xfrm>
            <a:off x="376238" y="1196975"/>
            <a:ext cx="8767762" cy="206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Чтобы </a:t>
            </a:r>
            <a:r>
              <a:rPr b="1" lang="en-US" sz="32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получить значение 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по адресу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хранится 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в указателе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используется *. Данная операция называется 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разыменованием указателя</a:t>
            </a:r>
            <a:endParaRPr/>
          </a:p>
        </p:txBody>
      </p:sp>
      <p:sp>
        <p:nvSpPr>
          <p:cNvPr id="293" name="Google Shape;293;p35"/>
          <p:cNvSpPr/>
          <p:nvPr/>
        </p:nvSpPr>
        <p:spPr>
          <a:xfrm>
            <a:off x="611188" y="3644900"/>
            <a:ext cx="8013700" cy="156966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*p = &amp;m;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*p = 25; </a:t>
            </a:r>
            <a:r>
              <a:rPr b="1" lang="en-US" sz="3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теперь m = 25!!!</a:t>
            </a:r>
            <a:endParaRPr b="1"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/>
          <p:nvPr/>
        </p:nvSpPr>
        <p:spPr>
          <a:xfrm>
            <a:off x="271101" y="1844824"/>
            <a:ext cx="8621379" cy="335409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i, A[] = {1, 2, 3, 4, 5, 999, 0, 7, 578};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*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 = A; </a:t>
            </a: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адрес A[0] записывается как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*pI != 999 ) { </a:t>
            </a: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while( A[i] != 999 )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*pI += 2; </a:t>
            </a: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A[i] +=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pI++;     </a:t>
            </a: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i++ (переход к следующему)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 = 0; A[i]!= 578;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printf(</a:t>
            </a:r>
            <a:r>
              <a:rPr b="1" lang="en-US" sz="24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"m</a:t>
            </a:r>
            <a:r>
              <a:rPr b="1" lang="en-US" sz="2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2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%4d"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A[i]);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00" name="Google Shape;300;p36"/>
          <p:cNvGrpSpPr/>
          <p:nvPr/>
        </p:nvGrpSpPr>
        <p:grpSpPr>
          <a:xfrm>
            <a:off x="781844" y="5588928"/>
            <a:ext cx="7589838" cy="1081087"/>
            <a:chOff x="799" y="4907"/>
            <a:chExt cx="4781" cy="681"/>
          </a:xfrm>
        </p:grpSpPr>
        <p:sp>
          <p:nvSpPr>
            <p:cNvPr id="301" name="Google Shape;301;p36"/>
            <p:cNvSpPr txBox="1"/>
            <p:nvPr/>
          </p:nvSpPr>
          <p:spPr>
            <a:xfrm>
              <a:off x="1093" y="4969"/>
              <a:ext cx="4487" cy="619"/>
            </a:xfrm>
            <a:prstGeom prst="rect">
              <a:avLst/>
            </a:prstGeom>
            <a:solidFill>
              <a:srgbClr val="8CB3E3"/>
            </a:solidFill>
            <a:ln>
              <a:noFill/>
            </a:ln>
          </p:spPr>
          <p:txBody>
            <a:bodyPr anchorCtr="0" anchor="t" bIns="118800" lIns="91425" spcFirstLastPara="1" rIns="91425" wrap="square" tIns="45700">
              <a:noAutofit/>
            </a:bodyPr>
            <a:lstStyle/>
            <a:p>
              <a:pPr indent="-92074" lvl="0" marL="17621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Оператор  </a:t>
              </a:r>
              <a:r>
                <a:rPr b="1" lang="en-US"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pI++</a:t>
              </a: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увеличивает </a:t>
              </a:r>
              <a:r>
                <a:rPr b="1" lang="en-US" sz="2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адрес</a:t>
              </a: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на </a:t>
              </a:r>
              <a:r>
                <a:rPr b="1" lang="en-US" sz="2800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sizeof</a:t>
              </a:r>
              <a:r>
                <a:rPr b="1" lang="en-US"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1" lang="en-US" sz="2800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!</a:t>
              </a:r>
              <a:endParaRPr/>
            </a:p>
          </p:txBody>
        </p:sp>
        <p:sp>
          <p:nvSpPr>
            <p:cNvPr id="302" name="Google Shape;302;p36"/>
            <p:cNvSpPr/>
            <p:nvPr/>
          </p:nvSpPr>
          <p:spPr>
            <a:xfrm>
              <a:off x="799" y="4907"/>
              <a:ext cx="528" cy="49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 b="1" sz="3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sp>
        <p:nvSpPr>
          <p:cNvPr id="303" name="Google Shape;303;p36"/>
          <p:cNvSpPr txBox="1"/>
          <p:nvPr/>
        </p:nvSpPr>
        <p:spPr>
          <a:xfrm>
            <a:off x="467544" y="1052735"/>
            <a:ext cx="53285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Как работать с массивами?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4" name="Google Shape;304;p36"/>
          <p:cNvCxnSpPr/>
          <p:nvPr/>
        </p:nvCxnSpPr>
        <p:spPr>
          <a:xfrm>
            <a:off x="376238" y="795338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36"/>
          <p:cNvSpPr txBox="1"/>
          <p:nvPr/>
        </p:nvSpPr>
        <p:spPr>
          <a:xfrm>
            <a:off x="395288" y="188913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Обращение к данным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/>
        </p:nvSpPr>
        <p:spPr>
          <a:xfrm>
            <a:off x="395288" y="188913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Эксперимент</a:t>
            </a:r>
            <a:endParaRPr/>
          </a:p>
        </p:txBody>
      </p:sp>
      <p:cxnSp>
        <p:nvCxnSpPr>
          <p:cNvPr id="311" name="Google Shape;311;p37"/>
          <p:cNvCxnSpPr/>
          <p:nvPr/>
        </p:nvCxnSpPr>
        <p:spPr>
          <a:xfrm>
            <a:off x="376238" y="795338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37"/>
          <p:cNvSpPr/>
          <p:nvPr/>
        </p:nvSpPr>
        <p:spPr>
          <a:xfrm>
            <a:off x="271101" y="1803102"/>
            <a:ext cx="8621379" cy="335409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i, A[] = {1, 2, 3, 4, 5, 999, 0, 7, 578};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 = A; </a:t>
            </a: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адрес A[0] записывается как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*pI != 999 ) { </a:t>
            </a: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while( A[i] != 999 )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*pI += 2; </a:t>
            </a: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A[i] +=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pI++;     </a:t>
            </a: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i++ (переход к следующему)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 = 0;A[i] != 578;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printf(</a:t>
            </a:r>
            <a:r>
              <a:rPr b="1" lang="en-US" sz="24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"m</a:t>
            </a:r>
            <a:r>
              <a:rPr b="1" lang="en-US" sz="2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2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%4d"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A[i]);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37"/>
          <p:cNvSpPr txBox="1"/>
          <p:nvPr/>
        </p:nvSpPr>
        <p:spPr>
          <a:xfrm>
            <a:off x="375321" y="972017"/>
            <a:ext cx="779707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Сделайте </a:t>
            </a:r>
            <a:r>
              <a:rPr b="1" lang="en-US" sz="32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из фрагмента 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программу</a:t>
            </a:r>
            <a:endParaRPr/>
          </a:p>
        </p:txBody>
      </p:sp>
      <p:sp>
        <p:nvSpPr>
          <p:cNvPr id="314" name="Google Shape;314;p37"/>
          <p:cNvSpPr txBox="1"/>
          <p:nvPr/>
        </p:nvSpPr>
        <p:spPr>
          <a:xfrm>
            <a:off x="448674" y="5714092"/>
            <a:ext cx="8443806" cy="52322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Посмотрите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результат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Сделайте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выводы.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/>
          <p:nvPr/>
        </p:nvSpPr>
        <p:spPr>
          <a:xfrm>
            <a:off x="395288" y="188913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Эксперимент</a:t>
            </a:r>
            <a:endParaRPr/>
          </a:p>
        </p:txBody>
      </p:sp>
      <p:cxnSp>
        <p:nvCxnSpPr>
          <p:cNvPr id="320" name="Google Shape;320;p38"/>
          <p:cNvCxnSpPr/>
          <p:nvPr/>
        </p:nvCxnSpPr>
        <p:spPr>
          <a:xfrm>
            <a:off x="376238" y="795338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38"/>
          <p:cNvSpPr txBox="1"/>
          <p:nvPr/>
        </p:nvSpPr>
        <p:spPr>
          <a:xfrm>
            <a:off x="375321" y="1268760"/>
            <a:ext cx="8160667" cy="181588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 = 0;A[i] != 578;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b="1" lang="en-US" sz="2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"m</a:t>
            </a:r>
            <a:r>
              <a:rPr b="1" lang="en-US" sz="2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2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%4d"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A[i]);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8"/>
          <p:cNvSpPr txBox="1"/>
          <p:nvPr/>
        </p:nvSpPr>
        <p:spPr>
          <a:xfrm>
            <a:off x="376238" y="3284984"/>
            <a:ext cx="8464550" cy="1077218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Замените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фрагменте </a:t>
            </a:r>
            <a:r>
              <a:rPr b="1" lang="en-US" sz="32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переменную i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 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указатель </a:t>
            </a:r>
            <a:r>
              <a:rPr b="1" lang="en-US" sz="3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pI</a:t>
            </a:r>
            <a:endParaRPr b="1" sz="3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Google Shape;323;p38"/>
          <p:cNvSpPr txBox="1"/>
          <p:nvPr/>
        </p:nvSpPr>
        <p:spPr>
          <a:xfrm>
            <a:off x="375321" y="4653136"/>
            <a:ext cx="8443806" cy="584775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Посмотрите 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результат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Сделайте 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выводы.</a:t>
            </a:r>
            <a:endParaRPr b="1"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/>
          <p:nvPr/>
        </p:nvSpPr>
        <p:spPr>
          <a:xfrm>
            <a:off x="215900" y="809625"/>
            <a:ext cx="8604250" cy="604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1" lang="en-US" sz="32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Важно: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1.Определение адреса указателя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(как любой 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другой переменной)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*p;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**ptr = &amp;p; </a:t>
            </a:r>
            <a:r>
              <a:rPr b="1" lang="en-US" sz="2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ptr – указатель на указатель</a:t>
            </a:r>
            <a:r>
              <a:rPr lang="en-US" sz="3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(содержит 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адрес указателя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Операция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2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присваивания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 = 2, *x;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1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*p = &amp;u;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u;</a:t>
            </a:r>
            <a:endParaRPr/>
          </a:p>
        </p:txBody>
      </p:sp>
      <p:sp>
        <p:nvSpPr>
          <p:cNvPr id="329" name="Google Shape;329;p39"/>
          <p:cNvSpPr txBox="1"/>
          <p:nvPr/>
        </p:nvSpPr>
        <p:spPr>
          <a:xfrm>
            <a:off x="250825" y="115888"/>
            <a:ext cx="77724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 с указателями.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0" name="Google Shape;330;p39"/>
          <p:cNvCxnSpPr/>
          <p:nvPr/>
        </p:nvCxnSpPr>
        <p:spPr>
          <a:xfrm>
            <a:off x="376238" y="795338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/>
          <p:nvPr/>
        </p:nvSpPr>
        <p:spPr>
          <a:xfrm>
            <a:off x="250825" y="115888"/>
            <a:ext cx="77724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 с указателями.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6" name="Google Shape;336;p40"/>
          <p:cNvCxnSpPr/>
          <p:nvPr/>
        </p:nvCxnSpPr>
        <p:spPr>
          <a:xfrm>
            <a:off x="376238" y="795338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40"/>
          <p:cNvSpPr/>
          <p:nvPr/>
        </p:nvSpPr>
        <p:spPr>
          <a:xfrm>
            <a:off x="376238" y="981075"/>
            <a:ext cx="8464550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Операция 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разыменования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*c, s = ‘x’;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= &amp;s;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*c = ‘y’;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Увеличение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lang="en-US" sz="32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уменьшение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указателя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Например: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</a:t>
            </a:r>
            <a:r>
              <a:rPr b="1" lang="en-US" sz="3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указатель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тогда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p++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перемещает </a:t>
            </a:r>
            <a:r>
              <a:rPr b="1" lang="en-US" sz="3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32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1 байт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если </a:t>
            </a:r>
            <a:r>
              <a:rPr b="1" lang="en-US" sz="3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указатель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</a:t>
            </a:r>
            <a:r>
              <a:rPr b="1" lang="en-US" sz="32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endParaRPr b="1" sz="32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32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4 байт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(32-bit система) и </a:t>
            </a:r>
            <a:r>
              <a:rPr b="1" lang="en-US" sz="32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8 байт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(64-bit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система), если </a:t>
            </a:r>
            <a:r>
              <a:rPr b="1" lang="en-US" sz="3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указатель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 </a:t>
            </a:r>
            <a:r>
              <a:rPr b="1" lang="en-US" sz="32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 b="1" sz="32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/>
          <p:nvPr/>
        </p:nvSpPr>
        <p:spPr>
          <a:xfrm>
            <a:off x="395288" y="188913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</a:t>
            </a:r>
            <a:endParaRPr/>
          </a:p>
        </p:txBody>
      </p:sp>
      <p:cxnSp>
        <p:nvCxnSpPr>
          <p:cNvPr id="343" name="Google Shape;343;p41"/>
          <p:cNvCxnSpPr/>
          <p:nvPr/>
        </p:nvCxnSpPr>
        <p:spPr>
          <a:xfrm>
            <a:off x="376238" y="795338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4" name="Google Shape;34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748" y="1124744"/>
            <a:ext cx="8583653" cy="36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5638" y="5085184"/>
            <a:ext cx="2160240" cy="1445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Модель оперативной памяти ПК</a:t>
            </a:r>
            <a:endParaRPr/>
          </a:p>
        </p:txBody>
      </p:sp>
      <p:graphicFrame>
        <p:nvGraphicFramePr>
          <p:cNvPr id="101" name="Google Shape;101;p15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{E1117906-1AAE-418B-BDCE-6BC01EEF25D1}</a:tableStyleId>
              </a:tblPr>
              <a:tblGrid>
                <a:gridCol w="900100"/>
                <a:gridCol w="2214575"/>
              </a:tblGrid>
              <a:tr h="741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4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    240E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4B4"/>
                    </a:solidFill>
                  </a:tcPr>
                </a:tc>
              </a:tr>
              <a:tr h="741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F10A[</a:t>
                      </a:r>
                      <a:r>
                        <a:rPr lang="en-US" sz="1600"/>
                        <a:t>0]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9D8"/>
                    </a:solidFill>
                  </a:tcPr>
                </a:tc>
              </a:tr>
              <a:tr h="1483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…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p15"/>
          <p:cNvSpPr/>
          <p:nvPr/>
        </p:nvSpPr>
        <p:spPr>
          <a:xfrm>
            <a:off x="3643306" y="3357562"/>
            <a:ext cx="357190" cy="107157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143372" y="5214950"/>
            <a:ext cx="10715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Сегмент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4071934" y="3714752"/>
            <a:ext cx="1571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Смещение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5572132" y="1785926"/>
            <a:ext cx="307183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адрес = (сегмент, смещение)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Абсолютный адрес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сегмент *16 + смещение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5643570" y="3143248"/>
            <a:ext cx="278608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Адрес = (F10A, 240E)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Абс. адрес = F10A0 + 240E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7" name="Google Shape;107;p15"/>
          <p:cNvGraphicFramePr/>
          <p:nvPr/>
        </p:nvGraphicFramePr>
        <p:xfrm>
          <a:off x="6215074" y="4429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{E1117906-1AAE-418B-BDCE-6BC01EEF25D1}</a:tableStyleId>
              </a:tblPr>
              <a:tblGrid>
                <a:gridCol w="928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F10A0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4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240E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F34AE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08" name="Google Shape;108;p15"/>
          <p:cNvSpPr txBox="1"/>
          <p:nvPr/>
        </p:nvSpPr>
        <p:spPr>
          <a:xfrm>
            <a:off x="6000760" y="4643446"/>
            <a:ext cx="285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3643306" y="4429132"/>
            <a:ext cx="428628" cy="192882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/>
          <p:nvPr/>
        </p:nvSpPr>
        <p:spPr>
          <a:xfrm>
            <a:off x="0" y="809328"/>
            <a:ext cx="9144000" cy="6048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lang="en-US" sz="3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Важно:</a:t>
            </a:r>
            <a:endParaRPr/>
          </a:p>
          <a:p>
            <a:pPr indent="0" lvl="0" marL="0" marR="0" rtl="0" algn="l">
              <a:spcBef>
                <a:spcPts val="56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b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указатель указывает на некоторый один адрес памяти, то и работает он со значением из этого адреса.</a:t>
            </a:r>
            <a:endParaRPr/>
          </a:p>
          <a:p>
            <a:pPr indent="0" lvl="0" marL="0" marR="0" rtl="0" algn="l">
              <a:spcBef>
                <a:spcPts val="56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а) Изменяя значение переменной по адресу на который указатель указывает – изменится и значение разыменовываемого указателя</a:t>
            </a:r>
            <a:endParaRPr/>
          </a:p>
          <a:p>
            <a:pPr indent="0" lvl="0" marL="0" marR="0" rtl="0" algn="l">
              <a:spcBef>
                <a:spcPts val="64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б) При присвоении значений разыменованному указателю – изменится значение переменной по указываемому указателем адресу</a:t>
            </a:r>
            <a:endParaRPr/>
          </a:p>
          <a:p>
            <a:pPr indent="0" lvl="0" marL="0" marR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2"/>
          <p:cNvSpPr txBox="1"/>
          <p:nvPr/>
        </p:nvSpPr>
        <p:spPr>
          <a:xfrm>
            <a:off x="251520" y="116632"/>
            <a:ext cx="7772400" cy="620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Двойственная природа указателя.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2" name="Google Shape;352;p42"/>
          <p:cNvCxnSpPr/>
          <p:nvPr/>
        </p:nvCxnSpPr>
        <p:spPr>
          <a:xfrm>
            <a:off x="376238" y="795338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123" y="1124744"/>
            <a:ext cx="8824856" cy="5688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6050" y="5589240"/>
            <a:ext cx="1152128" cy="1115553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3"/>
          <p:cNvSpPr txBox="1"/>
          <p:nvPr/>
        </p:nvSpPr>
        <p:spPr>
          <a:xfrm>
            <a:off x="148122" y="31603"/>
            <a:ext cx="8888373" cy="980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Вариант а. Изменение значения переменной для указателя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p43"/>
          <p:cNvCxnSpPr/>
          <p:nvPr/>
        </p:nvCxnSpPr>
        <p:spPr>
          <a:xfrm>
            <a:off x="251520" y="836712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"/>
          <p:cNvSpPr txBox="1"/>
          <p:nvPr/>
        </p:nvSpPr>
        <p:spPr>
          <a:xfrm>
            <a:off x="0" y="29604"/>
            <a:ext cx="9144000" cy="879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Вариант б. Изменение разыменованного указателя влияет на переменную по адресу указателя </a:t>
            </a:r>
            <a:endParaRPr/>
          </a:p>
        </p:txBody>
      </p:sp>
      <p:cxnSp>
        <p:nvCxnSpPr>
          <p:cNvPr id="366" name="Google Shape;366;p44"/>
          <p:cNvCxnSpPr/>
          <p:nvPr/>
        </p:nvCxnSpPr>
        <p:spPr>
          <a:xfrm>
            <a:off x="251520" y="836712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7" name="Google Shape;36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288" y="908720"/>
            <a:ext cx="8855750" cy="576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6176" y="5361472"/>
            <a:ext cx="1672381" cy="1307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"/>
          <p:cNvSpPr txBox="1"/>
          <p:nvPr/>
        </p:nvSpPr>
        <p:spPr>
          <a:xfrm>
            <a:off x="107504" y="23256"/>
            <a:ext cx="903649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Поиск минимального элемента массива, доступ при помощи указателя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4" name="Google Shape;374;p45"/>
          <p:cNvCxnSpPr/>
          <p:nvPr/>
        </p:nvCxnSpPr>
        <p:spPr>
          <a:xfrm>
            <a:off x="234934" y="908720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5" name="Google Shape;37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770" y="1029458"/>
            <a:ext cx="7869622" cy="5783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46"/>
          <p:cNvCxnSpPr/>
          <p:nvPr/>
        </p:nvCxnSpPr>
        <p:spPr>
          <a:xfrm>
            <a:off x="376238" y="795338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46"/>
          <p:cNvSpPr txBox="1"/>
          <p:nvPr/>
        </p:nvSpPr>
        <p:spPr>
          <a:xfrm>
            <a:off x="395288" y="188913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 надо знать об указателях</a:t>
            </a:r>
            <a:endParaRPr/>
          </a:p>
        </p:txBody>
      </p:sp>
      <p:sp>
        <p:nvSpPr>
          <p:cNvPr id="384" name="Google Shape;384;p46"/>
          <p:cNvSpPr/>
          <p:nvPr/>
        </p:nvSpPr>
        <p:spPr>
          <a:xfrm>
            <a:off x="407988" y="846138"/>
            <a:ext cx="8415337" cy="47688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указатель – это переменная, в которой можно хранить адрес другой переменной;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объявлении указателя надо указать тип переменных, на которых он будет указывать, а перед именем поставить знак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знак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перед именем переменной обозначает ее адрес;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знак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перед указателем в рабочей части программы (не в объявлении) обозначает значение ячейки, на которую указывает указатель;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обозначения недействительного указателя используется константа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(нулевой указатель);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изменении значения указателя на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он в самом деле сдвигается к </a:t>
            </a:r>
            <a:r>
              <a:rPr b="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</a:t>
            </a: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ому следующему числу данного типа, то есть для указателей на целые числа на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n*sizeof(int) </a:t>
            </a: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байт;</a:t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указатели печатаются по формату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%p</a:t>
            </a:r>
            <a:r>
              <a:rPr b="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385" name="Google Shape;385;p46"/>
          <p:cNvGrpSpPr/>
          <p:nvPr/>
        </p:nvGrpSpPr>
        <p:grpSpPr>
          <a:xfrm>
            <a:off x="639763" y="5622925"/>
            <a:ext cx="7856537" cy="919163"/>
            <a:chOff x="403" y="3542"/>
            <a:chExt cx="4949" cy="579"/>
          </a:xfrm>
        </p:grpSpPr>
        <p:sp>
          <p:nvSpPr>
            <p:cNvPr id="386" name="Google Shape;386;p46"/>
            <p:cNvSpPr txBox="1"/>
            <p:nvPr/>
          </p:nvSpPr>
          <p:spPr>
            <a:xfrm>
              <a:off x="657" y="3640"/>
              <a:ext cx="4695" cy="481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18800" lIns="91425" spcFirstLastPara="1" rIns="91425" wrap="square" tIns="45700">
              <a:noAutofit/>
            </a:bodyPr>
            <a:lstStyle/>
            <a:p>
              <a:pPr indent="-92074" lvl="0" marL="17621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Нельзя использовать указатель, который указывает неизвестно куда (будет сбой или зависание)!</a:t>
              </a:r>
              <a:endParaRPr/>
            </a:p>
          </p:txBody>
        </p:sp>
        <p:grpSp>
          <p:nvGrpSpPr>
            <p:cNvPr id="387" name="Google Shape;387;p46"/>
            <p:cNvGrpSpPr/>
            <p:nvPr/>
          </p:nvGrpSpPr>
          <p:grpSpPr>
            <a:xfrm>
              <a:off x="403" y="3542"/>
              <a:ext cx="335" cy="336"/>
              <a:chOff x="403" y="3542"/>
              <a:chExt cx="335" cy="336"/>
            </a:xfrm>
          </p:grpSpPr>
          <p:sp>
            <p:nvSpPr>
              <p:cNvPr id="388" name="Google Shape;388;p46"/>
              <p:cNvSpPr/>
              <p:nvPr/>
            </p:nvSpPr>
            <p:spPr>
              <a:xfrm>
                <a:off x="403" y="3542"/>
                <a:ext cx="335" cy="336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  <a:effectLst>
                <a:outerShdw rotWithShape="0" algn="ctr" dir="2700000" dist="35921">
                  <a:schemeClr val="dk1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endParaRPr>
              </a:p>
            </p:txBody>
          </p:sp>
          <p:sp>
            <p:nvSpPr>
              <p:cNvPr id="389" name="Google Shape;389;p46"/>
              <p:cNvSpPr/>
              <p:nvPr/>
            </p:nvSpPr>
            <p:spPr>
              <a:xfrm>
                <a:off x="466" y="3671"/>
                <a:ext cx="215" cy="8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Указатели и массивы</a:t>
            </a:r>
            <a:endParaRPr/>
          </a:p>
        </p:txBody>
      </p:sp>
      <p:sp>
        <p:nvSpPr>
          <p:cNvPr id="395" name="Google Shape;395;p47"/>
          <p:cNvSpPr txBox="1"/>
          <p:nvPr>
            <p:ph idx="1" type="body"/>
          </p:nvPr>
        </p:nvSpPr>
        <p:spPr>
          <a:xfrm>
            <a:off x="457200" y="1648622"/>
            <a:ext cx="8229600" cy="3043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int b[5] = {1, 1}; 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int * p, i;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for (i = 2; i &lt; 5; i++)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b[i] = b[i-1] + b[i-2];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//-----------------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for (p = b+2; p != b+5; p++)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*p = *(p-1) + *(p-2);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96" name="Google Shape;396;p47"/>
          <p:cNvGraphicFramePr/>
          <p:nvPr/>
        </p:nvGraphicFramePr>
        <p:xfrm>
          <a:off x="1763688" y="56612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{E1117906-1AAE-418B-BDCE-6BC01EEF25D1}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397" name="Google Shape;397;p47"/>
          <p:cNvSpPr txBox="1"/>
          <p:nvPr/>
        </p:nvSpPr>
        <p:spPr>
          <a:xfrm>
            <a:off x="1403648" y="5589240"/>
            <a:ext cx="3465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7"/>
          <p:cNvSpPr/>
          <p:nvPr/>
        </p:nvSpPr>
        <p:spPr>
          <a:xfrm>
            <a:off x="1907704" y="4653136"/>
            <a:ext cx="1000132" cy="357190"/>
          </a:xfrm>
          <a:prstGeom prst="flowChartProcess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7"/>
          <p:cNvSpPr txBox="1"/>
          <p:nvPr/>
        </p:nvSpPr>
        <p:spPr>
          <a:xfrm>
            <a:off x="1547664" y="4581128"/>
            <a:ext cx="3571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0" name="Google Shape;400;p47"/>
          <p:cNvCxnSpPr/>
          <p:nvPr/>
        </p:nvCxnSpPr>
        <p:spPr>
          <a:xfrm>
            <a:off x="2411760" y="4869160"/>
            <a:ext cx="1800300" cy="792000"/>
          </a:xfrm>
          <a:prstGeom prst="curvedConnector3">
            <a:avLst>
              <a:gd fmla="val 102693" name="adj1"/>
            </a:avLst>
          </a:prstGeom>
          <a:noFill/>
          <a:ln cap="flat" cmpd="sng" w="38100">
            <a:solidFill>
              <a:srgbClr val="4A7DBA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01" name="Google Shape;401;p47"/>
          <p:cNvSpPr/>
          <p:nvPr/>
        </p:nvSpPr>
        <p:spPr>
          <a:xfrm>
            <a:off x="6156176" y="1772816"/>
            <a:ext cx="2530624" cy="566374"/>
          </a:xfrm>
          <a:prstGeom prst="wedgeRectCallout">
            <a:avLst>
              <a:gd fmla="val -190712" name="adj1"/>
              <a:gd fmla="val 280454" name="adj2"/>
            </a:avLst>
          </a:prstGeom>
          <a:solidFill>
            <a:schemeClr val="lt1"/>
          </a:solidFill>
          <a:ln cap="flat" cmpd="sng" w="254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Прибавление к указателю константы</a:t>
            </a:r>
            <a:endParaRPr/>
          </a:p>
        </p:txBody>
      </p:sp>
      <p:sp>
        <p:nvSpPr>
          <p:cNvPr id="402" name="Google Shape;402;p47"/>
          <p:cNvSpPr/>
          <p:nvPr/>
        </p:nvSpPr>
        <p:spPr>
          <a:xfrm>
            <a:off x="6588224" y="2775208"/>
            <a:ext cx="2376264" cy="566374"/>
          </a:xfrm>
          <a:prstGeom prst="wedgeRectCallout">
            <a:avLst>
              <a:gd fmla="val -79516" name="adj1"/>
              <a:gd fmla="val 123043" name="adj2"/>
            </a:avLst>
          </a:prstGeom>
          <a:solidFill>
            <a:schemeClr val="lt1"/>
          </a:solidFill>
          <a:ln cap="flat" cmpd="sng" w="254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Увеличение указателя на единицу</a:t>
            </a:r>
            <a:endParaRPr/>
          </a:p>
        </p:txBody>
      </p:sp>
      <p:sp>
        <p:nvSpPr>
          <p:cNvPr id="403" name="Google Shape;403;p47"/>
          <p:cNvSpPr txBox="1"/>
          <p:nvPr/>
        </p:nvSpPr>
        <p:spPr>
          <a:xfrm>
            <a:off x="4680011" y="5661248"/>
            <a:ext cx="360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04" name="Google Shape;404;p47"/>
          <p:cNvSpPr txBox="1"/>
          <p:nvPr/>
        </p:nvSpPr>
        <p:spPr>
          <a:xfrm>
            <a:off x="5871320" y="5639940"/>
            <a:ext cx="360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05" name="Google Shape;405;p47"/>
          <p:cNvSpPr txBox="1"/>
          <p:nvPr/>
        </p:nvSpPr>
        <p:spPr>
          <a:xfrm>
            <a:off x="7128283" y="5635406"/>
            <a:ext cx="360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06" name="Google Shape;406;p47"/>
          <p:cNvSpPr/>
          <p:nvPr/>
        </p:nvSpPr>
        <p:spPr>
          <a:xfrm>
            <a:off x="5976156" y="4471691"/>
            <a:ext cx="1944216" cy="571102"/>
          </a:xfrm>
          <a:prstGeom prst="wedgeRectCallout">
            <a:avLst>
              <a:gd fmla="val -153498" name="adj1"/>
              <a:gd fmla="val -65684" name="adj2"/>
            </a:avLst>
          </a:prstGeom>
          <a:noFill/>
          <a:ln cap="flat" cmpd="sng" w="254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Разыменование указателя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8"/>
          <p:cNvSpPr txBox="1"/>
          <p:nvPr/>
        </p:nvSpPr>
        <p:spPr>
          <a:xfrm>
            <a:off x="179512" y="548680"/>
            <a:ext cx="864096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определении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статического массива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 имя_массива [количество_элементов]  ,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имя_массива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становится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указателем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область памяти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выделяемой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для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размещения элементов массива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Количество элементов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должно быть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константой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Таким образом, размеры памяти, выделяемой под массив, заданы в определении массива.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 иногда нужно, чтобы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размеры памяти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были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фиксированными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а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выделялись в ходе выполнения программы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при решении конкретной задачи.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9"/>
          <p:cNvSpPr/>
          <p:nvPr/>
        </p:nvSpPr>
        <p:spPr>
          <a:xfrm>
            <a:off x="323528" y="116632"/>
            <a:ext cx="8424936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помощью указателей и средств для динамического выделения памяти можно сформировать массив с переменным размерам,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динамические массивы (ДМ).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Синтаксически они не отличимые от обычных.</a:t>
            </a:r>
            <a:endParaRPr/>
          </a:p>
        </p:txBody>
      </p:sp>
      <p:sp>
        <p:nvSpPr>
          <p:cNvPr id="417" name="Google Shape;417;p49"/>
          <p:cNvSpPr txBox="1"/>
          <p:nvPr/>
        </p:nvSpPr>
        <p:spPr>
          <a:xfrm>
            <a:off x="293848" y="2815193"/>
            <a:ext cx="8623921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Эти средства описаны в файле &lt; cstdlib&gt;.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malloc(),  calloc()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realloc()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динамически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выделяют память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соответствии со значениями их параметров и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возвращают адрес начала выделенного участка памяти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Тип возвращаемого значения указателя void *. Его можно преобразовать к указателю любого типа с помощью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явного приведения типа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(void *)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освобождает память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выделенную с помощью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malloc(), calloc()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или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realloc()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"/>
          <p:cNvSpPr txBox="1"/>
          <p:nvPr/>
        </p:nvSpPr>
        <p:spPr>
          <a:xfrm>
            <a:off x="323528" y="332656"/>
            <a:ext cx="8424936" cy="6278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cstdlib&gt;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библиотека функций управления памятью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  *p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p=(int *)malloc(size);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//Указателю на целое p присваивается адрес начала выделенной области памяти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размером size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байт.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p=(int  *)calloc(n, size);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//Указателю на целое p присваивается адрес начала выделенной области памяти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размером n*size байт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p=(int*)realloc(p,sz*sizeof(int));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расширить выделенную область памяти до размера size, при изменении адреса переписать старое содержимое блока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1"/>
          <p:cNvSpPr txBox="1"/>
          <p:nvPr/>
        </p:nvSpPr>
        <p:spPr>
          <a:xfrm>
            <a:off x="323528" y="476672"/>
            <a:ext cx="8424936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free(p);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//Освобождает выделенную по адресу p память. Преобразование указателя любого типа к типу void * осуществляется автоматически, так что в качестве фактического параметра можно подставить указатель любого типа без явного приведения типов.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51"/>
          <p:cNvSpPr txBox="1"/>
          <p:nvPr/>
        </p:nvSpPr>
        <p:spPr>
          <a:xfrm>
            <a:off x="323528" y="3501008"/>
            <a:ext cx="856895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 cstdlib &gt; // библиотека функций управления памятью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*pd;	// Обычная динамическая переменная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 = (double*)malloc(sizeof(double));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(pd !=NULL){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*pd = 5;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free(pd);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Модель карты памяти</a:t>
            </a:r>
            <a:endParaRPr/>
          </a:p>
        </p:txBody>
      </p:sp>
      <p:graphicFrame>
        <p:nvGraphicFramePr>
          <p:cNvPr id="115" name="Google Shape;115;p16"/>
          <p:cNvGraphicFramePr/>
          <p:nvPr/>
        </p:nvGraphicFramePr>
        <p:xfrm>
          <a:off x="1500166" y="13572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{E1117906-1AAE-418B-BDCE-6BC01EEF25D1}</a:tableStyleId>
              </a:tblPr>
              <a:tblGrid>
                <a:gridCol w="2405050"/>
                <a:gridCol w="4143400"/>
              </a:tblGrid>
              <a:tr h="2698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Динамическая</a:t>
                      </a:r>
                      <a:r>
                        <a:rPr lang="en-US" sz="1800"/>
                        <a:t> память (куча)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  динамические</a:t>
                      </a:r>
                      <a:r>
                        <a:rPr lang="en-US" sz="1800"/>
                        <a:t> переменные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Стек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локальные</a:t>
                      </a:r>
                      <a:r>
                        <a:rPr lang="en-US" sz="1800"/>
                        <a:t>  переменные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Сегмент данных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 глобальные переменные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Сегмент кода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- внутреннее представление программы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2"/>
          <p:cNvSpPr txBox="1"/>
          <p:nvPr>
            <p:ph type="title"/>
          </p:nvPr>
        </p:nvSpPr>
        <p:spPr>
          <a:xfrm>
            <a:off x="457200" y="274638"/>
            <a:ext cx="822960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Функции работы с динамической памятью</a:t>
            </a:r>
            <a:endParaRPr/>
          </a:p>
        </p:txBody>
      </p:sp>
      <p:graphicFrame>
        <p:nvGraphicFramePr>
          <p:cNvPr id="434" name="Google Shape;434;p52"/>
          <p:cNvGraphicFramePr/>
          <p:nvPr/>
        </p:nvGraphicFramePr>
        <p:xfrm>
          <a:off x="428596" y="9286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{F97EB4AB-DABB-4F9F-83A6-F71C08E27217}</a:tableStyleId>
              </a:tblPr>
              <a:tblGrid>
                <a:gridCol w="1137625"/>
                <a:gridCol w="7263450"/>
              </a:tblGrid>
              <a:tr h="513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Функции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Прототипы и краткое описание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malloc</a:t>
                      </a:r>
                      <a:endParaRPr b="1"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void * malloc ( unsigned s);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 указатель на начало  области динамической памяти длиной в </a:t>
                      </a: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байт. При неудачном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завершении возвращает значение  </a:t>
                      </a:r>
                      <a:r>
                        <a:rPr i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NULL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calloc</a:t>
                      </a:r>
                      <a:endParaRPr b="1"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void</a:t>
                      </a: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* calloc (u</a:t>
                      </a: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nsigned n, unsigned m);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 указатель на начало  области обнуленной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динамической памяти ,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выделенной для размещения </a:t>
                      </a:r>
                      <a:r>
                        <a:rPr i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элементов по </a:t>
                      </a:r>
                      <a:r>
                        <a:rPr i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байт каждый. При 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неудачном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завершении возвращает значение  </a:t>
                      </a:r>
                      <a:r>
                        <a:rPr i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NULL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realloc</a:t>
                      </a:r>
                      <a:endParaRPr b="1"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void</a:t>
                      </a: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* realloc (void * p</a:t>
                      </a: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unsigned</a:t>
                      </a: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ns</a:t>
                      </a: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Изменяет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размер блока ранее выделенной памяти  до размера </a:t>
                      </a:r>
                      <a:r>
                        <a:rPr i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ns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байт. </a:t>
                      </a:r>
                      <a:r>
                        <a:rPr i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- адрес начала изменяемого блока. Если </a:t>
                      </a:r>
                      <a:r>
                        <a:rPr i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 </a:t>
                      </a:r>
                      <a:r>
                        <a:rPr i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NULL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(память раньше не выделялась), то  функция выполняется как </a:t>
                      </a:r>
                      <a:r>
                        <a:rPr i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malloc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free</a:t>
                      </a:r>
                      <a:endParaRPr b="1"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void</a:t>
                      </a: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free (</a:t>
                      </a: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void</a:t>
                      </a: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*p);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Освобождает ранее выделенный участок динамической памяти, адрес первого байта которого равен значению </a:t>
                      </a:r>
                      <a:r>
                        <a:rPr b="0" i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r>
                        <a:rPr b="0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b="0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3"/>
          <p:cNvSpPr txBox="1"/>
          <p:nvPr/>
        </p:nvSpPr>
        <p:spPr>
          <a:xfrm>
            <a:off x="467544" y="117693"/>
            <a:ext cx="8352700" cy="674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формирования одномерного динамического массива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&lt;cstdio&gt;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&lt;conio.h&gt;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&lt;cstdlib&gt;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float *p;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     int i,n;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     printf("\n input n:");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     scanf("%d",&amp;n);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     p=(float *)malloc(n*sizeof(float));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     for (i=0;i&lt;n;i++){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printf("x[%d]=",i);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        scanf("%f",&amp;p[i]);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     for (i=0;i&lt;n;i++){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if (i%4==0) printf("\n");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        printf("\t x[%d]=%6.2f",i,p[i]);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     free(p);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      getch();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Доступ к участкам выделенной памяти выполняется с помощью операции индексирования: p[i].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4"/>
          <p:cNvSpPr txBox="1"/>
          <p:nvPr/>
        </p:nvSpPr>
        <p:spPr>
          <a:xfrm>
            <a:off x="-1218" y="467958"/>
            <a:ext cx="9241567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Каждый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элемент массива может быть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в свою очередь,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массивом.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 конструируются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динамические многомерные массивы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Алгоритм создания и обработки двумерного массива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Определяем указатель на массив указателей , задающий адреса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начала строк матрицы: тип  **uk.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Вводим размеры матрицы n,m.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Создаём динамический массив указателей на указатели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начала строк : uk=(тип  **)malloc(n*sizeof(тип *));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В цикле выделяем память под n массивов – строк по m элементов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каждом: for (i=0;i&lt;n;i++) uk[i]=(тип *)malloc(m*sizeof(тип));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 Обработка массива (работа с индексированными элементами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uk[i][j]).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6) В цикле освобождаем память, занятую под n массивов – строк:    for (i=0;i&lt;n;i++)  free(uk[i]);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7) Освобождаем память, занятую под массив указателей : free(uk).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5"/>
          <p:cNvSpPr txBox="1"/>
          <p:nvPr/>
        </p:nvSpPr>
        <p:spPr>
          <a:xfrm>
            <a:off x="251520" y="116632"/>
            <a:ext cx="838842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обработки двумерного динамического массива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Составить программу, создающую динамическую матрицу размером n*n, заполнить матрицу случайными числами. Вычислить сумму каждой строки и поместить суммы строк в одномерный динамический массив.</a:t>
            </a:r>
            <a:endParaRPr/>
          </a:p>
        </p:txBody>
      </p:sp>
      <p:sp>
        <p:nvSpPr>
          <p:cNvPr id="450" name="Google Shape;450;p55"/>
          <p:cNvSpPr txBox="1"/>
          <p:nvPr/>
        </p:nvSpPr>
        <p:spPr>
          <a:xfrm>
            <a:off x="128128" y="2056686"/>
            <a:ext cx="9036496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&lt;conio.h&gt;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&lt;stdlib.h&gt;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&lt;alloc.h&gt;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&lt;time.h&gt;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int n,j,i;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float  ** matr; float * mass;  // matr - указатель на массив указателей  		 //mass – указатель на одномерный массив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   printf("Введите размер квадратной матрицы n: ");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scanf("%d",&amp;n);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   mass=(float *)malloc(n*sizeof(float )); // Выделяем память под одномерный массив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   if (mass==NULL){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   puts("не создан динамический массив!");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   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6"/>
          <p:cNvSpPr txBox="1"/>
          <p:nvPr/>
        </p:nvSpPr>
        <p:spPr>
          <a:xfrm>
            <a:off x="755576" y="362899"/>
            <a:ext cx="8388424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matr=(float **)malloc(sizeof(float *)*n); //Выделяем память под массив указателей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if (matr==NULL){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puts("не создан динамический массив!");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srand(time(NULL));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(i=0;i&lt;n;i++)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{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matr[i]=(float *)malloc(sizeof(float)*n); // Выделяем память под i-ю строку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   if (matr[i]==NULL){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puts("не создан динамический массив!");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       return;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 for (j=0;j&lt;n;j++)   matr[i][j]=random(100);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 txBox="1"/>
          <p:nvPr/>
        </p:nvSpPr>
        <p:spPr>
          <a:xfrm>
            <a:off x="2051720" y="332656"/>
            <a:ext cx="6624736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(i=0;i&lt;n;i++)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{ mass[i]=0;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 for (j=0;j&lt;n;j++)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 mass[i]+=matr[i][j];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for (i=0;i&lt;n;i++)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{  for (j=0;j&lt;n;j++)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 printf("\t%6.2f",matr[i][j]);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 printf("\n");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8"/>
          <p:cNvSpPr/>
          <p:nvPr/>
        </p:nvSpPr>
        <p:spPr>
          <a:xfrm>
            <a:off x="2286000" y="1720840"/>
            <a:ext cx="45720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(i=0;i&lt;n;i++)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 printf("\n  сумма %d строки %8.2f",i,mass[i]);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for (i=0;i&lt;n;i++)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 free(matr[i]); //Освобождаем память i – й строки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free(matr); // Освобождаем память массива указателей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free(mass); // Освобождаем память массива сумм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getch();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}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9"/>
          <p:cNvSpPr txBox="1"/>
          <p:nvPr/>
        </p:nvSpPr>
        <p:spPr>
          <a:xfrm>
            <a:off x="539552" y="29768"/>
            <a:ext cx="7272808" cy="674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&lt;stdlib.h&gt;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&lt;conio.h&gt;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&lt;alloc.h&gt;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&lt;time.h&gt;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       int i, j, n, m;   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printf("Input size N: "); 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scanf("%d", &amp;n); 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printf("Input size M: ");   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scanf("%d", &amp;m);   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int **matrica = (int **)malloc(n * sizeof(int *));       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for (i = 0; i &lt; n; i++)     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matrica[i] = (int *)malloc(m *sizeof(int));   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srand(time(NULL));     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for (i = 0; i &lt; n; i++)       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for (j = 0; j &lt; m; j++)         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matrica[i][j] = rand() % 11;  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"/>
          <p:cNvSpPr txBox="1"/>
          <p:nvPr/>
        </p:nvSpPr>
        <p:spPr>
          <a:xfrm>
            <a:off x="755576" y="468712"/>
            <a:ext cx="54006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for(i = 0; i &lt; n; i++){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        for(j = 0; j &lt; m; j++) 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        printf("%d ", matrica[i][j]);       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printf("\n");   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} 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(i = 0; i &lt; n; i++) 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free(matrica[i]);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free(matrica);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getch(); 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return 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Строки в Си</a:t>
            </a:r>
            <a:endParaRPr/>
          </a:p>
        </p:txBody>
      </p:sp>
      <p:sp>
        <p:nvSpPr>
          <p:cNvPr id="481" name="Google Shape;481;p61"/>
          <p:cNvSpPr txBox="1"/>
          <p:nvPr>
            <p:ph idx="1" type="body"/>
          </p:nvPr>
        </p:nvSpPr>
        <p:spPr>
          <a:xfrm>
            <a:off x="457200" y="1600201"/>
            <a:ext cx="8229600" cy="218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#include &lt;string.h&gt;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char S[100];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int l;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strcpy (S, ”test”);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l = strlen(S);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82" name="Google Shape;482;p61"/>
          <p:cNvGraphicFramePr/>
          <p:nvPr/>
        </p:nvGraphicFramePr>
        <p:xfrm>
          <a:off x="928662" y="4857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{E1117906-1AAE-418B-BDCE-6BC01EEF25D1}</a:tableStyleId>
              </a:tblPr>
              <a:tblGrid>
                <a:gridCol w="535775"/>
                <a:gridCol w="535775"/>
                <a:gridCol w="535775"/>
                <a:gridCol w="535775"/>
                <a:gridCol w="535775"/>
                <a:gridCol w="535775"/>
                <a:gridCol w="535775"/>
                <a:gridCol w="535775"/>
                <a:gridCol w="535775"/>
                <a:gridCol w="535775"/>
                <a:gridCol w="535775"/>
                <a:gridCol w="535775"/>
                <a:gridCol w="535775"/>
                <a:gridCol w="535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‘t’</a:t>
                      </a:r>
                      <a:endParaRPr sz="2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‘e’</a:t>
                      </a:r>
                      <a:endParaRPr sz="2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‘s’</a:t>
                      </a:r>
                      <a:endParaRPr sz="2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‘t’</a:t>
                      </a:r>
                      <a:endParaRPr sz="2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…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/>
                        <a:t>0</a:t>
                      </a:r>
                      <a:endParaRPr i="0"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/>
                        <a:t>1</a:t>
                      </a:r>
                      <a:endParaRPr i="0"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/>
                        <a:t>2</a:t>
                      </a:r>
                      <a:endParaRPr i="0"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/>
                        <a:t>3</a:t>
                      </a:r>
                      <a:endParaRPr i="0"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/>
                        <a:t>4</a:t>
                      </a:r>
                      <a:endParaRPr i="0"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/>
                        <a:t>5</a:t>
                      </a:r>
                      <a:endParaRPr i="0"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/>
                        <a:t>97</a:t>
                      </a:r>
                      <a:endParaRPr i="0"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/>
                        <a:t>98</a:t>
                      </a:r>
                      <a:endParaRPr i="0"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/>
                        <a:t>99</a:t>
                      </a:r>
                      <a:endParaRPr i="0"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483" name="Google Shape;483;p61"/>
          <p:cNvSpPr txBox="1"/>
          <p:nvPr/>
        </p:nvSpPr>
        <p:spPr>
          <a:xfrm>
            <a:off x="467544" y="4869160"/>
            <a:ext cx="3257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61"/>
          <p:cNvSpPr/>
          <p:nvPr/>
        </p:nvSpPr>
        <p:spPr>
          <a:xfrm>
            <a:off x="2428860" y="6072206"/>
            <a:ext cx="1000132" cy="285752"/>
          </a:xfrm>
          <a:prstGeom prst="flowChartProcess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61"/>
          <p:cNvSpPr txBox="1"/>
          <p:nvPr/>
        </p:nvSpPr>
        <p:spPr>
          <a:xfrm>
            <a:off x="2071670" y="6000768"/>
            <a:ext cx="12858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17"/>
          <p:cNvCxnSpPr/>
          <p:nvPr/>
        </p:nvCxnSpPr>
        <p:spPr>
          <a:xfrm>
            <a:off x="376238" y="795338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7"/>
          <p:cNvSpPr txBox="1"/>
          <p:nvPr/>
        </p:nvSpPr>
        <p:spPr>
          <a:xfrm>
            <a:off x="395288" y="188913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Статические данные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419100" y="2846288"/>
            <a:ext cx="8421688" cy="3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68288" lvl="0" marL="268288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3200"/>
              <a:buFont typeface="Calibri"/>
              <a:buChar char="•"/>
            </a:pPr>
            <a:r>
              <a:rPr b="1" lang="en-US" sz="3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переменная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или </a:t>
            </a:r>
            <a:r>
              <a:rPr b="1" lang="en-US" sz="3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массив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имеет 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имя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по 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имени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можно обращаться 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к переменной</a:t>
            </a:r>
            <a:endParaRPr/>
          </a:p>
          <a:p>
            <a:pPr indent="-268288" lvl="0" marL="2682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массива 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размер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задается 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сразу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2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в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2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программе</a:t>
            </a:r>
            <a:endParaRPr b="1" sz="32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288" lvl="0" marL="268288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Char char="•"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память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выделяется 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при объявлении</a:t>
            </a:r>
            <a:endParaRPr/>
          </a:p>
          <a:p>
            <a:pPr indent="-268288" lvl="0" marL="2682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размер 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нельзя </a:t>
            </a:r>
            <a:r>
              <a:rPr b="1" lang="en-US" sz="32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увеличить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во время работы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программы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585788" y="1012825"/>
            <a:ext cx="4432300" cy="131603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x, y = 20,b[3];</a:t>
            </a:r>
            <a:endParaRPr/>
          </a:p>
          <a:p>
            <a:pPr indent="0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z, A[10];</a:t>
            </a:r>
            <a:endParaRPr/>
          </a:p>
          <a:p>
            <a:pPr indent="0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str[80];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5580112" y="1012825"/>
            <a:ext cx="936104" cy="658019"/>
          </a:xfrm>
          <a:prstGeom prst="rect">
            <a:avLst/>
          </a:prstGeom>
          <a:solidFill>
            <a:srgbClr val="FABF8E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5580112" y="1999853"/>
            <a:ext cx="2016224" cy="658019"/>
          </a:xfrm>
          <a:prstGeom prst="rect">
            <a:avLst/>
          </a:prstGeom>
          <a:solidFill>
            <a:srgbClr val="FABF8E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z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17"/>
          <p:cNvCxnSpPr>
            <a:stCxn id="127" idx="0"/>
            <a:endCxn id="127" idx="2"/>
          </p:cNvCxnSpPr>
          <p:nvPr/>
        </p:nvCxnSpPr>
        <p:spPr>
          <a:xfrm>
            <a:off x="6588224" y="1999853"/>
            <a:ext cx="0" cy="657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9" name="Google Shape;129;p17"/>
          <p:cNvSpPr/>
          <p:nvPr/>
        </p:nvSpPr>
        <p:spPr>
          <a:xfrm>
            <a:off x="7904684" y="1042424"/>
            <a:ext cx="936104" cy="658019"/>
          </a:xfrm>
          <a:prstGeom prst="rect">
            <a:avLst/>
          </a:prstGeom>
          <a:solidFill>
            <a:srgbClr val="FABF8E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7902113" y="1730042"/>
            <a:ext cx="936104" cy="658019"/>
          </a:xfrm>
          <a:prstGeom prst="rect">
            <a:avLst/>
          </a:prstGeom>
          <a:solidFill>
            <a:srgbClr val="FABF8E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7902113" y="2388061"/>
            <a:ext cx="936104" cy="658019"/>
          </a:xfrm>
          <a:prstGeom prst="rect">
            <a:avLst/>
          </a:prstGeom>
          <a:solidFill>
            <a:srgbClr val="FABF8E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7457542" y="1042424"/>
            <a:ext cx="5218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7812360" y="980728"/>
            <a:ext cx="1134383" cy="230832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2"/>
          <p:cNvSpPr txBox="1"/>
          <p:nvPr>
            <p:ph type="title"/>
          </p:nvPr>
        </p:nvSpPr>
        <p:spPr>
          <a:xfrm>
            <a:off x="500034" y="214290"/>
            <a:ext cx="8229600" cy="868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lang="en-US" sz="3400"/>
              <a:t>Пример работы с динамической памятью</a:t>
            </a:r>
            <a:br>
              <a:rPr lang="en-US" sz="3400"/>
            </a:br>
            <a:r>
              <a:rPr lang="en-US" sz="3400"/>
              <a:t>динамический массив</a:t>
            </a:r>
            <a:endParaRPr/>
          </a:p>
        </p:txBody>
      </p:sp>
      <p:sp>
        <p:nvSpPr>
          <p:cNvPr id="491" name="Google Shape;491;p62"/>
          <p:cNvSpPr txBox="1"/>
          <p:nvPr>
            <p:ph idx="1" type="body"/>
          </p:nvPr>
        </p:nvSpPr>
        <p:spPr>
          <a:xfrm>
            <a:off x="457200" y="1071546"/>
            <a:ext cx="8229600" cy="528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8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indent="-342900" lvl="0" marL="342900" rtl="0" algn="l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800">
                <a:latin typeface="Courier New"/>
                <a:ea typeface="Courier New"/>
                <a:cs typeface="Courier New"/>
                <a:sym typeface="Courier New"/>
              </a:rPr>
              <a:t>#include &lt;stdlib.h&gt;</a:t>
            </a:r>
            <a:endParaRPr/>
          </a:p>
          <a:p>
            <a:pPr indent="-342900" lvl="0" marL="342900" rtl="0" algn="l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8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indent="-342900" lvl="0" marL="342900" rtl="0" algn="l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800">
                <a:latin typeface="Courier New"/>
                <a:ea typeface="Courier New"/>
                <a:cs typeface="Courier New"/>
                <a:sym typeface="Courier New"/>
              </a:rPr>
              <a:t>	float * t;</a:t>
            </a:r>
            <a:endParaRPr/>
          </a:p>
          <a:p>
            <a:pPr indent="-342900" lvl="0" marL="342900" rtl="0" algn="l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800">
                <a:latin typeface="Courier New"/>
                <a:ea typeface="Courier New"/>
                <a:cs typeface="Courier New"/>
                <a:sym typeface="Courier New"/>
              </a:rPr>
              <a:t>	int i, n;</a:t>
            </a:r>
            <a:endParaRPr/>
          </a:p>
          <a:p>
            <a:pPr indent="-342900" lvl="0" marL="342900" rtl="0" algn="l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800">
                <a:latin typeface="Courier New"/>
                <a:ea typeface="Courier New"/>
                <a:cs typeface="Courier New"/>
                <a:sym typeface="Courier New"/>
              </a:rPr>
              <a:t>	printf(”\nn=”);</a:t>
            </a:r>
            <a:endParaRPr/>
          </a:p>
          <a:p>
            <a:pPr indent="-342900" lvl="0" marL="342900" rtl="0" algn="l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800">
                <a:latin typeface="Courier New"/>
                <a:ea typeface="Courier New"/>
                <a:cs typeface="Courier New"/>
                <a:sym typeface="Courier New"/>
              </a:rPr>
              <a:t>	scanf(”%d”,&amp;n);</a:t>
            </a:r>
            <a:endParaRPr/>
          </a:p>
          <a:p>
            <a:pPr indent="-342900" lvl="0" marL="342900" rtl="0" algn="l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800">
                <a:latin typeface="Courier New"/>
                <a:ea typeface="Courier New"/>
                <a:cs typeface="Courier New"/>
                <a:sym typeface="Courier New"/>
              </a:rPr>
              <a:t>	t = (float *)malloc(n * sizeof(float));</a:t>
            </a:r>
            <a:endParaRPr/>
          </a:p>
          <a:p>
            <a:pPr indent="-342900" lvl="0" marL="342900" rtl="0" algn="l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800">
                <a:latin typeface="Courier New"/>
                <a:ea typeface="Courier New"/>
                <a:cs typeface="Courier New"/>
                <a:sym typeface="Courier New"/>
              </a:rPr>
              <a:t>	for(i = 0; i &lt; n; i++) {</a:t>
            </a:r>
            <a:endParaRPr/>
          </a:p>
          <a:p>
            <a:pPr indent="-342900" lvl="0" marL="342900" rtl="0" algn="l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800">
                <a:latin typeface="Courier New"/>
                <a:ea typeface="Courier New"/>
                <a:cs typeface="Courier New"/>
                <a:sym typeface="Courier New"/>
              </a:rPr>
              <a:t>		printf (”x[%d]=”, i);</a:t>
            </a:r>
            <a:endParaRPr/>
          </a:p>
          <a:p>
            <a:pPr indent="-342900" lvl="0" marL="342900" rtl="0" algn="l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800">
                <a:latin typeface="Courier New"/>
                <a:ea typeface="Courier New"/>
                <a:cs typeface="Courier New"/>
                <a:sym typeface="Courier New"/>
              </a:rPr>
              <a:t>		scanf(”%f”,&amp;(t[i]));</a:t>
            </a:r>
            <a:endParaRPr/>
          </a:p>
          <a:p>
            <a:pPr indent="-342900" lvl="0" marL="342900" rtl="0" algn="l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rtl="0" algn="l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800">
                <a:latin typeface="Courier New"/>
                <a:ea typeface="Courier New"/>
                <a:cs typeface="Courier New"/>
                <a:sym typeface="Courier New"/>
              </a:rPr>
              <a:t>	for(i = 0; i &lt; n; i++) {</a:t>
            </a:r>
            <a:endParaRPr/>
          </a:p>
          <a:p>
            <a:pPr indent="-342900" lvl="0" marL="342900" rtl="0" algn="l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800">
                <a:latin typeface="Courier New"/>
                <a:ea typeface="Courier New"/>
                <a:cs typeface="Courier New"/>
                <a:sym typeface="Courier New"/>
              </a:rPr>
              <a:t>		if (i % 2 == 0) printf (”\n”);</a:t>
            </a:r>
            <a:endParaRPr/>
          </a:p>
          <a:p>
            <a:pPr indent="-342900" lvl="0" marL="342900" rtl="0" algn="l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800">
                <a:latin typeface="Courier New"/>
                <a:ea typeface="Courier New"/>
                <a:cs typeface="Courier New"/>
                <a:sym typeface="Courier New"/>
              </a:rPr>
              <a:t>		printf(”\tx[%d]=%f”, i, t[i]);</a:t>
            </a:r>
            <a:endParaRPr/>
          </a:p>
          <a:p>
            <a:pPr indent="-342900" lvl="0" marL="342900" rtl="0" algn="l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rtl="0" algn="l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800">
                <a:latin typeface="Courier New"/>
                <a:ea typeface="Courier New"/>
                <a:cs typeface="Courier New"/>
                <a:sym typeface="Courier New"/>
              </a:rPr>
              <a:t>	free (t);</a:t>
            </a:r>
            <a:endParaRPr/>
          </a:p>
          <a:p>
            <a:pPr indent="-342900" lvl="0" marL="342900" rtl="0" algn="l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800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/>
          </a:p>
          <a:p>
            <a:pPr indent="-342900" lvl="0" marL="342900" rtl="0" algn="l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3"/>
          <p:cNvSpPr txBox="1"/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Пример 2 – удваивание строки</a:t>
            </a:r>
            <a:endParaRPr/>
          </a:p>
        </p:txBody>
      </p:sp>
      <p:sp>
        <p:nvSpPr>
          <p:cNvPr id="497" name="Google Shape;497;p63"/>
          <p:cNvSpPr txBox="1"/>
          <p:nvPr>
            <p:ph idx="1" type="body"/>
          </p:nvPr>
        </p:nvSpPr>
        <p:spPr>
          <a:xfrm>
            <a:off x="457200" y="857232"/>
            <a:ext cx="8229600" cy="5596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#include &lt;stdlib.h&gt;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#include &lt;string.h&gt;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int main()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char *s, *s1;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int n;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s = (char *)malloc(100);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scanf(”%s”, s);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for(n = 0; s[n]; n++);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s1 = (char *)malloc(n*2 + 1);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strcpy(s1, s);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strcpy(s1 + n, s);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printf(”%s”, s1);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free(s);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free(s1);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4"/>
          <p:cNvSpPr txBox="1"/>
          <p:nvPr>
            <p:ph type="title"/>
          </p:nvPr>
        </p:nvSpPr>
        <p:spPr>
          <a:xfrm>
            <a:off x="0" y="274638"/>
            <a:ext cx="8964488" cy="49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Пример 3: обмен значений переменных </a:t>
            </a:r>
            <a:endParaRPr/>
          </a:p>
        </p:txBody>
      </p:sp>
      <p:sp>
        <p:nvSpPr>
          <p:cNvPr id="503" name="Google Shape;503;p64"/>
          <p:cNvSpPr txBox="1"/>
          <p:nvPr>
            <p:ph idx="1" type="body"/>
          </p:nvPr>
        </p:nvSpPr>
        <p:spPr>
          <a:xfrm>
            <a:off x="457200" y="980728"/>
            <a:ext cx="8229600" cy="514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void swap (int *x, int *y)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int c;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c = *x;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*x = *y;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*y = c;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int a = 1, b = 3;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swap(&amp;a, &amp;b); // обмен значений двух переменных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5"/>
          <p:cNvSpPr txBox="1"/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Пример 4. Задача</a:t>
            </a:r>
            <a:endParaRPr/>
          </a:p>
        </p:txBody>
      </p:sp>
      <p:sp>
        <p:nvSpPr>
          <p:cNvPr id="509" name="Google Shape;509;p65"/>
          <p:cNvSpPr txBox="1"/>
          <p:nvPr>
            <p:ph idx="1" type="body"/>
          </p:nvPr>
        </p:nvSpPr>
        <p:spPr>
          <a:xfrm>
            <a:off x="457200" y="1052736"/>
            <a:ext cx="8229600" cy="5361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Что будет выведено на экран при выполнении следующей программы?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void f(int *p)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    printf(“%d\n”, *(p + 1) + p[0]);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   int A[7] = { 1, 2, 3, 4, 5, 6, 7 };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   int *p = A + 2;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   int *q = p + 3;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   f(q);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   return (0);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6"/>
          <p:cNvSpPr/>
          <p:nvPr/>
        </p:nvSpPr>
        <p:spPr>
          <a:xfrm>
            <a:off x="323528" y="299554"/>
            <a:ext cx="8496944" cy="62588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2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процессе написания программы может потребоваться сгруппировать разные данные. Например, вы захотите хранить координаты некоторых объектов и их имена. Вы можете сделать это с помощью массивов:</a:t>
            </a:r>
            <a:endParaRPr/>
          </a:p>
          <a:p>
            <a:pPr indent="0" lvl="0" marL="0" marR="0" rtl="0" algn="l">
              <a:lnSpc>
                <a:spcPct val="92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x_coor[10];</a:t>
            </a:r>
            <a:endParaRPr/>
          </a:p>
          <a:p>
            <a:pPr indent="0" lvl="0" marL="0" marR="0" rtl="0" algn="l">
              <a:lnSpc>
                <a:spcPct val="92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y_coor[10];</a:t>
            </a:r>
            <a:endParaRPr/>
          </a:p>
          <a:p>
            <a:pPr indent="0" lvl="0" marL="0" marR="0" rtl="0" algn="l">
              <a:lnSpc>
                <a:spcPct val="92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names[10];</a:t>
            </a:r>
            <a:endParaRPr/>
          </a:p>
          <a:p>
            <a:pPr indent="0" lvl="0" marL="0" marR="0" rtl="0" algn="just">
              <a:lnSpc>
                <a:spcPct val="92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 так как каждый элемент одного массива связан с другим, то при изменении одного, придется менять остальные тоже. И чем больше данных вам надо объединить, тем сложнее будем такая программа. Поэтому для объединения разных данных используются </a:t>
            </a:r>
            <a:r>
              <a:rPr b="1" i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структуры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2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Структура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это тип данных, который может включать в себя несколько </a:t>
            </a:r>
            <a:r>
              <a:rPr i="1"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полей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элементов разных типов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(в том числе и другие структуры).</a:t>
            </a:r>
            <a:endParaRPr/>
          </a:p>
          <a:p>
            <a:pPr indent="0" lvl="0" marL="0" marR="0" rtl="0" algn="l">
              <a:lnSpc>
                <a:spcPct val="92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 структура обычно используется при разработке информационных систем, баз данных. </a:t>
            </a:r>
            <a:endParaRPr/>
          </a:p>
          <a:p>
            <a:pPr indent="0" lvl="0" marL="0" marR="0" rtl="0" algn="l">
              <a:lnSpc>
                <a:spcPct val="92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Правила использования структур рассмотрим на примере сведения о выплате студентам стипендии.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7"/>
          <p:cNvSpPr txBox="1"/>
          <p:nvPr>
            <p:ph type="title"/>
          </p:nvPr>
        </p:nvSpPr>
        <p:spPr>
          <a:xfrm>
            <a:off x="457200" y="274639"/>
            <a:ext cx="8229600" cy="41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Структуры</a:t>
            </a:r>
            <a:endParaRPr/>
          </a:p>
        </p:txBody>
      </p:sp>
      <p:sp>
        <p:nvSpPr>
          <p:cNvPr id="520" name="Google Shape;520;p67"/>
          <p:cNvSpPr txBox="1"/>
          <p:nvPr>
            <p:ph idx="1" type="body"/>
          </p:nvPr>
        </p:nvSpPr>
        <p:spPr>
          <a:xfrm>
            <a:off x="440040" y="692696"/>
            <a:ext cx="8380432" cy="5976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Trebuchet MS"/>
                <a:ea typeface="Trebuchet MS"/>
                <a:cs typeface="Trebuchet MS"/>
                <a:sym typeface="Trebuchet MS"/>
              </a:rPr>
              <a:t>Структурой называется определяемый пользователем тип данных, который может хранить несколько значений (полей) различных типов.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2400"/>
              <a:t> &lt;имя типа&gt;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-US" sz="2400"/>
              <a:t>&lt;поля&gt;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Trebuchet MS"/>
                <a:ea typeface="Trebuchet MS"/>
                <a:cs typeface="Trebuchet MS"/>
                <a:sym typeface="Trebuchet MS"/>
              </a:rPr>
              <a:t>Пример структуры: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struct student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	char name[20];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	char sex;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	int age; 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	float mark;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Объявление структуры ни чем не отличается от объявления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любого типа данных в языке Cи: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struct student x, y, *z;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8"/>
          <p:cNvSpPr txBox="1"/>
          <p:nvPr>
            <p:ph idx="4294967295" type="title"/>
          </p:nvPr>
        </p:nvSpPr>
        <p:spPr>
          <a:xfrm>
            <a:off x="118745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Операции над структурами</a:t>
            </a:r>
            <a:r>
              <a:rPr lang="en-US"/>
              <a:t> </a:t>
            </a:r>
            <a:endParaRPr/>
          </a:p>
        </p:txBody>
      </p:sp>
      <p:sp>
        <p:nvSpPr>
          <p:cNvPr id="526" name="Google Shape;526;p68"/>
          <p:cNvSpPr txBox="1"/>
          <p:nvPr>
            <p:ph idx="4294967295" type="body"/>
          </p:nvPr>
        </p:nvSpPr>
        <p:spPr>
          <a:xfrm>
            <a:off x="323528" y="1143000"/>
            <a:ext cx="860876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присваивание полю структуры значение того же типа;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можно получить адрес структуры, не забываем операцию взятия адреса (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); </a:t>
            </a:r>
            <a:endParaRPr/>
          </a:p>
          <a:p>
            <a:pPr indent="-609600" lvl="0" marL="609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можно обращаться к любому полю структуры, доступ к полям структуры производится по имени поля;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2400">
                <a:latin typeface="Courier New"/>
                <a:ea typeface="Courier New"/>
                <a:cs typeface="Courier New"/>
                <a:sym typeface="Courier New"/>
              </a:rPr>
              <a:t>x = a.mark;  x = c-&gt;mark;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для того, что бы определить размер структуры, как и любого другого типа, можно использовать операцию </a:t>
            </a:r>
            <a:r>
              <a:rPr b="1" i="1" lang="en-US" sz="2400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9"/>
          <p:cNvSpPr txBox="1"/>
          <p:nvPr>
            <p:ph idx="4294967295" type="title"/>
          </p:nvPr>
        </p:nvSpPr>
        <p:spPr>
          <a:xfrm>
            <a:off x="683568" y="241469"/>
            <a:ext cx="749935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br>
              <a:rPr lang="en-US" sz="3000">
                <a:latin typeface="Corbel"/>
                <a:ea typeface="Corbel"/>
                <a:cs typeface="Corbel"/>
                <a:sym typeface="Corbel"/>
              </a:rPr>
            </a:br>
            <a:r>
              <a:rPr lang="en-US" sz="3000"/>
              <a:t>Инициализация структуры</a:t>
            </a:r>
            <a:br>
              <a:rPr b="1" lang="en-US" sz="3900"/>
            </a:br>
            <a:endParaRPr b="1" sz="3900"/>
          </a:p>
        </p:txBody>
      </p:sp>
      <p:sp>
        <p:nvSpPr>
          <p:cNvPr id="532" name="Google Shape;532;p69"/>
          <p:cNvSpPr txBox="1"/>
          <p:nvPr>
            <p:ph idx="4294967295" type="body"/>
          </p:nvPr>
        </p:nvSpPr>
        <p:spPr>
          <a:xfrm>
            <a:off x="323528" y="1052513"/>
            <a:ext cx="8640960" cy="496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struct student </a:t>
            </a:r>
            <a:r>
              <a:rPr b="1" i="1" lang="en-US" sz="24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= {"Sergey", ‘m', 20, 4.5 };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Создаётся переменная типа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struct student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и присваивается всем полям, которые у нас определенны в структуре, значения. Порядок очень важен при инициализации структуры. Если какое-либо поле у вас будет не заполненным, то оно автоматом заполнится 0 - для целочисленных типов;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NULL - для указателей; \0  - для строковых типов.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Структура того же самого типа не может содержаться в качестве поля - </a:t>
            </a:r>
            <a:r>
              <a:rPr lang="en-US" sz="2400">
                <a:solidFill>
                  <a:srgbClr val="F449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рекурсивные определения запрещены!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Но можно использовать поля - </a:t>
            </a: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указатели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на структуры такого же типа или другого (об этом позже). 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0"/>
          <p:cNvSpPr txBox="1"/>
          <p:nvPr>
            <p:ph idx="1" type="body"/>
          </p:nvPr>
        </p:nvSpPr>
        <p:spPr>
          <a:xfrm>
            <a:off x="230832" y="877619"/>
            <a:ext cx="8229600" cy="5575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struct student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14285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char name[20];</a:t>
            </a:r>
            <a:b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char sex;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   int age;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   float mark;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struct student x, y, *z;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x.age = 19;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scanf (”%s”, x.name);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z = &amp;x;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printf (“age = %d\n”,  x.age);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printf (”age = %d\n”,  (*z).age);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printf (”age = %d\n”,  z-&gt;age);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538" name="Google Shape;538;p70"/>
          <p:cNvSpPr txBox="1"/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Структуры в Си, пример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1"/>
          <p:cNvSpPr txBox="1"/>
          <p:nvPr/>
        </p:nvSpPr>
        <p:spPr>
          <a:xfrm>
            <a:off x="539552" y="3068960"/>
            <a:ext cx="820891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Элементы такой структуры (фамилия, курс, группа, стипендия)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называются полями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Каждому полю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должно быть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поставлено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соответствие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имя и тип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</p:txBody>
      </p:sp>
      <p:grpSp>
        <p:nvGrpSpPr>
          <p:cNvPr id="544" name="Google Shape;544;p71"/>
          <p:cNvGrpSpPr/>
          <p:nvPr/>
        </p:nvGrpSpPr>
        <p:grpSpPr>
          <a:xfrm>
            <a:off x="251520" y="459568"/>
            <a:ext cx="8712968" cy="2031588"/>
            <a:chOff x="251520" y="459568"/>
            <a:chExt cx="8712968" cy="2031587"/>
          </a:xfrm>
        </p:grpSpPr>
        <p:sp>
          <p:nvSpPr>
            <p:cNvPr id="545" name="Google Shape;545;p71"/>
            <p:cNvSpPr txBox="1"/>
            <p:nvPr/>
          </p:nvSpPr>
          <p:spPr>
            <a:xfrm>
              <a:off x="3707904" y="459568"/>
              <a:ext cx="172819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Студент</a:t>
              </a:r>
              <a:endParaRPr/>
            </a:p>
          </p:txBody>
        </p:sp>
        <p:sp>
          <p:nvSpPr>
            <p:cNvPr id="546" name="Google Shape;546;p71"/>
            <p:cNvSpPr txBox="1"/>
            <p:nvPr/>
          </p:nvSpPr>
          <p:spPr>
            <a:xfrm>
              <a:off x="251520" y="1844824"/>
              <a:ext cx="199225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Фамилия</a:t>
              </a:r>
              <a:endParaRPr/>
            </a:p>
          </p:txBody>
        </p:sp>
        <p:sp>
          <p:nvSpPr>
            <p:cNvPr id="547" name="Google Shape;547;p71"/>
            <p:cNvSpPr txBox="1"/>
            <p:nvPr/>
          </p:nvSpPr>
          <p:spPr>
            <a:xfrm>
              <a:off x="2771800" y="1844824"/>
              <a:ext cx="1152128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Курс</a:t>
              </a:r>
              <a:endParaRPr/>
            </a:p>
          </p:txBody>
        </p:sp>
        <p:sp>
          <p:nvSpPr>
            <p:cNvPr id="548" name="Google Shape;548;p71"/>
            <p:cNvSpPr txBox="1"/>
            <p:nvPr/>
          </p:nvSpPr>
          <p:spPr>
            <a:xfrm>
              <a:off x="4355976" y="1844824"/>
              <a:ext cx="172819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Группа</a:t>
              </a:r>
              <a:endParaRPr/>
            </a:p>
          </p:txBody>
        </p:sp>
        <p:sp>
          <p:nvSpPr>
            <p:cNvPr id="549" name="Google Shape;549;p71"/>
            <p:cNvSpPr txBox="1"/>
            <p:nvPr/>
          </p:nvSpPr>
          <p:spPr>
            <a:xfrm>
              <a:off x="6516216" y="1844823"/>
              <a:ext cx="24482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Стипендия</a:t>
              </a:r>
              <a:endParaRPr/>
            </a:p>
          </p:txBody>
        </p:sp>
        <p:cxnSp>
          <p:nvCxnSpPr>
            <p:cNvPr id="550" name="Google Shape;550;p71"/>
            <p:cNvCxnSpPr>
              <a:stCxn id="545" idx="2"/>
            </p:cNvCxnSpPr>
            <p:nvPr/>
          </p:nvCxnSpPr>
          <p:spPr>
            <a:xfrm flipH="1" rot="-5400000">
              <a:off x="5894700" y="-216801"/>
              <a:ext cx="306900" cy="2952300"/>
            </a:xfrm>
            <a:prstGeom prst="bentConnector2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1" name="Google Shape;551;p71"/>
            <p:cNvCxnSpPr/>
            <p:nvPr/>
          </p:nvCxnSpPr>
          <p:spPr>
            <a:xfrm>
              <a:off x="7524329" y="1412776"/>
              <a:ext cx="0" cy="432048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2" name="Google Shape;552;p71"/>
            <p:cNvCxnSpPr>
              <a:endCxn id="548" idx="0"/>
            </p:cNvCxnSpPr>
            <p:nvPr/>
          </p:nvCxnSpPr>
          <p:spPr>
            <a:xfrm>
              <a:off x="5220072" y="1412824"/>
              <a:ext cx="0" cy="4320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3" name="Google Shape;553;p71"/>
            <p:cNvCxnSpPr>
              <a:endCxn id="546" idx="0"/>
            </p:cNvCxnSpPr>
            <p:nvPr/>
          </p:nvCxnSpPr>
          <p:spPr>
            <a:xfrm flipH="1">
              <a:off x="1247648" y="1412824"/>
              <a:ext cx="3324300" cy="432000"/>
            </a:xfrm>
            <a:prstGeom prst="bentConnector2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4" name="Google Shape;554;p71"/>
            <p:cNvCxnSpPr/>
            <p:nvPr/>
          </p:nvCxnSpPr>
          <p:spPr>
            <a:xfrm>
              <a:off x="3203848" y="1412776"/>
              <a:ext cx="0" cy="432048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18"/>
          <p:cNvCxnSpPr/>
          <p:nvPr/>
        </p:nvCxnSpPr>
        <p:spPr>
          <a:xfrm>
            <a:off x="376238" y="795338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8"/>
          <p:cNvSpPr txBox="1"/>
          <p:nvPr/>
        </p:nvSpPr>
        <p:spPr>
          <a:xfrm>
            <a:off x="395288" y="188913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Динамические данные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395288" y="885825"/>
            <a:ext cx="8335962" cy="15287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размер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не знаем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размер </a:t>
            </a:r>
            <a:r>
              <a:rPr b="1" lang="en-US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определяется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во время работы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программы</a:t>
            </a:r>
            <a:endParaRPr/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память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выделяется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во время работы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программы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нет имени?</a:t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95288" y="2566988"/>
            <a:ext cx="8580437" cy="303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1706563" lvl="0" marL="1706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Проблема: </a:t>
            </a:r>
            <a:endParaRPr/>
          </a:p>
          <a:p>
            <a:pPr indent="-1706563" lvl="0" marL="1706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обращаться к данным, если нет имени?</a:t>
            </a:r>
            <a:endParaRPr/>
          </a:p>
          <a:p>
            <a:pPr indent="-1706563" lvl="0" marL="1706563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Решение: </a:t>
            </a:r>
            <a:endParaRPr/>
          </a:p>
          <a:p>
            <a:pPr indent="-1706563" lvl="0" marL="1706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использовать адрес в памяти</a:t>
            </a:r>
            <a:endParaRPr/>
          </a:p>
          <a:p>
            <a:pPr indent="-1706563" lvl="0" marL="1706563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Следующая проблема: </a:t>
            </a:r>
            <a:endParaRPr/>
          </a:p>
          <a:p>
            <a:pPr indent="-1706563" lvl="0" marL="1706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в каких переменных могут храниться адреса?</a:t>
            </a:r>
            <a:endParaRPr/>
          </a:p>
          <a:p>
            <a:pPr indent="-1706563" lvl="0" marL="1706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работать с адресами?</a:t>
            </a:r>
            <a:endParaRPr/>
          </a:p>
          <a:p>
            <a:pPr indent="-1706563" lvl="0" marL="1706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2"/>
          <p:cNvSpPr txBox="1"/>
          <p:nvPr/>
        </p:nvSpPr>
        <p:spPr>
          <a:xfrm>
            <a:off x="107504" y="188642"/>
            <a:ext cx="9036496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Формат описания структурного типа следующий: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struct имя_типа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определения_элементов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}; </a:t>
            </a:r>
            <a:endParaRPr/>
          </a:p>
        </p:txBody>
      </p:sp>
      <p:sp>
        <p:nvSpPr>
          <p:cNvPr id="560" name="Google Shape;560;p72"/>
          <p:cNvSpPr txBox="1"/>
          <p:nvPr/>
        </p:nvSpPr>
        <p:spPr>
          <a:xfrm>
            <a:off x="2627784" y="2780928"/>
            <a:ext cx="388843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Student {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char name[20];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int kurs;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char grup[6];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float stip;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1" name="Google Shape;561;p72"/>
          <p:cNvGrpSpPr/>
          <p:nvPr/>
        </p:nvGrpSpPr>
        <p:grpSpPr>
          <a:xfrm>
            <a:off x="3509806" y="5865460"/>
            <a:ext cx="4681537" cy="663575"/>
            <a:chOff x="371" y="3464"/>
            <a:chExt cx="2949" cy="418"/>
          </a:xfrm>
        </p:grpSpPr>
        <p:sp>
          <p:nvSpPr>
            <p:cNvPr id="562" name="Google Shape;562;p72"/>
            <p:cNvSpPr txBox="1"/>
            <p:nvPr/>
          </p:nvSpPr>
          <p:spPr>
            <a:xfrm>
              <a:off x="665" y="3531"/>
              <a:ext cx="2655" cy="288"/>
            </a:xfrm>
            <a:prstGeom prst="rect">
              <a:avLst/>
            </a:prstGeom>
            <a:solidFill>
              <a:srgbClr val="17365D"/>
            </a:solidFill>
            <a:ln cap="flat" cmpd="sng" w="9525">
              <a:solidFill>
                <a:srgbClr val="0F243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Память не выделяется!</a:t>
              </a:r>
              <a:endParaRPr/>
            </a:p>
          </p:txBody>
        </p:sp>
        <p:sp>
          <p:nvSpPr>
            <p:cNvPr id="563" name="Google Shape;563;p72"/>
            <p:cNvSpPr/>
            <p:nvPr/>
          </p:nvSpPr>
          <p:spPr>
            <a:xfrm>
              <a:off x="371" y="3464"/>
              <a:ext cx="409" cy="418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!</a:t>
              </a:r>
              <a:endParaRPr/>
            </a:p>
          </p:txBody>
        </p:sp>
      </p:grpSp>
      <p:sp>
        <p:nvSpPr>
          <p:cNvPr id="564" name="Google Shape;564;p72"/>
          <p:cNvSpPr/>
          <p:nvPr/>
        </p:nvSpPr>
        <p:spPr>
          <a:xfrm>
            <a:off x="2773809" y="2319858"/>
            <a:ext cx="1573213" cy="347663"/>
          </a:xfrm>
          <a:prstGeom prst="wedgeRoundRectCallout">
            <a:avLst>
              <a:gd fmla="val -2172" name="adj1"/>
              <a:gd fmla="val 144311" name="adj2"/>
              <a:gd fmla="val 16667" name="adj3"/>
            </a:avLst>
          </a:prstGeom>
          <a:solidFill>
            <a:srgbClr val="C5D8F1"/>
          </a:solidFill>
          <a:ln>
            <a:noFill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структура</a:t>
            </a:r>
            <a:endParaRPr/>
          </a:p>
        </p:txBody>
      </p:sp>
      <p:sp>
        <p:nvSpPr>
          <p:cNvPr id="565" name="Google Shape;565;p72"/>
          <p:cNvSpPr/>
          <p:nvPr/>
        </p:nvSpPr>
        <p:spPr>
          <a:xfrm>
            <a:off x="4427984" y="2329383"/>
            <a:ext cx="1573213" cy="347663"/>
          </a:xfrm>
          <a:prstGeom prst="wedgeRoundRectCallout">
            <a:avLst>
              <a:gd fmla="val -43710" name="adj1"/>
              <a:gd fmla="val 137226" name="adj2"/>
              <a:gd fmla="val 16667" name="adj3"/>
            </a:avLst>
          </a:prstGeom>
          <a:solidFill>
            <a:srgbClr val="C5D8F1"/>
          </a:solidFill>
          <a:ln>
            <a:noFill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название</a:t>
            </a:r>
            <a:endParaRPr/>
          </a:p>
        </p:txBody>
      </p:sp>
      <p:sp>
        <p:nvSpPr>
          <p:cNvPr id="566" name="Google Shape;566;p72"/>
          <p:cNvSpPr/>
          <p:nvPr/>
        </p:nvSpPr>
        <p:spPr>
          <a:xfrm>
            <a:off x="6072634" y="2513533"/>
            <a:ext cx="930275" cy="347663"/>
          </a:xfrm>
          <a:prstGeom prst="wedgeRoundRectCallout">
            <a:avLst>
              <a:gd fmla="val -107371" name="adj1"/>
              <a:gd fmla="val 210498" name="adj2"/>
              <a:gd fmla="val 16667" name="adj3"/>
            </a:avLst>
          </a:prstGeom>
          <a:solidFill>
            <a:srgbClr val="C5D8F1"/>
          </a:solidFill>
          <a:ln>
            <a:noFill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поля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3"/>
          <p:cNvSpPr txBox="1"/>
          <p:nvPr/>
        </p:nvSpPr>
        <p:spPr>
          <a:xfrm>
            <a:off x="251520" y="188640"/>
            <a:ext cx="8712968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становится 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именем структурного типа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может быть назначен 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некоторым переменным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В соответствие со стандартом Си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struct Student </a:t>
            </a:r>
            <a:r>
              <a:rPr b="1" lang="en-US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stud1, stud2, *pst;</a:t>
            </a:r>
            <a:r>
              <a:rPr b="1" lang="en-US" sz="4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pst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указатель на такую структуру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Для обращения  к полю структуры   	используется    точка!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stud1.fam;   stud1.stip;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(*pst).fam или pst→fam  </a:t>
            </a:r>
            <a:endParaRPr/>
          </a:p>
        </p:txBody>
      </p:sp>
      <p:sp>
        <p:nvSpPr>
          <p:cNvPr id="572" name="Google Shape;572;p73"/>
          <p:cNvSpPr/>
          <p:nvPr/>
        </p:nvSpPr>
        <p:spPr>
          <a:xfrm>
            <a:off x="395535" y="3789040"/>
            <a:ext cx="649287" cy="6635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!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4"/>
          <p:cNvSpPr txBox="1"/>
          <p:nvPr/>
        </p:nvSpPr>
        <p:spPr>
          <a:xfrm>
            <a:off x="395536" y="476672"/>
            <a:ext cx="8496944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Значения элементов структуры могут определяться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вводом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присваиванием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инициализацией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Пример инициализации в описании: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studl={"Кротов", 1, “315a1", 350};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*pst, stud1;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Тогда после выполнения оператора присваивания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pst=&amp;studl;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stud1.fam или (*pst).fam или pst→fam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pst-&gt;FIO, pst-&gt;grup, pst-&gt;stip.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5"/>
          <p:cNvSpPr txBox="1"/>
          <p:nvPr/>
        </p:nvSpPr>
        <p:spPr>
          <a:xfrm>
            <a:off x="395288" y="188913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Массивы структур</a:t>
            </a:r>
            <a:endParaRPr/>
          </a:p>
        </p:txBody>
      </p:sp>
      <p:sp>
        <p:nvSpPr>
          <p:cNvPr id="583" name="Google Shape;583;p75"/>
          <p:cNvSpPr/>
          <p:nvPr/>
        </p:nvSpPr>
        <p:spPr>
          <a:xfrm>
            <a:off x="212725" y="830263"/>
            <a:ext cx="24765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900" spcFirstLastPara="1" rIns="90000" wrap="square" tIns="46800">
            <a:noAutofit/>
          </a:bodyPr>
          <a:lstStyle/>
          <a:p>
            <a:pPr indent="-358775" lvl="0" marL="35877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Объявление:</a:t>
            </a:r>
            <a:endParaRPr/>
          </a:p>
        </p:txBody>
      </p:sp>
      <p:sp>
        <p:nvSpPr>
          <p:cNvPr id="584" name="Google Shape;584;p75"/>
          <p:cNvSpPr/>
          <p:nvPr/>
        </p:nvSpPr>
        <p:spPr>
          <a:xfrm>
            <a:off x="301277" y="1294747"/>
            <a:ext cx="3082476" cy="40229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t" bIns="46800" lIns="180900" spcFirstLastPara="1" rIns="128525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 stud[10]; </a:t>
            </a:r>
            <a:endParaRPr/>
          </a:p>
        </p:txBody>
      </p:sp>
      <p:sp>
        <p:nvSpPr>
          <p:cNvPr id="585" name="Google Shape;585;p75"/>
          <p:cNvSpPr/>
          <p:nvPr/>
        </p:nvSpPr>
        <p:spPr>
          <a:xfrm>
            <a:off x="250825" y="1697038"/>
            <a:ext cx="3814763" cy="37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900" spcFirstLastPara="1" rIns="90000" wrap="square" tIns="46800">
            <a:noAutofit/>
          </a:bodyPr>
          <a:lstStyle/>
          <a:p>
            <a:pPr indent="-358775" lvl="0" marL="35877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Обращение к полям:</a:t>
            </a:r>
            <a:endParaRPr/>
          </a:p>
        </p:txBody>
      </p:sp>
      <p:sp>
        <p:nvSpPr>
          <p:cNvPr id="586" name="Google Shape;586;p75"/>
          <p:cNvSpPr/>
          <p:nvPr/>
        </p:nvSpPr>
        <p:spPr>
          <a:xfrm>
            <a:off x="323528" y="2089816"/>
            <a:ext cx="3818255" cy="71006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t" bIns="46800" lIns="180900" spcFirstLastPara="1" rIns="128525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 i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10; i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stud[i].grup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403a1; </a:t>
            </a:r>
            <a:endParaRPr/>
          </a:p>
        </p:txBody>
      </p:sp>
      <p:graphicFrame>
        <p:nvGraphicFramePr>
          <p:cNvPr id="587" name="Google Shape;587;p75"/>
          <p:cNvGraphicFramePr/>
          <p:nvPr/>
        </p:nvGraphicFramePr>
        <p:xfrm>
          <a:off x="3848100" y="133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{A3F06516-CCF8-445D-8FEB-6299505E46F9}</a:tableStyleId>
              </a:tblPr>
              <a:tblGrid>
                <a:gridCol w="463550"/>
                <a:gridCol w="463550"/>
                <a:gridCol w="438150"/>
                <a:gridCol w="487375"/>
                <a:gridCol w="463550"/>
                <a:gridCol w="463550"/>
                <a:gridCol w="463550"/>
                <a:gridCol w="463550"/>
                <a:gridCol w="463550"/>
                <a:gridCol w="461950"/>
              </a:tblGrid>
              <a:tr h="30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725" marB="46725" marR="90000" marL="9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9FF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725" marB="46725" marR="90000" marL="9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9FF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725" marB="46725" marR="90000" marL="9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9FF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725" marB="46725" marR="90000" marL="9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9FF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725" marB="46725" marR="90000" marL="9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725" marB="46725" marR="90000" marL="9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9FF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725" marB="46725" marR="90000" marL="9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9FF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725" marB="46725" marR="90000" marL="9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9FF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725" marB="46725" marR="90000" marL="9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9FF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725" marB="46725" marR="90000" marL="9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9FF69"/>
                    </a:solidFill>
                  </a:tcPr>
                </a:tc>
              </a:tr>
            </a:tbl>
          </a:graphicData>
        </a:graphic>
      </p:graphicFrame>
      <p:sp>
        <p:nvSpPr>
          <p:cNvPr id="588" name="Google Shape;588;p75"/>
          <p:cNvSpPr/>
          <p:nvPr/>
        </p:nvSpPr>
        <p:spPr>
          <a:xfrm>
            <a:off x="3648075" y="968375"/>
            <a:ext cx="5413959" cy="40229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stud[0]      ... 		   stud[9]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89" name="Google Shape;589;p75"/>
          <p:cNvGraphicFramePr/>
          <p:nvPr/>
        </p:nvGraphicFramePr>
        <p:xfrm>
          <a:off x="4724400" y="2074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{A3F06516-CCF8-445D-8FEB-6299505E46F9}</a:tableStyleId>
              </a:tblPr>
              <a:tblGrid>
                <a:gridCol w="1189050"/>
                <a:gridCol w="1274750"/>
                <a:gridCol w="587375"/>
                <a:gridCol w="666750"/>
              </a:tblGrid>
              <a:tr h="306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fio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725" marB="46725" marR="90000" marL="9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kurs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725" marB="46725" marR="90000" marL="9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grup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725" marB="46725" marR="90000" marL="9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stip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725" marB="46725" marR="90000" marL="9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cxnSp>
        <p:nvCxnSpPr>
          <p:cNvPr id="590" name="Google Shape;590;p75"/>
          <p:cNvCxnSpPr/>
          <p:nvPr/>
        </p:nvCxnSpPr>
        <p:spPr>
          <a:xfrm flipH="1" rot="10800000">
            <a:off x="4724400" y="1635125"/>
            <a:ext cx="976313" cy="4397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591" name="Google Shape;591;p75"/>
          <p:cNvCxnSpPr/>
          <p:nvPr/>
        </p:nvCxnSpPr>
        <p:spPr>
          <a:xfrm rot="10800000">
            <a:off x="6164263" y="1635125"/>
            <a:ext cx="2278062" cy="4397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sp>
        <p:nvSpPr>
          <p:cNvPr id="592" name="Google Shape;592;p75"/>
          <p:cNvSpPr/>
          <p:nvPr/>
        </p:nvSpPr>
        <p:spPr>
          <a:xfrm>
            <a:off x="269875" y="2932113"/>
            <a:ext cx="4795838" cy="37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900" spcFirstLastPara="1" rIns="90000" wrap="square" tIns="46800">
            <a:noAutofit/>
          </a:bodyPr>
          <a:lstStyle/>
          <a:p>
            <a:pPr indent="-358775" lvl="0" marL="35877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Запись в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двоичный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файл:</a:t>
            </a:r>
            <a:endParaRPr/>
          </a:p>
        </p:txBody>
      </p:sp>
      <p:sp>
        <p:nvSpPr>
          <p:cNvPr id="593" name="Google Shape;593;p75"/>
          <p:cNvSpPr/>
          <p:nvPr/>
        </p:nvSpPr>
        <p:spPr>
          <a:xfrm>
            <a:off x="288925" y="5084763"/>
            <a:ext cx="4795838" cy="37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900" spcFirstLastPara="1" rIns="90000" wrap="square" tIns="46800">
            <a:noAutofit/>
          </a:bodyPr>
          <a:lstStyle/>
          <a:p>
            <a:pPr indent="-358775" lvl="0" marL="35877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Чтение из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двоичного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файла:</a:t>
            </a:r>
            <a:endParaRPr/>
          </a:p>
        </p:txBody>
      </p:sp>
      <p:sp>
        <p:nvSpPr>
          <p:cNvPr id="594" name="Google Shape;594;p75"/>
          <p:cNvSpPr/>
          <p:nvPr/>
        </p:nvSpPr>
        <p:spPr>
          <a:xfrm>
            <a:off x="323528" y="3471863"/>
            <a:ext cx="6247138" cy="163339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t" bIns="46800" lIns="180900" spcFirstLastPara="1" rIns="128525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 *f;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fopen("input.dat", "wb"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fwrite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sizeof(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 10, 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</p:txBody>
      </p:sp>
      <p:sp>
        <p:nvSpPr>
          <p:cNvPr id="595" name="Google Shape;595;p75"/>
          <p:cNvSpPr/>
          <p:nvPr/>
        </p:nvSpPr>
        <p:spPr>
          <a:xfrm>
            <a:off x="301277" y="5529263"/>
            <a:ext cx="6430963" cy="1017844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t" bIns="46800" lIns="180900" spcFirstLastPara="1" rIns="128525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fopen("input.dat", "rb"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fread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stud, sizeof(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 10, 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"Прочитано %d структур", 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</p:txBody>
      </p:sp>
      <p:sp>
        <p:nvSpPr>
          <p:cNvPr id="596" name="Google Shape;596;p75"/>
          <p:cNvSpPr/>
          <p:nvPr/>
        </p:nvSpPr>
        <p:spPr>
          <a:xfrm>
            <a:off x="633413" y="4213225"/>
            <a:ext cx="2054225" cy="347663"/>
          </a:xfrm>
          <a:prstGeom prst="wedgeRoundRectCallout">
            <a:avLst>
              <a:gd fmla="val 17931" name="adj1"/>
              <a:gd fmla="val 108449" name="adj2"/>
              <a:gd fmla="val 16667" name="adj3"/>
            </a:avLst>
          </a:prstGeom>
          <a:solidFill>
            <a:srgbClr val="C5D8F1"/>
          </a:solidFill>
          <a:ln>
            <a:noFill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адрес массива</a:t>
            </a:r>
            <a:endParaRPr/>
          </a:p>
        </p:txBody>
      </p:sp>
      <p:sp>
        <p:nvSpPr>
          <p:cNvPr id="597" name="Google Shape;597;p75"/>
          <p:cNvSpPr/>
          <p:nvPr/>
        </p:nvSpPr>
        <p:spPr>
          <a:xfrm>
            <a:off x="2914650" y="4232275"/>
            <a:ext cx="1857375" cy="347663"/>
          </a:xfrm>
          <a:prstGeom prst="wedgeRoundRectCallout">
            <a:avLst>
              <a:gd fmla="val -25639" name="adj1"/>
              <a:gd fmla="val 100227" name="adj2"/>
              <a:gd fmla="val 16667" name="adj3"/>
            </a:avLst>
          </a:prstGeom>
          <a:solidFill>
            <a:srgbClr val="C5D8F1"/>
          </a:solidFill>
          <a:ln>
            <a:noFill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размер блока</a:t>
            </a:r>
            <a:endParaRPr/>
          </a:p>
        </p:txBody>
      </p:sp>
      <p:sp>
        <p:nvSpPr>
          <p:cNvPr id="598" name="Google Shape;598;p75"/>
          <p:cNvSpPr/>
          <p:nvPr/>
        </p:nvSpPr>
        <p:spPr>
          <a:xfrm>
            <a:off x="5186363" y="3749675"/>
            <a:ext cx="1347787" cy="658813"/>
          </a:xfrm>
          <a:prstGeom prst="wedgeRoundRectCallout">
            <a:avLst>
              <a:gd fmla="val -41722" name="adj1"/>
              <a:gd fmla="val 99613" name="adj2"/>
              <a:gd fmla="val 16667" name="adj3"/>
            </a:avLst>
          </a:prstGeom>
          <a:solidFill>
            <a:srgbClr val="C5D8F1"/>
          </a:solidFill>
          <a:ln>
            <a:noFill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сколько блоков</a:t>
            </a:r>
            <a:endParaRPr/>
          </a:p>
        </p:txBody>
      </p:sp>
      <p:sp>
        <p:nvSpPr>
          <p:cNvPr id="599" name="Google Shape;599;p75"/>
          <p:cNvSpPr/>
          <p:nvPr/>
        </p:nvSpPr>
        <p:spPr>
          <a:xfrm>
            <a:off x="6610350" y="4098925"/>
            <a:ext cx="1441450" cy="696913"/>
          </a:xfrm>
          <a:prstGeom prst="wedgeRoundRectCallout">
            <a:avLst>
              <a:gd fmla="val -95484" name="adj1"/>
              <a:gd fmla="val 41386" name="adj2"/>
              <a:gd fmla="val 16667" name="adj3"/>
            </a:avLst>
          </a:prstGeom>
          <a:solidFill>
            <a:srgbClr val="C5D8F1"/>
          </a:solidFill>
          <a:ln>
            <a:noFill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указатель на файл</a:t>
            </a:r>
            <a:endParaRPr/>
          </a:p>
        </p:txBody>
      </p:sp>
      <p:grpSp>
        <p:nvGrpSpPr>
          <p:cNvPr id="600" name="Google Shape;600;p75"/>
          <p:cNvGrpSpPr/>
          <p:nvPr/>
        </p:nvGrpSpPr>
        <p:grpSpPr>
          <a:xfrm>
            <a:off x="5929313" y="5180013"/>
            <a:ext cx="3063875" cy="1403350"/>
            <a:chOff x="3735" y="3233"/>
            <a:chExt cx="1930" cy="884"/>
          </a:xfrm>
        </p:grpSpPr>
        <p:sp>
          <p:nvSpPr>
            <p:cNvPr id="601" name="Google Shape;601;p75"/>
            <p:cNvSpPr txBox="1"/>
            <p:nvPr/>
          </p:nvSpPr>
          <p:spPr>
            <a:xfrm>
              <a:off x="4139" y="3342"/>
              <a:ext cx="1526" cy="775"/>
            </a:xfrm>
            <a:prstGeom prst="rect">
              <a:avLst/>
            </a:prstGeom>
            <a:solidFill>
              <a:srgbClr val="C5D8F1"/>
            </a:solidFill>
            <a:ln>
              <a:noFill/>
            </a:ln>
            <a:effectLst>
              <a:outerShdw rotWithShape="0" algn="ctr" dir="2700000" dist="107763">
                <a:schemeClr val="lt2">
                  <a:alpha val="49803"/>
                </a:scheme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</a:t>
              </a:r>
              <a:r>
                <a:rPr lang="en-US" sz="19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fread</a:t>
              </a: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возвращает </a:t>
              </a:r>
              <a:b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число удачно </a:t>
              </a:r>
              <a:b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прочитанных </a:t>
              </a:r>
              <a:b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блоков!</a:t>
              </a:r>
              <a:endParaRPr/>
            </a:p>
          </p:txBody>
        </p:sp>
        <p:sp>
          <p:nvSpPr>
            <p:cNvPr id="602" name="Google Shape;602;p75"/>
            <p:cNvSpPr/>
            <p:nvPr/>
          </p:nvSpPr>
          <p:spPr>
            <a:xfrm>
              <a:off x="3735" y="3233"/>
              <a:ext cx="409" cy="418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ctr" dir="2700000" dist="107763">
                <a:schemeClr val="lt2">
                  <a:alpha val="49803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!</a:t>
              </a:r>
              <a:endParaRPr/>
            </a:p>
          </p:txBody>
        </p:sp>
      </p:grpSp>
      <p:sp>
        <p:nvSpPr>
          <p:cNvPr id="603" name="Google Shape;603;p75"/>
          <p:cNvSpPr/>
          <p:nvPr/>
        </p:nvSpPr>
        <p:spPr>
          <a:xfrm rot="-5400000">
            <a:off x="6447632" y="678656"/>
            <a:ext cx="255588" cy="3686175"/>
          </a:xfrm>
          <a:prstGeom prst="leftBrace">
            <a:avLst>
              <a:gd fmla="val 120186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75"/>
          <p:cNvSpPr/>
          <p:nvPr/>
        </p:nvSpPr>
        <p:spPr>
          <a:xfrm>
            <a:off x="6184900" y="2598738"/>
            <a:ext cx="1258976" cy="40229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5" name="Google Shape;605;p75"/>
          <p:cNvSpPr/>
          <p:nvPr/>
        </p:nvSpPr>
        <p:spPr>
          <a:xfrm>
            <a:off x="4686300" y="3071813"/>
            <a:ext cx="1611313" cy="414337"/>
          </a:xfrm>
          <a:prstGeom prst="wedgeRoundRectCallout">
            <a:avLst>
              <a:gd fmla="val -66356" name="adj1"/>
              <a:gd fmla="val 135440" name="adj2"/>
              <a:gd fmla="val 16667" name="adj3"/>
            </a:avLst>
          </a:prstGeom>
          <a:solidFill>
            <a:srgbClr val="C5D8F1"/>
          </a:solidFill>
          <a:ln>
            <a:noFill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binary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6"/>
          <p:cNvSpPr txBox="1"/>
          <p:nvPr/>
        </p:nvSpPr>
        <p:spPr>
          <a:xfrm>
            <a:off x="215008" y="188640"/>
            <a:ext cx="892899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1. Ввести сведения об N студентах. Определить фамилии студентов, получающих повышенную стипендию. </a:t>
            </a:r>
            <a:endParaRPr/>
          </a:p>
        </p:txBody>
      </p:sp>
      <p:pic>
        <p:nvPicPr>
          <p:cNvPr id="611" name="Google Shape;611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1772816"/>
            <a:ext cx="4252262" cy="3168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16632"/>
            <a:ext cx="6408712" cy="6598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88640"/>
            <a:ext cx="8970458" cy="4464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9"/>
          <p:cNvSpPr txBox="1"/>
          <p:nvPr/>
        </p:nvSpPr>
        <p:spPr>
          <a:xfrm>
            <a:off x="385864" y="35004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Выделение памяти под структуру</a:t>
            </a:r>
            <a:endParaRPr/>
          </a:p>
        </p:txBody>
      </p:sp>
      <p:sp>
        <p:nvSpPr>
          <p:cNvPr id="628" name="Google Shape;628;p79"/>
          <p:cNvSpPr/>
          <p:nvPr/>
        </p:nvSpPr>
        <p:spPr>
          <a:xfrm>
            <a:off x="411163" y="908050"/>
            <a:ext cx="8134350" cy="583331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 *p;</a:t>
            </a:r>
            <a:endParaRPr/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 Book;</a:t>
            </a:r>
            <a:endParaRPr/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Фамилия "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endParaRPr/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p-&gt;suname);</a:t>
            </a:r>
            <a:endParaRPr/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Курс "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	</a:t>
            </a:r>
            <a:endParaRPr/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("%d",&amp;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p-&gt;kurs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Группа "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p-&gt;grup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("Группа "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scanf("%f",&amp; p-&gt;stip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</p:txBody>
      </p:sp>
      <p:grpSp>
        <p:nvGrpSpPr>
          <p:cNvPr id="629" name="Google Shape;629;p79"/>
          <p:cNvGrpSpPr/>
          <p:nvPr/>
        </p:nvGrpSpPr>
        <p:grpSpPr>
          <a:xfrm>
            <a:off x="5741988" y="2511425"/>
            <a:ext cx="3071812" cy="1658938"/>
            <a:chOff x="3743" y="1731"/>
            <a:chExt cx="1935" cy="1045"/>
          </a:xfrm>
        </p:grpSpPr>
        <p:sp>
          <p:nvSpPr>
            <p:cNvPr id="630" name="Google Shape;630;p79"/>
            <p:cNvSpPr txBox="1"/>
            <p:nvPr/>
          </p:nvSpPr>
          <p:spPr>
            <a:xfrm>
              <a:off x="4037" y="1798"/>
              <a:ext cx="1641" cy="978"/>
            </a:xfrm>
            <a:prstGeom prst="rect">
              <a:avLst/>
            </a:prstGeom>
            <a:solidFill>
              <a:srgbClr val="C5D8F1"/>
            </a:solidFill>
            <a:ln>
              <a:noFill/>
            </a:ln>
            <a:effectLst>
              <a:outerShdw rotWithShape="0" algn="ctr" dir="2700000" dist="107763">
                <a:schemeClr val="lt2">
                  <a:alpha val="49803"/>
                </a:scheme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</a:t>
              </a: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Для обращения  </a:t>
              </a:r>
              <a:b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к полю структуры </a:t>
              </a:r>
              <a:b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по адресу</a:t>
              </a:r>
              <a:b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используется </a:t>
              </a:r>
              <a:b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стрелка </a:t>
              </a:r>
              <a:r>
                <a:rPr lang="en-US" sz="19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-&gt;</a:t>
              </a: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!</a:t>
              </a:r>
              <a:endParaRPr/>
            </a:p>
          </p:txBody>
        </p:sp>
        <p:sp>
          <p:nvSpPr>
            <p:cNvPr id="631" name="Google Shape;631;p79"/>
            <p:cNvSpPr/>
            <p:nvPr/>
          </p:nvSpPr>
          <p:spPr>
            <a:xfrm>
              <a:off x="3743" y="1731"/>
              <a:ext cx="409" cy="418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ctr" dir="2700000" dist="107763">
                <a:schemeClr val="lt2">
                  <a:alpha val="49803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!</a:t>
              </a:r>
              <a:endParaRPr/>
            </a:p>
          </p:txBody>
        </p:sp>
      </p:grpSp>
      <p:sp>
        <p:nvSpPr>
          <p:cNvPr id="632" name="Google Shape;632;p79"/>
          <p:cNvSpPr/>
          <p:nvPr/>
        </p:nvSpPr>
        <p:spPr>
          <a:xfrm>
            <a:off x="411163" y="1381125"/>
            <a:ext cx="7066656" cy="46384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=(Student*)malloc(sizeof(student));</a:t>
            </a:r>
            <a:endParaRPr/>
          </a:p>
        </p:txBody>
      </p:sp>
      <p:sp>
        <p:nvSpPr>
          <p:cNvPr id="633" name="Google Shape;633;p79"/>
          <p:cNvSpPr/>
          <p:nvPr/>
        </p:nvSpPr>
        <p:spPr>
          <a:xfrm>
            <a:off x="5868144" y="584279"/>
            <a:ext cx="3157538" cy="846058"/>
          </a:xfrm>
          <a:prstGeom prst="wedgeRoundRectCallout">
            <a:avLst>
              <a:gd fmla="val -129625" name="adj1"/>
              <a:gd fmla="val 53151" name="adj2"/>
              <a:gd fmla="val 16667" name="adj3"/>
            </a:avLst>
          </a:prstGeom>
          <a:solidFill>
            <a:srgbClr val="C5D8F1"/>
          </a:solidFill>
          <a:ln>
            <a:noFill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выделить память под структуру, записать ее адрес в переменную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p79"/>
          <p:cNvSpPr/>
          <p:nvPr/>
        </p:nvSpPr>
        <p:spPr>
          <a:xfrm>
            <a:off x="467544" y="6090672"/>
            <a:ext cx="1656521" cy="46384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free(p);</a:t>
            </a:r>
            <a:endParaRPr/>
          </a:p>
        </p:txBody>
      </p:sp>
      <p:sp>
        <p:nvSpPr>
          <p:cNvPr id="635" name="Google Shape;635;p79"/>
          <p:cNvSpPr/>
          <p:nvPr/>
        </p:nvSpPr>
        <p:spPr>
          <a:xfrm>
            <a:off x="3491880" y="5854165"/>
            <a:ext cx="1706562" cy="685800"/>
          </a:xfrm>
          <a:prstGeom prst="wedgeRoundRectCallout">
            <a:avLst>
              <a:gd fmla="val -121347" name="adj1"/>
              <a:gd fmla="val 20139" name="adj2"/>
              <a:gd fmla="val 16667" name="adj3"/>
            </a:avLst>
          </a:prstGeom>
          <a:solidFill>
            <a:srgbClr val="C5D8F1"/>
          </a:solidFill>
          <a:ln>
            <a:noFill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освободить память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0"/>
          <p:cNvSpPr txBox="1"/>
          <p:nvPr>
            <p:ph idx="4294967295" type="title"/>
          </p:nvPr>
        </p:nvSpPr>
        <p:spPr>
          <a:xfrm>
            <a:off x="1042988" y="0"/>
            <a:ext cx="7499350" cy="922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Структуры и функции</a:t>
            </a:r>
            <a:endParaRPr sz="3000"/>
          </a:p>
        </p:txBody>
      </p:sp>
      <p:sp>
        <p:nvSpPr>
          <p:cNvPr id="641" name="Google Shape;641;p80"/>
          <p:cNvSpPr txBox="1"/>
          <p:nvPr>
            <p:ph idx="4294967295" type="body"/>
          </p:nvPr>
        </p:nvSpPr>
        <p:spPr>
          <a:xfrm>
            <a:off x="107504" y="836613"/>
            <a:ext cx="8784976" cy="6120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7463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Очень часто требуется писать функции, которые принимают структуры в качестве аргумента или возвращают структуру. Например, если вам надо написать небольшую космическую аркаду, вам может понадобится функция для инициализации нового противника: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EnemySpaceShip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int x_coordinate;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int y_coordinate;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int weapon_power;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EnemySpaceShip getNewEnemy();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Функция getNewEnemy должна возвращать структуру с инициализированными полями: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EnemySpaceShip getNewEnemy ()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EnemySpaceShip ship;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ship.x_coordinate = 0;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ship.y_coordinate = 0;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ship.weapon_power = 20;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return ship;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1"/>
          <p:cNvSpPr txBox="1"/>
          <p:nvPr>
            <p:ph idx="4294967295" type="title"/>
          </p:nvPr>
        </p:nvSpPr>
        <p:spPr>
          <a:xfrm>
            <a:off x="1042988" y="0"/>
            <a:ext cx="7499350" cy="922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Структуры и функции</a:t>
            </a:r>
            <a:endParaRPr sz="3000"/>
          </a:p>
        </p:txBody>
      </p:sp>
      <p:sp>
        <p:nvSpPr>
          <p:cNvPr id="647" name="Google Shape;647;p81"/>
          <p:cNvSpPr txBox="1"/>
          <p:nvPr>
            <p:ph idx="4294967295" type="body"/>
          </p:nvPr>
        </p:nvSpPr>
        <p:spPr>
          <a:xfrm>
            <a:off x="395536" y="836613"/>
            <a:ext cx="8496944" cy="554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7463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На самом деле эта функция вернет копию созданной локальной переменной ship. Это значит, что каждое поле структуры будет скопировано в новую переменную. В нашем случае копирование малого количества полей не заметно, но когда вы работаете с большими объемами данных нужно избегать лишних действий.</a:t>
            </a:r>
            <a:endParaRPr/>
          </a:p>
          <a:p>
            <a:pPr indent="17463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Таким образом, для получения новой переменной будем использовать следующий код: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EnemySpaceShip ship = getNewEnemy();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Теперь эту переменную можно использовать как обычную структуру.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Передавать структуры в функцию можно так:</a:t>
            </a:r>
            <a:endParaRPr/>
          </a:p>
          <a:p>
            <a:pPr indent="-342900" lvl="0" marL="1976438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EnemySpaceShip upgradeWeapons (EnemySpaceShip ship)</a:t>
            </a:r>
            <a:endParaRPr/>
          </a:p>
          <a:p>
            <a:pPr indent="-342900" lvl="0" marL="1976438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-342900" lvl="0" marL="1976438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ship.weapon_power += 10;</a:t>
            </a:r>
            <a:endParaRPr/>
          </a:p>
          <a:p>
            <a:pPr indent="-342900" lvl="0" marL="1976438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return ship;</a:t>
            </a:r>
            <a:endParaRPr/>
          </a:p>
          <a:p>
            <a:pPr indent="-342900" lvl="0" marL="1976438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17463" lvl="0" marL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Когда мы передаем структуру в функцию, она копируется, так же как и при возвращении структуры. Поэтому любые изменения сделанные внутри функции будут потеряны, поэтому мы возвращаем структуру после изменения.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Сравнение статической и динамической памяти</a:t>
            </a:r>
            <a:endParaRPr/>
          </a:p>
        </p:txBody>
      </p:sp>
      <p:graphicFrame>
        <p:nvGraphicFramePr>
          <p:cNvPr id="149" name="Google Shape;149;p19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{56DEF91D-C362-4BD6-9A1C-7AEC13CCAE70}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Параметры</a:t>
                      </a:r>
                      <a:r>
                        <a:rPr lang="en-US" sz="1800"/>
                        <a:t> сравнения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Статические</a:t>
                      </a:r>
                      <a:r>
                        <a:rPr lang="en-US" sz="1800"/>
                        <a:t> переменные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Динамические переменные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Способ</a:t>
                      </a:r>
                      <a:r>
                        <a:rPr lang="en-US" sz="1800"/>
                        <a:t> распределения памяти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Автоматическое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(во время компиляции)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Управляется программой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Место расположения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Глобальные</a:t>
                      </a:r>
                      <a:r>
                        <a:rPr lang="en-US" sz="1800"/>
                        <a:t> переменные – в сегменте данных,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локальные – в сегменте стека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В динамической памяти (куче)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Способ доступа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По</a:t>
                      </a:r>
                      <a:r>
                        <a:rPr lang="en-US" sz="1800"/>
                        <a:t> имени (и</a:t>
                      </a:r>
                      <a:r>
                        <a:rPr lang="en-US" sz="1800"/>
                        <a:t>дентификатор)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По адресу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(указатель на место расположения</a:t>
                      </a:r>
                      <a:r>
                        <a:rPr lang="en-US" sz="1800"/>
                        <a:t> в памяти)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2"/>
          <p:cNvSpPr txBox="1"/>
          <p:nvPr>
            <p:ph idx="4294967295" type="title"/>
          </p:nvPr>
        </p:nvSpPr>
        <p:spPr>
          <a:xfrm>
            <a:off x="1042988" y="0"/>
            <a:ext cx="7499350" cy="922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Структуры и функции</a:t>
            </a:r>
            <a:endParaRPr sz="3000"/>
          </a:p>
        </p:txBody>
      </p:sp>
      <p:sp>
        <p:nvSpPr>
          <p:cNvPr id="653" name="Google Shape;653;p82"/>
          <p:cNvSpPr txBox="1"/>
          <p:nvPr>
            <p:ph idx="4294967295" type="body"/>
          </p:nvPr>
        </p:nvSpPr>
        <p:spPr>
          <a:xfrm>
            <a:off x="395536" y="836613"/>
            <a:ext cx="8568952" cy="554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Использование функции: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ship = upgradeWeapons(ship);</a:t>
            </a:r>
            <a:endParaRPr/>
          </a:p>
          <a:p>
            <a:pPr indent="17463" lvl="0" marL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Когда вызывается функция, переменная ship копируется и изменяется в функции, а когда переменная возвращается, она снова копируется и перезаписывает поля оргинальной переменной.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И наконец, программа для создания и улучшения одного «корабля» ☺ :</a:t>
            </a:r>
            <a:endParaRPr/>
          </a:p>
          <a:p>
            <a:pPr indent="-342900" lvl="0" marL="2058988" rtl="0" algn="l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struct EnemySpaceShip {</a:t>
            </a:r>
            <a:endParaRPr/>
          </a:p>
          <a:p>
            <a:pPr indent="-342900" lvl="0" marL="2058988" rtl="0" algn="l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int x_coordinate;</a:t>
            </a:r>
            <a:endParaRPr/>
          </a:p>
          <a:p>
            <a:pPr indent="-342900" lvl="0" marL="2058988" rtl="0" algn="l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int y_coordinate;</a:t>
            </a:r>
            <a:endParaRPr/>
          </a:p>
          <a:p>
            <a:pPr indent="-342900" lvl="0" marL="2058988" rtl="0" algn="l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int weapon_power;</a:t>
            </a:r>
            <a:endParaRPr/>
          </a:p>
          <a:p>
            <a:pPr indent="-342900" lvl="0" marL="2058988" rtl="0" algn="l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-342900" lvl="0" marL="2058988" rtl="0" algn="l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EnemySpaceShip getNewEnemy() {</a:t>
            </a:r>
            <a:endParaRPr/>
          </a:p>
          <a:p>
            <a:pPr indent="-342900" lvl="0" marL="2058988" rtl="0" algn="l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EnemySpaceShip ship;</a:t>
            </a:r>
            <a:endParaRPr/>
          </a:p>
          <a:p>
            <a:pPr indent="-342900" lvl="0" marL="2058988" rtl="0" algn="l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ship.x_coordinate = 0;</a:t>
            </a:r>
            <a:endParaRPr/>
          </a:p>
          <a:p>
            <a:pPr indent="-342900" lvl="0" marL="2058988" rtl="0" algn="l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ship.y_coordinate = 0;</a:t>
            </a:r>
            <a:endParaRPr/>
          </a:p>
          <a:p>
            <a:pPr indent="-342900" lvl="0" marL="2058988" rtl="0" algn="l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ship.weapon_power = 20;</a:t>
            </a:r>
            <a:endParaRPr/>
          </a:p>
          <a:p>
            <a:pPr indent="-342900" lvl="0" marL="2058988" rtl="0" algn="l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return ship;</a:t>
            </a:r>
            <a:endParaRPr/>
          </a:p>
          <a:p>
            <a:pPr indent="-342900" lvl="0" marL="2058988" rtl="0" algn="l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2058988" rtl="0" algn="l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EnemySpaceShip upgradeWeapons(EnemySpaceShip ship) {</a:t>
            </a:r>
            <a:endParaRPr/>
          </a:p>
          <a:p>
            <a:pPr indent="-342900" lvl="0" marL="2058988" rtl="0" algn="l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ship.weapon_power += 10;</a:t>
            </a:r>
            <a:endParaRPr/>
          </a:p>
          <a:p>
            <a:pPr indent="-342900" lvl="0" marL="2058988" rtl="0" algn="l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return ship;</a:t>
            </a:r>
            <a:endParaRPr/>
          </a:p>
          <a:p>
            <a:pPr indent="-342900" lvl="0" marL="2058988" rtl="0" algn="l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2058988" rtl="0" algn="l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int main() {</a:t>
            </a:r>
            <a:endParaRPr/>
          </a:p>
          <a:p>
            <a:pPr indent="-342900" lvl="0" marL="2058988" rtl="0" algn="l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EnemySpaceShip enemy = getNewEnemy();</a:t>
            </a:r>
            <a:endParaRPr/>
          </a:p>
          <a:p>
            <a:pPr indent="-342900" lvl="0" marL="2058988" rtl="0" algn="l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enemy = upgradeWeapons(enemy);</a:t>
            </a:r>
            <a:endParaRPr/>
          </a:p>
          <a:p>
            <a:pPr indent="-342900" lvl="0" marL="2058988" rtl="0" algn="l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83"/>
          <p:cNvSpPr txBox="1"/>
          <p:nvPr>
            <p:ph idx="4294967295" type="title"/>
          </p:nvPr>
        </p:nvSpPr>
        <p:spPr>
          <a:xfrm>
            <a:off x="1042988" y="0"/>
            <a:ext cx="7499350" cy="922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Объединения</a:t>
            </a:r>
            <a:endParaRPr/>
          </a:p>
        </p:txBody>
      </p:sp>
      <p:sp>
        <p:nvSpPr>
          <p:cNvPr id="659" name="Google Shape;659;p83"/>
          <p:cNvSpPr txBox="1"/>
          <p:nvPr>
            <p:ph idx="4294967295" type="body"/>
          </p:nvPr>
        </p:nvSpPr>
        <p:spPr>
          <a:xfrm>
            <a:off x="395536" y="836613"/>
            <a:ext cx="8748464" cy="602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Объединения — это тип класса, в котором все данные разделяют одну и туже область памяти. В языке c++ объединение может включать как функции-, так и данные - члены. Все члены объединения открыты по умолчанию. Для создания закрытых элементов необходимо использовать ключевое слово private.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Они позволяют определять один и тот же участок памяти для хранения нескольких типов данных. При этом выделяемая память – определяется размером для максимального типа.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Это тип данных, который очень похож на структуру. Только все данные объединения занимают одну и ту же область в памяти. </a:t>
            </a:r>
            <a:endParaRPr/>
          </a:p>
          <a:p>
            <a:pPr indent="-342900" lvl="0" marL="3429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union имя_класса 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	//Открытые члены по умолчанию.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	//Закрытые члены.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} список_объектов;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Например: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union rec {</a:t>
            </a:r>
            <a:b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   int a;</a:t>
            </a:r>
            <a:b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   float b;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		struct student st;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} x, y, *a;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i="1" lang="en-US" sz="2400">
                <a:latin typeface="Courier New"/>
                <a:ea typeface="Courier New"/>
                <a:cs typeface="Courier New"/>
                <a:sym typeface="Courier New"/>
              </a:rPr>
              <a:t>x.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a = 5;    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x.st.age = 19;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720" y="4696701"/>
            <a:ext cx="3955807" cy="2119182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84"/>
          <p:cNvSpPr txBox="1"/>
          <p:nvPr>
            <p:ph idx="4294967295" type="title"/>
          </p:nvPr>
        </p:nvSpPr>
        <p:spPr>
          <a:xfrm>
            <a:off x="1042988" y="0"/>
            <a:ext cx="7499350" cy="922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Объединения</a:t>
            </a:r>
            <a:endParaRPr/>
          </a:p>
        </p:txBody>
      </p:sp>
      <p:sp>
        <p:nvSpPr>
          <p:cNvPr id="666" name="Google Shape;666;p84"/>
          <p:cNvSpPr txBox="1"/>
          <p:nvPr>
            <p:ph idx="4294967295" type="body"/>
          </p:nvPr>
        </p:nvSpPr>
        <p:spPr>
          <a:xfrm>
            <a:off x="395536" y="666849"/>
            <a:ext cx="8748464" cy="602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В языке C объединения могут содержать только данные-члены и ключевое слово private не поддерживается.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Элементы объединения перекрывают друг друга.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Например, в записи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union tom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char ch;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int x;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} t;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объявляется объединение tom, которое предполагает следующее расположение памяти (при использовании двухбайтовых целых).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5"/>
          <p:cNvSpPr txBox="1"/>
          <p:nvPr>
            <p:ph idx="4294967295" type="title"/>
          </p:nvPr>
        </p:nvSpPr>
        <p:spPr>
          <a:xfrm>
            <a:off x="1042988" y="0"/>
            <a:ext cx="7499350" cy="922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Объединения</a:t>
            </a:r>
            <a:endParaRPr/>
          </a:p>
        </p:txBody>
      </p:sp>
      <p:sp>
        <p:nvSpPr>
          <p:cNvPr id="672" name="Google Shape;672;p85"/>
          <p:cNvSpPr txBox="1"/>
          <p:nvPr>
            <p:ph idx="4294967295" type="body"/>
          </p:nvPr>
        </p:nvSpPr>
        <p:spPr>
          <a:xfrm>
            <a:off x="197768" y="692696"/>
            <a:ext cx="8748464" cy="602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Как и в классе, на отдельные переменные, составляющие объединение, можно ссылаться с помощью оператора "точка". Оператор "стрелка" используется для доступа к объединению с помощью указателя.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Применительно к объединениям существуют несколько ограничений. Объединение не может наследовать любые другие классы любого типа. Объединение не может быть базовым классом. Объединение не может иметь виртуальные функции-члены. Никакие члены не могут быть объявлены как статические. Объединение не может иметь в качестве члена объект, перегружающий оператор "равно" (=). Наконец ни какой объект не может быть членом объединения, если класс этого объекта явно определяет функцию конструктора или деструктора. (иначе говоря, приемлемы объекты, которые имеют только стандартные конструкторы и деструкторы.)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В языке C++ существует специальный тип объединения, называемый анонимным объединением. В анонимном объединении не содержится имени класса и не объявляются никакие объекты. Анонимное объединение просто уведомляет компилятор о том, что его переменные-члены должны иметь одну и туже область памяти. Однако к самим переменным можно обращаться напрямую, не прибегая к обычному синтаксису операторов "точка" и "стрелка".</a:t>
            </a:r>
            <a:endParaRPr/>
          </a:p>
          <a:p>
            <a:pPr indent="-342900" lvl="0" marL="1884363" rtl="0" algn="l">
              <a:lnSpc>
                <a:spcPct val="90000"/>
              </a:lnSpc>
              <a:spcBef>
                <a:spcPts val="33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700">
                <a:latin typeface="Courier New"/>
                <a:ea typeface="Courier New"/>
                <a:cs typeface="Courier New"/>
                <a:sym typeface="Courier New"/>
              </a:rPr>
              <a:t>union {</a:t>
            </a:r>
            <a:endParaRPr/>
          </a:p>
          <a:p>
            <a:pPr indent="-342900" lvl="0" marL="1884363" rtl="0" algn="l">
              <a:lnSpc>
                <a:spcPct val="90000"/>
              </a:lnSpc>
              <a:spcBef>
                <a:spcPts val="33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700">
                <a:latin typeface="Courier New"/>
                <a:ea typeface="Courier New"/>
                <a:cs typeface="Courier New"/>
                <a:sym typeface="Courier New"/>
              </a:rPr>
              <a:t>	int a;</a:t>
            </a:r>
            <a:endParaRPr/>
          </a:p>
          <a:p>
            <a:pPr indent="-342900" lvl="0" marL="1884363" rtl="0" algn="l">
              <a:lnSpc>
                <a:spcPct val="90000"/>
              </a:lnSpc>
              <a:spcBef>
                <a:spcPts val="33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700">
                <a:latin typeface="Courier New"/>
                <a:ea typeface="Courier New"/>
                <a:cs typeface="Courier New"/>
                <a:sym typeface="Courier New"/>
              </a:rPr>
              <a:t>	float f;</a:t>
            </a:r>
            <a:endParaRPr/>
          </a:p>
          <a:p>
            <a:pPr indent="-342900" lvl="0" marL="1884363" rtl="0" algn="l">
              <a:lnSpc>
                <a:spcPct val="90000"/>
              </a:lnSpc>
              <a:spcBef>
                <a:spcPts val="33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7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-342900" lvl="0" marL="1884363" rtl="0" algn="l">
              <a:lnSpc>
                <a:spcPct val="90000"/>
              </a:lnSpc>
              <a:spcBef>
                <a:spcPts val="33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1884363" rtl="0" algn="l">
              <a:lnSpc>
                <a:spcPct val="90000"/>
              </a:lnSpc>
              <a:spcBef>
                <a:spcPts val="33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700"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endParaRPr/>
          </a:p>
          <a:p>
            <a:pPr indent="-342900" lvl="0" marL="1884363" rtl="0" algn="l">
              <a:lnSpc>
                <a:spcPct val="90000"/>
              </a:lnSpc>
              <a:spcBef>
                <a:spcPts val="33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1884363" rtl="0" algn="l">
              <a:lnSpc>
                <a:spcPct val="90000"/>
              </a:lnSpc>
              <a:spcBef>
                <a:spcPts val="33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700">
                <a:latin typeface="Courier New"/>
                <a:ea typeface="Courier New"/>
                <a:cs typeface="Courier New"/>
                <a:sym typeface="Courier New"/>
              </a:rPr>
              <a:t>a =10;	//доступ к переменной a</a:t>
            </a:r>
            <a:endParaRPr/>
          </a:p>
          <a:p>
            <a:pPr indent="-342900" lvl="0" marL="1884363" rtl="0" algn="l">
              <a:lnSpc>
                <a:spcPct val="90000"/>
              </a:lnSpc>
              <a:spcBef>
                <a:spcPts val="33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700">
                <a:latin typeface="Courier New"/>
                <a:ea typeface="Courier New"/>
                <a:cs typeface="Courier New"/>
                <a:sym typeface="Courier New"/>
              </a:rPr>
              <a:t>cout &lt;&lt; f;	//доступ к переменной f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6"/>
          <p:cNvSpPr txBox="1"/>
          <p:nvPr>
            <p:ph type="title"/>
          </p:nvPr>
        </p:nvSpPr>
        <p:spPr>
          <a:xfrm>
            <a:off x="1115616" y="274638"/>
            <a:ext cx="7818834" cy="63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Операции над объединениями</a:t>
            </a:r>
            <a:endParaRPr/>
          </a:p>
        </p:txBody>
      </p:sp>
      <p:sp>
        <p:nvSpPr>
          <p:cNvPr id="678" name="Google Shape;678;p86"/>
          <p:cNvSpPr txBox="1"/>
          <p:nvPr>
            <p:ph idx="1" type="body"/>
          </p:nvPr>
        </p:nvSpPr>
        <p:spPr>
          <a:xfrm>
            <a:off x="209550" y="836613"/>
            <a:ext cx="8683625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692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609600" lvl="0" marL="6921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присваивать объединения друг другу (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x = y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/>
          </a:p>
          <a:p>
            <a:pPr indent="-609600" lvl="0" marL="6921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брать адрес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a = &amp;x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921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доступ к элементам так же, как и в структурах: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через (.) или (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  <a:p>
            <a:pPr indent="-609600" lvl="0" marL="6921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Объединение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) можно инициализировать только одним значением, причем оно должно соответствовать первому элементу этого объединения.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921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Например, </a:t>
            </a:r>
            <a:endParaRPr/>
          </a:p>
          <a:p>
            <a:pPr indent="-609600" lvl="0" marL="6921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union rec A = {34};</a:t>
            </a:r>
            <a:r>
              <a:rPr b="1" lang="en-US" sz="2400"/>
              <a:t> 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7"/>
          <p:cNvSpPr txBox="1"/>
          <p:nvPr>
            <p:ph idx="4294967295" type="title"/>
          </p:nvPr>
        </p:nvSpPr>
        <p:spPr>
          <a:xfrm>
            <a:off x="1115616" y="-16443"/>
            <a:ext cx="7499350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Перечислимый тип</a:t>
            </a:r>
            <a:endParaRPr/>
          </a:p>
        </p:txBody>
      </p:sp>
      <p:sp>
        <p:nvSpPr>
          <p:cNvPr id="684" name="Google Shape;684;p87"/>
          <p:cNvSpPr txBox="1"/>
          <p:nvPr>
            <p:ph idx="4294967295" type="body"/>
          </p:nvPr>
        </p:nvSpPr>
        <p:spPr>
          <a:xfrm>
            <a:off x="467544" y="836712"/>
            <a:ext cx="8425631" cy="583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Определение 1: Перечислимый тип определяется как набор идентификаторов, с  точки зрения языка играющих ту же роль, что и обычные именованные константы, но связанные с этим типом. Переменная, которая может принимать значение из некоторого списка значений, называется переменной перечислимого типа или перечислением.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Определение 2: перечисления в C++  –  это определяемый пользователем тип данных, состоящий из целочисленных констант. Для определения перечисления используется ключевое слово enum.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enum season { spring, summer, autumn, winter };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Здесь название перечисления – season. И весна, лето и зима являются значениями типа «сезон» . По умолчанию весна – 0, лето – 1 и так далее. Вы можете изменить значение по умолчанию для элемента перечисления во время объявления (при необходимости).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enum season 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{ 			spring = 0, 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			summer = 4,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			autumn = 8,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			winter = 12 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8"/>
          <p:cNvSpPr txBox="1"/>
          <p:nvPr>
            <p:ph idx="4294967295" type="title"/>
          </p:nvPr>
        </p:nvSpPr>
        <p:spPr>
          <a:xfrm>
            <a:off x="1115616" y="-16443"/>
            <a:ext cx="7499350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Объявление типа enum</a:t>
            </a:r>
            <a:endParaRPr sz="3600"/>
          </a:p>
        </p:txBody>
      </p:sp>
      <p:sp>
        <p:nvSpPr>
          <p:cNvPr id="690" name="Google Shape;690;p88"/>
          <p:cNvSpPr txBox="1"/>
          <p:nvPr>
            <p:ph idx="4294967295" type="body"/>
          </p:nvPr>
        </p:nvSpPr>
        <p:spPr>
          <a:xfrm>
            <a:off x="467544" y="836712"/>
            <a:ext cx="8425631" cy="583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Когда вы создаете тип enum, создается только схема для переменной. Вот как вы можете создавать переменные типа enum.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enum boolean { false, true }; 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// inside function 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enum boolean check; 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Здесь создается проверка переменной типа enum boolean.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Вот еще один способ объявить одну и ту же проверочную переменную с использованием другого синтаксиса.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enum boolean 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false, true 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} check;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89"/>
          <p:cNvSpPr txBox="1"/>
          <p:nvPr>
            <p:ph idx="4294967295" type="title"/>
          </p:nvPr>
        </p:nvSpPr>
        <p:spPr>
          <a:xfrm>
            <a:off x="1115616" y="-16443"/>
            <a:ext cx="7499350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Объявление типа enum</a:t>
            </a:r>
            <a:endParaRPr sz="3600"/>
          </a:p>
        </p:txBody>
      </p:sp>
      <p:pic>
        <p:nvPicPr>
          <p:cNvPr id="696" name="Google Shape;696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62" y="933450"/>
            <a:ext cx="882967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0"/>
          <p:cNvSpPr txBox="1"/>
          <p:nvPr>
            <p:ph idx="4294967295" type="title"/>
          </p:nvPr>
        </p:nvSpPr>
        <p:spPr>
          <a:xfrm>
            <a:off x="1115616" y="-16443"/>
            <a:ext cx="7499350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Объявление типа enum</a:t>
            </a:r>
            <a:endParaRPr sz="3600"/>
          </a:p>
        </p:txBody>
      </p:sp>
      <p:pic>
        <p:nvPicPr>
          <p:cNvPr id="702" name="Google Shape;702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" y="685800"/>
            <a:ext cx="8848725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1"/>
          <p:cNvSpPr txBox="1"/>
          <p:nvPr>
            <p:ph idx="4294967295" type="title"/>
          </p:nvPr>
        </p:nvSpPr>
        <p:spPr>
          <a:xfrm>
            <a:off x="1115616" y="-16443"/>
            <a:ext cx="7499350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Объявление типа enum</a:t>
            </a:r>
            <a:endParaRPr sz="3600"/>
          </a:p>
        </p:txBody>
      </p:sp>
      <p:sp>
        <p:nvSpPr>
          <p:cNvPr id="708" name="Google Shape;708;p91"/>
          <p:cNvSpPr txBox="1"/>
          <p:nvPr>
            <p:ph idx="4294967295" type="body"/>
          </p:nvPr>
        </p:nvSpPr>
        <p:spPr>
          <a:xfrm>
            <a:off x="487264" y="711422"/>
            <a:ext cx="8425631" cy="6101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Переменная перечисления принимает только одно значение из многих возможных. Пример, чтобы продемонстрировать это: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Это потому, что размер целого числа составляет 4 байта.</a:t>
            </a:r>
            <a:endParaRPr/>
          </a:p>
        </p:txBody>
      </p:sp>
      <p:pic>
        <p:nvPicPr>
          <p:cNvPr id="709" name="Google Shape;709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141" y="1484784"/>
            <a:ext cx="7645673" cy="4661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539552" y="188640"/>
            <a:ext cx="860444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вы понимаете понятия: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СТАТИЧЕСКИЕ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переменные и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ДИНАМИЧЕСКИЕ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переменные?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564744" y="1556792"/>
            <a:ext cx="79928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Статическими называются такие величины, память под которые выделяется во время компиляции и сохраняется в течение всей работы программы. 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564744" y="3284984"/>
            <a:ext cx="825572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Динамическими называются величины, память под которые отводится и высвобождается во время выполнения программы.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Раздел оперативной памяти, распределяемый статически, называется статической памятью; динамически распределяемый раздел памяти называется динамической памятью.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92"/>
          <p:cNvSpPr txBox="1"/>
          <p:nvPr>
            <p:ph idx="4294967295" type="title"/>
          </p:nvPr>
        </p:nvSpPr>
        <p:spPr>
          <a:xfrm>
            <a:off x="1115616" y="-16443"/>
            <a:ext cx="7499350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Как использовать перечисления</a:t>
            </a:r>
            <a:endParaRPr/>
          </a:p>
        </p:txBody>
      </p:sp>
      <p:sp>
        <p:nvSpPr>
          <p:cNvPr id="715" name="Google Shape;715;p92"/>
          <p:cNvSpPr txBox="1"/>
          <p:nvPr>
            <p:ph idx="4294967295" type="body"/>
          </p:nvPr>
        </p:nvSpPr>
        <p:spPr>
          <a:xfrm>
            <a:off x="487264" y="711422"/>
            <a:ext cx="8425631" cy="6101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Возьмем пример: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enum designFlags 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			ITALICS = 1,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			BOLD = 2,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			UNDERLINE = 4 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} button;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Предположим, вы разрабатываете кнопку для приложения Windows. Вы можете установить Flags ITALICS, BOLD и UNDERLINE для работы с текстом. Есть причина, по которой все интегральные константы в приведенном выше псевдокоде имеют степень двойки.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// In binary 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ITALICS = 00000001 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BOLD = 00000010 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UNDERLINE = 00000100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Google Shape;720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3728" y="1556792"/>
            <a:ext cx="6418483" cy="4768612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93"/>
          <p:cNvSpPr txBox="1"/>
          <p:nvPr>
            <p:ph idx="4294967295" type="title"/>
          </p:nvPr>
        </p:nvSpPr>
        <p:spPr>
          <a:xfrm>
            <a:off x="1115616" y="-16443"/>
            <a:ext cx="7499350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Как использовать перечисления</a:t>
            </a:r>
            <a:endParaRPr/>
          </a:p>
        </p:txBody>
      </p:sp>
      <p:sp>
        <p:nvSpPr>
          <p:cNvPr id="722" name="Google Shape;722;p93"/>
          <p:cNvSpPr txBox="1"/>
          <p:nvPr>
            <p:ph idx="4294967295" type="body"/>
          </p:nvPr>
        </p:nvSpPr>
        <p:spPr>
          <a:xfrm>
            <a:off x="487264" y="711422"/>
            <a:ext cx="8425631" cy="6317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Поскольку интегральные константы имеют степень двойки, вы можете комбинировать два или более флага одновременно без перекрытия, используя побитовое OR | operator. Это позволяет вам выбрать сразу два или более Flags. Например: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Когда на выходе получается 5, вы всегда знаете, что используются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жирный шрифт и подчеркивание.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94"/>
          <p:cNvSpPr txBox="1"/>
          <p:nvPr>
            <p:ph idx="4294967295" type="title"/>
          </p:nvPr>
        </p:nvSpPr>
        <p:spPr>
          <a:xfrm>
            <a:off x="1115616" y="-16443"/>
            <a:ext cx="7499350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Как использовать перечисления</a:t>
            </a:r>
            <a:endParaRPr/>
          </a:p>
        </p:txBody>
      </p:sp>
      <p:sp>
        <p:nvSpPr>
          <p:cNvPr id="728" name="Google Shape;728;p94"/>
          <p:cNvSpPr txBox="1"/>
          <p:nvPr>
            <p:ph idx="4294967295" type="body"/>
          </p:nvPr>
        </p:nvSpPr>
        <p:spPr>
          <a:xfrm>
            <a:off x="487264" y="711422"/>
            <a:ext cx="8425631" cy="6101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В программировании на си++ можно выполнить практически все, что угодно, без использования перечислений. Однако в определенных ситуациях они могут быть весьма кстати.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323528" y="332656"/>
            <a:ext cx="8568952" cy="6124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динамических величин предоставляет программисту ряд дополнительных возможностей: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подключение динамической памяти позволяет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увеличить объем обрабатываемых данных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потребность в каких-то данных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отпала до окончания программы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то занятую ими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память можно освободить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для другой информации. 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динамической памяти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позволяет создавать структуры данных переменного размера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с динамическими величинами связана с использованием еще одного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типа данных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—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ссылочного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Величины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имеющие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ссылочный тип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называют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указателями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