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636836-E197-4A3E-A20C-459C55081D5C}">
  <a:tblStyle styleId="{1A636836-E197-4A3E-A20C-459C55081D5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 циклическом списке можно получить доступ к любому элементу списка, находясь в любом месте его, в отличие от односвязного нециклического.</a:t>
            </a:r>
            <a:endParaRPr/>
          </a:p>
        </p:txBody>
      </p:sp>
      <p:sp>
        <p:nvSpPr>
          <p:cNvPr id="349" name="Google Shape;349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7" name="Google Shape;49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ermak.cs.nstu.ru/cprog/html/" TargetMode="External"/><Relationship Id="rId4" Type="http://schemas.openxmlformats.org/officeDocument/2006/relationships/hyperlink" Target="https://www.youtube.com/watch?v=gHLDdM59Di8&amp;list=PLA0M1Bcd0w8x4jEp1r_aN3xlnlbfx9RQ2" TargetMode="External"/><Relationship Id="rId10" Type="http://schemas.openxmlformats.org/officeDocument/2006/relationships/hyperlink" Target="https://www.youtube.com/watch?v=3mRfWluedHo" TargetMode="External"/><Relationship Id="rId9" Type="http://schemas.openxmlformats.org/officeDocument/2006/relationships/hyperlink" Target="https://www.youtube.com/watch?v=0sTH9EwXT1I" TargetMode="External"/><Relationship Id="rId5" Type="http://schemas.openxmlformats.org/officeDocument/2006/relationships/hyperlink" Target="https://www.youtube.com/watch?v=mlUH3yIm4q8" TargetMode="External"/><Relationship Id="rId6" Type="http://schemas.openxmlformats.org/officeDocument/2006/relationships/hyperlink" Target="https://www.youtube.com/watch?v=ykubKKwK3cI" TargetMode="External"/><Relationship Id="rId7" Type="http://schemas.openxmlformats.org/officeDocument/2006/relationships/hyperlink" Target="https://www.youtube.com/watch?v=TrHAcHGIdgQ" TargetMode="External"/><Relationship Id="rId8" Type="http://schemas.openxmlformats.org/officeDocument/2006/relationships/hyperlink" Target="https://www.youtube.com/watch?v=5GsIxgI1Ri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Списки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Лекция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457200" y="274638"/>
            <a:ext cx="822960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Создание первого элемента списка</a:t>
            </a:r>
            <a:endParaRPr/>
          </a:p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457200" y="1357299"/>
            <a:ext cx="8229600" cy="3799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struct list * init(int a) // а- значение первого узла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{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struct list *lst;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// выделение памяти под корень списка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lst = (struct list*)malloc(sizeof(struct list));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lst-&gt;data = a;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lst-&gt;next = NULL; // это последний узел списка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return(lst);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}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1214414" y="5442202"/>
            <a:ext cx="714380" cy="28575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1214414" y="6228020"/>
            <a:ext cx="714380" cy="28575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571472" y="5442202"/>
            <a:ext cx="6543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857224" y="6228020"/>
            <a:ext cx="4017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4286248" y="5370764"/>
            <a:ext cx="1928826" cy="857256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" name="Google Shape;187;p22"/>
          <p:cNvCxnSpPr/>
          <p:nvPr/>
        </p:nvCxnSpPr>
        <p:spPr>
          <a:xfrm rot="5400000">
            <a:off x="5001422" y="5798598"/>
            <a:ext cx="857256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8" name="Google Shape;188;p22"/>
          <p:cNvSpPr txBox="1"/>
          <p:nvPr/>
        </p:nvSpPr>
        <p:spPr>
          <a:xfrm>
            <a:off x="4643438" y="565651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5500694" y="5656516"/>
            <a:ext cx="6767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0" name="Google Shape;190;p22"/>
          <p:cNvCxnSpPr>
            <a:endCxn id="186" idx="1"/>
          </p:cNvCxnSpPr>
          <p:nvPr/>
        </p:nvCxnSpPr>
        <p:spPr>
          <a:xfrm>
            <a:off x="1642948" y="5585192"/>
            <a:ext cx="2643300" cy="2142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91" name="Google Shape;191;p22"/>
          <p:cNvCxnSpPr/>
          <p:nvPr/>
        </p:nvCxnSpPr>
        <p:spPr>
          <a:xfrm flipH="1" rot="10800000">
            <a:off x="1643042" y="5942196"/>
            <a:ext cx="2643300" cy="428700"/>
          </a:xfrm>
          <a:prstGeom prst="curvedConnector3">
            <a:avLst>
              <a:gd fmla="val 49998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8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457200" y="274638"/>
            <a:ext cx="8229600" cy="725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Вставка нового элемента в начало списка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285720" y="1285860"/>
            <a:ext cx="8229600" cy="1785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 = (struct list*) malloc( sizeof( struct list ) );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p-&gt;data = 3;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p-&gt;next = head;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head = p;</a:t>
            </a: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1214414" y="4143380"/>
            <a:ext cx="714380" cy="28575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1000100" y="5357826"/>
            <a:ext cx="714380" cy="28575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571472" y="4143380"/>
            <a:ext cx="6543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571472" y="5286388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"/>
          <p:cNvSpPr/>
          <p:nvPr/>
        </p:nvSpPr>
        <p:spPr>
          <a:xfrm>
            <a:off x="5500694" y="4071942"/>
            <a:ext cx="1928826" cy="857256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" name="Google Shape;203;p23"/>
          <p:cNvCxnSpPr/>
          <p:nvPr/>
        </p:nvCxnSpPr>
        <p:spPr>
          <a:xfrm rot="5400000">
            <a:off x="6215868" y="4499776"/>
            <a:ext cx="857256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4" name="Google Shape;204;p23"/>
          <p:cNvSpPr txBox="1"/>
          <p:nvPr/>
        </p:nvSpPr>
        <p:spPr>
          <a:xfrm>
            <a:off x="5929322" y="428625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6715140" y="4357694"/>
            <a:ext cx="6767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6" name="Google Shape;206;p23"/>
          <p:cNvCxnSpPr/>
          <p:nvPr/>
        </p:nvCxnSpPr>
        <p:spPr>
          <a:xfrm flipH="1" rot="-5400000">
            <a:off x="1571642" y="4357656"/>
            <a:ext cx="1285800" cy="1143000"/>
          </a:xfrm>
          <a:prstGeom prst="curvedConnector3">
            <a:avLst>
              <a:gd fmla="val 7631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07" name="Google Shape;207;p23"/>
          <p:cNvCxnSpPr>
            <a:endCxn id="208" idx="1"/>
          </p:cNvCxnSpPr>
          <p:nvPr/>
        </p:nvCxnSpPr>
        <p:spPr>
          <a:xfrm>
            <a:off x="1428850" y="5500816"/>
            <a:ext cx="1357200" cy="214200"/>
          </a:xfrm>
          <a:prstGeom prst="curvedConnector3">
            <a:avLst>
              <a:gd fmla="val 4999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08" name="Google Shape;208;p23"/>
          <p:cNvSpPr/>
          <p:nvPr/>
        </p:nvSpPr>
        <p:spPr>
          <a:xfrm>
            <a:off x="2786050" y="5286388"/>
            <a:ext cx="1928826" cy="857256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" name="Google Shape;209;p23"/>
          <p:cNvCxnSpPr/>
          <p:nvPr/>
        </p:nvCxnSpPr>
        <p:spPr>
          <a:xfrm rot="5400000">
            <a:off x="3429786" y="5714222"/>
            <a:ext cx="857256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0" name="Google Shape;210;p23"/>
          <p:cNvSpPr txBox="1"/>
          <p:nvPr/>
        </p:nvSpPr>
        <p:spPr>
          <a:xfrm>
            <a:off x="3143240" y="550070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Google Shape;211;p23"/>
          <p:cNvCxnSpPr>
            <a:endCxn id="202" idx="1"/>
          </p:cNvCxnSpPr>
          <p:nvPr/>
        </p:nvCxnSpPr>
        <p:spPr>
          <a:xfrm rot="-5400000">
            <a:off x="4250594" y="4536270"/>
            <a:ext cx="1285800" cy="1214400"/>
          </a:xfrm>
          <a:prstGeom prst="curved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12" name="Google Shape;212;p23"/>
          <p:cNvCxnSpPr>
            <a:endCxn id="202" idx="1"/>
          </p:cNvCxnSpPr>
          <p:nvPr/>
        </p:nvCxnSpPr>
        <p:spPr>
          <a:xfrm>
            <a:off x="1714394" y="4286370"/>
            <a:ext cx="3786300" cy="214200"/>
          </a:xfrm>
          <a:prstGeom prst="curvedConnector3">
            <a:avLst>
              <a:gd fmla="val 50001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6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>
            <p:ph type="title"/>
          </p:nvPr>
        </p:nvSpPr>
        <p:spPr>
          <a:xfrm>
            <a:off x="457200" y="274638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Вставка нового элемента в конец списка</a:t>
            </a:r>
            <a:endParaRPr/>
          </a:p>
        </p:txBody>
      </p:sp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500034" y="1071546"/>
            <a:ext cx="8229600" cy="25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 = (struct list*) malloc( sizeof( struct list ) );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p-&gt;data = 10;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p-&gt;next = NULL;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 = head;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while (t-&gt;next != NULL)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t = t-&gt;next;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t-&gt;next = p;</a:t>
            </a:r>
            <a:endParaRPr/>
          </a:p>
        </p:txBody>
      </p:sp>
      <p:sp>
        <p:nvSpPr>
          <p:cNvPr id="219" name="Google Shape;219;p24"/>
          <p:cNvSpPr/>
          <p:nvPr/>
        </p:nvSpPr>
        <p:spPr>
          <a:xfrm>
            <a:off x="1214414" y="4143380"/>
            <a:ext cx="714380" cy="28575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1000100" y="5786454"/>
            <a:ext cx="714380" cy="28575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571472" y="4143380"/>
            <a:ext cx="6543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571472" y="5786454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4"/>
          <p:cNvSpPr/>
          <p:nvPr/>
        </p:nvSpPr>
        <p:spPr>
          <a:xfrm>
            <a:off x="5500694" y="4071942"/>
            <a:ext cx="1928826" cy="857256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4" name="Google Shape;224;p24"/>
          <p:cNvCxnSpPr/>
          <p:nvPr/>
        </p:nvCxnSpPr>
        <p:spPr>
          <a:xfrm rot="5400000">
            <a:off x="6215868" y="4499776"/>
            <a:ext cx="857256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" name="Google Shape;225;p24"/>
          <p:cNvSpPr txBox="1"/>
          <p:nvPr/>
        </p:nvSpPr>
        <p:spPr>
          <a:xfrm>
            <a:off x="5929322" y="428625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6" name="Google Shape;226;p24"/>
          <p:cNvCxnSpPr>
            <a:endCxn id="227" idx="1"/>
          </p:cNvCxnSpPr>
          <p:nvPr/>
        </p:nvCxnSpPr>
        <p:spPr>
          <a:xfrm>
            <a:off x="1642974" y="4286108"/>
            <a:ext cx="1000200" cy="2859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28" name="Google Shape;228;p24"/>
          <p:cNvCxnSpPr/>
          <p:nvPr/>
        </p:nvCxnSpPr>
        <p:spPr>
          <a:xfrm>
            <a:off x="1357290" y="5929330"/>
            <a:ext cx="5286300" cy="214200"/>
          </a:xfrm>
          <a:prstGeom prst="curvedConnector3">
            <a:avLst>
              <a:gd fmla="val 50001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27" name="Google Shape;227;p24"/>
          <p:cNvSpPr/>
          <p:nvPr/>
        </p:nvSpPr>
        <p:spPr>
          <a:xfrm>
            <a:off x="2643174" y="4143380"/>
            <a:ext cx="1928826" cy="857256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" name="Google Shape;229;p24"/>
          <p:cNvCxnSpPr/>
          <p:nvPr/>
        </p:nvCxnSpPr>
        <p:spPr>
          <a:xfrm rot="5400000">
            <a:off x="3358348" y="4571214"/>
            <a:ext cx="857256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0" name="Google Shape;230;p24"/>
          <p:cNvSpPr txBox="1"/>
          <p:nvPr/>
        </p:nvSpPr>
        <p:spPr>
          <a:xfrm>
            <a:off x="3071802" y="435769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1" name="Google Shape;231;p24"/>
          <p:cNvCxnSpPr>
            <a:endCxn id="223" idx="1"/>
          </p:cNvCxnSpPr>
          <p:nvPr/>
        </p:nvCxnSpPr>
        <p:spPr>
          <a:xfrm flipH="1" rot="10800000">
            <a:off x="4143494" y="4500570"/>
            <a:ext cx="1357200" cy="142800"/>
          </a:xfrm>
          <a:prstGeom prst="curvedConnector3">
            <a:avLst>
              <a:gd fmla="val 4999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32" name="Google Shape;232;p24"/>
          <p:cNvSpPr/>
          <p:nvPr/>
        </p:nvSpPr>
        <p:spPr>
          <a:xfrm>
            <a:off x="6643702" y="5500702"/>
            <a:ext cx="1928826" cy="857256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3" name="Google Shape;233;p24"/>
          <p:cNvCxnSpPr/>
          <p:nvPr/>
        </p:nvCxnSpPr>
        <p:spPr>
          <a:xfrm rot="5400000">
            <a:off x="7216000" y="5928536"/>
            <a:ext cx="857256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4" name="Google Shape;234;p24"/>
          <p:cNvSpPr txBox="1"/>
          <p:nvPr/>
        </p:nvSpPr>
        <p:spPr>
          <a:xfrm>
            <a:off x="6929454" y="5786454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7786710" y="5786454"/>
            <a:ext cx="6767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6" name="Google Shape;236;p24"/>
          <p:cNvCxnSpPr>
            <a:endCxn id="232" idx="1"/>
          </p:cNvCxnSpPr>
          <p:nvPr/>
        </p:nvCxnSpPr>
        <p:spPr>
          <a:xfrm rot="5400000">
            <a:off x="6215152" y="5000680"/>
            <a:ext cx="1357200" cy="500100"/>
          </a:xfrm>
          <a:prstGeom prst="curvedConnector4">
            <a:avLst>
              <a:gd fmla="val 34205" name="adj1"/>
              <a:gd fmla="val 145711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37" name="Google Shape;237;p24"/>
          <p:cNvSpPr/>
          <p:nvPr/>
        </p:nvSpPr>
        <p:spPr>
          <a:xfrm>
            <a:off x="928662" y="5072074"/>
            <a:ext cx="714380" cy="28575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8" name="Google Shape;238;p24"/>
          <p:cNvCxnSpPr/>
          <p:nvPr/>
        </p:nvCxnSpPr>
        <p:spPr>
          <a:xfrm flipH="1" rot="10800000">
            <a:off x="1285852" y="4714850"/>
            <a:ext cx="4214700" cy="500100"/>
          </a:xfrm>
          <a:prstGeom prst="curvedConnector3">
            <a:avLst>
              <a:gd fmla="val 88403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39" name="Google Shape;239;p24"/>
          <p:cNvSpPr txBox="1"/>
          <p:nvPr/>
        </p:nvSpPr>
        <p:spPr>
          <a:xfrm>
            <a:off x="642910" y="5072074"/>
            <a:ext cx="2616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4"/>
          <p:cNvSpPr txBox="1"/>
          <p:nvPr/>
        </p:nvSpPr>
        <p:spPr>
          <a:xfrm>
            <a:off x="6715140" y="4357694"/>
            <a:ext cx="6767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1" name="Google Shape;241;p24"/>
          <p:cNvCxnSpPr>
            <a:endCxn id="227" idx="1"/>
          </p:cNvCxnSpPr>
          <p:nvPr/>
        </p:nvCxnSpPr>
        <p:spPr>
          <a:xfrm flipH="1" rot="10800000">
            <a:off x="1285974" y="4572008"/>
            <a:ext cx="1357200" cy="642900"/>
          </a:xfrm>
          <a:prstGeom prst="curvedConnector3">
            <a:avLst>
              <a:gd fmla="val 4999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8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title"/>
          </p:nvPr>
        </p:nvSpPr>
        <p:spPr>
          <a:xfrm>
            <a:off x="457200" y="274638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Вставка нового элемента середину списка</a:t>
            </a:r>
            <a:endParaRPr/>
          </a:p>
        </p:txBody>
      </p:sp>
      <p:sp>
        <p:nvSpPr>
          <p:cNvPr id="247" name="Google Shape;247;p25"/>
          <p:cNvSpPr txBox="1"/>
          <p:nvPr>
            <p:ph idx="1" type="body"/>
          </p:nvPr>
        </p:nvSpPr>
        <p:spPr>
          <a:xfrm>
            <a:off x="500034" y="1071546"/>
            <a:ext cx="8229600" cy="25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Функция добавления узла в список принимает два аргумента: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Указатель на узел, после которого происходит добавление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Данные для добавляемого узла.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Процедуру добавления узла можно отобразить следующей схемой:</a:t>
            </a:r>
            <a:endParaRPr/>
          </a:p>
        </p:txBody>
      </p:sp>
      <p:pic>
        <p:nvPicPr>
          <p:cNvPr descr="Добавление элемента односвязного линейного списка" id="248" name="Google Shape;24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7875" y="3429000"/>
            <a:ext cx="504825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type="title"/>
          </p:nvPr>
        </p:nvSpPr>
        <p:spPr>
          <a:xfrm>
            <a:off x="457200" y="274638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Вставка нового элемента середину списка</a:t>
            </a:r>
            <a:endParaRPr/>
          </a:p>
        </p:txBody>
      </p:sp>
      <p:sp>
        <p:nvSpPr>
          <p:cNvPr id="254" name="Google Shape;254;p26"/>
          <p:cNvSpPr txBox="1"/>
          <p:nvPr>
            <p:ph idx="1" type="body"/>
          </p:nvPr>
        </p:nvSpPr>
        <p:spPr>
          <a:xfrm>
            <a:off x="500034" y="857232"/>
            <a:ext cx="8464454" cy="6000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Добавление узла в ОЛС включает в себя следующие этапы: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создание добавляемого узла и заполнение его поля данных;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переустановка указателя узла, предшествующего добавляемому, на добавляемый узел;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установка указателя добавляемого узла на следующий узел (тот, на который указывал предшествующий узел).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Таким образом, функция добавления узла в ОЛС имеет вид: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struct list * addelem(list *lst, int number)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{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struct list *temp, *p;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temp = (struct list*)malloc(sizeof(list));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p = lst-&gt;next;                    // сохранение указателя на следующий узел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lst-&gt;next = temp;            // предыдущий узел указывает на создаваемый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temp-&gt;data = number; // сохранение поля данных добавляемого узла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temp-&gt;next = p;      // созданный узел указывает на следующий элемент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return(temp);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}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Возвращаемым значением функции является адрес добавленного узла.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5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5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5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5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5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5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5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54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/>
          <p:nvPr>
            <p:ph type="title"/>
          </p:nvPr>
        </p:nvSpPr>
        <p:spPr>
          <a:xfrm>
            <a:off x="457200" y="274638"/>
            <a:ext cx="8229600" cy="439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800"/>
              <a:t>Вставка нового элемента в середину списка</a:t>
            </a:r>
            <a:endParaRPr/>
          </a:p>
        </p:txBody>
      </p:sp>
      <p:sp>
        <p:nvSpPr>
          <p:cNvPr id="261" name="Google Shape;261;p27"/>
          <p:cNvSpPr txBox="1"/>
          <p:nvPr>
            <p:ph idx="1" type="body"/>
          </p:nvPr>
        </p:nvSpPr>
        <p:spPr>
          <a:xfrm>
            <a:off x="500034" y="1071546"/>
            <a:ext cx="8229600" cy="25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 = (struct list*) malloc( sizeof( struct list )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p-&gt;data = 4;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 = head;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10344"/>
              <a:buNone/>
            </a:pPr>
            <a:r>
              <a:rPr lang="en-US"/>
              <a:t>while (t-&gt;next -&gt;data != 5)   //</a:t>
            </a:r>
            <a:r>
              <a:rPr lang="en-US" sz="2900">
                <a:solidFill>
                  <a:srgbClr val="FF0000"/>
                </a:solidFill>
              </a:rPr>
              <a:t>вставка перед элементом с заданным свойством</a:t>
            </a:r>
            <a:endParaRPr sz="2900">
              <a:solidFill>
                <a:srgbClr val="FF0000"/>
              </a:solidFill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t = t-&gt;next;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p-&gt;next = t-&gt;next;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t-&gt;next = p;</a:t>
            </a:r>
            <a:endParaRPr/>
          </a:p>
        </p:txBody>
      </p:sp>
      <p:sp>
        <p:nvSpPr>
          <p:cNvPr id="262" name="Google Shape;262;p27"/>
          <p:cNvSpPr/>
          <p:nvPr/>
        </p:nvSpPr>
        <p:spPr>
          <a:xfrm>
            <a:off x="1285852" y="3857628"/>
            <a:ext cx="714380" cy="28575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7"/>
          <p:cNvSpPr/>
          <p:nvPr/>
        </p:nvSpPr>
        <p:spPr>
          <a:xfrm>
            <a:off x="1000100" y="5786454"/>
            <a:ext cx="714380" cy="28575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7"/>
          <p:cNvSpPr txBox="1"/>
          <p:nvPr/>
        </p:nvSpPr>
        <p:spPr>
          <a:xfrm>
            <a:off x="571472" y="3786190"/>
            <a:ext cx="6543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7"/>
          <p:cNvSpPr txBox="1"/>
          <p:nvPr/>
        </p:nvSpPr>
        <p:spPr>
          <a:xfrm>
            <a:off x="571472" y="5786454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7"/>
          <p:cNvSpPr/>
          <p:nvPr/>
        </p:nvSpPr>
        <p:spPr>
          <a:xfrm>
            <a:off x="5429256" y="3786190"/>
            <a:ext cx="1928826" cy="857256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" name="Google Shape;267;p27"/>
          <p:cNvCxnSpPr/>
          <p:nvPr/>
        </p:nvCxnSpPr>
        <p:spPr>
          <a:xfrm rot="5400000">
            <a:off x="6215868" y="4214024"/>
            <a:ext cx="857256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8" name="Google Shape;268;p27"/>
          <p:cNvSpPr txBox="1"/>
          <p:nvPr/>
        </p:nvSpPr>
        <p:spPr>
          <a:xfrm>
            <a:off x="5857884" y="407194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9" name="Google Shape;269;p27"/>
          <p:cNvCxnSpPr>
            <a:endCxn id="270" idx="1"/>
          </p:cNvCxnSpPr>
          <p:nvPr/>
        </p:nvCxnSpPr>
        <p:spPr>
          <a:xfrm>
            <a:off x="1714412" y="4000356"/>
            <a:ext cx="1000200" cy="2859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71" name="Google Shape;271;p27"/>
          <p:cNvCxnSpPr/>
          <p:nvPr/>
        </p:nvCxnSpPr>
        <p:spPr>
          <a:xfrm>
            <a:off x="1357290" y="5929330"/>
            <a:ext cx="2286000" cy="214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70" name="Google Shape;270;p27"/>
          <p:cNvSpPr/>
          <p:nvPr/>
        </p:nvSpPr>
        <p:spPr>
          <a:xfrm>
            <a:off x="2714612" y="3857628"/>
            <a:ext cx="1928826" cy="857256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2" name="Google Shape;272;p27"/>
          <p:cNvCxnSpPr/>
          <p:nvPr/>
        </p:nvCxnSpPr>
        <p:spPr>
          <a:xfrm rot="5400000">
            <a:off x="3358348" y="4285462"/>
            <a:ext cx="857256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3" name="Google Shape;273;p27"/>
          <p:cNvSpPr txBox="1"/>
          <p:nvPr/>
        </p:nvSpPr>
        <p:spPr>
          <a:xfrm>
            <a:off x="3071802" y="407194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4" name="Google Shape;274;p27"/>
          <p:cNvCxnSpPr>
            <a:endCxn id="275" idx="1"/>
          </p:cNvCxnSpPr>
          <p:nvPr/>
        </p:nvCxnSpPr>
        <p:spPr>
          <a:xfrm rot="5400000">
            <a:off x="3107506" y="4822030"/>
            <a:ext cx="1643100" cy="571500"/>
          </a:xfrm>
          <a:prstGeom prst="curvedConnector4">
            <a:avLst>
              <a:gd fmla="val 36958" name="adj1"/>
              <a:gd fmla="val 14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76" name="Google Shape;276;p27"/>
          <p:cNvSpPr/>
          <p:nvPr/>
        </p:nvSpPr>
        <p:spPr>
          <a:xfrm>
            <a:off x="6929454" y="5286388"/>
            <a:ext cx="1928826" cy="857256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7" name="Google Shape;277;p27"/>
          <p:cNvCxnSpPr/>
          <p:nvPr/>
        </p:nvCxnSpPr>
        <p:spPr>
          <a:xfrm rot="5400000">
            <a:off x="7501752" y="5714222"/>
            <a:ext cx="857256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8" name="Google Shape;278;p27"/>
          <p:cNvSpPr txBox="1"/>
          <p:nvPr/>
        </p:nvSpPr>
        <p:spPr>
          <a:xfrm>
            <a:off x="7358082" y="5500702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7"/>
          <p:cNvSpPr txBox="1"/>
          <p:nvPr/>
        </p:nvSpPr>
        <p:spPr>
          <a:xfrm>
            <a:off x="8143900" y="5572140"/>
            <a:ext cx="6767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0" name="Google Shape;280;p27"/>
          <p:cNvCxnSpPr>
            <a:endCxn id="276" idx="1"/>
          </p:cNvCxnSpPr>
          <p:nvPr/>
        </p:nvCxnSpPr>
        <p:spPr>
          <a:xfrm rot="5400000">
            <a:off x="6250704" y="4893466"/>
            <a:ext cx="1500300" cy="142800"/>
          </a:xfrm>
          <a:prstGeom prst="curvedConnector4">
            <a:avLst>
              <a:gd fmla="val 35718" name="adj1"/>
              <a:gd fmla="val 260084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81" name="Google Shape;281;p27"/>
          <p:cNvSpPr/>
          <p:nvPr/>
        </p:nvSpPr>
        <p:spPr>
          <a:xfrm>
            <a:off x="928662" y="5072074"/>
            <a:ext cx="714380" cy="28575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2" name="Google Shape;282;p27"/>
          <p:cNvCxnSpPr/>
          <p:nvPr/>
        </p:nvCxnSpPr>
        <p:spPr>
          <a:xfrm flipH="1" rot="10800000">
            <a:off x="1285852" y="4500650"/>
            <a:ext cx="1428900" cy="714300"/>
          </a:xfrm>
          <a:prstGeom prst="curvedConnector3">
            <a:avLst>
              <a:gd fmla="val 49995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83" name="Google Shape;283;p27"/>
          <p:cNvSpPr txBox="1"/>
          <p:nvPr/>
        </p:nvSpPr>
        <p:spPr>
          <a:xfrm>
            <a:off x="642910" y="5072074"/>
            <a:ext cx="2616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7"/>
          <p:cNvSpPr/>
          <p:nvPr/>
        </p:nvSpPr>
        <p:spPr>
          <a:xfrm>
            <a:off x="3643306" y="5500702"/>
            <a:ext cx="1928826" cy="857256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4" name="Google Shape;284;p27"/>
          <p:cNvCxnSpPr/>
          <p:nvPr/>
        </p:nvCxnSpPr>
        <p:spPr>
          <a:xfrm rot="5400000">
            <a:off x="4429918" y="5928536"/>
            <a:ext cx="857256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5" name="Google Shape;285;p27"/>
          <p:cNvCxnSpPr>
            <a:endCxn id="266" idx="1"/>
          </p:cNvCxnSpPr>
          <p:nvPr/>
        </p:nvCxnSpPr>
        <p:spPr>
          <a:xfrm rot="-5400000">
            <a:off x="4429206" y="5000668"/>
            <a:ext cx="1785900" cy="214200"/>
          </a:xfrm>
          <a:prstGeom prst="curved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86" name="Google Shape;286;p27"/>
          <p:cNvSpPr txBox="1"/>
          <p:nvPr/>
        </p:nvSpPr>
        <p:spPr>
          <a:xfrm>
            <a:off x="4071934" y="5715016"/>
            <a:ext cx="2762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cxnSp>
        <p:nvCxnSpPr>
          <p:cNvPr id="287" name="Google Shape;287;p27"/>
          <p:cNvCxnSpPr>
            <a:endCxn id="266" idx="1"/>
          </p:cNvCxnSpPr>
          <p:nvPr/>
        </p:nvCxnSpPr>
        <p:spPr>
          <a:xfrm flipH="1" rot="10800000">
            <a:off x="4214856" y="4214818"/>
            <a:ext cx="1214400" cy="71400"/>
          </a:xfrm>
          <a:prstGeom prst="curvedConnector3">
            <a:avLst>
              <a:gd fmla="val 49998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8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9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"/>
          <p:cNvSpPr txBox="1"/>
          <p:nvPr>
            <p:ph type="title"/>
          </p:nvPr>
        </p:nvSpPr>
        <p:spPr>
          <a:xfrm>
            <a:off x="457200" y="274638"/>
            <a:ext cx="8229600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800"/>
              <a:t>Удаление элемента из списка</a:t>
            </a:r>
            <a:endParaRPr/>
          </a:p>
        </p:txBody>
      </p:sp>
      <p:sp>
        <p:nvSpPr>
          <p:cNvPr id="293" name="Google Shape;293;p28"/>
          <p:cNvSpPr txBox="1"/>
          <p:nvPr>
            <p:ph idx="1" type="body"/>
          </p:nvPr>
        </p:nvSpPr>
        <p:spPr>
          <a:xfrm>
            <a:off x="500034" y="1071547"/>
            <a:ext cx="8229600" cy="2861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В качестве аргументов функции удаления элемента ОЛС передаются указатель на удаляемый узел, а также указатель на корень списка.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Функция возвращает указатель на узел, следующий за удаляемым.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Удаление узла может быть представлено следующей схемой:</a:t>
            </a:r>
            <a:endParaRPr/>
          </a:p>
        </p:txBody>
      </p:sp>
      <p:pic>
        <p:nvPicPr>
          <p:cNvPr descr="Удаление элемента односвязного линейного списка" id="294" name="Google Shape;29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7704" y="4293096"/>
            <a:ext cx="504825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"/>
          <p:cNvSpPr txBox="1"/>
          <p:nvPr>
            <p:ph type="title"/>
          </p:nvPr>
        </p:nvSpPr>
        <p:spPr>
          <a:xfrm>
            <a:off x="457200" y="274638"/>
            <a:ext cx="8229600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800"/>
              <a:t>Удаление элемента из списка</a:t>
            </a:r>
            <a:endParaRPr/>
          </a:p>
        </p:txBody>
      </p:sp>
      <p:sp>
        <p:nvSpPr>
          <p:cNvPr id="300" name="Google Shape;300;p29"/>
          <p:cNvSpPr txBox="1"/>
          <p:nvPr>
            <p:ph idx="1" type="body"/>
          </p:nvPr>
        </p:nvSpPr>
        <p:spPr>
          <a:xfrm>
            <a:off x="500034" y="1071546"/>
            <a:ext cx="8229600" cy="5741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Удаление узла ОЛС включает в себя следующие этапы: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установка указателя предыдущего узла на узел, следующий за удаляемым;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освобождение памяти удаляемого узла.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struct list * deletelem(list *lst, list *root)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{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struct list *temp;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temp = root;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while (temp-&gt;next != lst) // просматриваем список начиная с корня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{                                       // пока не найдем узел, предшествующий lst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temp = temp-&gt;next;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}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temp-&gt;next = lst-&gt;next; // переставляем указатель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free(lst); // освобождаем память удаляемого узла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return(temp);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0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0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0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0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0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0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/>
          <p:nvPr>
            <p:ph type="title"/>
          </p:nvPr>
        </p:nvSpPr>
        <p:spPr>
          <a:xfrm>
            <a:off x="457200" y="274638"/>
            <a:ext cx="8229600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800"/>
              <a:t>Удаление корня списка</a:t>
            </a:r>
            <a:endParaRPr/>
          </a:p>
        </p:txBody>
      </p:sp>
      <p:sp>
        <p:nvSpPr>
          <p:cNvPr id="306" name="Google Shape;306;p30"/>
          <p:cNvSpPr txBox="1"/>
          <p:nvPr>
            <p:ph idx="1" type="body"/>
          </p:nvPr>
        </p:nvSpPr>
        <p:spPr>
          <a:xfrm>
            <a:off x="500034" y="1071546"/>
            <a:ext cx="8229600" cy="5741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Функция удаления корня списка в качестве аргумента получает указатель на текущий корень списка. Возвращаемым значением будет новый корень списка — тот узел, на который указывает удаляемый корень.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struct list * deletehead(list *root)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{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struct list *temp;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temp = root-&gt;next;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free(root);     // освобождение памяти текущего корня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return(temp); // новый корень списка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 txBox="1"/>
          <p:nvPr>
            <p:ph type="title"/>
          </p:nvPr>
        </p:nvSpPr>
        <p:spPr>
          <a:xfrm>
            <a:off x="457200" y="274638"/>
            <a:ext cx="8229600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800"/>
              <a:t>Удаление элемента из списка</a:t>
            </a:r>
            <a:endParaRPr/>
          </a:p>
        </p:txBody>
      </p:sp>
      <p:sp>
        <p:nvSpPr>
          <p:cNvPr id="312" name="Google Shape;312;p31"/>
          <p:cNvSpPr txBox="1"/>
          <p:nvPr>
            <p:ph idx="1" type="body"/>
          </p:nvPr>
        </p:nvSpPr>
        <p:spPr>
          <a:xfrm>
            <a:off x="500034" y="1071547"/>
            <a:ext cx="8229600" cy="2357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 = head;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10344"/>
              <a:buNone/>
            </a:pPr>
            <a:r>
              <a:rPr lang="en-US"/>
              <a:t>while (t-&gt;next -&gt;data != 5)</a:t>
            </a:r>
            <a:endParaRPr sz="2900">
              <a:solidFill>
                <a:srgbClr val="FF0000"/>
              </a:solidFill>
            </a:endParaRPr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t = t-&gt;next;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 = t-&gt;next;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t-&gt;next = p-&gt;next;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free(p);</a:t>
            </a:r>
            <a:endParaRPr/>
          </a:p>
        </p:txBody>
      </p:sp>
      <p:sp>
        <p:nvSpPr>
          <p:cNvPr id="313" name="Google Shape;313;p31"/>
          <p:cNvSpPr/>
          <p:nvPr/>
        </p:nvSpPr>
        <p:spPr>
          <a:xfrm>
            <a:off x="1000100" y="3857628"/>
            <a:ext cx="714380" cy="28575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1"/>
          <p:cNvSpPr/>
          <p:nvPr/>
        </p:nvSpPr>
        <p:spPr>
          <a:xfrm>
            <a:off x="1000100" y="5786454"/>
            <a:ext cx="714380" cy="28575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1"/>
          <p:cNvSpPr txBox="1"/>
          <p:nvPr/>
        </p:nvSpPr>
        <p:spPr>
          <a:xfrm>
            <a:off x="357158" y="3786190"/>
            <a:ext cx="6543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1"/>
          <p:cNvSpPr txBox="1"/>
          <p:nvPr/>
        </p:nvSpPr>
        <p:spPr>
          <a:xfrm>
            <a:off x="642910" y="5786454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1"/>
          <p:cNvSpPr/>
          <p:nvPr/>
        </p:nvSpPr>
        <p:spPr>
          <a:xfrm>
            <a:off x="5429256" y="3786190"/>
            <a:ext cx="1928826" cy="857256"/>
          </a:xfrm>
          <a:prstGeom prst="rect">
            <a:avLst/>
          </a:prstGeom>
          <a:noFill/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8" name="Google Shape;318;p31"/>
          <p:cNvCxnSpPr/>
          <p:nvPr/>
        </p:nvCxnSpPr>
        <p:spPr>
          <a:xfrm rot="5400000">
            <a:off x="6215868" y="4214024"/>
            <a:ext cx="857256" cy="1588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9" name="Google Shape;319;p31"/>
          <p:cNvSpPr txBox="1"/>
          <p:nvPr/>
        </p:nvSpPr>
        <p:spPr>
          <a:xfrm>
            <a:off x="5857884" y="407194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0" name="Google Shape;320;p31"/>
          <p:cNvCxnSpPr>
            <a:endCxn id="321" idx="1"/>
          </p:cNvCxnSpPr>
          <p:nvPr/>
        </p:nvCxnSpPr>
        <p:spPr>
          <a:xfrm>
            <a:off x="1357412" y="4000356"/>
            <a:ext cx="1357200" cy="285900"/>
          </a:xfrm>
          <a:prstGeom prst="curvedConnector3">
            <a:avLst>
              <a:gd fmla="val 4999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322" name="Google Shape;322;p31"/>
          <p:cNvCxnSpPr>
            <a:endCxn id="317" idx="1"/>
          </p:cNvCxnSpPr>
          <p:nvPr/>
        </p:nvCxnSpPr>
        <p:spPr>
          <a:xfrm flipH="1" rot="10800000">
            <a:off x="1357356" y="4214818"/>
            <a:ext cx="4071900" cy="1714500"/>
          </a:xfrm>
          <a:prstGeom prst="curvedConnector3">
            <a:avLst>
              <a:gd fmla="val 49999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21" name="Google Shape;321;p31"/>
          <p:cNvSpPr/>
          <p:nvPr/>
        </p:nvSpPr>
        <p:spPr>
          <a:xfrm>
            <a:off x="2714612" y="3857628"/>
            <a:ext cx="1928826" cy="857256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3" name="Google Shape;323;p31"/>
          <p:cNvCxnSpPr/>
          <p:nvPr/>
        </p:nvCxnSpPr>
        <p:spPr>
          <a:xfrm rot="5400000">
            <a:off x="3358348" y="4285462"/>
            <a:ext cx="857256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4" name="Google Shape;324;p31"/>
          <p:cNvSpPr txBox="1"/>
          <p:nvPr/>
        </p:nvSpPr>
        <p:spPr>
          <a:xfrm>
            <a:off x="3071802" y="407194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5" name="Google Shape;325;p31"/>
          <p:cNvCxnSpPr>
            <a:endCxn id="326" idx="1"/>
          </p:cNvCxnSpPr>
          <p:nvPr/>
        </p:nvCxnSpPr>
        <p:spPr>
          <a:xfrm rot="5400000">
            <a:off x="3107506" y="4822030"/>
            <a:ext cx="1643100" cy="571500"/>
          </a:xfrm>
          <a:prstGeom prst="curvedConnector4">
            <a:avLst>
              <a:gd fmla="val 36958" name="adj1"/>
              <a:gd fmla="val 14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27" name="Google Shape;327;p31"/>
          <p:cNvSpPr/>
          <p:nvPr/>
        </p:nvSpPr>
        <p:spPr>
          <a:xfrm>
            <a:off x="6929454" y="5286388"/>
            <a:ext cx="1928826" cy="857256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8" name="Google Shape;328;p31"/>
          <p:cNvCxnSpPr/>
          <p:nvPr/>
        </p:nvCxnSpPr>
        <p:spPr>
          <a:xfrm rot="5400000">
            <a:off x="7501752" y="5714222"/>
            <a:ext cx="857256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9" name="Google Shape;329;p31"/>
          <p:cNvSpPr txBox="1"/>
          <p:nvPr/>
        </p:nvSpPr>
        <p:spPr>
          <a:xfrm>
            <a:off x="7358082" y="5500702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1"/>
          <p:cNvSpPr txBox="1"/>
          <p:nvPr/>
        </p:nvSpPr>
        <p:spPr>
          <a:xfrm>
            <a:off x="8143900" y="5572140"/>
            <a:ext cx="6767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1" name="Google Shape;331;p31"/>
          <p:cNvCxnSpPr>
            <a:endCxn id="327" idx="1"/>
          </p:cNvCxnSpPr>
          <p:nvPr/>
        </p:nvCxnSpPr>
        <p:spPr>
          <a:xfrm rot="5400000">
            <a:off x="6250704" y="4893466"/>
            <a:ext cx="1500300" cy="142800"/>
          </a:xfrm>
          <a:prstGeom prst="curvedConnector4">
            <a:avLst>
              <a:gd fmla="val 35718" name="adj1"/>
              <a:gd fmla="val 260084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32" name="Google Shape;332;p31"/>
          <p:cNvSpPr/>
          <p:nvPr/>
        </p:nvSpPr>
        <p:spPr>
          <a:xfrm>
            <a:off x="1000100" y="5072074"/>
            <a:ext cx="714380" cy="28575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3" name="Google Shape;333;p31"/>
          <p:cNvCxnSpPr/>
          <p:nvPr/>
        </p:nvCxnSpPr>
        <p:spPr>
          <a:xfrm>
            <a:off x="1357290" y="5214950"/>
            <a:ext cx="2286000" cy="857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34" name="Google Shape;334;p31"/>
          <p:cNvSpPr txBox="1"/>
          <p:nvPr/>
        </p:nvSpPr>
        <p:spPr>
          <a:xfrm>
            <a:off x="642910" y="5072074"/>
            <a:ext cx="2616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1"/>
          <p:cNvSpPr/>
          <p:nvPr/>
        </p:nvSpPr>
        <p:spPr>
          <a:xfrm>
            <a:off x="3643306" y="5500702"/>
            <a:ext cx="1928826" cy="857256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5" name="Google Shape;335;p31"/>
          <p:cNvCxnSpPr/>
          <p:nvPr/>
        </p:nvCxnSpPr>
        <p:spPr>
          <a:xfrm rot="5400000">
            <a:off x="4429918" y="5928536"/>
            <a:ext cx="857256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6" name="Google Shape;336;p31"/>
          <p:cNvCxnSpPr/>
          <p:nvPr/>
        </p:nvCxnSpPr>
        <p:spPr>
          <a:xfrm flipH="1" rot="10800000">
            <a:off x="5214942" y="5857968"/>
            <a:ext cx="1714500" cy="1428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37" name="Google Shape;337;p31"/>
          <p:cNvSpPr txBox="1"/>
          <p:nvPr/>
        </p:nvSpPr>
        <p:spPr>
          <a:xfrm>
            <a:off x="4071934" y="5715016"/>
            <a:ext cx="2762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cxnSp>
        <p:nvCxnSpPr>
          <p:cNvPr id="338" name="Google Shape;338;p31"/>
          <p:cNvCxnSpPr>
            <a:endCxn id="317" idx="1"/>
          </p:cNvCxnSpPr>
          <p:nvPr/>
        </p:nvCxnSpPr>
        <p:spPr>
          <a:xfrm rot="-5400000">
            <a:off x="4464906" y="4964968"/>
            <a:ext cx="1714500" cy="214200"/>
          </a:xfrm>
          <a:prstGeom prst="curved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339" name="Google Shape;339;p31"/>
          <p:cNvCxnSpPr>
            <a:endCxn id="321" idx="1"/>
          </p:cNvCxnSpPr>
          <p:nvPr/>
        </p:nvCxnSpPr>
        <p:spPr>
          <a:xfrm flipH="1" rot="10800000">
            <a:off x="1428812" y="4286256"/>
            <a:ext cx="1285800" cy="928800"/>
          </a:xfrm>
          <a:prstGeom prst="curvedConnector3">
            <a:avLst>
              <a:gd fmla="val 49997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430535" y="37991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Проблемы динамических массивов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457200" y="735695"/>
            <a:ext cx="8229600" cy="5386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Динамический массив представляет собой упорядоченную область памяти. В которой данные одного типа расположены в ячейках памяти, следующих </a:t>
            </a:r>
            <a:r>
              <a:rPr b="1" lang="en-US" sz="2800" u="sng"/>
              <a:t>непрерывно</a:t>
            </a:r>
            <a:r>
              <a:rPr lang="en-US" sz="2800"/>
              <a:t> друг за другом. Для обращения к элементам такого массива мы имеем указатель на первый (нулевой) элемент массива. К любому элементу мы можем обратиться или по номеру в массиве или сдвинув указатель на нужное число байт, т.к. тип элемента массива определяет количество байт отведённое на один элемент.</a:t>
            </a:r>
            <a:endParaRPr/>
          </a:p>
        </p:txBody>
      </p:sp>
      <p:graphicFrame>
        <p:nvGraphicFramePr>
          <p:cNvPr id="96" name="Google Shape;96;p14"/>
          <p:cNvGraphicFramePr/>
          <p:nvPr/>
        </p:nvGraphicFramePr>
        <p:xfrm>
          <a:off x="3203848" y="53732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{1A636836-E197-4A3E-A20C-459C55081D5C}</a:tableStyleId>
              </a:tblPr>
              <a:tblGrid>
                <a:gridCol w="936100"/>
                <a:gridCol w="936100"/>
                <a:gridCol w="936100"/>
                <a:gridCol w="936100"/>
              </a:tblGrid>
              <a:tr h="57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2"/>
          <p:cNvSpPr txBox="1"/>
          <p:nvPr>
            <p:ph type="title"/>
          </p:nvPr>
        </p:nvSpPr>
        <p:spPr>
          <a:xfrm>
            <a:off x="457200" y="274638"/>
            <a:ext cx="8229600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800"/>
              <a:t>Вывод элементов списка</a:t>
            </a:r>
            <a:endParaRPr/>
          </a:p>
        </p:txBody>
      </p:sp>
      <p:sp>
        <p:nvSpPr>
          <p:cNvPr id="345" name="Google Shape;345;p32"/>
          <p:cNvSpPr txBox="1"/>
          <p:nvPr>
            <p:ph idx="1" type="body"/>
          </p:nvPr>
        </p:nvSpPr>
        <p:spPr>
          <a:xfrm>
            <a:off x="500034" y="1071546"/>
            <a:ext cx="8229600" cy="5741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В качестве аргумента в функцию вывода элементов передается указатель на корень списка.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Функция осуществляет последовательный обход всех узлов с выводом их значений.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void listprint(list *lst)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{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struct list *p;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p = lst;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do {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printf("%d ", p-&gt;data); // вывод значения элемента p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p = p-&gt;next; // переход к следующему узлу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} while (p != NULL);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3"/>
          <p:cNvSpPr txBox="1"/>
          <p:nvPr>
            <p:ph type="title"/>
          </p:nvPr>
        </p:nvSpPr>
        <p:spPr>
          <a:xfrm>
            <a:off x="457200" y="274638"/>
            <a:ext cx="822960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Циклические списки</a:t>
            </a:r>
            <a:endParaRPr/>
          </a:p>
        </p:txBody>
      </p:sp>
      <p:sp>
        <p:nvSpPr>
          <p:cNvPr id="352" name="Google Shape;352;p33"/>
          <p:cNvSpPr txBox="1"/>
          <p:nvPr>
            <p:ph idx="1" type="body"/>
          </p:nvPr>
        </p:nvSpPr>
        <p:spPr>
          <a:xfrm>
            <a:off x="457200" y="1071547"/>
            <a:ext cx="8229600" cy="1428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>
                <a:solidFill>
                  <a:srgbClr val="FF0000"/>
                </a:solidFill>
              </a:rPr>
              <a:t>Циклический список </a:t>
            </a:r>
            <a:r>
              <a:rPr lang="en-US"/>
              <a:t>– это список, в котором связь последнего элемента указывает на первый или один из других элементов этого списка.</a:t>
            </a:r>
            <a:endParaRPr/>
          </a:p>
        </p:txBody>
      </p:sp>
      <p:sp>
        <p:nvSpPr>
          <p:cNvPr id="353" name="Google Shape;353;p33"/>
          <p:cNvSpPr/>
          <p:nvPr/>
        </p:nvSpPr>
        <p:spPr>
          <a:xfrm>
            <a:off x="928662" y="4286256"/>
            <a:ext cx="714380" cy="28575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3"/>
          <p:cNvSpPr txBox="1"/>
          <p:nvPr/>
        </p:nvSpPr>
        <p:spPr>
          <a:xfrm>
            <a:off x="214282" y="4214818"/>
            <a:ext cx="6543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3"/>
          <p:cNvSpPr/>
          <p:nvPr/>
        </p:nvSpPr>
        <p:spPr>
          <a:xfrm>
            <a:off x="5643570" y="3571876"/>
            <a:ext cx="1214446" cy="57150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6" name="Google Shape;356;p33"/>
          <p:cNvCxnSpPr/>
          <p:nvPr/>
        </p:nvCxnSpPr>
        <p:spPr>
          <a:xfrm rot="5400000">
            <a:off x="6142842" y="3857628"/>
            <a:ext cx="572298" cy="79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7" name="Google Shape;357;p33"/>
          <p:cNvCxnSpPr>
            <a:endCxn id="358" idx="1"/>
          </p:cNvCxnSpPr>
          <p:nvPr/>
        </p:nvCxnSpPr>
        <p:spPr>
          <a:xfrm flipH="1" rot="10800000">
            <a:off x="1357184" y="3857628"/>
            <a:ext cx="928800" cy="571500"/>
          </a:xfrm>
          <a:prstGeom prst="curvedConnector3">
            <a:avLst>
              <a:gd fmla="val 5000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58" name="Google Shape;358;p33"/>
          <p:cNvSpPr/>
          <p:nvPr/>
        </p:nvSpPr>
        <p:spPr>
          <a:xfrm>
            <a:off x="2285984" y="3571876"/>
            <a:ext cx="1428760" cy="571504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9" name="Google Shape;359;p33"/>
          <p:cNvCxnSpPr/>
          <p:nvPr/>
        </p:nvCxnSpPr>
        <p:spPr>
          <a:xfrm rot="5400000">
            <a:off x="2858282" y="3856834"/>
            <a:ext cx="571504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0" name="Google Shape;360;p33"/>
          <p:cNvCxnSpPr>
            <a:endCxn id="361" idx="1"/>
          </p:cNvCxnSpPr>
          <p:nvPr/>
        </p:nvCxnSpPr>
        <p:spPr>
          <a:xfrm>
            <a:off x="3500358" y="3856128"/>
            <a:ext cx="428700" cy="1500"/>
          </a:xfrm>
          <a:prstGeom prst="curvedConnector3">
            <a:avLst>
              <a:gd fmla="val 50008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62" name="Google Shape;362;p33"/>
          <p:cNvSpPr/>
          <p:nvPr/>
        </p:nvSpPr>
        <p:spPr>
          <a:xfrm>
            <a:off x="7072330" y="3571876"/>
            <a:ext cx="1428760" cy="571504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3" name="Google Shape;363;p33"/>
          <p:cNvCxnSpPr/>
          <p:nvPr/>
        </p:nvCxnSpPr>
        <p:spPr>
          <a:xfrm rot="5400000">
            <a:off x="7644628" y="3856834"/>
            <a:ext cx="571504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1" name="Google Shape;361;p33"/>
          <p:cNvSpPr/>
          <p:nvPr/>
        </p:nvSpPr>
        <p:spPr>
          <a:xfrm>
            <a:off x="3929058" y="3571876"/>
            <a:ext cx="1357322" cy="571504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4" name="Google Shape;364;p33"/>
          <p:cNvCxnSpPr/>
          <p:nvPr/>
        </p:nvCxnSpPr>
        <p:spPr>
          <a:xfrm rot="5400000">
            <a:off x="4501356" y="3856834"/>
            <a:ext cx="571504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5" name="Google Shape;365;p33"/>
          <p:cNvCxnSpPr>
            <a:endCxn id="358" idx="1"/>
          </p:cNvCxnSpPr>
          <p:nvPr/>
        </p:nvCxnSpPr>
        <p:spPr>
          <a:xfrm rot="10800000">
            <a:off x="2285984" y="3857628"/>
            <a:ext cx="5929500" cy="1500"/>
          </a:xfrm>
          <a:prstGeom prst="curvedConnector5">
            <a:avLst>
              <a:gd fmla="val -8464" name="adj1"/>
              <a:gd fmla="val 45866681" name="adj2"/>
              <a:gd fmla="val 105551" name="adj3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366" name="Google Shape;366;p33"/>
          <p:cNvCxnSpPr/>
          <p:nvPr/>
        </p:nvCxnSpPr>
        <p:spPr>
          <a:xfrm>
            <a:off x="6643702" y="3857628"/>
            <a:ext cx="428700" cy="1500"/>
          </a:xfrm>
          <a:prstGeom prst="curvedConnector3">
            <a:avLst>
              <a:gd fmla="val 4999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367" name="Google Shape;367;p33"/>
          <p:cNvCxnSpPr>
            <a:endCxn id="355" idx="1"/>
          </p:cNvCxnSpPr>
          <p:nvPr/>
        </p:nvCxnSpPr>
        <p:spPr>
          <a:xfrm>
            <a:off x="5072070" y="3856128"/>
            <a:ext cx="571500" cy="15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68" name="Google Shape;368;p33"/>
          <p:cNvSpPr txBox="1"/>
          <p:nvPr/>
        </p:nvSpPr>
        <p:spPr>
          <a:xfrm>
            <a:off x="928663" y="5286388"/>
            <a:ext cx="600079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Для заданного односвязного списка определить,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является ли он циклическим.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Преобразовывать список нельзя.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4"/>
          <p:cNvSpPr txBox="1"/>
          <p:nvPr>
            <p:ph type="title"/>
          </p:nvPr>
        </p:nvSpPr>
        <p:spPr>
          <a:xfrm>
            <a:off x="457200" y="274638"/>
            <a:ext cx="8229600" cy="725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Двусвязные списки</a:t>
            </a:r>
            <a:endParaRPr/>
          </a:p>
        </p:txBody>
      </p:sp>
      <p:sp>
        <p:nvSpPr>
          <p:cNvPr id="374" name="Google Shape;374;p34"/>
          <p:cNvSpPr txBox="1"/>
          <p:nvPr>
            <p:ph idx="1" type="body"/>
          </p:nvPr>
        </p:nvSpPr>
        <p:spPr>
          <a:xfrm>
            <a:off x="457200" y="1214423"/>
            <a:ext cx="8229600" cy="1143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>
                <a:solidFill>
                  <a:srgbClr val="FF0000"/>
                </a:solidFill>
              </a:rPr>
              <a:t>Двусвязные списки </a:t>
            </a:r>
            <a:r>
              <a:rPr lang="en-US"/>
              <a:t>– это списки, элементы которых имеют по две связи, указывающие на предыдущий и следующий элементы.</a:t>
            </a:r>
            <a:endParaRPr/>
          </a:p>
        </p:txBody>
      </p:sp>
      <p:sp>
        <p:nvSpPr>
          <p:cNvPr id="375" name="Google Shape;375;p34"/>
          <p:cNvSpPr/>
          <p:nvPr/>
        </p:nvSpPr>
        <p:spPr>
          <a:xfrm>
            <a:off x="928662" y="4286256"/>
            <a:ext cx="714380" cy="28575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4"/>
          <p:cNvSpPr/>
          <p:nvPr/>
        </p:nvSpPr>
        <p:spPr>
          <a:xfrm>
            <a:off x="5643570" y="3571876"/>
            <a:ext cx="1214446" cy="57150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7" name="Google Shape;377;p34"/>
          <p:cNvCxnSpPr>
            <a:endCxn id="378" idx="1"/>
          </p:cNvCxnSpPr>
          <p:nvPr/>
        </p:nvCxnSpPr>
        <p:spPr>
          <a:xfrm flipH="1" rot="10800000">
            <a:off x="1357184" y="3857628"/>
            <a:ext cx="928800" cy="571500"/>
          </a:xfrm>
          <a:prstGeom prst="curvedConnector3">
            <a:avLst>
              <a:gd fmla="val 5000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78" name="Google Shape;378;p34"/>
          <p:cNvSpPr/>
          <p:nvPr/>
        </p:nvSpPr>
        <p:spPr>
          <a:xfrm>
            <a:off x="2285984" y="3571876"/>
            <a:ext cx="1428760" cy="571504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9" name="Google Shape;379;p34"/>
          <p:cNvCxnSpPr/>
          <p:nvPr/>
        </p:nvCxnSpPr>
        <p:spPr>
          <a:xfrm rot="5400000">
            <a:off x="3144034" y="3856834"/>
            <a:ext cx="571504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0" name="Google Shape;380;p34"/>
          <p:cNvCxnSpPr>
            <a:endCxn id="381" idx="1"/>
          </p:cNvCxnSpPr>
          <p:nvPr/>
        </p:nvCxnSpPr>
        <p:spPr>
          <a:xfrm>
            <a:off x="3571758" y="3856128"/>
            <a:ext cx="357300" cy="1500"/>
          </a:xfrm>
          <a:prstGeom prst="curvedConnector3">
            <a:avLst>
              <a:gd fmla="val 50015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82" name="Google Shape;382;p34"/>
          <p:cNvSpPr/>
          <p:nvPr/>
        </p:nvSpPr>
        <p:spPr>
          <a:xfrm>
            <a:off x="7072330" y="3571876"/>
            <a:ext cx="1500198" cy="571504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3" name="Google Shape;383;p34"/>
          <p:cNvCxnSpPr/>
          <p:nvPr/>
        </p:nvCxnSpPr>
        <p:spPr>
          <a:xfrm rot="5400000">
            <a:off x="7858942" y="3856834"/>
            <a:ext cx="570710" cy="794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1" name="Google Shape;381;p34"/>
          <p:cNvSpPr/>
          <p:nvPr/>
        </p:nvSpPr>
        <p:spPr>
          <a:xfrm>
            <a:off x="3929058" y="3571876"/>
            <a:ext cx="1357322" cy="571504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4" name="Google Shape;384;p34"/>
          <p:cNvCxnSpPr/>
          <p:nvPr/>
        </p:nvCxnSpPr>
        <p:spPr>
          <a:xfrm rot="5400000">
            <a:off x="4715670" y="3856834"/>
            <a:ext cx="571504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5" name="Google Shape;385;p34"/>
          <p:cNvCxnSpPr>
            <a:endCxn id="376" idx="1"/>
          </p:cNvCxnSpPr>
          <p:nvPr/>
        </p:nvCxnSpPr>
        <p:spPr>
          <a:xfrm rot="10800000">
            <a:off x="5643570" y="3857628"/>
            <a:ext cx="1785900" cy="1500"/>
          </a:xfrm>
          <a:prstGeom prst="curvedConnector5">
            <a:avLst>
              <a:gd fmla="val 5026" name="adj1"/>
              <a:gd fmla="val -63687153" name="adj2"/>
              <a:gd fmla="val 112800" name="adj3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386" name="Google Shape;386;p34"/>
          <p:cNvCxnSpPr/>
          <p:nvPr/>
        </p:nvCxnSpPr>
        <p:spPr>
          <a:xfrm>
            <a:off x="6643702" y="3857628"/>
            <a:ext cx="428700" cy="1500"/>
          </a:xfrm>
          <a:prstGeom prst="curvedConnector3">
            <a:avLst>
              <a:gd fmla="val 4999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387" name="Google Shape;387;p34"/>
          <p:cNvCxnSpPr>
            <a:endCxn id="376" idx="1"/>
          </p:cNvCxnSpPr>
          <p:nvPr/>
        </p:nvCxnSpPr>
        <p:spPr>
          <a:xfrm>
            <a:off x="5143470" y="3856128"/>
            <a:ext cx="500100" cy="15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388" name="Google Shape;388;p34"/>
          <p:cNvCxnSpPr/>
          <p:nvPr/>
        </p:nvCxnSpPr>
        <p:spPr>
          <a:xfrm rot="5400000">
            <a:off x="2715406" y="3856834"/>
            <a:ext cx="571504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9" name="Google Shape;389;p34"/>
          <p:cNvCxnSpPr/>
          <p:nvPr/>
        </p:nvCxnSpPr>
        <p:spPr>
          <a:xfrm rot="5400000">
            <a:off x="4358480" y="3856834"/>
            <a:ext cx="571504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0" name="Google Shape;390;p34"/>
          <p:cNvCxnSpPr/>
          <p:nvPr/>
        </p:nvCxnSpPr>
        <p:spPr>
          <a:xfrm rot="5400000">
            <a:off x="5930116" y="3856834"/>
            <a:ext cx="571504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1" name="Google Shape;391;p34"/>
          <p:cNvCxnSpPr/>
          <p:nvPr/>
        </p:nvCxnSpPr>
        <p:spPr>
          <a:xfrm rot="5400000">
            <a:off x="6215868" y="3856834"/>
            <a:ext cx="571504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2" name="Google Shape;392;p34"/>
          <p:cNvCxnSpPr/>
          <p:nvPr/>
        </p:nvCxnSpPr>
        <p:spPr>
          <a:xfrm rot="5400000">
            <a:off x="7430314" y="3856834"/>
            <a:ext cx="571504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3" name="Google Shape;393;p34"/>
          <p:cNvCxnSpPr>
            <a:endCxn id="381" idx="1"/>
          </p:cNvCxnSpPr>
          <p:nvPr/>
        </p:nvCxnSpPr>
        <p:spPr>
          <a:xfrm rot="10800000">
            <a:off x="3929058" y="3857628"/>
            <a:ext cx="2071800" cy="1500"/>
          </a:xfrm>
          <a:prstGeom prst="curvedConnector5">
            <a:avLst>
              <a:gd fmla="val 432" name="adj1"/>
              <a:gd fmla="val -61510019" name="adj2"/>
              <a:gd fmla="val 106305" name="adj3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394" name="Google Shape;394;p34"/>
          <p:cNvCxnSpPr>
            <a:endCxn id="378" idx="1"/>
          </p:cNvCxnSpPr>
          <p:nvPr/>
        </p:nvCxnSpPr>
        <p:spPr>
          <a:xfrm rot="10800000">
            <a:off x="2285984" y="3857628"/>
            <a:ext cx="2071800" cy="71400"/>
          </a:xfrm>
          <a:prstGeom prst="curvedConnector5">
            <a:avLst>
              <a:gd fmla="val 809" name="adj1"/>
              <a:gd fmla="val -757597" name="adj2"/>
              <a:gd fmla="val 111033" name="adj3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95" name="Google Shape;395;p34"/>
          <p:cNvSpPr txBox="1"/>
          <p:nvPr/>
        </p:nvSpPr>
        <p:spPr>
          <a:xfrm>
            <a:off x="2357422" y="3643314"/>
            <a:ext cx="5116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4"/>
          <p:cNvSpPr txBox="1"/>
          <p:nvPr/>
        </p:nvSpPr>
        <p:spPr>
          <a:xfrm>
            <a:off x="8072462" y="3714752"/>
            <a:ext cx="5116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4"/>
          <p:cNvSpPr txBox="1"/>
          <p:nvPr/>
        </p:nvSpPr>
        <p:spPr>
          <a:xfrm>
            <a:off x="857224" y="5000637"/>
            <a:ext cx="6643734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typedef struct  list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data;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struct list *prev;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struct list *next;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List;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4"/>
          <p:cNvSpPr txBox="1"/>
          <p:nvPr/>
        </p:nvSpPr>
        <p:spPr>
          <a:xfrm>
            <a:off x="214282" y="4214818"/>
            <a:ext cx="6543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5"/>
          <p:cNvSpPr txBox="1"/>
          <p:nvPr>
            <p:ph type="title"/>
          </p:nvPr>
        </p:nvSpPr>
        <p:spPr>
          <a:xfrm>
            <a:off x="457200" y="274638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Удаление элемента из двусвязного списка</a:t>
            </a:r>
            <a:endParaRPr/>
          </a:p>
        </p:txBody>
      </p:sp>
      <p:sp>
        <p:nvSpPr>
          <p:cNvPr id="405" name="Google Shape;405;p35"/>
          <p:cNvSpPr txBox="1"/>
          <p:nvPr>
            <p:ph idx="1" type="body"/>
          </p:nvPr>
        </p:nvSpPr>
        <p:spPr>
          <a:xfrm>
            <a:off x="428596" y="857232"/>
            <a:ext cx="8426508" cy="3000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4000">
                <a:latin typeface="Courier New"/>
                <a:ea typeface="Courier New"/>
                <a:cs typeface="Courier New"/>
                <a:sym typeface="Courier New"/>
              </a:rPr>
              <a:t>List *del (List *p) { </a:t>
            </a:r>
            <a:endParaRPr b="1"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4000">
                <a:latin typeface="Courier New"/>
                <a:ea typeface="Courier New"/>
                <a:cs typeface="Courier New"/>
                <a:sym typeface="Courier New"/>
              </a:rPr>
              <a:t>	//возвращает указатель на следующий элемент списка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4000">
                <a:latin typeface="Courier New"/>
                <a:ea typeface="Courier New"/>
                <a:cs typeface="Courier New"/>
                <a:sym typeface="Courier New"/>
              </a:rPr>
              <a:t>	List *pp,*pn;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4000">
                <a:latin typeface="Courier New"/>
                <a:ea typeface="Courier New"/>
                <a:cs typeface="Courier New"/>
                <a:sym typeface="Courier New"/>
              </a:rPr>
              <a:t>	if (p == NULL) return NULL;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4000">
                <a:latin typeface="Courier New"/>
                <a:ea typeface="Courier New"/>
                <a:cs typeface="Courier New"/>
                <a:sym typeface="Courier New"/>
              </a:rPr>
              <a:t>	pp = p-&gt;prev;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4000">
                <a:latin typeface="Courier New"/>
                <a:ea typeface="Courier New"/>
                <a:cs typeface="Courier New"/>
                <a:sym typeface="Courier New"/>
              </a:rPr>
              <a:t>	pn = p-&gt;next;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4000">
                <a:latin typeface="Courier New"/>
                <a:ea typeface="Courier New"/>
                <a:cs typeface="Courier New"/>
                <a:sym typeface="Courier New"/>
              </a:rPr>
              <a:t>	if (pp) pp-&gt;next = pn;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4000">
                <a:latin typeface="Courier New"/>
                <a:ea typeface="Courier New"/>
                <a:cs typeface="Courier New"/>
                <a:sym typeface="Courier New"/>
              </a:rPr>
              <a:t>	if (pn) pn-&gt;prev = pp;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4000">
                <a:latin typeface="Courier New"/>
                <a:ea typeface="Courier New"/>
                <a:cs typeface="Courier New"/>
                <a:sym typeface="Courier New"/>
              </a:rPr>
              <a:t>	free(p);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4000">
                <a:latin typeface="Courier New"/>
                <a:ea typeface="Courier New"/>
                <a:cs typeface="Courier New"/>
                <a:sym typeface="Courier New"/>
              </a:rPr>
              <a:t>	return pn;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4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406" name="Google Shape;406;p35"/>
          <p:cNvSpPr/>
          <p:nvPr/>
        </p:nvSpPr>
        <p:spPr>
          <a:xfrm>
            <a:off x="4643438" y="5357802"/>
            <a:ext cx="1214446" cy="571504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5"/>
          <p:cNvSpPr/>
          <p:nvPr/>
        </p:nvSpPr>
        <p:spPr>
          <a:xfrm>
            <a:off x="7000892" y="5286388"/>
            <a:ext cx="1500198" cy="571504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8" name="Google Shape;408;p35"/>
          <p:cNvCxnSpPr/>
          <p:nvPr/>
        </p:nvCxnSpPr>
        <p:spPr>
          <a:xfrm rot="5400000">
            <a:off x="2072464" y="5499908"/>
            <a:ext cx="570710" cy="794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9" name="Google Shape;409;p35"/>
          <p:cNvSpPr/>
          <p:nvPr/>
        </p:nvSpPr>
        <p:spPr>
          <a:xfrm>
            <a:off x="1928794" y="5214950"/>
            <a:ext cx="1357322" cy="571504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0" name="Google Shape;410;p35"/>
          <p:cNvCxnSpPr/>
          <p:nvPr/>
        </p:nvCxnSpPr>
        <p:spPr>
          <a:xfrm rot="5400000">
            <a:off x="7716066" y="5571346"/>
            <a:ext cx="571504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1" name="Google Shape;411;p35"/>
          <p:cNvCxnSpPr>
            <a:endCxn id="406" idx="1"/>
          </p:cNvCxnSpPr>
          <p:nvPr/>
        </p:nvCxnSpPr>
        <p:spPr>
          <a:xfrm flipH="1">
            <a:off x="4643438" y="5572154"/>
            <a:ext cx="2571900" cy="71400"/>
          </a:xfrm>
          <a:prstGeom prst="curvedConnector5">
            <a:avLst>
              <a:gd fmla="val 26393" name="adj1"/>
              <a:gd fmla="val 820381" name="adj2"/>
              <a:gd fmla="val 108889" name="adj3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12" name="Google Shape;412;p35"/>
          <p:cNvCxnSpPr/>
          <p:nvPr/>
        </p:nvCxnSpPr>
        <p:spPr>
          <a:xfrm>
            <a:off x="8286776" y="5572140"/>
            <a:ext cx="571500" cy="1500"/>
          </a:xfrm>
          <a:prstGeom prst="curvedConnector3">
            <a:avLst>
              <a:gd fmla="val 484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13" name="Google Shape;413;p35"/>
          <p:cNvCxnSpPr>
            <a:endCxn id="406" idx="1"/>
          </p:cNvCxnSpPr>
          <p:nvPr/>
        </p:nvCxnSpPr>
        <p:spPr>
          <a:xfrm>
            <a:off x="3000338" y="5500754"/>
            <a:ext cx="1643100" cy="142800"/>
          </a:xfrm>
          <a:prstGeom prst="curvedConnector3">
            <a:avLst>
              <a:gd fmla="val 50001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14" name="Google Shape;414;p35"/>
          <p:cNvCxnSpPr/>
          <p:nvPr/>
        </p:nvCxnSpPr>
        <p:spPr>
          <a:xfrm rot="5400000">
            <a:off x="7144562" y="5571346"/>
            <a:ext cx="571504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5" name="Google Shape;415;p35"/>
          <p:cNvCxnSpPr/>
          <p:nvPr/>
        </p:nvCxnSpPr>
        <p:spPr>
          <a:xfrm rot="5400000">
            <a:off x="5215736" y="5642784"/>
            <a:ext cx="571504" cy="1588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6" name="Google Shape;416;p35"/>
          <p:cNvCxnSpPr/>
          <p:nvPr/>
        </p:nvCxnSpPr>
        <p:spPr>
          <a:xfrm rot="5400000">
            <a:off x="4787108" y="5642784"/>
            <a:ext cx="571504" cy="1588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7" name="Google Shape;417;p35"/>
          <p:cNvCxnSpPr/>
          <p:nvPr/>
        </p:nvCxnSpPr>
        <p:spPr>
          <a:xfrm rot="5400000">
            <a:off x="2501092" y="5499908"/>
            <a:ext cx="571504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8" name="Google Shape;418;p35"/>
          <p:cNvSpPr txBox="1"/>
          <p:nvPr/>
        </p:nvSpPr>
        <p:spPr>
          <a:xfrm>
            <a:off x="285720" y="3929066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5"/>
          <p:cNvSpPr/>
          <p:nvPr/>
        </p:nvSpPr>
        <p:spPr>
          <a:xfrm>
            <a:off x="714348" y="4000504"/>
            <a:ext cx="714380" cy="28575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35"/>
          <p:cNvSpPr/>
          <p:nvPr/>
        </p:nvSpPr>
        <p:spPr>
          <a:xfrm>
            <a:off x="6786578" y="4000504"/>
            <a:ext cx="714380" cy="28575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35"/>
          <p:cNvSpPr txBox="1"/>
          <p:nvPr/>
        </p:nvSpPr>
        <p:spPr>
          <a:xfrm>
            <a:off x="6143636" y="4000504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35"/>
          <p:cNvSpPr/>
          <p:nvPr/>
        </p:nvSpPr>
        <p:spPr>
          <a:xfrm>
            <a:off x="3786182" y="4071942"/>
            <a:ext cx="714380" cy="28575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5"/>
          <p:cNvSpPr txBox="1"/>
          <p:nvPr/>
        </p:nvSpPr>
        <p:spPr>
          <a:xfrm>
            <a:off x="3357554" y="4000504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4" name="Google Shape;424;p35"/>
          <p:cNvCxnSpPr>
            <a:endCxn id="407" idx="1"/>
          </p:cNvCxnSpPr>
          <p:nvPr/>
        </p:nvCxnSpPr>
        <p:spPr>
          <a:xfrm>
            <a:off x="3000392" y="5500740"/>
            <a:ext cx="4000500" cy="71400"/>
          </a:xfrm>
          <a:prstGeom prst="curvedConnector3">
            <a:avLst>
              <a:gd fmla="val 43197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25" name="Google Shape;425;p35"/>
          <p:cNvCxnSpPr>
            <a:endCxn id="409" idx="1"/>
          </p:cNvCxnSpPr>
          <p:nvPr/>
        </p:nvCxnSpPr>
        <p:spPr>
          <a:xfrm flipH="1" rot="-5400000">
            <a:off x="821494" y="4393402"/>
            <a:ext cx="1357200" cy="857400"/>
          </a:xfrm>
          <a:prstGeom prst="curved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26" name="Google Shape;426;p35"/>
          <p:cNvCxnSpPr>
            <a:endCxn id="406" idx="1"/>
          </p:cNvCxnSpPr>
          <p:nvPr/>
        </p:nvCxnSpPr>
        <p:spPr>
          <a:xfrm flipH="1" rot="-5400000">
            <a:off x="3679088" y="4679204"/>
            <a:ext cx="1428600" cy="500100"/>
          </a:xfrm>
          <a:prstGeom prst="curved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27" name="Google Shape;427;p35"/>
          <p:cNvCxnSpPr>
            <a:endCxn id="407" idx="1"/>
          </p:cNvCxnSpPr>
          <p:nvPr/>
        </p:nvCxnSpPr>
        <p:spPr>
          <a:xfrm rot="5400000">
            <a:off x="6357842" y="4786290"/>
            <a:ext cx="1428900" cy="142800"/>
          </a:xfrm>
          <a:prstGeom prst="curvedConnector4">
            <a:avLst>
              <a:gd fmla="val 40006" name="adj1"/>
              <a:gd fmla="val 260084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28" name="Google Shape;428;p35"/>
          <p:cNvCxnSpPr/>
          <p:nvPr/>
        </p:nvCxnSpPr>
        <p:spPr>
          <a:xfrm flipH="1">
            <a:off x="428608" y="5572140"/>
            <a:ext cx="1714500" cy="1071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29" name="Google Shape;429;p35"/>
          <p:cNvCxnSpPr>
            <a:endCxn id="409" idx="1"/>
          </p:cNvCxnSpPr>
          <p:nvPr/>
        </p:nvCxnSpPr>
        <p:spPr>
          <a:xfrm rot="10800000">
            <a:off x="1928794" y="5500702"/>
            <a:ext cx="2928900" cy="142800"/>
          </a:xfrm>
          <a:prstGeom prst="curvedConnector5">
            <a:avLst>
              <a:gd fmla="val 26828" name="adj1"/>
              <a:gd fmla="val -648965" name="adj2"/>
              <a:gd fmla="val 132707" name="adj3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30" name="Google Shape;430;p35"/>
          <p:cNvCxnSpPr>
            <a:endCxn id="407" idx="1"/>
          </p:cNvCxnSpPr>
          <p:nvPr/>
        </p:nvCxnSpPr>
        <p:spPr>
          <a:xfrm flipH="1" rot="10800000">
            <a:off x="5643692" y="5572140"/>
            <a:ext cx="1357200" cy="142800"/>
          </a:xfrm>
          <a:prstGeom prst="curvedConnector3">
            <a:avLst>
              <a:gd fmla="val 4999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31" name="Google Shape;431;p35"/>
          <p:cNvCxnSpPr>
            <a:endCxn id="409" idx="1"/>
          </p:cNvCxnSpPr>
          <p:nvPr/>
        </p:nvCxnSpPr>
        <p:spPr>
          <a:xfrm rot="10800000">
            <a:off x="1928794" y="5500702"/>
            <a:ext cx="5286300" cy="71400"/>
          </a:xfrm>
          <a:prstGeom prst="curvedConnector5">
            <a:avLst>
              <a:gd fmla="val 19657" name="adj1"/>
              <a:gd fmla="val -1199733" name="adj2"/>
              <a:gd fmla="val 104324" name="adj3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6"/>
          <p:cNvSpPr txBox="1"/>
          <p:nvPr>
            <p:ph type="title"/>
          </p:nvPr>
        </p:nvSpPr>
        <p:spPr>
          <a:xfrm>
            <a:off x="457200" y="274638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Иерархические списки</a:t>
            </a:r>
            <a:endParaRPr/>
          </a:p>
        </p:txBody>
      </p:sp>
      <p:sp>
        <p:nvSpPr>
          <p:cNvPr id="438" name="Google Shape;438;p36"/>
          <p:cNvSpPr txBox="1"/>
          <p:nvPr>
            <p:ph idx="1" type="body"/>
          </p:nvPr>
        </p:nvSpPr>
        <p:spPr>
          <a:xfrm>
            <a:off x="457200" y="1000109"/>
            <a:ext cx="8229600" cy="928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Это списки, значениями элементов которых являются указатели на другие списки (подсписки).</a:t>
            </a:r>
            <a:endParaRPr/>
          </a:p>
        </p:txBody>
      </p:sp>
      <p:sp>
        <p:nvSpPr>
          <p:cNvPr id="439" name="Google Shape;439;p36"/>
          <p:cNvSpPr/>
          <p:nvPr/>
        </p:nvSpPr>
        <p:spPr>
          <a:xfrm>
            <a:off x="1000100" y="3143248"/>
            <a:ext cx="714380" cy="28575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36"/>
          <p:cNvSpPr/>
          <p:nvPr/>
        </p:nvSpPr>
        <p:spPr>
          <a:xfrm>
            <a:off x="5715008" y="2428868"/>
            <a:ext cx="1214446" cy="57150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1" name="Google Shape;441;p36"/>
          <p:cNvCxnSpPr>
            <a:endCxn id="442" idx="1"/>
          </p:cNvCxnSpPr>
          <p:nvPr/>
        </p:nvCxnSpPr>
        <p:spPr>
          <a:xfrm flipH="1" rot="10800000">
            <a:off x="1428622" y="2714620"/>
            <a:ext cx="928800" cy="571500"/>
          </a:xfrm>
          <a:prstGeom prst="curvedConnector3">
            <a:avLst>
              <a:gd fmla="val 5000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442" name="Google Shape;442;p36"/>
          <p:cNvSpPr/>
          <p:nvPr/>
        </p:nvSpPr>
        <p:spPr>
          <a:xfrm>
            <a:off x="2357422" y="2428868"/>
            <a:ext cx="1428760" cy="571504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3" name="Google Shape;443;p36"/>
          <p:cNvCxnSpPr/>
          <p:nvPr/>
        </p:nvCxnSpPr>
        <p:spPr>
          <a:xfrm rot="5400000">
            <a:off x="3215472" y="2713826"/>
            <a:ext cx="571504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4" name="Google Shape;444;p36"/>
          <p:cNvCxnSpPr>
            <a:endCxn id="445" idx="1"/>
          </p:cNvCxnSpPr>
          <p:nvPr/>
        </p:nvCxnSpPr>
        <p:spPr>
          <a:xfrm>
            <a:off x="3643196" y="2713120"/>
            <a:ext cx="357300" cy="1500"/>
          </a:xfrm>
          <a:prstGeom prst="curvedConnector3">
            <a:avLst>
              <a:gd fmla="val 50015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446" name="Google Shape;446;p36"/>
          <p:cNvSpPr/>
          <p:nvPr/>
        </p:nvSpPr>
        <p:spPr>
          <a:xfrm>
            <a:off x="7143768" y="2428868"/>
            <a:ext cx="1500198" cy="571504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7" name="Google Shape;447;p36"/>
          <p:cNvCxnSpPr/>
          <p:nvPr/>
        </p:nvCxnSpPr>
        <p:spPr>
          <a:xfrm rot="5400000">
            <a:off x="7930380" y="2713826"/>
            <a:ext cx="570710" cy="794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5" name="Google Shape;445;p36"/>
          <p:cNvSpPr/>
          <p:nvPr/>
        </p:nvSpPr>
        <p:spPr>
          <a:xfrm>
            <a:off x="4000496" y="2428868"/>
            <a:ext cx="1357322" cy="571504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8" name="Google Shape;448;p36"/>
          <p:cNvCxnSpPr/>
          <p:nvPr/>
        </p:nvCxnSpPr>
        <p:spPr>
          <a:xfrm rot="5400000">
            <a:off x="4787108" y="2713826"/>
            <a:ext cx="571504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9" name="Google Shape;449;p36"/>
          <p:cNvCxnSpPr/>
          <p:nvPr/>
        </p:nvCxnSpPr>
        <p:spPr>
          <a:xfrm flipH="1" rot="-5400000">
            <a:off x="7536586" y="3107620"/>
            <a:ext cx="928800" cy="1428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50" name="Google Shape;450;p36"/>
          <p:cNvCxnSpPr/>
          <p:nvPr/>
        </p:nvCxnSpPr>
        <p:spPr>
          <a:xfrm>
            <a:off x="6715140" y="2714620"/>
            <a:ext cx="428700" cy="1500"/>
          </a:xfrm>
          <a:prstGeom prst="curvedConnector3">
            <a:avLst>
              <a:gd fmla="val 4999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51" name="Google Shape;451;p36"/>
          <p:cNvCxnSpPr>
            <a:endCxn id="440" idx="1"/>
          </p:cNvCxnSpPr>
          <p:nvPr/>
        </p:nvCxnSpPr>
        <p:spPr>
          <a:xfrm>
            <a:off x="5214908" y="2713120"/>
            <a:ext cx="500100" cy="15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52" name="Google Shape;452;p36"/>
          <p:cNvCxnSpPr/>
          <p:nvPr/>
        </p:nvCxnSpPr>
        <p:spPr>
          <a:xfrm rot="5400000">
            <a:off x="2786844" y="2713826"/>
            <a:ext cx="571504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3" name="Google Shape;453;p36"/>
          <p:cNvCxnSpPr/>
          <p:nvPr/>
        </p:nvCxnSpPr>
        <p:spPr>
          <a:xfrm rot="5400000">
            <a:off x="4429918" y="2713826"/>
            <a:ext cx="571504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4" name="Google Shape;454;p36"/>
          <p:cNvCxnSpPr/>
          <p:nvPr/>
        </p:nvCxnSpPr>
        <p:spPr>
          <a:xfrm rot="5400000">
            <a:off x="6001554" y="2713826"/>
            <a:ext cx="571504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5" name="Google Shape;455;p36"/>
          <p:cNvCxnSpPr/>
          <p:nvPr/>
        </p:nvCxnSpPr>
        <p:spPr>
          <a:xfrm rot="5400000">
            <a:off x="6287306" y="2713826"/>
            <a:ext cx="571504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6" name="Google Shape;456;p36"/>
          <p:cNvCxnSpPr/>
          <p:nvPr/>
        </p:nvCxnSpPr>
        <p:spPr>
          <a:xfrm rot="5400000">
            <a:off x="7501752" y="2713826"/>
            <a:ext cx="571504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7" name="Google Shape;457;p36"/>
          <p:cNvCxnSpPr/>
          <p:nvPr/>
        </p:nvCxnSpPr>
        <p:spPr>
          <a:xfrm rot="5400000">
            <a:off x="6036538" y="3036070"/>
            <a:ext cx="714300" cy="71400"/>
          </a:xfrm>
          <a:prstGeom prst="curvedConnector3">
            <a:avLst>
              <a:gd fmla="val 5000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58" name="Google Shape;458;p36"/>
          <p:cNvCxnSpPr>
            <a:endCxn id="459" idx="1"/>
          </p:cNvCxnSpPr>
          <p:nvPr/>
        </p:nvCxnSpPr>
        <p:spPr>
          <a:xfrm rot="5400000">
            <a:off x="3571832" y="3000344"/>
            <a:ext cx="1571700" cy="1143000"/>
          </a:xfrm>
          <a:prstGeom prst="curvedConnector4">
            <a:avLst>
              <a:gd fmla="val 40911" name="adj1"/>
              <a:gd fmla="val 12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460" name="Google Shape;460;p36"/>
          <p:cNvSpPr txBox="1"/>
          <p:nvPr/>
        </p:nvSpPr>
        <p:spPr>
          <a:xfrm>
            <a:off x="8143900" y="2571744"/>
            <a:ext cx="5116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36"/>
          <p:cNvSpPr txBox="1"/>
          <p:nvPr/>
        </p:nvSpPr>
        <p:spPr>
          <a:xfrm>
            <a:off x="357158" y="3071810"/>
            <a:ext cx="6543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36"/>
          <p:cNvSpPr/>
          <p:nvPr/>
        </p:nvSpPr>
        <p:spPr>
          <a:xfrm>
            <a:off x="7143768" y="4071942"/>
            <a:ext cx="1214446" cy="57150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36"/>
          <p:cNvSpPr/>
          <p:nvPr/>
        </p:nvSpPr>
        <p:spPr>
          <a:xfrm>
            <a:off x="3786182" y="4071942"/>
            <a:ext cx="1428760" cy="571504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3" name="Google Shape;463;p36"/>
          <p:cNvCxnSpPr/>
          <p:nvPr/>
        </p:nvCxnSpPr>
        <p:spPr>
          <a:xfrm rot="5400000">
            <a:off x="4644232" y="4356900"/>
            <a:ext cx="571504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4" name="Google Shape;464;p36"/>
          <p:cNvCxnSpPr>
            <a:endCxn id="465" idx="1"/>
          </p:cNvCxnSpPr>
          <p:nvPr/>
        </p:nvCxnSpPr>
        <p:spPr>
          <a:xfrm>
            <a:off x="5071956" y="4356194"/>
            <a:ext cx="357300" cy="1500"/>
          </a:xfrm>
          <a:prstGeom prst="curvedConnector3">
            <a:avLst>
              <a:gd fmla="val 50015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465" name="Google Shape;465;p36"/>
          <p:cNvSpPr/>
          <p:nvPr/>
        </p:nvSpPr>
        <p:spPr>
          <a:xfrm>
            <a:off x="5429256" y="4071942"/>
            <a:ext cx="1357322" cy="571504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6" name="Google Shape;466;p36"/>
          <p:cNvCxnSpPr/>
          <p:nvPr/>
        </p:nvCxnSpPr>
        <p:spPr>
          <a:xfrm rot="5400000">
            <a:off x="6215868" y="4356900"/>
            <a:ext cx="571504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7" name="Google Shape;467;p36"/>
          <p:cNvCxnSpPr/>
          <p:nvPr/>
        </p:nvCxnSpPr>
        <p:spPr>
          <a:xfrm>
            <a:off x="8143900" y="4357694"/>
            <a:ext cx="428700" cy="1500"/>
          </a:xfrm>
          <a:prstGeom prst="curvedConnector3">
            <a:avLst>
              <a:gd fmla="val 4999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68" name="Google Shape;468;p36"/>
          <p:cNvCxnSpPr>
            <a:endCxn id="462" idx="1"/>
          </p:cNvCxnSpPr>
          <p:nvPr/>
        </p:nvCxnSpPr>
        <p:spPr>
          <a:xfrm>
            <a:off x="6643668" y="4356194"/>
            <a:ext cx="500100" cy="15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69" name="Google Shape;469;p36"/>
          <p:cNvCxnSpPr/>
          <p:nvPr/>
        </p:nvCxnSpPr>
        <p:spPr>
          <a:xfrm rot="5400000">
            <a:off x="4215604" y="4356900"/>
            <a:ext cx="571504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0" name="Google Shape;470;p36"/>
          <p:cNvCxnSpPr/>
          <p:nvPr/>
        </p:nvCxnSpPr>
        <p:spPr>
          <a:xfrm rot="5400000">
            <a:off x="5858678" y="4356900"/>
            <a:ext cx="571504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1" name="Google Shape;471;p36"/>
          <p:cNvCxnSpPr/>
          <p:nvPr/>
        </p:nvCxnSpPr>
        <p:spPr>
          <a:xfrm rot="5400000">
            <a:off x="7430314" y="4356900"/>
            <a:ext cx="571504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2" name="Google Shape;472;p36"/>
          <p:cNvCxnSpPr/>
          <p:nvPr/>
        </p:nvCxnSpPr>
        <p:spPr>
          <a:xfrm rot="5400000">
            <a:off x="7716066" y="4356900"/>
            <a:ext cx="571504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3" name="Google Shape;473;p36"/>
          <p:cNvCxnSpPr/>
          <p:nvPr/>
        </p:nvCxnSpPr>
        <p:spPr>
          <a:xfrm rot="5400000">
            <a:off x="2893266" y="3036070"/>
            <a:ext cx="714300" cy="71400"/>
          </a:xfrm>
          <a:prstGeom prst="curvedConnector3">
            <a:avLst>
              <a:gd fmla="val 5000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474" name="Google Shape;474;p36"/>
          <p:cNvSpPr/>
          <p:nvPr/>
        </p:nvSpPr>
        <p:spPr>
          <a:xfrm>
            <a:off x="571472" y="5286388"/>
            <a:ext cx="1428760" cy="571504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5" name="Google Shape;475;p36"/>
          <p:cNvCxnSpPr/>
          <p:nvPr/>
        </p:nvCxnSpPr>
        <p:spPr>
          <a:xfrm rot="5400000">
            <a:off x="1429522" y="5571346"/>
            <a:ext cx="571504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6" name="Google Shape;476;p36"/>
          <p:cNvCxnSpPr>
            <a:endCxn id="477" idx="1"/>
          </p:cNvCxnSpPr>
          <p:nvPr/>
        </p:nvCxnSpPr>
        <p:spPr>
          <a:xfrm>
            <a:off x="1857246" y="5570640"/>
            <a:ext cx="357300" cy="1500"/>
          </a:xfrm>
          <a:prstGeom prst="curvedConnector3">
            <a:avLst>
              <a:gd fmla="val 50015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477" name="Google Shape;477;p36"/>
          <p:cNvSpPr/>
          <p:nvPr/>
        </p:nvSpPr>
        <p:spPr>
          <a:xfrm>
            <a:off x="2214546" y="5286388"/>
            <a:ext cx="1357322" cy="571504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8" name="Google Shape;478;p36"/>
          <p:cNvCxnSpPr/>
          <p:nvPr/>
        </p:nvCxnSpPr>
        <p:spPr>
          <a:xfrm rot="5400000">
            <a:off x="3001158" y="5571346"/>
            <a:ext cx="571504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9" name="Google Shape;479;p36"/>
          <p:cNvCxnSpPr/>
          <p:nvPr/>
        </p:nvCxnSpPr>
        <p:spPr>
          <a:xfrm>
            <a:off x="3428992" y="5572140"/>
            <a:ext cx="500100" cy="1500"/>
          </a:xfrm>
          <a:prstGeom prst="curvedConnector3">
            <a:avLst>
              <a:gd fmla="val 49997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80" name="Google Shape;480;p36"/>
          <p:cNvCxnSpPr/>
          <p:nvPr/>
        </p:nvCxnSpPr>
        <p:spPr>
          <a:xfrm rot="5400000">
            <a:off x="1000894" y="5571346"/>
            <a:ext cx="571504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1" name="Google Shape;481;p36"/>
          <p:cNvCxnSpPr/>
          <p:nvPr/>
        </p:nvCxnSpPr>
        <p:spPr>
          <a:xfrm rot="5400000">
            <a:off x="2643968" y="5571346"/>
            <a:ext cx="571504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2" name="Google Shape;482;p36"/>
          <p:cNvSpPr/>
          <p:nvPr/>
        </p:nvSpPr>
        <p:spPr>
          <a:xfrm>
            <a:off x="7643834" y="6072206"/>
            <a:ext cx="1214446" cy="57150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36"/>
          <p:cNvSpPr/>
          <p:nvPr/>
        </p:nvSpPr>
        <p:spPr>
          <a:xfrm>
            <a:off x="4286248" y="6072206"/>
            <a:ext cx="1428760" cy="571504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4" name="Google Shape;484;p36"/>
          <p:cNvCxnSpPr/>
          <p:nvPr/>
        </p:nvCxnSpPr>
        <p:spPr>
          <a:xfrm rot="5400000">
            <a:off x="5144298" y="6357164"/>
            <a:ext cx="571504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5" name="Google Shape;485;p36"/>
          <p:cNvCxnSpPr>
            <a:endCxn id="486" idx="1"/>
          </p:cNvCxnSpPr>
          <p:nvPr/>
        </p:nvCxnSpPr>
        <p:spPr>
          <a:xfrm>
            <a:off x="5572022" y="6356458"/>
            <a:ext cx="357300" cy="1500"/>
          </a:xfrm>
          <a:prstGeom prst="curvedConnector3">
            <a:avLst>
              <a:gd fmla="val 50015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486" name="Google Shape;486;p36"/>
          <p:cNvSpPr/>
          <p:nvPr/>
        </p:nvSpPr>
        <p:spPr>
          <a:xfrm>
            <a:off x="5929322" y="6072206"/>
            <a:ext cx="1357322" cy="571504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7" name="Google Shape;487;p36"/>
          <p:cNvCxnSpPr/>
          <p:nvPr/>
        </p:nvCxnSpPr>
        <p:spPr>
          <a:xfrm rot="5400000">
            <a:off x="6715934" y="6357164"/>
            <a:ext cx="571504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8" name="Google Shape;488;p36"/>
          <p:cNvCxnSpPr>
            <a:endCxn id="482" idx="1"/>
          </p:cNvCxnSpPr>
          <p:nvPr/>
        </p:nvCxnSpPr>
        <p:spPr>
          <a:xfrm>
            <a:off x="7143734" y="6356458"/>
            <a:ext cx="500100" cy="15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89" name="Google Shape;489;p36"/>
          <p:cNvCxnSpPr/>
          <p:nvPr/>
        </p:nvCxnSpPr>
        <p:spPr>
          <a:xfrm rot="5400000">
            <a:off x="4715670" y="6357164"/>
            <a:ext cx="571504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0" name="Google Shape;490;p36"/>
          <p:cNvCxnSpPr/>
          <p:nvPr/>
        </p:nvCxnSpPr>
        <p:spPr>
          <a:xfrm rot="5400000">
            <a:off x="6358744" y="6357164"/>
            <a:ext cx="571504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1" name="Google Shape;491;p36"/>
          <p:cNvCxnSpPr/>
          <p:nvPr/>
        </p:nvCxnSpPr>
        <p:spPr>
          <a:xfrm rot="5400000">
            <a:off x="7930380" y="6357164"/>
            <a:ext cx="571504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2" name="Google Shape;492;p36"/>
          <p:cNvCxnSpPr/>
          <p:nvPr/>
        </p:nvCxnSpPr>
        <p:spPr>
          <a:xfrm rot="5400000">
            <a:off x="8216132" y="6357164"/>
            <a:ext cx="571504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3" name="Google Shape;493;p36"/>
          <p:cNvCxnSpPr>
            <a:endCxn id="474" idx="1"/>
          </p:cNvCxnSpPr>
          <p:nvPr/>
        </p:nvCxnSpPr>
        <p:spPr>
          <a:xfrm flipH="1">
            <a:off x="571472" y="4357740"/>
            <a:ext cx="4071900" cy="1214400"/>
          </a:xfrm>
          <a:prstGeom prst="curvedConnector3">
            <a:avLst>
              <a:gd fmla="val 105614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94" name="Google Shape;494;p36"/>
          <p:cNvCxnSpPr>
            <a:endCxn id="483" idx="1"/>
          </p:cNvCxnSpPr>
          <p:nvPr/>
        </p:nvCxnSpPr>
        <p:spPr>
          <a:xfrm flipH="1">
            <a:off x="4286248" y="4429258"/>
            <a:ext cx="2000400" cy="1928700"/>
          </a:xfrm>
          <a:prstGeom prst="curvedConnector3">
            <a:avLst>
              <a:gd fmla="val 110689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7"/>
          <p:cNvSpPr txBox="1"/>
          <p:nvPr>
            <p:ph type="title"/>
          </p:nvPr>
        </p:nvSpPr>
        <p:spPr>
          <a:xfrm>
            <a:off x="0" y="274638"/>
            <a:ext cx="9144000" cy="582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Материалы рекомендуемые к изучению</a:t>
            </a:r>
            <a:endParaRPr/>
          </a:p>
        </p:txBody>
      </p:sp>
      <p:sp>
        <p:nvSpPr>
          <p:cNvPr id="501" name="Google Shape;501;p37"/>
          <p:cNvSpPr txBox="1"/>
          <p:nvPr>
            <p:ph idx="1" type="body"/>
          </p:nvPr>
        </p:nvSpPr>
        <p:spPr>
          <a:xfrm>
            <a:off x="107504" y="1000109"/>
            <a:ext cx="8856984" cy="5741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sz="2000"/>
              <a:t>Электронное учебное пособие  «С/С++. От дилетанта до профессионала»  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http://ermak.cs.nstu.ru/cprog/html/</a:t>
            </a:r>
            <a:endParaRPr sz="2000"/>
          </a:p>
          <a:p>
            <a:pPr indent="-514350" lvl="0" marL="51435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sz="2000"/>
              <a:t>Подборка видео-уроков по теме «Структуры данных» </a:t>
            </a:r>
            <a:r>
              <a:rPr lang="en-US" sz="2000" u="sng">
                <a:solidFill>
                  <a:schemeClr val="hlink"/>
                </a:solidFill>
                <a:hlinkClick r:id="rId4"/>
              </a:rPr>
              <a:t>https://www.youtube.com/watch?v=gHLDdM59Di8&amp;list=PLA0M1Bcd0w8x4jEp1r_aN3xlnlbfx9RQ2</a:t>
            </a:r>
            <a:r>
              <a:rPr lang="en-US" sz="2000"/>
              <a:t> </a:t>
            </a:r>
            <a:endParaRPr/>
          </a:p>
          <a:p>
            <a:pPr indent="-514350" lvl="0" marL="51435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sz="2000"/>
              <a:t>Подборка видео-уроков по теме «Динамические структуры данных»  https://www.youtube.com/watch?v=C9FK1pHLnhI&amp;list=PLQOaTSbfxUtAIipl4136nwb4ISyFk8oI4&amp;index=1 </a:t>
            </a:r>
            <a:endParaRPr/>
          </a:p>
          <a:p>
            <a:pPr indent="-514350" lvl="0" marL="51435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sz="2000"/>
              <a:t>Видео-урок «Динамические массивы С++» </a:t>
            </a:r>
            <a:r>
              <a:rPr lang="en-US" sz="2000" u="sng">
                <a:solidFill>
                  <a:schemeClr val="hlink"/>
                </a:solidFill>
                <a:hlinkClick r:id="rId5"/>
              </a:rPr>
              <a:t>https://www.youtube.com/watch?v=mlUH3yIm4q8</a:t>
            </a:r>
            <a:r>
              <a:rPr lang="en-US" sz="2000"/>
              <a:t> </a:t>
            </a:r>
            <a:endParaRPr/>
          </a:p>
          <a:p>
            <a:pPr indent="-514350" lvl="0" marL="51435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sz="2000"/>
              <a:t>Видео-урок «Объектно-динамическое программирование в С++ за 10 минут!» </a:t>
            </a:r>
            <a:r>
              <a:rPr lang="en-US" sz="2000" u="sng">
                <a:solidFill>
                  <a:schemeClr val="hlink"/>
                </a:solidFill>
                <a:hlinkClick r:id="rId6"/>
              </a:rPr>
              <a:t>https://www.youtube.com/watch?v=ykubKKwK3cI</a:t>
            </a:r>
            <a:r>
              <a:rPr lang="en-US" sz="2000"/>
              <a:t> </a:t>
            </a:r>
            <a:endParaRPr/>
          </a:p>
          <a:p>
            <a:pPr indent="-514350" lvl="0" marL="51435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sz="2000"/>
              <a:t>Видео-урок «#8. Односвязный список. Структура и основные операции | Структуры данных» </a:t>
            </a:r>
            <a:r>
              <a:rPr lang="en-US" sz="2000" u="sng">
                <a:solidFill>
                  <a:schemeClr val="hlink"/>
                </a:solidFill>
                <a:hlinkClick r:id="rId7"/>
              </a:rPr>
              <a:t>https://www.youtube.com/watch?v=TrHAcHGIdgQ</a:t>
            </a:r>
            <a:endParaRPr sz="2000"/>
          </a:p>
          <a:p>
            <a:pPr indent="-514350" lvl="0" marL="51435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sz="2000"/>
              <a:t>Видео-урок «#9. Делаем односвязный список на С++ | Структуры данных» </a:t>
            </a:r>
            <a:r>
              <a:rPr lang="en-US" sz="2000" u="sng">
                <a:solidFill>
                  <a:schemeClr val="hlink"/>
                </a:solidFill>
                <a:hlinkClick r:id="rId8"/>
              </a:rPr>
              <a:t>https://www.youtube.com/watch?v=5GsIxgI1Ri8</a:t>
            </a:r>
            <a:r>
              <a:rPr lang="en-US" sz="2000"/>
              <a:t> </a:t>
            </a:r>
            <a:endParaRPr/>
          </a:p>
          <a:p>
            <a:pPr indent="-514350" lvl="0" marL="51435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sz="2000"/>
              <a:t>Видео-урок «#10. Двусвязный список. Структура и основные операции | Структуры данных» </a:t>
            </a:r>
            <a:r>
              <a:rPr lang="en-US" sz="2000" u="sng">
                <a:solidFill>
                  <a:schemeClr val="hlink"/>
                </a:solidFill>
                <a:hlinkClick r:id="rId9"/>
              </a:rPr>
              <a:t>https://www.youtube.com/watch?v=0sTH9EwXT1I</a:t>
            </a:r>
            <a:r>
              <a:rPr lang="en-US" sz="2000"/>
              <a:t> </a:t>
            </a:r>
            <a:endParaRPr/>
          </a:p>
          <a:p>
            <a:pPr indent="-514350" lvl="0" marL="51435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sz="2000"/>
              <a:t>Видео-урок «</a:t>
            </a:r>
            <a:endParaRPr/>
          </a:p>
          <a:p>
            <a:pPr indent="-514350" lvl="0" marL="51435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sz="2000"/>
              <a:t>#11. Делаем двусвязный список на С++ | Структуры данных» </a:t>
            </a:r>
            <a:r>
              <a:rPr lang="en-US" sz="2000" u="sng">
                <a:solidFill>
                  <a:schemeClr val="hlink"/>
                </a:solidFill>
                <a:hlinkClick r:id="rId10"/>
              </a:rPr>
              <a:t>https://www.youtube.com/watch?v=3mRfWluedHo</a:t>
            </a:r>
            <a:r>
              <a:rPr lang="en-US" sz="2000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430535" y="37991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Проблемы динамических массивов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457200" y="735695"/>
            <a:ext cx="8229600" cy="5386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Что должна сделать программа, если нам нужно уменьшить размер динамического массива?</a:t>
            </a:r>
            <a:endParaRPr/>
          </a:p>
          <a:p>
            <a:pPr indent="-514350" lvl="0" marL="5143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/>
              <a:t>Нужно найти непрерывную область памяти такого размера, чтобы поместился наш массив;</a:t>
            </a:r>
            <a:endParaRPr/>
          </a:p>
          <a:p>
            <a:pPr indent="-514350" lvl="0" marL="5143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/>
              <a:t>Скопировать туда только те элементы «старого» массива, которые нам нужны;</a:t>
            </a:r>
            <a:endParaRPr/>
          </a:p>
          <a:p>
            <a:pPr indent="-514350" lvl="0" marL="5143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/>
              <a:t>Перенести указатель на начало нового массива;</a:t>
            </a:r>
            <a:endParaRPr/>
          </a:p>
          <a:p>
            <a:pPr indent="-514350" lvl="0" marL="5143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/>
              <a:t>Вернуть системе память уничтожить «старый» массив</a:t>
            </a:r>
            <a:endParaRPr/>
          </a:p>
        </p:txBody>
      </p:sp>
      <p:graphicFrame>
        <p:nvGraphicFramePr>
          <p:cNvPr id="103" name="Google Shape;103;p15"/>
          <p:cNvGraphicFramePr/>
          <p:nvPr/>
        </p:nvGraphicFramePr>
        <p:xfrm>
          <a:off x="840929" y="50851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{1A636836-E197-4A3E-A20C-459C55081D5C}</a:tableStyleId>
              </a:tblPr>
              <a:tblGrid>
                <a:gridCol w="936100"/>
                <a:gridCol w="936100"/>
                <a:gridCol w="936100"/>
                <a:gridCol w="936100"/>
              </a:tblGrid>
              <a:tr h="576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х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х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х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х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04" name="Google Shape;104;p15"/>
          <p:cNvGraphicFramePr/>
          <p:nvPr/>
        </p:nvGraphicFramePr>
        <p:xfrm>
          <a:off x="848197" y="58342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{1A636836-E197-4A3E-A20C-459C55081D5C}</a:tableStyleId>
              </a:tblPr>
              <a:tblGrid>
                <a:gridCol w="915500"/>
                <a:gridCol w="936100"/>
                <a:gridCol w="936100"/>
              </a:tblGrid>
              <a:tr h="576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х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х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х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5" name="Google Shape;105;p15"/>
          <p:cNvSpPr/>
          <p:nvPr/>
        </p:nvSpPr>
        <p:spPr>
          <a:xfrm>
            <a:off x="323528" y="5992792"/>
            <a:ext cx="432048" cy="2880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30535" y="37991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Проблемы динамических массивов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57200" y="735695"/>
            <a:ext cx="8229600" cy="5386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Что должна сделать программа, если нам нужно увеличить размер динамического массива?</a:t>
            </a:r>
            <a:endParaRPr/>
          </a:p>
          <a:p>
            <a:pPr indent="-514350" lvl="0" marL="5143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/>
              <a:t>Нужно найти непрерывную область памяти такого размера, чтобы поместился наш массив;</a:t>
            </a:r>
            <a:endParaRPr/>
          </a:p>
          <a:p>
            <a:pPr indent="-514350" lvl="0" marL="5143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/>
              <a:t>Скопировать туда все элементы «старого» массива;</a:t>
            </a:r>
            <a:endParaRPr/>
          </a:p>
          <a:p>
            <a:pPr indent="-514350" lvl="0" marL="5143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/>
              <a:t>Перенести указатель на начало нового массива;</a:t>
            </a:r>
            <a:endParaRPr/>
          </a:p>
          <a:p>
            <a:pPr indent="-514350" lvl="0" marL="5143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/>
              <a:t>Вернуть системе память уничтожить «старый» массив</a:t>
            </a:r>
            <a:endParaRPr/>
          </a:p>
        </p:txBody>
      </p:sp>
      <p:graphicFrame>
        <p:nvGraphicFramePr>
          <p:cNvPr id="112" name="Google Shape;112;p16"/>
          <p:cNvGraphicFramePr/>
          <p:nvPr/>
        </p:nvGraphicFramePr>
        <p:xfrm>
          <a:off x="840929" y="50851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{1A636836-E197-4A3E-A20C-459C55081D5C}</a:tableStyleId>
              </a:tblPr>
              <a:tblGrid>
                <a:gridCol w="936100"/>
                <a:gridCol w="936100"/>
                <a:gridCol w="936100"/>
                <a:gridCol w="936100"/>
              </a:tblGrid>
              <a:tr h="576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х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х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х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х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3" name="Google Shape;113;p16"/>
          <p:cNvGraphicFramePr/>
          <p:nvPr/>
        </p:nvGraphicFramePr>
        <p:xfrm>
          <a:off x="848197" y="58342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{1A636836-E197-4A3E-A20C-459C55081D5C}</a:tableStyleId>
              </a:tblPr>
              <a:tblGrid>
                <a:gridCol w="936100"/>
                <a:gridCol w="936100"/>
                <a:gridCol w="936100"/>
                <a:gridCol w="936100"/>
              </a:tblGrid>
              <a:tr h="576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х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х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х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х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4" name="Google Shape;114;p16"/>
          <p:cNvGraphicFramePr/>
          <p:nvPr/>
        </p:nvGraphicFramePr>
        <p:xfrm>
          <a:off x="4592613" y="58342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{1A636836-E197-4A3E-A20C-459C55081D5C}</a:tableStyleId>
              </a:tblPr>
              <a:tblGrid>
                <a:gridCol w="936100"/>
                <a:gridCol w="936100"/>
                <a:gridCol w="936100"/>
                <a:gridCol w="936100"/>
              </a:tblGrid>
              <a:tr h="576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5" name="Google Shape;115;p16"/>
          <p:cNvSpPr/>
          <p:nvPr/>
        </p:nvSpPr>
        <p:spPr>
          <a:xfrm>
            <a:off x="323528" y="5992792"/>
            <a:ext cx="432048" cy="2880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430535" y="37991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Проблемы динамических массивов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457200" y="735695"/>
            <a:ext cx="8229600" cy="5386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А если попробовать искать не непрерывный блок памяти, а просто достаточный для размещения новых элементов?!</a:t>
            </a:r>
            <a:endParaRPr/>
          </a:p>
        </p:txBody>
      </p:sp>
      <p:graphicFrame>
        <p:nvGraphicFramePr>
          <p:cNvPr id="122" name="Google Shape;122;p17"/>
          <p:cNvGraphicFramePr/>
          <p:nvPr/>
        </p:nvGraphicFramePr>
        <p:xfrm>
          <a:off x="539552" y="23711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{1A636836-E197-4A3E-A20C-459C55081D5C}</a:tableStyleId>
              </a:tblPr>
              <a:tblGrid>
                <a:gridCol w="936100"/>
                <a:gridCol w="936100"/>
                <a:gridCol w="936100"/>
                <a:gridCol w="936100"/>
              </a:tblGrid>
              <a:tr h="576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х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х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х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х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23" name="Google Shape;123;p17"/>
          <p:cNvGraphicFramePr/>
          <p:nvPr/>
        </p:nvGraphicFramePr>
        <p:xfrm>
          <a:off x="4788024" y="35730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{1A636836-E197-4A3E-A20C-459C55081D5C}</a:tableStyleId>
              </a:tblPr>
              <a:tblGrid>
                <a:gridCol w="936100"/>
                <a:gridCol w="936100"/>
                <a:gridCol w="936100"/>
                <a:gridCol w="936100"/>
              </a:tblGrid>
              <a:tr h="576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х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х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х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х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24" name="Google Shape;124;p17"/>
          <p:cNvGraphicFramePr/>
          <p:nvPr/>
        </p:nvGraphicFramePr>
        <p:xfrm>
          <a:off x="4592613" y="58342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{1A636836-E197-4A3E-A20C-459C55081D5C}</a:tableStyleId>
              </a:tblPr>
              <a:tblGrid>
                <a:gridCol w="936100"/>
                <a:gridCol w="936100"/>
                <a:gridCol w="936100"/>
                <a:gridCol w="936100"/>
              </a:tblGrid>
              <a:tr h="576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х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х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5" name="Google Shape;125;p17"/>
          <p:cNvSpPr/>
          <p:nvPr/>
        </p:nvSpPr>
        <p:spPr>
          <a:xfrm>
            <a:off x="94172" y="2515150"/>
            <a:ext cx="432048" cy="2880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7"/>
          <p:cNvSpPr/>
          <p:nvPr/>
        </p:nvSpPr>
        <p:spPr>
          <a:xfrm rot="2630369">
            <a:off x="4355976" y="3122221"/>
            <a:ext cx="432048" cy="2880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/>
          <p:nvPr/>
        </p:nvSpPr>
        <p:spPr>
          <a:xfrm rot="9474725">
            <a:off x="4925873" y="4770474"/>
            <a:ext cx="3077896" cy="2880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Определения</a:t>
            </a:r>
            <a:endParaRPr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457200" y="1196752"/>
            <a:ext cx="8229600" cy="5386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2800">
                <a:solidFill>
                  <a:srgbClr val="FF0000"/>
                </a:solidFill>
              </a:rPr>
              <a:t>Список</a:t>
            </a:r>
            <a:r>
              <a:rPr lang="en-US" sz="2800"/>
              <a:t> – структура данных, представляющая собой конечную последовательность элементов. Она предоставляет место для хранения однотипных данных в памяти. В отличие от массива, список ограничен только памятью компьютера. Имеет неудобство в плане доступа к элементу по индексу и по используемой памяти. Алгоритмы добавления и удаления работают эффективнее, но некоторые алгоритмы, такие как поиск и доступ к элементу, работают медленнее. Также на элемент списка нужно больше памяти.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/>
              <a:t>Элемент списка:</a:t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3491880" y="5029637"/>
            <a:ext cx="4429156" cy="1571636"/>
          </a:xfrm>
          <a:prstGeom prst="rect">
            <a:avLst/>
          </a:prstGeom>
          <a:noFill/>
          <a:ln cap="flat" cmpd="sng" w="381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p18"/>
          <p:cNvCxnSpPr/>
          <p:nvPr/>
        </p:nvCxnSpPr>
        <p:spPr>
          <a:xfrm rot="5400000">
            <a:off x="5492144" y="5815455"/>
            <a:ext cx="1571636" cy="158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6" name="Google Shape;136;p18"/>
          <p:cNvSpPr txBox="1"/>
          <p:nvPr/>
        </p:nvSpPr>
        <p:spPr>
          <a:xfrm>
            <a:off x="4420574" y="5601141"/>
            <a:ext cx="10715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Данные</a:t>
            </a: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6635152" y="5672579"/>
            <a:ext cx="8572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Связь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Типы поведения списка</a:t>
            </a:r>
            <a:endParaRPr/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457200" y="1417638"/>
            <a:ext cx="8229600" cy="51657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Для каждого списка требуется прописать его поведение для операции. Например, куда добавлять новый элемент, как связывать списки, как удалять элемент, доступ к данным, обход списка и так далее.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Различаются списки по связям: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Односвязный список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Двусвязный список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Кольцевой односвязный/двусвязный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Развернутый связный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Односвязные списки</a:t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457200" y="1600201"/>
            <a:ext cx="8229600" cy="1400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>
                <a:solidFill>
                  <a:srgbClr val="FF0000"/>
                </a:solidFill>
              </a:rPr>
              <a:t>Односвязный список </a:t>
            </a:r>
            <a:r>
              <a:rPr lang="en-US" sz="2400"/>
              <a:t>– это список, у элементов которого существует связь, указывающая на следующий элемент списка ( односторонняя связь).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grpSp>
        <p:nvGrpSpPr>
          <p:cNvPr id="150" name="Google Shape;150;p20"/>
          <p:cNvGrpSpPr/>
          <p:nvPr/>
        </p:nvGrpSpPr>
        <p:grpSpPr>
          <a:xfrm>
            <a:off x="928662" y="3786190"/>
            <a:ext cx="6929486" cy="1726654"/>
            <a:chOff x="928662" y="3786190"/>
            <a:chExt cx="6929486" cy="1726654"/>
          </a:xfrm>
        </p:grpSpPr>
        <p:sp>
          <p:nvSpPr>
            <p:cNvPr id="151" name="Google Shape;151;p20"/>
            <p:cNvSpPr/>
            <p:nvPr/>
          </p:nvSpPr>
          <p:spPr>
            <a:xfrm>
              <a:off x="1357290" y="3786190"/>
              <a:ext cx="1071570" cy="571504"/>
            </a:xfrm>
            <a:prstGeom prst="rect">
              <a:avLst/>
            </a:prstGeom>
            <a:noFill/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2714612" y="3786190"/>
              <a:ext cx="1071570" cy="571504"/>
            </a:xfrm>
            <a:prstGeom prst="rect">
              <a:avLst/>
            </a:prstGeom>
            <a:noFill/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4071934" y="3786190"/>
              <a:ext cx="1071570" cy="571504"/>
            </a:xfrm>
            <a:prstGeom prst="rect">
              <a:avLst/>
            </a:prstGeom>
            <a:noFill/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5357818" y="3786190"/>
              <a:ext cx="1071570" cy="571504"/>
            </a:xfrm>
            <a:prstGeom prst="rect">
              <a:avLst/>
            </a:prstGeom>
            <a:noFill/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6643702" y="3786190"/>
              <a:ext cx="1071570" cy="571504"/>
            </a:xfrm>
            <a:prstGeom prst="rect">
              <a:avLst/>
            </a:prstGeom>
            <a:noFill/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6" name="Google Shape;156;p20"/>
            <p:cNvCxnSpPr/>
            <p:nvPr/>
          </p:nvCxnSpPr>
          <p:spPr>
            <a:xfrm rot="5400000">
              <a:off x="1786712" y="4071148"/>
              <a:ext cx="571504" cy="1588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7" name="Google Shape;157;p20"/>
            <p:cNvCxnSpPr/>
            <p:nvPr/>
          </p:nvCxnSpPr>
          <p:spPr>
            <a:xfrm rot="5400000">
              <a:off x="3144034" y="4071148"/>
              <a:ext cx="571504" cy="1588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" name="Google Shape;158;p20"/>
            <p:cNvCxnSpPr/>
            <p:nvPr/>
          </p:nvCxnSpPr>
          <p:spPr>
            <a:xfrm rot="5400000">
              <a:off x="4501356" y="4071148"/>
              <a:ext cx="571504" cy="1588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" name="Google Shape;159;p20"/>
            <p:cNvCxnSpPr/>
            <p:nvPr/>
          </p:nvCxnSpPr>
          <p:spPr>
            <a:xfrm rot="5400000">
              <a:off x="5787240" y="4071148"/>
              <a:ext cx="571504" cy="1588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" name="Google Shape;160;p20"/>
            <p:cNvCxnSpPr/>
            <p:nvPr/>
          </p:nvCxnSpPr>
          <p:spPr>
            <a:xfrm rot="5400000">
              <a:off x="7143768" y="4071942"/>
              <a:ext cx="571504" cy="1588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" name="Google Shape;161;p20"/>
            <p:cNvCxnSpPr>
              <a:endCxn id="152" idx="1"/>
            </p:cNvCxnSpPr>
            <p:nvPr/>
          </p:nvCxnSpPr>
          <p:spPr>
            <a:xfrm>
              <a:off x="2285912" y="4070442"/>
              <a:ext cx="428700" cy="1500"/>
            </a:xfrm>
            <a:prstGeom prst="straightConnector1">
              <a:avLst/>
            </a:prstGeom>
            <a:noFill/>
            <a:ln cap="rnd" cmpd="sng" w="19050">
              <a:solidFill>
                <a:schemeClr val="dk1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cxnSp>
          <p:nvCxnSpPr>
            <p:cNvPr id="162" name="Google Shape;162;p20"/>
            <p:cNvCxnSpPr/>
            <p:nvPr/>
          </p:nvCxnSpPr>
          <p:spPr>
            <a:xfrm>
              <a:off x="4929190" y="4071942"/>
              <a:ext cx="428628" cy="1588"/>
            </a:xfrm>
            <a:prstGeom prst="straightConnector1">
              <a:avLst/>
            </a:prstGeom>
            <a:noFill/>
            <a:ln cap="rnd" cmpd="sng" w="19050">
              <a:solidFill>
                <a:schemeClr val="dk1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cxnSp>
          <p:nvCxnSpPr>
            <p:cNvPr id="163" name="Google Shape;163;p20"/>
            <p:cNvCxnSpPr/>
            <p:nvPr/>
          </p:nvCxnSpPr>
          <p:spPr>
            <a:xfrm>
              <a:off x="3643306" y="4071942"/>
              <a:ext cx="428628" cy="1588"/>
            </a:xfrm>
            <a:prstGeom prst="straightConnector1">
              <a:avLst/>
            </a:prstGeom>
            <a:noFill/>
            <a:ln cap="rnd" cmpd="sng" w="19050">
              <a:solidFill>
                <a:schemeClr val="dk1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cxnSp>
          <p:nvCxnSpPr>
            <p:cNvPr id="164" name="Google Shape;164;p20"/>
            <p:cNvCxnSpPr/>
            <p:nvPr/>
          </p:nvCxnSpPr>
          <p:spPr>
            <a:xfrm>
              <a:off x="6215074" y="4071942"/>
              <a:ext cx="428628" cy="1588"/>
            </a:xfrm>
            <a:prstGeom prst="straightConnector1">
              <a:avLst/>
            </a:prstGeom>
            <a:noFill/>
            <a:ln cap="rnd" cmpd="sng" w="19050">
              <a:solidFill>
                <a:schemeClr val="dk1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cxnSp>
          <p:nvCxnSpPr>
            <p:cNvPr id="165" name="Google Shape;165;p20"/>
            <p:cNvCxnSpPr/>
            <p:nvPr/>
          </p:nvCxnSpPr>
          <p:spPr>
            <a:xfrm rot="5400000">
              <a:off x="7358082" y="4357694"/>
              <a:ext cx="428628" cy="1588"/>
            </a:xfrm>
            <a:prstGeom prst="straightConnector1">
              <a:avLst/>
            </a:prstGeom>
            <a:noFill/>
            <a:ln cap="rnd" cmpd="sng" w="19050">
              <a:solidFill>
                <a:schemeClr val="dk1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sp>
          <p:nvSpPr>
            <p:cNvPr id="166" name="Google Shape;166;p20"/>
            <p:cNvSpPr txBox="1"/>
            <p:nvPr/>
          </p:nvSpPr>
          <p:spPr>
            <a:xfrm>
              <a:off x="928662" y="5143512"/>
              <a:ext cx="8367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Голова</a:t>
              </a:r>
              <a:endParaRPr/>
            </a:p>
          </p:txBody>
        </p:sp>
        <p:cxnSp>
          <p:nvCxnSpPr>
            <p:cNvPr id="167" name="Google Shape;167;p20"/>
            <p:cNvCxnSpPr>
              <a:stCxn id="166" idx="0"/>
              <a:endCxn id="151" idx="2"/>
            </p:cNvCxnSpPr>
            <p:nvPr/>
          </p:nvCxnSpPr>
          <p:spPr>
            <a:xfrm flipH="1" rot="10800000">
              <a:off x="1347046" y="4357812"/>
              <a:ext cx="546000" cy="785700"/>
            </a:xfrm>
            <a:prstGeom prst="straightConnector1">
              <a:avLst/>
            </a:prstGeom>
            <a:noFill/>
            <a:ln cap="flat" cmpd="sng" w="19050">
              <a:solidFill>
                <a:srgbClr val="4A7DB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68" name="Google Shape;168;p20"/>
            <p:cNvSpPr/>
            <p:nvPr/>
          </p:nvSpPr>
          <p:spPr>
            <a:xfrm rot="5400000">
              <a:off x="5036347" y="2107397"/>
              <a:ext cx="357190" cy="5286412"/>
            </a:xfrm>
            <a:prstGeom prst="rightBrace">
              <a:avLst>
                <a:gd fmla="val 8333" name="adj1"/>
                <a:gd fmla="val 51211" name="adj2"/>
              </a:avLst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0"/>
            <p:cNvSpPr txBox="1"/>
            <p:nvPr/>
          </p:nvSpPr>
          <p:spPr>
            <a:xfrm>
              <a:off x="4786314" y="5000636"/>
              <a:ext cx="7248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Хвост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457200" y="3706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Описание списка на Си</a:t>
            </a:r>
            <a:endParaRPr/>
          </a:p>
        </p:txBody>
      </p:sp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457200" y="621656"/>
            <a:ext cx="8467650" cy="5846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/>
              <a:t>Класс в C++-это определенный пользователем тип или структура данных, объявленный с помощью ключевого слова class, который имеет данные и функции (также называемые переменными-членами и функциями-членами) в качестве своих членов, доступ к которым регулируется тремя спецификаторами доступа private, protected или public.</a:t>
            </a:r>
            <a:endParaRPr/>
          </a:p>
          <a:p>
            <a:pPr indent="0" lvl="0" marL="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/>
              <a:t>На языке С++ элемент списка – это класс.</a:t>
            </a:r>
            <a:endParaRPr/>
          </a:p>
          <a:p>
            <a:pPr indent="-342900" lvl="0" marL="3429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00"/>
          </a:p>
          <a:p>
            <a:pPr indent="-342900" lvl="0" marL="3429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/>
              <a:t>struct list {</a:t>
            </a:r>
            <a:endParaRPr/>
          </a:p>
          <a:p>
            <a:pPr indent="-342900" lvl="0" marL="3429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/>
              <a:t>	int data;	         //информационное поле, данные</a:t>
            </a:r>
            <a:endParaRPr sz="2600"/>
          </a:p>
          <a:p>
            <a:pPr indent="-342900" lvl="0" marL="3429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/>
              <a:t>	struct list *next; // указатель на следующий элемент списка</a:t>
            </a:r>
            <a:endParaRPr sz="2600"/>
          </a:p>
          <a:p>
            <a:pPr indent="-342900" lvl="0" marL="3429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/>
              <a:t>};</a:t>
            </a:r>
            <a:endParaRPr sz="2600"/>
          </a:p>
          <a:p>
            <a:pPr indent="-342900" lvl="0" marL="3429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00"/>
          </a:p>
          <a:p>
            <a:pPr indent="-342900" lvl="0" marL="3429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/>
              <a:t>/* Описание переменных: */</a:t>
            </a:r>
            <a:endParaRPr sz="2600"/>
          </a:p>
          <a:p>
            <a:pPr indent="-342900" lvl="0" marL="3429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/>
              <a:t>struct list *head=NULL; // - указатель на голову списка</a:t>
            </a:r>
            <a:endParaRPr/>
          </a:p>
          <a:p>
            <a:pPr indent="-342900" lvl="0" marL="3429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/>
              <a:t>struct list  *p, *t;	</a:t>
            </a:r>
            <a:endParaRPr sz="2600"/>
          </a:p>
          <a:p>
            <a:pPr indent="-342900" lvl="0" marL="3429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00"/>
          </a:p>
          <a:p>
            <a:pPr indent="-342900" lvl="0" marL="342900" rtl="0" algn="ctr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600"/>
              <a:t>Основные действия, производимые над элементами ОЛС:</a:t>
            </a:r>
            <a:endParaRPr/>
          </a:p>
          <a:p>
            <a:pPr indent="-342900" lvl="0" marL="3429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00"/>
          </a:p>
          <a:p>
            <a:pPr indent="-342900" lvl="0" marL="3429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Инициализация списка</a:t>
            </a:r>
            <a:endParaRPr/>
          </a:p>
          <a:p>
            <a:pPr indent="-342900" lvl="0" marL="3429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Добавление узла в список</a:t>
            </a:r>
            <a:endParaRPr/>
          </a:p>
          <a:p>
            <a:pPr indent="-342900" lvl="0" marL="3429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Удаление узла из списка</a:t>
            </a:r>
            <a:endParaRPr/>
          </a:p>
          <a:p>
            <a:pPr indent="-342900" lvl="0" marL="3429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Удаление корня списка</a:t>
            </a:r>
            <a:endParaRPr/>
          </a:p>
          <a:p>
            <a:pPr indent="-342900" lvl="0" marL="3429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Вывод элементов списка</a:t>
            </a:r>
            <a:endParaRPr/>
          </a:p>
          <a:p>
            <a:pPr indent="-342900" lvl="0" marL="3429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Взаимообмен двух узлов списка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7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7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7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7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7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7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7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7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75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75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75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75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