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3E78F0-8C50-4675-AE46-78DE5091F3A9}">
  <a:tblStyle styleId="{0D3E78F0-8C50-4675-AE46-78DE5091F3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Линейные списки:</a:t>
            </a:r>
            <a:br>
              <a:rPr lang="en-US"/>
            </a:br>
            <a:r>
              <a:rPr lang="en-US"/>
              <a:t>стеки, очереди, деки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Лекция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28596" y="214290"/>
            <a:ext cx="822960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Дек (double-ended queue) </a:t>
            </a:r>
            <a:br>
              <a:rPr lang="en-US" sz="3600"/>
            </a:br>
            <a:r>
              <a:rPr lang="en-US" sz="3600"/>
              <a:t>очередь с двумя концами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500034" y="1214422"/>
            <a:ext cx="8229600" cy="13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</a:t>
            </a:r>
            <a:r>
              <a:rPr lang="en-US" sz="3600"/>
              <a:t>это линейный список, в котором все включения и исключения производятся на обоих концах списка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57224" y="5143512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286644" y="5143512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571736" y="5143512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214810" y="5143512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15008" y="5143512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2"/>
          <p:cNvCxnSpPr>
            <a:stCxn id="181" idx="3"/>
            <a:endCxn id="183" idx="1"/>
          </p:cNvCxnSpPr>
          <p:nvPr/>
        </p:nvCxnSpPr>
        <p:spPr>
          <a:xfrm>
            <a:off x="1785918" y="539354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7" name="Google Shape;187;p22"/>
          <p:cNvCxnSpPr>
            <a:stCxn id="183" idx="3"/>
            <a:endCxn id="184" idx="1"/>
          </p:cNvCxnSpPr>
          <p:nvPr/>
        </p:nvCxnSpPr>
        <p:spPr>
          <a:xfrm>
            <a:off x="3500430" y="5393545"/>
            <a:ext cx="714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8" name="Google Shape;188;p22"/>
          <p:cNvCxnSpPr>
            <a:stCxn id="185" idx="3"/>
            <a:endCxn id="182" idx="1"/>
          </p:cNvCxnSpPr>
          <p:nvPr/>
        </p:nvCxnSpPr>
        <p:spPr>
          <a:xfrm>
            <a:off x="6643702" y="5393545"/>
            <a:ext cx="642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9" name="Google Shape;189;p22"/>
          <p:cNvCxnSpPr>
            <a:stCxn id="184" idx="3"/>
            <a:endCxn id="185" idx="1"/>
          </p:cNvCxnSpPr>
          <p:nvPr/>
        </p:nvCxnSpPr>
        <p:spPr>
          <a:xfrm>
            <a:off x="5143504" y="5393545"/>
            <a:ext cx="571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0" name="Google Shape;190;p22"/>
          <p:cNvSpPr txBox="1"/>
          <p:nvPr/>
        </p:nvSpPr>
        <p:spPr>
          <a:xfrm>
            <a:off x="857224" y="5715016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Левый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2500298" y="5715016"/>
            <a:ext cx="8866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слева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4214810" y="5715016"/>
            <a:ext cx="1156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слева или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справа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5643570" y="5715016"/>
            <a:ext cx="939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справа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7358082" y="5715016"/>
            <a:ext cx="9509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Правый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000100" y="3714752"/>
            <a:ext cx="18085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Включить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исключить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flipH="1" rot="5400000">
            <a:off x="7767417" y="3591168"/>
            <a:ext cx="571504" cy="1390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70" y="0"/>
                </a:moveTo>
                <a:close/>
                <a:lnTo>
                  <a:pt x="-2270" y="120000"/>
                </a:lnTo>
              </a:path>
              <a:path extrusionOk="0" fill="none" h="120000" w="120000">
                <a:moveTo>
                  <a:pt x="-2270" y="68657"/>
                </a:moveTo>
                <a:lnTo>
                  <a:pt x="-117505" y="83611"/>
                </a:ln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7215206" y="3786190"/>
            <a:ext cx="17011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Включить или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исключить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flipH="1" rot="5400000">
            <a:off x="1337997" y="3519730"/>
            <a:ext cx="571504" cy="1390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70" y="0"/>
                </a:moveTo>
                <a:close/>
                <a:lnTo>
                  <a:pt x="-2270" y="120000"/>
                </a:lnTo>
              </a:path>
              <a:path extrusionOk="0" fill="none" h="120000" w="120000">
                <a:moveTo>
                  <a:pt x="-2270" y="68657"/>
                </a:moveTo>
                <a:lnTo>
                  <a:pt x="-126796" y="83611"/>
                </a:ln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Стеки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push-down список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реверсивная память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гнездовая память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магазин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LIFO (last-in-first-out)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список йо-йо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Операции работы со стеками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makenull (S) – делает стек S пустым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create() – создает стек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top (S) – выдает значение верхнего элемента стека, не удаляя его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pop(S) – выдает значение верхнего элемента стека и удаляет его из стека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push(x, S) – помещает в стек S новый элемент со значением x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empty (S) -  если стек пуст, то функция возвращает 1 (истина), иначе – 0 (ложь).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Операции работы со стеками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makenull (S) – делает стек S пустым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create() – создает стек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top (S) – выдает значение верхнего элемента стека, не удаляя его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pop(S) – выдает значение верхнего элемента стека и удаляет его из стека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push(x, S) – помещает в стек S новый элемент со значением x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empty (S) -  если стек пуст, то функция возвращает 1 (истина), иначе – 0 (ложь).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Реализация стека на си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457200" y="1000108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{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data;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struct list * next;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typedef struct stack { struct list *top; } Stack;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void makenull (Stack  *S)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	struct list *p;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while (S-&gt;top)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{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p = S-&gt;top;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 S-&gt;top = p-&gt;next;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free(p);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Реализация стека на си - продолжение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28596" y="1000108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Stack * create ( 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	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Stack * S;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 = (Stack *) malloc (sizeof (Stack));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S-&gt;top = NULL;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return S;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 top (Stack *S)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if (S-&gt;top)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(S-&gt;top-&gt;data);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else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US"/>
              <a:t>		return 0; //</a:t>
            </a:r>
            <a:r>
              <a:rPr lang="en-US" sz="2800"/>
              <a:t>здесь может быть реакция на </a:t>
            </a:r>
            <a:r>
              <a:rPr lang="en-US"/>
              <a:t>			 	     //</a:t>
            </a:r>
            <a:r>
              <a:rPr lang="en-US" sz="2800"/>
              <a:t>ошибку – обращение к пустому стеку</a:t>
            </a:r>
            <a:endParaRPr sz="2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Реализация стека на си - продолжение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int pop(Stack *S)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a;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struct list *p;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 = S-&gt;top;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a = p-&gt;data;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S-&gt; top = p-&gt;next;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free(p);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return a;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void push(int a, Stack *S)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struct list *p;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 = (struct list *) malloc ( sizeof (struct list));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p-&gt;data = a;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p-&gt;next = S-&gt; top;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S-&gt;top = p 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 empty (Stack *S)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return (S-&gt;top == NULL);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Реализация стека на си - продолжение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Виды записи выражений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457200" y="1214423"/>
            <a:ext cx="8229600" cy="4929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Префиксная</a:t>
            </a:r>
            <a:r>
              <a:rPr lang="en-US"/>
              <a:t> (операция перед операндами)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Инфиксная</a:t>
            </a:r>
            <a:r>
              <a:rPr lang="en-US"/>
              <a:t> или скобочная (операция между операндами)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Постфиксная</a:t>
            </a:r>
            <a:r>
              <a:rPr lang="en-US"/>
              <a:t> или обратная польская (операция после операндов)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Примеры: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+ (f – b * c / (z – x) + y) / (a * r – k)   - инфиксная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+a / + – f /*b c – z x y –*a r k                - префиксная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 f b c * z x – / – y + a r * k – / +          - постфиксная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Перевод из инфиксной формы в постфиксную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428596" y="1071546"/>
            <a:ext cx="8229600" cy="23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Вход</a:t>
            </a:r>
            <a:r>
              <a:rPr lang="en-US"/>
              <a:t>: строка, содержащая арифметическое выражение, записанное в инфиксной форме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Выход</a:t>
            </a:r>
            <a:r>
              <a:rPr lang="en-US"/>
              <a:t>: строка, содержащая то же выражение, записанное в постфиксной форме (обратной польской записи).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Обозначения</a:t>
            </a:r>
            <a:r>
              <a:rPr lang="en-US"/>
              <a:t>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 числа, строки (идентификаторы) – операнды;</a:t>
            </a:r>
            <a:endParaRPr/>
          </a:p>
        </p:txBody>
      </p:sp>
      <p:graphicFrame>
        <p:nvGraphicFramePr>
          <p:cNvPr id="253" name="Google Shape;253;p31"/>
          <p:cNvGraphicFramePr/>
          <p:nvPr/>
        </p:nvGraphicFramePr>
        <p:xfrm>
          <a:off x="1928794" y="35718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{0D3E78F0-8C50-4675-AE46-78DE5091F3A9}</a:tableStyleId>
              </a:tblPr>
              <a:tblGrid>
                <a:gridCol w="2357450"/>
                <a:gridCol w="2928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Знаки операций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Приоритеты операций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(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+,   –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*,  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323528" y="260648"/>
            <a:ext cx="8712968" cy="6408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«Стрелочка» в С++ это оператор косвенного обращения. Используется для доступа к полям через указатель на структуру или объект.</a:t>
            </a:r>
            <a:br>
              <a:rPr lang="en-US" sz="1800"/>
            </a:br>
            <a:r>
              <a:rPr lang="en-US" sz="1800"/>
              <a:t>Для указателей a-&gt;b - это тоже самое, что запись (*a).b, просто сокращённая форма, своего рода – «два-в-одном».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Пример:</a:t>
            </a:r>
            <a:br>
              <a:rPr lang="en-US" sz="1800"/>
            </a:br>
            <a:br>
              <a:rPr lang="en-US" sz="1800"/>
            </a:br>
            <a:r>
              <a:rPr lang="en-US" sz="1800"/>
              <a:t>struct Point</a:t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/>
              <a:t>int X, Y;</a:t>
            </a:r>
            <a:br>
              <a:rPr lang="en-US" sz="1800"/>
            </a:br>
            <a:r>
              <a:rPr lang="en-US" sz="1800"/>
              <a:t>};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Point * point = new Point2;</a:t>
            </a:r>
            <a:br>
              <a:rPr lang="en-US" sz="1800"/>
            </a:br>
            <a:r>
              <a:rPr lang="en-US" sz="1800"/>
              <a:t>point-&gt;X = 1; // В поле Х структуры Point2 сейчас лежит 1</a:t>
            </a:r>
            <a:br>
              <a:rPr lang="en-US" sz="1800"/>
            </a:br>
            <a:r>
              <a:rPr lang="en-US" sz="1800"/>
              <a:t>point-&gt;Y = 2; // В поле Y структуры Point2 сейчас лежит 2</a:t>
            </a:r>
            <a:br>
              <a:rPr lang="en-US" sz="1800"/>
            </a:br>
            <a:r>
              <a:rPr lang="en-US" sz="1800"/>
              <a:t>...</a:t>
            </a:r>
            <a:br>
              <a:rPr lang="en-US" sz="1800"/>
            </a:br>
            <a:r>
              <a:rPr lang="en-US" sz="1800"/>
              <a:t>(*point).X = 3; // В поле Х структуры Point2 сейчас лежит 3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Итого: </a:t>
            </a:r>
            <a:br>
              <a:rPr lang="en-US" sz="1800"/>
            </a:br>
            <a:r>
              <a:rPr lang="en-US" sz="1800"/>
              <a:t>Оператор Dot (.) Используется для обычного доступа к членам структуры или объединения.</a:t>
            </a:r>
            <a:br>
              <a:rPr lang="en-US" sz="1800"/>
            </a:br>
            <a:r>
              <a:rPr lang="en-US" sz="1800"/>
              <a:t>Оператор Arrow (-&gt;) существует для доступа к членам структуры или объединениям с помощью указателей.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Алгоритм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457200" y="714356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Шаг 0: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Взять первый элемент из входной строки и поместить его в X.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Выходная строка и стек  пусты.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Шаг 1: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Если X – операнд, то дописать его в конец выходной строки.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Если X = ‘(‘,  то поместить его в стек.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Если X = ‘)‘, то вытолкнуть из стека и поместить в конец выходной 	строки все элементы до первой встреченной открывающей 	скобки. Эту скобку вытолкнуть из стека.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Если X – знак операции, отличный от скобок, то			пока стек не пуст, и верхний элемент стека имеет приоритет, 	больший либо равный приоритету X,  вытолкнуть его из стека и 	поместить в выходную строку. 					Затем поместить  X в стек.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Шаг 2: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Если входная строка не исчерпана, то поместить в X очередной элемент входной строки и перейти на Шаг 1, иначе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пока стек не пуст, вытолкнуть из стека содержимое в выходную строку.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Перевод из инфиксной формы в постфиксную. Пример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214282" y="714357"/>
            <a:ext cx="8929718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Входная строка: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  +  (  f  – b  *  c   /  (  z  –  x  ) +  y  )  /  (  a  *  r  –  k  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357158" y="3786191"/>
            <a:ext cx="3286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Выходная строка: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57158" y="4429132"/>
            <a:ext cx="6572296" cy="500066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3"/>
          <p:cNvCxnSpPr/>
          <p:nvPr/>
        </p:nvCxnSpPr>
        <p:spPr>
          <a:xfrm rot="5400000">
            <a:off x="392877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33"/>
          <p:cNvCxnSpPr/>
          <p:nvPr/>
        </p:nvCxnSpPr>
        <p:spPr>
          <a:xfrm rot="5400000">
            <a:off x="678629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3"/>
          <p:cNvCxnSpPr/>
          <p:nvPr/>
        </p:nvCxnSpPr>
        <p:spPr>
          <a:xfrm rot="5400000">
            <a:off x="96438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3"/>
          <p:cNvCxnSpPr/>
          <p:nvPr/>
        </p:nvCxnSpPr>
        <p:spPr>
          <a:xfrm rot="5400000">
            <a:off x="132157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33"/>
          <p:cNvCxnSpPr/>
          <p:nvPr/>
        </p:nvCxnSpPr>
        <p:spPr>
          <a:xfrm rot="5400000">
            <a:off x="167876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33"/>
          <p:cNvCxnSpPr/>
          <p:nvPr/>
        </p:nvCxnSpPr>
        <p:spPr>
          <a:xfrm rot="5400000">
            <a:off x="203595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3"/>
          <p:cNvCxnSpPr/>
          <p:nvPr/>
        </p:nvCxnSpPr>
        <p:spPr>
          <a:xfrm rot="5400000">
            <a:off x="239314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3"/>
          <p:cNvCxnSpPr/>
          <p:nvPr/>
        </p:nvCxnSpPr>
        <p:spPr>
          <a:xfrm rot="5400000">
            <a:off x="275033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33"/>
          <p:cNvCxnSpPr/>
          <p:nvPr/>
        </p:nvCxnSpPr>
        <p:spPr>
          <a:xfrm rot="5400000">
            <a:off x="310752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3"/>
          <p:cNvCxnSpPr/>
          <p:nvPr/>
        </p:nvCxnSpPr>
        <p:spPr>
          <a:xfrm rot="5400000">
            <a:off x="346471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3"/>
          <p:cNvCxnSpPr/>
          <p:nvPr/>
        </p:nvCxnSpPr>
        <p:spPr>
          <a:xfrm rot="5400000">
            <a:off x="382190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33"/>
          <p:cNvCxnSpPr/>
          <p:nvPr/>
        </p:nvCxnSpPr>
        <p:spPr>
          <a:xfrm rot="5400000">
            <a:off x="417909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3"/>
          <p:cNvCxnSpPr/>
          <p:nvPr/>
        </p:nvCxnSpPr>
        <p:spPr>
          <a:xfrm rot="5400000">
            <a:off x="453628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33"/>
          <p:cNvCxnSpPr/>
          <p:nvPr/>
        </p:nvCxnSpPr>
        <p:spPr>
          <a:xfrm rot="5400000">
            <a:off x="489347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33"/>
          <p:cNvCxnSpPr/>
          <p:nvPr/>
        </p:nvCxnSpPr>
        <p:spPr>
          <a:xfrm rot="5400000">
            <a:off x="525066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3"/>
          <p:cNvCxnSpPr/>
          <p:nvPr/>
        </p:nvCxnSpPr>
        <p:spPr>
          <a:xfrm rot="5400000">
            <a:off x="596504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33"/>
          <p:cNvCxnSpPr/>
          <p:nvPr/>
        </p:nvCxnSpPr>
        <p:spPr>
          <a:xfrm rot="5400000">
            <a:off x="560785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3"/>
          <p:cNvCxnSpPr/>
          <p:nvPr/>
        </p:nvCxnSpPr>
        <p:spPr>
          <a:xfrm rot="5400000">
            <a:off x="6322231" y="4679165"/>
            <a:ext cx="5000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3"/>
          <p:cNvSpPr txBox="1"/>
          <p:nvPr/>
        </p:nvSpPr>
        <p:spPr>
          <a:xfrm>
            <a:off x="7572396" y="2571744"/>
            <a:ext cx="10643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Стек: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7358082" y="3214686"/>
            <a:ext cx="1571636" cy="328614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7429520" y="5500702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7429520" y="5000636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429520" y="4500570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7429520" y="6000768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7429520" y="4000504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7429520" y="3500438"/>
            <a:ext cx="1428760" cy="42862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214282" y="1285860"/>
            <a:ext cx="428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571472" y="1285860"/>
            <a:ext cx="3571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000100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1285852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571604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1857356" y="1285860"/>
            <a:ext cx="401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2285984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643174" y="1285860"/>
            <a:ext cx="428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143240" y="1285860"/>
            <a:ext cx="3433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3500430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786182" y="1285860"/>
            <a:ext cx="3465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4143372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4500562" y="1357298"/>
            <a:ext cx="362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4857752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5072066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429256" y="1285860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857884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6143636" y="1357298"/>
            <a:ext cx="3433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6429388" y="1357298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6786578" y="1285860"/>
            <a:ext cx="381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7143768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7572396" y="1285860"/>
            <a:ext cx="327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7858148" y="128586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8286776" y="1285860"/>
            <a:ext cx="370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8643966" y="1285860"/>
            <a:ext cx="309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428596" y="3000372"/>
            <a:ext cx="785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142844" y="1785926"/>
            <a:ext cx="428628" cy="5715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Вычисления на стеке</a:t>
            </a:r>
            <a:endParaRPr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457200" y="928670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Вход</a:t>
            </a:r>
            <a:r>
              <a:rPr lang="en-US"/>
              <a:t>: строка, содержащая выражение, записанное в постфиксной форме.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Выход:</a:t>
            </a:r>
            <a:r>
              <a:rPr lang="en-US"/>
              <a:t> число - значение заданного выражения.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Алгоритм: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Шаг 0: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Стек  пуст.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Взять первый элемент из входной строки и поместить его в X.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Шаг 1: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Если X – операнд, то поместить его в стек.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Если X – знак операции, то вытолкнуть из стека два верхних элемента, применить к ним соответствующую операцию, результат положить в стек.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Шаг 2: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sz="2800"/>
              <a:t>Если входная строка не исчерпана, то  поместить в X очередной элемент входной строки и перейти на Шаг 1, иначе вытолкнуть из стека результат вычисления выражения.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Вычисления на стеке. Пример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457200" y="1600201"/>
            <a:ext cx="6115064" cy="111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Входная строка: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   2   3   *   4   2   /   −  4   /   +   1   −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42910" y="3357562"/>
            <a:ext cx="8424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Стек:</a:t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642910" y="3857628"/>
            <a:ext cx="1357322" cy="2571768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714348" y="5929330"/>
            <a:ext cx="1214446" cy="428628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14348" y="5429264"/>
            <a:ext cx="1214446" cy="428628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14348" y="4429132"/>
            <a:ext cx="1214446" cy="428628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714348" y="4929198"/>
            <a:ext cx="1214446" cy="428628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428596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928662" y="2143116"/>
            <a:ext cx="3571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1857356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2786050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1357290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2357422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3714744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286116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000760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5572132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5072066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4572000" y="221455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4143372" y="21431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3857620" y="3857628"/>
            <a:ext cx="642942" cy="571504"/>
          </a:xfrm>
          <a:prstGeom prst="rect">
            <a:avLst/>
          </a:prstGeom>
          <a:noFill/>
          <a:ln cap="flat" cmpd="sng" w="158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5572132" y="3857628"/>
            <a:ext cx="571504" cy="571504"/>
          </a:xfrm>
          <a:prstGeom prst="rect">
            <a:avLst/>
          </a:prstGeom>
          <a:noFill/>
          <a:ln cap="flat" cmpd="sng" w="158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7143768" y="3857628"/>
            <a:ext cx="571504" cy="571504"/>
          </a:xfrm>
          <a:prstGeom prst="rect">
            <a:avLst/>
          </a:prstGeom>
          <a:noFill/>
          <a:ln cap="flat" cmpd="sng" w="158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4714876" y="3786190"/>
            <a:ext cx="714380" cy="714380"/>
          </a:xfrm>
          <a:prstGeom prst="ellipse">
            <a:avLst/>
          </a:prstGeom>
          <a:noFill/>
          <a:ln cap="flat" cmpd="sng" w="158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6500826" y="3857628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285720" y="2786058"/>
            <a:ext cx="500066" cy="28575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7215206" y="3857628"/>
            <a:ext cx="428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7215206" y="3857628"/>
            <a:ext cx="5000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7215206" y="378619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7215206" y="3786190"/>
            <a:ext cx="3930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7215206" y="38576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215206" y="38576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Очереди</a:t>
            </a:r>
            <a:endParaRPr/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FIFO (first-in-first-out) –первый вошел, первый вышел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Операции работы с очередями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makenull (Q) – делает очередь Q пустой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create( ) – создает очередь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first (Q) – выдает значение первого элемента очереди, не удаляя его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dequeue(Q) – выдает значение первого элемента очереди и удаляет его из очереди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enqueue(x, Q) – помещает в конец очереди Q новый элемент со значением x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empty (Q) -  если очередь пуста, то функция возвращает 1 (истина), иначе – 0 (ложь).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467544" y="116632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Реализация очереди на циклическом массиве </a:t>
            </a:r>
            <a:br>
              <a:rPr lang="en-US" sz="3200"/>
            </a:br>
            <a:r>
              <a:rPr lang="en-US" sz="3200"/>
              <a:t>(</a:t>
            </a:r>
            <a:r>
              <a:rPr lang="en-US" sz="3200">
                <a:solidFill>
                  <a:srgbClr val="FF0000"/>
                </a:solidFill>
              </a:rPr>
              <a:t>нет проверки на пустоту и переполнение</a:t>
            </a:r>
            <a:r>
              <a:rPr lang="en-US" sz="3200"/>
              <a:t>!)</a:t>
            </a:r>
            <a:endParaRPr/>
          </a:p>
        </p:txBody>
      </p: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457200" y="1124744"/>
            <a:ext cx="36107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Enqueue (Q, x)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Q[tail[Q]] ← x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tail[Q] = length[Q]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then tail[Q] ← 1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 tail[Q] ← tail[Q] + 1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Dequeue (Q)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 ← Q[head[Q]]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head[Q]= length[Q]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then head[Q] ←  1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 head[Q] ← head[Q]+1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return x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1124744"/>
            <a:ext cx="4917927" cy="13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866" y="3284984"/>
            <a:ext cx="4750098" cy="140110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 txBox="1"/>
          <p:nvPr/>
        </p:nvSpPr>
        <p:spPr>
          <a:xfrm>
            <a:off x="4355976" y="2849497"/>
            <a:ext cx="4617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Enqueue(Q, 6); Enqueue(Q, 9); Enqueue(Q, 1);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4716016" y="4866579"/>
            <a:ext cx="1454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Dequeue(Q);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0662" y="5235910"/>
            <a:ext cx="4643301" cy="134288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539552" y="188640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Реализация очереди с помощью двух стеков</a:t>
            </a:r>
            <a:endParaRPr/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980728"/>
            <a:ext cx="7956376" cy="115556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9"/>
          <p:cNvSpPr txBox="1"/>
          <p:nvPr/>
        </p:nvSpPr>
        <p:spPr>
          <a:xfrm>
            <a:off x="683568" y="2348880"/>
            <a:ext cx="78488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(Q,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Push (S2, x)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(Q)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Stack_Empty (S1)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then Переложить все содержимое из S2 в S1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Pop(S1)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6" name="Google Shape;39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i="1" lang="en-US" sz="3200">
                <a:solidFill>
                  <a:schemeClr val="dk2"/>
                </a:solidFill>
              </a:rPr>
              <a:t>Реализация очереди на динамических списках</a:t>
            </a:r>
            <a:endParaRPr/>
          </a:p>
        </p:txBody>
      </p:sp>
      <p:sp>
        <p:nvSpPr>
          <p:cNvPr id="403" name="Google Shape;403;p40"/>
          <p:cNvSpPr txBox="1"/>
          <p:nvPr>
            <p:ph idx="1" type="body"/>
          </p:nvPr>
        </p:nvSpPr>
        <p:spPr>
          <a:xfrm>
            <a:off x="457200" y="1600200"/>
            <a:ext cx="32507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data;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struct list * next;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typedef struct queue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struct list *first;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struct list *end;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Queue;</a:t>
            </a:r>
            <a:endParaRPr/>
          </a:p>
        </p:txBody>
      </p:sp>
      <p:sp>
        <p:nvSpPr>
          <p:cNvPr id="404" name="Google Shape;40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440396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1" lang="en-US">
                <a:solidFill>
                  <a:schemeClr val="dk2"/>
                </a:solidFill>
              </a:rPr>
              <a:t>Реализация очереди на массиве</a:t>
            </a:r>
            <a:endParaRPr/>
          </a:p>
        </p:txBody>
      </p:sp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457200" y="1600201"/>
            <a:ext cx="8579296" cy="370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typedef struct _Queue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size; // размер массива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first; // номер первого элемента очереди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leng; // длина очереди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* arr; // указатель на начало массива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Queue;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2" name="Google Shape;41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85799" y="188640"/>
            <a:ext cx="8278687" cy="6408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Доступ к статическим переменным и функциям выполняется через двоеточие. </a:t>
            </a:r>
            <a:br>
              <a:rPr lang="en-US" sz="1800"/>
            </a:br>
            <a:r>
              <a:rPr lang="en-US" sz="1800"/>
              <a:t>Доступ к переменным членам и методам : через точку объект класса</a:t>
            </a:r>
            <a:br>
              <a:rPr lang="en-US" sz="1800"/>
            </a:br>
            <a:r>
              <a:rPr lang="en-US" sz="1800"/>
              <a:t>Доступ через -&gt; указатель на объект класса </a:t>
            </a:r>
            <a:br>
              <a:rPr lang="en-US" sz="1800"/>
            </a:br>
            <a:br>
              <a:rPr lang="en-US" sz="1800"/>
            </a:br>
            <a:r>
              <a:rPr lang="en-US" sz="1800"/>
              <a:t>Дано: </a:t>
            </a:r>
            <a:br>
              <a:rPr lang="en-US" sz="1800"/>
            </a:br>
            <a:r>
              <a:rPr lang="en-US" sz="1800"/>
              <a:t>class </a:t>
            </a:r>
            <a:r>
              <a:rPr b="1" lang="en-US" sz="1800"/>
              <a:t>Sample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{ </a:t>
            </a:r>
            <a:br>
              <a:rPr lang="en-US" sz="1800"/>
            </a:br>
            <a:r>
              <a:rPr lang="en-US" sz="1800"/>
              <a:t>public: </a:t>
            </a:r>
            <a:br>
              <a:rPr lang="en-US" sz="1800"/>
            </a:br>
            <a:r>
              <a:rPr lang="en-US" sz="1800"/>
              <a:t>int </a:t>
            </a:r>
            <a:r>
              <a:rPr lang="en-US" sz="1800">
                <a:solidFill>
                  <a:srgbClr val="0070C0"/>
                </a:solidFill>
              </a:rPr>
              <a:t>m_val</a:t>
            </a:r>
            <a:r>
              <a:rPr lang="en-US" sz="1800"/>
              <a:t>; // переменная-член класса</a:t>
            </a:r>
            <a:br>
              <a:rPr lang="en-US" sz="1800"/>
            </a:br>
            <a:r>
              <a:rPr lang="en-US" sz="1800"/>
              <a:t>static int </a:t>
            </a:r>
            <a:r>
              <a:rPr lang="en-US" sz="1800">
                <a:solidFill>
                  <a:srgbClr val="00B050"/>
                </a:solidFill>
              </a:rPr>
              <a:t>s_val</a:t>
            </a:r>
            <a:r>
              <a:rPr lang="en-US" sz="1800"/>
              <a:t>; // статическая переменная класса (</a:t>
            </a:r>
            <a:r>
              <a:rPr lang="en-US" sz="1800" u="sng"/>
              <a:t>не переменная-член класса!)</a:t>
            </a:r>
            <a:br>
              <a:rPr lang="en-US" sz="1800"/>
            </a:br>
            <a:br>
              <a:rPr lang="en-US" sz="1800"/>
            </a:br>
            <a:r>
              <a:rPr lang="en-US" sz="1800"/>
              <a:t>int </a:t>
            </a:r>
            <a:r>
              <a:rPr lang="en-US" sz="1800">
                <a:solidFill>
                  <a:srgbClr val="0070C0"/>
                </a:solidFill>
              </a:rPr>
              <a:t>func1()</a:t>
            </a:r>
            <a:r>
              <a:rPr lang="en-US" sz="1800"/>
              <a:t>; // функция-член, или метод класса </a:t>
            </a:r>
            <a:br>
              <a:rPr lang="en-US" sz="1800"/>
            </a:br>
            <a:r>
              <a:rPr lang="en-US" sz="1800"/>
              <a:t>static int </a:t>
            </a:r>
            <a:r>
              <a:rPr lang="en-US" sz="1800">
                <a:solidFill>
                  <a:srgbClr val="00B050"/>
                </a:solidFill>
              </a:rPr>
              <a:t>func2()</a:t>
            </a:r>
            <a:r>
              <a:rPr lang="en-US" sz="1800"/>
              <a:t>; // статическая функция, а не функция-член и не метод класса </a:t>
            </a:r>
            <a:br>
              <a:rPr lang="en-US" sz="1800"/>
            </a:br>
            <a:r>
              <a:rPr lang="en-US" sz="1800"/>
              <a:t>}; 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 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 sz="1800"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323526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{0D3E78F0-8C50-4675-AE46-78DE5091F3A9}</a:tableStyleId>
              </a:tblPr>
              <a:tblGrid>
                <a:gridCol w="3203125"/>
                <a:gridCol w="2053475"/>
                <a:gridCol w="3384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//обращение к статическим переменным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 обращение к объекту класса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 Обращение через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указатель на объект класса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811213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Sample</a:t>
                      </a:r>
                      <a:r>
                        <a:rPr lang="en-US" sz="1800"/>
                        <a:t>::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s_val</a:t>
                      </a:r>
                      <a:r>
                        <a:rPr lang="en-US" sz="1800"/>
                        <a:t>; </a:t>
                      </a:r>
                      <a:br>
                        <a:rPr lang="en-US" sz="1800"/>
                      </a:br>
                      <a:r>
                        <a:rPr b="1" lang="en-US" sz="1800"/>
                        <a:t>Sample</a:t>
                      </a:r>
                      <a:r>
                        <a:rPr lang="en-US" sz="1800"/>
                        <a:t>::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func2()</a:t>
                      </a:r>
                      <a:r>
                        <a:rPr lang="en-US" sz="1800"/>
                        <a:t>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42913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Sample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obj</a:t>
                      </a:r>
                      <a:r>
                        <a:rPr lang="en-US" sz="1800"/>
                        <a:t>; 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obj</a:t>
                      </a:r>
                      <a:r>
                        <a:rPr lang="en-US" sz="1800"/>
                        <a:t>.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m_val</a:t>
                      </a:r>
                      <a:r>
                        <a:rPr lang="en-US" sz="1800"/>
                        <a:t>; 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obj</a:t>
                      </a:r>
                      <a:r>
                        <a:rPr lang="en-US" sz="1800"/>
                        <a:t>.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func1()</a:t>
                      </a:r>
                      <a:r>
                        <a:rPr lang="en-US" sz="1800"/>
                        <a:t>;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895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Sample</a:t>
                      </a:r>
                      <a:r>
                        <a:rPr lang="en-US" sz="1800"/>
                        <a:t> *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pobj</a:t>
                      </a:r>
                      <a:r>
                        <a:rPr lang="en-US" sz="1800"/>
                        <a:t> = &amp;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obj</a:t>
                      </a:r>
                      <a:r>
                        <a:rPr lang="en-US" sz="1800"/>
                        <a:t>; 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pobj</a:t>
                      </a:r>
                      <a:r>
                        <a:rPr lang="en-US" sz="1800"/>
                        <a:t>-&gt;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m_val</a:t>
                      </a:r>
                      <a:r>
                        <a:rPr lang="en-US" sz="1800"/>
                        <a:t>; 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pobj</a:t>
                      </a:r>
                      <a:r>
                        <a:rPr lang="en-US" sz="1800"/>
                        <a:t>-&gt;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func1()</a:t>
                      </a:r>
                      <a:r>
                        <a:rPr lang="en-US" sz="1800"/>
                        <a:t>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type="title"/>
          </p:nvPr>
        </p:nvSpPr>
        <p:spPr>
          <a:xfrm>
            <a:off x="179512" y="17766"/>
            <a:ext cx="8507288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200"/>
              <a:buFont typeface="Calibri"/>
              <a:buNone/>
            </a:pPr>
            <a:r>
              <a:rPr i="1" lang="en-US" sz="3200">
                <a:solidFill>
                  <a:srgbClr val="1F497D"/>
                </a:solidFill>
              </a:rPr>
              <a:t>Реализация очереди на массиве(продолжение)</a:t>
            </a:r>
            <a:endParaRPr sz="3200"/>
          </a:p>
        </p:txBody>
      </p:sp>
      <p:sp>
        <p:nvSpPr>
          <p:cNvPr id="419" name="Google Shape;419;p42"/>
          <p:cNvSpPr txBox="1"/>
          <p:nvPr>
            <p:ph idx="1" type="body"/>
          </p:nvPr>
        </p:nvSpPr>
        <p:spPr>
          <a:xfrm>
            <a:off x="318356" y="836712"/>
            <a:ext cx="8646132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Queue * create()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Queue *q = (Queue *) malloc ( sizeof( Queue ) 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q -&gt; first = 0;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q -&gt; leng = 0;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q -&gt; size = 1;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q -&gt; arr = (int *)malloc(sizeof (int) * q -&gt; size);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return q;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 empty( Queue * q 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return (q -&gt; leng == 0);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457200" y="32828"/>
            <a:ext cx="8229600" cy="731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Calibri"/>
              <a:buNone/>
            </a:pPr>
            <a:r>
              <a:rPr i="1" lang="en-US" sz="3200">
                <a:solidFill>
                  <a:srgbClr val="1F497D"/>
                </a:solidFill>
              </a:rPr>
              <a:t>Реализация очереди на массиве(продолжение)</a:t>
            </a:r>
            <a:endParaRPr/>
          </a:p>
        </p:txBody>
      </p:sp>
      <p:sp>
        <p:nvSpPr>
          <p:cNvPr id="427" name="Google Shape;427;p43"/>
          <p:cNvSpPr txBox="1"/>
          <p:nvPr>
            <p:ph idx="1" type="body"/>
          </p:nvPr>
        </p:nvSpPr>
        <p:spPr>
          <a:xfrm>
            <a:off x="899592" y="620688"/>
            <a:ext cx="8064896" cy="61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void enqueue(Queue * q, int a)</a:t>
            </a:r>
            <a:endParaRPr sz="4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{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if ( q-&gt;leng == q-&gt;size )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{</a:t>
            </a:r>
            <a:endParaRPr sz="4200"/>
          </a:p>
          <a:p>
            <a:pPr indent="0" lvl="2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q-&gt;arr = (int *)realloc(q-&gt;arr,  sizeof(int)* q-&gt;size * 2);</a:t>
            </a:r>
            <a:endParaRPr sz="4200"/>
          </a:p>
          <a:p>
            <a:pPr indent="0" lvl="2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if (q -&gt; first &gt; 0)</a:t>
            </a:r>
            <a:endParaRPr sz="4200"/>
          </a:p>
          <a:p>
            <a:pPr indent="0" lvl="2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    memcpy( q-&gt;arr + q-&gt;size, q-&gt;arr,  (q-&gt;first) * sizeof(int) );</a:t>
            </a:r>
            <a:endParaRPr sz="4200"/>
          </a:p>
          <a:p>
            <a:pPr indent="0" lvl="2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q-&gt;size *= 2;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}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q-&gt;arr [ (q-&gt;first + q-&gt;leng++) % q-&gt;size ] = a;</a:t>
            </a:r>
            <a:endParaRPr sz="4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int dequeue(Queue * q)</a:t>
            </a:r>
            <a:endParaRPr sz="4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{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int a = q-&gt;arr [q-&gt;first++];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q-&gt;first %= q-&gt;size;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q-&gt;leng --;</a:t>
            </a:r>
            <a:endParaRPr sz="4200"/>
          </a:p>
          <a:p>
            <a:pPr indent="0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return a;</a:t>
            </a:r>
            <a:endParaRPr sz="4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}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8" name="Google Shape;42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Пятиминутка</a:t>
            </a:r>
            <a:endParaRPr/>
          </a:p>
        </p:txBody>
      </p:sp>
      <p:graphicFrame>
        <p:nvGraphicFramePr>
          <p:cNvPr id="435" name="Google Shape;435;p44"/>
          <p:cNvGraphicFramePr/>
          <p:nvPr/>
        </p:nvGraphicFramePr>
        <p:xfrm>
          <a:off x="467544" y="7772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{0D3E78F0-8C50-4675-AE46-78DE5091F3A9}</a:tableStyleId>
              </a:tblPr>
              <a:tblGrid>
                <a:gridCol w="7261675"/>
                <a:gridCol w="162550"/>
              </a:tblGrid>
              <a:tr h="207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Перевести данное арифметическое  выражение в обратную польскую запись: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 + (6 - 9) * 4 + 3 / 6 ) * (2 - 1)</a:t>
                      </a:r>
                      <a:endParaRPr b="0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2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2. Пусть функция push добавляет число в стек, а функция pop извлекает число из стека и печатает его. Что будет напечатано при выполнении последовательности вызовов функций: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push(3); push(4); pop(); push(1); pop(); push(7); pop(); pop();</a:t>
                      </a:r>
                      <a:endParaRPr b="0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184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3. Пусть функция put добавляет число в очередь, а функция get извлекает число из очереди и печатает его. Что будет напечатано при выполнении последовательности вызовов функций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put(1); get(); put(3); put(5); get();get(); put(2); get();</a:t>
                      </a:r>
                      <a:endParaRPr b="0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685799" y="188641"/>
            <a:ext cx="827868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br>
              <a:rPr lang="en-US" sz="1000"/>
            </a:br>
            <a:endParaRPr sz="1000"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179512" y="116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{0D3E78F0-8C50-4675-AE46-78DE5091F3A9}</a:tableStyleId>
              </a:tblPr>
              <a:tblGrid>
                <a:gridCol w="4464500"/>
                <a:gridCol w="4464500"/>
              </a:tblGrid>
              <a:tr h="15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Пример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Пример 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// C программа для показа оператора </a:t>
                      </a:r>
                      <a:br>
                        <a:rPr lang="en-US" sz="1300"/>
                      </a:br>
                      <a:r>
                        <a:rPr lang="en-US" sz="1300"/>
                        <a:t>//Arrow используется в </a:t>
                      </a:r>
                      <a:r>
                        <a:rPr b="1" lang="en-US" sz="1300"/>
                        <a:t>Структуре</a:t>
                      </a:r>
                      <a:br>
                        <a:rPr lang="en-US" sz="1300"/>
                      </a:br>
                      <a:r>
                        <a:rPr lang="en-US" sz="1300"/>
                        <a:t>  </a:t>
                      </a:r>
                      <a:br>
                        <a:rPr lang="en-US" sz="1300"/>
                      </a:br>
                      <a:r>
                        <a:rPr lang="en-US" sz="1300"/>
                        <a:t>#include &lt;stdio.h&gt;</a:t>
                      </a:r>
                      <a:br>
                        <a:rPr lang="en-US" sz="1300"/>
                      </a:br>
                      <a:r>
                        <a:rPr lang="en-US" sz="1300"/>
                        <a:t>#include &lt;stdlib.h&gt;</a:t>
                      </a:r>
                      <a:br>
                        <a:rPr lang="en-US" sz="1300"/>
                      </a:br>
                      <a:r>
                        <a:rPr lang="en-US" sz="1300"/>
                        <a:t>  </a:t>
                      </a:r>
                      <a:br>
                        <a:rPr lang="en-US" sz="1300"/>
                      </a:br>
                      <a:r>
                        <a:rPr lang="en-US" sz="1300"/>
                        <a:t>// Создание структуры</a:t>
                      </a:r>
                      <a:br>
                        <a:rPr lang="en-US" sz="1300"/>
                      </a:br>
                      <a:r>
                        <a:rPr lang="en-US" sz="1300"/>
                        <a:t>struct student {</a:t>
                      </a:r>
                      <a:br>
                        <a:rPr lang="en-US" sz="1300"/>
                      </a:br>
                      <a:r>
                        <a:rPr lang="en-US" sz="1300"/>
                        <a:t>    char name[80];</a:t>
                      </a:r>
                      <a:br>
                        <a:rPr lang="en-US" sz="1300"/>
                      </a:br>
                      <a:r>
                        <a:rPr lang="en-US" sz="1300"/>
                        <a:t>    int age;</a:t>
                      </a:r>
                      <a:br>
                        <a:rPr lang="en-US" sz="1300"/>
                      </a:br>
                      <a:r>
                        <a:rPr lang="en-US" sz="1300"/>
                        <a:t>    float percentage;</a:t>
                      </a:r>
                      <a:br>
                        <a:rPr lang="en-US" sz="1300"/>
                      </a:br>
                      <a:r>
                        <a:rPr lang="en-US" sz="1300"/>
                        <a:t>};</a:t>
                      </a:r>
                      <a:br>
                        <a:rPr lang="en-US" sz="1300"/>
                      </a:br>
                      <a:r>
                        <a:rPr lang="en-US" sz="1300"/>
                        <a:t>// Создание объекта структуры</a:t>
                      </a:r>
                      <a:br>
                        <a:rPr lang="en-US" sz="1300"/>
                      </a:br>
                      <a:r>
                        <a:rPr lang="en-US" sz="1300"/>
                        <a:t>struct student* emp = NULL;</a:t>
                      </a:r>
                      <a:br>
                        <a:rPr lang="en-US" sz="1300"/>
                      </a:br>
                      <a:br>
                        <a:rPr lang="en-US" sz="1300"/>
                      </a:br>
                      <a:r>
                        <a:rPr lang="en-US" sz="1300"/>
                        <a:t>int main()</a:t>
                      </a:r>
                      <a:br>
                        <a:rPr lang="en-US" sz="1300"/>
                      </a:br>
                      <a:r>
                        <a:rPr lang="en-US" sz="1300"/>
                        <a:t>{</a:t>
                      </a:r>
                      <a:br>
                        <a:rPr lang="en-US" sz="1300"/>
                      </a:br>
                      <a:r>
                        <a:rPr lang="en-US" sz="1300"/>
                        <a:t>    // Назначение памяти для структурной переменной emp</a:t>
                      </a:r>
                      <a:br>
                        <a:rPr lang="en-US" sz="1300"/>
                      </a:br>
                      <a:r>
                        <a:rPr lang="en-US" sz="1300"/>
                        <a:t>    emp = (struct student*)malloc(sizeof(struct student));</a:t>
                      </a:r>
                      <a:br>
                        <a:rPr lang="en-US" sz="1300"/>
                      </a:br>
                      <a:r>
                        <a:rPr lang="en-US" sz="1300"/>
                        <a:t>    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// Присваивание значения переменной возраста</a:t>
                      </a:r>
                      <a:br>
                        <a:rPr lang="en-US" sz="1300"/>
                      </a:br>
                      <a:r>
                        <a:rPr lang="en-US" sz="1300"/>
                        <a:t>// из emp используя оператор стрелки</a:t>
                      </a:r>
                      <a:br>
                        <a:rPr lang="en-US" sz="1300"/>
                      </a:br>
                      <a:r>
                        <a:rPr lang="en-US" sz="1300"/>
                        <a:t>    emp-&gt;age = 18;</a:t>
                      </a:r>
                      <a:br>
                        <a:rPr lang="en-US" sz="1300"/>
                      </a:br>
                      <a:r>
                        <a:rPr lang="en-US" sz="1300"/>
                        <a:t>    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// Печать присвоенного значения переменной</a:t>
                      </a:r>
                      <a:br>
                        <a:rPr lang="en-US" sz="1300"/>
                      </a:br>
                      <a:r>
                        <a:rPr lang="en-US" sz="1300"/>
                        <a:t>    printf("%d", emp-&gt;age);</a:t>
                      </a:r>
                      <a:br>
                        <a:rPr lang="en-US" sz="1300"/>
                      </a:br>
                      <a:r>
                        <a:rPr lang="en-US" sz="1300"/>
                        <a:t>    return 0;</a:t>
                      </a:r>
                      <a:br>
                        <a:rPr lang="en-US" sz="1300"/>
                      </a:br>
                      <a:r>
                        <a:rPr lang="en-US" sz="1300"/>
                        <a:t>}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C программа для показа оператора Arrow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используется в </a:t>
                      </a: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Объединении (Союзе)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#include &lt;stdio.h&gt;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#include &lt;stdlib.h&gt;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Создание Объединения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student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char name[80];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int age;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float percentage;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Создание объекта объединения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student* emp = NULL;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// Назначение памяти для структурной переменной emp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emp = (union student*)malloc(sizeof(union student));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// Присваивание значения переменной возраста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// из emp используя оператор стрелки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emp-&gt;age = 18;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// Воспроизведение назначенного значения переменной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printf("%d", emp-&gt;age);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Вывод на экран: 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Вывод на экран: 18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Линейный список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это множество, состоящее из n (n≥0) узлов (элементов) X[1],  X[2], … , X[n], структурные свойства которого ограничены линейным (одномерным) относительным положением узлов (элементов), т.е. следующими условиями: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если n &gt; 0, то X[1] – первый узел;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если 1 &lt; k &lt; n,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то k-му узлу X[k] предшествует узел X[k-1],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а за узлом X[k] следует узел X[k+1];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X[n] – последний узел.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Операции над линейными списками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071546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Получить доступ к k-му элементу списка, проанализировать и/или изменить значения его полей.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Включить новый узел перед k- м.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Исключить k-й узел.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Объединить два или более линейных списков в один.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Разбить линейный список на два или более линейных списков.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Сделать копию линейного списка.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Определить количество узлов.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Выполнить сортировку в возрастающем порядке по некоторым значениям полей в узлах.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Найти в списке узел с заданным значением в некотором поле.</a:t>
            </a:r>
            <a:endParaRPr/>
          </a:p>
          <a:p>
            <a:pPr indent="-514350" lvl="0" marL="5143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/>
              <a:t> …  и т.д.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714356"/>
            <a:ext cx="8229600" cy="54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Не все операции нужны одновременно!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=&gt;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Будем различать типы линейных списков по набору главных операций, которые над ними выполняются.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Стек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500034" y="785794"/>
            <a:ext cx="822960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 </a:t>
            </a:r>
            <a:r>
              <a:rPr lang="en-US" sz="4400"/>
              <a:t>это линейный список, в котором все включения и исключения (и всякий доступ) делаются в одном конце списка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214810" y="2214554"/>
            <a:ext cx="1071570" cy="5715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214810" y="3214686"/>
            <a:ext cx="1071570" cy="5715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214810" y="4214818"/>
            <a:ext cx="1071570" cy="5715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214810" y="5143512"/>
            <a:ext cx="1071570" cy="5715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214810" y="6072206"/>
            <a:ext cx="1071570" cy="5715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357818" y="2357430"/>
            <a:ext cx="644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Верх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57818" y="4286256"/>
            <a:ext cx="1556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сверху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357818" y="3286124"/>
            <a:ext cx="1586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сверху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357818" y="5214950"/>
            <a:ext cx="1933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Четвертый сверху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5357818" y="6215082"/>
            <a:ext cx="551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</a:t>
            </a:r>
            <a:endParaRPr/>
          </a:p>
        </p:txBody>
      </p:sp>
      <p:cxnSp>
        <p:nvCxnSpPr>
          <p:cNvPr id="145" name="Google Shape;145;p20"/>
          <p:cNvCxnSpPr>
            <a:stCxn id="135" idx="2"/>
            <a:endCxn id="136" idx="0"/>
          </p:cNvCxnSpPr>
          <p:nvPr/>
        </p:nvCxnSpPr>
        <p:spPr>
          <a:xfrm>
            <a:off x="4750595" y="2786058"/>
            <a:ext cx="0" cy="42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20"/>
          <p:cNvCxnSpPr>
            <a:stCxn id="136" idx="2"/>
            <a:endCxn id="137" idx="0"/>
          </p:cNvCxnSpPr>
          <p:nvPr/>
        </p:nvCxnSpPr>
        <p:spPr>
          <a:xfrm>
            <a:off x="4750595" y="3786190"/>
            <a:ext cx="0" cy="42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20"/>
          <p:cNvCxnSpPr>
            <a:stCxn id="137" idx="2"/>
            <a:endCxn id="138" idx="0"/>
          </p:cNvCxnSpPr>
          <p:nvPr/>
        </p:nvCxnSpPr>
        <p:spPr>
          <a:xfrm>
            <a:off x="4750595" y="4786322"/>
            <a:ext cx="0" cy="35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20"/>
          <p:cNvCxnSpPr>
            <a:stCxn id="138" idx="2"/>
            <a:endCxn id="139" idx="0"/>
          </p:cNvCxnSpPr>
          <p:nvPr/>
        </p:nvCxnSpPr>
        <p:spPr>
          <a:xfrm>
            <a:off x="4750595" y="5715016"/>
            <a:ext cx="0" cy="35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9" name="Google Shape;149;p20"/>
          <p:cNvSpPr/>
          <p:nvPr/>
        </p:nvSpPr>
        <p:spPr>
          <a:xfrm>
            <a:off x="1428728" y="3286124"/>
            <a:ext cx="1714512" cy="714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097" y="0"/>
                </a:moveTo>
                <a:close/>
                <a:lnTo>
                  <a:pt x="121097" y="120000"/>
                </a:lnTo>
              </a:path>
              <a:path extrusionOk="0" fill="none" h="120000" w="120000">
                <a:moveTo>
                  <a:pt x="121097" y="67093"/>
                </a:moveTo>
                <a:lnTo>
                  <a:pt x="192451" y="-120173"/>
                </a:ln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428728" y="3357562"/>
            <a:ext cx="1553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Включить или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исключить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Очередь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28596" y="928670"/>
            <a:ext cx="8229600" cy="1185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</a:t>
            </a:r>
            <a:r>
              <a:rPr lang="en-US" sz="3600"/>
              <a:t>это линейный список, в котором все включения производятся на одном конце списка, все исключения – на другом его конце.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857224" y="3857628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286644" y="3857628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571736" y="3857628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214810" y="3857628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715008" y="3857628"/>
            <a:ext cx="928694" cy="5000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1"/>
          <p:cNvCxnSpPr>
            <a:stCxn id="157" idx="3"/>
            <a:endCxn id="159" idx="1"/>
          </p:cNvCxnSpPr>
          <p:nvPr/>
        </p:nvCxnSpPr>
        <p:spPr>
          <a:xfrm>
            <a:off x="1785918" y="4107661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" name="Google Shape;163;p21"/>
          <p:cNvCxnSpPr>
            <a:stCxn id="159" idx="3"/>
            <a:endCxn id="160" idx="1"/>
          </p:cNvCxnSpPr>
          <p:nvPr/>
        </p:nvCxnSpPr>
        <p:spPr>
          <a:xfrm>
            <a:off x="3500430" y="4107661"/>
            <a:ext cx="714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21"/>
          <p:cNvCxnSpPr>
            <a:stCxn id="161" idx="3"/>
            <a:endCxn id="158" idx="1"/>
          </p:cNvCxnSpPr>
          <p:nvPr/>
        </p:nvCxnSpPr>
        <p:spPr>
          <a:xfrm>
            <a:off x="6643702" y="4107661"/>
            <a:ext cx="642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21"/>
          <p:cNvCxnSpPr>
            <a:stCxn id="160" idx="3"/>
            <a:endCxn id="161" idx="1"/>
          </p:cNvCxnSpPr>
          <p:nvPr/>
        </p:nvCxnSpPr>
        <p:spPr>
          <a:xfrm>
            <a:off x="5143504" y="4107661"/>
            <a:ext cx="571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21"/>
          <p:cNvSpPr txBox="1"/>
          <p:nvPr/>
        </p:nvSpPr>
        <p:spPr>
          <a:xfrm>
            <a:off x="857224" y="4429132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Начало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500298" y="4429132"/>
            <a:ext cx="88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214810" y="4429132"/>
            <a:ext cx="856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643570" y="4429132"/>
            <a:ext cx="1233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Четвертый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358082" y="4429132"/>
            <a:ext cx="792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flipH="1" rot="5400000">
            <a:off x="1300747" y="2087662"/>
            <a:ext cx="874114" cy="1390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70" y="0"/>
                </a:moveTo>
                <a:close/>
                <a:lnTo>
                  <a:pt x="-2270" y="120000"/>
                </a:lnTo>
              </a:path>
              <a:path extrusionOk="0" fill="none" h="120000" w="120000">
                <a:moveTo>
                  <a:pt x="-2270" y="68657"/>
                </a:moveTo>
                <a:lnTo>
                  <a:pt x="-87570" y="89977"/>
                </a:ln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071538" y="2786058"/>
            <a:ext cx="13708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Исключить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flipH="1" rot="5400000">
            <a:off x="7767417" y="2305284"/>
            <a:ext cx="571504" cy="1390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70" y="0"/>
                </a:moveTo>
                <a:close/>
                <a:lnTo>
                  <a:pt x="-2270" y="120000"/>
                </a:lnTo>
              </a:path>
              <a:path extrusionOk="0" fill="none" h="120000" w="120000">
                <a:moveTo>
                  <a:pt x="-2270" y="68657"/>
                </a:moveTo>
                <a:lnTo>
                  <a:pt x="-126796" y="83611"/>
                </a:ln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500958" y="2857496"/>
            <a:ext cx="1236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Включить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