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B39BCD-6868-4F4E-9EE5-B8EE6C66EC19}">
  <a:tblStyle styleId="{EAB39BCD-6868-4F4E-9EE5-B8EE6C66EC1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slide" Target="slides/slide4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6.png"/><Relationship Id="rId4" Type="http://schemas.openxmlformats.org/officeDocument/2006/relationships/image" Target="../media/image15.png"/><Relationship Id="rId5" Type="http://schemas.openxmlformats.org/officeDocument/2006/relationships/image" Target="../media/image29.png"/><Relationship Id="rId6" Type="http://schemas.openxmlformats.org/officeDocument/2006/relationships/image" Target="../media/image37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Relationship Id="rId4" Type="http://schemas.openxmlformats.org/officeDocument/2006/relationships/image" Target="../media/image18.png"/><Relationship Id="rId5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0.png"/><Relationship Id="rId5" Type="http://schemas.openxmlformats.org/officeDocument/2006/relationships/image" Target="../media/image25.png"/><Relationship Id="rId6" Type="http://schemas.openxmlformats.org/officeDocument/2006/relationships/image" Target="../media/image20.png"/><Relationship Id="rId7" Type="http://schemas.openxmlformats.org/officeDocument/2006/relationships/image" Target="../media/image48.png"/><Relationship Id="rId8" Type="http://schemas.openxmlformats.org/officeDocument/2006/relationships/image" Target="../media/image2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2.png"/><Relationship Id="rId4" Type="http://schemas.openxmlformats.org/officeDocument/2006/relationships/image" Target="../media/image33.png"/><Relationship Id="rId5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Relationship Id="rId5" Type="http://schemas.openxmlformats.org/officeDocument/2006/relationships/image" Target="../media/image35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9.png"/><Relationship Id="rId4" Type="http://schemas.openxmlformats.org/officeDocument/2006/relationships/image" Target="../media/image41.png"/><Relationship Id="rId5" Type="http://schemas.openxmlformats.org/officeDocument/2006/relationships/image" Target="../media/image4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0.png"/><Relationship Id="rId4" Type="http://schemas.openxmlformats.org/officeDocument/2006/relationships/image" Target="../media/image4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/>
              <a:t>Лекция 3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Кучи, очереди с приоритетами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2524100" y="0"/>
            <a:ext cx="793435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3200"/>
              <a:t>Пример полной пирамиды при </a:t>
            </a:r>
            <a:r>
              <a:rPr i="1" lang="ru-RU" sz="3200"/>
              <a:t>n </a:t>
            </a:r>
            <a:r>
              <a:rPr lang="ru-RU" sz="3200"/>
              <a:t>=12</a:t>
            </a:r>
            <a:endParaRPr sz="3200"/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1733550" y="500042"/>
            <a:ext cx="8724900" cy="3429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Если число элементов в полной пирамиде не равно 2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k –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1, самый нижний уровень дерева будет неполным: недостающих сыновей можно достроить, добавив в пирамиду несколько заключительных «минимальных» элементов «0», не нарушающих условия пирамиды.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Последовательность, упорядоченная по убыванию, является полной пирамидой.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Например, последовательность из 12 элементов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		12, 11, 7, 8, 10, 6, 3, 2, 1, 5, 9, 4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является полной пирамидой с вершиной 12.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6024562" y="3857628"/>
            <a:ext cx="500066" cy="357190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7667636" y="6072206"/>
            <a:ext cx="500066" cy="428628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7024694" y="6000768"/>
            <a:ext cx="500066" cy="428628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6310314" y="6000768"/>
            <a:ext cx="500066" cy="428628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5738810" y="6000768"/>
            <a:ext cx="500066" cy="428628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5024430" y="6000768"/>
            <a:ext cx="500066" cy="428628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0" spcFirstLastPara="1" rIns="360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4310050" y="6000768"/>
            <a:ext cx="500066" cy="428628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8382016" y="6072206"/>
            <a:ext cx="500066" cy="428628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3524232" y="6000768"/>
            <a:ext cx="500066" cy="428628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7953388" y="5214950"/>
            <a:ext cx="500066" cy="428628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6810380" y="5214950"/>
            <a:ext cx="500066" cy="428628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5381620" y="5143512"/>
            <a:ext cx="500066" cy="428628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4095736" y="5143512"/>
            <a:ext cx="500066" cy="357190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7239008" y="4286256"/>
            <a:ext cx="500066" cy="500066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4881554" y="4357694"/>
            <a:ext cx="500066" cy="357190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  <p:cxnSp>
        <p:nvCxnSpPr>
          <p:cNvPr id="185" name="Google Shape;185;p22"/>
          <p:cNvCxnSpPr>
            <a:stCxn id="182" idx="3"/>
            <a:endCxn id="178" idx="0"/>
          </p:cNvCxnSpPr>
          <p:nvPr/>
        </p:nvCxnSpPr>
        <p:spPr>
          <a:xfrm flipH="1">
            <a:off x="3774169" y="5448393"/>
            <a:ext cx="394800" cy="55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6" name="Google Shape;186;p22"/>
          <p:cNvCxnSpPr>
            <a:stCxn id="170" idx="3"/>
            <a:endCxn id="184" idx="7"/>
          </p:cNvCxnSpPr>
          <p:nvPr/>
        </p:nvCxnSpPr>
        <p:spPr>
          <a:xfrm flipH="1">
            <a:off x="5308495" y="4162509"/>
            <a:ext cx="789300" cy="24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7" name="Google Shape;187;p22"/>
          <p:cNvCxnSpPr>
            <a:stCxn id="181" idx="3"/>
            <a:endCxn id="175" idx="0"/>
          </p:cNvCxnSpPr>
          <p:nvPr/>
        </p:nvCxnSpPr>
        <p:spPr>
          <a:xfrm flipH="1">
            <a:off x="5274553" y="5509369"/>
            <a:ext cx="180300" cy="491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8" name="Google Shape;188;p22"/>
          <p:cNvCxnSpPr>
            <a:stCxn id="182" idx="5"/>
            <a:endCxn id="176" idx="0"/>
          </p:cNvCxnSpPr>
          <p:nvPr/>
        </p:nvCxnSpPr>
        <p:spPr>
          <a:xfrm>
            <a:off x="4522569" y="5448393"/>
            <a:ext cx="37500" cy="55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9" name="Google Shape;189;p22"/>
          <p:cNvCxnSpPr>
            <a:stCxn id="181" idx="5"/>
            <a:endCxn id="174" idx="0"/>
          </p:cNvCxnSpPr>
          <p:nvPr/>
        </p:nvCxnSpPr>
        <p:spPr>
          <a:xfrm>
            <a:off x="5808453" y="5509369"/>
            <a:ext cx="180300" cy="491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0" name="Google Shape;190;p22"/>
          <p:cNvCxnSpPr>
            <a:stCxn id="184" idx="3"/>
            <a:endCxn id="182" idx="0"/>
          </p:cNvCxnSpPr>
          <p:nvPr/>
        </p:nvCxnSpPr>
        <p:spPr>
          <a:xfrm flipH="1">
            <a:off x="4345787" y="4662575"/>
            <a:ext cx="609000" cy="480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1" name="Google Shape;191;p22"/>
          <p:cNvCxnSpPr>
            <a:stCxn id="184" idx="5"/>
            <a:endCxn id="181" idx="0"/>
          </p:cNvCxnSpPr>
          <p:nvPr/>
        </p:nvCxnSpPr>
        <p:spPr>
          <a:xfrm>
            <a:off x="5308387" y="4662575"/>
            <a:ext cx="323400" cy="480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22"/>
          <p:cNvCxnSpPr>
            <a:stCxn id="179" idx="5"/>
            <a:endCxn id="177" idx="0"/>
          </p:cNvCxnSpPr>
          <p:nvPr/>
        </p:nvCxnSpPr>
        <p:spPr>
          <a:xfrm>
            <a:off x="8380221" y="5580807"/>
            <a:ext cx="251700" cy="491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3" name="Google Shape;193;p22"/>
          <p:cNvCxnSpPr>
            <a:stCxn id="183" idx="5"/>
            <a:endCxn id="179" idx="0"/>
          </p:cNvCxnSpPr>
          <p:nvPr/>
        </p:nvCxnSpPr>
        <p:spPr>
          <a:xfrm>
            <a:off x="7665841" y="4713089"/>
            <a:ext cx="537600" cy="50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4" name="Google Shape;194;p22"/>
          <p:cNvCxnSpPr>
            <a:stCxn id="179" idx="3"/>
            <a:endCxn id="171" idx="0"/>
          </p:cNvCxnSpPr>
          <p:nvPr/>
        </p:nvCxnSpPr>
        <p:spPr>
          <a:xfrm flipH="1">
            <a:off x="7917721" y="5580807"/>
            <a:ext cx="108900" cy="491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5" name="Google Shape;195;p22"/>
          <p:cNvCxnSpPr>
            <a:stCxn id="180" idx="5"/>
            <a:endCxn id="172" idx="0"/>
          </p:cNvCxnSpPr>
          <p:nvPr/>
        </p:nvCxnSpPr>
        <p:spPr>
          <a:xfrm>
            <a:off x="7237213" y="5580807"/>
            <a:ext cx="37500" cy="420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6" name="Google Shape;196;p22"/>
          <p:cNvCxnSpPr>
            <a:stCxn id="180" idx="3"/>
            <a:endCxn id="173" idx="0"/>
          </p:cNvCxnSpPr>
          <p:nvPr/>
        </p:nvCxnSpPr>
        <p:spPr>
          <a:xfrm flipH="1">
            <a:off x="6560213" y="5580807"/>
            <a:ext cx="323400" cy="420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7" name="Google Shape;197;p22"/>
          <p:cNvCxnSpPr>
            <a:stCxn id="183" idx="3"/>
            <a:endCxn id="180" idx="0"/>
          </p:cNvCxnSpPr>
          <p:nvPr/>
        </p:nvCxnSpPr>
        <p:spPr>
          <a:xfrm flipH="1">
            <a:off x="7060541" y="4713089"/>
            <a:ext cx="251700" cy="50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8" name="Google Shape;198;p22"/>
          <p:cNvCxnSpPr>
            <a:stCxn id="170" idx="5"/>
            <a:endCxn id="183" idx="1"/>
          </p:cNvCxnSpPr>
          <p:nvPr/>
        </p:nvCxnSpPr>
        <p:spPr>
          <a:xfrm>
            <a:off x="6451395" y="4162509"/>
            <a:ext cx="860700" cy="197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703512" y="274638"/>
            <a:ext cx="8856984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3200"/>
              <a:t>Основные операции над элементами пирамиды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463040" y="1052737"/>
            <a:ext cx="9097456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Пусть</a:t>
            </a:r>
            <a:r>
              <a:rPr i="1" lang="ru-RU"/>
              <a:t> А – </a:t>
            </a:r>
            <a:r>
              <a:rPr lang="ru-RU"/>
              <a:t>массив, на котором построена куча (пирамида)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i="1" lang="ru-RU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ru-RU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ru-RU"/>
              <a:t>           – количество элементов массива</a:t>
            </a:r>
            <a:endParaRPr/>
          </a:p>
          <a:p>
            <a:pPr indent="-2330450" lvl="0" marL="23304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i="1" lang="ru-RU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heap_size</a:t>
            </a: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ru-RU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ru-RU"/>
              <a:t>– количество элементов пирамиды, </a:t>
            </a:r>
            <a:endParaRPr/>
          </a:p>
          <a:p>
            <a:pPr indent="-2330450" lvl="0" marL="23304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                                      содержащиеся в массиве А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ru-RU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Parent</a:t>
            </a: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(i)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	return  ⎣i/2⎦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ru-RU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(i)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	return 2∙i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ru-RU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(i)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	return 2∙i+1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/>
        </p:nvSpPr>
        <p:spPr>
          <a:xfrm>
            <a:off x="1847528" y="476673"/>
            <a:ext cx="8496944" cy="6093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Реализация функций на языке Си.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вершины </a:t>
            </a:r>
            <a:r>
              <a:rPr i="1" lang="ru-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вычисляются позиции левого и правого сыновей.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left(int i)</a:t>
            </a:r>
            <a:r>
              <a:rPr lang="ru-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| </a:t>
            </a:r>
            <a:r>
              <a:rPr i="1" lang="ru-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левый сын вершины i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return i &lt;&lt; 1 + 1;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right(int i)</a:t>
            </a:r>
            <a:r>
              <a:rPr lang="ru-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| </a:t>
            </a:r>
            <a:r>
              <a:rPr i="1" lang="ru-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правый сын вершины i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return (i + 1) &lt;&lt;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/>
        </p:nvSpPr>
        <p:spPr>
          <a:xfrm>
            <a:off x="1919536" y="260648"/>
            <a:ext cx="8424936" cy="624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Отцом вершины с индексом </a:t>
            </a:r>
            <a:r>
              <a:rPr i="1" lang="ru-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является вершина с индексом (</a:t>
            </a:r>
            <a:r>
              <a:rPr i="1" lang="ru-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1)</a:t>
            </a:r>
            <a:r>
              <a:rPr i="1" lang="ru-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ru-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2, у корневой вершины отца нет.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parent(int i)		</a:t>
            </a:r>
            <a:r>
              <a:rPr lang="ru-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i="1" lang="ru-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отец вершины i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return (i – 1) &gt;&gt;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Высота пирамиды определяется как высота его корня и равна </a:t>
            </a:r>
            <a:r>
              <a:rPr i="1" lang="ru-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ru-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ru-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logn</a:t>
            </a:r>
            <a:r>
              <a:rPr lang="ru-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где </a:t>
            </a:r>
            <a:r>
              <a:rPr i="1" lang="ru-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–количество элементов в пирамиде. Время исполнения основных операций в пирамиде пропорционально высоте дерева.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3803091" y="130623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Свойство кучи (пирамиды)</a:t>
            </a:r>
            <a:endParaRPr/>
          </a:p>
        </p:txBody>
      </p:sp>
      <p:pic>
        <p:nvPicPr>
          <p:cNvPr id="220" name="Google Shape;220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9083" y="692697"/>
            <a:ext cx="8229600" cy="354971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 txBox="1"/>
          <p:nvPr/>
        </p:nvSpPr>
        <p:spPr>
          <a:xfrm>
            <a:off x="1839083" y="4524518"/>
            <a:ext cx="899569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Свойство </a:t>
            </a:r>
            <a:r>
              <a:rPr lang="ru-RU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невозрастающих пирамид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(max-heap property)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[ Parent ( i ) ] ≥ A[ i ]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Свойство </a:t>
            </a:r>
            <a:r>
              <a:rPr lang="ru-RU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неубывающих пирамид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(min-heap property)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[ Parent ( i ) ]  ≤ A[ i ]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Нижний ряд заполняется слева на право!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/>
        </p:nvSpPr>
        <p:spPr>
          <a:xfrm>
            <a:off x="2207568" y="150802"/>
            <a:ext cx="80648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Основные методы</a:t>
            </a:r>
            <a:endParaRPr/>
          </a:p>
        </p:txBody>
      </p:sp>
      <p:sp>
        <p:nvSpPr>
          <p:cNvPr id="227" name="Google Shape;227;p27"/>
          <p:cNvSpPr txBox="1"/>
          <p:nvPr/>
        </p:nvSpPr>
        <p:spPr>
          <a:xfrm>
            <a:off x="2217075" y="793337"/>
            <a:ext cx="792088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 (вставка)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элемента в пирамиду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5_18.jpg" id="228" name="Google Shape;22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7214" y="1484784"/>
            <a:ext cx="5931154" cy="252028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 txBox="1"/>
          <p:nvPr/>
        </p:nvSpPr>
        <p:spPr>
          <a:xfrm>
            <a:off x="5951984" y="4365104"/>
            <a:ext cx="38884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 = (</a:t>
            </a:r>
            <a:r>
              <a:rPr i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 –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 / 2 = 4</a:t>
            </a:r>
            <a:endParaRPr/>
          </a:p>
        </p:txBody>
      </p:sp>
      <p:sp>
        <p:nvSpPr>
          <p:cNvPr id="230" name="Google Shape;230;p27"/>
          <p:cNvSpPr txBox="1"/>
          <p:nvPr/>
        </p:nvSpPr>
        <p:spPr>
          <a:xfrm>
            <a:off x="1703512" y="4401151"/>
            <a:ext cx="473927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процедура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Heap_Insert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heap_size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] ←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heap_size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←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heap_size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+ 1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Sift_Up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конец процедуры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7"/>
          <p:cNvSpPr txBox="1"/>
          <p:nvPr/>
        </p:nvSpPr>
        <p:spPr>
          <a:xfrm>
            <a:off x="7631502" y="4983291"/>
            <a:ext cx="4032448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Sift_Up(i)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i = 1 return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A[i] ≥ A[Parent(i)]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Swap(i, Parent(i))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Sift_Up (Parent(i))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0931" y="116632"/>
            <a:ext cx="4602353" cy="4176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0324" y="3522738"/>
            <a:ext cx="5646213" cy="3335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/>
        </p:nvSpPr>
        <p:spPr>
          <a:xfrm>
            <a:off x="1775520" y="260648"/>
            <a:ext cx="8352928" cy="6124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Процедура</a:t>
            </a:r>
            <a:r>
              <a:rPr i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Heap_Insert 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вызывает в процессе своей работы процедуру </a:t>
            </a:r>
            <a:r>
              <a:rPr i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Sift_Up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i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которая «просеивает вверх» по пирамиде элемент из вершины с номером </a:t>
            </a:r>
            <a:r>
              <a:rPr i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если он не удовлетворяет свойству пирамиды.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процедура</a:t>
            </a:r>
            <a:r>
              <a:rPr i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Sift_Up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i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</a:t>
            </a:r>
            <a:r>
              <a:rPr i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 </a:t>
            </a:r>
            <a:r>
              <a:rPr b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 выход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</a:t>
            </a:r>
            <a:r>
              <a:rPr i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≥ </a:t>
            </a:r>
            <a:r>
              <a:rPr i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)] </a:t>
            </a:r>
            <a:r>
              <a:rPr b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начало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i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]↔</a:t>
            </a:r>
            <a:r>
              <a:rPr i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 </a:t>
            </a:r>
            <a:r>
              <a:rPr i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)]		| </a:t>
            </a:r>
            <a:r>
              <a:rPr i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обмен значениями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Sift_Up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конец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Конец процедуры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/>
        </p:nvSpPr>
        <p:spPr>
          <a:xfrm>
            <a:off x="1514453" y="1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Удаление максимального элемента из пирамиды</a:t>
            </a:r>
            <a:endParaRPr/>
          </a:p>
        </p:txBody>
      </p:sp>
      <p:pic>
        <p:nvPicPr>
          <p:cNvPr descr="5_19.jpg" id="248" name="Google Shape;24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3832" y="570425"/>
            <a:ext cx="5832648" cy="2928972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0"/>
          <p:cNvSpPr txBox="1"/>
          <p:nvPr/>
        </p:nvSpPr>
        <p:spPr>
          <a:xfrm>
            <a:off x="1673956" y="3645025"/>
            <a:ext cx="7056784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функция</a:t>
            </a: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Heap_Extract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: </a:t>
            </a: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ключ	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извлечение максимального элемента из кучи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</a:t>
            </a: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heap_size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] &lt; 1 </a:t>
            </a:r>
            <a:r>
              <a:rPr b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выдать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–1			| </a:t>
            </a: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куча пуста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[ 0 ]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[ 0 ] ←</a:t>
            </a: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heap_size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]]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heap_size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] ←</a:t>
            </a: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heap_size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– 1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Sift_Down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0)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Выдать </a:t>
            </a: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Конец функции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0"/>
          <p:cNvSpPr txBox="1"/>
          <p:nvPr/>
        </p:nvSpPr>
        <p:spPr>
          <a:xfrm>
            <a:off x="2135560" y="980729"/>
            <a:ext cx="172819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O(log</a:t>
            </a:r>
            <a:r>
              <a:rPr baseline="-25000"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N)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9537" y="548681"/>
            <a:ext cx="4551189" cy="325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1323703" y="684665"/>
            <a:ext cx="9144000" cy="5951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53975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Двоичная куча (binary heap) – просто реализуемая структура данных, позволяющая быстро (за логарифмическое время) добавлять элементы и извлекать элемент с максимальным приоритетом (например, максимальный по значению).</a:t>
            </a:r>
            <a:endParaRPr/>
          </a:p>
          <a:p>
            <a:pPr indent="53975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Двоичная куча представляет собой полное бинарное дерево, для которого выполняется основное свойство кучи: приоритет каждой вершины больше приоритетов её потомков. В простейшем случае приоритет каждой вершины можно считать равным её значению. В таком случае структура называется max-heap, поскольку корень поддерева является максимумом из значений элементов поддерева.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/>
              <a:t>Значение в любой вершине не меньше, чем значения её потомков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/>
              <a:t>Глубина всех листьев (расстояние до корня) отличается не более чем на 1 слой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/>
              <a:t>Последний слой заполняется слева направо без «дырок»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/>
        </p:nvSpPr>
        <p:spPr>
          <a:xfrm>
            <a:off x="1703512" y="188641"/>
            <a:ext cx="8820472" cy="637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«Просеивание вниз»  для обеспечения сохранения свойств кучи.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процедура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Sift_Down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	|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просеивание элемента с номером i 							по пирамиде 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heap_size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</a:t>
            </a: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] &gt;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</a:t>
            </a: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largest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иначе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largest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r&lt; heap_size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</a:t>
            </a: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&gt;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largest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] </a:t>
            </a: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largest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largest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≠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начало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↔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largest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]		|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обмен значениями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Sift_Down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largest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конец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конец процедуры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3593" y="908721"/>
            <a:ext cx="3621757" cy="4937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title"/>
          </p:nvPr>
        </p:nvSpPr>
        <p:spPr>
          <a:xfrm>
            <a:off x="1703512" y="274638"/>
            <a:ext cx="8784976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2400"/>
              <a:buFont typeface="Calibri"/>
              <a:buNone/>
            </a:pPr>
            <a:r>
              <a:rPr lang="ru-RU" sz="2400">
                <a:solidFill>
                  <a:srgbClr val="8296B0"/>
                </a:solidFill>
              </a:rPr>
              <a:t>Операции над кучей</a:t>
            </a:r>
            <a:endParaRPr/>
          </a:p>
        </p:txBody>
      </p:sp>
      <p:sp>
        <p:nvSpPr>
          <p:cNvPr id="271" name="Google Shape;271;p34"/>
          <p:cNvSpPr txBox="1"/>
          <p:nvPr>
            <p:ph idx="1" type="body"/>
          </p:nvPr>
        </p:nvSpPr>
        <p:spPr>
          <a:xfrm>
            <a:off x="1981200" y="980729"/>
            <a:ext cx="8229600" cy="514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Heap_Maximum(A)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	return A[1]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Heap_Extract_Max(A)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	if heap_size[A] &lt;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		then error “нет элементов”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	max ← A[1]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	A[1] ← A[heap_size[A]]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	heap_size[A] ← heap_size[A] – 1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	Sift_Down(A, 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	return max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>
            <p:ph type="title"/>
          </p:nvPr>
        </p:nvSpPr>
        <p:spPr>
          <a:xfrm>
            <a:off x="1981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urier New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Sift_Down(A, i)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Google Shape;277;p35"/>
          <p:cNvSpPr txBox="1"/>
          <p:nvPr>
            <p:ph idx="1" type="body"/>
          </p:nvPr>
        </p:nvSpPr>
        <p:spPr>
          <a:xfrm>
            <a:off x="1919536" y="1268761"/>
            <a:ext cx="8496944" cy="4785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l ← Left(i)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r ← Right(i)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if l ≤ heap_size[A] и A[l] &gt; A[i]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	then largest ← 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	else largest ← i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if r ≤ heap_size[A] и A[r] &gt; A[largest]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	then largest ← 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if largest ≠ i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	then Обменять А[i] </a:t>
            </a:r>
            <a:r>
              <a:rPr b="1" lang="ru-RU" sz="4700">
                <a:latin typeface="Courier New"/>
                <a:ea typeface="Courier New"/>
                <a:cs typeface="Courier New"/>
                <a:sym typeface="Courier New"/>
              </a:rPr>
              <a:t>↔</a:t>
            </a: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 A[largest]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		 Sift_Down(A, largest)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1981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Структуры</a:t>
            </a:r>
            <a:endParaRPr/>
          </a:p>
        </p:txBody>
      </p:sp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576072" y="980729"/>
            <a:ext cx="7772400" cy="514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ru-RU">
                <a:solidFill>
                  <a:srgbClr val="C00000"/>
                </a:solidFill>
              </a:rPr>
              <a:t>Ассоциативные таблицы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Каждый элемент – (k, v)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k – ключ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v – значение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ru-RU">
                <a:solidFill>
                  <a:srgbClr val="C00000"/>
                </a:solidFill>
              </a:rPr>
              <a:t>Операции</a:t>
            </a:r>
            <a:r>
              <a:rPr lang="ru-RU"/>
              <a:t>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	i ← Insert (k)     - вставить ключ 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	Remove ( i )	    - удалить ключ с индексом 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	k ← Get_Min()  - взять миним.  ключ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	k ← Extract_Min() - удалить мин. ключ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	i' ← Decrease_Key(i, k) - уменьшить ключ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84" name="Google Shape;284;p36"/>
          <p:cNvSpPr txBox="1"/>
          <p:nvPr/>
        </p:nvSpPr>
        <p:spPr>
          <a:xfrm>
            <a:off x="9028920" y="3155307"/>
            <a:ext cx="2088232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В массивах: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O(1)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>
            <p:ph type="title"/>
          </p:nvPr>
        </p:nvSpPr>
        <p:spPr>
          <a:xfrm>
            <a:off x="1981200" y="187890"/>
            <a:ext cx="8229600" cy="432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Очереди с приоритетами</a:t>
            </a:r>
            <a:endParaRPr/>
          </a:p>
        </p:txBody>
      </p:sp>
      <p:sp>
        <p:nvSpPr>
          <p:cNvPr id="290" name="Google Shape;290;p37"/>
          <p:cNvSpPr txBox="1"/>
          <p:nvPr>
            <p:ph idx="1" type="body"/>
          </p:nvPr>
        </p:nvSpPr>
        <p:spPr>
          <a:xfrm>
            <a:off x="1981200" y="620688"/>
            <a:ext cx="8784566" cy="5976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ru-RU">
                <a:solidFill>
                  <a:srgbClr val="C00000"/>
                </a:solidFill>
              </a:rPr>
              <a:t>Очередь с приоритетами (priority queue) </a:t>
            </a:r>
            <a:r>
              <a:rPr lang="ru-RU"/>
              <a:t>– это абстрактный тип данных, предназначенный для обслуживание множества S, с каждым элементов которого связано определенное значение, называющееся ключом (key).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В </a:t>
            </a:r>
            <a:r>
              <a:rPr lang="ru-RU">
                <a:solidFill>
                  <a:srgbClr val="C00000"/>
                </a:solidFill>
              </a:rPr>
              <a:t>невозрастающей </a:t>
            </a:r>
            <a:r>
              <a:rPr lang="ru-RU"/>
              <a:t>очереди с приоритетами поддерживаются следующие </a:t>
            </a:r>
            <a:r>
              <a:rPr lang="ru-RU">
                <a:solidFill>
                  <a:srgbClr val="C00000"/>
                </a:solidFill>
              </a:rPr>
              <a:t>операции</a:t>
            </a:r>
            <a:r>
              <a:rPr lang="ru-RU"/>
              <a:t>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Insert(S, x)    		 S ← S ∪ {x}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Maximum(S)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Extract_Max(S)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Increase_Key(S, x, k)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В </a:t>
            </a:r>
            <a:r>
              <a:rPr lang="ru-RU">
                <a:solidFill>
                  <a:srgbClr val="C00000"/>
                </a:solidFill>
              </a:rPr>
              <a:t>неубывающей </a:t>
            </a:r>
            <a:r>
              <a:rPr lang="ru-RU"/>
              <a:t>очереди с приоритетами поддерживаются следующие </a:t>
            </a:r>
            <a:r>
              <a:rPr lang="ru-RU">
                <a:solidFill>
                  <a:srgbClr val="C00000"/>
                </a:solidFill>
              </a:rPr>
              <a:t>операции</a:t>
            </a:r>
            <a:r>
              <a:rPr lang="ru-RU"/>
              <a:t>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Insert(S, x)    		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Minimum(S)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Extract_Min(S)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Decrease_Key(S, x, k)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/>
          <p:nvPr>
            <p:ph type="title"/>
          </p:nvPr>
        </p:nvSpPr>
        <p:spPr>
          <a:xfrm>
            <a:off x="1991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3200"/>
              <a:buFont typeface="Calibri"/>
              <a:buNone/>
            </a:pPr>
            <a:r>
              <a:rPr lang="ru-RU" sz="3200">
                <a:solidFill>
                  <a:srgbClr val="8296B0"/>
                </a:solidFill>
              </a:rPr>
              <a:t>Реализация очереди с приоритетами с помощью пирамиды</a:t>
            </a:r>
            <a:endParaRPr sz="3200"/>
          </a:p>
        </p:txBody>
      </p:sp>
      <p:sp>
        <p:nvSpPr>
          <p:cNvPr id="296" name="Google Shape;296;p38"/>
          <p:cNvSpPr txBox="1"/>
          <p:nvPr>
            <p:ph idx="1" type="body"/>
          </p:nvPr>
        </p:nvSpPr>
        <p:spPr>
          <a:xfrm>
            <a:off x="1703512" y="1196753"/>
            <a:ext cx="8856984" cy="4929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ru-RU"/>
              <a:t>Heap_Increase_Key </a:t>
            </a:r>
            <a:r>
              <a:rPr lang="ru-RU"/>
              <a:t>(</a:t>
            </a:r>
            <a:r>
              <a:rPr i="1" lang="ru-RU"/>
              <a:t>a</a:t>
            </a:r>
            <a:r>
              <a:rPr lang="ru-RU"/>
              <a:t>,  </a:t>
            </a:r>
            <a:r>
              <a:rPr i="1" lang="ru-RU"/>
              <a:t>i</a:t>
            </a:r>
            <a:r>
              <a:rPr lang="ru-RU"/>
              <a:t>, </a:t>
            </a:r>
            <a:r>
              <a:rPr i="1" lang="ru-RU"/>
              <a:t>key</a:t>
            </a:r>
            <a:r>
              <a:rPr lang="ru-RU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/>
              <a:t>{	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/>
              <a:t>	if </a:t>
            </a:r>
            <a:r>
              <a:rPr i="1" lang="ru-RU"/>
              <a:t>key</a:t>
            </a:r>
            <a:r>
              <a:rPr lang="ru-RU"/>
              <a:t> &lt; </a:t>
            </a:r>
            <a:r>
              <a:rPr i="1" lang="ru-RU"/>
              <a:t>a</a:t>
            </a:r>
            <a:r>
              <a:rPr lang="ru-RU"/>
              <a:t>[ </a:t>
            </a:r>
            <a:r>
              <a:rPr i="1" lang="ru-RU"/>
              <a:t>i </a:t>
            </a:r>
            <a:r>
              <a:rPr lang="ru-RU"/>
              <a:t>]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/>
              <a:t>		return error	</a:t>
            </a:r>
            <a:r>
              <a:rPr lang="ru-RU"/>
              <a:t>| </a:t>
            </a:r>
            <a:r>
              <a:rPr i="1" lang="ru-RU"/>
              <a:t>Новый ключ меньше текущего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ru-RU"/>
              <a:t>	a</a:t>
            </a:r>
            <a:r>
              <a:rPr lang="ru-RU"/>
              <a:t>[ </a:t>
            </a:r>
            <a:r>
              <a:rPr i="1" lang="ru-RU"/>
              <a:t>i</a:t>
            </a:r>
            <a:r>
              <a:rPr lang="ru-RU"/>
              <a:t> ] ← </a:t>
            </a:r>
            <a:r>
              <a:rPr i="1" lang="ru-RU"/>
              <a:t>key</a:t>
            </a:r>
            <a:r>
              <a:rPr lang="ru-RU"/>
              <a:t>;	| </a:t>
            </a:r>
            <a:r>
              <a:rPr i="1" lang="ru-RU"/>
              <a:t>обновление ключа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/>
              <a:t>	while </a:t>
            </a:r>
            <a:r>
              <a:rPr i="1" lang="ru-RU"/>
              <a:t>i</a:t>
            </a:r>
            <a:r>
              <a:rPr lang="ru-RU"/>
              <a:t> &gt; 1 </a:t>
            </a:r>
            <a:r>
              <a:rPr b="1" lang="ru-RU"/>
              <a:t>&amp;</a:t>
            </a:r>
            <a:r>
              <a:rPr lang="ru-RU"/>
              <a:t> </a:t>
            </a:r>
            <a:r>
              <a:rPr i="1" lang="ru-RU"/>
              <a:t>a</a:t>
            </a:r>
            <a:r>
              <a:rPr lang="ru-RU"/>
              <a:t>[ </a:t>
            </a:r>
            <a:r>
              <a:rPr i="1" lang="ru-RU"/>
              <a:t>parent</a:t>
            </a:r>
            <a:r>
              <a:rPr lang="ru-RU"/>
              <a:t>( </a:t>
            </a:r>
            <a:r>
              <a:rPr i="1" lang="ru-RU"/>
              <a:t>i </a:t>
            </a:r>
            <a:r>
              <a:rPr lang="ru-RU"/>
              <a:t>) ] &lt; </a:t>
            </a:r>
            <a:r>
              <a:rPr i="1" lang="ru-RU"/>
              <a:t>a</a:t>
            </a:r>
            <a:r>
              <a:rPr lang="ru-RU"/>
              <a:t>[ </a:t>
            </a:r>
            <a:r>
              <a:rPr i="1" lang="ru-RU"/>
              <a:t>i</a:t>
            </a:r>
            <a:r>
              <a:rPr lang="ru-RU"/>
              <a:t> 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ru-RU"/>
              <a:t>		</a:t>
            </a:r>
            <a:r>
              <a:rPr b="1" i="1" lang="ru-RU"/>
              <a:t>do</a:t>
            </a:r>
            <a:r>
              <a:rPr i="1" lang="ru-RU"/>
              <a:t> 	a</a:t>
            </a:r>
            <a:r>
              <a:rPr lang="ru-RU"/>
              <a:t>[ </a:t>
            </a:r>
            <a:r>
              <a:rPr i="1" lang="ru-RU"/>
              <a:t>i </a:t>
            </a:r>
            <a:r>
              <a:rPr lang="ru-RU"/>
              <a:t>] ↔ </a:t>
            </a:r>
            <a:r>
              <a:rPr i="1" lang="ru-RU"/>
              <a:t>a</a:t>
            </a:r>
            <a:r>
              <a:rPr lang="ru-RU"/>
              <a:t>[ </a:t>
            </a:r>
            <a:r>
              <a:rPr i="1" lang="ru-RU"/>
              <a:t>parent</a:t>
            </a:r>
            <a:r>
              <a:rPr lang="ru-RU"/>
              <a:t>( </a:t>
            </a:r>
            <a:r>
              <a:rPr i="1" lang="ru-RU"/>
              <a:t>i </a:t>
            </a:r>
            <a:r>
              <a:rPr lang="ru-RU"/>
              <a:t>) ]	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ru-RU"/>
              <a:t>			i</a:t>
            </a:r>
            <a:r>
              <a:rPr lang="ru-RU"/>
              <a:t> ← </a:t>
            </a:r>
            <a:r>
              <a:rPr i="1" lang="ru-RU"/>
              <a:t>parent</a:t>
            </a:r>
            <a:r>
              <a:rPr lang="ru-RU"/>
              <a:t>( </a:t>
            </a:r>
            <a:r>
              <a:rPr i="1" lang="ru-RU"/>
              <a:t>i </a:t>
            </a:r>
            <a:r>
              <a:rPr lang="ru-RU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/>
              <a:t>}	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/>
          <p:nvPr>
            <p:ph type="title"/>
          </p:nvPr>
        </p:nvSpPr>
        <p:spPr>
          <a:xfrm>
            <a:off x="2063552" y="188640"/>
            <a:ext cx="82296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Пример: увеличение ключа</a:t>
            </a:r>
            <a:endParaRPr/>
          </a:p>
        </p:txBody>
      </p:sp>
      <p:pic>
        <p:nvPicPr>
          <p:cNvPr id="302" name="Google Shape;302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5640" y="1124744"/>
            <a:ext cx="6425520" cy="5166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type="title"/>
          </p:nvPr>
        </p:nvSpPr>
        <p:spPr>
          <a:xfrm>
            <a:off x="1981200" y="274638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Вставка элемента в очередь</a:t>
            </a:r>
            <a:endParaRPr/>
          </a:p>
        </p:txBody>
      </p:sp>
      <p:sp>
        <p:nvSpPr>
          <p:cNvPr id="308" name="Google Shape;308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ru-RU"/>
              <a:t>Max_Heap_Insert</a:t>
            </a:r>
            <a:r>
              <a:rPr lang="ru-RU"/>
              <a:t>( </a:t>
            </a:r>
            <a:r>
              <a:rPr i="1" lang="ru-RU"/>
              <a:t>a</a:t>
            </a:r>
            <a:r>
              <a:rPr lang="ru-RU"/>
              <a:t>, </a:t>
            </a:r>
            <a:r>
              <a:rPr i="1" lang="ru-RU"/>
              <a:t>key </a:t>
            </a:r>
            <a:r>
              <a:rPr lang="ru-RU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ru-RU"/>
              <a:t>		heap_size</a:t>
            </a:r>
            <a:r>
              <a:rPr lang="ru-RU"/>
              <a:t>[</a:t>
            </a:r>
            <a:r>
              <a:rPr i="1" lang="ru-RU"/>
              <a:t>a</a:t>
            </a:r>
            <a:r>
              <a:rPr lang="ru-RU"/>
              <a:t>] ← </a:t>
            </a:r>
            <a:r>
              <a:rPr i="1" lang="ru-RU"/>
              <a:t>heap_size</a:t>
            </a:r>
            <a:r>
              <a:rPr lang="ru-RU"/>
              <a:t>[ </a:t>
            </a:r>
            <a:r>
              <a:rPr i="1" lang="ru-RU"/>
              <a:t>a </a:t>
            </a:r>
            <a:r>
              <a:rPr lang="ru-RU"/>
              <a:t>] + 1;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ru-RU"/>
              <a:t>		a</a:t>
            </a:r>
            <a:r>
              <a:rPr lang="ru-RU"/>
              <a:t>[</a:t>
            </a:r>
            <a:r>
              <a:rPr i="1" lang="ru-RU"/>
              <a:t>heap_size</a:t>
            </a:r>
            <a:r>
              <a:rPr lang="ru-RU"/>
              <a:t>[ </a:t>
            </a:r>
            <a:r>
              <a:rPr i="1" lang="ru-RU"/>
              <a:t>a </a:t>
            </a:r>
            <a:r>
              <a:rPr lang="ru-RU"/>
              <a:t>]] ← MINVALUE		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ru-RU"/>
              <a:t>		Heap_Increase_Key</a:t>
            </a:r>
            <a:r>
              <a:rPr lang="ru-RU"/>
              <a:t> (</a:t>
            </a:r>
            <a:r>
              <a:rPr i="1" lang="ru-RU"/>
              <a:t>a</a:t>
            </a:r>
            <a:r>
              <a:rPr lang="ru-RU"/>
              <a:t>, </a:t>
            </a:r>
            <a:r>
              <a:rPr i="1" lang="ru-RU"/>
              <a:t>heap_size</a:t>
            </a:r>
            <a:r>
              <a:rPr lang="ru-RU"/>
              <a:t> [</a:t>
            </a:r>
            <a:r>
              <a:rPr i="1" lang="ru-RU"/>
              <a:t>a</a:t>
            </a:r>
            <a:r>
              <a:rPr lang="ru-RU"/>
              <a:t>], </a:t>
            </a:r>
            <a:r>
              <a:rPr i="1" lang="ru-RU"/>
              <a:t>key</a:t>
            </a:r>
            <a:r>
              <a:rPr lang="ru-RU"/>
              <a:t>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/>
          <p:nvPr/>
        </p:nvSpPr>
        <p:spPr>
          <a:xfrm>
            <a:off x="2567608" y="142211"/>
            <a:ext cx="712879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Обработка исключений</a:t>
            </a:r>
            <a:endParaRPr/>
          </a:p>
        </p:txBody>
      </p:sp>
      <p:pic>
        <p:nvPicPr>
          <p:cNvPr id="314" name="Google Shape;31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1585" y="1196753"/>
            <a:ext cx="5967427" cy="4861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_17.jpg"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9905" y="1259457"/>
            <a:ext cx="8542344" cy="379562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395536" y="188640"/>
            <a:ext cx="1149166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Элементы бинарной кучи организованы таким образом, что приоритет вершины не ниже приоритета каждого из ее сыновей.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260801" y="5055078"/>
            <a:ext cx="1167039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невозрастающая пирамида (</a:t>
            </a:r>
            <a:r>
              <a:rPr i="1"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max-heapproperty</a:t>
            </a: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сыновьями вершины с индексом </a:t>
            </a:r>
            <a:r>
              <a:rPr i="1"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являются вершины с индексами 2⋅</a:t>
            </a:r>
            <a:r>
              <a:rPr i="1"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+ 1 и 2⋅</a:t>
            </a:r>
            <a:r>
              <a:rPr i="1"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 + </a:t>
            </a: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5260" y="136462"/>
            <a:ext cx="6571100" cy="6676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7729" y="1196753"/>
            <a:ext cx="5065967" cy="4987627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3"/>
          <p:cNvSpPr txBox="1"/>
          <p:nvPr/>
        </p:nvSpPr>
        <p:spPr>
          <a:xfrm>
            <a:off x="2999656" y="260649"/>
            <a:ext cx="58326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Вывод кучи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4488" y="692696"/>
            <a:ext cx="4631581" cy="5534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5"/>
          <p:cNvSpPr txBox="1"/>
          <p:nvPr>
            <p:ph type="title"/>
          </p:nvPr>
        </p:nvSpPr>
        <p:spPr>
          <a:xfrm>
            <a:off x="838200" y="209400"/>
            <a:ext cx="10515600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Пятиминутка</a:t>
            </a:r>
            <a:endParaRPr/>
          </a:p>
        </p:txBody>
      </p:sp>
      <p:graphicFrame>
        <p:nvGraphicFramePr>
          <p:cNvPr id="336" name="Google Shape;336;p45"/>
          <p:cNvGraphicFramePr/>
          <p:nvPr/>
        </p:nvGraphicFramePr>
        <p:xfrm>
          <a:off x="612475" y="68103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{EAB39BCD-6868-4F4E-9EE5-B8EE6C66EC19}</a:tableStyleId>
              </a:tblPr>
              <a:tblGrid>
                <a:gridCol w="3907125"/>
                <a:gridCol w="7469200"/>
              </a:tblGrid>
              <a:tr h="471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</a:rPr>
                        <a:t>Построить невозрастающую кучу, </a:t>
                      </a:r>
                      <a:r>
                        <a:rPr b="1" lang="ru-RU" sz="1400" u="sng" cap="none" strike="noStrike">
                          <a:solidFill>
                            <a:srgbClr val="FF0000"/>
                          </a:solidFill>
                        </a:rPr>
                        <a:t>добавляя в нее элементы в указанной последовательности</a:t>
                      </a: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</a:rPr>
                        <a:t>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18  1  19  5  2  16  0  14  9  4  11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Выполнить</a:t>
                      </a: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</a:rPr>
                        <a:t> действия: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</a:rPr>
                        <a:t>                              Удалить максимальный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</a:rPr>
                        <a:t>                                        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</a:rPr>
                        <a:t>                              Вставить число </a:t>
                      </a:r>
                      <a:r>
                        <a:rPr lang="ru-RU" sz="20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</a:rPr>
                        <a:t>       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</a:rPr>
                        <a:t>             Увеличить ключ: новое значение = </a:t>
                      </a:r>
                      <a:r>
                        <a:rPr lang="ru-RU" sz="2000" u="none" cap="none" strike="noStrike">
                          <a:solidFill>
                            <a:schemeClr val="dk1"/>
                          </a:solidFill>
                        </a:rPr>
                        <a:t>17</a:t>
                      </a: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</a:rPr>
                        <a:t>                                               старый индекс   = </a:t>
                      </a:r>
                      <a:r>
                        <a:rPr lang="ru-RU" sz="20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</a:rPr>
                        <a:t>Напечатать результат: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</a:rPr>
                        <a:t> Куча =________________________________________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</a:rPr>
                        <a:t> Значение максимального = ______________________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</a:rPr>
                        <a:t>Куча =_______________________________________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</a:rPr>
                        <a:t>Индекс (приоритет) его  = ________________________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</a:rPr>
                        <a:t>Куча =__________________________________________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</a:rPr>
                        <a:t>Новый приоритет (индекс) =_______________________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</a:rPr>
                        <a:t>Куча =__________________________________________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1" name="Google Shape;341;p46"/>
          <p:cNvGraphicFramePr/>
          <p:nvPr/>
        </p:nvGraphicFramePr>
        <p:xfrm>
          <a:off x="206100" y="1448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{EAB39BCD-6868-4F4E-9EE5-B8EE6C66EC19}</a:tableStyleId>
              </a:tblPr>
              <a:tblGrid>
                <a:gridCol w="1588675"/>
                <a:gridCol w="9955975"/>
              </a:tblGrid>
              <a:tr h="492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Элемент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КУЧА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37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18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619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550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19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                                                                                  просеиваем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16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                                                                                  просеиваем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42" name="Google Shape;342;p46"/>
          <p:cNvPicPr preferRelativeResize="0"/>
          <p:nvPr/>
        </p:nvPicPr>
        <p:blipFill rotWithShape="1">
          <a:blip r:embed="rId3">
            <a:alphaModFix/>
          </a:blip>
          <a:srcRect b="20776" l="18508" r="23587" t="14413"/>
          <a:stretch/>
        </p:blipFill>
        <p:spPr>
          <a:xfrm>
            <a:off x="6574970" y="639214"/>
            <a:ext cx="496389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6"/>
          <p:cNvPicPr preferRelativeResize="0"/>
          <p:nvPr/>
        </p:nvPicPr>
        <p:blipFill rotWithShape="1">
          <a:blip r:embed="rId4">
            <a:alphaModFix/>
          </a:blip>
          <a:srcRect b="0" l="2958" r="1820" t="9091"/>
          <a:stretch/>
        </p:blipFill>
        <p:spPr>
          <a:xfrm>
            <a:off x="4885506" y="1219813"/>
            <a:ext cx="2185853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1200" y="2836731"/>
            <a:ext cx="411480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6"/>
          <p:cNvPicPr preferRelativeResize="0"/>
          <p:nvPr/>
        </p:nvPicPr>
        <p:blipFill rotWithShape="1">
          <a:blip r:embed="rId6">
            <a:alphaModFix/>
          </a:blip>
          <a:srcRect b="0" l="6482" r="1043" t="8045"/>
          <a:stretch/>
        </p:blipFill>
        <p:spPr>
          <a:xfrm>
            <a:off x="7680959" y="2836731"/>
            <a:ext cx="3849189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81200" y="4560963"/>
            <a:ext cx="4114800" cy="2135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48153" y="4530599"/>
            <a:ext cx="4114800" cy="212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2" name="Google Shape;352;p47"/>
          <p:cNvGraphicFramePr/>
          <p:nvPr/>
        </p:nvGraphicFramePr>
        <p:xfrm>
          <a:off x="206100" y="1448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{EAB39BCD-6868-4F4E-9EE5-B8EE6C66EC19}</a:tableStyleId>
              </a:tblPr>
              <a:tblGrid>
                <a:gridCol w="1588675"/>
                <a:gridCol w="9955975"/>
              </a:tblGrid>
              <a:tr h="492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Элемент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КУЧА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072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942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53" name="Google Shape;35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8044" y="692564"/>
            <a:ext cx="3758974" cy="1985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8044" y="2805615"/>
            <a:ext cx="3758974" cy="1937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7"/>
          <p:cNvPicPr preferRelativeResize="0"/>
          <p:nvPr/>
        </p:nvPicPr>
        <p:blipFill rotWithShape="1">
          <a:blip r:embed="rId5">
            <a:alphaModFix/>
          </a:blip>
          <a:srcRect b="0" l="3804" r="0" t="3479"/>
          <a:stretch/>
        </p:blipFill>
        <p:spPr>
          <a:xfrm>
            <a:off x="4110446" y="4871110"/>
            <a:ext cx="4275908" cy="1910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0" name="Google Shape;360;p48"/>
          <p:cNvGraphicFramePr/>
          <p:nvPr/>
        </p:nvGraphicFramePr>
        <p:xfrm>
          <a:off x="206100" y="1448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{EAB39BCD-6868-4F4E-9EE5-B8EE6C66EC19}</a:tableStyleId>
              </a:tblPr>
              <a:tblGrid>
                <a:gridCol w="1317900"/>
                <a:gridCol w="10226775"/>
              </a:tblGrid>
              <a:tr h="492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Элемент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КУЧА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14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116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942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61" name="Google Shape;36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3671" y="740441"/>
            <a:ext cx="3263129" cy="1927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1304" y="763300"/>
            <a:ext cx="3263129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8938" y="740441"/>
            <a:ext cx="3263130" cy="1937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62609" y="2832051"/>
            <a:ext cx="3263129" cy="1983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66263" y="2833901"/>
            <a:ext cx="3428592" cy="1981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8"/>
          <p:cNvPicPr preferRelativeResize="0"/>
          <p:nvPr/>
        </p:nvPicPr>
        <p:blipFill rotWithShape="1">
          <a:blip r:embed="rId8">
            <a:alphaModFix/>
          </a:blip>
          <a:srcRect b="0" l="0" r="0" t="5203"/>
          <a:stretch/>
        </p:blipFill>
        <p:spPr>
          <a:xfrm>
            <a:off x="2362609" y="4969561"/>
            <a:ext cx="3036706" cy="1759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983797" y="4959552"/>
            <a:ext cx="3036706" cy="1793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2" name="Google Shape;372;p49"/>
          <p:cNvGraphicFramePr/>
          <p:nvPr/>
        </p:nvGraphicFramePr>
        <p:xfrm>
          <a:off x="206100" y="1448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{EAB39BCD-6868-4F4E-9EE5-B8EE6C66EC19}</a:tableStyleId>
              </a:tblPr>
              <a:tblGrid>
                <a:gridCol w="1317900"/>
                <a:gridCol w="10226775"/>
              </a:tblGrid>
              <a:tr h="343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Элемент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КУЧА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82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3217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 hMerge="1"/>
              </a:tr>
              <a:tr h="12245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400"/>
                        <a:t>ОТВЕТ: 19  14  18  9  11  16  0  1  5  2  4; Максимальный элемент 19</a:t>
                      </a:r>
                      <a:endParaRPr b="1" sz="2400"/>
                    </a:p>
                  </a:txBody>
                  <a:tcPr marT="45725" marB="45725" marR="91450" marL="91450"/>
                </a:tc>
                <a:tc hMerge="1"/>
              </a:tr>
            </a:tbl>
          </a:graphicData>
        </a:graphic>
      </p:graphicFrame>
      <p:pic>
        <p:nvPicPr>
          <p:cNvPr id="373" name="Google Shape;37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7723" y="683758"/>
            <a:ext cx="3500709" cy="1986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5568" y="683758"/>
            <a:ext cx="3542348" cy="2024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236" y="2944504"/>
            <a:ext cx="5355908" cy="3060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32280" y="2944504"/>
            <a:ext cx="5358028" cy="30605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7" name="Google Shape;377;p49"/>
          <p:cNvCxnSpPr/>
          <p:nvPr/>
        </p:nvCxnSpPr>
        <p:spPr>
          <a:xfrm>
            <a:off x="6252754" y="2786743"/>
            <a:ext cx="5364480" cy="3309257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8" name="Google Shape;378;p49"/>
          <p:cNvCxnSpPr/>
          <p:nvPr/>
        </p:nvCxnSpPr>
        <p:spPr>
          <a:xfrm flipH="1" rot="10800000">
            <a:off x="5797144" y="2707958"/>
            <a:ext cx="5593164" cy="2961322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9" name="Google Shape;379;p49"/>
          <p:cNvSpPr/>
          <p:nvPr/>
        </p:nvSpPr>
        <p:spPr>
          <a:xfrm>
            <a:off x="5939247" y="5355771"/>
            <a:ext cx="3021873" cy="74022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49"/>
          <p:cNvSpPr/>
          <p:nvPr/>
        </p:nvSpPr>
        <p:spPr>
          <a:xfrm>
            <a:off x="307706" y="5355770"/>
            <a:ext cx="3021873" cy="74022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0"/>
          <p:cNvSpPr txBox="1"/>
          <p:nvPr>
            <p:ph type="title"/>
          </p:nvPr>
        </p:nvSpPr>
        <p:spPr>
          <a:xfrm>
            <a:off x="838200" y="209400"/>
            <a:ext cx="10515600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Пятиминутка</a:t>
            </a:r>
            <a:endParaRPr/>
          </a:p>
        </p:txBody>
      </p:sp>
      <p:graphicFrame>
        <p:nvGraphicFramePr>
          <p:cNvPr id="386" name="Google Shape;386;p50"/>
          <p:cNvGraphicFramePr/>
          <p:nvPr/>
        </p:nvGraphicFramePr>
        <p:xfrm>
          <a:off x="612475" y="68103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{EAB39BCD-6868-4F4E-9EE5-B8EE6C66EC19}</a:tableStyleId>
              </a:tblPr>
              <a:tblGrid>
                <a:gridCol w="3907125"/>
                <a:gridCol w="7469200"/>
              </a:tblGrid>
              <a:tr h="471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Построить невозрастающую кучу, </a:t>
                      </a:r>
                      <a:r>
                        <a:rPr b="1" lang="ru-RU" sz="1400" u="sng">
                          <a:solidFill>
                            <a:srgbClr val="FF0000"/>
                          </a:solidFill>
                        </a:rPr>
                        <a:t>добавляя в нее элементы в указанной последовательности</a:t>
                      </a: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18  1  19  5  2  16  0  14  9  4  11</a:t>
                      </a:r>
                      <a:endParaRPr b="0" sz="2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Выполнить</a:t>
                      </a: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 действия: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                              Удалить максимальный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                                        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                              Вставить число </a:t>
                      </a:r>
                      <a:r>
                        <a:rPr lang="ru-RU" sz="20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       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             Увеличить ключ: новое значение = </a:t>
                      </a:r>
                      <a:r>
                        <a:rPr lang="ru-RU" sz="2000">
                          <a:solidFill>
                            <a:schemeClr val="dk1"/>
                          </a:solidFill>
                        </a:rPr>
                        <a:t>17</a:t>
                      </a: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                                               старый индекс   = </a:t>
                      </a:r>
                      <a:r>
                        <a:rPr lang="ru-RU" sz="2000">
                          <a:solidFill>
                            <a:schemeClr val="dk1"/>
                          </a:solidFill>
                        </a:rPr>
                        <a:t>4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Напечатать результат: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 Куча =________________________________________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 Значение максимального = ______________________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Куча =_______________________________________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Индекс (приоритет) его  = ________________________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Куча =__________________________________________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Новый приоритет (индекс) =_______________________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Куча =__________________________________________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387" name="Google Shape;387;p50"/>
          <p:cNvSpPr txBox="1"/>
          <p:nvPr/>
        </p:nvSpPr>
        <p:spPr>
          <a:xfrm>
            <a:off x="5277394" y="968008"/>
            <a:ext cx="31176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19  14  18  9  11  16  0  1  5  2  4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50"/>
          <p:cNvSpPr txBox="1"/>
          <p:nvPr/>
        </p:nvSpPr>
        <p:spPr>
          <a:xfrm>
            <a:off x="6918961" y="1278374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3" name="Google Shape;393;p51"/>
          <p:cNvGraphicFramePr/>
          <p:nvPr/>
        </p:nvGraphicFramePr>
        <p:xfrm>
          <a:off x="206100" y="1448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{EAB39BCD-6868-4F4E-9EE5-B8EE6C66EC19}</a:tableStyleId>
              </a:tblPr>
              <a:tblGrid>
                <a:gridCol w="1787600"/>
                <a:gridCol w="10041525"/>
              </a:tblGrid>
              <a:tr h="492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Действие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КУЧА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2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Удалить максимальный элемент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                                                                         Исходная «Куча»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16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                                                                        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942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                                                                                                                       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                                                                                                                                                         </a:t>
                      </a:r>
                      <a:r>
                        <a:rPr b="1" lang="ru-RU" sz="1800"/>
                        <a:t>ОТВЕТ: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/>
                        <a:t>                                                                                                                                              </a:t>
                      </a:r>
                      <a:r>
                        <a:rPr b="1" lang="ru-RU" sz="2000"/>
                        <a:t>18 14 16 9 11 4 0 1 5 2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94" name="Google Shape;39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6162" y="819276"/>
            <a:ext cx="3214466" cy="1836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0371" y="2900625"/>
            <a:ext cx="3219569" cy="1836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7662" y="5005858"/>
            <a:ext cx="2891927" cy="166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81151" y="5017652"/>
            <a:ext cx="2922299" cy="1653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45013" y="5017652"/>
            <a:ext cx="2922300" cy="1634821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1"/>
          <p:cNvSpPr txBox="1"/>
          <p:nvPr/>
        </p:nvSpPr>
        <p:spPr>
          <a:xfrm>
            <a:off x="5303520" y="3330492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Меняем местами корневой и последний элементы,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старый корневой, потом, исключаем, «Кучу» - снова                          упорядочиваем                                          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9536" y="764704"/>
            <a:ext cx="8353692" cy="5112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2"/>
          <p:cNvSpPr txBox="1"/>
          <p:nvPr>
            <p:ph type="title"/>
          </p:nvPr>
        </p:nvSpPr>
        <p:spPr>
          <a:xfrm>
            <a:off x="838200" y="209400"/>
            <a:ext cx="10515600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Пятиминутка</a:t>
            </a:r>
            <a:endParaRPr/>
          </a:p>
        </p:txBody>
      </p:sp>
      <p:graphicFrame>
        <p:nvGraphicFramePr>
          <p:cNvPr id="405" name="Google Shape;405;p52"/>
          <p:cNvGraphicFramePr/>
          <p:nvPr/>
        </p:nvGraphicFramePr>
        <p:xfrm>
          <a:off x="612475" y="68103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{EAB39BCD-6868-4F4E-9EE5-B8EE6C66EC19}</a:tableStyleId>
              </a:tblPr>
              <a:tblGrid>
                <a:gridCol w="3907125"/>
                <a:gridCol w="7469200"/>
              </a:tblGrid>
              <a:tr h="471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Построить невозрастающую кучу, </a:t>
                      </a:r>
                      <a:r>
                        <a:rPr b="1" lang="ru-RU" sz="1400" u="sng">
                          <a:solidFill>
                            <a:srgbClr val="FF0000"/>
                          </a:solidFill>
                        </a:rPr>
                        <a:t>добавляя в нее элементы в указанной последовательности</a:t>
                      </a: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18  1  19  5  2  16  0  14  9  4  11</a:t>
                      </a:r>
                      <a:endParaRPr b="0" sz="2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Выполнить</a:t>
                      </a: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 действия: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                              Удалить максимальный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                                        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                              Вставить число </a:t>
                      </a:r>
                      <a:r>
                        <a:rPr lang="ru-RU" sz="20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       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             Увеличить ключ: новое значение = </a:t>
                      </a:r>
                      <a:r>
                        <a:rPr lang="ru-RU" sz="2000">
                          <a:solidFill>
                            <a:schemeClr val="dk1"/>
                          </a:solidFill>
                        </a:rPr>
                        <a:t>17</a:t>
                      </a: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                                               старый индекс   = </a:t>
                      </a:r>
                      <a:r>
                        <a:rPr lang="ru-RU" sz="2000">
                          <a:solidFill>
                            <a:schemeClr val="dk1"/>
                          </a:solidFill>
                        </a:rPr>
                        <a:t>4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Напечатать результат: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 Куча =________________________________________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 Значение максимального = ______________________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Куча =_______________________________________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Индекс (приоритет) его  = ________________________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Куча =__________________________________________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Новый приоритет (индекс) =_______________________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Куча =__________________________________________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406" name="Google Shape;406;p52"/>
          <p:cNvSpPr txBox="1"/>
          <p:nvPr/>
        </p:nvSpPr>
        <p:spPr>
          <a:xfrm>
            <a:off x="5277394" y="968008"/>
            <a:ext cx="31176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19  14  18  9  11  16  0  1  5  2  4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52"/>
          <p:cNvSpPr txBox="1"/>
          <p:nvPr/>
        </p:nvSpPr>
        <p:spPr>
          <a:xfrm>
            <a:off x="6918961" y="1278374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52"/>
          <p:cNvSpPr txBox="1"/>
          <p:nvPr/>
        </p:nvSpPr>
        <p:spPr>
          <a:xfrm>
            <a:off x="5277394" y="1743870"/>
            <a:ext cx="32918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18  14  16  9  11  4  0  1  5  2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3" name="Google Shape;413;p53"/>
          <p:cNvGraphicFramePr/>
          <p:nvPr/>
        </p:nvGraphicFramePr>
        <p:xfrm>
          <a:off x="206100" y="1448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{EAB39BCD-6868-4F4E-9EE5-B8EE6C66EC19}</a:tableStyleId>
              </a:tblPr>
              <a:tblGrid>
                <a:gridCol w="1787600"/>
                <a:gridCol w="4868650"/>
                <a:gridCol w="5172900"/>
              </a:tblGrid>
              <a:tr h="492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Действие</a:t>
                      </a:r>
                      <a:endParaRPr/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КУЧА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1957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Вставить новый элемент, 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число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4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                                                             Исходная «Куча»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2116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                                                                                                                          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Вставляем элемент, </a:t>
                      </a:r>
                      <a:endParaRPr/>
                    </a:p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«Кучу» - снова упорядочиваем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942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                                                                                                                       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                                                                          </a:t>
                      </a:r>
                      <a:r>
                        <a:rPr b="1" lang="ru-RU" sz="1800"/>
                        <a:t>ОТВЕТ:  </a:t>
                      </a:r>
                      <a:r>
                        <a:rPr b="1" lang="ru-RU" sz="2000"/>
                        <a:t>18 14 16 9 11 4 0 1 5 2 3, индекс = 11</a:t>
                      </a:r>
                      <a:endParaRPr b="1"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                                                                               </a:t>
                      </a:r>
                      <a:endParaRPr b="1" sz="1800"/>
                    </a:p>
                  </a:txBody>
                  <a:tcPr marT="45725" marB="45725" marR="91450" marL="91450"/>
                </a:tc>
                <a:tc hMerge="1"/>
              </a:tr>
            </a:tbl>
          </a:graphicData>
        </a:graphic>
      </p:graphicFrame>
      <p:pic>
        <p:nvPicPr>
          <p:cNvPr id="414" name="Google Shape;41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7640" y="819276"/>
            <a:ext cx="2922300" cy="1634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5158" y="2656054"/>
            <a:ext cx="3373941" cy="1959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6998" y="3706305"/>
            <a:ext cx="4722942" cy="2794596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3"/>
          <p:cNvSpPr txBox="1"/>
          <p:nvPr/>
        </p:nvSpPr>
        <p:spPr>
          <a:xfrm>
            <a:off x="2465480" y="3779213"/>
            <a:ext cx="2729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53"/>
          <p:cNvSpPr txBox="1"/>
          <p:nvPr/>
        </p:nvSpPr>
        <p:spPr>
          <a:xfrm>
            <a:off x="1126432" y="4601146"/>
            <a:ext cx="2729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53"/>
          <p:cNvSpPr txBox="1"/>
          <p:nvPr/>
        </p:nvSpPr>
        <p:spPr>
          <a:xfrm>
            <a:off x="3745344" y="4579661"/>
            <a:ext cx="2729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53"/>
          <p:cNvSpPr txBox="1"/>
          <p:nvPr/>
        </p:nvSpPr>
        <p:spPr>
          <a:xfrm>
            <a:off x="504994" y="5254386"/>
            <a:ext cx="2729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53"/>
          <p:cNvSpPr txBox="1"/>
          <p:nvPr/>
        </p:nvSpPr>
        <p:spPr>
          <a:xfrm>
            <a:off x="1747868" y="5244292"/>
            <a:ext cx="2729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53"/>
          <p:cNvSpPr txBox="1"/>
          <p:nvPr/>
        </p:nvSpPr>
        <p:spPr>
          <a:xfrm>
            <a:off x="3118738" y="5244291"/>
            <a:ext cx="2729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53"/>
          <p:cNvSpPr txBox="1"/>
          <p:nvPr/>
        </p:nvSpPr>
        <p:spPr>
          <a:xfrm>
            <a:off x="4414073" y="5254386"/>
            <a:ext cx="2729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53"/>
          <p:cNvSpPr txBox="1"/>
          <p:nvPr/>
        </p:nvSpPr>
        <p:spPr>
          <a:xfrm>
            <a:off x="155927" y="5884700"/>
            <a:ext cx="2729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53"/>
          <p:cNvSpPr txBox="1"/>
          <p:nvPr/>
        </p:nvSpPr>
        <p:spPr>
          <a:xfrm>
            <a:off x="839834" y="5884700"/>
            <a:ext cx="2729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53"/>
          <p:cNvSpPr txBox="1"/>
          <p:nvPr/>
        </p:nvSpPr>
        <p:spPr>
          <a:xfrm>
            <a:off x="1524795" y="5866231"/>
            <a:ext cx="3839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53"/>
          <p:cNvSpPr txBox="1"/>
          <p:nvPr/>
        </p:nvSpPr>
        <p:spPr>
          <a:xfrm>
            <a:off x="2052619" y="5804676"/>
            <a:ext cx="5361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53"/>
          <p:cNvSpPr/>
          <p:nvPr/>
        </p:nvSpPr>
        <p:spPr>
          <a:xfrm>
            <a:off x="2079597" y="5677990"/>
            <a:ext cx="1039141" cy="822911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4"/>
          <p:cNvSpPr txBox="1"/>
          <p:nvPr>
            <p:ph type="title"/>
          </p:nvPr>
        </p:nvSpPr>
        <p:spPr>
          <a:xfrm>
            <a:off x="838200" y="209400"/>
            <a:ext cx="10515600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Пятиминутка</a:t>
            </a:r>
            <a:endParaRPr/>
          </a:p>
        </p:txBody>
      </p:sp>
      <p:graphicFrame>
        <p:nvGraphicFramePr>
          <p:cNvPr id="434" name="Google Shape;434;p54"/>
          <p:cNvGraphicFramePr/>
          <p:nvPr/>
        </p:nvGraphicFramePr>
        <p:xfrm>
          <a:off x="612475" y="68103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{EAB39BCD-6868-4F4E-9EE5-B8EE6C66EC19}</a:tableStyleId>
              </a:tblPr>
              <a:tblGrid>
                <a:gridCol w="3907125"/>
                <a:gridCol w="7469200"/>
              </a:tblGrid>
              <a:tr h="471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Построить невозрастающую кучу, </a:t>
                      </a:r>
                      <a:r>
                        <a:rPr b="1" lang="ru-RU" sz="1400" u="sng">
                          <a:solidFill>
                            <a:srgbClr val="FF0000"/>
                          </a:solidFill>
                        </a:rPr>
                        <a:t>добавляя в нее элементы в указанной последовательности</a:t>
                      </a: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18  1  19  5  2  16  0  14  9  4  11</a:t>
                      </a:r>
                      <a:endParaRPr b="0" sz="2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Выполнить</a:t>
                      </a: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 действия: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                              Удалить максимальный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                                        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                              Вставить число </a:t>
                      </a:r>
                      <a:r>
                        <a:rPr lang="ru-RU" sz="20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       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             Увеличить ключ: новое значение = </a:t>
                      </a:r>
                      <a:r>
                        <a:rPr lang="ru-RU" sz="2000">
                          <a:solidFill>
                            <a:schemeClr val="dk1"/>
                          </a:solidFill>
                        </a:rPr>
                        <a:t>17</a:t>
                      </a: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                                               старый индекс   = </a:t>
                      </a:r>
                      <a:r>
                        <a:rPr lang="ru-RU" sz="2000">
                          <a:solidFill>
                            <a:schemeClr val="dk1"/>
                          </a:solidFill>
                        </a:rPr>
                        <a:t>4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Напечатать результат: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 Куча =________________________________________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 Значение максимального = ______________________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Куча =_______________________________________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Индекс (приоритет) его  = ________________________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Куча =__________________________________________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Новый приоритет (индекс) =_______________________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Куча =__________________________________________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435" name="Google Shape;435;p54"/>
          <p:cNvSpPr txBox="1"/>
          <p:nvPr/>
        </p:nvSpPr>
        <p:spPr>
          <a:xfrm>
            <a:off x="5277394" y="968008"/>
            <a:ext cx="31176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19  14  18  9  11  16  0  1  5  2  4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54"/>
          <p:cNvSpPr txBox="1"/>
          <p:nvPr/>
        </p:nvSpPr>
        <p:spPr>
          <a:xfrm>
            <a:off x="6918961" y="1278374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54"/>
          <p:cNvSpPr txBox="1"/>
          <p:nvPr/>
        </p:nvSpPr>
        <p:spPr>
          <a:xfrm>
            <a:off x="5277394" y="1743870"/>
            <a:ext cx="32918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18  14  16  9  11  4  0  1  5  2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54"/>
          <p:cNvSpPr txBox="1"/>
          <p:nvPr/>
        </p:nvSpPr>
        <p:spPr>
          <a:xfrm>
            <a:off x="5277394" y="2919253"/>
            <a:ext cx="3048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18  14  16  9  11  4  0  1  5  2  3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54"/>
          <p:cNvSpPr txBox="1"/>
          <p:nvPr/>
        </p:nvSpPr>
        <p:spPr>
          <a:xfrm>
            <a:off x="6596743" y="2453757"/>
            <a:ext cx="6139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4" name="Google Shape;444;p55"/>
          <p:cNvGraphicFramePr/>
          <p:nvPr/>
        </p:nvGraphicFramePr>
        <p:xfrm>
          <a:off x="206100" y="1448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{EAB39BCD-6868-4F4E-9EE5-B8EE6C66EC19}</a:tableStyleId>
              </a:tblPr>
              <a:tblGrid>
                <a:gridCol w="1787600"/>
                <a:gridCol w="3475275"/>
                <a:gridCol w="6566275"/>
              </a:tblGrid>
              <a:tr h="374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Действие</a:t>
                      </a:r>
                      <a:endParaRPr/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КУЧА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2986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Увеличить ключ: новое значение 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400"/>
                        <a:t>17</a:t>
                      </a:r>
                      <a:r>
                        <a:rPr b="0" lang="ru-RU" sz="2000"/>
                        <a:t>,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/>
                        <a:t>старый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/>
                        <a:t>индекс </a:t>
                      </a:r>
                      <a:r>
                        <a:rPr b="1" lang="ru-RU" sz="24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                                                                                                                               Исходная «Куча»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1876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                                                                                                                          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Заменяем элемент,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«Кучу» - снова упорядочиваем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475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                                                                                                                       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                                                                          </a:t>
                      </a:r>
                      <a:r>
                        <a:rPr b="1" lang="ru-RU" sz="1800"/>
                        <a:t>ОТВЕТ:  </a:t>
                      </a:r>
                      <a:r>
                        <a:rPr b="1" lang="ru-RU" sz="2000"/>
                        <a:t>18 17 16 14 11 4 0 1 5 2 3, индекс = 2</a:t>
                      </a:r>
                      <a:endParaRPr b="1" sz="1800"/>
                    </a:p>
                  </a:txBody>
                  <a:tcPr marT="45725" marB="45725" marR="91450" marL="91450"/>
                </a:tc>
                <a:tc hMerge="1"/>
              </a:tr>
            </a:tbl>
          </a:graphicData>
        </a:graphic>
      </p:graphicFrame>
      <p:grpSp>
        <p:nvGrpSpPr>
          <p:cNvPr id="445" name="Google Shape;445;p55"/>
          <p:cNvGrpSpPr/>
          <p:nvPr/>
        </p:nvGrpSpPr>
        <p:grpSpPr>
          <a:xfrm>
            <a:off x="2040553" y="634404"/>
            <a:ext cx="4944013" cy="2794596"/>
            <a:chOff x="155927" y="3706305"/>
            <a:chExt cx="4944013" cy="2794596"/>
          </a:xfrm>
        </p:grpSpPr>
        <p:pic>
          <p:nvPicPr>
            <p:cNvPr id="446" name="Google Shape;446;p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6998" y="3706305"/>
              <a:ext cx="4722942" cy="27945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7" name="Google Shape;447;p55"/>
            <p:cNvSpPr txBox="1"/>
            <p:nvPr/>
          </p:nvSpPr>
          <p:spPr>
            <a:xfrm>
              <a:off x="2465480" y="3779213"/>
              <a:ext cx="27298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55"/>
            <p:cNvSpPr txBox="1"/>
            <p:nvPr/>
          </p:nvSpPr>
          <p:spPr>
            <a:xfrm>
              <a:off x="1126432" y="4601146"/>
              <a:ext cx="27298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55"/>
            <p:cNvSpPr txBox="1"/>
            <p:nvPr/>
          </p:nvSpPr>
          <p:spPr>
            <a:xfrm>
              <a:off x="3745344" y="4579661"/>
              <a:ext cx="27298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55"/>
            <p:cNvSpPr txBox="1"/>
            <p:nvPr/>
          </p:nvSpPr>
          <p:spPr>
            <a:xfrm>
              <a:off x="421719" y="5351264"/>
              <a:ext cx="41811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55"/>
            <p:cNvSpPr txBox="1"/>
            <p:nvPr/>
          </p:nvSpPr>
          <p:spPr>
            <a:xfrm>
              <a:off x="1747868" y="5244292"/>
              <a:ext cx="27298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55"/>
            <p:cNvSpPr txBox="1"/>
            <p:nvPr/>
          </p:nvSpPr>
          <p:spPr>
            <a:xfrm>
              <a:off x="3118738" y="5244291"/>
              <a:ext cx="27298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55"/>
            <p:cNvSpPr txBox="1"/>
            <p:nvPr/>
          </p:nvSpPr>
          <p:spPr>
            <a:xfrm>
              <a:off x="4353113" y="5243542"/>
              <a:ext cx="27298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55"/>
            <p:cNvSpPr txBox="1"/>
            <p:nvPr/>
          </p:nvSpPr>
          <p:spPr>
            <a:xfrm>
              <a:off x="155927" y="5884700"/>
              <a:ext cx="27298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55"/>
            <p:cNvSpPr txBox="1"/>
            <p:nvPr/>
          </p:nvSpPr>
          <p:spPr>
            <a:xfrm>
              <a:off x="839834" y="5884700"/>
              <a:ext cx="27298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55"/>
            <p:cNvSpPr txBox="1"/>
            <p:nvPr/>
          </p:nvSpPr>
          <p:spPr>
            <a:xfrm>
              <a:off x="1524795" y="5866231"/>
              <a:ext cx="38390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55"/>
            <p:cNvSpPr txBox="1"/>
            <p:nvPr/>
          </p:nvSpPr>
          <p:spPr>
            <a:xfrm>
              <a:off x="2128719" y="5884699"/>
              <a:ext cx="38390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8" name="Google Shape;458;p55"/>
          <p:cNvSpPr/>
          <p:nvPr/>
        </p:nvSpPr>
        <p:spPr>
          <a:xfrm rot="1654803">
            <a:off x="1280359" y="1795049"/>
            <a:ext cx="1405875" cy="307777"/>
          </a:xfrm>
          <a:prstGeom prst="rightArrow">
            <a:avLst>
              <a:gd fmla="val 38693" name="adj1"/>
              <a:gd fmla="val 204892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9" name="Google Shape;459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204" y="3781428"/>
            <a:ext cx="5180905" cy="2914772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55"/>
          <p:cNvSpPr/>
          <p:nvPr/>
        </p:nvSpPr>
        <p:spPr>
          <a:xfrm>
            <a:off x="2569531" y="2184078"/>
            <a:ext cx="658289" cy="533436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55"/>
          <p:cNvSpPr txBox="1"/>
          <p:nvPr/>
        </p:nvSpPr>
        <p:spPr>
          <a:xfrm>
            <a:off x="1152493" y="4516052"/>
            <a:ext cx="27298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55"/>
          <p:cNvSpPr txBox="1"/>
          <p:nvPr/>
        </p:nvSpPr>
        <p:spPr>
          <a:xfrm>
            <a:off x="4013345" y="4604639"/>
            <a:ext cx="2729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55"/>
          <p:cNvSpPr txBox="1"/>
          <p:nvPr/>
        </p:nvSpPr>
        <p:spPr>
          <a:xfrm>
            <a:off x="504994" y="5254386"/>
            <a:ext cx="2729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55"/>
          <p:cNvSpPr txBox="1"/>
          <p:nvPr/>
        </p:nvSpPr>
        <p:spPr>
          <a:xfrm>
            <a:off x="1916473" y="5343634"/>
            <a:ext cx="2729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55"/>
          <p:cNvSpPr txBox="1"/>
          <p:nvPr/>
        </p:nvSpPr>
        <p:spPr>
          <a:xfrm>
            <a:off x="3359505" y="5262033"/>
            <a:ext cx="2729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55"/>
          <p:cNvSpPr txBox="1"/>
          <p:nvPr/>
        </p:nvSpPr>
        <p:spPr>
          <a:xfrm>
            <a:off x="4778171" y="5343634"/>
            <a:ext cx="2729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55"/>
          <p:cNvSpPr txBox="1"/>
          <p:nvPr/>
        </p:nvSpPr>
        <p:spPr>
          <a:xfrm>
            <a:off x="341175" y="5915238"/>
            <a:ext cx="2729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55"/>
          <p:cNvSpPr txBox="1"/>
          <p:nvPr/>
        </p:nvSpPr>
        <p:spPr>
          <a:xfrm>
            <a:off x="879504" y="6018554"/>
            <a:ext cx="2729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55"/>
          <p:cNvSpPr txBox="1"/>
          <p:nvPr/>
        </p:nvSpPr>
        <p:spPr>
          <a:xfrm>
            <a:off x="1656649" y="5908531"/>
            <a:ext cx="3839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55"/>
          <p:cNvSpPr txBox="1"/>
          <p:nvPr/>
        </p:nvSpPr>
        <p:spPr>
          <a:xfrm>
            <a:off x="2628849" y="3764616"/>
            <a:ext cx="2729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55"/>
          <p:cNvSpPr txBox="1"/>
          <p:nvPr/>
        </p:nvSpPr>
        <p:spPr>
          <a:xfrm>
            <a:off x="2236155" y="6062419"/>
            <a:ext cx="3839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6"/>
          <p:cNvSpPr txBox="1"/>
          <p:nvPr>
            <p:ph type="title"/>
          </p:nvPr>
        </p:nvSpPr>
        <p:spPr>
          <a:xfrm>
            <a:off x="838200" y="209400"/>
            <a:ext cx="10515600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Пятиминутка</a:t>
            </a:r>
            <a:endParaRPr/>
          </a:p>
        </p:txBody>
      </p:sp>
      <p:graphicFrame>
        <p:nvGraphicFramePr>
          <p:cNvPr id="477" name="Google Shape;477;p56"/>
          <p:cNvGraphicFramePr/>
          <p:nvPr/>
        </p:nvGraphicFramePr>
        <p:xfrm>
          <a:off x="612475" y="68103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{EAB39BCD-6868-4F4E-9EE5-B8EE6C66EC19}</a:tableStyleId>
              </a:tblPr>
              <a:tblGrid>
                <a:gridCol w="3907125"/>
                <a:gridCol w="7469200"/>
              </a:tblGrid>
              <a:tr h="471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Построить невозрастающую кучу, </a:t>
                      </a:r>
                      <a:r>
                        <a:rPr b="1" lang="ru-RU" sz="1400" u="sng">
                          <a:solidFill>
                            <a:srgbClr val="FF0000"/>
                          </a:solidFill>
                        </a:rPr>
                        <a:t>добавляя в нее элементы в указанной последовательности</a:t>
                      </a: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18  1  19  5  2  16  0  14  9  4  11</a:t>
                      </a:r>
                      <a:endParaRPr b="0" sz="2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Выполнить</a:t>
                      </a: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 действия: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                              Удалить максимальный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                                        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                              Вставить число </a:t>
                      </a:r>
                      <a:r>
                        <a:rPr lang="ru-RU" sz="20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       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             Увеличить ключ: новое значение = </a:t>
                      </a:r>
                      <a:r>
                        <a:rPr lang="ru-RU" sz="2000">
                          <a:solidFill>
                            <a:schemeClr val="dk1"/>
                          </a:solidFill>
                        </a:rPr>
                        <a:t>17</a:t>
                      </a: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                                               старый индекс   = </a:t>
                      </a:r>
                      <a:r>
                        <a:rPr lang="ru-RU" sz="2000">
                          <a:solidFill>
                            <a:schemeClr val="dk1"/>
                          </a:solidFill>
                        </a:rPr>
                        <a:t>4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Напечатать результат: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 Куча =________________________________________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 Значение максимального = ______________________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Куча =_______________________________________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Индекс (приоритет) его  = ________________________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Куча =__________________________________________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Новый приоритет (индекс) =_______________________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Куча =__________________________________________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478" name="Google Shape;478;p56"/>
          <p:cNvSpPr txBox="1"/>
          <p:nvPr/>
        </p:nvSpPr>
        <p:spPr>
          <a:xfrm>
            <a:off x="5277394" y="968008"/>
            <a:ext cx="31176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19  14  18  9  11  16  0  1  5  2  4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56"/>
          <p:cNvSpPr txBox="1"/>
          <p:nvPr/>
        </p:nvSpPr>
        <p:spPr>
          <a:xfrm>
            <a:off x="6918961" y="1278374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56"/>
          <p:cNvSpPr txBox="1"/>
          <p:nvPr/>
        </p:nvSpPr>
        <p:spPr>
          <a:xfrm>
            <a:off x="5277394" y="1743870"/>
            <a:ext cx="32918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18  14  16  9  11  4  0  1  5  2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56"/>
          <p:cNvSpPr txBox="1"/>
          <p:nvPr/>
        </p:nvSpPr>
        <p:spPr>
          <a:xfrm>
            <a:off x="5277394" y="2919253"/>
            <a:ext cx="3048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18  14  16  9  11  4  0  1  5  2  3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56"/>
          <p:cNvSpPr txBox="1"/>
          <p:nvPr/>
        </p:nvSpPr>
        <p:spPr>
          <a:xfrm>
            <a:off x="6596743" y="2453757"/>
            <a:ext cx="6139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56"/>
          <p:cNvSpPr txBox="1"/>
          <p:nvPr/>
        </p:nvSpPr>
        <p:spPr>
          <a:xfrm>
            <a:off x="5185953" y="4375467"/>
            <a:ext cx="33005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18  17  16  14  11  4  0  1  5  2  3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56"/>
          <p:cNvSpPr txBox="1"/>
          <p:nvPr/>
        </p:nvSpPr>
        <p:spPr>
          <a:xfrm>
            <a:off x="6801394" y="3647360"/>
            <a:ext cx="4093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3552" y="714954"/>
            <a:ext cx="8222576" cy="4946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2365" y="1052736"/>
            <a:ext cx="7337848" cy="4536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7728" y="836712"/>
            <a:ext cx="3718520" cy="4457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1981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Бинарные кучи (пирамиды)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849085" y="980729"/>
            <a:ext cx="10358845" cy="514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ru-RU">
                <a:solidFill>
                  <a:srgbClr val="C00000"/>
                </a:solidFill>
              </a:rPr>
              <a:t>Пирамида</a:t>
            </a:r>
            <a:r>
              <a:rPr lang="ru-RU"/>
              <a:t> –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 это структура данных, представляющая собой объект-массив, который можно рассматривать как почти полное бинарное дерево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9107" y="2466175"/>
            <a:ext cx="7618367" cy="4117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2524100" y="142852"/>
            <a:ext cx="7862912" cy="582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Полная пирамида при </a:t>
            </a:r>
            <a:r>
              <a:rPr i="1" lang="ru-RU"/>
              <a:t>n</a:t>
            </a:r>
            <a:r>
              <a:rPr lang="ru-RU"/>
              <a:t>=15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1201783" y="714356"/>
            <a:ext cx="9466217" cy="2000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Пусть дан массив элементов h[1..15]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Полная пирамида может быть изображена в виде корневого бинарного дерева, в котором элементы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ru-RU" sz="2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-25000" i="1" lang="ru-RU" sz="20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ru-RU" sz="2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-25000" i="1" lang="ru-RU" sz="2000">
                <a:latin typeface="Calibri"/>
                <a:ea typeface="Calibri"/>
                <a:cs typeface="Calibri"/>
                <a:sym typeface="Calibri"/>
              </a:rPr>
              <a:t>i+</a:t>
            </a:r>
            <a:r>
              <a:rPr baseline="-25000" lang="ru-RU" sz="20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являются сыновьями элемента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ru-RU" sz="20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. </a:t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Элемент в любом узле численно не меньше всех своих потомков, а вершина полной пирамиды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ru-RU" sz="20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содержит максимальный элемент всей последовательности.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6024562" y="3214686"/>
            <a:ext cx="500066" cy="357190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7524760" y="6000768"/>
            <a:ext cx="500066" cy="357190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7024694" y="6000768"/>
            <a:ext cx="500066" cy="357190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6310314" y="6000768"/>
            <a:ext cx="500066" cy="357190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5738810" y="6000768"/>
            <a:ext cx="500066" cy="357190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5024430" y="6000768"/>
            <a:ext cx="500066" cy="357190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0" spcFirstLastPara="1" rIns="360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4167174" y="6000768"/>
            <a:ext cx="500066" cy="357190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8239140" y="6000768"/>
            <a:ext cx="500066" cy="357190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3381356" y="6000768"/>
            <a:ext cx="500066" cy="357190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7881950" y="5000636"/>
            <a:ext cx="500066" cy="357190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6667504" y="5000636"/>
            <a:ext cx="500066" cy="357190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5381620" y="5000636"/>
            <a:ext cx="500066" cy="357190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3881422" y="5000636"/>
            <a:ext cx="500066" cy="357190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7167570" y="4143380"/>
            <a:ext cx="500066" cy="357190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4810116" y="4071942"/>
            <a:ext cx="500066" cy="357190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21"/>
          <p:cNvCxnSpPr>
            <a:stCxn id="147" idx="3"/>
            <a:endCxn id="143" idx="0"/>
          </p:cNvCxnSpPr>
          <p:nvPr/>
        </p:nvCxnSpPr>
        <p:spPr>
          <a:xfrm flipH="1">
            <a:off x="3631255" y="5305517"/>
            <a:ext cx="323400" cy="69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21"/>
          <p:cNvCxnSpPr>
            <a:stCxn id="135" idx="3"/>
            <a:endCxn id="149" idx="7"/>
          </p:cNvCxnSpPr>
          <p:nvPr/>
        </p:nvCxnSpPr>
        <p:spPr>
          <a:xfrm flipH="1">
            <a:off x="5237095" y="3519567"/>
            <a:ext cx="860700" cy="60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" name="Google Shape;152;p21"/>
          <p:cNvCxnSpPr>
            <a:stCxn id="146" idx="3"/>
            <a:endCxn id="140" idx="0"/>
          </p:cNvCxnSpPr>
          <p:nvPr/>
        </p:nvCxnSpPr>
        <p:spPr>
          <a:xfrm flipH="1">
            <a:off x="5274553" y="5305517"/>
            <a:ext cx="180300" cy="69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3" name="Google Shape;153;p21"/>
          <p:cNvCxnSpPr>
            <a:stCxn id="147" idx="5"/>
            <a:endCxn id="141" idx="0"/>
          </p:cNvCxnSpPr>
          <p:nvPr/>
        </p:nvCxnSpPr>
        <p:spPr>
          <a:xfrm>
            <a:off x="4308255" y="5305517"/>
            <a:ext cx="108900" cy="69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4" name="Google Shape;154;p21"/>
          <p:cNvCxnSpPr>
            <a:stCxn id="146" idx="5"/>
            <a:endCxn id="139" idx="0"/>
          </p:cNvCxnSpPr>
          <p:nvPr/>
        </p:nvCxnSpPr>
        <p:spPr>
          <a:xfrm>
            <a:off x="5808453" y="5305517"/>
            <a:ext cx="180300" cy="69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5" name="Google Shape;155;p21"/>
          <p:cNvCxnSpPr>
            <a:stCxn id="149" idx="3"/>
            <a:endCxn id="147" idx="0"/>
          </p:cNvCxnSpPr>
          <p:nvPr/>
        </p:nvCxnSpPr>
        <p:spPr>
          <a:xfrm flipH="1">
            <a:off x="4131549" y="4376823"/>
            <a:ext cx="751800" cy="62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6" name="Google Shape;156;p21"/>
          <p:cNvCxnSpPr>
            <a:stCxn id="149" idx="5"/>
            <a:endCxn id="146" idx="0"/>
          </p:cNvCxnSpPr>
          <p:nvPr/>
        </p:nvCxnSpPr>
        <p:spPr>
          <a:xfrm>
            <a:off x="5236949" y="4376823"/>
            <a:ext cx="394800" cy="62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7" name="Google Shape;157;p21"/>
          <p:cNvCxnSpPr>
            <a:stCxn id="144" idx="5"/>
            <a:endCxn id="142" idx="0"/>
          </p:cNvCxnSpPr>
          <p:nvPr/>
        </p:nvCxnSpPr>
        <p:spPr>
          <a:xfrm>
            <a:off x="8308783" y="5305517"/>
            <a:ext cx="180300" cy="69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" name="Google Shape;158;p21"/>
          <p:cNvCxnSpPr>
            <a:stCxn id="148" idx="5"/>
            <a:endCxn id="144" idx="0"/>
          </p:cNvCxnSpPr>
          <p:nvPr/>
        </p:nvCxnSpPr>
        <p:spPr>
          <a:xfrm>
            <a:off x="7594403" y="4448261"/>
            <a:ext cx="537600" cy="55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9" name="Google Shape;159;p21"/>
          <p:cNvCxnSpPr>
            <a:stCxn id="144" idx="3"/>
            <a:endCxn id="136" idx="0"/>
          </p:cNvCxnSpPr>
          <p:nvPr/>
        </p:nvCxnSpPr>
        <p:spPr>
          <a:xfrm flipH="1">
            <a:off x="7774883" y="5305517"/>
            <a:ext cx="180300" cy="69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" name="Google Shape;160;p21"/>
          <p:cNvCxnSpPr>
            <a:stCxn id="145" idx="5"/>
            <a:endCxn id="137" idx="0"/>
          </p:cNvCxnSpPr>
          <p:nvPr/>
        </p:nvCxnSpPr>
        <p:spPr>
          <a:xfrm>
            <a:off x="7094337" y="5305517"/>
            <a:ext cx="180300" cy="69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1" name="Google Shape;161;p21"/>
          <p:cNvCxnSpPr>
            <a:stCxn id="145" idx="3"/>
            <a:endCxn id="138" idx="0"/>
          </p:cNvCxnSpPr>
          <p:nvPr/>
        </p:nvCxnSpPr>
        <p:spPr>
          <a:xfrm flipH="1">
            <a:off x="6560437" y="5305517"/>
            <a:ext cx="180300" cy="69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2" name="Google Shape;162;p21"/>
          <p:cNvCxnSpPr>
            <a:stCxn id="148" idx="3"/>
            <a:endCxn id="145" idx="0"/>
          </p:cNvCxnSpPr>
          <p:nvPr/>
        </p:nvCxnSpPr>
        <p:spPr>
          <a:xfrm flipH="1">
            <a:off x="6917403" y="4448261"/>
            <a:ext cx="323400" cy="55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3" name="Google Shape;163;p21"/>
          <p:cNvCxnSpPr>
            <a:stCxn id="135" idx="5"/>
            <a:endCxn id="148" idx="1"/>
          </p:cNvCxnSpPr>
          <p:nvPr/>
        </p:nvCxnSpPr>
        <p:spPr>
          <a:xfrm>
            <a:off x="6451395" y="3519567"/>
            <a:ext cx="789300" cy="676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