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Хэш-таблицы и хэш-функции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57200" y="4357694"/>
            <a:ext cx="8229600" cy="2000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Однако здесь есть одна проблема: два ключа могут быть хешированы в одну и ту же ячейку.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 Такая ситуация называется </a:t>
            </a:r>
            <a:r>
              <a:rPr b="1" i="1" lang="ru-RU"/>
              <a:t>коллизией</a:t>
            </a:r>
            <a:r>
              <a:rPr i="1" lang="ru-RU"/>
              <a:t>.</a:t>
            </a:r>
            <a:endParaRPr i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13617" l="23291" r="4835" t="26423"/>
          <a:stretch/>
        </p:blipFill>
        <p:spPr>
          <a:xfrm>
            <a:off x="785786" y="0"/>
            <a:ext cx="7715304" cy="4214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57200" y="428604"/>
            <a:ext cx="8229600" cy="5929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Идеальным решением было бы полное устранение коллизий.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Можно попытаться добиться этого путем выбора подходящей хеш-функции </a:t>
            </a:r>
            <a:r>
              <a:rPr i="1" lang="ru-RU"/>
              <a:t>h.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ru-RU"/>
              <a:t> </a:t>
            </a:r>
            <a:r>
              <a:rPr lang="ru-RU"/>
              <a:t>Одна из идей заключается в том, чтобы сделать </a:t>
            </a:r>
            <a:r>
              <a:rPr i="1" lang="ru-RU"/>
              <a:t>h</a:t>
            </a:r>
            <a:r>
              <a:rPr lang="ru-RU"/>
              <a:t> “случайной”, что позволило бы избежать коллизий или хотя бы минимизировать их количество (этот характер функции хеширования отображается в самом глаголе “to hash”, который означает “мелко порубить, перемешать”).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Функция </a:t>
            </a:r>
            <a:r>
              <a:rPr i="1" lang="ru-RU"/>
              <a:t>h</a:t>
            </a:r>
            <a:r>
              <a:rPr lang="ru-RU"/>
              <a:t> должна быть детерминистической и для одного и того же значения </a:t>
            </a:r>
            <a:r>
              <a:rPr i="1" lang="ru-RU"/>
              <a:t>к</a:t>
            </a:r>
            <a:r>
              <a:rPr lang="ru-RU"/>
              <a:t> всегда давать одно и то же хеш-значение </a:t>
            </a:r>
            <a:r>
              <a:rPr i="1" lang="ru-RU"/>
              <a:t>h(k).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Однако поскольку |</a:t>
            </a:r>
            <a:r>
              <a:rPr i="1" lang="ru-RU"/>
              <a:t>U</a:t>
            </a:r>
            <a:r>
              <a:rPr lang="ru-RU"/>
              <a:t>|</a:t>
            </a:r>
            <a:r>
              <a:rPr i="1" lang="ru-RU"/>
              <a:t> &gt;</a:t>
            </a:r>
            <a:r>
              <a:rPr lang="ru-RU"/>
              <a:t> m, должно существовать как минимум два ключа, которые имеют одинаковое хеш-значение.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Таким образом, полностью избежать коллизий невозможно в принципе, и хорошая хеш-функция в состоянии только минимизировать количество коллизий.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Таким образом, крайне необходим метод разрешения возникающих коллизий.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Разрешение коллизий при помощи цепочек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457200" y="1600201"/>
            <a:ext cx="8229600" cy="1114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При использовании данного метода мы объединяем все элементы, хешированные в одну и ту же ячейку, в связанный список. </a:t>
            </a:r>
            <a:endParaRPr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17439" l="7161" r="7551" t="20888"/>
          <a:stretch/>
        </p:blipFill>
        <p:spPr>
          <a:xfrm>
            <a:off x="357158" y="2643182"/>
            <a:ext cx="8452729" cy="400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Ячейка </a:t>
            </a:r>
            <a:r>
              <a:rPr i="1" lang="ru-RU"/>
              <a:t>j</a:t>
            </a:r>
            <a:r>
              <a:rPr lang="ru-RU"/>
              <a:t> содержит указатель на заголовок списка всех элементов,  хеш-значение ключа которых равно </a:t>
            </a:r>
            <a:r>
              <a:rPr i="1" lang="ru-RU"/>
              <a:t>j.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Если таких элементов нет, ячейка содержит значение NIL.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 На рис. показано разрешение коллизий, возникающих из-за того, что </a:t>
            </a:r>
            <a:r>
              <a:rPr i="1" lang="ru-RU"/>
              <a:t>h(k</a:t>
            </a:r>
            <a:r>
              <a:rPr baseline="-25000" lang="ru-RU"/>
              <a:t>1</a:t>
            </a:r>
            <a:r>
              <a:rPr lang="ru-RU"/>
              <a:t>)  = </a:t>
            </a:r>
            <a:r>
              <a:rPr i="1" lang="ru-RU"/>
              <a:t>h</a:t>
            </a:r>
            <a:r>
              <a:rPr lang="ru-RU"/>
              <a:t> (k</a:t>
            </a:r>
            <a:r>
              <a:rPr baseline="-25000" lang="ru-RU"/>
              <a:t>4</a:t>
            </a:r>
            <a:r>
              <a:rPr lang="ru-RU"/>
              <a:t>), </a:t>
            </a:r>
            <a:r>
              <a:rPr i="1" lang="ru-RU"/>
              <a:t>h (k</a:t>
            </a:r>
            <a:r>
              <a:rPr baseline="-25000" i="1" lang="ru-RU"/>
              <a:t>5</a:t>
            </a:r>
            <a:r>
              <a:rPr i="1" lang="ru-RU"/>
              <a:t>) = h (k</a:t>
            </a:r>
            <a:r>
              <a:rPr baseline="-25000" i="1" lang="ru-RU"/>
              <a:t>2</a:t>
            </a:r>
            <a:r>
              <a:rPr i="1" lang="ru-RU"/>
              <a:t>) = h</a:t>
            </a:r>
            <a:r>
              <a:rPr lang="ru-RU"/>
              <a:t> (</a:t>
            </a:r>
            <a:r>
              <a:rPr i="1" lang="ru-RU"/>
              <a:t>k</a:t>
            </a:r>
            <a:r>
              <a:rPr baseline="-25000" i="1" lang="ru-RU"/>
              <a:t>7</a:t>
            </a:r>
            <a:r>
              <a:rPr lang="ru-RU"/>
              <a:t>) и </a:t>
            </a:r>
            <a:r>
              <a:rPr i="1" lang="ru-RU"/>
              <a:t>h(k</a:t>
            </a:r>
            <a:r>
              <a:rPr baseline="-25000" i="1" lang="ru-RU"/>
              <a:t>8</a:t>
            </a:r>
            <a:r>
              <a:rPr i="1" lang="ru-RU"/>
              <a:t>) = h</a:t>
            </a:r>
            <a:r>
              <a:rPr lang="ru-RU"/>
              <a:t>(</a:t>
            </a:r>
            <a:r>
              <a:rPr i="1" lang="ru-RU"/>
              <a:t>k</a:t>
            </a:r>
            <a:r>
              <a:rPr baseline="-25000" i="1" lang="ru-RU"/>
              <a:t>6</a:t>
            </a:r>
            <a:r>
              <a:rPr lang="ru-RU"/>
              <a:t>) </a:t>
            </a:r>
            <a:r>
              <a:rPr i="1" lang="ru-RU"/>
              <a:t>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457200" y="571480"/>
            <a:ext cx="8472518" cy="5554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Словарные операции в хеш-таблице с использованием цепочек для разрешения коллизий реализуются очень просто: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ru-RU"/>
              <a:t>Chained_Hash_Insert(T, </a:t>
            </a:r>
            <a:r>
              <a:rPr b="1" i="1" lang="ru-RU"/>
              <a:t>х)</a:t>
            </a:r>
            <a:endParaRPr b="1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Вставить </a:t>
            </a:r>
            <a:r>
              <a:rPr i="1" lang="ru-RU"/>
              <a:t>х</a:t>
            </a:r>
            <a:r>
              <a:rPr lang="ru-RU"/>
              <a:t> в заголовок списка </a:t>
            </a:r>
            <a:r>
              <a:rPr i="1" lang="ru-RU"/>
              <a:t>T[h(key[x])]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ru-RU" cap="small"/>
              <a:t>Chained_Hash_Search (T, </a:t>
            </a:r>
            <a:r>
              <a:rPr b="1" i="1" lang="ru-RU"/>
              <a:t>к)</a:t>
            </a:r>
            <a:endParaRPr b="1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Поиск элемента с ключом </a:t>
            </a:r>
            <a:r>
              <a:rPr i="1" lang="ru-RU"/>
              <a:t>к</a:t>
            </a:r>
            <a:r>
              <a:rPr lang="ru-RU"/>
              <a:t> в списке </a:t>
            </a:r>
            <a:r>
              <a:rPr i="1" lang="ru-RU"/>
              <a:t>T[h(k)]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ru-RU"/>
              <a:t>Chained_Hash_Delete(T, </a:t>
            </a:r>
            <a:r>
              <a:rPr b="1" i="1" lang="ru-RU"/>
              <a:t>х)</a:t>
            </a:r>
            <a:endParaRPr b="1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Удаление </a:t>
            </a:r>
            <a:r>
              <a:rPr i="1" lang="ru-RU"/>
              <a:t>х</a:t>
            </a:r>
            <a:r>
              <a:rPr lang="ru-RU"/>
              <a:t> из списка </a:t>
            </a:r>
            <a:r>
              <a:rPr i="1" lang="ru-RU"/>
              <a:t>T[h(key[x])]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Время, необходимое для вставки в наихудшем случае, равно 0(1). Процедура вставки выполняется очень быстро, поскольку предполагается, что вставляемый элемент отсутствует в таблице.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Анализ хеширования с цепочками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457200" y="1285860"/>
            <a:ext cx="8229600" cy="507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Насколько высока производительность хеширования с цепочками? В частности, сколько времени требуется для поиска элемента с данным ключом?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Пусть у нас есть хеш-таблица Т с m ячейками, в которых хранятся n элементов.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Определим </a:t>
            </a:r>
            <a:r>
              <a:rPr i="1" lang="ru-RU"/>
              <a:t>коэффициент заполнения</a:t>
            </a:r>
            <a:r>
              <a:rPr lang="ru-RU"/>
              <a:t> таблицы </a:t>
            </a:r>
            <a:r>
              <a:rPr i="1" lang="ru-RU"/>
              <a:t>Т</a:t>
            </a:r>
            <a:r>
              <a:rPr lang="ru-RU"/>
              <a:t> как </a:t>
            </a:r>
            <a:r>
              <a:rPr i="1" lang="ru-RU"/>
              <a:t>а</a:t>
            </a:r>
            <a:r>
              <a:rPr lang="ru-RU"/>
              <a:t> = n</a:t>
            </a:r>
            <a:r>
              <a:rPr i="1" lang="ru-RU"/>
              <a:t>/m,</a:t>
            </a:r>
            <a:r>
              <a:rPr lang="ru-RU"/>
              <a:t> т.е. как среднее количество элементов, хранящихся в одной цепочке.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Наш анализ будет опираться на значение величины </a:t>
            </a:r>
            <a:r>
              <a:rPr i="1" lang="ru-RU"/>
              <a:t>а,</a:t>
            </a:r>
            <a:r>
              <a:rPr lang="ru-RU"/>
              <a:t> которая может быть меньше, равна или больше единицы.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наихудшем случае хеширование с цепочками ведет себя крайне неприятно: все n ключей хешированы в одну и ту же ячейку, создавая список длиной n. Таким образом, время поиска в наихудшем случае равно θ (n) плюс время вычисления хеш-функции, что ничуть не лучше, чем в случае использования связанного списка для хранения всех n элементов.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Понятно, что использование хеш- таблиц в наихудшем случае совершенно бессмысленно. (Идеальное хеширование (применимое в случае статического множества ключей) обеспечивает высокую производительность даже в наихудшем случае.)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457200" y="357166"/>
            <a:ext cx="8229600" cy="6215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Средняя производительность хеширования зависит от того, насколько хорошо хеш-функция </a:t>
            </a:r>
            <a:r>
              <a:rPr i="1" lang="ru-RU"/>
              <a:t>h</a:t>
            </a:r>
            <a:r>
              <a:rPr lang="ru-RU"/>
              <a:t> распределяет множество сохраняемых ключей по </a:t>
            </a:r>
            <a:r>
              <a:rPr i="1" lang="ru-RU"/>
              <a:t>т</a:t>
            </a:r>
            <a:r>
              <a:rPr lang="ru-RU"/>
              <a:t> ячейкам в среднем.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хеш-таблице с разрешением коллизий методом цепочек математическое ожидание времени неудачного поиска в предположении простого равно­мерного хеширования равно θ (1 + </a:t>
            </a:r>
            <a:r>
              <a:rPr i="1" lang="ru-RU"/>
              <a:t>a</a:t>
            </a:r>
            <a:r>
              <a:rPr lang="ru-RU"/>
              <a:t>).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хеш-таблице с разрешением коллизий методом цепочек матема­тическое ожидание времени успешного поиска в предположении простого равномерного хеширования в среднем равно θ (1 + </a:t>
            </a:r>
            <a:r>
              <a:rPr i="1" lang="ru-RU"/>
              <a:t>a</a:t>
            </a:r>
            <a:r>
              <a:rPr lang="ru-RU"/>
              <a:t>).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Что же означает проведенный анализ? Если количество ячеек в хеш-таблице, как минимум, пропорционально количеству элементов, хранящихся в ней, то n</a:t>
            </a:r>
            <a:r>
              <a:rPr i="1" lang="ru-RU"/>
              <a:t> = О</a:t>
            </a:r>
            <a:r>
              <a:rPr lang="ru-RU"/>
              <a:t> (</a:t>
            </a:r>
            <a:r>
              <a:rPr i="1" lang="ru-RU"/>
              <a:t>т</a:t>
            </a:r>
            <a:r>
              <a:rPr lang="ru-RU"/>
              <a:t>) и, следовательно, </a:t>
            </a:r>
            <a:r>
              <a:rPr i="1" lang="ru-RU"/>
              <a:t>а</a:t>
            </a:r>
            <a:r>
              <a:rPr lang="ru-RU"/>
              <a:t> = n</a:t>
            </a:r>
            <a:r>
              <a:rPr i="1" lang="ru-RU"/>
              <a:t>/т = О</a:t>
            </a:r>
            <a:r>
              <a:rPr lang="ru-RU"/>
              <a:t> (</a:t>
            </a:r>
            <a:r>
              <a:rPr i="1" lang="ru-RU"/>
              <a:t>т)/т</a:t>
            </a:r>
            <a:r>
              <a:rPr lang="ru-RU"/>
              <a:t> = О (1), а значит, поиск элемента в хеш-таблице в среднем требует постоянного времени.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Поскольку в худшем случае вставка элемента в хеш-таблицу занимает 0(1) времени (как и удаление элемента при использовании двусвязных списков), можно сделать вывод, что все словарные операции в хеш-таблице в среднем выполняются за время 0(1).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Хеш-функции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Качественная хеш-функция удовлетворяет (приближенно) предположению простого равномерного хеширования: для каждого ключа равновероятно помещение в любую из </a:t>
            </a:r>
            <a:r>
              <a:rPr i="1" lang="ru-RU"/>
              <a:t>т</a:t>
            </a:r>
            <a:r>
              <a:rPr lang="ru-RU"/>
              <a:t> ячеек, независимо от хеширования остальных ключей.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К сожалению, это условие обычно невозможно проверить, поскольку, как правило, распределение вероятностей, в соответствии с которым поступают вносимые в таблицу ключи, неизвестно; кроме того, вставляемые ключи могут не быть независимыми.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Иногда распределение вероятностей оказывается известным. Например, если известно, что ключи представляют собой случайные действительные числа, рав­номерно распределенные в диапазоне 0 ≤ </a:t>
            </a:r>
            <a:r>
              <a:rPr i="1" lang="ru-RU"/>
              <a:t>к &lt;</a:t>
            </a:r>
            <a:r>
              <a:rPr lang="ru-RU"/>
              <a:t> 1, то хеш-функция </a:t>
            </a:r>
            <a:r>
              <a:rPr i="1" lang="ru-RU"/>
              <a:t>h (к) = [кт] </a:t>
            </a:r>
            <a:r>
              <a:rPr lang="ru-RU"/>
              <a:t>удовлетворяет условию простого равномерного хеширования.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Интерпретация ключей как целых неотрицательных чисел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285688" y="1428736"/>
            <a:ext cx="8858312" cy="5429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ru-RU" sz="2200"/>
              <a:t>Для большинства хеш-функций пространство ключей представляется множеством целых неотрицательных чисел N = {0,1,2,...}. 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ru-RU" sz="2200"/>
              <a:t>Если же ключи не являются целыми неотрицательными числами, то можно найти способ их интерпретации как таковых. Например, строка символов может рассматриваться как целое число, записанное в соответствующей системе счисления. Так, идентификатор pt можно рассматривать как пару десятичных чисел (112,116), поскольку в ASCII-наборе символов p=112 и t = 116.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ru-RU" sz="2200"/>
              <a:t> Рассматривая pt как число в системе счисления с основанием 128, мы находим, что оно соответствует значению 112 • 128 +116 = 14452.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ru-RU" sz="2200"/>
              <a:t> В конкретных приложениях обычно не представляет особого труда разработать метод для представления ключей в виде (возможно, больших) целых чисел. Далее при изложении материала мы будем считать, что все ключи представляют целые неотрицательные числа.</a:t>
            </a:r>
            <a:endParaRPr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Метод деления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57200" y="1600200"/>
            <a:ext cx="8229600" cy="5043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Построение хеш-функции </a:t>
            </a:r>
            <a:r>
              <a:rPr i="1" lang="ru-RU"/>
              <a:t>методом деления</a:t>
            </a:r>
            <a:r>
              <a:rPr lang="ru-RU"/>
              <a:t> состоит в отображении ключа </a:t>
            </a:r>
            <a:r>
              <a:rPr i="1" lang="ru-RU"/>
              <a:t>к </a:t>
            </a:r>
            <a:r>
              <a:rPr lang="ru-RU"/>
              <a:t>в одну из ячеек путем получения остатка от деления </a:t>
            </a:r>
            <a:r>
              <a:rPr i="1" lang="ru-RU"/>
              <a:t>к</a:t>
            </a:r>
            <a:r>
              <a:rPr lang="ru-RU"/>
              <a:t> на m, т.е. хеш-функция имеет вид </a:t>
            </a:r>
            <a:r>
              <a:rPr i="1" lang="ru-RU"/>
              <a:t>h(k) = к</a:t>
            </a:r>
            <a:r>
              <a:rPr lang="ru-RU"/>
              <a:t> mod </a:t>
            </a:r>
            <a:r>
              <a:rPr i="1" lang="ru-RU"/>
              <a:t>т.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Например, если хеш-таблица имеет размер </a:t>
            </a:r>
            <a:r>
              <a:rPr i="1" lang="ru-RU"/>
              <a:t>т =</a:t>
            </a:r>
            <a:r>
              <a:rPr lang="ru-RU"/>
              <a:t> 12, а значение ключа </a:t>
            </a:r>
            <a:r>
              <a:rPr i="1" lang="ru-RU"/>
              <a:t>к</a:t>
            </a:r>
            <a:r>
              <a:rPr lang="ru-RU"/>
              <a:t> = 100, то </a:t>
            </a:r>
            <a:r>
              <a:rPr i="1" lang="ru-RU"/>
              <a:t>h (к) = 4.</a:t>
            </a:r>
            <a:r>
              <a:rPr lang="ru-RU"/>
              <a:t> Поскольку для вычисления хеш-функции требуется только одна операция деления, хеширование методом деления считается достаточно быстрым.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При использовании данного метода мы обычно стараемся избегать некоторых значений </a:t>
            </a:r>
            <a:r>
              <a:rPr i="1" lang="ru-RU"/>
              <a:t>т.</a:t>
            </a:r>
            <a:r>
              <a:rPr lang="ru-RU"/>
              <a:t> Например, </a:t>
            </a:r>
            <a:r>
              <a:rPr i="1" lang="ru-RU"/>
              <a:t>т</a:t>
            </a:r>
            <a:r>
              <a:rPr lang="ru-RU"/>
              <a:t> не должно быть степенью 2, поскольку если m = 2</a:t>
            </a:r>
            <a:r>
              <a:rPr baseline="30000" lang="ru-RU"/>
              <a:t>Р</a:t>
            </a:r>
            <a:r>
              <a:rPr lang="ru-RU"/>
              <a:t>, то </a:t>
            </a:r>
            <a:r>
              <a:rPr i="1" lang="ru-RU"/>
              <a:t>h (к)</a:t>
            </a:r>
            <a:r>
              <a:rPr lang="ru-RU"/>
              <a:t> представляет собой просто </a:t>
            </a:r>
            <a:r>
              <a:rPr i="1" lang="ru-RU"/>
              <a:t>р</a:t>
            </a:r>
            <a:r>
              <a:rPr lang="ru-RU"/>
              <a:t> младших битов числа </a:t>
            </a:r>
            <a:r>
              <a:rPr i="1" lang="ru-RU"/>
              <a:t>к.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Если только заранее не известно, что все наборы младших </a:t>
            </a:r>
            <a:r>
              <a:rPr i="1" lang="ru-RU"/>
              <a:t>р</a:t>
            </a:r>
            <a:r>
              <a:rPr lang="ru-RU"/>
              <a:t> битов ключей равновероятны, лучше строить хеш-функцию таким образом, чтобы ее результат зависел от всех битов ключа.</a:t>
            </a:r>
            <a:endParaRPr/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Хеш-таблицы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Для многих приложений достаточны динамические множества, поддерживающие только стандартные словарные операции вставки, поиска и удаления.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Например, компилятор языка программирования поддерживает таблицу символов, в которой ключами элементов являются произвольные символьные строки, соответствующие идентификаторам в языке.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Хеш-таблица представляет собой эффективную структуру данных для реализации словарей. Хотя на поиск элемента в хеш-таблице может в наихудшем случае потребоваться столько же времени, что и в связанном списке, а именно θ(n), на практике хеширование исключительно эффективно.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При вполне обоснованных допущениях математическое ожидание времени поиска элемента в хеш-таблице составляет θ(1).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457200" y="500042"/>
            <a:ext cx="8229600" cy="5929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Зачастую хорошие результаты можно получить, выбирая в качестве значения </a:t>
            </a:r>
            <a:r>
              <a:rPr i="1" lang="ru-RU"/>
              <a:t>т</a:t>
            </a:r>
            <a:r>
              <a:rPr lang="ru-RU"/>
              <a:t> простое число, достаточно далекое от степени двойки.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Предположим, например, что мы хотим создать хеш-таблицу с разрешением коллизий методом цепочек для хранения n</a:t>
            </a:r>
            <a:r>
              <a:rPr i="1" lang="ru-RU"/>
              <a:t> =</a:t>
            </a:r>
            <a:r>
              <a:rPr lang="ru-RU"/>
              <a:t> 2000 символьных строк, размер символов в которых равен 8 битам.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Нас устраивает проверка в среднем трех элементов при неудачном поиске, так что мы выбираем размер таблицы равным </a:t>
            </a:r>
            <a:r>
              <a:rPr i="1" lang="ru-RU"/>
              <a:t>т</a:t>
            </a:r>
            <a:r>
              <a:rPr lang="ru-RU"/>
              <a:t> = 701.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Число 701 выбрано как простое число, близкое к величине 2000/3 и не являющееся степенью 2.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Рассматривая каждый ключ </a:t>
            </a:r>
            <a:r>
              <a:rPr i="1" lang="ru-RU"/>
              <a:t>к</a:t>
            </a:r>
            <a:r>
              <a:rPr lang="ru-RU"/>
              <a:t> как целое число, мы получаем искомую хеш-функцию:</a:t>
            </a:r>
            <a:endParaRPr/>
          </a:p>
          <a:p>
            <a:pPr indent="-342900" lvl="0" marL="342900" rtl="0" algn="ctr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-RU"/>
              <a:t>h(k)</a:t>
            </a:r>
            <a:r>
              <a:rPr lang="ru-RU"/>
              <a:t> = </a:t>
            </a:r>
            <a:r>
              <a:rPr i="1" lang="ru-RU"/>
              <a:t>к</a:t>
            </a:r>
            <a:r>
              <a:rPr lang="ru-RU"/>
              <a:t> mod 701.</a:t>
            </a:r>
            <a:endParaRPr/>
          </a:p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Метод умножения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457200" y="1214422"/>
            <a:ext cx="8229600" cy="564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Построение хеш-функции </a:t>
            </a:r>
            <a:r>
              <a:rPr i="1" lang="ru-RU"/>
              <a:t>методом умножения</a:t>
            </a:r>
            <a:r>
              <a:rPr lang="ru-RU"/>
              <a:t> выполняется в два этапа. Сначала мы умножаем ключ </a:t>
            </a:r>
            <a:r>
              <a:rPr i="1" lang="ru-RU"/>
              <a:t>к</a:t>
            </a:r>
            <a:r>
              <a:rPr lang="ru-RU"/>
              <a:t> на константу 0 &lt; </a:t>
            </a:r>
            <a:r>
              <a:rPr i="1" lang="ru-RU"/>
              <a:t>А</a:t>
            </a:r>
            <a:r>
              <a:rPr lang="ru-RU"/>
              <a:t> &lt; 1 и получаем дробную часть полученного произведения.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Затем мы умножаем полученное значение на m и применяем к нему функцию “floor” т.е.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ctr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-RU"/>
              <a:t>h (к) = [т (кА mod 1)] ,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где выражение </a:t>
            </a:r>
            <a:r>
              <a:rPr i="1" lang="ru-RU"/>
              <a:t>“кА</a:t>
            </a:r>
            <a:r>
              <a:rPr lang="ru-RU"/>
              <a:t> mod 1” означает получение дробной части произведения </a:t>
            </a:r>
            <a:r>
              <a:rPr i="1" lang="ru-RU"/>
              <a:t>кА</a:t>
            </a:r>
            <a:r>
              <a:rPr lang="ru-RU"/>
              <a:t>, т.е. величину </a:t>
            </a:r>
            <a:r>
              <a:rPr i="1" lang="ru-RU"/>
              <a:t>к А</a:t>
            </a:r>
            <a:r>
              <a:rPr lang="ru-RU"/>
              <a:t> — </a:t>
            </a:r>
            <a:r>
              <a:rPr i="1" lang="ru-RU"/>
              <a:t>[к А</a:t>
            </a:r>
            <a:r>
              <a:rPr lang="ru-RU"/>
              <a:t>].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Достоинство метода умножения заключается в том, что значение </a:t>
            </a:r>
            <a:r>
              <a:rPr i="1" lang="ru-RU"/>
              <a:t>т</a:t>
            </a:r>
            <a:r>
              <a:rPr lang="ru-RU"/>
              <a:t> перестает быть критичным.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Обычно величина </a:t>
            </a:r>
            <a:r>
              <a:rPr i="1" lang="ru-RU"/>
              <a:t>т</a:t>
            </a:r>
            <a:r>
              <a:rPr lang="ru-RU"/>
              <a:t> из соображений удобства реализации функции выбирается равной степени 2. Пусть у нас имеется компьютер с размером слова </a:t>
            </a:r>
            <a:r>
              <a:rPr i="1" lang="ru-RU"/>
              <a:t>w</a:t>
            </a:r>
            <a:r>
              <a:rPr lang="ru-RU"/>
              <a:t> битов и </a:t>
            </a:r>
            <a:r>
              <a:rPr i="1" lang="ru-RU"/>
              <a:t>к</a:t>
            </a:r>
            <a:r>
              <a:rPr lang="ru-RU"/>
              <a:t> помещается в одно слово. </a:t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457200" y="3571876"/>
            <a:ext cx="8472518" cy="314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Ограничим возможные значения константы </a:t>
            </a:r>
            <a:r>
              <a:rPr i="1" lang="ru-RU"/>
              <a:t>А</a:t>
            </a:r>
            <a:r>
              <a:rPr lang="ru-RU"/>
              <a:t> видом </a:t>
            </a:r>
            <a:r>
              <a:rPr i="1" lang="ru-RU"/>
              <a:t>s/2</a:t>
            </a:r>
            <a:r>
              <a:rPr baseline="30000" lang="ru-RU"/>
              <a:t>w</a:t>
            </a:r>
            <a:r>
              <a:rPr lang="ru-RU"/>
              <a:t>, где </a:t>
            </a:r>
            <a:r>
              <a:rPr i="1" lang="ru-RU"/>
              <a:t>s —</a:t>
            </a:r>
            <a:r>
              <a:rPr lang="ru-RU"/>
              <a:t> целое число из диапазона 0 &lt; </a:t>
            </a:r>
            <a:r>
              <a:rPr i="1" lang="ru-RU"/>
              <a:t>s &lt; 2</a:t>
            </a:r>
            <a:r>
              <a:rPr baseline="30000" i="1" lang="ru-RU"/>
              <a:t>w</a:t>
            </a:r>
            <a:r>
              <a:rPr i="1" lang="ru-RU"/>
              <a:t>.</a:t>
            </a:r>
            <a:r>
              <a:rPr lang="ru-RU"/>
              <a:t> Тогда мы сначала умножаем </a:t>
            </a:r>
            <a:r>
              <a:rPr i="1" lang="ru-RU"/>
              <a:t>к</a:t>
            </a:r>
            <a:r>
              <a:rPr lang="ru-RU"/>
              <a:t> на w-битовое целое число </a:t>
            </a:r>
            <a:r>
              <a:rPr i="1" lang="ru-RU"/>
              <a:t>s</a:t>
            </a:r>
            <a:r>
              <a:rPr lang="ru-RU"/>
              <a:t> = </a:t>
            </a:r>
            <a:r>
              <a:rPr i="1" lang="ru-RU"/>
              <a:t>А</a:t>
            </a:r>
            <a:r>
              <a:rPr lang="ru-RU"/>
              <a:t> • </a:t>
            </a:r>
            <a:r>
              <a:rPr i="1" lang="ru-RU"/>
              <a:t>2</a:t>
            </a:r>
            <a:r>
              <a:rPr baseline="30000" i="1" lang="ru-RU"/>
              <a:t>w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Результат представляет собой 2w-битовое число </a:t>
            </a:r>
            <a:r>
              <a:rPr i="1" lang="ru-RU"/>
              <a:t>r</a:t>
            </a:r>
            <a:r>
              <a:rPr baseline="-25000" i="1" lang="ru-RU"/>
              <a:t>1</a:t>
            </a:r>
            <a:r>
              <a:rPr i="1" lang="ru-RU"/>
              <a:t>2</a:t>
            </a:r>
            <a:r>
              <a:rPr baseline="30000" i="1" lang="ru-RU"/>
              <a:t>w</a:t>
            </a:r>
            <a:r>
              <a:rPr lang="ru-RU"/>
              <a:t> +r</a:t>
            </a:r>
            <a:r>
              <a:rPr baseline="-25000" lang="ru-RU"/>
              <a:t>о</a:t>
            </a:r>
            <a:r>
              <a:rPr lang="ru-RU"/>
              <a:t>, где </a:t>
            </a:r>
            <a:r>
              <a:rPr i="1" lang="ru-RU"/>
              <a:t>r</a:t>
            </a:r>
            <a:r>
              <a:rPr baseline="-25000" i="1" lang="ru-RU"/>
              <a:t>1</a:t>
            </a:r>
            <a:r>
              <a:rPr i="1" lang="ru-RU"/>
              <a:t> —</a:t>
            </a:r>
            <a:r>
              <a:rPr lang="ru-RU"/>
              <a:t> старшее слово произведения, а </a:t>
            </a:r>
            <a:r>
              <a:rPr i="1" lang="ru-RU"/>
              <a:t>r</a:t>
            </a:r>
            <a:r>
              <a:rPr baseline="-25000" i="1" lang="ru-RU"/>
              <a:t>0</a:t>
            </a:r>
            <a:r>
              <a:rPr i="1" lang="ru-RU"/>
              <a:t> — </a:t>
            </a:r>
            <a:r>
              <a:rPr lang="ru-RU"/>
              <a:t>младшее.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Старшие </a:t>
            </a:r>
            <a:r>
              <a:rPr i="1" lang="ru-RU"/>
              <a:t>р</a:t>
            </a:r>
            <a:r>
              <a:rPr lang="ru-RU"/>
              <a:t> битов числа r</a:t>
            </a:r>
            <a:r>
              <a:rPr baseline="-25000" lang="ru-RU"/>
              <a:t>о</a:t>
            </a:r>
            <a:r>
              <a:rPr lang="ru-RU"/>
              <a:t> представляют собой искомое p-битовое хеш- значение.</a:t>
            </a:r>
            <a:endParaRPr/>
          </a:p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 rotWithShape="1">
          <a:blip r:embed="rId3">
            <a:alphaModFix/>
          </a:blip>
          <a:srcRect b="22951" l="15982" r="9503" t="21721"/>
          <a:stretch/>
        </p:blipFill>
        <p:spPr>
          <a:xfrm>
            <a:off x="1357290" y="0"/>
            <a:ext cx="6572296" cy="3214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457200" y="428604"/>
            <a:ext cx="8229600" cy="6215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Хотя описанный метод работает с любыми значениями константы </a:t>
            </a:r>
            <a:r>
              <a:rPr i="1" lang="ru-RU"/>
              <a:t>А</a:t>
            </a:r>
            <a:r>
              <a:rPr lang="ru-RU"/>
              <a:t>, некоторые значения дают лучшие результаты по сравнению с другими.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Оптимальный выбор зависит от характеристик хешируемых данных.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 Кнут предложил использовать дающее неплохие результаты значение</a:t>
            </a:r>
            <a:endParaRPr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-RU"/>
              <a:t>А</a:t>
            </a:r>
            <a:r>
              <a:rPr lang="ru-RU"/>
              <a:t> ≈ (sqrt(5)- 1)/2 ≈ 0.6180339887...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Возьмем в качестве примера </a:t>
            </a:r>
            <a:r>
              <a:rPr i="1" lang="ru-RU"/>
              <a:t>к</a:t>
            </a:r>
            <a:r>
              <a:rPr lang="ru-RU"/>
              <a:t> = 123456, </a:t>
            </a:r>
            <a:r>
              <a:rPr i="1" lang="ru-RU"/>
              <a:t>р =</a:t>
            </a:r>
            <a:r>
              <a:rPr lang="ru-RU"/>
              <a:t> 14, </a:t>
            </a:r>
            <a:r>
              <a:rPr i="1" lang="ru-RU"/>
              <a:t>т</a:t>
            </a:r>
            <a:r>
              <a:rPr lang="ru-RU"/>
              <a:t> = 2</a:t>
            </a:r>
            <a:r>
              <a:rPr baseline="30000" lang="ru-RU"/>
              <a:t>14</a:t>
            </a:r>
            <a:r>
              <a:rPr lang="ru-RU"/>
              <a:t> = 16384 и </a:t>
            </a:r>
            <a:r>
              <a:rPr i="1" lang="ru-RU"/>
              <a:t>w</a:t>
            </a:r>
            <a:r>
              <a:rPr lang="ru-RU"/>
              <a:t> = 32.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Принимая предложение Кнута, выбираем значение </a:t>
            </a:r>
            <a:r>
              <a:rPr i="1" lang="ru-RU"/>
              <a:t>А</a:t>
            </a:r>
            <a:r>
              <a:rPr lang="ru-RU"/>
              <a:t> в виде </a:t>
            </a:r>
            <a:r>
              <a:rPr i="1" lang="ru-RU"/>
              <a:t>s/2</a:t>
            </a:r>
            <a:r>
              <a:rPr baseline="30000" i="1" lang="ru-RU"/>
              <a:t>w</a:t>
            </a:r>
            <a:r>
              <a:rPr i="1" lang="ru-RU"/>
              <a:t>,</a:t>
            </a:r>
            <a:r>
              <a:rPr lang="ru-RU"/>
              <a:t> ближайшее к величине (sqrt(5) — 1)/2, так что </a:t>
            </a:r>
            <a:r>
              <a:rPr i="1" lang="ru-RU"/>
              <a:t>А =</a:t>
            </a:r>
            <a:r>
              <a:rPr lang="ru-RU"/>
              <a:t> 2654435769/2</a:t>
            </a:r>
            <a:r>
              <a:rPr baseline="30000" lang="ru-RU"/>
              <a:t>32</a:t>
            </a:r>
            <a:r>
              <a:rPr lang="ru-RU"/>
              <a:t>. Тогда </a:t>
            </a:r>
            <a:r>
              <a:rPr i="1" lang="ru-RU"/>
              <a:t>к * s</a:t>
            </a:r>
            <a:r>
              <a:rPr lang="ru-RU"/>
              <a:t> = 327 706 022 297 664 = (76 300 • 2</a:t>
            </a:r>
            <a:r>
              <a:rPr baseline="30000" lang="ru-RU"/>
              <a:t>32</a:t>
            </a:r>
            <a:r>
              <a:rPr lang="ru-RU"/>
              <a:t>) + 17612 864, и, соответственно, </a:t>
            </a:r>
            <a:r>
              <a:rPr i="1" lang="ru-RU"/>
              <a:t>r</a:t>
            </a:r>
            <a:r>
              <a:rPr baseline="-25000" i="1" lang="ru-RU"/>
              <a:t>1</a:t>
            </a:r>
            <a:r>
              <a:rPr lang="ru-RU"/>
              <a:t> = 76 300 и r</a:t>
            </a:r>
            <a:r>
              <a:rPr baseline="-25000" lang="ru-RU"/>
              <a:t>0</a:t>
            </a:r>
            <a:r>
              <a:rPr lang="ru-RU"/>
              <a:t> = 17 612 864.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Старшие 14 битов числа r</a:t>
            </a:r>
            <a:r>
              <a:rPr baseline="-25000" lang="ru-RU"/>
              <a:t>0</a:t>
            </a:r>
            <a:r>
              <a:rPr lang="ru-RU"/>
              <a:t> дают нам хеш-значение </a:t>
            </a:r>
            <a:r>
              <a:rPr i="1" lang="ru-RU"/>
              <a:t>h (к)</a:t>
            </a:r>
            <a:r>
              <a:rPr lang="ru-RU"/>
              <a:t> = 67.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Универсальное хеширование</a:t>
            </a:r>
            <a:endParaRPr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457200" y="1600200"/>
            <a:ext cx="8229600" cy="4829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Если недоброжелатель будет умышленно выбирать ключи для хеширования при помощи конкретной хеш-функции, то он сможет подобрать n значений, которые будут хешироваться в одну и ту же ячейку таблицы, приводя к среднему времени выборки 0(n). Таким образом, любая фиксированная хеш-функция становится уязвимой, и единственный эффективный выход из ситуации — </a:t>
            </a:r>
            <a:r>
              <a:rPr i="1" lang="ru-RU"/>
              <a:t>случайный </a:t>
            </a:r>
            <a:r>
              <a:rPr lang="ru-RU"/>
              <a:t>выбор хеш-функции, </a:t>
            </a:r>
            <a:r>
              <a:rPr i="1" lang="ru-RU"/>
              <a:t>не зависящий</a:t>
            </a:r>
            <a:r>
              <a:rPr lang="ru-RU"/>
              <a:t> от того, с какими именно ключами ей предстоит работать.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Такой подход, который называется </a:t>
            </a:r>
            <a:r>
              <a:rPr i="1" lang="ru-RU"/>
              <a:t>универсальным хешированием, </a:t>
            </a:r>
            <a:r>
              <a:rPr lang="ru-RU"/>
              <a:t>гарантирует хорошую производительность в среднем, независимо от того, какие данные будут выбраны злоумышленником.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Главная идея универсального хеширования состоит в случайном выборе хеш- функции из некоторого тщательно отобранного класса функций в начале работы программы.</a:t>
            </a:r>
            <a:endParaRPr/>
          </a:p>
        </p:txBody>
      </p:sp>
      <p:sp>
        <p:nvSpPr>
          <p:cNvPr id="243" name="Google Shape;24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457200" y="1600200"/>
            <a:ext cx="8229600" cy="5043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Как и в случае быстрой сортировки, рандомизация гарантирует, что одни и те же входные данные не могут постоянно давать наихудшее поведение алгоритма. В силу рандомизации алгоритм будет работать всякий раз по- разному, даже для одних и тех же входных данных, что гарантирует высокую среднюю производительность для любых входных данных.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Возвращаясь к примеру с таблицей символов компилятора, мы обнаружим, что никакой выбор программистом имен идентификаторов не может привести к постоянному снижению производительности хеширования.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Такое снижение возможно только тогда, когда компилятором выбрана случайная хеш-функция, которая приводит к плохому хешированию конкретных входных данных; однако вероятность такой ситуации очень мала и одинакова для любого множества идентификаторов одного и то же размера.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50" name="Google Shape;250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0" y="142852"/>
            <a:ext cx="9144000" cy="650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ru-RU" sz="2300"/>
              <a:t>Хеш-таблица представляет собой обобщение обычного массива. Возможность прямой индексации элементов обычного массива обеспечивает доступ к произвольной позиции в массиве за время 0(1). Прямая индексация применима, если мы в состоянии выделить массив размера, достаточного для того, чтобы для каждого возможного значения ключа имелась своя ячейка.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ru-RU" sz="2300"/>
              <a:t>Если количество реально хранящихся в массиве ключей мало по сравнению с количеством возможных значений ключей, эффективной альтернативой массива с прямой индексацией становится хеш-таблица, которая обычно использует массив с размером, пропорциональным количеству реально хранящихся в нем ключей.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ru-RU" sz="2300"/>
              <a:t> Вместо непосредственного использования ключа в качестве индекса массива, индекс </a:t>
            </a:r>
            <a:r>
              <a:rPr b="1" i="1" lang="ru-RU" sz="2300"/>
              <a:t>вычисляется</a:t>
            </a:r>
            <a:r>
              <a:rPr lang="ru-RU" sz="2300"/>
              <a:t> по значению ключа. 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ru-RU" sz="2300"/>
              <a:t>Главный вывод, который следует из всего изложенного материала: хеширование представляет собой исключительно эффективную и практичную технологию — в среднем все базовые словарные операции требуют только 0(1) времени.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Таблицы с прямой адресацией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42844" y="1142984"/>
            <a:ext cx="8858312" cy="5715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Прямая адресация представляет собой простейшую технологию, которая хорошо работает для небольших множеств ключей. Предположим, что приложению требуется динамическое множество, каждый элемент которого имеет ключ из множества </a:t>
            </a:r>
            <a:r>
              <a:rPr i="1" lang="ru-RU" sz="2400"/>
              <a:t>U</a:t>
            </a:r>
            <a:r>
              <a:rPr lang="ru-RU" sz="2400"/>
              <a:t> = {0,1,..., m — 1}, где m не слишком велико.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 Кроме того, предполагается, что никакие два элемента не имеют одинаковых ключей.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Для представления динамического множества мы используем массив, или </a:t>
            </a:r>
            <a:r>
              <a:rPr i="1" lang="ru-RU" sz="2400"/>
              <a:t>таблицу с прямой адресацией,</a:t>
            </a:r>
            <a:r>
              <a:rPr lang="ru-RU" sz="2400"/>
              <a:t> который обозначим как </a:t>
            </a:r>
            <a:r>
              <a:rPr i="1" lang="ru-RU" sz="2400"/>
              <a:t>Т</a:t>
            </a:r>
            <a:r>
              <a:rPr lang="ru-RU" sz="2400"/>
              <a:t> [0..m — 1], каждая </a:t>
            </a:r>
            <a:r>
              <a:rPr i="1" lang="ru-RU" sz="2400"/>
              <a:t>позиция,</a:t>
            </a:r>
            <a:r>
              <a:rPr lang="ru-RU" sz="2400"/>
              <a:t> или </a:t>
            </a:r>
            <a:r>
              <a:rPr i="1" lang="ru-RU" sz="2400"/>
              <a:t>ячейка</a:t>
            </a:r>
            <a:r>
              <a:rPr lang="ru-RU" sz="2400"/>
              <a:t> (position, slot), которого соответствует ключу из пространства ключей </a:t>
            </a:r>
            <a:r>
              <a:rPr i="1" lang="ru-RU" sz="2400"/>
              <a:t>U.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 Ячейка </a:t>
            </a:r>
            <a:r>
              <a:rPr i="1" lang="ru-RU" sz="2400"/>
              <a:t>к</a:t>
            </a:r>
            <a:r>
              <a:rPr lang="ru-RU" sz="2400"/>
              <a:t> указывает на элемент множества с ключом </a:t>
            </a:r>
            <a:r>
              <a:rPr i="1" lang="ru-RU" sz="2400"/>
              <a:t>к.</a:t>
            </a:r>
            <a:r>
              <a:rPr lang="ru-RU" sz="2400"/>
              <a:t> Если множество не содержит элемента с ключом </a:t>
            </a:r>
            <a:r>
              <a:rPr i="1" lang="ru-RU" sz="2400"/>
              <a:t>к,</a:t>
            </a:r>
            <a:r>
              <a:rPr lang="ru-RU" sz="2400"/>
              <a:t> то </a:t>
            </a:r>
            <a:r>
              <a:rPr i="1" lang="ru-RU" sz="2400"/>
              <a:t>Т</a:t>
            </a:r>
            <a:r>
              <a:rPr lang="ru-RU" sz="2400"/>
              <a:t> [k] = NIL</a:t>
            </a:r>
            <a:r>
              <a:rPr b="1" lang="ru-RU" sz="2400"/>
              <a:t>.</a:t>
            </a:r>
            <a:endParaRPr sz="2400"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4286256"/>
            <a:ext cx="8229600" cy="1839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На рисунке каждый ключ из пространства </a:t>
            </a:r>
            <a:r>
              <a:rPr i="1" lang="ru-RU"/>
              <a:t>U</a:t>
            </a:r>
            <a:r>
              <a:rPr lang="ru-RU"/>
              <a:t> = {0,1,..., 9} соответствует индексу таблицы.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Множество реальных ключей </a:t>
            </a:r>
            <a:r>
              <a:rPr i="1" lang="ru-RU"/>
              <a:t>К =</a:t>
            </a:r>
            <a:r>
              <a:rPr lang="ru-RU"/>
              <a:t> {2,3,5,8} определяет ячейки таблицы, которые содержат указатели на элементы.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Остальные ячейки (закрашенные темным цветом) содержат значение NIL</a:t>
            </a:r>
            <a:r>
              <a:rPr b="1" lang="ru-RU" cap="small"/>
              <a:t>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15351" l="10416" r="8202" t="30035"/>
          <a:stretch/>
        </p:blipFill>
        <p:spPr>
          <a:xfrm>
            <a:off x="214250" y="0"/>
            <a:ext cx="8929750" cy="428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Реализация словарных операций тривиальна: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ru-RU" cap="small"/>
              <a:t>Direct_Address_Search(T, </a:t>
            </a:r>
            <a:r>
              <a:rPr b="1" i="1" lang="ru-RU"/>
              <a:t>к) </a:t>
            </a:r>
            <a:r>
              <a:rPr b="1" lang="ru-RU"/>
              <a:t>return T[k]</a:t>
            </a:r>
            <a:endParaRPr b="1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ru-RU"/>
              <a:t>Direct_Address_Insert(T, </a:t>
            </a:r>
            <a:r>
              <a:rPr b="1" i="1" lang="ru-RU"/>
              <a:t>x</a:t>
            </a:r>
            <a:r>
              <a:rPr b="1" lang="ru-RU"/>
              <a:t>)</a:t>
            </a:r>
            <a:endParaRPr b="1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ru-RU"/>
              <a:t>T[key[x]] </a:t>
            </a:r>
            <a:r>
              <a:rPr lang="ru-RU"/>
              <a:t>←</a:t>
            </a:r>
            <a:r>
              <a:rPr i="1" lang="ru-RU"/>
              <a:t> x</a:t>
            </a:r>
            <a:endParaRPr i="1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ru-RU"/>
              <a:t>Direct_Address_Delete(T, </a:t>
            </a:r>
            <a:r>
              <a:rPr b="1" i="1" lang="ru-RU"/>
              <a:t>x)</a:t>
            </a:r>
            <a:endParaRPr b="1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ru-RU"/>
              <a:t>T[key[x]] </a:t>
            </a:r>
            <a:r>
              <a:rPr lang="ru-RU"/>
              <a:t>←</a:t>
            </a:r>
            <a:r>
              <a:rPr i="1" lang="ru-RU"/>
              <a:t> NIL</a:t>
            </a:r>
            <a:endParaRPr i="1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Каждая из приведенных операций очень быстрая: время их работы равно 0(1).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57200" y="714356"/>
            <a:ext cx="8229600" cy="5929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некоторых приложениях элементы динамического множества могут храниться непосредственно в таблице с прямой адресацией.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То есть вместо хранения ключей и сопутствующих данных элементов в объектах, внешних по отношению к таблице с прямой адресацией, а в таблице — указателей на эти объекты, эти объекты можно хранить непосредственно в ячейках таблицы (что тем самым приводит к экономии используемой памяти).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Кроме того, зачастую хранение ключа не является необходимым условием, поскольку если мы знаем индекс объекта в таблице, мы тем самым знаем и его ключ.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Однако если ключ не хранится в ячейке таблицы, то нам нужен какой-то иной механизм для того, чтобы помечать пустые ячейки.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Хеш-таблицы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57200" y="1600200"/>
            <a:ext cx="8229600" cy="4900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Недостаток прямой адресации очевиден: если пространство ключей </a:t>
            </a:r>
            <a:r>
              <a:rPr i="1" lang="ru-RU"/>
              <a:t>U</a:t>
            </a:r>
            <a:r>
              <a:rPr lang="ru-RU"/>
              <a:t> велико, хранение таблицы </a:t>
            </a:r>
            <a:r>
              <a:rPr i="1" lang="ru-RU"/>
              <a:t>Т</a:t>
            </a:r>
            <a:r>
              <a:rPr lang="ru-RU"/>
              <a:t> размером |</a:t>
            </a:r>
            <a:r>
              <a:rPr i="1" lang="ru-RU"/>
              <a:t>U</a:t>
            </a:r>
            <a:r>
              <a:rPr lang="ru-RU"/>
              <a:t> | непрактично, а то и вовсе невозможно — в зависимости от количества доступной памяти и размера пространства ключей.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Кроме того, множество </a:t>
            </a:r>
            <a:r>
              <a:rPr i="1" lang="ru-RU"/>
              <a:t>К реально сохраненных</a:t>
            </a:r>
            <a:r>
              <a:rPr lang="ru-RU"/>
              <a:t> ключей может быть мало по сравнению с пространством ключей </a:t>
            </a:r>
            <a:r>
              <a:rPr i="1" lang="ru-RU"/>
              <a:t>U,</a:t>
            </a:r>
            <a:r>
              <a:rPr lang="ru-RU"/>
              <a:t> а в этом случае память, выделенная для таблицы Т, в основном расходуется напрасно.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Когда множество </a:t>
            </a:r>
            <a:r>
              <a:rPr i="1" lang="ru-RU"/>
              <a:t>К</a:t>
            </a:r>
            <a:r>
              <a:rPr lang="ru-RU"/>
              <a:t> хранящихся в словаре ключей гораздо меньше пространства возможных ключей </a:t>
            </a:r>
            <a:r>
              <a:rPr i="1" lang="ru-RU"/>
              <a:t>U</a:t>
            </a:r>
            <a:r>
              <a:rPr lang="ru-RU"/>
              <a:t>, хеш-таблица требует существенно меньше места, чем таблица с прямой адресацией. Точнее говоря, требования к памяти могут быть снижены до θ(|</a:t>
            </a:r>
            <a:r>
              <a:rPr i="1" lang="ru-RU"/>
              <a:t>K</a:t>
            </a:r>
            <a:r>
              <a:rPr lang="ru-RU"/>
              <a:t> | ), при этом время поиска элемента в хеш-таблице остается равным 0(1).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Необходимо заметить, что это граница </a:t>
            </a:r>
            <a:r>
              <a:rPr i="1" lang="ru-RU"/>
              <a:t>среднего времени</a:t>
            </a:r>
            <a:r>
              <a:rPr lang="ru-RU"/>
              <a:t> поиска, в то время как в случае таблицы с прямой адресацией эта граница справедлива для </a:t>
            </a:r>
            <a:r>
              <a:rPr i="1" lang="ru-RU"/>
              <a:t>наихудшего случая.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57158" y="357166"/>
            <a:ext cx="8501122" cy="571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случае прямой адресации элемент с ключом </a:t>
            </a:r>
            <a:r>
              <a:rPr i="1" lang="ru-RU"/>
              <a:t>к</a:t>
            </a:r>
            <a:r>
              <a:rPr lang="ru-RU"/>
              <a:t> хранится в ячейке </a:t>
            </a:r>
            <a:r>
              <a:rPr i="1" lang="ru-RU"/>
              <a:t>к.</a:t>
            </a:r>
            <a:r>
              <a:rPr lang="ru-RU"/>
              <a:t> При хешировании этот элемент хранится в ячейке </a:t>
            </a:r>
            <a:r>
              <a:rPr i="1" lang="ru-RU"/>
              <a:t>h</a:t>
            </a:r>
            <a:r>
              <a:rPr lang="ru-RU"/>
              <a:t> (</a:t>
            </a:r>
            <a:r>
              <a:rPr i="1" lang="ru-RU"/>
              <a:t>к</a:t>
            </a:r>
            <a:r>
              <a:rPr lang="ru-RU"/>
              <a:t>), т.е. мы используем </a:t>
            </a:r>
            <a:r>
              <a:rPr i="1" lang="ru-RU"/>
              <a:t>хеш-функцию h</a:t>
            </a:r>
            <a:r>
              <a:rPr lang="ru-RU"/>
              <a:t> для вычисления ячейки для данного ключа </a:t>
            </a:r>
            <a:r>
              <a:rPr i="1" lang="ru-RU"/>
              <a:t>к.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Функция </a:t>
            </a:r>
            <a:r>
              <a:rPr i="1" lang="ru-RU"/>
              <a:t>h</a:t>
            </a:r>
            <a:r>
              <a:rPr lang="ru-RU"/>
              <a:t> отображает пространство ключей </a:t>
            </a:r>
            <a:r>
              <a:rPr i="1" lang="ru-RU"/>
              <a:t>U</a:t>
            </a:r>
            <a:r>
              <a:rPr lang="ru-RU"/>
              <a:t> на ячейки </a:t>
            </a:r>
            <a:r>
              <a:rPr i="1" lang="ru-RU"/>
              <a:t>хеш-таблицы Т</a:t>
            </a:r>
            <a:r>
              <a:rPr lang="ru-RU"/>
              <a:t> [0..m — 1]: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-RU"/>
              <a:t>h:U</a:t>
            </a:r>
            <a:r>
              <a:rPr lang="ru-RU"/>
              <a:t> —&gt; {0,1,... ,m — 1} .</a:t>
            </a:r>
            <a:endParaRPr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Говорят, что элемент с ключом </a:t>
            </a:r>
            <a:r>
              <a:rPr i="1" lang="ru-RU"/>
              <a:t>к</a:t>
            </a:r>
            <a:r>
              <a:rPr lang="ru-RU"/>
              <a:t> хешируется в ячейку </a:t>
            </a:r>
            <a:r>
              <a:rPr i="1" lang="ru-RU"/>
              <a:t>h (к);</a:t>
            </a:r>
            <a:r>
              <a:rPr lang="ru-RU"/>
              <a:t> величина </a:t>
            </a:r>
            <a:r>
              <a:rPr i="1" lang="ru-RU"/>
              <a:t>h (к) </a:t>
            </a:r>
            <a:r>
              <a:rPr lang="ru-RU"/>
              <a:t>называется </a:t>
            </a:r>
            <a:r>
              <a:rPr i="1" lang="ru-RU"/>
              <a:t>хеш-значением</a:t>
            </a:r>
            <a:r>
              <a:rPr lang="ru-RU"/>
              <a:t> ключа </a:t>
            </a:r>
            <a:r>
              <a:rPr i="1" lang="ru-RU"/>
              <a:t>к</a:t>
            </a:r>
            <a:r>
              <a:rPr lang="ru-RU"/>
              <a:t>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Цель хеш-функции состоит в том, чтобы уменьшить рабочий диапазон индексов массива, и вместо |</a:t>
            </a:r>
            <a:r>
              <a:rPr i="1" lang="ru-RU"/>
              <a:t>U</a:t>
            </a:r>
            <a:r>
              <a:rPr lang="ru-RU"/>
              <a:t> | значений мы можем обойтись всего лишь </a:t>
            </a:r>
            <a:r>
              <a:rPr i="1" lang="ru-RU"/>
              <a:t>m</a:t>
            </a:r>
            <a:r>
              <a:rPr lang="ru-RU"/>
              <a:t> значениями.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Соответственно снижаются и требования к количеству памяти.</a:t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