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4B69FB-EF16-464A-B025-32D212912920}">
  <a:tblStyle styleId="{084B69FB-EF16-464A-B025-32D2129129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717F71-D932-41F6-B8FF-EFC0295474D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italic.fntdata"/><Relationship Id="rId21" Type="http://schemas.openxmlformats.org/officeDocument/2006/relationships/slide" Target="slides/slide15.xml"/><Relationship Id="rId65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Основы программирования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с возвратом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представления данных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Доску можно представлять как матрицу </a:t>
            </a:r>
            <a:r>
              <a:rPr i="1" lang="ru-RU"/>
              <a:t>h[n][n]</a:t>
            </a:r>
            <a:r>
              <a:rPr lang="ru-RU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ru-RU"/>
              <a:t>h</a:t>
            </a:r>
            <a:r>
              <a:rPr lang="ru-RU"/>
              <a:t> [</a:t>
            </a:r>
            <a:r>
              <a:rPr i="1" lang="ru-RU"/>
              <a:t>х</a:t>
            </a:r>
            <a:r>
              <a:rPr lang="ru-RU"/>
              <a:t>][ </a:t>
            </a:r>
            <a:r>
              <a:rPr i="1" lang="ru-RU"/>
              <a:t>у</a:t>
            </a:r>
            <a:r>
              <a:rPr lang="ru-RU"/>
              <a:t>] = 0  – поле (</a:t>
            </a:r>
            <a:r>
              <a:rPr i="1" lang="ru-RU"/>
              <a:t>х</a:t>
            </a:r>
            <a:r>
              <a:rPr lang="ru-RU"/>
              <a:t>, </a:t>
            </a:r>
            <a:r>
              <a:rPr i="1" lang="ru-RU"/>
              <a:t>у</a:t>
            </a:r>
            <a:r>
              <a:rPr lang="ru-RU"/>
              <a:t>) еще не посещалось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ru-RU"/>
              <a:t>h</a:t>
            </a:r>
            <a:r>
              <a:rPr lang="ru-RU"/>
              <a:t> [</a:t>
            </a:r>
            <a:r>
              <a:rPr i="1" lang="ru-RU"/>
              <a:t>х</a:t>
            </a:r>
            <a:r>
              <a:rPr lang="ru-RU"/>
              <a:t>][</a:t>
            </a:r>
            <a:r>
              <a:rPr i="1" lang="ru-RU"/>
              <a:t>у</a:t>
            </a:r>
            <a:r>
              <a:rPr lang="ru-RU"/>
              <a:t>] = </a:t>
            </a:r>
            <a:r>
              <a:rPr i="1" lang="ru-RU"/>
              <a:t>i </a:t>
            </a:r>
            <a:r>
              <a:rPr lang="ru-RU"/>
              <a:t>–  поле (</a:t>
            </a:r>
            <a:r>
              <a:rPr i="1" lang="ru-RU"/>
              <a:t>х</a:t>
            </a:r>
            <a:r>
              <a:rPr lang="ru-RU"/>
              <a:t>, </a:t>
            </a:r>
            <a:r>
              <a:rPr i="1" lang="ru-RU"/>
              <a:t>у</a:t>
            </a:r>
            <a:r>
              <a:rPr lang="ru-RU"/>
              <a:t>) посещалось на </a:t>
            </a:r>
            <a:r>
              <a:rPr i="1" lang="ru-RU"/>
              <a:t>i</a:t>
            </a:r>
            <a:r>
              <a:rPr lang="ru-RU"/>
              <a:t>-м ходу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параметров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Параметры должны определять начальные условия </a:t>
            </a:r>
            <a:r>
              <a:rPr b="1" lang="ru-RU" sz="2400"/>
              <a:t>следующего хода и результат (если ход сделан).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первом случае достаточно задавать координаты поля (</a:t>
            </a:r>
            <a:r>
              <a:rPr i="1" lang="ru-RU" sz="2400"/>
              <a:t>х</a:t>
            </a:r>
            <a:r>
              <a:rPr lang="ru-RU" sz="2400"/>
              <a:t>, </a:t>
            </a:r>
            <a:r>
              <a:rPr i="1" lang="ru-RU" sz="2400"/>
              <a:t>у</a:t>
            </a:r>
            <a:r>
              <a:rPr lang="ru-RU" sz="2400"/>
              <a:t>), откуда следует ход, и число</a:t>
            </a:r>
            <a:r>
              <a:rPr i="1" lang="ru-RU" sz="2400"/>
              <a:t> i</a:t>
            </a:r>
            <a:r>
              <a:rPr lang="ru-RU" sz="2400"/>
              <a:t>, указывающее  номер хода.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Очевидно, условие «ход не последний» можно переписать как </a:t>
            </a:r>
            <a:r>
              <a:rPr i="1" lang="ru-RU" sz="2400"/>
              <a:t>			i</a:t>
            </a:r>
            <a:r>
              <a:rPr lang="ru-RU" sz="2400"/>
              <a:t> &lt;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baseline="30000" lang="ru-RU" sz="2400"/>
              <a:t>2</a:t>
            </a:r>
            <a:r>
              <a:rPr lang="ru-RU" sz="2400"/>
              <a:t>. 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Кроме того, если ввести две локальные переменные </a:t>
            </a:r>
            <a:r>
              <a:rPr i="1" lang="ru-RU" sz="2400"/>
              <a:t>u</a:t>
            </a:r>
            <a:r>
              <a:rPr lang="ru-RU" sz="2400"/>
              <a:t> и </a:t>
            </a:r>
            <a:r>
              <a:rPr i="1" lang="ru-RU" sz="2400"/>
              <a:t>v</a:t>
            </a:r>
            <a:r>
              <a:rPr lang="ru-RU" sz="2400"/>
              <a:t> для  позиции возможного хода, определяемого в соответствии с правилами хода коня, то условие «ход приемлем» можно представить как конъюнкцию условий, что новое поле находится в пределах доски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(0 ≤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 &lt;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&amp;&amp; 0 ≤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и еще не посещалось  	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 == 0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2400"/>
              <a:t>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Отмена  хода: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 = 0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Введем локальную переменную </a:t>
            </a:r>
            <a:r>
              <a:rPr i="1" lang="ru-RU" sz="2400"/>
              <a:t>q</a:t>
            </a:r>
            <a:r>
              <a:rPr lang="ru-RU" sz="2400"/>
              <a:t> для результата.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28596" y="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Конкретизация схемы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79512" y="500042"/>
            <a:ext cx="8712968" cy="621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int Try(int i, int х, int у) {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int u,v; int q = 0;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инициация выбора хода;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// &lt;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&gt; - координаты следующего хода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if((0&lt;=u)&amp;&amp;(u&lt;n)&amp;&amp;(0&lt;=v)&amp;&amp;(v&lt;n)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&amp;&amp;(h[u][v]==0))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  h[u][v]= i;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 if (i &lt; n*n)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q = Try(i+1,u,v);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 (!q) h[u][v]=0;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  else q = 1;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while(!q) &amp;&amp; (есть другие ходы)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return q;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ходов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57200" y="980729"/>
            <a:ext cx="8229600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Полю с координатами (х</a:t>
            </a:r>
            <a:r>
              <a:rPr baseline="-25000" lang="ru-RU" sz="2400"/>
              <a:t>0</a:t>
            </a:r>
            <a:r>
              <a:rPr lang="ru-RU" sz="2400"/>
              <a:t>,у</a:t>
            </a:r>
            <a:r>
              <a:rPr baseline="-25000" lang="ru-RU" sz="2400"/>
              <a:t>0</a:t>
            </a:r>
            <a:r>
              <a:rPr lang="ru-RU" sz="2400"/>
              <a:t>) присваивается значение 1, остальные поля помечаются как свободные.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Если задана начальная пара координат х, у, то для следующего хода </a:t>
            </a:r>
            <a:r>
              <a:rPr i="1" lang="ru-RU" sz="2400"/>
              <a:t>u</a:t>
            </a:r>
            <a:r>
              <a:rPr lang="ru-RU" sz="2400"/>
              <a:t>, </a:t>
            </a:r>
            <a:r>
              <a:rPr i="1" lang="ru-RU" sz="2400"/>
              <a:t>v</a:t>
            </a:r>
            <a:r>
              <a:rPr lang="ru-RU" sz="2400"/>
              <a:t> существует максимально восемь возможных вариантов.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Получать </a:t>
            </a:r>
            <a:r>
              <a:rPr i="1" lang="ru-RU" sz="2400"/>
              <a:t>u, v</a:t>
            </a:r>
            <a:r>
              <a:rPr lang="ru-RU" sz="2400"/>
              <a:t> из </a:t>
            </a:r>
            <a:r>
              <a:rPr i="1" lang="ru-RU" sz="2400"/>
              <a:t>х, у</a:t>
            </a:r>
            <a:r>
              <a:rPr lang="ru-RU" sz="2400"/>
              <a:t> можно, если к последним добавлять разности между координатами, хранящиеся либо в массиве разностей, либо в двух массивах, хранящих отдельные разности.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Рассмотрим вспомогательную матрицу: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://www.mgopu.ru/PVU/2.1/Recurs/BacketTm/CnReturn/Images/horse/Image966.gif"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4221088"/>
            <a:ext cx="3888432" cy="83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611560" y="5160821"/>
            <a:ext cx="81359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поля (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построим последовательность ходов: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</a:t>
            </a:r>
            <a:r>
              <a:rPr baseline="-25000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    (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 1, ..., 7)  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отберем из них те, которые не выводят за пределы поля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23850" y="981075"/>
            <a:ext cx="82296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descr="http://www.mgopu.ru/PVU/2.1/Recurs/BacketTm/CnReturn/Images/horse/horse.gif"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00213"/>
            <a:ext cx="8353425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0825" y="404813"/>
            <a:ext cx="82073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Ниже приведен фрагмент доски. Конь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стоит в позиции (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Клетки 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цифрами вокруг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поля, на которые конь может переместиться из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за один ход.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 1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int knight_tour(int h[], int x, int x, int n) {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int dx[] = {1,-1,-2,-2,-1,1,2,2};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int dy[] = {2,2,1,-1,-2,-2,-1,1};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if (n &gt; N*N) return 1; // N глобальная константа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h[x][y] = n;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for (i=0; i&lt;8; ++i) {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	int u = x+dx[i], v = y+dy[i];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	if (u&gt;=0 &amp;&amp; u&lt;N &amp;&amp; v&gt;=0 &amp;&amp; v&lt;N &amp;&amp; 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		h[u][v]==0 &amp;&amp; knight_tour(h,u,v,n+1))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h[x][y] = 0;</a:t>
            </a:r>
            <a:endParaRPr/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99592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 2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251520" y="877330"/>
            <a:ext cx="871296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int knight_tour(int step, int х, int у, int h[], int 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static const int dx[] = {1,-1,-2,-2,-1,1,2,2};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static const int dy[] = {2,2,1,-1,-2,-2,-1,1};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int u, v, q = 0, i = 0;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do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u = x+dx[i], v = y+dy[i]; // координаты следующего хода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if (0&lt;=u&amp;&amp;u&lt;n&amp;&amp;0&lt;=v&amp;&amp;v&lt;n&amp;&amp;h[u][v]==0)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h[u,v]= step;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if (step &lt; n*n)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	q = knight_tour(step+1,u,v,h,n);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	if (!q) h[u][v]=0;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else q = 1;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} while(!q &amp;&amp; i&lt;8);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return q;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943817" y="4524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 3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685800" y="1143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int knight_tour(int step, int х, int у, int h[], int 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ru-RU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static const int dx[] = {1,-1,-2,-2,-1,1,2,2};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static const int dy[] = {2,2,1,-1,-2,-2,-1,1};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int u, v, i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if (step &gt;= n*n) return 1; // обход закончен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do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u = x+dx[i], v = y+dy[i]; // координаты следующего хода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if (0&lt;=u &amp;&amp; u&lt;n &amp;&amp; 0&lt;=v &amp;&amp; v&lt;n &amp;&amp; h[u][v]==0)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h[u,v] = step;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if (1 == knight_tour(step+1,u,v,h,n)) return 1;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		h[u][v] = 0; // отменяем ход</a:t>
            </a:r>
            <a:br>
              <a:rPr b="1" lang="ru-RU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} while (i&lt;8);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99592" y="18864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 4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685800" y="134076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int knight_tour(int step, int х, int у, int h[], int n)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static const int dx[] = {1,-1,-2,-2,-1,1,2,2};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static const int dy[] = {2,2,1,-1,-2,-2,-1,1};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int i;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if (step &gt;= n*n) return 1; // обход закончен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for (i = 0; i &lt; sizeof(dx)/sizeof(dx[0]); ++i)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int u = x+dx[i], v = y+dy[i]; // координаты следующего хода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if (0&lt;=u &amp;&amp; u&lt;n &amp;&amp; 0&lt;=v &amp;&amp; v&lt;n &amp;&amp; 0 == h[u*n+v])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  h[u*n+v] = step;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  if (knight_tour(step+1,u,v,h,n)) return 1; // обход закончен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  h[u*n+v] = 0; // отменяем ход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return 0; // больше ходов нет и решение не найдено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99592" y="10284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Реализация 5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685800" y="12687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int knight_tour(int step, int х, int у, int h[], int n)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static const int dx[] = {1,-1,-2,-2,-1,1,2,2};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static const int dy[] = {2,2,1,-1,-2,-2,-1,1};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int i;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if (step &gt;= n*n) return 1; // обход закончен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h[x*n+y] = step;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for (i = 0; i &lt; sizeof(dx)/sizeof(dx[0]); ++i)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int u = x+dx[i], v = y+dy[i]; // координаты следующего хода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if (u&lt;0 || n&lt;=u || v&lt;0 || n&lt;=v) continue;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if (0 == h[u*n+v] &amp;&amp; knight_tour(step+1,u,v,h,n))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    return 1; // обход закончен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h[x*n+y] = 0; // отменяем ход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  return 0; // больше ходов нет и решение не найдено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908720"/>
            <a:ext cx="82296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Интересная область программирования— задачи так называемого «искусственного интеллекта»:  ищем решение не по заданным правилам вычислений, а путем проб и ошибок.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Обычно процесс проб и ошибок разделяется на отдельные задачи, и они  наиболее естественно выражаются в терминах рекурсии и требуют исследования конечного числа подзадач.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общем виде весь процесс можно мыслить как процесс поиска, строящий (и обрезающий) дерево подзадач.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Во многих проблемах такое дерево поиска растет очень быстро, рост зависит от параметров задачи и часто бывает экспоненциальным.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Иногда, используя некоторые эвристики, дерево поиска удается сократить и свести затраты на вычисления к разумным пределам.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Правило Варнсдорфа, 1823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На каждом ходу ставь коня на такое поле, из которого можно совершить наименьшее число ходов на еще не пройденные поля. Если таких полей несколько, разрешается выбирать любое из них.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Долгое время не было известно, справедливо ли оно.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Верно для доски от 5x5 до 76x76.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Опровержение правила Варнсдорфа: для любого исходного поля доски указаны контрпримеры, построенные с помощью ЭВМ. Иными словами, с какого бы поля конь ни начал движение, следуя правилу Варнсдорфа, его можно завести в тупик до полного обхода доски.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Задача о восьми ферзях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179512" y="908721"/>
            <a:ext cx="5616624" cy="567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Задача о восьми ферзях — хорошо известный пример использования методов проб и ошибок и алгоритмов с возвратами.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/>
              <a:t>Восемь ферзей нужно расставить на шахматной доске так, чтобы ни один ферзь не угрожал другому.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Формулировка задачи -- Max Bezzel, 1848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Первое решение -- Franz Nauck, 1850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* Перечислил все 92 решения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	* Расширил на N ферзей на доске NxN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В 1850 г. эту задачу исследовал К. Ф. Гаусс, однако полностью он ее так и не решил.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Эйдзгер Дейкстра решил эту задачу с помощью программирования</a:t>
            </a:r>
            <a:endParaRPr/>
          </a:p>
          <a:p>
            <a:pPr indent="-342900" lvl="0" marL="3429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Эта задача используется для проверки скорости работы алгоритмов с возвратом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687" y="1886941"/>
            <a:ext cx="3059145" cy="308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Задача о восьми ферзях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179512" y="908721"/>
            <a:ext cx="8856984" cy="280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4303" l="19130" r="20128" t="16143"/>
          <a:stretch/>
        </p:blipFill>
        <p:spPr>
          <a:xfrm>
            <a:off x="5780161" y="1052737"/>
            <a:ext cx="2536255" cy="260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/>
          <p:nvPr/>
        </p:nvSpPr>
        <p:spPr>
          <a:xfrm>
            <a:off x="179512" y="908720"/>
            <a:ext cx="481849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Допустим мы поставили ферзя сюда и отметили все клетки которые он атакуют.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Затем мы поставили второго ферзя, и так далее до тех пор пока все клетки не стали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Атакованным.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Итак в данном примере все 8 ферзей мы смогли разместить но нахождение этого расположения не такая уж тривиальная задача.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47" y="4280889"/>
            <a:ext cx="2243953" cy="224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4287" y="4285977"/>
            <a:ext cx="2243953" cy="224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0161" y="3977405"/>
            <a:ext cx="2611839" cy="260595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>
            <a:off x="4933613" y="1146681"/>
            <a:ext cx="689253" cy="484632"/>
          </a:xfrm>
          <a:prstGeom prst="rightArrow">
            <a:avLst>
              <a:gd fmla="val 2248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Задача о восьми ферзях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79512" y="908721"/>
            <a:ext cx="8856984" cy="280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42" name="Google Shape;242;p35"/>
          <p:cNvSpPr/>
          <p:nvPr/>
        </p:nvSpPr>
        <p:spPr>
          <a:xfrm>
            <a:off x="143508" y="940927"/>
            <a:ext cx="88569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Математики очень часто для того чтобы решить задачу решают ее более простую версию то есть задачу для меньшего размера.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 поступим и мы. Давайте возьмем ему шахматную доску размера 4 на 4 и попытаемся расставить все на нее четыре ферзя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348880"/>
            <a:ext cx="3815801" cy="392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Задача о восьми ферзях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79512" y="908721"/>
            <a:ext cx="8856984" cy="280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0" name="Google Shape;250;p36"/>
          <p:cNvSpPr/>
          <p:nvPr/>
        </p:nvSpPr>
        <p:spPr>
          <a:xfrm>
            <a:off x="143508" y="940927"/>
            <a:ext cx="457250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Понятно,  что в конечном решении в каждой строчке и должен быть хотя бы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один ферзь.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Поэтому давайте поставим ферзя на первую строчку. Мы получим вот такую конфигурацию.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Затем мы можем поставить ферзя уже либо на третью (в таком случае мы получаем тупик, то есть дальше у нас точно мы не придем к Решению)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Либо поставить на четвертую строчку,   таком случае у нас третьим шагом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мы сможем поставить в третью строчку,  но опять приходим к тупику.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есть, изначально эта ветка я не могла нас привести к какому-то решению.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055" y="940927"/>
            <a:ext cx="3960441" cy="2265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2590963" y="2780928"/>
            <a:ext cx="2016224" cy="216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4" y="3238752"/>
            <a:ext cx="3456385" cy="351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Задача о восьми ферзях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79512" y="908721"/>
            <a:ext cx="8856984" cy="280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0" name="Google Shape;260;p37"/>
          <p:cNvSpPr/>
          <p:nvPr/>
        </p:nvSpPr>
        <p:spPr>
          <a:xfrm>
            <a:off x="143507" y="940927"/>
            <a:ext cx="579506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Поэтому подставим ферзя на вторую клетку и посмотрим куда мы пойдем.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Итак решение мы нашли.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3 и 4 клеток, все будет симметрично поэтому мы не будем рассматривать эти обходы.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Этот метод и применил Дейкстра, и он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Называл его backtracking (на русском его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называют очень часто «Поиск с возвратом»)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904" y="921735"/>
            <a:ext cx="2767261" cy="358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19" y="3509433"/>
            <a:ext cx="4990661" cy="325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214282" y="214290"/>
            <a:ext cx="89297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/>
              <a:t>Схема нахождения всех решений </a:t>
            </a:r>
            <a:br>
              <a:rPr b="1" lang="ru-RU" sz="2400"/>
            </a:br>
            <a:r>
              <a:rPr lang="ru-RU" sz="2400"/>
              <a:t>(псевдокод)  </a:t>
            </a:r>
            <a:endParaRPr sz="2400"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214282" y="1412776"/>
            <a:ext cx="8929718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int place_queen(int N, доска Д, ферзь Ф, поле П)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(Ф &gt;= N) return 1; // нашли решение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Д[П] = Ф;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for (Х = свободное поле Д) 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 (ни один ферзь не угрожает Х &amp;&amp;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	place_queen(N, Д, Ф+1, Х))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return 1;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Д[П] = 0;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214282" y="214290"/>
            <a:ext cx="89297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Схема нахождения всех решений </a:t>
            </a:r>
            <a:br>
              <a:rPr b="1" lang="ru-RU" sz="2400"/>
            </a:br>
            <a:r>
              <a:rPr lang="ru-RU" sz="2400"/>
              <a:t>(n – количество шагов, m – количество вариантов на каждом шаге)  </a:t>
            </a:r>
            <a:endParaRPr sz="2400"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28596" y="928670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Try(int i)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int k;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for (k = 1; k &lt;= m; k++)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{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выбор k-го кандидата;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(подходит)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его запись;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 (i &lt; n) Try(i+1);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else печатать решение;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стирание записи	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</a:t>
            </a:r>
            <a:endParaRPr/>
          </a:p>
        </p:txBody>
      </p:sp>
      <p:graphicFrame>
        <p:nvGraphicFramePr>
          <p:cNvPr id="280" name="Google Shape;280;p40"/>
          <p:cNvGraphicFramePr/>
          <p:nvPr/>
        </p:nvGraphicFramePr>
        <p:xfrm>
          <a:off x="2143106" y="164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{084B69FB-EF16-464A-B025-32D212912920}</a:tableStyleId>
              </a:tblPr>
              <a:tblGrid>
                <a:gridCol w="1053700"/>
                <a:gridCol w="1053700"/>
                <a:gridCol w="1053700"/>
                <a:gridCol w="1053700"/>
              </a:tblGrid>
              <a:tr h="83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0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1" name="Google Shape;281;p40"/>
          <p:cNvSpPr/>
          <p:nvPr/>
        </p:nvSpPr>
        <p:spPr>
          <a:xfrm>
            <a:off x="1071538" y="1785926"/>
            <a:ext cx="642942" cy="64294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1142976" y="2571744"/>
            <a:ext cx="642942" cy="64294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1142976" y="3429000"/>
            <a:ext cx="642942" cy="64294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1142976" y="4286256"/>
            <a:ext cx="642942" cy="64294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467544" y="18864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89756" y="764704"/>
            <a:ext cx="8964488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Имеются два непересекающихся множества </a:t>
            </a:r>
            <a:r>
              <a:rPr i="1" lang="ru-RU" sz="2000"/>
              <a:t>А</a:t>
            </a:r>
            <a:r>
              <a:rPr lang="ru-RU" sz="2000"/>
              <a:t> и </a:t>
            </a:r>
            <a:r>
              <a:rPr i="1" lang="ru-RU" sz="2000"/>
              <a:t>В</a:t>
            </a:r>
            <a:r>
              <a:rPr lang="ru-RU" sz="2000"/>
              <a:t>. Нужно найти множество  пар &lt;</a:t>
            </a:r>
            <a:r>
              <a:rPr i="1" lang="ru-RU" sz="2000"/>
              <a:t>а</a:t>
            </a:r>
            <a:r>
              <a:rPr lang="ru-RU" sz="2000"/>
              <a:t>, </a:t>
            </a:r>
            <a:r>
              <a:rPr i="1" lang="ru-RU" sz="2000"/>
              <a:t>Ь</a:t>
            </a:r>
            <a:r>
              <a:rPr lang="ru-RU" sz="2000"/>
              <a:t>&gt;, таких, что </a:t>
            </a:r>
            <a:r>
              <a:rPr i="1" lang="ru-RU" sz="2000"/>
              <a:t>а</a:t>
            </a:r>
            <a:r>
              <a:rPr lang="ru-RU" sz="2000"/>
              <a:t> ∈ </a:t>
            </a:r>
            <a:r>
              <a:rPr i="1" lang="ru-RU" sz="2000"/>
              <a:t>A</a:t>
            </a:r>
            <a:r>
              <a:rPr lang="ru-RU" sz="2000"/>
              <a:t>,</a:t>
            </a:r>
            <a:r>
              <a:rPr i="1" lang="ru-RU" sz="2000"/>
              <a:t> b </a:t>
            </a:r>
            <a:r>
              <a:rPr lang="ru-RU" sz="2000"/>
              <a:t>∈</a:t>
            </a:r>
            <a:r>
              <a:rPr i="1" lang="ru-RU" sz="2000"/>
              <a:t>В</a:t>
            </a:r>
            <a:r>
              <a:rPr lang="ru-RU" sz="2000"/>
              <a:t>, и они удовлетворяют некоторым условиям.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Для выбора таких пар существует много различных критериев; один из них называется «правилом стабильных браков».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Пусть  А — множество мужчин, а В — женщин. У каждых мужчины и женщины есть различные предпочтения возможного партнера.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Если среди </a:t>
            </a:r>
            <a:r>
              <a:rPr i="1" lang="ru-RU" sz="2000"/>
              <a:t>n</a:t>
            </a:r>
            <a:r>
              <a:rPr lang="ru-RU" sz="200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</a:t>
            </a:r>
            <a:r>
              <a:rPr i="1" lang="ru-RU" sz="2000"/>
              <a:t>нестабильным</a:t>
            </a:r>
            <a:r>
              <a:rPr lang="ru-RU" sz="2000"/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Если же таких пар нет, то множество считается </a:t>
            </a:r>
            <a:r>
              <a:rPr i="1" lang="ru-RU" sz="2000"/>
              <a:t>стабильным</a:t>
            </a:r>
            <a:r>
              <a:rPr lang="ru-RU" sz="2000"/>
              <a:t>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Подобная ситуация характерна для многих похожих задач, в которых нужно сделать распределение с учетом предпочтений, например выбор университета студентами, выбор новобранцев различными родами войск и т. п. Пример с браками особенно интуитивен; однако следует заметить, что список предпочтений остается неизменным и после того, как сделано распределение по парам. Такое предположение упрощает задачу, но представляет собой опасное искажение реальности (это называют абстракцией). 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Бэктрекинг (backtracking, на русском его называют «Поиск с возвратом» или «Полный перебор») – механизм решения переборных задач. Позволяет выбрать либо одну приемлемую альтернативу, либо наилучшую.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Суть режима возвратов состоит в следующим. В программе встречаются точки «развилки» — точки в которых необходимо выбрать один из вариантов поведения («альтернатив»). В дальнейшим может оказаться, что выбранный вариант «неудачен» и нужно вернуться к точке развилки и выбрать какую-то другую альтернативу.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251520" y="980728"/>
            <a:ext cx="864096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Алгоритм: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Женщины делают предложение наиболее предпочитаемому мужчине;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Каждый мужчина из всех поступивших предложений выбирает наилучшее и отвечает на него «может быть», на все остальные отвечает «нет»;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Женщины, получившие отказ, обращаются к следующему мужчине из своего списка предпочтений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Женщины, получившие ответ «может быть», ничего не делают;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Если мужчине пришло предложение лучше предыдущего, то он прежней претендентке (которой ранее сказал «может быть») говорит - «нет», а новой претендентке говорит - «может быть»;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шаги повторяются, пока у всех Женщин не исчерпается список предложений, в этот момент мужчины отвечают «да» на те предложения «может быть», которые у них есть в настоящий момент.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Для алгоритма требуется порядка n² шагов.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251520" y="980728"/>
            <a:ext cx="864096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 каждый последующий день (3-й,4-й,5-й…) процесс повторяется. Каждая женщина, получившая отказ ранее, делает предложение следующему кандидату. И мужчины опять имею т возможность сменить пару на более лучшую в его списке. Если они получили лучшее предложение, они опять разрывают помолвки и т.д.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Условие задачи таково, что в определённый момент алгоритм завершается. Более того, когда это происходит, окончательные помолвки считаются стабильными.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Пример: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/>
              <a:t>         Списки предпочтений девушек</a:t>
            </a:r>
            <a:r>
              <a:rPr lang="ru-RU" sz="1800"/>
              <a:t>		      </a:t>
            </a:r>
            <a:r>
              <a:rPr b="1" lang="ru-RU" sz="1800"/>
              <a:t>Списки предпочтений юношей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graphicFrame>
        <p:nvGraphicFramePr>
          <p:cNvPr id="303" name="Google Shape;303;p43"/>
          <p:cNvGraphicFramePr/>
          <p:nvPr/>
        </p:nvGraphicFramePr>
        <p:xfrm>
          <a:off x="179512" y="4221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1072100"/>
                <a:gridCol w="1072100"/>
                <a:gridCol w="1072100"/>
                <a:gridCol w="1072100"/>
              </a:tblGrid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43"/>
          <p:cNvGraphicFramePr/>
          <p:nvPr/>
        </p:nvGraphicFramePr>
        <p:xfrm>
          <a:off x="4788024" y="422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1052125"/>
                <a:gridCol w="1052125"/>
                <a:gridCol w="1052125"/>
                <a:gridCol w="1052125"/>
              </a:tblGrid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251520" y="853613"/>
            <a:ext cx="864096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Запустим алгоритм: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 1-й день каждая девушка делает предложение лучшему юноше из своего списка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Бингли получает </a:t>
            </a:r>
            <a:r>
              <a:rPr b="1" lang="ru-RU" sz="1800"/>
              <a:t>три</a:t>
            </a:r>
            <a:r>
              <a:rPr lang="ru-RU" sz="1800"/>
              <a:t> предложения (от Шарлотты, Джейн и Лидии).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Викли получает </a:t>
            </a:r>
            <a:r>
              <a:rPr b="1" lang="ru-RU" sz="1800"/>
              <a:t>одно</a:t>
            </a:r>
            <a:r>
              <a:rPr lang="ru-RU" sz="1800"/>
              <a:t> предложение от Элизабет. Остальные – пока ничего.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У Бингли теперь есть выбор и он предпочитает </a:t>
            </a:r>
            <a:r>
              <a:rPr b="1" lang="ru-RU" sz="1800"/>
              <a:t>Джейн </a:t>
            </a:r>
            <a:r>
              <a:rPr lang="ru-RU" sz="1800"/>
              <a:t>(т.к. она выше всех в его рейтинге), отвергая предложения Лидии и Шарлотты.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323528" y="1556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2" name="Google Shape;312;p44"/>
          <p:cNvGraphicFramePr/>
          <p:nvPr/>
        </p:nvGraphicFramePr>
        <p:xfrm>
          <a:off x="4899992" y="1556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3" name="Google Shape;313;p44"/>
          <p:cNvSpPr/>
          <p:nvPr/>
        </p:nvSpPr>
        <p:spPr>
          <a:xfrm>
            <a:off x="175556" y="191683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2920587" y="191476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1989254" y="188217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1084209" y="1914764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4788024" y="305095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4802970" y="191476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4802970" y="2645038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7464768" y="2651542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327484" y="4887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2" name="Google Shape;322;p44"/>
          <p:cNvGraphicFramePr/>
          <p:nvPr/>
        </p:nvGraphicFramePr>
        <p:xfrm>
          <a:off x="4903948" y="4887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44"/>
          <p:cNvSpPr/>
          <p:nvPr/>
        </p:nvSpPr>
        <p:spPr>
          <a:xfrm>
            <a:off x="1993210" y="521255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1088165" y="5245140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4806926" y="5245140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"/>
          <p:cNvSpPr/>
          <p:nvPr/>
        </p:nvSpPr>
        <p:spPr>
          <a:xfrm>
            <a:off x="7468724" y="5981918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4"/>
          <p:cNvCxnSpPr/>
          <p:nvPr/>
        </p:nvCxnSpPr>
        <p:spPr>
          <a:xfrm>
            <a:off x="4899992" y="5981918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44"/>
          <p:cNvCxnSpPr/>
          <p:nvPr/>
        </p:nvCxnSpPr>
        <p:spPr>
          <a:xfrm flipH="1" rot="10800000">
            <a:off x="4899992" y="5981918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44"/>
          <p:cNvCxnSpPr/>
          <p:nvPr/>
        </p:nvCxnSpPr>
        <p:spPr>
          <a:xfrm>
            <a:off x="4876058" y="6315796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44"/>
          <p:cNvCxnSpPr/>
          <p:nvPr/>
        </p:nvCxnSpPr>
        <p:spPr>
          <a:xfrm flipH="1" rot="10800000">
            <a:off x="4876058" y="6315796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44"/>
          <p:cNvCxnSpPr/>
          <p:nvPr/>
        </p:nvCxnSpPr>
        <p:spPr>
          <a:xfrm>
            <a:off x="285594" y="5225455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44"/>
          <p:cNvCxnSpPr/>
          <p:nvPr/>
        </p:nvCxnSpPr>
        <p:spPr>
          <a:xfrm flipH="1" rot="10800000">
            <a:off x="285594" y="5225455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44"/>
          <p:cNvCxnSpPr/>
          <p:nvPr/>
        </p:nvCxnSpPr>
        <p:spPr>
          <a:xfrm>
            <a:off x="3073322" y="5238131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44"/>
          <p:cNvCxnSpPr/>
          <p:nvPr/>
        </p:nvCxnSpPr>
        <p:spPr>
          <a:xfrm flipH="1" rot="10800000">
            <a:off x="3073322" y="5238131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251520" y="980728"/>
            <a:ext cx="864096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Таким образом, в конце 1-го дня у нас две предварительные помолвки:</a:t>
            </a:r>
            <a:endParaRPr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ru-RU" sz="2000">
                <a:solidFill>
                  <a:srgbClr val="FF0000"/>
                </a:solidFill>
              </a:rPr>
              <a:t>Элизабет + Викли и Джейн + Бингли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 2-й день Шарлотта и Лидия, которых отклонили ранее, делают следующие предложения по </a:t>
            </a:r>
            <a:r>
              <a:rPr b="1" lang="ru-RU" sz="1800"/>
              <a:t>своим спискам </a:t>
            </a:r>
            <a:r>
              <a:rPr lang="ru-RU" sz="1800"/>
              <a:t>предпочтений. Элизабет и Джейн нет нужды искать пару – у них, пока всё хорошо. Согласно спискам, Шарлотта приглашает Дарси, а Лидия - Викли.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Викли </a:t>
            </a:r>
            <a:r>
              <a:rPr b="1" lang="ru-RU" sz="1800"/>
              <a:t>предварительно помолвлен </a:t>
            </a:r>
            <a:r>
              <a:rPr lang="ru-RU" sz="1800"/>
              <a:t>с Элизабет, но ему </a:t>
            </a:r>
            <a:r>
              <a:rPr b="1" lang="ru-RU" sz="1800"/>
              <a:t>больше нравится </a:t>
            </a:r>
            <a:r>
              <a:rPr lang="ru-RU" sz="1800"/>
              <a:t>Лидия.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Он </a:t>
            </a:r>
            <a:r>
              <a:rPr b="1" lang="ru-RU" sz="1800"/>
              <a:t>отказывает</a:t>
            </a:r>
            <a:r>
              <a:rPr lang="ru-RU" sz="1800"/>
              <a:t> Элизабет, и она </a:t>
            </a:r>
            <a:r>
              <a:rPr b="1" lang="ru-RU" sz="1800"/>
              <a:t>возвращается</a:t>
            </a:r>
            <a:r>
              <a:rPr lang="ru-RU" sz="1800"/>
              <a:t> к поиску пары.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Таким образом, в конце 2-го дня у нас три предварительные помолвки:</a:t>
            </a:r>
            <a:endParaRPr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ru-RU" sz="2000">
                <a:solidFill>
                  <a:srgbClr val="FF0000"/>
                </a:solidFill>
              </a:rPr>
              <a:t>Шарлотта + Дарси, Джейн + Бингли и Лидия + Викли</a:t>
            </a:r>
            <a:r>
              <a:rPr lang="ru-RU" sz="1800">
                <a:solidFill>
                  <a:srgbClr val="FF0000"/>
                </a:solidFill>
              </a:rPr>
              <a:t>.</a:t>
            </a:r>
            <a:endParaRPr/>
          </a:p>
        </p:txBody>
      </p:sp>
      <p:graphicFrame>
        <p:nvGraphicFramePr>
          <p:cNvPr id="341" name="Google Shape;341;p45"/>
          <p:cNvGraphicFramePr/>
          <p:nvPr/>
        </p:nvGraphicFramePr>
        <p:xfrm>
          <a:off x="323528" y="3086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2" name="Google Shape;342;p45"/>
          <p:cNvGraphicFramePr/>
          <p:nvPr/>
        </p:nvGraphicFramePr>
        <p:xfrm>
          <a:off x="4899992" y="3086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45"/>
          <p:cNvSpPr/>
          <p:nvPr/>
        </p:nvSpPr>
        <p:spPr>
          <a:xfrm>
            <a:off x="251520" y="380291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/>
          <p:nvPr/>
        </p:nvSpPr>
        <p:spPr>
          <a:xfrm>
            <a:off x="2890705" y="380872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1989254" y="341235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6615677" y="417521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4802970" y="3444940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7504348" y="344287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7464768" y="4181718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5"/>
          <p:cNvCxnSpPr/>
          <p:nvPr/>
        </p:nvCxnSpPr>
        <p:spPr>
          <a:xfrm>
            <a:off x="7701270" y="4168762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45"/>
          <p:cNvCxnSpPr/>
          <p:nvPr/>
        </p:nvCxnSpPr>
        <p:spPr>
          <a:xfrm flipH="1" rot="10800000">
            <a:off x="7701270" y="4168762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45"/>
          <p:cNvCxnSpPr/>
          <p:nvPr/>
        </p:nvCxnSpPr>
        <p:spPr>
          <a:xfrm>
            <a:off x="1206708" y="3452594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45"/>
          <p:cNvCxnSpPr/>
          <p:nvPr/>
        </p:nvCxnSpPr>
        <p:spPr>
          <a:xfrm flipH="1" rot="10800000">
            <a:off x="1206708" y="3452594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251520" y="980728"/>
            <a:ext cx="864096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 3-й день Элизабет выбирает следующего по своему списку – Дарси. Дарси получает предложение от Элизабет, которую он </a:t>
            </a:r>
            <a:r>
              <a:rPr b="1" lang="ru-RU" sz="1800"/>
              <a:t>предпочитает</a:t>
            </a:r>
            <a:r>
              <a:rPr lang="ru-RU" sz="1800"/>
              <a:t> Шарлотте (она ниже стоит в его списке).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Шарлотта </a:t>
            </a:r>
            <a:r>
              <a:rPr b="1" lang="ru-RU" sz="1800"/>
              <a:t>отвергнута</a:t>
            </a:r>
            <a:r>
              <a:rPr lang="ru-RU" sz="1800"/>
              <a:t>, теперь свободна выбирать на следующий день, и снова имеем три предварительные помолвки: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ru-RU" sz="2400">
                <a:solidFill>
                  <a:srgbClr val="FF0000"/>
                </a:solidFill>
              </a:rPr>
              <a:t>Элизабет + Дарси, Джейн + Бингли и Лидия и Викли</a:t>
            </a:r>
            <a:endParaRPr b="1" sz="2400">
              <a:solidFill>
                <a:srgbClr val="FF0000"/>
              </a:solidFill>
            </a:endParaRPr>
          </a:p>
        </p:txBody>
      </p:sp>
      <p:graphicFrame>
        <p:nvGraphicFramePr>
          <p:cNvPr id="360" name="Google Shape;360;p46"/>
          <p:cNvGraphicFramePr/>
          <p:nvPr/>
        </p:nvGraphicFramePr>
        <p:xfrm>
          <a:off x="631540" y="337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1" name="Google Shape;361;p46"/>
          <p:cNvGraphicFramePr/>
          <p:nvPr/>
        </p:nvGraphicFramePr>
        <p:xfrm>
          <a:off x="5208004" y="337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2" name="Google Shape;362;p46"/>
          <p:cNvSpPr/>
          <p:nvPr/>
        </p:nvSpPr>
        <p:spPr>
          <a:xfrm>
            <a:off x="3198717" y="409675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2297266" y="370038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1428839" y="4103206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110982" y="3732972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7812360" y="373090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6901921" y="3717032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46"/>
          <p:cNvCxnSpPr/>
          <p:nvPr/>
        </p:nvCxnSpPr>
        <p:spPr>
          <a:xfrm>
            <a:off x="7011123" y="4455052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46"/>
          <p:cNvCxnSpPr/>
          <p:nvPr/>
        </p:nvCxnSpPr>
        <p:spPr>
          <a:xfrm flipH="1" rot="10800000">
            <a:off x="7011123" y="4455052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46"/>
          <p:cNvCxnSpPr/>
          <p:nvPr/>
        </p:nvCxnSpPr>
        <p:spPr>
          <a:xfrm>
            <a:off x="664740" y="4125600"/>
            <a:ext cx="917766" cy="38229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46"/>
          <p:cNvCxnSpPr/>
          <p:nvPr/>
        </p:nvCxnSpPr>
        <p:spPr>
          <a:xfrm flipH="1" rot="10800000">
            <a:off x="664740" y="4125600"/>
            <a:ext cx="824136" cy="3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251520" y="980728"/>
            <a:ext cx="864096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 4-й день Шарлотта делает предложение следующему по своему списку – Коллинсу. Мы видим, что на самом деле он не высокого о ней мнения, он предпочитает Джейн, Элизабет и Лидию.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Но </a:t>
            </a:r>
            <a:r>
              <a:rPr b="1" lang="ru-RU" sz="1800"/>
              <a:t>он не получил ни одного лучшего предложения </a:t>
            </a:r>
            <a:r>
              <a:rPr lang="ru-RU" sz="1800"/>
              <a:t>и ему остаётся только </a:t>
            </a:r>
            <a:r>
              <a:rPr b="1" lang="ru-RU" sz="1800"/>
              <a:t>согласиться</a:t>
            </a:r>
            <a:r>
              <a:rPr lang="ru-RU" sz="1800"/>
              <a:t>. И теперь алгоритм завершается, т.к. все обручены: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Шарлотта + Коллинс, Элизабет + Дарси, Джейн + Бингли и Лидия + Викли</a:t>
            </a:r>
            <a:endParaRPr b="1" sz="1800"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631540" y="2942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79" name="Google Shape;379;p47"/>
          <p:cNvGraphicFramePr/>
          <p:nvPr/>
        </p:nvGraphicFramePr>
        <p:xfrm>
          <a:off x="5208004" y="2942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{14717F71-D932-41F6-B8FF-EFC0295474DC}</a:tableStyleId>
              </a:tblPr>
              <a:tblGrid>
                <a:gridCol w="882100"/>
                <a:gridCol w="882100"/>
                <a:gridCol w="882100"/>
                <a:gridCol w="88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Бингли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Коллинс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Дарси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Викли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Джейн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Элизабет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Лидия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Шарлотта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198717" y="366470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2297266" y="326833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1428839" y="3671158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5110982" y="3300924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7812360" y="329885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/>
          <p:nvPr/>
        </p:nvSpPr>
        <p:spPr>
          <a:xfrm>
            <a:off x="6901921" y="3284984"/>
            <a:ext cx="1080120" cy="36004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569318" y="402474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6012160" y="4384786"/>
            <a:ext cx="1080120" cy="3600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стабильных браках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251520" y="980728"/>
            <a:ext cx="864096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Теперь попробуем чуток программировать. Для простоты разобьём выбор по дням. Вспомним наши условия: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1-й день каждая женщина делает предложение первому мужчине в своём списке. Таким образом, некоторые мужчины получают много предложений, некоторые мало, некоторые – не получают совсем. Потом, те, у кого несколько предложений, делают выбор – они принимают предложения тех, кто была </a:t>
            </a:r>
            <a:r>
              <a:rPr b="1" lang="ru-RU" sz="2000"/>
              <a:t>выше</a:t>
            </a:r>
            <a:r>
              <a:rPr lang="ru-RU" sz="2000"/>
              <a:t> всех в их, личном, списке. В конце у нас получаются предварительные помолвки. Т.е., предложения некоторых женщин, </a:t>
            </a:r>
            <a:r>
              <a:rPr b="1" lang="ru-RU" sz="2000"/>
              <a:t>пока</a:t>
            </a:r>
            <a:r>
              <a:rPr lang="ru-RU" sz="2000"/>
              <a:t>, не отклонены. Такие пары предварительно помолвлены (кандидаты на стабильную пару), но алгоритм ещё не закончен.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 2-й день, каждая </a:t>
            </a:r>
            <a:r>
              <a:rPr b="1" lang="ru-RU" sz="2000"/>
              <a:t>отклонённая</a:t>
            </a:r>
            <a:r>
              <a:rPr lang="ru-RU" sz="2000"/>
              <a:t> женщина, делает предложение следующему варианту в </a:t>
            </a:r>
            <a:r>
              <a:rPr b="1" lang="ru-RU" sz="2000"/>
              <a:t>своём</a:t>
            </a:r>
            <a:r>
              <a:rPr lang="ru-RU" sz="2000"/>
              <a:t> списке, </a:t>
            </a:r>
            <a:r>
              <a:rPr b="1" lang="ru-RU" sz="2000"/>
              <a:t>независимо</a:t>
            </a:r>
            <a:r>
              <a:rPr lang="ru-RU" sz="2000"/>
              <a:t> от того помолвлен он или нет! Некоторые мужчины получают </a:t>
            </a:r>
            <a:r>
              <a:rPr b="1" lang="ru-RU" sz="2000"/>
              <a:t>новые</a:t>
            </a:r>
            <a:r>
              <a:rPr lang="ru-RU" sz="2000"/>
              <a:t> предложения, другие – не получают ничего. Теперь мужчина имеет возможность поменять партнёра, т.е. у него </a:t>
            </a:r>
            <a:r>
              <a:rPr b="1" lang="ru-RU" sz="2000"/>
              <a:t>была</a:t>
            </a:r>
            <a:r>
              <a:rPr lang="ru-RU" sz="2000"/>
              <a:t> предварительная помолвка, но теперь появился </a:t>
            </a:r>
            <a:r>
              <a:rPr b="1" lang="ru-RU" sz="2000"/>
              <a:t>лучший</a:t>
            </a:r>
            <a:r>
              <a:rPr lang="ru-RU" sz="2000"/>
              <a:t> вариант. Он </a:t>
            </a:r>
            <a:r>
              <a:rPr b="1" lang="ru-RU" sz="2000"/>
              <a:t>может расторгнуть </a:t>
            </a:r>
            <a:r>
              <a:rPr lang="ru-RU" sz="2000"/>
              <a:t>предыдущую помолвку и </a:t>
            </a:r>
            <a:r>
              <a:rPr b="1" lang="ru-RU" sz="2000"/>
              <a:t>заключить</a:t>
            </a:r>
            <a:r>
              <a:rPr lang="ru-RU" sz="2000"/>
              <a:t> новую.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title"/>
          </p:nvPr>
        </p:nvSpPr>
        <p:spPr>
          <a:xfrm>
            <a:off x="179512" y="97755"/>
            <a:ext cx="878497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/>
              <a:t>Алгоритм поиска супруги для мужчины </a:t>
            </a:r>
            <a:r>
              <a:rPr b="1" i="1" lang="ru-RU" sz="3600"/>
              <a:t>m</a:t>
            </a:r>
            <a:endParaRPr sz="3600"/>
          </a:p>
        </p:txBody>
      </p:sp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179512" y="725013"/>
            <a:ext cx="8784976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Возможное направление поиска решения – пытаться распределить по парам членов двух множеств одного за другим, пока не будут исчерпаны оба множества.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Пусть Try(m) означает алгоритм поиска жены для мужчины m, и пусть этот поиск происходит в соответствии с порядком списка предпочтений, заявленных этим мужчиной. Первая версия, основанная на этих предположениях, такова: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Try(int m)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int r;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for (r=0; r&lt;n; r++) {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выбор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r-ой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претендентки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для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m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(подходит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запись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брака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- нe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последний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Try(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+1);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else записать стабильное множество;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отменить брак;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-RU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структур данных</a:t>
            </a:r>
            <a:endParaRPr/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107504" y="980728"/>
            <a:ext cx="8856984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/>
              <a:t>Будем использовать две матрицы, задающие предпочтительных партнеров для мужчин и женщин:  For</a:t>
            </a:r>
            <a:r>
              <a:rPr i="1" lang="ru-RU" sz="1800"/>
              <a:t>Lady</a:t>
            </a:r>
            <a:r>
              <a:rPr lang="ru-RU" sz="1800"/>
              <a:t> и For</a:t>
            </a:r>
            <a:r>
              <a:rPr i="1" lang="ru-RU" sz="1800"/>
              <a:t>Man</a:t>
            </a:r>
            <a:r>
              <a:rPr lang="ru-RU" sz="1800"/>
              <a:t>. 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ru-RU" sz="1800"/>
              <a:t>ForMan</a:t>
            </a:r>
            <a:r>
              <a:rPr lang="ru-RU" sz="1800"/>
              <a:t> [</a:t>
            </a:r>
            <a:r>
              <a:rPr i="1" lang="ru-RU" sz="1800"/>
              <a:t>m</a:t>
            </a:r>
            <a:r>
              <a:rPr lang="ru-RU" sz="1800"/>
              <a:t>][ </a:t>
            </a:r>
            <a:r>
              <a:rPr i="1" lang="ru-RU" sz="1800"/>
              <a:t>r</a:t>
            </a:r>
            <a:r>
              <a:rPr lang="ru-RU" sz="1800"/>
              <a:t>] — женщина, стоящая на </a:t>
            </a:r>
            <a:r>
              <a:rPr i="1" lang="ru-RU" sz="1800"/>
              <a:t>r</a:t>
            </a:r>
            <a:r>
              <a:rPr lang="ru-RU" sz="1800"/>
              <a:t>-м месте в списке для  мужчины </a:t>
            </a:r>
            <a:r>
              <a:rPr i="1" lang="ru-RU" sz="1800"/>
              <a:t>m</a:t>
            </a:r>
            <a:r>
              <a:rPr lang="ru-RU" sz="1800"/>
              <a:t>. 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ru-RU" sz="1800"/>
              <a:t>ForLady</a:t>
            </a:r>
            <a:r>
              <a:rPr lang="ru-RU" sz="1800"/>
              <a:t> [</a:t>
            </a:r>
            <a:r>
              <a:rPr i="1" lang="ru-RU" sz="1800"/>
              <a:t>w</a:t>
            </a:r>
            <a:r>
              <a:rPr lang="ru-RU" sz="1800"/>
              <a:t>][ </a:t>
            </a:r>
            <a:r>
              <a:rPr i="1" lang="ru-RU" sz="1800"/>
              <a:t>r</a:t>
            </a:r>
            <a:r>
              <a:rPr lang="ru-RU" sz="1800"/>
              <a:t>] — мужчина, стоящий на </a:t>
            </a:r>
            <a:r>
              <a:rPr i="1" lang="ru-RU" sz="1800"/>
              <a:t>r</a:t>
            </a:r>
            <a:r>
              <a:rPr lang="ru-RU" sz="1800"/>
              <a:t>-м месте в списке женщины </a:t>
            </a:r>
            <a:r>
              <a:rPr i="1" lang="ru-RU" sz="1800"/>
              <a:t>w</a:t>
            </a:r>
            <a:r>
              <a:rPr lang="ru-RU" sz="1800"/>
              <a:t>. 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/>
              <a:t>Результат — массив женщин </a:t>
            </a:r>
            <a:r>
              <a:rPr i="1" lang="ru-RU" sz="1800"/>
              <a:t>х</a:t>
            </a:r>
            <a:r>
              <a:rPr lang="ru-RU" sz="1800"/>
              <a:t>, где </a:t>
            </a:r>
            <a:r>
              <a:rPr i="1" lang="ru-RU" sz="1800"/>
              <a:t>х</a:t>
            </a:r>
            <a:r>
              <a:rPr lang="ru-RU" sz="1800"/>
              <a:t>[</a:t>
            </a:r>
            <a:r>
              <a:rPr i="1" lang="ru-RU" sz="1800"/>
              <a:t>m</a:t>
            </a:r>
            <a:r>
              <a:rPr lang="ru-RU" sz="1800"/>
              <a:t>] соответствует жене для мужчины </a:t>
            </a:r>
            <a:r>
              <a:rPr i="1" lang="ru-RU" sz="1800"/>
              <a:t>m</a:t>
            </a:r>
            <a:r>
              <a:rPr lang="ru-RU" sz="1800"/>
              <a:t>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/>
              <a:t>Для поддержания симметрии между мужчинами и женщинами и для эффективности алгоритма будем использовать дополнительный  массив </a:t>
            </a:r>
            <a:r>
              <a:rPr i="1" lang="ru-RU" sz="1800"/>
              <a:t>у</a:t>
            </a:r>
            <a:r>
              <a:rPr lang="ru-RU" sz="1800"/>
              <a:t>:  </a:t>
            </a:r>
            <a:r>
              <a:rPr i="1" lang="ru-RU" sz="1800"/>
              <a:t>y</a:t>
            </a:r>
            <a:r>
              <a:rPr lang="ru-RU" sz="1800"/>
              <a:t>[</a:t>
            </a:r>
            <a:r>
              <a:rPr i="1" lang="ru-RU" sz="1800"/>
              <a:t>w</a:t>
            </a:r>
            <a:r>
              <a:rPr lang="ru-RU" sz="1800"/>
              <a:t>] — муж для женщины w.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 самом деле массив y избыточен, так как в нем представлена информация, уже содержащаяся в х.  Действительно, соотношения x[y[w]] = w, y[x[m]] = m выполняются для всех m и w, которые состоят в браке.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Поэтому значение </a:t>
            </a:r>
            <a:r>
              <a:rPr i="1" lang="ru-RU" sz="1800"/>
              <a:t>y</a:t>
            </a:r>
            <a:r>
              <a:rPr lang="ru-RU" sz="1800"/>
              <a:t>[</a:t>
            </a:r>
            <a:r>
              <a:rPr i="1" lang="ru-RU" sz="1800"/>
              <a:t>w</a:t>
            </a:r>
            <a:r>
              <a:rPr lang="ru-RU" sz="1800"/>
              <a:t>] можно было бы определить простым поиском в х. 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Однако ясно, что использование массива </a:t>
            </a:r>
            <a:r>
              <a:rPr i="1" lang="ru-RU" sz="1800"/>
              <a:t>y</a:t>
            </a:r>
            <a:r>
              <a:rPr lang="ru-RU" sz="1800"/>
              <a:t>[</a:t>
            </a:r>
            <a:r>
              <a:rPr i="1" lang="ru-RU" sz="1800"/>
              <a:t>w</a:t>
            </a:r>
            <a:r>
              <a:rPr lang="ru-RU" sz="1800"/>
              <a:t>] повысит эффективность алгоритма. Информация, содержащаяся в массивах х и у, нужна для определения стабильности предполагаемого множества браков. Поскольку это множество строится шаг за шагом посредством соединения индивидов в пары и проверки стабильности после каждого предполагаемого брака, массивы х и у нужны даже еще до того, как будут определены все их компоненты. 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457200" y="15615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Конкретизация схемы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457200" y="529721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Условие «подходит» можно представить в виде конъюнкции определения стабильности брака, реализующейся функцией stable, и того, что претендентка свободна, что отражается в массиве single. Для уточнения стабильности нужно помнить, что оно следует из сравнения рангов, которые можно вычислить по значениям ForMan и ForLady. С учетом введенных структур данных функция Try преобразуется к следующему виду: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Try (int m) {</a:t>
            </a:r>
            <a:b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int r, w; </a:t>
            </a:r>
            <a:b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for (r=0; r&lt;n; r++)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w = ForMan[m][r]; </a:t>
            </a:r>
            <a:b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if (single[w] &amp;&amp; stable) { </a:t>
            </a:r>
            <a:b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x[m]= w; y[w]= m; 				     single[w]=0;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     if (m &lt; n) Try(m+1);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	else </a:t>
            </a:r>
            <a:r>
              <a:rPr b="1" lang="ru-RU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record set</a:t>
            </a: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b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single[w]=1;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320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634162"/>
            <a:ext cx="82296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Особенность Бэктрекинга состоит в том, происходит откат по управлению, а также по данным. При откате программа «забывает» все, что она сделала в результате выбора неудачной альтернативы — данные восстанавливают свои предыдущие значения, отменяются все последствия выбора альтернативы. После отката берем следующую альтернативу и заново выполняем все действия. Проверяем, какие альтернативы для нас приемлемы. Если в данной развилке все альтернативы оказываются неудачными, распространение неуспеха происходит на вышележащие развилки.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Бэктрекинг обеспечивает: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— откат по управления;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— откат по данным;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— перебор списка альтернатив.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Начнем с демонстрации основных методов на хорошо известном примере — задаче о ходе коня.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Стабильность системы</a:t>
            </a:r>
            <a:endParaRPr/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395288" y="1125538"/>
            <a:ext cx="8229600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Мы пытаемся определить возможность брака 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между </a:t>
            </a:r>
            <a:r>
              <a:rPr i="1" lang="ru-RU" sz="2800"/>
              <a:t>m</a:t>
            </a:r>
            <a:r>
              <a:rPr lang="ru-RU" sz="2800"/>
              <a:t> и </a:t>
            </a:r>
            <a:r>
              <a:rPr i="1" lang="ru-RU" sz="2800"/>
              <a:t>w</a:t>
            </a:r>
            <a:r>
              <a:rPr lang="ru-RU" sz="2800"/>
              <a:t>, где </a:t>
            </a:r>
            <a:r>
              <a:rPr i="1" lang="ru-RU" sz="2800"/>
              <a:t>w</a:t>
            </a:r>
            <a:r>
              <a:rPr lang="ru-RU" sz="2800"/>
              <a:t> стоит в списке </a:t>
            </a:r>
            <a:r>
              <a:rPr i="1" lang="ru-RU" sz="2800"/>
              <a:t>m</a:t>
            </a:r>
            <a:r>
              <a:rPr lang="ru-RU" sz="2800"/>
              <a:t> на </a:t>
            </a:r>
            <a:r>
              <a:rPr i="1" lang="ru-RU" sz="2800"/>
              <a:t>r</a:t>
            </a:r>
            <a:r>
              <a:rPr lang="ru-RU" sz="2800"/>
              <a:t>-м месте. </a:t>
            </a:r>
            <a:endParaRPr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Возможные источники неприятностей могут быть:</a:t>
            </a:r>
            <a:br>
              <a:rPr lang="ru-RU" sz="2800"/>
            </a:br>
            <a:endParaRPr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1) Может существовать женщина </a:t>
            </a:r>
            <a:r>
              <a:rPr i="1" lang="ru-RU" sz="2800"/>
              <a:t>pw</a:t>
            </a:r>
            <a:r>
              <a:rPr lang="ru-RU" sz="2800"/>
              <a:t>, которая для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ru-RU" sz="2800"/>
              <a:t>m </a:t>
            </a:r>
            <a:r>
              <a:rPr lang="ru-RU" sz="2800"/>
              <a:t> предпочтительнее </a:t>
            </a:r>
            <a:r>
              <a:rPr i="1" lang="ru-RU" sz="2800"/>
              <a:t>w</a:t>
            </a:r>
            <a:r>
              <a:rPr lang="ru-RU" sz="2800"/>
              <a:t>, и для </a:t>
            </a:r>
            <a:r>
              <a:rPr i="1" lang="ru-RU" sz="2800"/>
              <a:t>pw</a:t>
            </a:r>
            <a:r>
              <a:rPr lang="ru-RU" sz="2800"/>
              <a:t> мужчина m</a:t>
            </a:r>
            <a:endParaRPr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предпочтительнее ее супруга.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2) Может существовать мужчина </a:t>
            </a:r>
            <a:r>
              <a:rPr i="1" lang="ru-RU" sz="2800"/>
              <a:t>рm</a:t>
            </a:r>
            <a:r>
              <a:rPr lang="ru-RU" sz="2800"/>
              <a:t>, который для </a:t>
            </a:r>
            <a:r>
              <a:rPr i="1" lang="ru-RU" sz="2800"/>
              <a:t>w</a:t>
            </a:r>
            <a:endParaRPr i="1"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предпочтительнее </a:t>
            </a:r>
            <a:r>
              <a:rPr i="1" lang="ru-RU" sz="2800"/>
              <a:t>m</a:t>
            </a:r>
            <a:r>
              <a:rPr lang="ru-RU" sz="2800"/>
              <a:t>, причем для </a:t>
            </a:r>
            <a:r>
              <a:rPr i="1" lang="ru-RU" sz="2800"/>
              <a:t>рm</a:t>
            </a:r>
            <a:r>
              <a:rPr lang="ru-RU" sz="2800"/>
              <a:t> женщина </a:t>
            </a:r>
            <a:r>
              <a:rPr i="1" lang="ru-RU" sz="2800"/>
              <a:t>w</a:t>
            </a:r>
            <a:endParaRPr i="1" sz="28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предпочтительнее его супруги.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250824" y="476250"/>
            <a:ext cx="8893175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/>
              <a:t>1) </a:t>
            </a:r>
            <a:r>
              <a:rPr lang="ru-RU" sz="2000"/>
              <a:t>Исследуя первый источник неприятностей, мы сравниваем ранги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женщин, которых </a:t>
            </a:r>
            <a:r>
              <a:rPr i="1" lang="ru-RU" sz="2000"/>
              <a:t>m </a:t>
            </a:r>
            <a:r>
              <a:rPr lang="ru-RU" sz="2000"/>
              <a:t>предпочитает больше </a:t>
            </a:r>
            <a:r>
              <a:rPr i="1" lang="ru-RU" sz="2000"/>
              <a:t>w</a:t>
            </a:r>
            <a:r>
              <a:rPr lang="ru-RU" sz="2000"/>
              <a:t>. Мы знаем, что все эти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женщины уже были выданы замуж, иначе бы выбрали ее.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b="1" lang="ru-RU" sz="1600"/>
            </a:b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stable = 1; i = 1;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while((i&lt;r)&amp;&amp; stable){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	pw = ForMan[m][i];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	i = i+1;</a:t>
            </a:r>
            <a:b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if(!single[pw])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	  stable = (ForLady[pw][m] &gt; ForLady[pw][y[pw]]};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2)</a:t>
            </a:r>
            <a:r>
              <a:rPr lang="ru-RU" sz="1600"/>
              <a:t> </a:t>
            </a:r>
            <a:r>
              <a:rPr lang="ru-RU" sz="2000"/>
              <a:t>Нужно проверить всех кандидатов </a:t>
            </a:r>
            <a:r>
              <a:rPr i="1" lang="ru-RU" sz="2000"/>
              <a:t>pm</a:t>
            </a:r>
            <a:r>
              <a:rPr lang="ru-RU" sz="2000"/>
              <a:t>, которые для </a:t>
            </a:r>
            <a:r>
              <a:rPr i="1" lang="ru-RU" sz="2000"/>
              <a:t>w</a:t>
            </a:r>
            <a:r>
              <a:rPr lang="ru-RU" sz="2000"/>
              <a:t> предпочтительнее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«суженому». Здесь не надо проводить сравнение с мужчинами,  которые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еще не женаты. Нужно использовать проверку </a:t>
            </a:r>
            <a:r>
              <a:rPr i="1" lang="ru-RU" sz="2000"/>
              <a:t>рm</a:t>
            </a:r>
            <a:r>
              <a:rPr lang="ru-RU" sz="2000"/>
              <a:t> &lt;</a:t>
            </a:r>
            <a:r>
              <a:rPr i="1" lang="ru-RU" sz="2000"/>
              <a:t>m:</a:t>
            </a:r>
            <a:r>
              <a:rPr lang="ru-RU" sz="2000"/>
              <a:t> все  мужчины,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предшествующие </a:t>
            </a:r>
            <a:r>
              <a:rPr i="1" lang="ru-RU" sz="2000"/>
              <a:t>m</a:t>
            </a:r>
            <a:r>
              <a:rPr lang="ru-RU" sz="2000"/>
              <a:t>, уже женаты. </a:t>
            </a:r>
            <a:endParaRPr sz="2000"/>
          </a:p>
          <a:p>
            <a:pPr indent="-342900" lvl="0" marL="3429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hlink"/>
                </a:solidFill>
              </a:rPr>
              <a:t>Напишите проверку 2) самостоятельно!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https://ok.ru/video/275787352690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/>
              <a:t>Задача о кубике</a:t>
            </a:r>
            <a:endParaRPr/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179513" y="908050"/>
            <a:ext cx="8784976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На гранях кубика изображены буквы. Будем считать, что буква, находящаяся на нижней стороне кубика, отпечатывается на бумаге. Перекатывая кубик с грани на грань, мы получим слово из отпечатанных букв. Повороты букв не учитываем.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Итак, нам даны описание кубика и входная строка.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Можно ли получить входную строку, перекатывая кубик с грани на грань?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Для решения задачи перенумеруем грани кубика с 123456 на 124536, а именно: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1 – нижняя;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6 – верхняя; (1+6 = 7)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3 – фронтальная;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4 – задняя; (3+4 = 7)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2 – боковая левая;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5 – боковая правая (2+5 = 7).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/>
              <a:t>Тогда соседними для </a:t>
            </a:r>
            <a:r>
              <a:rPr i="1" lang="ru-RU" sz="2200"/>
              <a:t>i</a:t>
            </a:r>
            <a:r>
              <a:rPr lang="ru-RU" sz="2200"/>
              <a:t>-й будут все, кроме </a:t>
            </a:r>
            <a:r>
              <a:rPr i="1" lang="ru-RU" sz="2200"/>
              <a:t>i</a:t>
            </a:r>
            <a:r>
              <a:rPr lang="ru-RU" sz="2200"/>
              <a:t>-й и (7-i)-й.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107504" y="274638"/>
            <a:ext cx="8784976" cy="596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Попробуем построить слово, начиная перекатывать кубик поочередно со всех шести граней. Для хранения букв, записанных на гранях кубика, введем массив СВ, в СВ[1] содержится буква с нижней грани, в СВ[2] - с боковой левой грани и т. д. Результат работы программы будем хранить в переменной q. Значение q будет равно 1, если можно получить слово, записанное в глобальной строке w, начиная с n-го символа, перекатывая кубик, лежащий на грани </a:t>
            </a:r>
            <a:r>
              <a:rPr i="1" lang="ru-RU" sz="2800"/>
              <a:t>g</a:t>
            </a:r>
            <a:r>
              <a:rPr lang="ru-RU" sz="2800"/>
              <a:t>. Ниже приведена рекурсивная функция, реализующая это решение.</a:t>
            </a:r>
            <a:br>
              <a:rPr lang="ru-RU" sz="2800"/>
            </a:br>
            <a:r>
              <a:rPr lang="ru-RU" sz="2800"/>
              <a:t>Результат ( в переменной </a:t>
            </a:r>
            <a:r>
              <a:rPr i="1" lang="ru-RU" sz="2800"/>
              <a:t>q</a:t>
            </a:r>
            <a:r>
              <a:rPr lang="ru-RU" sz="2800"/>
              <a:t>) = 1, если можно получить слово, записанное в глобальной строке </a:t>
            </a:r>
            <a:r>
              <a:rPr i="1" lang="ru-RU" sz="2800"/>
              <a:t>w</a:t>
            </a:r>
            <a:r>
              <a:rPr lang="ru-RU" sz="2800"/>
              <a:t>,</a:t>
            </a:r>
            <a:r>
              <a:rPr i="1" lang="ru-RU" sz="2800"/>
              <a:t> </a:t>
            </a:r>
            <a:r>
              <a:rPr lang="ru-RU" sz="2800"/>
              <a:t>начиная</a:t>
            </a:r>
            <a:r>
              <a:rPr i="1" lang="ru-RU" sz="2800"/>
              <a:t> n-</a:t>
            </a:r>
            <a:r>
              <a:rPr lang="ru-RU" sz="2800"/>
              <a:t>го символа, перекатывая кубик, лежащий </a:t>
            </a:r>
            <a:r>
              <a:rPr i="1" lang="ru-RU" sz="2800"/>
              <a:t>g</a:t>
            </a:r>
            <a:r>
              <a:rPr lang="ru-RU" sz="2800"/>
              <a:t>-ой гранью. </a:t>
            </a:r>
            <a:endParaRPr i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179512" y="116632"/>
            <a:ext cx="8784976" cy="63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int chkword(g,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if((n &gt; strlen(w)) || (w[n]== ‘ ‘))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return 1;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1. дошли до конца строки!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if( CB[g] != w[n] ) return 0;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3. буква на грани не совпадает с буквой в слове</a:t>
            </a:r>
            <a:endParaRPr b="1" sz="2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for(i = 1; i &lt;= 6; i++)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начинаем поочередно со всех 6-ти граней</a:t>
            </a:r>
            <a:endParaRPr b="1" sz="2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if((i != g) &amp;&amp; (i + g != 7))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5. если не эта грань и не противоположная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q = chkwrd(i, n + 1); 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6. продолжим процесс с выбранной гранью и следующей буквой</a:t>
            </a:r>
            <a:endParaRPr b="1" sz="2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if (q) return 1;</a:t>
            </a:r>
            <a:r>
              <a:rPr b="1" lang="ru-RU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 7.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179512" y="116632"/>
            <a:ext cx="8784976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8775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 основной программе следует выполнить ввод массива СВ и строки w и выполнить приведенную ниже последовательность операторов:</a:t>
            </a:r>
            <a:endParaRPr/>
          </a:p>
          <a:p>
            <a:pPr indent="358775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q = 0;</a:t>
            </a:r>
            <a:endParaRPr/>
          </a:p>
          <a:p>
            <a:pPr indent="358775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 = 0 ;</a:t>
            </a:r>
            <a:endParaRPr/>
          </a:p>
          <a:p>
            <a:pPr indent="358775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chkwrd(1,0);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358775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 функции chkword в строке 1 осуществляется проверка конца заданного слова w. Если смогли дойти до конца этого слова, то возвращаем значение 1. В строке 3 выполняется прерывание перекатывания кубика с грани </a:t>
            </a:r>
            <a:r>
              <a:rPr i="1" lang="ru-RU" sz="2400"/>
              <a:t>g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в том случае, если буква, записанная на этой грани, не совпадает с буквой в строке w, находящейся на позиции n. В строках 5-7 организована дальнейшая проверка получения оставшейся части заданного слова. При этом перекатываем кубик, поочередно начиная со всех граней, выполняя проверку на совпадение букв, записанных на соответствующей грани кубика и в слове на позиции n + 1. Результат проверки записывается в переменную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Нахождение оптимальной выборки </a:t>
            </a:r>
            <a:br>
              <a:rPr b="1" lang="ru-RU" sz="2800"/>
            </a:br>
            <a:r>
              <a:rPr b="1" lang="ru-RU" sz="2800"/>
              <a:t>(задача о рюкзаке)</a:t>
            </a:r>
            <a:endParaRPr/>
          </a:p>
        </p:txBody>
      </p:sp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179512" y="1214422"/>
            <a:ext cx="8678768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Пусть дано множество вещей {x</a:t>
            </a:r>
            <a:r>
              <a:rPr baseline="-25000" lang="ru-RU" sz="2800"/>
              <a:t>1</a:t>
            </a:r>
            <a:r>
              <a:rPr lang="ru-RU" sz="2800"/>
              <a:t>, x</a:t>
            </a:r>
            <a:r>
              <a:rPr baseline="-25000" lang="ru-RU" sz="2800"/>
              <a:t>2</a:t>
            </a:r>
            <a:r>
              <a:rPr lang="ru-RU" sz="2800"/>
              <a:t>, x</a:t>
            </a:r>
            <a:r>
              <a:rPr baseline="-25000" lang="ru-RU" sz="2800"/>
              <a:t>3</a:t>
            </a:r>
            <a:r>
              <a:rPr lang="ru-RU" sz="2800"/>
              <a:t>, …x</a:t>
            </a:r>
            <a:r>
              <a:rPr baseline="-25000" lang="ru-RU" sz="2800"/>
              <a:t>n</a:t>
            </a:r>
            <a:r>
              <a:rPr lang="ru-RU" sz="2800"/>
              <a:t>}.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Каждая </a:t>
            </a:r>
            <a:r>
              <a:rPr i="1" lang="ru-RU" sz="2800"/>
              <a:t>i</a:t>
            </a:r>
            <a:r>
              <a:rPr lang="ru-RU" sz="2800"/>
              <a:t>-я вещь имеет свой вес </a:t>
            </a:r>
            <a:r>
              <a:rPr i="1" lang="ru-RU" sz="2800"/>
              <a:t>w</a:t>
            </a:r>
            <a:r>
              <a:rPr baseline="-25000" i="1" lang="ru-RU" sz="2800"/>
              <a:t>i</a:t>
            </a:r>
            <a:r>
              <a:rPr lang="ru-RU" sz="2800"/>
              <a:t>, и свою стоимость  </a:t>
            </a:r>
            <a:r>
              <a:rPr i="1" lang="ru-RU" sz="2800"/>
              <a:t>c</a:t>
            </a:r>
            <a:r>
              <a:rPr baseline="-25000" i="1" lang="ru-RU" sz="2800"/>
              <a:t>i</a:t>
            </a:r>
            <a:r>
              <a:rPr lang="ru-RU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Нужно из этого множества выбрать такой набор вещей, что их общий вес не превышал бы заданного числа </a:t>
            </a:r>
            <a:r>
              <a:rPr i="1" lang="ru-RU" sz="2800"/>
              <a:t>K</a:t>
            </a:r>
            <a:r>
              <a:rPr lang="ru-RU" sz="2800"/>
              <a:t>, а их общая стоимость была бы максимальной.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 sz="2800"/>
              <a:t>t</a:t>
            </a:r>
            <a:r>
              <a:rPr baseline="-25000" i="1" lang="ru-RU" sz="2800"/>
              <a:t>i </a:t>
            </a:r>
            <a:r>
              <a:rPr lang="ru-RU" sz="2800"/>
              <a:t> = 0, если вещь не взята, и </a:t>
            </a:r>
            <a:r>
              <a:rPr i="1" lang="ru-RU" sz="2800"/>
              <a:t>t</a:t>
            </a:r>
            <a:r>
              <a:rPr baseline="-25000" i="1" lang="ru-RU" sz="2800"/>
              <a:t>i  </a:t>
            </a:r>
            <a:r>
              <a:rPr lang="ru-RU" sz="2800"/>
              <a:t>= 1, иначе.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50" name="Google Shape;450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8"/>
          <p:cNvSpPr txBox="1"/>
          <p:nvPr/>
        </p:nvSpPr>
        <p:spPr>
          <a:xfrm>
            <a:off x="1331640" y="4942648"/>
            <a:ext cx="2123728" cy="14018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1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5220072" y="4889776"/>
            <a:ext cx="2123728" cy="14018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49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Схема перебора всех решений и выбора оптимального</a:t>
            </a:r>
            <a:endParaRPr sz="2800"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214422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Try(int i)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(включение приемлемо)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{	включение i-го объекта;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(i &lt; n) Try(i+1);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else проверка оптимальности;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исключение i-го объекта;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(приемлемо невключение 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{	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if (i &lt; n) Try(i+1);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else проверка оптимальности;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539552" y="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Метод ветвей и границ </a:t>
            </a:r>
            <a:endParaRPr/>
          </a:p>
        </p:txBody>
      </p:sp>
      <p:sp>
        <p:nvSpPr>
          <p:cNvPr id="467" name="Google Shape;467;p60"/>
          <p:cNvSpPr txBox="1"/>
          <p:nvPr>
            <p:ph idx="1" type="body"/>
          </p:nvPr>
        </p:nvSpPr>
        <p:spPr>
          <a:xfrm>
            <a:off x="539552" y="90872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— </a:t>
            </a:r>
            <a:r>
              <a:rPr lang="ru-RU" sz="2400"/>
              <a:t>метод для нахождения оптимальных решений различных задач оптимизации.  Метод — есть вариация полного перебора с отсечением подмножеств допустимых решений, заведомо не содержащих оптимальных решений.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Впервые метод ветвей и границ был предложен Лендом и Дойгом  в 1960 для решения общей задачи целочисленного линейного программирования. Интерес к этому методу и фактически его “второе рождение” связано с работой Литтла, Мурти, Суини и Кэрела, посвященной задаче коммивояжера. Начиная с этого момента, появилось большое число работ, посвященных методу ветвей и границ и различным его модификациям.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457200" y="188640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494429"/>
                </a:solidFill>
              </a:rPr>
              <a:t>Дерево поиска</a:t>
            </a:r>
            <a:endParaRPr/>
          </a:p>
        </p:txBody>
      </p:sp>
      <p:sp>
        <p:nvSpPr>
          <p:cNvPr id="473" name="Google Shape;473;p61"/>
          <p:cNvSpPr txBox="1"/>
          <p:nvPr>
            <p:ph idx="1" type="body"/>
          </p:nvPr>
        </p:nvSpPr>
        <p:spPr>
          <a:xfrm>
            <a:off x="395536" y="980728"/>
            <a:ext cx="8424936" cy="587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ru-RU" sz="2000">
                <a:solidFill>
                  <a:srgbClr val="0C0C0C"/>
                </a:solidFill>
              </a:rPr>
              <a:t>В основе метода ветвей и границ лежит идея последовательного разбиения множества допустимых решений на подмножества меньших размеров. Процедуру можно рекурсивно применять к полученным подмножествам. Эти подмножества образуют дерево, называемое </a:t>
            </a:r>
            <a:r>
              <a:rPr i="1" lang="ru-RU" sz="2000">
                <a:solidFill>
                  <a:srgbClr val="3646DE"/>
                </a:solidFill>
              </a:rPr>
              <a:t>деревом поиска</a:t>
            </a:r>
            <a:r>
              <a:rPr lang="ru-RU" sz="2000">
                <a:solidFill>
                  <a:srgbClr val="3646DE"/>
                </a:solidFill>
              </a:rPr>
              <a:t> </a:t>
            </a:r>
            <a:r>
              <a:rPr lang="ru-RU" sz="2000">
                <a:solidFill>
                  <a:srgbClr val="0C0C0C"/>
                </a:solidFill>
              </a:rPr>
              <a:t>или </a:t>
            </a:r>
            <a:r>
              <a:rPr i="1" lang="ru-RU" sz="2000">
                <a:solidFill>
                  <a:srgbClr val="3646DE"/>
                </a:solidFill>
              </a:rPr>
              <a:t>деревом ветвей и границ</a:t>
            </a:r>
            <a:r>
              <a:rPr lang="ru-RU" sz="2000">
                <a:solidFill>
                  <a:srgbClr val="0C0C0C"/>
                </a:solidFill>
              </a:rPr>
              <a:t>. Узлами этого дерева являются построенные подмножества.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 каждом шаге разбиения осуществляется проверка того, содержит ли данное подмножество оптимальное решение или нет. Проверка осуществляется посредством вычисления оценок </a:t>
            </a:r>
            <a:r>
              <a:rPr i="1" lang="ru-RU" sz="2000">
                <a:solidFill>
                  <a:srgbClr val="3646DE"/>
                </a:solidFill>
              </a:rPr>
              <a:t>снизу</a:t>
            </a:r>
            <a:r>
              <a:rPr lang="ru-RU" sz="2000"/>
              <a:t> и </a:t>
            </a:r>
            <a:r>
              <a:rPr i="1" lang="ru-RU" sz="2000">
                <a:solidFill>
                  <a:srgbClr val="3646DE"/>
                </a:solidFill>
              </a:rPr>
              <a:t>сверху</a:t>
            </a:r>
            <a:r>
              <a:rPr lang="ru-RU" sz="2000"/>
              <a:t> для целевой функции на данном подмножестве. Если для пары подмножеств получается такая ситуация,  что </a:t>
            </a:r>
            <a:r>
              <a:rPr i="1" lang="ru-RU" sz="2000">
                <a:solidFill>
                  <a:srgbClr val="3646DE"/>
                </a:solidFill>
              </a:rPr>
              <a:t>нижняя</a:t>
            </a:r>
            <a:r>
              <a:rPr lang="ru-RU" sz="2000"/>
              <a:t> граница для первого подмножества дерева поиска больше, чем </a:t>
            </a:r>
            <a:r>
              <a:rPr i="1" lang="ru-RU" sz="2000">
                <a:solidFill>
                  <a:srgbClr val="3646DE"/>
                </a:solidFill>
              </a:rPr>
              <a:t>верхняя</a:t>
            </a:r>
            <a:r>
              <a:rPr lang="ru-RU" sz="2000"/>
              <a:t> граница для второго подмножества, то  тогда первое подмножество можно исключить из дальнейшего рассмотрения.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Если нижняя граница для узла дерева совпадает с верхней границей, то это значение является минимумом функции и достигается на соответствующем подмножестве.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634162"/>
            <a:ext cx="82296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Задача о нахождении маршрута шахматного коня, проходящего через все поля доски по одному разу. </a:t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Эта задача известна по крайней мере с XVIII века. </a:t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Леонард Эйлер посвятил ей большую работу </a:t>
            </a:r>
            <a:r>
              <a:rPr i="1" lang="ru-RU" sz="2800"/>
              <a:t>«Решение одного любопытного вопроса, который, кажется, не подчиняется никакому исследованию»</a:t>
            </a:r>
            <a:r>
              <a:rPr lang="ru-RU" sz="2800"/>
              <a:t> (датируется 26 апреля 1757 года). </a:t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Помимо рассмотрения задачи для коня, Эйлер разобрал аналогичные задачи и для других фигур. С тех пор обобщённая задача носит имя </a:t>
            </a:r>
            <a:r>
              <a:rPr i="1" lang="ru-RU" sz="2800"/>
              <a:t>«нахождение эйлерова маршрута».</a:t>
            </a:r>
            <a:endParaRPr i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/>
          <p:nvPr>
            <p:ph type="title"/>
          </p:nvPr>
        </p:nvSpPr>
        <p:spPr>
          <a:xfrm>
            <a:off x="285720" y="260648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Использование метода ветвей и границ для решения задачи о рюкзаке </a:t>
            </a:r>
            <a:endParaRPr/>
          </a:p>
        </p:txBody>
      </p:sp>
      <p:sp>
        <p:nvSpPr>
          <p:cNvPr id="479" name="Google Shape;479;p62"/>
          <p:cNvSpPr txBox="1"/>
          <p:nvPr>
            <p:ph idx="1" type="body"/>
          </p:nvPr>
        </p:nvSpPr>
        <p:spPr>
          <a:xfrm>
            <a:off x="357158" y="1142984"/>
            <a:ext cx="857256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Пусть в переменной оптимум будет храниться лучшее из полученных к этому времени решений. Процедура Try вызывается рекурсивно для  исследования очередного объекта до тех пор, пока все объекты не будут рассмотрены.  При этом возможны два заключения: либо включать объект в текущую выборку, либо не включать. Оба варианта должны быть рассмотрены.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Пусть </a:t>
            </a:r>
            <a:r>
              <a:rPr i="1" lang="ru-RU" sz="2200"/>
              <a:t>opts</a:t>
            </a:r>
            <a:r>
              <a:rPr lang="ru-RU" sz="2200"/>
              <a:t> – оптимальная выборка, полученная к данному моменту,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ru-RU" sz="2200"/>
              <a:t>maxv</a:t>
            </a:r>
            <a:r>
              <a:rPr lang="ru-RU" sz="2200"/>
              <a:t> – ее ценность, </a:t>
            </a:r>
            <a:r>
              <a:rPr i="1" lang="ru-RU" sz="2200"/>
              <a:t>t </a:t>
            </a:r>
            <a:r>
              <a:rPr lang="ru-RU" sz="2200"/>
              <a:t>– текущая выборка.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 Объект можно включать в выборку, если он подходит по весовым ограничениям. Каждый предмет можно взять </a:t>
            </a:r>
            <a:r>
              <a:rPr b="1" lang="ru-RU" sz="2200"/>
              <a:t>ТОЛЬКО ОДИН РАЗ!</a:t>
            </a:r>
            <a:r>
              <a:rPr lang="ru-RU" sz="2200"/>
              <a:t>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Критерием неприемлимости будет то, что после данного исключения общая ценность выборки будет не меньше полученного до этого момента оптимума.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>
            <p:ph type="title"/>
          </p:nvPr>
        </p:nvSpPr>
        <p:spPr>
          <a:xfrm>
            <a:off x="539552" y="260648"/>
            <a:ext cx="8229600" cy="739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Оценки</a:t>
            </a:r>
            <a:endParaRPr/>
          </a:p>
        </p:txBody>
      </p:sp>
      <p:sp>
        <p:nvSpPr>
          <p:cNvPr id="485" name="Google Shape;485;p63"/>
          <p:cNvSpPr txBox="1"/>
          <p:nvPr>
            <p:ph idx="1" type="body"/>
          </p:nvPr>
        </p:nvSpPr>
        <p:spPr>
          <a:xfrm>
            <a:off x="285720" y="1071546"/>
            <a:ext cx="867876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Будем рассматривать следующие оценки: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</a:t>
            </a:r>
            <a:r>
              <a:rPr i="1" lang="ru-RU" sz="2000"/>
              <a:t>tw</a:t>
            </a:r>
            <a:r>
              <a:rPr lang="ru-RU" sz="2000"/>
              <a:t> – общий вес выборки к данному моменту;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ru-RU" sz="2000"/>
              <a:t>av</a:t>
            </a:r>
            <a:r>
              <a:rPr lang="ru-RU" sz="2000"/>
              <a:t> – общая ценность текущей выборки, которую можно еще достичь.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Условие “включение приемлемо” можно сформулировать в виде выражения</a:t>
            </a:r>
            <a:r>
              <a:rPr lang="ru-RU" sz="2400"/>
              <a:t>: 	tw + w</a:t>
            </a:r>
            <a:r>
              <a:rPr baseline="-25000" lang="ru-RU" sz="2400"/>
              <a:t>i  </a:t>
            </a:r>
            <a:r>
              <a:rPr lang="ru-RU" sz="2400"/>
              <a:t>≤ K.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Проверка оптимальности будет следующей: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</a:t>
            </a: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 if (av  &gt; maxv) 	{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  	opts = t;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	maxv = av;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Условие “приемлемо невключение” проверяется с помощью выражения: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		av  &gt; maxv + c</a:t>
            </a:r>
            <a:r>
              <a:rPr baseline="-25000" lang="ru-RU" sz="2400"/>
              <a:t>i</a:t>
            </a:r>
            <a:r>
              <a:rPr lang="ru-RU" sz="2400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>
            <p:ph type="title"/>
          </p:nvPr>
        </p:nvSpPr>
        <p:spPr>
          <a:xfrm>
            <a:off x="539552" y="260648"/>
            <a:ext cx="8229600" cy="739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Оценки</a:t>
            </a:r>
            <a:endParaRPr/>
          </a:p>
        </p:txBody>
      </p:sp>
      <p:sp>
        <p:nvSpPr>
          <p:cNvPr id="491" name="Google Shape;491;p64"/>
          <p:cNvSpPr txBox="1"/>
          <p:nvPr>
            <p:ph idx="1" type="body"/>
          </p:nvPr>
        </p:nvSpPr>
        <p:spPr>
          <a:xfrm>
            <a:off x="59528" y="1071545"/>
            <a:ext cx="867876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Таким образом узел </a:t>
            </a:r>
            <a:r>
              <a:rPr b="1" i="1" lang="ru-RU" sz="2000"/>
              <a:t>Дерева полного перебора</a:t>
            </a:r>
            <a:r>
              <a:rPr lang="ru-RU" sz="2000"/>
              <a:t>, это наше текущее состояние, т.е. количество предметов, которое лежит в данный момент в рюкзаке. Также у нас есть ветви, это соединительные пути к другим узлам (состояниям), т.е. как будто мы кладём одну вещь в рюкзак.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Допустим у нас есть пустой рюкзак грузоподъёмностью (5кг) и нам надо положить: ноутбук (2кг), спальник (3кг), молот (5кг).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Тогда дерево полного перебора будет выглядеть следующим образом:</a:t>
            </a:r>
            <a:endParaRPr/>
          </a:p>
        </p:txBody>
      </p:sp>
      <p:pic>
        <p:nvPicPr>
          <p:cNvPr id="492" name="Google Shape;492;p64"/>
          <p:cNvPicPr preferRelativeResize="0"/>
          <p:nvPr/>
        </p:nvPicPr>
        <p:blipFill rotWithShape="1">
          <a:blip r:embed="rId3">
            <a:alphaModFix/>
          </a:blip>
          <a:srcRect b="10341" l="0" r="0" t="0"/>
          <a:stretch/>
        </p:blipFill>
        <p:spPr>
          <a:xfrm>
            <a:off x="1333500" y="3501008"/>
            <a:ext cx="6477000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539552" y="260648"/>
            <a:ext cx="8229600" cy="739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Оценки</a:t>
            </a:r>
            <a:endParaRPr/>
          </a:p>
        </p:txBody>
      </p:sp>
      <p:sp>
        <p:nvSpPr>
          <p:cNvPr id="498" name="Google Shape;498;p65"/>
          <p:cNvSpPr txBox="1"/>
          <p:nvPr>
            <p:ph idx="1" type="body"/>
          </p:nvPr>
        </p:nvSpPr>
        <p:spPr>
          <a:xfrm>
            <a:off x="232616" y="1000108"/>
            <a:ext cx="8678768" cy="559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В этом дереве мы можем заметить, что у нас есть узлы, которые превышают вес рюкзака и при этом у них есть ещё и потомки, а зачем нам продолжать рассматривать следующие варианты, если дальше будет только хуже? Поэтому мы ограничиваем весом 5 и получаем такой граф: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 выходе получаем, что есть 2 варианта, либо мы кладём в рюкзак: ноутбук и спальник, либо молот.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зависимости от реализации, можно искать все варианты, первый или задать дополнительные критерии оптимальности.</a:t>
            </a:r>
            <a:endParaRPr/>
          </a:p>
        </p:txBody>
      </p:sp>
      <p:pic>
        <p:nvPicPr>
          <p:cNvPr id="499" name="Google Shape;4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999" y="2397919"/>
            <a:ext cx="54578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/>
          <p:nvPr>
            <p:ph type="title"/>
          </p:nvPr>
        </p:nvSpPr>
        <p:spPr>
          <a:xfrm>
            <a:off x="457200" y="274638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Пятиминутка</a:t>
            </a:r>
            <a:endParaRPr/>
          </a:p>
        </p:txBody>
      </p:sp>
      <p:sp>
        <p:nvSpPr>
          <p:cNvPr id="505" name="Google Shape;505;p66"/>
          <p:cNvSpPr txBox="1"/>
          <p:nvPr>
            <p:ph idx="1" type="body"/>
          </p:nvPr>
        </p:nvSpPr>
        <p:spPr>
          <a:xfrm>
            <a:off x="107504" y="731838"/>
            <a:ext cx="8928992" cy="240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1. Задача о стабильных браках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Даны два множества, состоящие из 5 мужчин и 5 женщин.  Известны предпочтения каждого человека. Из этих множеств нужно построить пары &lt;женщина, мужчина&gt; таким образом, чтобы браки были стабильными.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Предпочтения задаются двумя матрицами: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 ForMan [m][ r] — номер женщины, стоящей на r-м месте в списке предпочтений для мужчины m.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 ForLady [w][ r] — номер мужчины, стоящего на r-м месте в списке предпочтений женщины 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06" name="Google Shape;506;p66"/>
          <p:cNvPicPr preferRelativeResize="0"/>
          <p:nvPr/>
        </p:nvPicPr>
        <p:blipFill rotWithShape="1">
          <a:blip r:embed="rId3">
            <a:alphaModFix/>
          </a:blip>
          <a:srcRect b="0" l="0" r="3856" t="0"/>
          <a:stretch/>
        </p:blipFill>
        <p:spPr>
          <a:xfrm>
            <a:off x="-1" y="3212976"/>
            <a:ext cx="9144001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Пятиминутка</a:t>
            </a:r>
            <a:endParaRPr/>
          </a:p>
        </p:txBody>
      </p:sp>
      <p:pic>
        <p:nvPicPr>
          <p:cNvPr id="512" name="Google Shape;5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96752"/>
            <a:ext cx="8590286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457200" y="274638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Пятиминутка</a:t>
            </a:r>
            <a:endParaRPr/>
          </a:p>
        </p:txBody>
      </p:sp>
      <p:sp>
        <p:nvSpPr>
          <p:cNvPr id="518" name="Google Shape;518;p68"/>
          <p:cNvSpPr txBox="1"/>
          <p:nvPr>
            <p:ph idx="1" type="body"/>
          </p:nvPr>
        </p:nvSpPr>
        <p:spPr>
          <a:xfrm>
            <a:off x="107504" y="731838"/>
            <a:ext cx="8928992" cy="240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1. Задача о стабильных браках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Даны два множества, состоящие из 5 мужчин и 5 женщин.  Известны предпочтения каждого человека. Из этих множеств нужно построить пары &lt;женщина, мужчина&gt; таким образом, чтобы браки были стабильными.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Предпочтения задаются двумя матрицами: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 ForMan [m][ r] — номер женщины, стоящей на r-м месте в списке предпочтений для мужчины m.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 ForLady [w][ r] — номер мужчины, стоящего на r-м месте в списке предпочтений женщины 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19" name="Google Shape;51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3212976"/>
            <a:ext cx="9510802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8"/>
          <p:cNvSpPr/>
          <p:nvPr/>
        </p:nvSpPr>
        <p:spPr>
          <a:xfrm>
            <a:off x="7884368" y="414908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1" name="Google Shape;521;p68"/>
          <p:cNvSpPr/>
          <p:nvPr/>
        </p:nvSpPr>
        <p:spPr>
          <a:xfrm>
            <a:off x="7899176" y="451841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2" name="Google Shape;522;p68"/>
          <p:cNvSpPr/>
          <p:nvPr/>
        </p:nvSpPr>
        <p:spPr>
          <a:xfrm>
            <a:off x="7884368" y="483083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3" name="Google Shape;523;p68"/>
          <p:cNvSpPr/>
          <p:nvPr/>
        </p:nvSpPr>
        <p:spPr>
          <a:xfrm>
            <a:off x="7884368" y="514441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4" name="Google Shape;524;p68"/>
          <p:cNvSpPr/>
          <p:nvPr/>
        </p:nvSpPr>
        <p:spPr>
          <a:xfrm>
            <a:off x="7884368" y="551375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-3132856" y="-315416"/>
            <a:ext cx="15193688" cy="66247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/>
          <p:nvPr/>
        </p:nvSpPr>
        <p:spPr>
          <a:xfrm>
            <a:off x="-5619666" y="1124744"/>
            <a:ext cx="19472584" cy="432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31" name="Google Shape;531;p69"/>
          <p:cNvSpPr/>
          <p:nvPr/>
        </p:nvSpPr>
        <p:spPr>
          <a:xfrm>
            <a:off x="-3132856" y="-315416"/>
            <a:ext cx="15193688" cy="66247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ходе коня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23528" y="1052737"/>
            <a:ext cx="8640960" cy="2232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Дана доска размером </a:t>
            </a:r>
            <a:r>
              <a:rPr i="1" lang="ru-RU" sz="2400"/>
              <a:t>n</a:t>
            </a:r>
            <a:r>
              <a:rPr lang="ru-RU" sz="2400"/>
              <a:t>*</a:t>
            </a:r>
            <a:r>
              <a:rPr i="1" lang="ru-RU" sz="2400"/>
              <a:t>n</a:t>
            </a:r>
            <a:r>
              <a:rPr lang="ru-RU" sz="2400"/>
              <a:t>. Вначале на поле с координатами  (х</a:t>
            </a:r>
            <a:r>
              <a:rPr baseline="-25000" lang="ru-RU" sz="2400"/>
              <a:t>0</a:t>
            </a:r>
            <a:r>
              <a:rPr lang="ru-RU" sz="2400"/>
              <a:t>, у</a:t>
            </a:r>
            <a:r>
              <a:rPr baseline="-25000" lang="ru-RU" sz="2400"/>
              <a:t>0</a:t>
            </a:r>
            <a:r>
              <a:rPr lang="ru-RU" sz="2400"/>
              <a:t>) помещается конь — фигура, перемещающаяся по обычным шахматным правилам.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Задача заключается в поиске последовательности ходов, при которой конь точно один раз побывает на всех полях доски.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2483768" y="3068960"/>
            <a:ext cx="4050287" cy="3586409"/>
            <a:chOff x="1785939" y="962025"/>
            <a:chExt cx="2930077" cy="2594496"/>
          </a:xfrm>
        </p:grpSpPr>
        <p:pic>
          <p:nvPicPr>
            <p:cNvPr id="120" name="Google Shape;12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8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95288" y="7651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descr="http://upload.wikimedia.org/wikipedia/commons/c/ca/Knights-Tour-Animation.gif"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1484313"/>
            <a:ext cx="4392613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о ходе коня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95536" y="188640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/>
              <a:t>Алгоритм выполнения очередного хода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251520" y="980728"/>
            <a:ext cx="8712968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Try(int i)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инициализация выбора хода;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 выбор очередного хода из списка возможных;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if (выбранный ход приемлем) {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запись хода;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 if (ход не последний)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Try(i+1);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if(неудача)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	отменить предыдущий ход;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}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while(неудача) &amp;&amp; (есть другие ходы);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95536" y="188640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/>
              <a:t>Алгоритм выполнения очередного хода</a:t>
            </a:r>
            <a:br>
              <a:rPr b="1" lang="ru-RU" sz="3600"/>
            </a:br>
            <a:r>
              <a:rPr b="1" lang="ru-RU" sz="2800"/>
              <a:t>(поиск с возвратом)</a:t>
            </a:r>
            <a:endParaRPr sz="28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15516" y="1484784"/>
            <a:ext cx="871296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int knight_tour(доска Д, поле П, номер хода Н)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if (Д заполнена) return 1;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Д[П] = Н;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for (Х = ход коня с поля П)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	if (Д[Х(П)]==0 &amp;&amp;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			knight_tour(Д, Х(П), Н+1))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Д[П] = 0;</a:t>
            </a:r>
            <a:endParaRPr/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