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9144000"/>
  <p:notesSz cx="6858000" cy="9144000"/>
  <p:embeddedFontLst>
    <p:embeddedFont>
      <p:font typeface="Gill Sans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620C8C-C82B-4333-9D40-A7E34D9F4BD1}">
  <a:tblStyle styleId="{B6620C8C-C82B-4333-9D40-A7E34D9F4BD1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3E6"/>
          </a:solidFill>
        </a:fill>
      </a:tcStyle>
    </a:wholeTbl>
    <a:band1H>
      <a:tcTxStyle/>
      <a:tcStyle>
        <a:fill>
          <a:solidFill>
            <a:srgbClr val="FFE6CA"/>
          </a:solidFill>
        </a:fill>
      </a:tcStyle>
    </a:band1H>
    <a:band2H>
      <a:tcTxStyle/>
    </a:band2H>
    <a:band1V>
      <a:tcTxStyle/>
      <a:tcStyle>
        <a:fill>
          <a:solidFill>
            <a:srgbClr val="FFE6CA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  <a:tblStyle styleId="{681DF36D-59D8-47E9-BAA1-A4CF308EE215}" styleName="Table_1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EF0"/>
          </a:solidFill>
        </a:fill>
      </a:tcStyle>
    </a:wholeTbl>
    <a:band1H>
      <a:tcTxStyle/>
      <a:tcStyle>
        <a:fill>
          <a:solidFill>
            <a:srgbClr val="CCDBE1"/>
          </a:solidFill>
        </a:fill>
      </a:tcStyle>
    </a:band1H>
    <a:band2H>
      <a:tcTxStyle/>
    </a:band2H>
    <a:band1V>
      <a:tcTxStyle/>
      <a:tcStyle>
        <a:fill>
          <a:solidFill>
            <a:srgbClr val="CCDBE1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illSans-regular.fntdata"/><Relationship Id="rId20" Type="http://schemas.openxmlformats.org/officeDocument/2006/relationships/slide" Target="slides/slide14.xml"/><Relationship Id="rId41" Type="http://schemas.openxmlformats.org/officeDocument/2006/relationships/font" Target="fonts/Gill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1" name="Google Shape;2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4846638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9985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showMasterSp="0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showMasterSp="0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10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5" name="Google Shape;85;p10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9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Relationship Id="rId8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ctrTitle"/>
          </p:nvPr>
        </p:nvSpPr>
        <p:spPr>
          <a:xfrm>
            <a:off x="1432560" y="359898"/>
            <a:ext cx="7406640" cy="18449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900"/>
              <a:buFont typeface="Arial"/>
              <a:buNone/>
            </a:pPr>
            <a:r>
              <a:rPr lang="ru-RU" sz="3900">
                <a:latin typeface="Arial"/>
                <a:ea typeface="Arial"/>
                <a:cs typeface="Arial"/>
                <a:sym typeface="Arial"/>
              </a:rPr>
              <a:t>Основы алгоритмизации и программирования</a:t>
            </a:r>
            <a:endParaRPr/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475656" y="2708920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2743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ru-RU" sz="2800">
                <a:latin typeface="Arial"/>
                <a:ea typeface="Arial"/>
                <a:cs typeface="Arial"/>
                <a:sym typeface="Arial"/>
              </a:rPr>
              <a:t>Лектор:</a:t>
            </a:r>
            <a:endParaRPr/>
          </a:p>
          <a:p>
            <a:pPr indent="0" lvl="0" marL="2743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ru-RU" sz="2800">
                <a:latin typeface="Arial"/>
                <a:ea typeface="Arial"/>
                <a:cs typeface="Arial"/>
                <a:sym typeface="Arial"/>
              </a:rPr>
              <a:t>Ковчунов Александр Владимирович</a:t>
            </a:r>
            <a:endParaRPr/>
          </a:p>
          <a:p>
            <a:pPr indent="0" lvl="0" marL="2743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1435608" y="274638"/>
            <a:ext cx="7498080" cy="588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ru-RU" sz="2400"/>
              <a:t>НЕДОСТАТКИ НЕПОЗИЦИОННЫХ СИСТЕМ СЧИСЛЕНИЯ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1434044" y="1412776"/>
            <a:ext cx="7498080" cy="4654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1. Существует постоянная потребность введения новых знаков для записи больших чисел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  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   	2. Невозможно представлять дробные и отрицательные числа.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   	3. Сложно выполнять арифметические операции, так как не существует алгоритмов их выполнения.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1142976" y="274320"/>
            <a:ext cx="8001024" cy="10829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800"/>
              <a:buFont typeface="Gill Sans"/>
              <a:buNone/>
            </a:pPr>
            <a:r>
              <a:rPr lang="ru-RU" sz="2800"/>
              <a:t>Представление целых чисел в  позиционных системах счисления с произвольным основанием</a:t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3886200" y="3133725"/>
            <a:ext cx="219075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3886200" y="3463925"/>
            <a:ext cx="2571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1214414" y="1500174"/>
            <a:ext cx="7572428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Общие свойства b-ичных позиционных систем счисления (b-с.с.) определяются параметром b -  основанием с.с., которое определяет количество цифр, используемых для записи числа: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 0 до b – 1, если b ≤ 10.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b &gt; 10, то используются буквы: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– A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– B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 – C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 – D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 – E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 – 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1142976" y="274320"/>
            <a:ext cx="8001024" cy="10829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800"/>
              <a:buFont typeface="Gill Sans"/>
              <a:buNone/>
            </a:pPr>
            <a:r>
              <a:rPr lang="ru-RU" sz="2800"/>
              <a:t>Представление целых чисел в  позиционных системах счисления с произвольным основанием</a:t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3886200" y="3133725"/>
            <a:ext cx="219075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3886200" y="3463925"/>
            <a:ext cx="2571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1214414" y="1500174"/>
            <a:ext cx="75724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1" name="Google Shape;201;p24"/>
          <p:cNvGraphicFramePr/>
          <p:nvPr/>
        </p:nvGraphicFramePr>
        <p:xfrm>
          <a:off x="1538538" y="1249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{B6620C8C-C82B-4333-9D40-A7E34D9F4BD1}</a:tableStyleId>
              </a:tblPr>
              <a:tblGrid>
                <a:gridCol w="2615950"/>
                <a:gridCol w="1656175"/>
                <a:gridCol w="2990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66"/>
                        </a:buClr>
                        <a:buSzPts val="2000"/>
                        <a:buFont typeface="Gill Sans"/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FF0066"/>
                          </a:solidFill>
                        </a:rPr>
                        <a:t>Система счисления</a:t>
                      </a:r>
                      <a:endParaRPr b="0" i="0" sz="2000" u="none" cap="none" strike="noStrike">
                        <a:solidFill>
                          <a:srgbClr val="FF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66"/>
                        </a:buClr>
                        <a:buSzPts val="2000"/>
                        <a:buFont typeface="Gill Sans"/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FF0066"/>
                          </a:solidFill>
                        </a:rPr>
                        <a:t>Основание </a:t>
                      </a:r>
                      <a:endParaRPr b="0" i="0" sz="2000" u="none" cap="none" strike="noStrike">
                        <a:solidFill>
                          <a:srgbClr val="FF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66"/>
                        </a:buClr>
                        <a:buSzPts val="2000"/>
                        <a:buFont typeface="Gill Sans"/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FF0066"/>
                          </a:solidFill>
                        </a:rPr>
                        <a:t>Алфавит </a:t>
                      </a:r>
                      <a:endParaRPr b="0" i="0" sz="2000" u="none" cap="none" strike="noStrike">
                        <a:solidFill>
                          <a:srgbClr val="FF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Gill Sans"/>
                        <a:buNone/>
                      </a:pPr>
                      <a:r>
                        <a:rPr b="0" lang="ru-RU" sz="2000" u="none" cap="none" strike="noStrike">
                          <a:solidFill>
                            <a:schemeClr val="dk1"/>
                          </a:solidFill>
                        </a:rPr>
                        <a:t>Десятичная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Gill Sans"/>
                        <a:buNone/>
                      </a:pPr>
                      <a:r>
                        <a:rPr b="0" lang="ru-RU" sz="2000" u="none" cap="none" strike="noStrike">
                          <a:solidFill>
                            <a:schemeClr val="dk1"/>
                          </a:solidFill>
                        </a:rPr>
                        <a:t>10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Gill Sans"/>
                        <a:buNone/>
                      </a:pPr>
                      <a:r>
                        <a:rPr b="0" lang="ru-RU" sz="2000" u="none" cap="none" strike="noStrike">
                          <a:solidFill>
                            <a:schemeClr val="dk1"/>
                          </a:solidFill>
                        </a:rPr>
                        <a:t>0123456789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Gill Sans"/>
                        <a:buNone/>
                      </a:pPr>
                      <a:r>
                        <a:rPr b="0" lang="ru-RU" sz="2000" u="none" cap="none" strike="noStrike">
                          <a:solidFill>
                            <a:schemeClr val="dk1"/>
                          </a:solidFill>
                        </a:rPr>
                        <a:t>Двоичная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Gill Sans"/>
                        <a:buNone/>
                      </a:pPr>
                      <a:r>
                        <a:rPr b="0" lang="ru-RU" sz="20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Gill Sans"/>
                        <a:buNone/>
                      </a:pPr>
                      <a:r>
                        <a:rPr b="0" lang="ru-RU" sz="20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Gill Sans"/>
                        <a:buNone/>
                      </a:pPr>
                      <a:r>
                        <a:rPr b="0" lang="ru-RU" sz="2000" u="none" cap="none" strike="noStrike">
                          <a:solidFill>
                            <a:schemeClr val="dk1"/>
                          </a:solidFill>
                        </a:rPr>
                        <a:t>Троичная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Gill Sans"/>
                        <a:buNone/>
                      </a:pPr>
                      <a:r>
                        <a:rPr b="0" lang="ru-RU" sz="20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Gill Sans"/>
                        <a:buNone/>
                      </a:pPr>
                      <a:r>
                        <a:rPr b="0" lang="ru-RU" sz="2000" u="none" cap="none" strike="noStrike">
                          <a:solidFill>
                            <a:schemeClr val="dk1"/>
                          </a:solidFill>
                        </a:rPr>
                        <a:t>012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Gill Sans"/>
                        <a:buNone/>
                      </a:pPr>
                      <a:r>
                        <a:rPr b="0" lang="ru-RU" sz="2000" u="none" cap="none" strike="noStrike">
                          <a:solidFill>
                            <a:schemeClr val="dk1"/>
                          </a:solidFill>
                        </a:rPr>
                        <a:t>Восьмеричная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Gill Sans"/>
                        <a:buNone/>
                      </a:pPr>
                      <a:r>
                        <a:rPr b="0" lang="ru-RU" sz="2000" u="none" cap="none" strike="noStrike">
                          <a:solidFill>
                            <a:schemeClr val="dk1"/>
                          </a:solidFill>
                        </a:rPr>
                        <a:t>8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Gill Sans"/>
                        <a:buNone/>
                      </a:pPr>
                      <a:r>
                        <a:rPr b="0" lang="ru-RU" sz="2000" u="none" cap="none" strike="noStrike">
                          <a:solidFill>
                            <a:schemeClr val="dk1"/>
                          </a:solidFill>
                        </a:rPr>
                        <a:t>01234567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Gill Sans"/>
                        <a:buNone/>
                      </a:pPr>
                      <a:r>
                        <a:rPr b="0" lang="ru-RU" sz="2000" u="none" cap="none" strike="noStrike">
                          <a:solidFill>
                            <a:schemeClr val="dk1"/>
                          </a:solidFill>
                        </a:rPr>
                        <a:t>шестнадцатеричная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Gill Sans"/>
                        <a:buNone/>
                      </a:pPr>
                      <a:r>
                        <a:rPr b="0" lang="ru-RU" sz="2000" u="none" cap="none" strike="noStrike">
                          <a:solidFill>
                            <a:schemeClr val="dk1"/>
                          </a:solidFill>
                        </a:rPr>
                        <a:t>16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Gill Sans"/>
                        <a:buNone/>
                      </a:pPr>
                      <a:r>
                        <a:rPr b="0" lang="ru-RU" sz="2000" u="none" cap="none" strike="noStrike">
                          <a:solidFill>
                            <a:schemeClr val="dk1"/>
                          </a:solidFill>
                        </a:rPr>
                        <a:t>0123456789ABCDEF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2" name="Google Shape;202;p24"/>
          <p:cNvSpPr txBox="1"/>
          <p:nvPr/>
        </p:nvSpPr>
        <p:spPr>
          <a:xfrm>
            <a:off x="1538538" y="3737811"/>
            <a:ext cx="7262841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Последовательность степеней основания называют </a:t>
            </a: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базисом СС.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Например: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Десятичная система: …,10</a:t>
            </a:r>
            <a:r>
              <a:rPr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,10</a:t>
            </a:r>
            <a:r>
              <a:rPr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,10</a:t>
            </a:r>
            <a:r>
              <a:rPr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,10</a:t>
            </a:r>
            <a:r>
              <a:rPr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,10</a:t>
            </a:r>
            <a:r>
              <a:rPr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,10</a:t>
            </a:r>
            <a:r>
              <a:rPr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,…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Двоичная система: …,2</a:t>
            </a:r>
            <a:r>
              <a:rPr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,2</a:t>
            </a:r>
            <a:r>
              <a:rPr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,2</a:t>
            </a:r>
            <a:r>
              <a:rPr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,2</a:t>
            </a:r>
            <a:r>
              <a:rPr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,2</a:t>
            </a:r>
            <a:r>
              <a:rPr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,2</a:t>
            </a:r>
            <a:r>
              <a:rPr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,…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Восьмеричная система: …,8</a:t>
            </a:r>
            <a:r>
              <a:rPr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,8</a:t>
            </a:r>
            <a:r>
              <a:rPr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,8</a:t>
            </a:r>
            <a:r>
              <a:rPr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,8</a:t>
            </a:r>
            <a:r>
              <a:rPr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,8</a:t>
            </a:r>
            <a:r>
              <a:rPr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,8</a:t>
            </a:r>
            <a:r>
              <a:rPr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,…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Числа удобно представлять в развернутой форме (разложенное по базису СС.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Например: 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385,65 = 3·10</a:t>
            </a:r>
            <a:r>
              <a:rPr baseline="30000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+8·10</a:t>
            </a:r>
            <a:r>
              <a:rPr baseline="30000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+5·10</a:t>
            </a:r>
            <a:r>
              <a:rPr baseline="30000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+6·10</a:t>
            </a:r>
            <a:r>
              <a:rPr baseline="30000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+5·10</a:t>
            </a:r>
            <a:r>
              <a:rPr baseline="30000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428728" y="214290"/>
            <a:ext cx="749808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ru-RU"/>
              <a:t>Запись целого числа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14414" y="1714488"/>
            <a:ext cx="7822082" cy="453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0 ≤ 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ru-RU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ru-RU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&lt; 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b,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 i –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индекс позиции (разряда), в которой расположена цифра 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ru-RU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 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Запись числа называется 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k-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значной, если индекс разряда первой значащей цифры числа равен  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– 1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Позиция цифры в числе называется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разрядом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. Разряд числа возрастает справа налево, от младших разрядов  к старшим.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ru-RU">
                <a:latin typeface="Arial"/>
                <a:ea typeface="Arial"/>
                <a:cs typeface="Arial"/>
                <a:sym typeface="Arial"/>
              </a:rPr>
              <a:t>Примеры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10011001</a:t>
            </a:r>
            <a:r>
              <a:rPr b="1" baseline="-25000" lang="ru-RU">
                <a:latin typeface="Courier New"/>
                <a:ea typeface="Courier New"/>
                <a:cs typeface="Courier New"/>
                <a:sym typeface="Courier New"/>
              </a:rPr>
              <a:t>(2)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, 248933, 7DAB</a:t>
            </a:r>
            <a:r>
              <a:rPr b="1" baseline="-25000" lang="ru-RU">
                <a:latin typeface="Courier New"/>
                <a:ea typeface="Courier New"/>
                <a:cs typeface="Courier New"/>
                <a:sym typeface="Courier New"/>
              </a:rPr>
              <a:t>(16)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1234</a:t>
            </a:r>
            <a:r>
              <a:rPr b="1" lang="ru-RU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baseline="-25000" lang="ru-RU">
                <a:latin typeface="Courier New"/>
                <a:ea typeface="Courier New"/>
                <a:cs typeface="Courier New"/>
                <a:sym typeface="Courier New"/>
              </a:rPr>
              <a:t>(5) 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- неправильная запись</a:t>
            </a:r>
            <a:endParaRPr/>
          </a:p>
        </p:txBody>
      </p:sp>
      <p:grpSp>
        <p:nvGrpSpPr>
          <p:cNvPr id="209" name="Google Shape;209;p25"/>
          <p:cNvGrpSpPr/>
          <p:nvPr/>
        </p:nvGrpSpPr>
        <p:grpSpPr>
          <a:xfrm>
            <a:off x="1500166" y="928670"/>
            <a:ext cx="7072362" cy="662899"/>
            <a:chOff x="1500166" y="928670"/>
            <a:chExt cx="7072362" cy="662899"/>
          </a:xfrm>
        </p:grpSpPr>
        <p:pic>
          <p:nvPicPr>
            <p:cNvPr id="210" name="Google Shape;210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43108" y="928670"/>
              <a:ext cx="5643602" cy="662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72462" y="1000108"/>
              <a:ext cx="500066" cy="5000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25"/>
            <p:cNvSpPr txBox="1"/>
            <p:nvPr/>
          </p:nvSpPr>
          <p:spPr>
            <a:xfrm>
              <a:off x="1500166" y="1071546"/>
              <a:ext cx="7143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 =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000100" y="214290"/>
            <a:ext cx="7498080" cy="65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600"/>
              <a:buFont typeface="Gill Sans"/>
              <a:buNone/>
            </a:pPr>
            <a:r>
              <a:rPr lang="ru-RU" sz="2600"/>
              <a:t>Соотношение записи целого числа со значением</a:t>
            </a:r>
            <a:endParaRPr/>
          </a:p>
        </p:txBody>
      </p:sp>
      <p:sp>
        <p:nvSpPr>
          <p:cNvPr id="218" name="Google Shape;218;p26"/>
          <p:cNvSpPr txBox="1"/>
          <p:nvPr/>
        </p:nvSpPr>
        <p:spPr>
          <a:xfrm>
            <a:off x="1571604" y="1643050"/>
            <a:ext cx="392909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– запись числа.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N(S)  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 его значение.</a:t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08" y="928670"/>
            <a:ext cx="5643602" cy="66289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/>
        </p:nvSpPr>
        <p:spPr>
          <a:xfrm>
            <a:off x="1500166" y="1000108"/>
            <a:ext cx="7143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=</a:t>
            </a:r>
            <a:endParaRPr i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1000100" y="3643314"/>
            <a:ext cx="7643866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30000"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явно указывают веса разрядов, определяющих вклад каждой цифры в значение числа,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30000"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называется единицей </a:t>
            </a:r>
            <a:r>
              <a:rPr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-го разряда </a:t>
            </a:r>
            <a:r>
              <a:rPr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-ичного числа.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количество полных единиц  </a:t>
            </a:r>
            <a:r>
              <a:rPr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-го разряда, которое останется после вычета всевозможного числа единиц старших разрядов.</a:t>
            </a: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538" y="2714620"/>
            <a:ext cx="6934069" cy="92867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 txBox="1"/>
          <p:nvPr/>
        </p:nvSpPr>
        <p:spPr>
          <a:xfrm>
            <a:off x="8143900" y="2928934"/>
            <a:ext cx="5613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1000100" y="214290"/>
            <a:ext cx="7498080" cy="65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600"/>
              <a:buFont typeface="Gill Sans"/>
              <a:buNone/>
            </a:pPr>
            <a:r>
              <a:rPr lang="ru-RU" sz="2600"/>
              <a:t>Соотношение записи целого числа со значением</a:t>
            </a:r>
            <a:endParaRPr/>
          </a:p>
        </p:txBody>
      </p:sp>
      <p:sp>
        <p:nvSpPr>
          <p:cNvPr id="232" name="Google Shape;232;p27"/>
          <p:cNvSpPr txBox="1"/>
          <p:nvPr/>
        </p:nvSpPr>
        <p:spPr>
          <a:xfrm>
            <a:off x="1259632" y="868640"/>
            <a:ext cx="749808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Число представляется в виде суммы произведений 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ЦИФРЫ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 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ВЕС РАЗРЯДА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Вес разряда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это основание СС в степени равной 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номеру разряда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Разряды нумеруются от разряда единиц- влево.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Разряд единиц имеет номер 0.</a:t>
            </a:r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1000100" y="274638"/>
            <a:ext cx="7933588" cy="3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800"/>
              <a:buFont typeface="Gill Sans"/>
              <a:buNone/>
            </a:pPr>
            <a:r>
              <a:rPr lang="ru-RU" sz="2800"/>
              <a:t>Соотношение записи целого числа со значением</a:t>
            </a:r>
            <a:endParaRPr/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1071538" y="4643446"/>
            <a:ext cx="7862150" cy="1000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Значение 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i="1" lang="ru-RU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равно количеству полных единиц 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 i-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го разряда в числе.</a:t>
            </a:r>
            <a:endParaRPr/>
          </a:p>
        </p:txBody>
      </p:sp>
      <p:grpSp>
        <p:nvGrpSpPr>
          <p:cNvPr id="242" name="Google Shape;242;p28"/>
          <p:cNvGrpSpPr/>
          <p:nvPr/>
        </p:nvGrpSpPr>
        <p:grpSpPr>
          <a:xfrm>
            <a:off x="1142975" y="1785926"/>
            <a:ext cx="7695627" cy="571504"/>
            <a:chOff x="1142975" y="1785926"/>
            <a:chExt cx="7695627" cy="571504"/>
          </a:xfrm>
        </p:grpSpPr>
        <p:pic>
          <p:nvPicPr>
            <p:cNvPr id="243" name="Google Shape;243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429652" y="1857364"/>
              <a:ext cx="408950" cy="408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2975" y="1785926"/>
              <a:ext cx="6858049" cy="57150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5" name="Google Shape;245;p28"/>
          <p:cNvGrpSpPr/>
          <p:nvPr/>
        </p:nvGrpSpPr>
        <p:grpSpPr>
          <a:xfrm>
            <a:off x="1571604" y="2571744"/>
            <a:ext cx="6357982" cy="1785948"/>
            <a:chOff x="1214414" y="2714623"/>
            <a:chExt cx="5072062" cy="1398588"/>
          </a:xfrm>
        </p:grpSpPr>
        <p:pic>
          <p:nvPicPr>
            <p:cNvPr id="246" name="Google Shape;246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14414" y="2714623"/>
              <a:ext cx="1000125" cy="4619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14414" y="3143248"/>
              <a:ext cx="3000375" cy="5000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2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214414" y="3643311"/>
              <a:ext cx="1357312" cy="4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2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57664" y="3214686"/>
              <a:ext cx="1214437" cy="381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2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857851" y="3214686"/>
              <a:ext cx="428625" cy="381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1" name="Google Shape;251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14414" y="857232"/>
            <a:ext cx="6934200" cy="928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8"/>
          <p:cNvSpPr txBox="1"/>
          <p:nvPr/>
        </p:nvSpPr>
        <p:spPr>
          <a:xfrm>
            <a:off x="8215338" y="1071546"/>
            <a:ext cx="5613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</a:t>
            </a:r>
            <a:endParaRPr/>
          </a:p>
        </p:txBody>
      </p:sp>
      <p:sp>
        <p:nvSpPr>
          <p:cNvPr id="253" name="Google Shape;253;p28"/>
          <p:cNvSpPr/>
          <p:nvPr/>
        </p:nvSpPr>
        <p:spPr>
          <a:xfrm>
            <a:off x="1142976" y="2643182"/>
            <a:ext cx="357190" cy="1571636"/>
          </a:xfrm>
          <a:prstGeom prst="leftBrace">
            <a:avLst>
              <a:gd fmla="val 23146" name="adj1"/>
              <a:gd fmla="val 482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1435608" y="274638"/>
            <a:ext cx="7498080" cy="1066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ru-RU"/>
              <a:t>Перевод из двоичной СС в десятичную</a:t>
            </a:r>
            <a:endParaRPr/>
          </a:p>
        </p:txBody>
      </p:sp>
      <p:sp>
        <p:nvSpPr>
          <p:cNvPr id="259" name="Google Shape;259;p29"/>
          <p:cNvSpPr txBox="1"/>
          <p:nvPr/>
        </p:nvSpPr>
        <p:spPr>
          <a:xfrm>
            <a:off x="1435608" y="1719263"/>
            <a:ext cx="7498080" cy="475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55880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перевода двоичного числа в десятичное необходимо это число представить в виде суммы произведений степеней основания двоичной системы счисления на соответствующие цифры в разрядах двоичного числа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558800" lvl="0" marL="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558800" lvl="0" marL="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558800" lvl="0" marL="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Возьмем любое число, например, 1011</a:t>
            </a:r>
            <a:r>
              <a:rPr baseline="-25000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Запишем его в полной форме и произведем вычисления:</a:t>
            </a:r>
            <a:endParaRPr/>
          </a:p>
          <a:p>
            <a:pPr indent="558800" lvl="0" marL="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Т. е число 11 десятичной системы счисления эквивалентно числу 1011 в двоичной системе счисления.</a:t>
            </a:r>
            <a:endParaRPr/>
          </a:p>
          <a:p>
            <a:pPr indent="558800" lvl="0" marL="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60" name="Google Shape;26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3376" y="3482385"/>
            <a:ext cx="7380312" cy="62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title"/>
          </p:nvPr>
        </p:nvSpPr>
        <p:spPr>
          <a:xfrm>
            <a:off x="1435608" y="274638"/>
            <a:ext cx="749808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ru-RU"/>
              <a:t>Примеры</a:t>
            </a:r>
            <a:endParaRPr/>
          </a:p>
        </p:txBody>
      </p:sp>
      <p:sp>
        <p:nvSpPr>
          <p:cNvPr id="266" name="Google Shape;266;p30"/>
          <p:cNvSpPr txBox="1"/>
          <p:nvPr>
            <p:ph idx="1" type="body"/>
          </p:nvPr>
        </p:nvSpPr>
        <p:spPr>
          <a:xfrm>
            <a:off x="1000100" y="1447800"/>
            <a:ext cx="81439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i="1" lang="ru-RU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ru-RU" sz="2800">
                <a:latin typeface="Courier New"/>
                <a:ea typeface="Courier New"/>
                <a:cs typeface="Courier New"/>
                <a:sym typeface="Courier New"/>
              </a:rPr>
              <a:t>(10011</a:t>
            </a:r>
            <a:r>
              <a:rPr b="1" baseline="-25000" lang="ru-RU" sz="2800">
                <a:latin typeface="Courier New"/>
                <a:ea typeface="Courier New"/>
                <a:cs typeface="Courier New"/>
                <a:sym typeface="Courier New"/>
              </a:rPr>
              <a:t>(2)</a:t>
            </a:r>
            <a:r>
              <a:rPr b="1" lang="ru-RU" sz="2800">
                <a:latin typeface="Courier New"/>
                <a:ea typeface="Courier New"/>
                <a:cs typeface="Courier New"/>
                <a:sym typeface="Courier New"/>
              </a:rPr>
              <a:t>)= 1⋅2</a:t>
            </a:r>
            <a:r>
              <a:rPr b="1" baseline="30000" lang="ru-RU" sz="28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ru-RU" sz="2800">
                <a:latin typeface="Courier New"/>
                <a:ea typeface="Courier New"/>
                <a:cs typeface="Courier New"/>
                <a:sym typeface="Courier New"/>
              </a:rPr>
              <a:t>+0⋅2</a:t>
            </a:r>
            <a:r>
              <a:rPr b="1" baseline="30000" lang="ru-RU" sz="2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ru-RU" sz="2800">
                <a:latin typeface="Courier New"/>
                <a:ea typeface="Courier New"/>
                <a:cs typeface="Courier New"/>
                <a:sym typeface="Courier New"/>
              </a:rPr>
              <a:t>+0⋅2</a:t>
            </a:r>
            <a:r>
              <a:rPr b="1" baseline="30000" lang="ru-RU" sz="2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ru-RU" sz="2800">
                <a:latin typeface="Courier New"/>
                <a:ea typeface="Courier New"/>
                <a:cs typeface="Courier New"/>
                <a:sym typeface="Courier New"/>
              </a:rPr>
              <a:t>+1⋅2</a:t>
            </a:r>
            <a:r>
              <a:rPr b="1" baseline="30000" lang="ru-RU" sz="2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-RU" sz="2800">
                <a:latin typeface="Courier New"/>
                <a:ea typeface="Courier New"/>
                <a:cs typeface="Courier New"/>
                <a:sym typeface="Courier New"/>
              </a:rPr>
              <a:t>+1⋅2</a:t>
            </a:r>
            <a:r>
              <a:rPr b="1" baseline="30000" lang="ru-RU" sz="2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baseline="30000" lang="ru-RU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=19</a:t>
            </a:r>
            <a:endParaRPr b="1" baseline="30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i="1" lang="ru-RU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ru-RU" sz="2800">
                <a:latin typeface="Courier New"/>
                <a:ea typeface="Courier New"/>
                <a:cs typeface="Courier New"/>
                <a:sym typeface="Courier New"/>
              </a:rPr>
              <a:t>(10011</a:t>
            </a:r>
            <a:r>
              <a:rPr b="1" baseline="-25000" lang="ru-RU" sz="2800">
                <a:latin typeface="Courier New"/>
                <a:ea typeface="Courier New"/>
                <a:cs typeface="Courier New"/>
                <a:sym typeface="Courier New"/>
              </a:rPr>
              <a:t>(2)</a:t>
            </a:r>
            <a:r>
              <a:rPr b="1" lang="ru-RU" sz="2800">
                <a:latin typeface="Courier New"/>
                <a:ea typeface="Courier New"/>
                <a:cs typeface="Courier New"/>
                <a:sym typeface="Courier New"/>
              </a:rPr>
              <a:t>)=(((1⋅2+0)⋅2+0)⋅2+1)⋅2+1=19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i="1" lang="ru-RU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ru-RU" sz="2800">
                <a:latin typeface="Courier New"/>
                <a:ea typeface="Courier New"/>
                <a:cs typeface="Courier New"/>
                <a:sym typeface="Courier New"/>
              </a:rPr>
              <a:t>(30A</a:t>
            </a:r>
            <a:r>
              <a:rPr b="1" baseline="-25000" lang="ru-RU" sz="2800">
                <a:latin typeface="Courier New"/>
                <a:ea typeface="Courier New"/>
                <a:cs typeface="Courier New"/>
                <a:sym typeface="Courier New"/>
              </a:rPr>
              <a:t>(16)</a:t>
            </a:r>
            <a:r>
              <a:rPr b="1" lang="ru-RU" sz="2800">
                <a:latin typeface="Courier New"/>
                <a:ea typeface="Courier New"/>
                <a:cs typeface="Courier New"/>
                <a:sym typeface="Courier New"/>
              </a:rPr>
              <a:t>) = 3⋅16</a:t>
            </a:r>
            <a:r>
              <a:rPr b="1" baseline="30000" lang="ru-RU" sz="2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ru-RU" sz="2800">
                <a:latin typeface="Courier New"/>
                <a:ea typeface="Courier New"/>
                <a:cs typeface="Courier New"/>
                <a:sym typeface="Courier New"/>
              </a:rPr>
              <a:t>+0⋅16</a:t>
            </a:r>
            <a:r>
              <a:rPr b="1" baseline="30000" lang="ru-RU" sz="2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-RU" sz="2800">
                <a:latin typeface="Courier New"/>
                <a:ea typeface="Courier New"/>
                <a:cs typeface="Courier New"/>
                <a:sym typeface="Courier New"/>
              </a:rPr>
              <a:t>+10⋅16</a:t>
            </a:r>
            <a:r>
              <a:rPr b="1" baseline="30000" lang="ru-RU" sz="2800"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b="1" lang="ru-RU" sz="2800">
                <a:latin typeface="Courier New"/>
                <a:ea typeface="Courier New"/>
                <a:cs typeface="Courier New"/>
                <a:sym typeface="Courier New"/>
              </a:rPr>
              <a:t>= 778</a:t>
            </a:r>
            <a:endParaRPr b="1" baseline="30000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i="1" lang="ru-RU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ru-RU" sz="2800">
                <a:latin typeface="Courier New"/>
                <a:ea typeface="Courier New"/>
                <a:cs typeface="Courier New"/>
                <a:sym typeface="Courier New"/>
              </a:rPr>
              <a:t>(30A</a:t>
            </a:r>
            <a:r>
              <a:rPr b="1" baseline="-25000" lang="ru-RU" sz="2800">
                <a:latin typeface="Courier New"/>
                <a:ea typeface="Courier New"/>
                <a:cs typeface="Courier New"/>
                <a:sym typeface="Courier New"/>
              </a:rPr>
              <a:t>(16)</a:t>
            </a:r>
            <a:r>
              <a:rPr b="1" lang="ru-RU" sz="2800">
                <a:latin typeface="Courier New"/>
                <a:ea typeface="Courier New"/>
                <a:cs typeface="Courier New"/>
                <a:sym typeface="Courier New"/>
              </a:rPr>
              <a:t>) =(3⋅16+0)⋅16+10 = 778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i="1" lang="ru-RU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ru-RU" sz="2800">
                <a:latin typeface="Courier New"/>
                <a:ea typeface="Courier New"/>
                <a:cs typeface="Courier New"/>
                <a:sym typeface="Courier New"/>
              </a:rPr>
              <a:t>(30A</a:t>
            </a:r>
            <a:r>
              <a:rPr b="1" baseline="-25000" lang="ru-RU" sz="2800">
                <a:latin typeface="Courier New"/>
                <a:ea typeface="Courier New"/>
                <a:cs typeface="Courier New"/>
                <a:sym typeface="Courier New"/>
              </a:rPr>
              <a:t>(11)</a:t>
            </a:r>
            <a:r>
              <a:rPr b="1" lang="ru-RU" sz="2800"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b="1" lang="ru-RU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b="1" baseline="30000" sz="2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i="1" lang="ru-RU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ru-RU" sz="2800">
                <a:latin typeface="Courier New"/>
                <a:ea typeface="Courier New"/>
                <a:cs typeface="Courier New"/>
                <a:sym typeface="Courier New"/>
              </a:rPr>
              <a:t>(30A</a:t>
            </a:r>
            <a:r>
              <a:rPr b="1" baseline="-25000" lang="ru-RU" sz="2800">
                <a:latin typeface="Courier New"/>
                <a:ea typeface="Courier New"/>
                <a:cs typeface="Courier New"/>
                <a:sym typeface="Courier New"/>
              </a:rPr>
              <a:t>(11)</a:t>
            </a:r>
            <a:r>
              <a:rPr b="1" lang="ru-RU" sz="2800"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b="1" lang="ru-RU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373</a:t>
            </a:r>
            <a:endParaRPr b="1" baseline="30000" sz="2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1435608" y="274638"/>
            <a:ext cx="749808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ru-RU"/>
              <a:t>Теорема 1</a:t>
            </a:r>
            <a:endParaRPr/>
          </a:p>
        </p:txBody>
      </p:sp>
      <p:sp>
        <p:nvSpPr>
          <p:cNvPr id="272" name="Google Shape;272;p31"/>
          <p:cNvSpPr txBox="1"/>
          <p:nvPr>
            <p:ph idx="1" type="body"/>
          </p:nvPr>
        </p:nvSpPr>
        <p:spPr>
          <a:xfrm>
            <a:off x="1357290" y="857232"/>
            <a:ext cx="7576398" cy="4143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Любое число однозначно представимо в виде цифр заданной 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-с.с.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Доказательство (от противного).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1187624" y="188640"/>
            <a:ext cx="7499350" cy="6926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ru-RU"/>
              <a:t>Литература</a:t>
            </a:r>
            <a:endParaRPr/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971600" y="908720"/>
            <a:ext cx="7962850" cy="57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⚫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Т.В. Нестеренко, Т.Г. Чурина. Учебное пособие «Основы программирования», ВКИ НГУ, 2015 г. – 150 с.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⚫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Т.В. Нестеренко. Методическое пособие к курсу «Методы программирования» (часть 1) Лабораторные работы. Новосибирск, 2008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⚫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Вирт Н. Алгоритмы и структуры данных. М.: Мир, 1989.–360с.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⚫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А.Ахо, Д.Хопкрофт, Д. Ульман. Структуры данных и алгоритмы. М.: Издательский дом “Вильямс”, 2000 – 384 с..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⚫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 Хэзфилд Р., Кирби Л. Искусство программирования на C: Фундаментальные алгоритмы, структуры данных и примеры приложений (пер. с англ.) {Энциклопедия программиста} К: ДиаСофт`01- 736 с.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⚫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Подбельский В.В., Фомин С.С. Программирование на языке Си: учеб.пособие. –М.: Финансы и статистика, 2007.-600с.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⚫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Павловская Т.А. С/С++. Программирование на языке высокого уровня – СПб.: Питер, 2005.- 461 с.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type="title"/>
          </p:nvPr>
        </p:nvSpPr>
        <p:spPr>
          <a:xfrm>
            <a:off x="1435608" y="274638"/>
            <a:ext cx="749808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ru-RU" sz="3200"/>
              <a:t>Перевод чисел в десятичную СС</a:t>
            </a:r>
            <a:endParaRPr/>
          </a:p>
        </p:txBody>
      </p:sp>
      <p:sp>
        <p:nvSpPr>
          <p:cNvPr id="278" name="Google Shape;278;p32"/>
          <p:cNvSpPr txBox="1"/>
          <p:nvPr>
            <p:ph idx="1" type="body"/>
          </p:nvPr>
        </p:nvSpPr>
        <p:spPr>
          <a:xfrm>
            <a:off x="1357290" y="857232"/>
            <a:ext cx="7576398" cy="5726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Calibri"/>
              <a:buNone/>
            </a:pPr>
            <a:r>
              <a:rPr lang="ru-RU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1 способ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. Представить число в развернутой форме и посчитать результат по правилам десятичной арифметики	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Calibri"/>
              <a:buNone/>
            </a:pPr>
            <a:r>
              <a:rPr lang="ru-RU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Например: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101,01</a:t>
            </a:r>
            <a:r>
              <a:rPr baseline="-25000" lang="ru-RU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=1·2</a:t>
            </a:r>
            <a:r>
              <a:rPr baseline="30000" lang="ru-RU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+0·2</a:t>
            </a:r>
            <a:r>
              <a:rPr baseline="30000" lang="ru-RU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+1·2</a:t>
            </a:r>
            <a:r>
              <a:rPr baseline="30000" lang="ru-RU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+0·2</a:t>
            </a:r>
            <a:r>
              <a:rPr baseline="30000" lang="ru-RU"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+0·2</a:t>
            </a:r>
            <a:r>
              <a:rPr baseline="30000" lang="ru-RU">
                <a:latin typeface="Calibri"/>
                <a:ea typeface="Calibri"/>
                <a:cs typeface="Calibri"/>
                <a:sym typeface="Calibri"/>
              </a:rPr>
              <a:t>-2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=5,25</a:t>
            </a:r>
            <a:r>
              <a:rPr baseline="-25000" lang="ru-RU"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Gill Sans"/>
              <a:buNone/>
            </a:pPr>
            <a:r>
              <a:t/>
            </a:r>
            <a:endParaRPr baseline="-250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Calibri"/>
              <a:buNone/>
            </a:pPr>
            <a:r>
              <a:rPr lang="ru-RU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2 способ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(по схеме Горнера)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предлагаемый способ удобен если вам необходимо составить программу перевода.</a:t>
            </a:r>
            <a:endParaRPr/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Алгоритм перевода целых чисел.</a:t>
            </a:r>
            <a:endParaRPr/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1.Цифру старшего разряда умножить на основание и прибавить цифру следующего разряда</a:t>
            </a:r>
            <a:endParaRPr/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2.Полученную сумму вновь следует умножить на основание и вновь прибавить цифру следующего разряда </a:t>
            </a:r>
            <a:endParaRPr/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ru-RU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Пример 1: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207</a:t>
            </a:r>
            <a:r>
              <a:rPr baseline="-25000" lang="ru-RU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=(2·8+0)8+7=135</a:t>
            </a:r>
            <a:r>
              <a:rPr baseline="-25000" lang="ru-RU"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ru-RU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Пример 2: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10110</a:t>
            </a:r>
            <a:r>
              <a:rPr baseline="-25000" lang="ru-RU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=(((1·2+0)2+1)2+1)2+0=22</a:t>
            </a:r>
            <a:r>
              <a:rPr baseline="-25000" lang="ru-RU"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Gill Sans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Times New Roman"/>
              <a:buNone/>
            </a:pPr>
            <a:r>
              <a:rPr b="1" lang="ru-RU" sz="3200">
                <a:latin typeface="Times New Roman"/>
                <a:ea typeface="Times New Roman"/>
                <a:cs typeface="Times New Roman"/>
                <a:sym typeface="Times New Roman"/>
              </a:rPr>
              <a:t>Алгоритм А1:</a:t>
            </a:r>
            <a:br>
              <a:rPr b="1" lang="ru-RU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 (перевод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-ичного числа в 10-с.с.) 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33"/>
          <p:cNvSpPr txBox="1"/>
          <p:nvPr>
            <p:ph idx="1" type="body"/>
          </p:nvPr>
        </p:nvSpPr>
        <p:spPr>
          <a:xfrm>
            <a:off x="642910" y="1428736"/>
            <a:ext cx="8215370" cy="5000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lang="ru-RU" sz="2600">
                <a:latin typeface="Arial"/>
                <a:ea typeface="Arial"/>
                <a:cs typeface="Arial"/>
                <a:sym typeface="Arial"/>
              </a:rPr>
              <a:t>Вход</a:t>
            </a:r>
            <a:r>
              <a:rPr lang="ru-RU" sz="26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&gt; 1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, k 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&gt; 0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(число цифр), набор 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lang="ru-RU" sz="26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lang="ru-RU" sz="2600">
                <a:latin typeface="Times New Roman"/>
                <a:ea typeface="Times New Roman"/>
                <a:cs typeface="Times New Roman"/>
                <a:sym typeface="Times New Roman"/>
              </a:rPr>
              <a:t>-2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, … , 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ru-RU" sz="26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ru-RU" sz="26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 := 0;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		S 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:= 1;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(S – накапливает степень, 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 N 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– значение)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ru-RU" sz="2600">
                <a:latin typeface="Arial"/>
                <a:ea typeface="Arial"/>
                <a:cs typeface="Arial"/>
                <a:sym typeface="Arial"/>
              </a:rPr>
              <a:t>цикл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600">
                <a:latin typeface="Arial"/>
                <a:ea typeface="Arial"/>
                <a:cs typeface="Arial"/>
                <a:sym typeface="Arial"/>
              </a:rPr>
              <a:t>по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ru-RU" sz="2600">
                <a:latin typeface="Arial"/>
                <a:ea typeface="Arial"/>
                <a:cs typeface="Arial"/>
                <a:sym typeface="Arial"/>
              </a:rPr>
              <a:t>до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– 1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	    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	     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ru-RU" sz="2600">
                <a:latin typeface="Arial"/>
                <a:ea typeface="Arial"/>
                <a:cs typeface="Arial"/>
                <a:sym typeface="Arial"/>
              </a:rPr>
              <a:t>конец цикла;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26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ru-RU" sz="2600">
                <a:latin typeface="Arial"/>
                <a:ea typeface="Arial"/>
                <a:cs typeface="Arial"/>
                <a:sym typeface="Arial"/>
              </a:rPr>
              <a:t>Выход</a:t>
            </a:r>
            <a:r>
              <a:rPr lang="ru-RU" sz="26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ru-RU" sz="2800">
                <a:latin typeface="Arial"/>
                <a:ea typeface="Arial"/>
                <a:cs typeface="Arial"/>
                <a:sym typeface="Arial"/>
              </a:rPr>
              <a:t>2k операций *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i="1" lang="ru-RU" sz="2800"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ru-RU" sz="28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i="1" lang="ru-RU" sz="280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ru-RU" sz="2800">
                <a:latin typeface="Arial"/>
                <a:ea typeface="Arial"/>
                <a:cs typeface="Arial"/>
                <a:sym typeface="Arial"/>
              </a:rPr>
              <a:t>операций +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     		</a:t>
            </a:r>
            <a:endParaRPr/>
          </a:p>
        </p:txBody>
      </p:sp>
      <p:pic>
        <p:nvPicPr>
          <p:cNvPr id="286" name="Google Shape;28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7422" y="3071810"/>
            <a:ext cx="2214578" cy="1031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>
            <p:ph type="title"/>
          </p:nvPr>
        </p:nvSpPr>
        <p:spPr>
          <a:xfrm>
            <a:off x="1000100" y="0"/>
            <a:ext cx="79335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br>
              <a:rPr b="1" lang="ru-RU" sz="3600"/>
            </a:br>
            <a:br>
              <a:rPr b="1" lang="ru-RU" sz="3600"/>
            </a:br>
            <a:br>
              <a:rPr b="1" lang="ru-RU" sz="3600"/>
            </a:br>
            <a:br>
              <a:rPr b="1" lang="ru-RU" sz="3600"/>
            </a:br>
            <a:r>
              <a:rPr b="1" lang="ru-RU" sz="2900">
                <a:latin typeface="Times New Roman"/>
                <a:ea typeface="Times New Roman"/>
                <a:cs typeface="Times New Roman"/>
                <a:sym typeface="Times New Roman"/>
              </a:rPr>
              <a:t>Схема Горнера</a:t>
            </a:r>
            <a:r>
              <a:rPr lang="ru-RU" sz="2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sz="29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ru-RU" sz="2900">
                <a:latin typeface="Times New Roman"/>
                <a:ea typeface="Times New Roman"/>
                <a:cs typeface="Times New Roman"/>
                <a:sym typeface="Times New Roman"/>
              </a:rPr>
              <a:t>Алгоритм А2</a:t>
            </a:r>
            <a:r>
              <a:rPr b="1" lang="ru-RU" sz="2700">
                <a:latin typeface="Times New Roman"/>
                <a:ea typeface="Times New Roman"/>
                <a:cs typeface="Times New Roman"/>
                <a:sym typeface="Times New Roman"/>
              </a:rPr>
              <a:t>:    </a:t>
            </a:r>
            <a:r>
              <a:rPr lang="ru-RU" sz="2700">
                <a:latin typeface="Times New Roman"/>
                <a:ea typeface="Times New Roman"/>
                <a:cs typeface="Times New Roman"/>
                <a:sym typeface="Times New Roman"/>
              </a:rPr>
              <a:t>(перевод </a:t>
            </a:r>
            <a:r>
              <a:rPr i="1" lang="ru-RU" sz="27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ru-RU" sz="2700">
                <a:latin typeface="Times New Roman"/>
                <a:ea typeface="Times New Roman"/>
                <a:cs typeface="Times New Roman"/>
                <a:sym typeface="Times New Roman"/>
              </a:rPr>
              <a:t>-ичного числа в 10-с.с)</a:t>
            </a:r>
            <a:br>
              <a:rPr lang="ru-RU" sz="27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ru-RU" sz="4400"/>
            </a:br>
            <a:br>
              <a:rPr lang="ru-RU"/>
            </a:br>
            <a:endParaRPr/>
          </a:p>
        </p:txBody>
      </p:sp>
      <p:sp>
        <p:nvSpPr>
          <p:cNvPr id="292" name="Google Shape;292;p34"/>
          <p:cNvSpPr txBox="1"/>
          <p:nvPr>
            <p:ph idx="1" type="body"/>
          </p:nvPr>
        </p:nvSpPr>
        <p:spPr>
          <a:xfrm>
            <a:off x="971600" y="1196752"/>
            <a:ext cx="7929618" cy="3942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ru-RU" sz="2400">
                <a:latin typeface="Arial"/>
                <a:ea typeface="Arial"/>
                <a:cs typeface="Arial"/>
                <a:sym typeface="Arial"/>
              </a:rPr>
              <a:t>Вход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b &gt;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, k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&gt; 0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(число цифр), набор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lang="ru-RU" sz="24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lang="ru-RU" sz="2400">
                <a:latin typeface="Times New Roman"/>
                <a:ea typeface="Times New Roman"/>
                <a:cs typeface="Times New Roman"/>
                <a:sym typeface="Times New Roman"/>
              </a:rPr>
              <a:t>-2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, … ,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ru-RU"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ru-RU" sz="24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 :=  0;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 цикл по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от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1 вниз до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		N := N ⋅ b + a</a:t>
            </a:r>
            <a:r>
              <a:rPr baseline="-25000"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конец цикла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ru-RU" sz="2400">
                <a:latin typeface="Arial"/>
                <a:ea typeface="Arial"/>
                <a:cs typeface="Arial"/>
                <a:sym typeface="Arial"/>
              </a:rPr>
              <a:t>Выход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i="1" lang="ru-RU" sz="24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 операций *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i="1" lang="ru-RU" sz="2400">
                <a:latin typeface="Arial"/>
                <a:ea typeface="Arial"/>
                <a:cs typeface="Arial"/>
                <a:sym typeface="Arial"/>
              </a:rPr>
              <a:t>			k 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операций +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1000100" y="0"/>
            <a:ext cx="7933588" cy="1556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br>
              <a:rPr b="1" lang="ru-RU" sz="3600"/>
            </a:br>
            <a:br>
              <a:rPr b="1" lang="ru-RU" sz="3600"/>
            </a:br>
            <a:br>
              <a:rPr b="1" lang="ru-RU" sz="3600"/>
            </a:br>
            <a:br>
              <a:rPr b="1" lang="ru-RU" sz="3600"/>
            </a:br>
            <a:r>
              <a:rPr b="1" lang="ru-RU" sz="2900">
                <a:latin typeface="Times New Roman"/>
                <a:ea typeface="Times New Roman"/>
                <a:cs typeface="Times New Roman"/>
                <a:sym typeface="Times New Roman"/>
              </a:rPr>
              <a:t>Перевод из десятичной системы счисления в другие</a:t>
            </a:r>
            <a:br>
              <a:rPr lang="ru-RU" sz="29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7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ru-RU" sz="2200">
                <a:latin typeface="Times New Roman"/>
                <a:ea typeface="Times New Roman"/>
                <a:cs typeface="Times New Roman"/>
                <a:sym typeface="Times New Roman"/>
              </a:rPr>
              <a:t>Перевод чисел из десятичной системы в двоичную, восьмеричную и шестнадцатеричную )</a:t>
            </a:r>
            <a:br>
              <a:rPr lang="ru-RU" sz="22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ru-RU" sz="4400"/>
            </a:br>
            <a:br>
              <a:rPr lang="ru-RU"/>
            </a:br>
            <a:endParaRPr/>
          </a:p>
        </p:txBody>
      </p:sp>
      <p:sp>
        <p:nvSpPr>
          <p:cNvPr id="298" name="Google Shape;298;p35"/>
          <p:cNvSpPr txBox="1"/>
          <p:nvPr>
            <p:ph idx="1" type="body"/>
          </p:nvPr>
        </p:nvSpPr>
        <p:spPr>
          <a:xfrm>
            <a:off x="996130" y="1916832"/>
            <a:ext cx="7933588" cy="4536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9525" lvl="0" marL="176213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Перевод целых чисел из десятичной системы счисления в системы счисления с другим основанием выполняется методом последовательного деления данного числа и получаемых неполных частных на основание новой системы счисления, полученные остатки и являются цифрами числа в новой системе счисления.</a:t>
            </a:r>
            <a:endParaRPr/>
          </a:p>
          <a:p>
            <a:pPr indent="-9525" lvl="0" marL="176213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indent="-9525" lvl="0" marL="176213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525" lvl="0" marL="176213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9525" lvl="0" marL="176213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type="title"/>
          </p:nvPr>
        </p:nvSpPr>
        <p:spPr>
          <a:xfrm>
            <a:off x="1000100" y="0"/>
            <a:ext cx="7933588" cy="1556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br>
              <a:rPr b="1" lang="ru-RU" sz="3600"/>
            </a:br>
            <a:br>
              <a:rPr b="1" lang="ru-RU" sz="3600"/>
            </a:br>
            <a:br>
              <a:rPr b="1" lang="ru-RU" sz="3600"/>
            </a:br>
            <a:br>
              <a:rPr b="1" lang="ru-RU" sz="3600"/>
            </a:br>
            <a:r>
              <a:rPr b="1" lang="ru-RU" sz="2900">
                <a:latin typeface="Times New Roman"/>
                <a:ea typeface="Times New Roman"/>
                <a:cs typeface="Times New Roman"/>
                <a:sym typeface="Times New Roman"/>
              </a:rPr>
              <a:t>Перевод из десятичной системы счисления в другие</a:t>
            </a:r>
            <a:br>
              <a:rPr lang="ru-RU" sz="29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7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ru-RU" sz="2200">
                <a:latin typeface="Times New Roman"/>
                <a:ea typeface="Times New Roman"/>
                <a:cs typeface="Times New Roman"/>
                <a:sym typeface="Times New Roman"/>
              </a:rPr>
              <a:t>Продолжение)</a:t>
            </a:r>
            <a:br>
              <a:rPr lang="ru-RU" sz="22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ru-RU" sz="4400"/>
            </a:br>
            <a:br>
              <a:rPr lang="ru-RU"/>
            </a:br>
            <a:endParaRPr/>
          </a:p>
        </p:txBody>
      </p:sp>
      <p:sp>
        <p:nvSpPr>
          <p:cNvPr id="304" name="Google Shape;304;p36"/>
          <p:cNvSpPr txBox="1"/>
          <p:nvPr>
            <p:ph idx="1" type="body"/>
          </p:nvPr>
        </p:nvSpPr>
        <p:spPr>
          <a:xfrm>
            <a:off x="996130" y="1556792"/>
            <a:ext cx="7933588" cy="5301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9525" lvl="0" marL="176213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ru-RU" sz="1900">
                <a:latin typeface="Calibri"/>
                <a:ea typeface="Calibri"/>
                <a:cs typeface="Calibri"/>
                <a:sym typeface="Calibri"/>
              </a:rPr>
              <a:t>		Рассмотрим алгоритм перевода числа из десятичной системы в двоичную. Исходное десятичное число многократно (до тех пор, пока частное не станет равным нулю) делится на основание двоичной системы, т.е. на </a:t>
            </a:r>
            <a:r>
              <a:rPr b="1" lang="ru-RU" sz="19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1900">
                <a:latin typeface="Calibri"/>
                <a:ea typeface="Calibri"/>
                <a:cs typeface="Calibri"/>
                <a:sym typeface="Calibri"/>
              </a:rPr>
              <a:t>. Если при делении образуется остаток, то в соответствующей двоичный разряд записывается </a:t>
            </a:r>
            <a:r>
              <a:rPr b="1" lang="ru-RU" sz="19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1900">
                <a:latin typeface="Calibri"/>
                <a:ea typeface="Calibri"/>
                <a:cs typeface="Calibri"/>
                <a:sym typeface="Calibri"/>
              </a:rPr>
              <a:t>, если делится без остатка, то записывается </a:t>
            </a:r>
            <a:r>
              <a:rPr b="1" lang="ru-RU" sz="190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ru-RU" sz="1900">
                <a:latin typeface="Calibri"/>
                <a:ea typeface="Calibri"/>
                <a:cs typeface="Calibri"/>
                <a:sym typeface="Calibri"/>
              </a:rPr>
              <a:t>. Запись остатков в двоичное число ведется слева направо, т.е. от младшего разряда к старшим.</a:t>
            </a:r>
            <a:endParaRPr/>
          </a:p>
          <a:p>
            <a:pPr indent="-9525" lvl="0" marL="176213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solidFill>
                  <a:srgbClr val="FF3300"/>
                </a:solidFill>
              </a:rPr>
              <a:t>		</a:t>
            </a:r>
            <a:r>
              <a:rPr lang="ru-RU" sz="2000"/>
              <a:t>В качестве примера рассмотрим перевод десятичного числа 19 в двоичную СС:</a:t>
            </a:r>
            <a:endParaRPr/>
          </a:p>
          <a:p>
            <a:pPr indent="-9525" lvl="0" marL="176213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rgbClr val="FF3300"/>
              </a:solidFill>
            </a:endParaRPr>
          </a:p>
          <a:p>
            <a:pPr indent="-9525" lvl="0" marL="176213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rgbClr val="FF3300"/>
              </a:solidFill>
            </a:endParaRPr>
          </a:p>
          <a:p>
            <a:pPr indent="-9525" lvl="0" marL="176213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rgbClr val="FF3300"/>
              </a:solidFill>
            </a:endParaRPr>
          </a:p>
          <a:p>
            <a:pPr indent="-9525" lvl="0" marL="176213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rgbClr val="FF3300"/>
              </a:solidFill>
            </a:endParaRPr>
          </a:p>
          <a:p>
            <a:pPr indent="-9525" lvl="0" marL="176213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rgbClr val="FF3300"/>
              </a:solidFill>
            </a:endParaRPr>
          </a:p>
          <a:p>
            <a:pPr indent="-9525" lvl="0" marL="176213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rgbClr val="FF3300"/>
              </a:solidFill>
            </a:endParaRPr>
          </a:p>
          <a:p>
            <a:pPr indent="-9525" lvl="0" marL="176213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/>
              <a:t>Перевод чисел из десятичной СС в восьмеричную и шестнадцатеричную происходит аналогично.</a:t>
            </a:r>
            <a:endParaRPr/>
          </a:p>
          <a:p>
            <a:pPr indent="-9525" lvl="0" marL="176213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rgbClr val="FF3300"/>
              </a:solidFill>
            </a:endParaRPr>
          </a:p>
          <a:p>
            <a:pPr indent="-9525" lvl="0" marL="176213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</p:txBody>
      </p:sp>
      <p:pic>
        <p:nvPicPr>
          <p:cNvPr id="305" name="Google Shape;30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9616" y="4091533"/>
            <a:ext cx="3956720" cy="2138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>
            <p:ph type="title"/>
          </p:nvPr>
        </p:nvSpPr>
        <p:spPr>
          <a:xfrm>
            <a:off x="1000100" y="0"/>
            <a:ext cx="7933588" cy="1556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br>
              <a:rPr b="1" lang="ru-RU" sz="3600"/>
            </a:br>
            <a:br>
              <a:rPr b="1" lang="ru-RU" sz="3600"/>
            </a:br>
            <a:br>
              <a:rPr b="1" lang="ru-RU" sz="3600"/>
            </a:br>
            <a:br>
              <a:rPr b="1" lang="ru-RU" sz="3600"/>
            </a:br>
            <a:r>
              <a:rPr b="1" lang="ru-RU" sz="2900">
                <a:latin typeface="Times New Roman"/>
                <a:ea typeface="Times New Roman"/>
                <a:cs typeface="Times New Roman"/>
                <a:sym typeface="Times New Roman"/>
              </a:rPr>
              <a:t>Перевод из десятичной системы счисления в другие</a:t>
            </a:r>
            <a:br>
              <a:rPr lang="ru-RU" sz="29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7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ru-RU" sz="2200">
                <a:latin typeface="Times New Roman"/>
                <a:ea typeface="Times New Roman"/>
                <a:cs typeface="Times New Roman"/>
                <a:sym typeface="Times New Roman"/>
              </a:rPr>
              <a:t>Продолжение)</a:t>
            </a:r>
            <a:br>
              <a:rPr lang="ru-RU" sz="22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ru-RU" sz="4400"/>
            </a:br>
            <a:br>
              <a:rPr lang="ru-RU"/>
            </a:br>
            <a:endParaRPr/>
          </a:p>
        </p:txBody>
      </p:sp>
      <p:sp>
        <p:nvSpPr>
          <p:cNvPr id="311" name="Google Shape;311;p37"/>
          <p:cNvSpPr txBox="1"/>
          <p:nvPr>
            <p:ph idx="1" type="body"/>
          </p:nvPr>
        </p:nvSpPr>
        <p:spPr>
          <a:xfrm>
            <a:off x="996130" y="1556792"/>
            <a:ext cx="7933588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9525" lvl="0" marL="176213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ru-RU" sz="1900">
                <a:latin typeface="Calibri"/>
                <a:ea typeface="Calibri"/>
                <a:cs typeface="Calibri"/>
                <a:sym typeface="Calibri"/>
              </a:rPr>
              <a:t>	      </a:t>
            </a:r>
            <a:r>
              <a:rPr b="1" lang="ru-RU" sz="2000">
                <a:solidFill>
                  <a:srgbClr val="FF3300"/>
                </a:solidFill>
              </a:rPr>
              <a:t>Двоичная                           Восьмеричная              Шестнадцатеричная</a:t>
            </a:r>
            <a:endParaRPr/>
          </a:p>
          <a:p>
            <a:pPr indent="-9525" lvl="0" marL="176213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9525" lvl="0" marL="176213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525" lvl="0" marL="176213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9525" lvl="0" marL="176213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</p:txBody>
      </p:sp>
      <p:pic>
        <p:nvPicPr>
          <p:cNvPr id="312" name="Google Shape;31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0417" y="2780929"/>
            <a:ext cx="6942023" cy="3096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/>
          <p:nvPr>
            <p:ph type="title"/>
          </p:nvPr>
        </p:nvSpPr>
        <p:spPr>
          <a:xfrm>
            <a:off x="1142976" y="285728"/>
            <a:ext cx="7498080" cy="725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100"/>
              <a:buFont typeface="Times New Roman"/>
              <a:buNone/>
            </a:pPr>
            <a:r>
              <a:rPr b="1" lang="ru-RU" sz="3100">
                <a:latin typeface="Times New Roman"/>
                <a:ea typeface="Times New Roman"/>
                <a:cs typeface="Times New Roman"/>
                <a:sym typeface="Times New Roman"/>
              </a:rPr>
              <a:t>Алгоритм A3:</a:t>
            </a:r>
            <a:r>
              <a:rPr lang="ru-RU" sz="31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200">
                <a:latin typeface="Times New Roman"/>
                <a:ea typeface="Times New Roman"/>
                <a:cs typeface="Times New Roman"/>
                <a:sym typeface="Times New Roman"/>
              </a:rPr>
              <a:t>(перевод числа из 10-с.с. в </a:t>
            </a:r>
            <a:r>
              <a:rPr i="1" lang="ru-RU" sz="22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ru-RU" sz="2200">
                <a:latin typeface="Times New Roman"/>
                <a:ea typeface="Times New Roman"/>
                <a:cs typeface="Times New Roman"/>
                <a:sym typeface="Times New Roman"/>
              </a:rPr>
              <a:t>-с.с) </a:t>
            </a:r>
            <a:endParaRPr/>
          </a:p>
        </p:txBody>
      </p:sp>
      <p:sp>
        <p:nvSpPr>
          <p:cNvPr id="318" name="Google Shape;318;p38"/>
          <p:cNvSpPr txBox="1"/>
          <p:nvPr>
            <p:ph idx="1" type="body"/>
          </p:nvPr>
        </p:nvSpPr>
        <p:spPr>
          <a:xfrm>
            <a:off x="928662" y="1428736"/>
            <a:ext cx="8215338" cy="4857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ru-RU" sz="2400">
                <a:latin typeface="Arial"/>
                <a:ea typeface="Arial"/>
                <a:cs typeface="Arial"/>
                <a:sym typeface="Arial"/>
              </a:rPr>
              <a:t>Вход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≥ 0,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 b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&gt; 1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i="1" lang="ru-RU" sz="24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    цикл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 :=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 mod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b; 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ru-RU" sz="2400">
                <a:latin typeface="Arial"/>
                <a:ea typeface="Arial"/>
                <a:cs typeface="Arial"/>
                <a:sym typeface="Arial"/>
              </a:rPr>
              <a:t>mod – 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остаток от деления нацело)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 :=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 div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;    (div </a:t>
            </a:r>
            <a:r>
              <a:rPr i="1" lang="ru-RU" sz="24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 целое деление)  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	 	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:=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i="1" lang="ru-RU" sz="24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1;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i="1" lang="ru-RU" sz="24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пока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 lang="ru-RU" sz="2400">
                <a:latin typeface="Arial"/>
                <a:ea typeface="Arial"/>
                <a:cs typeface="Arial"/>
                <a:sym typeface="Arial"/>
              </a:rPr>
              <a:t> ≠ 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i="1" lang="ru-RU" sz="2400"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i="1" lang="ru-RU" sz="24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i="1" lang="ru-RU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:=</a:t>
            </a:r>
            <a:r>
              <a:rPr i="1" lang="ru-RU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i;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b="1" lang="ru-RU" sz="2400">
                <a:latin typeface="Arial"/>
                <a:ea typeface="Arial"/>
                <a:cs typeface="Arial"/>
                <a:sym typeface="Arial"/>
              </a:rPr>
              <a:t>Выход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: набор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i="1" lang="ru-RU" sz="24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 ( число значащих цифр)</a:t>
            </a:r>
            <a:endParaRPr i="1" sz="2400">
              <a:latin typeface="Arial"/>
              <a:ea typeface="Arial"/>
              <a:cs typeface="Arial"/>
              <a:sym typeface="Arial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i="1" lang="ru-RU" sz="2400"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минимальное число операций деления = </a:t>
            </a:r>
            <a:r>
              <a:rPr i="1" lang="ru-RU" sz="24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>
            <p:ph type="title"/>
          </p:nvPr>
        </p:nvSpPr>
        <p:spPr>
          <a:xfrm>
            <a:off x="1435608" y="274638"/>
            <a:ext cx="749808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ru-RU"/>
              <a:t>Пример: перевод из 10-с.с. в 2-с.с.</a:t>
            </a:r>
            <a:endParaRPr/>
          </a:p>
        </p:txBody>
      </p:sp>
      <p:sp>
        <p:nvSpPr>
          <p:cNvPr id="324" name="Google Shape;324;p39"/>
          <p:cNvSpPr txBox="1"/>
          <p:nvPr>
            <p:ph idx="1" type="body"/>
          </p:nvPr>
        </p:nvSpPr>
        <p:spPr>
          <a:xfrm>
            <a:off x="1435608" y="857232"/>
            <a:ext cx="7498080" cy="642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325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5" name="Google Shape;325;p39"/>
          <p:cNvGraphicFramePr/>
          <p:nvPr/>
        </p:nvGraphicFramePr>
        <p:xfrm>
          <a:off x="3786182" y="12858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{681DF36D-59D8-47E9-BAA1-A4CF308EE215}</a:tableStyleId>
              </a:tblPr>
              <a:tblGrid>
                <a:gridCol w="841150"/>
                <a:gridCol w="730500"/>
              </a:tblGrid>
              <a:tr h="49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800" u="none" cap="none" strike="noStrike">
                          <a:solidFill>
                            <a:srgbClr val="0066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800" u="none" cap="none" strike="noStrike">
                          <a:solidFill>
                            <a:srgbClr val="0066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1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26" name="Google Shape;326;p39"/>
          <p:cNvSpPr txBox="1"/>
          <p:nvPr/>
        </p:nvSpPr>
        <p:spPr>
          <a:xfrm>
            <a:off x="2857488" y="1000108"/>
            <a:ext cx="49916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Целая часть   |  Остаток от деления на 2</a:t>
            </a:r>
            <a:endParaRPr/>
          </a:p>
        </p:txBody>
      </p:sp>
      <p:sp>
        <p:nvSpPr>
          <p:cNvPr id="327" name="Google Shape;327;p39"/>
          <p:cNvSpPr/>
          <p:nvPr/>
        </p:nvSpPr>
        <p:spPr>
          <a:xfrm>
            <a:off x="5643570" y="1500174"/>
            <a:ext cx="500066" cy="4500594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9"/>
          <p:cNvSpPr txBox="1"/>
          <p:nvPr/>
        </p:nvSpPr>
        <p:spPr>
          <a:xfrm>
            <a:off x="1214414" y="6072206"/>
            <a:ext cx="70009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325</a:t>
            </a:r>
            <a:r>
              <a:rPr baseline="-25000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(10) </a:t>
            </a: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101000101</a:t>
            </a:r>
            <a:r>
              <a:rPr baseline="-25000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ru-RU"/>
              <a:t>Перевод числа из b</a:t>
            </a:r>
            <a:r>
              <a:rPr baseline="-25000" lang="ru-RU"/>
              <a:t>1</a:t>
            </a:r>
            <a:r>
              <a:rPr lang="ru-RU"/>
              <a:t>-с.с. в b</a:t>
            </a:r>
            <a:r>
              <a:rPr baseline="-25000" lang="ru-RU"/>
              <a:t>2</a:t>
            </a:r>
            <a:r>
              <a:rPr lang="ru-RU"/>
              <a:t>-с.с.</a:t>
            </a:r>
            <a:endParaRPr/>
          </a:p>
        </p:txBody>
      </p:sp>
      <p:grpSp>
        <p:nvGrpSpPr>
          <p:cNvPr id="334" name="Google Shape;334;p40"/>
          <p:cNvGrpSpPr/>
          <p:nvPr/>
        </p:nvGrpSpPr>
        <p:grpSpPr>
          <a:xfrm>
            <a:off x="1928794" y="1643050"/>
            <a:ext cx="1714512" cy="928694"/>
            <a:chOff x="1928794" y="1643050"/>
            <a:chExt cx="1714512" cy="928694"/>
          </a:xfrm>
        </p:grpSpPr>
        <p:sp>
          <p:nvSpPr>
            <p:cNvPr id="335" name="Google Shape;335;p40"/>
            <p:cNvSpPr/>
            <p:nvPr/>
          </p:nvSpPr>
          <p:spPr>
            <a:xfrm>
              <a:off x="1928794" y="1643050"/>
              <a:ext cx="1714512" cy="928694"/>
            </a:xfrm>
            <a:prstGeom prst="ellipse">
              <a:avLst/>
            </a:prstGeom>
            <a:noFill/>
            <a:ln cap="flat" cmpd="sng" w="38100">
              <a:solidFill>
                <a:srgbClr val="2869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0"/>
            <p:cNvSpPr txBox="1"/>
            <p:nvPr/>
          </p:nvSpPr>
          <p:spPr>
            <a:xfrm>
              <a:off x="2214546" y="1857364"/>
              <a:ext cx="135732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baseline="-25000" lang="ru-RU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ru-RU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-с.с. </a:t>
              </a:r>
              <a:endParaRPr/>
            </a:p>
          </p:txBody>
        </p:sp>
      </p:grpSp>
      <p:grpSp>
        <p:nvGrpSpPr>
          <p:cNvPr id="337" name="Google Shape;337;p40"/>
          <p:cNvGrpSpPr/>
          <p:nvPr/>
        </p:nvGrpSpPr>
        <p:grpSpPr>
          <a:xfrm>
            <a:off x="6143636" y="1714488"/>
            <a:ext cx="1714512" cy="928694"/>
            <a:chOff x="6143636" y="1714488"/>
            <a:chExt cx="1714512" cy="928694"/>
          </a:xfrm>
        </p:grpSpPr>
        <p:sp>
          <p:nvSpPr>
            <p:cNvPr id="338" name="Google Shape;338;p40"/>
            <p:cNvSpPr/>
            <p:nvPr/>
          </p:nvSpPr>
          <p:spPr>
            <a:xfrm>
              <a:off x="6143636" y="1714488"/>
              <a:ext cx="1714512" cy="928694"/>
            </a:xfrm>
            <a:prstGeom prst="ellipse">
              <a:avLst/>
            </a:prstGeom>
            <a:noFill/>
            <a:ln cap="flat" cmpd="sng" w="38100">
              <a:solidFill>
                <a:srgbClr val="2869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0"/>
            <p:cNvSpPr txBox="1"/>
            <p:nvPr/>
          </p:nvSpPr>
          <p:spPr>
            <a:xfrm>
              <a:off x="6429388" y="1928802"/>
              <a:ext cx="135732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baseline="-25000" lang="ru-RU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ru-RU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-с.с. </a:t>
              </a:r>
              <a:endParaRPr/>
            </a:p>
          </p:txBody>
        </p:sp>
      </p:grpSp>
      <p:sp>
        <p:nvSpPr>
          <p:cNvPr id="340" name="Google Shape;340;p40"/>
          <p:cNvSpPr/>
          <p:nvPr/>
        </p:nvSpPr>
        <p:spPr>
          <a:xfrm>
            <a:off x="4071934" y="4429132"/>
            <a:ext cx="1714512" cy="928694"/>
          </a:xfrm>
          <a:prstGeom prst="ellipse">
            <a:avLst/>
          </a:prstGeom>
          <a:noFill/>
          <a:ln cap="flat" cmpd="sng" w="381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0"/>
          <p:cNvSpPr txBox="1"/>
          <p:nvPr/>
        </p:nvSpPr>
        <p:spPr>
          <a:xfrm>
            <a:off x="4357686" y="4643446"/>
            <a:ext cx="13573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10-с.с. </a:t>
            </a:r>
            <a:endParaRPr/>
          </a:p>
        </p:txBody>
      </p:sp>
      <p:sp>
        <p:nvSpPr>
          <p:cNvPr id="342" name="Google Shape;342;p40"/>
          <p:cNvSpPr/>
          <p:nvPr/>
        </p:nvSpPr>
        <p:spPr>
          <a:xfrm>
            <a:off x="3857620" y="1857364"/>
            <a:ext cx="2000264" cy="71438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0"/>
          <p:cNvSpPr/>
          <p:nvPr/>
        </p:nvSpPr>
        <p:spPr>
          <a:xfrm rot="3532028">
            <a:off x="2701792" y="3200765"/>
            <a:ext cx="2206644" cy="71438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0"/>
          <p:cNvSpPr/>
          <p:nvPr/>
        </p:nvSpPr>
        <p:spPr>
          <a:xfrm rot="-3544399">
            <a:off x="5009418" y="3230176"/>
            <a:ext cx="2106453" cy="71438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1"/>
          <p:cNvSpPr txBox="1"/>
          <p:nvPr>
            <p:ph type="title"/>
          </p:nvPr>
        </p:nvSpPr>
        <p:spPr>
          <a:xfrm>
            <a:off x="1475656" y="116632"/>
            <a:ext cx="749808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ru-RU"/>
              <a:t>Задание 1:</a:t>
            </a:r>
            <a:endParaRPr/>
          </a:p>
        </p:txBody>
      </p:sp>
      <p:sp>
        <p:nvSpPr>
          <p:cNvPr id="350" name="Google Shape;350;p41"/>
          <p:cNvSpPr txBox="1"/>
          <p:nvPr>
            <p:ph idx="1" type="body"/>
          </p:nvPr>
        </p:nvSpPr>
        <p:spPr>
          <a:xfrm>
            <a:off x="928662" y="764704"/>
            <a:ext cx="8215338" cy="6093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⚫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Перевести из 6-с.с. в 10-с.с. число 1035</a:t>
            </a:r>
            <a:r>
              <a:rPr baseline="-25000" lang="ru-RU" sz="2400">
                <a:latin typeface="Arial"/>
                <a:ea typeface="Arial"/>
                <a:cs typeface="Arial"/>
                <a:sym typeface="Arial"/>
              </a:rPr>
              <a:t>(6) 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Ответ: 239</a:t>
            </a:r>
            <a:endParaRPr/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Times New Roman"/>
              <a:buNone/>
            </a:pPr>
            <a:r>
              <a:rPr lang="ru-RU" sz="40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Системы счисления</a:t>
            </a:r>
            <a:r>
              <a:rPr lang="ru-RU" sz="4000">
                <a:solidFill>
                  <a:srgbClr val="0000FF"/>
                </a:solidFill>
              </a:rPr>
              <a:t> </a:t>
            </a:r>
            <a:endParaRPr/>
          </a:p>
        </p:txBody>
      </p:sp>
      <p:sp>
        <p:nvSpPr>
          <p:cNvPr id="118" name="Google Shape;118;p15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274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ru-RU" sz="2400">
                <a:solidFill>
                  <a:srgbClr val="0000FF"/>
                </a:solidFill>
              </a:rPr>
              <a:t> </a:t>
            </a:r>
            <a:r>
              <a:rPr lang="ru-RU" sz="2400">
                <a:solidFill>
                  <a:schemeClr val="accent5"/>
                </a:solidFill>
              </a:rPr>
              <a:t>Лекция 1</a:t>
            </a:r>
            <a:endParaRPr/>
          </a:p>
          <a:p>
            <a:pPr indent="0" lvl="0" marL="2743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ru-RU" sz="2400">
                <a:solidFill>
                  <a:schemeClr val="accent5"/>
                </a:solidFill>
              </a:rPr>
              <a:t>Перевод целых чисел</a:t>
            </a:r>
            <a:endParaRPr sz="2400">
              <a:solidFill>
                <a:schemeClr val="accent5"/>
              </a:solidFill>
            </a:endParaRPr>
          </a:p>
          <a:p>
            <a:pPr indent="0" lvl="0" marL="2743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0" lvl="0" marL="27432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2"/>
          <p:cNvSpPr txBox="1"/>
          <p:nvPr>
            <p:ph type="title"/>
          </p:nvPr>
        </p:nvSpPr>
        <p:spPr>
          <a:xfrm>
            <a:off x="1475656" y="116632"/>
            <a:ext cx="749808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ru-RU"/>
              <a:t>Задание 2:</a:t>
            </a:r>
            <a:endParaRPr/>
          </a:p>
        </p:txBody>
      </p:sp>
      <p:sp>
        <p:nvSpPr>
          <p:cNvPr id="356" name="Google Shape;356;p42"/>
          <p:cNvSpPr txBox="1"/>
          <p:nvPr>
            <p:ph idx="1" type="body"/>
          </p:nvPr>
        </p:nvSpPr>
        <p:spPr>
          <a:xfrm>
            <a:off x="928662" y="764704"/>
            <a:ext cx="8215338" cy="6093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Перевести из 10-с.с. в 3-с.с. число 831</a:t>
            </a:r>
            <a:r>
              <a:rPr baseline="-25000" lang="ru-RU" sz="2400">
                <a:latin typeface="Arial"/>
                <a:ea typeface="Arial"/>
                <a:cs typeface="Arial"/>
                <a:sym typeface="Arial"/>
              </a:rPr>
              <a:t>(10) 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70687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70687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70687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70687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70687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70687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70687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70687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70687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70687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70687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70687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ru-RU" sz="2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Ответ: 1010210</a:t>
            </a:r>
            <a:r>
              <a:rPr baseline="-25000" lang="ru-RU" sz="2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(3)</a:t>
            </a:r>
            <a:endParaRPr/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/>
          <p:nvPr>
            <p:ph type="title"/>
          </p:nvPr>
        </p:nvSpPr>
        <p:spPr>
          <a:xfrm>
            <a:off x="1475656" y="116632"/>
            <a:ext cx="749808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ru-RU"/>
              <a:t>Задание 3:</a:t>
            </a:r>
            <a:endParaRPr/>
          </a:p>
        </p:txBody>
      </p:sp>
      <p:sp>
        <p:nvSpPr>
          <p:cNvPr id="362" name="Google Shape;362;p43"/>
          <p:cNvSpPr txBox="1"/>
          <p:nvPr>
            <p:ph idx="1" type="body"/>
          </p:nvPr>
        </p:nvSpPr>
        <p:spPr>
          <a:xfrm>
            <a:off x="928662" y="764704"/>
            <a:ext cx="7963818" cy="6093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⚫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Перевести из 16-с.с. в 5-с.с. число 3А8</a:t>
            </a:r>
            <a:r>
              <a:rPr baseline="-25000" lang="ru-RU" sz="2400">
                <a:latin typeface="Arial"/>
                <a:ea typeface="Arial"/>
                <a:cs typeface="Arial"/>
                <a:sym typeface="Arial"/>
              </a:rPr>
              <a:t>(16) 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Ответ:12221</a:t>
            </a:r>
            <a:r>
              <a:rPr baseline="-25000" lang="ru-RU" sz="2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(5)</a:t>
            </a:r>
            <a:endParaRPr/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/>
          <p:cNvSpPr txBox="1"/>
          <p:nvPr>
            <p:ph type="title"/>
          </p:nvPr>
        </p:nvSpPr>
        <p:spPr>
          <a:xfrm>
            <a:off x="1475656" y="116632"/>
            <a:ext cx="749808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ru-RU"/>
              <a:t>Задание 4:</a:t>
            </a:r>
            <a:endParaRPr/>
          </a:p>
        </p:txBody>
      </p:sp>
      <p:sp>
        <p:nvSpPr>
          <p:cNvPr id="368" name="Google Shape;368;p44"/>
          <p:cNvSpPr txBox="1"/>
          <p:nvPr>
            <p:ph idx="1" type="body"/>
          </p:nvPr>
        </p:nvSpPr>
        <p:spPr>
          <a:xfrm>
            <a:off x="928662" y="764704"/>
            <a:ext cx="8215338" cy="6093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⚫"/>
            </a:pP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Сколько единиц в двоичной записи числа </a:t>
            </a:r>
            <a:r>
              <a:rPr b="1"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1090</a:t>
            </a: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Ответ: 3</a:t>
            </a:r>
            <a:endParaRPr/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"/>
          <p:cNvSpPr txBox="1"/>
          <p:nvPr>
            <p:ph type="title"/>
          </p:nvPr>
        </p:nvSpPr>
        <p:spPr>
          <a:xfrm>
            <a:off x="1475656" y="116632"/>
            <a:ext cx="749808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ru-RU"/>
              <a:t>Задание 5:</a:t>
            </a:r>
            <a:endParaRPr/>
          </a:p>
        </p:txBody>
      </p:sp>
      <p:sp>
        <p:nvSpPr>
          <p:cNvPr id="374" name="Google Shape;374;p45"/>
          <p:cNvSpPr txBox="1"/>
          <p:nvPr>
            <p:ph idx="1" type="body"/>
          </p:nvPr>
        </p:nvSpPr>
        <p:spPr>
          <a:xfrm>
            <a:off x="928662" y="764704"/>
            <a:ext cx="8215338" cy="6093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⚫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Укажите наименьшее число, двоичная запись которого содержит ровно пять значащих нулей и две единицы. Ответ запишите в десятичной системе счисления.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Ответ: 65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1435608" y="274638"/>
            <a:ext cx="7422672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ru-RU"/>
              <a:t>Значение и обозначение числа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1214414" y="2143116"/>
            <a:ext cx="10715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Число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3857620" y="1785926"/>
            <a:ext cx="36433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Значение (содержание)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3929058" y="2285992"/>
            <a:ext cx="42862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Обозначение (форма)</a:t>
            </a:r>
            <a:endParaRPr/>
          </a:p>
        </p:txBody>
      </p:sp>
      <p:cxnSp>
        <p:nvCxnSpPr>
          <p:cNvPr id="127" name="Google Shape;127;p16"/>
          <p:cNvCxnSpPr>
            <a:endCxn id="125" idx="1"/>
          </p:cNvCxnSpPr>
          <p:nvPr/>
        </p:nvCxnSpPr>
        <p:spPr>
          <a:xfrm flipH="1" rot="10800000">
            <a:off x="2285920" y="2016759"/>
            <a:ext cx="1571700" cy="35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8" name="Google Shape;128;p16"/>
          <p:cNvCxnSpPr>
            <a:endCxn id="126" idx="1"/>
          </p:cNvCxnSpPr>
          <p:nvPr/>
        </p:nvCxnSpPr>
        <p:spPr>
          <a:xfrm>
            <a:off x="2285958" y="2374025"/>
            <a:ext cx="1643100" cy="142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9" name="Google Shape;129;p16"/>
          <p:cNvSpPr txBox="1"/>
          <p:nvPr/>
        </p:nvSpPr>
        <p:spPr>
          <a:xfrm>
            <a:off x="1000100" y="3143248"/>
            <a:ext cx="792961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Значение конкретного числа 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это числовая величина, «чистая», отвлеченная от каких-либо измеряемых объектов и единиц измерения, количественная мера, выраженная в стандартных единицах.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1000100" y="4572008"/>
            <a:ext cx="78581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Обозначение 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(форма, внешнее представление) числа – это его название или знак в некотором языке или системе обозначений, позволяющих отличать данное число от других.</a:t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1428728" y="1142984"/>
            <a:ext cx="72866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  IX,  девять,  nine,  1001</a:t>
            </a:r>
            <a:r>
              <a:rPr baseline="-25000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1214414" y="6000768"/>
            <a:ext cx="75724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Значение числа инвариантно (не зависит от  обозначения).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1435608" y="274638"/>
            <a:ext cx="749808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ru-RU"/>
              <a:t>Система счисления (с.с.) - </a:t>
            </a:r>
            <a:endParaRPr/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1214414" y="862642"/>
            <a:ext cx="7719274" cy="5995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40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latin typeface="Calibri"/>
                <a:ea typeface="Calibri"/>
                <a:cs typeface="Calibri"/>
                <a:sym typeface="Calibri"/>
              </a:rPr>
              <a:t>Определение 1: </a:t>
            </a:r>
            <a:r>
              <a:rPr b="1" lang="ru-RU" sz="1600">
                <a:latin typeface="Calibri"/>
                <a:ea typeface="Calibri"/>
                <a:cs typeface="Calibri"/>
                <a:sym typeface="Calibri"/>
              </a:rPr>
              <a:t>Это система правил, позволяющих конструировать названия чисел (знаковые обозначения) некоторым регулярным способом.</a:t>
            </a:r>
            <a:endParaRPr/>
          </a:p>
          <a:p>
            <a:pPr indent="0" lvl="0" marL="1440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latin typeface="Calibri"/>
                <a:ea typeface="Calibri"/>
                <a:cs typeface="Calibri"/>
                <a:sym typeface="Calibri"/>
              </a:rPr>
              <a:t>Определение2: </a:t>
            </a:r>
            <a:r>
              <a:rPr b="1" lang="ru-RU" sz="1600">
                <a:latin typeface="Calibri"/>
                <a:ea typeface="Calibri"/>
                <a:cs typeface="Calibri"/>
                <a:sym typeface="Calibri"/>
              </a:rPr>
              <a:t>Это знаковая система, в которой числа записываются по определенным правилам с помощью символов некоторого алфавита, называемых цифрами.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b="1" lang="ru-RU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Непозиционные системы счисления </a:t>
            </a:r>
            <a:r>
              <a:rPr lang="ru-RU" sz="1600">
                <a:latin typeface="Calibri"/>
                <a:ea typeface="Calibri"/>
                <a:cs typeface="Calibri"/>
                <a:sym typeface="Calibri"/>
              </a:rPr>
              <a:t>возникли первыми, они основаны на простом суммировании «весов» – цифр - «разновесов», занятых в записи числа.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latin typeface="Calibri"/>
                <a:ea typeface="Calibri"/>
                <a:cs typeface="Calibri"/>
                <a:sym typeface="Calibri"/>
              </a:rPr>
              <a:t>Например, римская с.с., где все цифры могут браться плюсом или минусом, в зависимости от позиции этой цифры относительно более «тяжелых».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b="1" lang="ru-RU" sz="1600"/>
              <a:t>I     V     X     L     C     D      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latin typeface="Calibri"/>
                <a:ea typeface="Calibri"/>
                <a:cs typeface="Calibri"/>
                <a:sym typeface="Calibri"/>
              </a:rPr>
              <a:t>   1     5      10    50    100   500   1000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latin typeface="Calibri"/>
                <a:ea typeface="Calibri"/>
                <a:cs typeface="Calibri"/>
                <a:sym typeface="Calibri"/>
              </a:rPr>
              <a:t>Если меньшая цифра стоит слева от большей то она вычитается, если справа  - прибавляется 		</a:t>
            </a:r>
            <a:r>
              <a:rPr b="1" lang="ru-RU" sz="1600"/>
              <a:t>VI = 6,   IV = 4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МСМХСV111= 1000 + (1000-100) + (100-10) + 5 + 1 + 1 + 1 = 1998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"/>
              <a:buNone/>
            </a:pPr>
            <a:r>
              <a:t/>
            </a:r>
            <a:endParaRPr b="1" sz="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b="1" lang="ru-RU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Позиционные системы счисления </a:t>
            </a:r>
            <a:r>
              <a:rPr lang="ru-RU" sz="1600">
                <a:latin typeface="Calibri"/>
                <a:ea typeface="Calibri"/>
                <a:cs typeface="Calibri"/>
                <a:sym typeface="Calibri"/>
              </a:rPr>
              <a:t>: число цифр конечно, вклад каждой цифры зависит от «веса» ее позиции (разряда) в записи числа.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b="1" lang="ru-RU" sz="1600">
                <a:latin typeface="Calibri"/>
                <a:ea typeface="Calibri"/>
                <a:cs typeface="Calibri"/>
                <a:sym typeface="Calibri"/>
              </a:rPr>
              <a:t>Например: </a:t>
            </a:r>
            <a:r>
              <a:rPr lang="ru-RU" sz="1600">
                <a:latin typeface="Calibri"/>
                <a:ea typeface="Calibri"/>
                <a:cs typeface="Calibri"/>
                <a:sym typeface="Calibri"/>
              </a:rPr>
              <a:t>в числе </a:t>
            </a:r>
            <a:r>
              <a:rPr b="1" lang="ru-RU" sz="1600">
                <a:latin typeface="Calibri"/>
                <a:ea typeface="Calibri"/>
                <a:cs typeface="Calibri"/>
                <a:sym typeface="Calibri"/>
              </a:rPr>
              <a:t>357,6  </a:t>
            </a:r>
            <a:r>
              <a:rPr lang="ru-RU" sz="1600">
                <a:latin typeface="Calibri"/>
                <a:ea typeface="Calibri"/>
                <a:cs typeface="Calibri"/>
                <a:sym typeface="Calibri"/>
              </a:rPr>
              <a:t>первый символ  3 означает 3 сотни; второй символ 5 означает 5 десятков, третий символ  7 означает 7 единиц, а четвертый символ  6 означает 6 десятых долей единицы.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latin typeface="Calibri"/>
                <a:ea typeface="Calibri"/>
                <a:cs typeface="Calibri"/>
                <a:sym typeface="Calibri"/>
              </a:rPr>
              <a:t>Количество используемых цифр в алфавите системы счисления называется ее </a:t>
            </a:r>
            <a:r>
              <a:rPr b="1" lang="ru-RU" sz="1600">
                <a:latin typeface="Calibri"/>
                <a:ea typeface="Calibri"/>
                <a:cs typeface="Calibri"/>
                <a:sym typeface="Calibri"/>
              </a:rPr>
              <a:t>основанием</a:t>
            </a:r>
            <a:r>
              <a:rPr lang="ru-RU" sz="1600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001" id="143" name="Google Shape;1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975" y="875944"/>
            <a:ext cx="3456384" cy="422616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>
            <p:ph type="title"/>
          </p:nvPr>
        </p:nvSpPr>
        <p:spPr>
          <a:xfrm>
            <a:off x="1435608" y="274638"/>
            <a:ext cx="7498080" cy="588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ru-RU" sz="3200"/>
              <a:t>Единичная система счисления (с.с.) - </a:t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4427984" y="862642"/>
            <a:ext cx="4505704" cy="5720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29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/>
              <a:t>	</a:t>
            </a:r>
            <a:r>
              <a:rPr lang="ru-RU" sz="1800"/>
              <a:t>Находки археологов на стоянках первобытных людей свидетельствуют о том, что первоначально количество предметов отображали равным количеством каких-либо значков (бирок): зарубок, черточек, точек. 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ru-RU" sz="1800"/>
              <a:t>	Позже значки стали группировать по три или по пять.  Такая система записи чисел называется </a:t>
            </a:r>
            <a:r>
              <a:rPr lang="ru-RU" sz="1800">
                <a:solidFill>
                  <a:srgbClr val="0000CC"/>
                </a:solidFill>
              </a:rPr>
              <a:t>единичной (унарной)</a:t>
            </a:r>
            <a:r>
              <a:rPr lang="ru-RU" sz="1800"/>
              <a:t>, так как любое число в ней образуется путем повторения одного знака, символизирующего единицу. 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/>
              <a:t>	Отголоски единичной системы счисления встречаются и сегодня (</a:t>
            </a:r>
            <a:r>
              <a:rPr i="1" lang="ru-RU" sz="1800">
                <a:solidFill>
                  <a:srgbClr val="0000CC"/>
                </a:solidFill>
              </a:rPr>
              <a:t>счетные палочки</a:t>
            </a:r>
            <a:r>
              <a:rPr i="1" lang="ru-RU" sz="1800"/>
              <a:t> для обучения счету; </a:t>
            </a:r>
            <a:r>
              <a:rPr i="1" lang="ru-RU" sz="1800">
                <a:solidFill>
                  <a:srgbClr val="0000CC"/>
                </a:solidFill>
              </a:rPr>
              <a:t>полоски, нашитые на рукаве</a:t>
            </a:r>
            <a:r>
              <a:rPr i="1" lang="ru-RU" sz="1800"/>
              <a:t>, означают на каком курсе учится курсант военного училища</a:t>
            </a:r>
            <a:r>
              <a:rPr lang="ru-RU" sz="1800"/>
              <a:t>).</a:t>
            </a:r>
            <a:endParaRPr/>
          </a:p>
          <a:p>
            <a:pPr indent="0" lvl="0" marL="1440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1117975" y="5229200"/>
            <a:ext cx="302197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Отображение количества предметов узелками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ex_image085" id="151" name="Google Shape;151;p19"/>
          <p:cNvPicPr preferRelativeResize="0"/>
          <p:nvPr/>
        </p:nvPicPr>
        <p:blipFill rotWithShape="1">
          <a:blip r:embed="rId3">
            <a:alphaModFix/>
          </a:blip>
          <a:srcRect b="5153" l="6517" r="6517" t="6796"/>
          <a:stretch/>
        </p:blipFill>
        <p:spPr>
          <a:xfrm>
            <a:off x="1041723" y="862642"/>
            <a:ext cx="3507955" cy="22783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>
            <p:ph type="title"/>
          </p:nvPr>
        </p:nvSpPr>
        <p:spPr>
          <a:xfrm>
            <a:off x="1435608" y="274638"/>
            <a:ext cx="7498080" cy="588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800"/>
              <a:buFont typeface="Gill Sans"/>
              <a:buNone/>
            </a:pPr>
            <a:r>
              <a:rPr lang="ru-RU" sz="2800"/>
              <a:t>ДРЕВНЕЕГИПЕТСКАЯ СИСТЕМА СЧИСЛЕНИЯ</a:t>
            </a:r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4211960" y="862642"/>
            <a:ext cx="4721728" cy="2422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29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/>
              <a:t>	</a:t>
            </a:r>
            <a:r>
              <a:rPr lang="ru-RU" sz="1800"/>
              <a:t>Примерно  в третьем тысячелетии до нашей эры древние египтяне придумали свою числовую систему, в которой для обозначения ключевых чисел 1, 10, 100 и т.д. использовались специальные значки — иероглифы. Все остальные числа составлялись из этих ключевых при помощи операции сложения.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1041723" y="3429000"/>
            <a:ext cx="8102277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Система счисления Древнего Египта является десятичной, но непозиционной. </a:t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1331640" y="3846004"/>
            <a:ext cx="3888432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Записывались цифры числа начиная с больших значений и заканчивая меньшими.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Если палочек нужно изобразить несколько, то их изображали в два ряда, причем в нижнем ряду должно быть столько же палочек, сколько и в верхнем, или на одну больше.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Если десятков, единиц, или какого-то другого разряда не было, то переходили к следующему разряду.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8316" y="4072788"/>
            <a:ext cx="1223963" cy="703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08104" y="5222118"/>
            <a:ext cx="2448718" cy="629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 txBox="1"/>
          <p:nvPr/>
        </p:nvSpPr>
        <p:spPr>
          <a:xfrm>
            <a:off x="7092280" y="4233026"/>
            <a:ext cx="14401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- 1 205</a:t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5927412" y="6040214"/>
            <a:ext cx="23297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- 1 023 029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1435608" y="274638"/>
            <a:ext cx="7498080" cy="588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800"/>
              <a:buFont typeface="Gill Sans"/>
              <a:buNone/>
            </a:pPr>
            <a:r>
              <a:rPr lang="ru-RU" sz="2800"/>
              <a:t>РИМСКАЯ СИСТЕМА СЧИСЛЕНИЯ</a:t>
            </a:r>
            <a:endParaRPr/>
          </a:p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1187624" y="862642"/>
            <a:ext cx="6512680" cy="530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29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/>
              <a:t>	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В основе римской системы счисления лежали знаки I (один палец) для числа 1, V (раскрытая ладонь) для числа 5, Х (две сложенные ладони) для 10. 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Для обозначения чисел 100, 500 и 1000 применяются первые буквы соответствующих латинских слов (Centum - сто,  Demimille - половина тысячи,  Mille - тысяча).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Число обозначается набором стоящих подряд цифр.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ru-RU" sz="1800"/>
              <a:t>I     V     X     L     C     D      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  1     5      10    50    100   500   1000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82296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ru-RU" sz="1800" u="sng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Значение числа определяется как сумма или разность цифр в числе. Все цифры могут браться плюсом или минусом, в зависимости от позиции этой цифры относительно более «тяжелых». Если меньшая цифра стоит слева от большей то она вычитается, если справа  - прибавляется: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82296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Например: </a:t>
            </a:r>
            <a:r>
              <a:rPr b="1" lang="ru-RU" sz="1600"/>
              <a:t>VI = 6,   IV = 4, а 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МСМХСV111= 1000 + (1000-100) + (100-10) + 5 + 1 + 1 + 1 = 1998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82296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0304" y="862642"/>
            <a:ext cx="1393825" cy="1662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1435608" y="274638"/>
            <a:ext cx="7498080" cy="588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Gill Sans"/>
              <a:buNone/>
            </a:pPr>
            <a:r>
              <a:rPr lang="ru-RU" sz="2400"/>
              <a:t>СЛАВЯНСКАЯ АЛФАВИТНАЯ СИСТЕМА СЧИСЛЕНИЯ</a:t>
            </a:r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4979979" y="862642"/>
            <a:ext cx="3953709" cy="530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У славянских народов числовые значения букв установились в порядке славянского алфавита, который использовал сначала </a:t>
            </a: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глаголицу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, а затем </a:t>
            </a: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кириллицу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Над буквами, обозначающими числа, ставился специальный знак «~» - </a:t>
            </a: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титло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  Самая высшая из величин называлась «</a:t>
            </a: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колода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» (</a:t>
            </a: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1" baseline="30000" lang="ru-RU" sz="1800">
                <a:latin typeface="Calibri"/>
                <a:ea typeface="Calibri"/>
                <a:cs typeface="Calibri"/>
                <a:sym typeface="Calibri"/>
              </a:rPr>
              <a:t>50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). Считалось, что «</a:t>
            </a:r>
            <a:r>
              <a:rPr b="1" i="1" lang="ru-RU" sz="1800">
                <a:latin typeface="Calibri"/>
                <a:ea typeface="Calibri"/>
                <a:cs typeface="Calibri"/>
                <a:sym typeface="Calibri"/>
              </a:rPr>
              <a:t>боле сего несть человеческому уму разумевати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».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  В России славянская нумерация сохранилась до конца XVII века. При Петре I возобладала так называемая арабская нумерация, которой мы пользуемся и сейчас.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  Славянская нумерация сохранилась только в богослужебных книгах.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</p:txBody>
      </p:sp>
      <p:pic>
        <p:nvPicPr>
          <p:cNvPr descr="image056" id="173" name="Google Shape;17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7" y="862643"/>
            <a:ext cx="3960440" cy="348175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/>
        </p:nvSpPr>
        <p:spPr>
          <a:xfrm>
            <a:off x="1347620" y="4337120"/>
            <a:ext cx="331236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Древнерусская алфавитная система счисления, использующая кириллицу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Солнцестояние">
  <a:themeElements>
    <a:clrScheme name="Солнцестояние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