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6858000" cx="9144000"/>
  <p:notesSz cx="6858000" cy="9144000"/>
  <p:embeddedFontLst>
    <p:embeddedFont>
      <p:font typeface="Cambria Math"/>
      <p:regular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290F9D-DFE2-449C-AF65-BA1E1B4F7AE9}">
  <a:tblStyle styleId="{81290F9D-DFE2-449C-AF65-BA1E1B4F7AE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3F921CD-D102-4219-8978-5557344D283A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18E2193E-C349-43F8-9958-5CA44EA15399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CambriaMath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Google Shape;31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Google Shape;32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Google Shape;34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Google Shape;38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3" name="Google Shape;40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9" name="Google Shape;40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5" name="Google Shape;41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4" name="Google Shape;42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1" name="Google Shape;43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6" name="Google Shape;47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2" name="Google Shape;48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Google Shape;48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Google Shape;49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Google Shape;50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https://www.youtube.com/watch?v=Uw1Zsq0P58I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6" name="Google Shape;50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2" name="Google Shape;51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7" name="Google Shape;51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5" name="Google Shape;52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4" name="Google Shape;53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0" name="Google Shape;54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6" name="Google Shape;54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611560" y="908720"/>
            <a:ext cx="7772400" cy="115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rgbClr val="BFBFBF"/>
                </a:solidFill>
              </a:rPr>
              <a:t>Основы программирования</a:t>
            </a:r>
            <a:endParaRPr>
              <a:solidFill>
                <a:srgbClr val="BFBFBF"/>
              </a:solidFill>
            </a:endParaRPr>
          </a:p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1187624" y="2636912"/>
            <a:ext cx="6944816" cy="2736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b="1" lang="ru-RU"/>
              <a:t>Лекция 20</a:t>
            </a:r>
            <a:endParaRPr b="1"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ru-RU">
                <a:solidFill>
                  <a:schemeClr val="dk1"/>
                </a:solidFill>
              </a:rPr>
              <a:t>Динамическое программирование 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Часть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490344" y="116632"/>
            <a:ext cx="8229600" cy="457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/>
              <a:t>Пример 8. Продолжение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79512" y="573832"/>
            <a:ext cx="8640960" cy="2855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None/>
            </a:pPr>
            <a:r>
              <a:rPr lang="ru-RU">
                <a:solidFill>
                  <a:srgbClr val="00B0F0"/>
                </a:solidFill>
              </a:rPr>
              <a:t>Справедливы следующие отношения</a:t>
            </a:r>
            <a:r>
              <a:rPr lang="ru-RU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latin typeface="Cambria Math"/>
                <a:ea typeface="Cambria Math"/>
                <a:cs typeface="Cambria Math"/>
                <a:sym typeface="Cambria Math"/>
              </a:rPr>
              <a:t>B[i, 0] = A[ i, 0], при 0 ≤ i &lt; 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latin typeface="Cambria Math"/>
                <a:ea typeface="Cambria Math"/>
                <a:cs typeface="Cambria Math"/>
                <a:sym typeface="Cambria Math"/>
              </a:rPr>
              <a:t>B[0, j] = А[0, j] + max( B[0, j -1], B[ 1, j -1] ), при 1 ≤ j &lt; 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latin typeface="Cambria Math"/>
                <a:ea typeface="Cambria Math"/>
                <a:cs typeface="Cambria Math"/>
                <a:sym typeface="Cambria Math"/>
              </a:rPr>
              <a:t>B[M -1, j] = А[М - 1, j] + max( B[ М - 1, j -1], B[ М - 2, j -1]), при 1 ≤ j &lt; 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latin typeface="Cambria Math"/>
                <a:ea typeface="Cambria Math"/>
                <a:cs typeface="Cambria Math"/>
                <a:sym typeface="Cambria Math"/>
              </a:rPr>
              <a:t>B[i, j] = А[i, j] + max( B[ i - 1, j -1], B[ i, j -1], B[ i + 1, j -1]) ,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latin typeface="Cambria Math"/>
                <a:ea typeface="Cambria Math"/>
                <a:cs typeface="Cambria Math"/>
                <a:sym typeface="Cambria Math"/>
              </a:rPr>
              <a:t>                                                                                            при 1 ≤ i &lt; M -1, 1 ≤ j &lt; N</a:t>
            </a:r>
            <a:r>
              <a:rPr lang="ru-RU"/>
              <a:t>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aphicFrame>
        <p:nvGraphicFramePr>
          <p:cNvPr id="200" name="Google Shape;200;p23"/>
          <p:cNvGraphicFramePr/>
          <p:nvPr/>
        </p:nvGraphicFramePr>
        <p:xfrm>
          <a:off x="827584" y="3707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{81290F9D-DFE2-449C-AF65-BA1E1B4F7AE9}</a:tableStyleId>
              </a:tblPr>
              <a:tblGrid>
                <a:gridCol w="641175"/>
                <a:gridCol w="667600"/>
                <a:gridCol w="584150"/>
                <a:gridCol w="676575"/>
              </a:tblGrid>
              <a:tr h="51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1" name="Google Shape;201;p23"/>
          <p:cNvGraphicFramePr/>
          <p:nvPr/>
        </p:nvGraphicFramePr>
        <p:xfrm>
          <a:off x="4799427" y="37055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{81290F9D-DFE2-449C-AF65-BA1E1B4F7AE9}</a:tableStyleId>
              </a:tblPr>
              <a:tblGrid>
                <a:gridCol w="641175"/>
                <a:gridCol w="667600"/>
                <a:gridCol w="624050"/>
                <a:gridCol w="636675"/>
              </a:tblGrid>
              <a:tr h="51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2" name="Google Shape;202;p23"/>
          <p:cNvSpPr txBox="1"/>
          <p:nvPr/>
        </p:nvSpPr>
        <p:spPr>
          <a:xfrm>
            <a:off x="179512" y="3789040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4173096" y="3735264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1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6837651" y="5804169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6819466" y="5306159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6819466" y="4795850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6849553" y="4250705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6837651" y="3740396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6202619" y="5787136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6195050" y="5325910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6195050" y="4799880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6195050" y="4279642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6202619" y="3759404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5543866" y="5789099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5543866" y="5329202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5525243" y="4804422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5525243" y="4279642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5525243" y="3735264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23"/>
          <p:cNvCxnSpPr/>
          <p:nvPr/>
        </p:nvCxnSpPr>
        <p:spPr>
          <a:xfrm rot="10800000">
            <a:off x="6546959" y="3987358"/>
            <a:ext cx="353999" cy="317191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0" name="Google Shape;220;p23"/>
          <p:cNvCxnSpPr>
            <a:stCxn id="213" idx="1"/>
          </p:cNvCxnSpPr>
          <p:nvPr/>
        </p:nvCxnSpPr>
        <p:spPr>
          <a:xfrm flipH="1">
            <a:off x="5794319" y="3944070"/>
            <a:ext cx="408300" cy="46110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1" name="Google Shape;221;p23"/>
          <p:cNvCxnSpPr/>
          <p:nvPr/>
        </p:nvCxnSpPr>
        <p:spPr>
          <a:xfrm rot="10800000">
            <a:off x="5140070" y="4535724"/>
            <a:ext cx="512050" cy="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>
            <p:ph type="title"/>
          </p:nvPr>
        </p:nvSpPr>
        <p:spPr>
          <a:xfrm>
            <a:off x="457200" y="116632"/>
            <a:ext cx="8229600" cy="457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/>
              <a:t>Пример 8. Максимальная сумма в таблице(вариант 2)</a:t>
            </a:r>
            <a:endParaRPr/>
          </a:p>
        </p:txBody>
      </p:sp>
      <p:sp>
        <p:nvSpPr>
          <p:cNvPr id="227" name="Google Shape;227;p24"/>
          <p:cNvSpPr txBox="1"/>
          <p:nvPr>
            <p:ph idx="1" type="body"/>
          </p:nvPr>
        </p:nvSpPr>
        <p:spPr>
          <a:xfrm>
            <a:off x="457200" y="764704"/>
            <a:ext cx="8363272" cy="5976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357188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Для решения задачи методом динамического программирования нужно ввести дополнительную матрицу dp размером M x N, в которой dp[i][j] будет хранить максимальную сумму, которую можно набрать, закончив движение в столбце j, находясь в ячейке (i, j).</a:t>
            </a:r>
            <a:endParaRPr/>
          </a:p>
          <a:p>
            <a:pPr indent="357188" lvl="0" marL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Таким образом, чтобы решить задачу, нужно последовательно заполнить матрицу dp. Для этого можно использовать следующий алгоритм:</a:t>
            </a:r>
            <a:endParaRPr/>
          </a:p>
          <a:p>
            <a:pPr indent="357188" lvl="0" marL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1.	Создаем двумерный массив dp размером MxN, где dp[i][j] будет хранить максимальную сумму, которую можно набрать, закончив движение в столбце j и находясь в строке i.</a:t>
            </a:r>
            <a:endParaRPr/>
          </a:p>
          <a:p>
            <a:pPr indent="357188" lvl="0" marL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2.	Инициализируем первый столбец массива dp значением соответствующих элементов матрицы A.</a:t>
            </a:r>
            <a:endParaRPr/>
          </a:p>
          <a:p>
            <a:pPr indent="357188" lvl="0" marL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3.	Проходим по столбцам матрицы A, начиная со второго столбца. Для каждой клетки A[i][j] вычисляем значение dp[i][j] как сумму A[i][j] и максимального значения из трех возможных предыдущих клеток:</a:t>
            </a:r>
            <a:endParaRPr/>
          </a:p>
          <a:p>
            <a:pPr indent="357188" lvl="0" marL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•	dp[i-1][j-1], если i&gt;0 и j&gt;0</a:t>
            </a:r>
            <a:endParaRPr/>
          </a:p>
          <a:p>
            <a:pPr indent="357188" lvl="0" marL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•	dp[i+1][j-1], если i&lt;M-1 и j&gt;0</a:t>
            </a:r>
            <a:endParaRPr/>
          </a:p>
          <a:p>
            <a:pPr indent="357188" lvl="0" marL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•	dp[i][j-1], если j&gt;0</a:t>
            </a:r>
            <a:endParaRPr/>
          </a:p>
          <a:p>
            <a:pPr indent="357188" lvl="0" marL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4.	После прохода по всем столбцам массива A, находим максимальное значение в последнем столбце dp[M-1][N-1], которое и будет являться максимальной</a:t>
            </a:r>
            <a:endParaRPr/>
          </a:p>
          <a:p>
            <a:pPr indent="357188" lvl="0" marL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285720" y="214290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/>
              <a:t>Пример 9. Задача</a:t>
            </a:r>
            <a:r>
              <a:rPr b="1" lang="ru-RU" sz="2400"/>
              <a:t>  </a:t>
            </a:r>
            <a:r>
              <a:rPr b="1" lang="ru-RU" sz="2800"/>
              <a:t>"Divisibility“  </a:t>
            </a:r>
            <a:r>
              <a:rPr lang="ru-RU" sz="1800"/>
              <a:t>1999-2000 ACM NEERC</a:t>
            </a:r>
            <a:endParaRPr sz="1800"/>
          </a:p>
        </p:txBody>
      </p:sp>
      <p:sp>
        <p:nvSpPr>
          <p:cNvPr id="233" name="Google Shape;233;p25"/>
          <p:cNvSpPr txBox="1"/>
          <p:nvPr>
            <p:ph idx="1" type="body"/>
          </p:nvPr>
        </p:nvSpPr>
        <p:spPr>
          <a:xfrm>
            <a:off x="0" y="928670"/>
            <a:ext cx="8893175" cy="5572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Рассмотрим произвольную последовательность целых чисел. Можно поставить знаки операций  + или – между целыми в данной последовательности, получая при этом различные арифметические выражения, которые при их вычислении имеют различные значения.  Давайте, например, возьмем следующую последовательность: </a:t>
            </a:r>
            <a:r>
              <a:rPr b="1" lang="ru-RU" sz="2000">
                <a:latin typeface="Courier New"/>
                <a:ea typeface="Courier New"/>
                <a:cs typeface="Courier New"/>
                <a:sym typeface="Courier New"/>
              </a:rPr>
              <a:t>17, 5, -21, 15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. Из нее можно получить восемь различных выражений: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urier New"/>
                <a:ea typeface="Courier New"/>
                <a:cs typeface="Courier New"/>
                <a:sym typeface="Courier New"/>
              </a:rPr>
              <a:t>17+5+-21+15= 16	17-5+-21+15=6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urier New"/>
                <a:ea typeface="Courier New"/>
                <a:cs typeface="Courier New"/>
                <a:sym typeface="Courier New"/>
              </a:rPr>
              <a:t>17+5+-21-15=-14	17+5--21+15=58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urier New"/>
                <a:ea typeface="Courier New"/>
                <a:cs typeface="Courier New"/>
                <a:sym typeface="Courier New"/>
              </a:rPr>
              <a:t>17+5--21-15= 28	17-5+-21-15=-24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urier New"/>
                <a:ea typeface="Courier New"/>
                <a:cs typeface="Courier New"/>
                <a:sym typeface="Courier New"/>
              </a:rPr>
              <a:t>17-5--21+15= 48	17-5--21-15=18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Назовем последовательность </a:t>
            </a:r>
            <a:r>
              <a:rPr b="1" lang="ru-RU" sz="2000">
                <a:latin typeface="Times New Roman"/>
                <a:ea typeface="Times New Roman"/>
                <a:cs typeface="Times New Roman"/>
                <a:sym typeface="Times New Roman"/>
              </a:rPr>
              <a:t>делимой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 на 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K,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 если можно так расставить операции  + или – между целыми в последовательности, что значение полученного выражения делилось бы нацело  на 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. В приведенном выше примере последовательность делима на </a:t>
            </a:r>
            <a:r>
              <a:rPr b="1" lang="ru-RU" sz="2000">
                <a:latin typeface="Courier New"/>
                <a:ea typeface="Courier New"/>
                <a:cs typeface="Courier New"/>
                <a:sym typeface="Courier New"/>
              </a:rPr>
              <a:t>7 (17+5+-21-15=-14),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но не делима на 5.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Напишите программу, которая определяет делимость последовательности целых чисел.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type="title"/>
          </p:nvPr>
        </p:nvSpPr>
        <p:spPr>
          <a:xfrm>
            <a:off x="331787" y="14904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/>
              <a:t>Пример 9. Задача</a:t>
            </a:r>
            <a:r>
              <a:rPr b="1" lang="ru-RU" sz="2400"/>
              <a:t>  </a:t>
            </a:r>
            <a:r>
              <a:rPr b="1" lang="ru-RU" sz="2800"/>
              <a:t>"Divisibility“  </a:t>
            </a:r>
            <a:r>
              <a:rPr lang="ru-RU" sz="1800"/>
              <a:t>1999-2000 ACM NEERC</a:t>
            </a:r>
            <a:endParaRPr sz="1800"/>
          </a:p>
        </p:txBody>
      </p:sp>
      <p:sp>
        <p:nvSpPr>
          <p:cNvPr id="239" name="Google Shape;239;p26"/>
          <p:cNvSpPr txBox="1"/>
          <p:nvPr>
            <p:ph idx="1" type="body"/>
          </p:nvPr>
        </p:nvSpPr>
        <p:spPr>
          <a:xfrm>
            <a:off x="0" y="642918"/>
            <a:ext cx="8893175" cy="5572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357188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В задаче, для определения делимости последовательности целых чисел, таблица строится по строкам, где каждая строка соответствует рассмотренной части последовательности (от начала до i-го элемента), а столбцы соответствуют возможным остаткам от деления нацело на K.</a:t>
            </a:r>
            <a:endParaRPr/>
          </a:p>
          <a:p>
            <a:pPr indent="357188" lvl="0" marL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Каждый элемент таблицы заполняется на основе предыдущих элементов. Для этого используются два правила:</a:t>
            </a:r>
            <a:endParaRPr/>
          </a:p>
          <a:p>
            <a:pPr indent="357188" lvl="0" marL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1.	Если из i-го элемента можно получить остаток j при делении нацело на K, то клетка таблицы с индексом (i, j) заполняется единицей. Другими словами, если находимся на i-м элементе и можем получить остаток j при делении нацело на K, то мы помечаем клетку (i, j) в таблице единицей.</a:t>
            </a:r>
            <a:endParaRPr/>
          </a:p>
          <a:p>
            <a:pPr indent="357188" lvl="0" marL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2.	Для каждой последующей строки таблицы мы заполняем значения клеток на основе предыдущей строки. Для этого рассматриваем каждый элемент текущей строки и рассматриваем два случая:</a:t>
            </a:r>
            <a:endParaRPr/>
          </a:p>
          <a:p>
            <a:pPr indent="357188" lvl="0" marL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•	Если предыдущая строка имела значение 1 в клетке (i-1, j - a[i]), то мы можем получить остаток j при делении нацело на K, если добавим a[i] к остатку (j - a[i]) из предыдущей строки.</a:t>
            </a:r>
            <a:endParaRPr/>
          </a:p>
          <a:p>
            <a:pPr indent="357188" lvl="0" marL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•	Если предыдущая строка имела значение 1 в клетке (i-1, j + a[i]), то мы можем получить остаток j при делении нацело на K, если вычтем a[i] из остатка (j + a[i]) из предыдущей строки.</a:t>
            </a:r>
            <a:endParaRPr sz="2000"/>
          </a:p>
          <a:p>
            <a:pPr indent="357188" lvl="0" marL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Таким образом, каждый элемент текущей строки зависит только от двух элементов предыдущей строки (на позициях (i-1, j - a[i]) и (i-1, j + a[i])). Используя этот алгоритм, мы можем построить всю таблицу и определить, является ли исходная последовательность делимой на K.</a:t>
            </a:r>
            <a:endParaRPr/>
          </a:p>
          <a:p>
            <a:pPr indent="357188" lvl="0" marL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type="title"/>
          </p:nvPr>
        </p:nvSpPr>
        <p:spPr>
          <a:xfrm>
            <a:off x="395536" y="44624"/>
            <a:ext cx="8229600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Решение</a:t>
            </a:r>
            <a:endParaRPr/>
          </a:p>
        </p:txBody>
      </p:sp>
      <p:sp>
        <p:nvSpPr>
          <p:cNvPr id="245" name="Google Shape;245;p27"/>
          <p:cNvSpPr txBox="1"/>
          <p:nvPr>
            <p:ph idx="1" type="body"/>
          </p:nvPr>
        </p:nvSpPr>
        <p:spPr>
          <a:xfrm>
            <a:off x="467544" y="620688"/>
            <a:ext cx="8229600" cy="1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Если число N делится на некоторое число К, то остаток от деления N на K равен 0.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Остаток от деления суммы чисел на некоторое число равен остатку от деления суммы остатков от деления каждого числа на это число.</a:t>
            </a:r>
            <a:endParaRPr/>
          </a:p>
          <a:p>
            <a:pPr indent="-342900" lvl="0" marL="342900" rtl="0" algn="ctr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ru-RU" sz="2000">
                <a:solidFill>
                  <a:srgbClr val="FF0000"/>
                </a:solidFill>
              </a:rPr>
              <a:t>(a + b) mod c == (a mod c + b mod c ) mod c</a:t>
            </a:r>
            <a:endParaRPr sz="2000">
              <a:solidFill>
                <a:srgbClr val="FF0000"/>
              </a:solidFill>
            </a:endParaRPr>
          </a:p>
        </p:txBody>
      </p:sp>
      <p:graphicFrame>
        <p:nvGraphicFramePr>
          <p:cNvPr id="246" name="Google Shape;246;p27"/>
          <p:cNvGraphicFramePr/>
          <p:nvPr/>
        </p:nvGraphicFramePr>
        <p:xfrm>
          <a:off x="1043608" y="27809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{43F921CD-D102-4219-8978-5557344D283A}</a:tableStyleId>
              </a:tblPr>
              <a:tblGrid>
                <a:gridCol w="2592300"/>
                <a:gridCol w="504050"/>
                <a:gridCol w="576075"/>
                <a:gridCol w="576075"/>
                <a:gridCol w="648075"/>
                <a:gridCol w="576075"/>
                <a:gridCol w="576075"/>
                <a:gridCol w="466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                 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47" name="Google Shape;247;p27"/>
          <p:cNvSpPr txBox="1"/>
          <p:nvPr/>
        </p:nvSpPr>
        <p:spPr>
          <a:xfrm>
            <a:off x="1187624" y="3140968"/>
            <a:ext cx="1800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mod 7 = 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7"/>
          <p:cNvSpPr txBox="1"/>
          <p:nvPr/>
        </p:nvSpPr>
        <p:spPr>
          <a:xfrm>
            <a:off x="1320868" y="3523362"/>
            <a:ext cx="1800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mod 7 = 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1115616" y="3883402"/>
            <a:ext cx="1800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-21 mod 7 = 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1187624" y="4243442"/>
            <a:ext cx="1800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 mod 7 = 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7"/>
          <p:cNvSpPr txBox="1"/>
          <p:nvPr/>
        </p:nvSpPr>
        <p:spPr>
          <a:xfrm>
            <a:off x="4171608" y="3492584"/>
            <a:ext cx="4320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7"/>
          <p:cNvSpPr txBox="1"/>
          <p:nvPr/>
        </p:nvSpPr>
        <p:spPr>
          <a:xfrm>
            <a:off x="5436096" y="3140968"/>
            <a:ext cx="4320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7"/>
          <p:cNvSpPr txBox="1"/>
          <p:nvPr/>
        </p:nvSpPr>
        <p:spPr>
          <a:xfrm>
            <a:off x="4205136" y="3848968"/>
            <a:ext cx="4320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6619880" y="3523362"/>
            <a:ext cx="4320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6619880" y="3843332"/>
            <a:ext cx="4320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3694584" y="4235018"/>
            <a:ext cx="4320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7"/>
          <p:cNvSpPr txBox="1"/>
          <p:nvPr/>
        </p:nvSpPr>
        <p:spPr>
          <a:xfrm>
            <a:off x="4801346" y="4258513"/>
            <a:ext cx="4320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5963817" y="4258513"/>
            <a:ext cx="4320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7108142" y="4228053"/>
            <a:ext cx="4320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title"/>
          </p:nvPr>
        </p:nvSpPr>
        <p:spPr>
          <a:xfrm>
            <a:off x="457200" y="274638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/>
              <a:t>Пример 10. Задача  "Gangsters"</a:t>
            </a:r>
            <a:endParaRPr sz="1800"/>
          </a:p>
        </p:txBody>
      </p:sp>
      <p:sp>
        <p:nvSpPr>
          <p:cNvPr id="265" name="Google Shape;265;p28"/>
          <p:cNvSpPr txBox="1"/>
          <p:nvPr>
            <p:ph idx="1" type="body"/>
          </p:nvPr>
        </p:nvSpPr>
        <p:spPr>
          <a:xfrm>
            <a:off x="468313" y="981075"/>
            <a:ext cx="8496300" cy="561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N гангстеров идут в ресторан.</a:t>
            </a:r>
            <a:r>
              <a:rPr i="1" lang="ru-RU" sz="2000"/>
              <a:t> i</a:t>
            </a:r>
            <a:r>
              <a:rPr lang="ru-RU" sz="2000"/>
              <a:t>-ый гангстер заходит в T</a:t>
            </a:r>
            <a:r>
              <a:rPr baseline="-25000" lang="ru-RU" sz="2000"/>
              <a:t>i</a:t>
            </a:r>
            <a:r>
              <a:rPr lang="ru-RU" sz="2000"/>
              <a:t>-е время и имеет при себе P</a:t>
            </a:r>
            <a:r>
              <a:rPr baseline="-25000" lang="ru-RU" sz="2000"/>
              <a:t>i</a:t>
            </a:r>
            <a:r>
              <a:rPr lang="ru-RU" sz="2000"/>
              <a:t> денег. Дверь ресторана имеет k+1 стадий открытия, выраженных в целых числах от 0 до k. Состояние открытия может измениться на 1 в единицу времени, т.е. либо открыться на 1, либо закрыться на 1, либо остаться прежним. В начальный момент состояние двери закрытое = 0.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 i-тый гангстер может войти в ресторан, если дверь открыта специально для него, т.е. состояние двери совпадает с шириной его плеч S</a:t>
            </a:r>
            <a:r>
              <a:rPr baseline="-25000" lang="ru-RU" sz="2000"/>
              <a:t>i</a:t>
            </a:r>
            <a:r>
              <a:rPr lang="ru-RU" sz="2000"/>
              <a:t>. Если в момент времени, когда гангстер подошел к ресторану, состояние открытия двери не совпадает с шириной его плеч, то он уходит и никогда не возвращается. Ресторан работает в интервале времени [0, T]. 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Цель: собрать в ресторане гангстеров с максимальным количеством денег.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type="title"/>
          </p:nvPr>
        </p:nvSpPr>
        <p:spPr>
          <a:xfrm>
            <a:off x="457200" y="0"/>
            <a:ext cx="822960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Гангстеры , продолжение</a:t>
            </a:r>
            <a:endParaRPr/>
          </a:p>
        </p:txBody>
      </p:sp>
      <p:sp>
        <p:nvSpPr>
          <p:cNvPr id="271" name="Google Shape;271;p29"/>
          <p:cNvSpPr txBox="1"/>
          <p:nvPr>
            <p:ph idx="1" type="body"/>
          </p:nvPr>
        </p:nvSpPr>
        <p:spPr>
          <a:xfrm>
            <a:off x="0" y="476672"/>
            <a:ext cx="8697144" cy="5904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Первая строка входного файла содержит значения N, K и T, разделенные пробелами (1 ≤ N ≤ 100, 1 ≤ K ≤ 100, 0 ≤ T ≤ 30000 ); </a:t>
            </a:r>
            <a:endParaRPr/>
          </a:p>
          <a:p>
            <a:pPr indent="-88900" lvl="0" marL="88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вторая строка содержит моменты времени, в которые гангстеры подходят к ресторану T</a:t>
            </a:r>
            <a:r>
              <a:rPr baseline="-25000" lang="ru-RU" sz="2000"/>
              <a:t>1</a:t>
            </a:r>
            <a:r>
              <a:rPr lang="ru-RU" sz="2000"/>
              <a:t>, T</a:t>
            </a:r>
            <a:r>
              <a:rPr baseline="-25000" lang="ru-RU" sz="2000"/>
              <a:t>2</a:t>
            </a:r>
            <a:r>
              <a:rPr lang="ru-RU" sz="2000"/>
              <a:t>, ... , T</a:t>
            </a:r>
            <a:r>
              <a:rPr baseline="-25000" lang="ru-RU" sz="2000"/>
              <a:t>N</a:t>
            </a:r>
            <a:r>
              <a:rPr lang="ru-RU" sz="2000"/>
              <a:t>, разделенные пробелами (0 ≤ T</a:t>
            </a:r>
            <a:r>
              <a:rPr baseline="-25000" i="1" lang="ru-RU" sz="2000"/>
              <a:t>i</a:t>
            </a:r>
            <a:r>
              <a:rPr lang="ru-RU" sz="2000"/>
              <a:t> ≤ T для </a:t>
            </a:r>
            <a:r>
              <a:rPr i="1" lang="ru-RU" sz="2000"/>
              <a:t>i</a:t>
            </a:r>
            <a:r>
              <a:rPr lang="ru-RU" sz="2000"/>
              <a:t> = 1, 2. ..., N);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в третьей строке записаны суммы денег каждого гангстера P</a:t>
            </a:r>
            <a:r>
              <a:rPr baseline="-25000" lang="ru-RU" sz="2000"/>
              <a:t>1</a:t>
            </a:r>
            <a:r>
              <a:rPr lang="ru-RU" sz="2000"/>
              <a:t>, P</a:t>
            </a:r>
            <a:r>
              <a:rPr baseline="-25000" lang="ru-RU" sz="2000"/>
              <a:t>2</a:t>
            </a:r>
            <a:r>
              <a:rPr lang="ru-RU" sz="2000"/>
              <a:t>, ... , P</a:t>
            </a:r>
            <a:r>
              <a:rPr baseline="-25000" lang="ru-RU" sz="2000"/>
              <a:t>N</a:t>
            </a:r>
            <a:r>
              <a:rPr lang="ru-RU" sz="2000"/>
              <a:t>, разделенные пробелами ( 0 ≤ P</a:t>
            </a:r>
            <a:r>
              <a:rPr baseline="-25000" i="1" lang="ru-RU" sz="2000"/>
              <a:t>i</a:t>
            </a:r>
            <a:r>
              <a:rPr lang="ru-RU" sz="2000"/>
              <a:t> ≤ 300,  для </a:t>
            </a:r>
            <a:r>
              <a:rPr i="1" lang="ru-RU" sz="2000"/>
              <a:t>i</a:t>
            </a:r>
            <a:r>
              <a:rPr lang="ru-RU" sz="2000"/>
              <a:t> = 1, 2. ..., N);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четвертая строка содержит значения ширины плеч каждого гангстера, разделенные пробелами (0 ≤ S</a:t>
            </a:r>
            <a:r>
              <a:rPr baseline="-25000" i="1" lang="ru-RU" sz="2000"/>
              <a:t>i</a:t>
            </a:r>
            <a:r>
              <a:rPr lang="ru-RU" sz="2000"/>
              <a:t> ≤ K для </a:t>
            </a:r>
            <a:r>
              <a:rPr i="1" lang="ru-RU" sz="2000"/>
              <a:t>i</a:t>
            </a:r>
            <a:r>
              <a:rPr lang="ru-RU" sz="2000"/>
              <a:t> = 1, 2. ..., N). Все значения целые.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/>
              <a:t>Выходные данные</a:t>
            </a:r>
            <a:r>
              <a:rPr lang="ru-RU" sz="2000"/>
              <a:t>: В выходной файл выдать одно целое число — максимальное значение достатка всех гангстеров, собранных в ресторане. Если ни один гангстер не может попасть в ресторан, выдать 0.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/>
              <a:t>Пример </a:t>
            </a:r>
            <a:r>
              <a:rPr lang="ru-RU" sz="2000"/>
              <a:t>1				</a:t>
            </a:r>
            <a:r>
              <a:rPr b="1" lang="ru-RU" sz="2000"/>
              <a:t>Пример</a:t>
            </a:r>
            <a:r>
              <a:rPr lang="ru-RU" sz="2000"/>
              <a:t> 2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Вход:		Выход:			Вход:			Выход: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4 10 20		26			2 17 100			0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10 16 8 16				5 0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10 11 15 1				50 33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10 7 1 8					6 1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					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				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/>
          <p:nvPr>
            <p:ph type="title"/>
          </p:nvPr>
        </p:nvSpPr>
        <p:spPr>
          <a:xfrm>
            <a:off x="457200" y="0"/>
            <a:ext cx="822960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Гангстеры , продолжение</a:t>
            </a:r>
            <a:endParaRPr/>
          </a:p>
        </p:txBody>
      </p:sp>
      <p:sp>
        <p:nvSpPr>
          <p:cNvPr id="277" name="Google Shape;277;p30"/>
          <p:cNvSpPr txBox="1"/>
          <p:nvPr>
            <p:ph idx="1" type="body"/>
          </p:nvPr>
        </p:nvSpPr>
        <p:spPr>
          <a:xfrm>
            <a:off x="0" y="476672"/>
            <a:ext cx="8697144" cy="5904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Для решения этой задачи методом динамического программирования, мы можем использовать подход "восходящей динамики".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Для начала, мы создадим таблицу размером (N+1) x (k+1), где каждый элемент (i, j) представляет собой максимальную сумму денег, которую можно собрать, если первые i гангстеров зашли в ресторан, а дверь открыта на j единиц от начального состояния.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Мы начнем заполнять эту таблицу снизу вверх, начиная с случая, когда ни один гангстер не входит в ресторан. В этом случае, все элементы таблицы будут равны 0.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Затем, мы будем постепенно добавлять гангстеров в таблицу. Для каждого гангстера i мы проверяем, может ли он войти в ресторан, если дверь открыта на j единиц от начального состояния. Если да, то мы можем выбрать, включить его или нет в решение. Если мы выберем его, то мы должны добавить его деньги к максимальной сумме денег, которую мы можем собрать при двери в состоянии j-S</a:t>
            </a:r>
            <a:r>
              <a:rPr baseline="-25000" lang="ru-RU" sz="2000"/>
              <a:t>i</a:t>
            </a:r>
            <a:r>
              <a:rPr lang="ru-RU" sz="2000"/>
              <a:t>, когда i-й гангстер зашел в ресторан. Если мы не выберем его, то мы должны просто перейти к следующему гангстеру.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Мы будем заполнять таблицу слева направо, т.е. для каждого i и j мы будем использовать значения, которые мы уже посчитали для i-1 и всех j. На каждом шаге мы будем обновлять таблицу, используя следующую формулу: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dp[i][j] = max(dp[i-1][j], dp[i-1][j-Si] + Pi), если гангстер i может войти в ресторан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dp[i][j] = dp[i-1][j], если гангстер i не может войти в ресторан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					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				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/>
          <p:nvPr>
            <p:ph type="title"/>
          </p:nvPr>
        </p:nvSpPr>
        <p:spPr>
          <a:xfrm>
            <a:off x="457200" y="0"/>
            <a:ext cx="822960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Гангстеры , продолжение</a:t>
            </a:r>
            <a:endParaRPr/>
          </a:p>
        </p:txBody>
      </p:sp>
      <p:sp>
        <p:nvSpPr>
          <p:cNvPr id="283" name="Google Shape;283;p31"/>
          <p:cNvSpPr txBox="1"/>
          <p:nvPr>
            <p:ph idx="1" type="body"/>
          </p:nvPr>
        </p:nvSpPr>
        <p:spPr>
          <a:xfrm>
            <a:off x="0" y="548680"/>
            <a:ext cx="9036496" cy="6192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ru-RU" sz="1900"/>
              <a:t>Затем, чтобы получить максимальную сумму денег, которую мы можем собрать, когда все гангстеры уже добавлены в решение, мы просто выбираем максимальный элемент в последней строке таблицы.</a:t>
            </a:r>
            <a:endParaRPr/>
          </a:p>
          <a:p>
            <a:pPr indent="-457200" lvl="0" marL="457200" rtl="0" algn="just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ru-RU" sz="1900"/>
              <a:t>Сначала отсортируем гангстеров по времени входа в ресторан, так как мы должны убедиться, что дверь открыта в нужный момент времени для каждого гангстера.</a:t>
            </a:r>
            <a:endParaRPr/>
          </a:p>
          <a:p>
            <a:pPr indent="-457200" lvl="0" marL="457200" rtl="0" algn="just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ru-RU" sz="1900"/>
              <a:t>Создадим таблицу размером (N+1) x (k+1), где N - количество гангстеров, k - количество возможных состояний открытия двери (от 0 до k включительно). В ячейке (i,j) будем хранить максимальную сумму денег, которую можно собрать, если у нас есть первые i гангстеров и дверь открыта на j.</a:t>
            </a:r>
            <a:endParaRPr/>
          </a:p>
          <a:p>
            <a:pPr indent="-457200" lvl="0" marL="457200" rtl="0" algn="just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ru-RU" sz="1900"/>
              <a:t>Начнем заполнять таблицу снизу вверх, начиная с первого гангстера и состояния двери 0. Для каждого гангстера i и состояния двери j (где j ≥ S</a:t>
            </a:r>
            <a:r>
              <a:rPr baseline="-25000" lang="ru-RU" sz="1900"/>
              <a:t>i</a:t>
            </a:r>
            <a:r>
              <a:rPr lang="ru-RU" sz="1900"/>
              <a:t>) вычислим значение в соответствующей ячейке (i,j) следующим образом:</a:t>
            </a:r>
            <a:endParaRPr/>
          </a:p>
          <a:p>
            <a:pPr indent="-457200" lvl="1" marL="857250" rtl="0" algn="just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ru-RU" sz="1900"/>
              <a:t>Если гангстер не может войти в данный момент времени (т.е. j ≠ S</a:t>
            </a:r>
            <a:r>
              <a:rPr baseline="-25000" lang="ru-RU" sz="1900"/>
              <a:t>i</a:t>
            </a:r>
            <a:r>
              <a:rPr lang="ru-RU" sz="1900"/>
              <a:t>), то значение в ячейке (i,j) равно значению в ячейке (i-1,j).</a:t>
            </a:r>
            <a:endParaRPr/>
          </a:p>
          <a:p>
            <a:pPr indent="-457200" lvl="1" marL="857250" rtl="0" algn="just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ru-RU" sz="1900"/>
              <a:t>Если гангстер может войти в данный момент времени (т.е. j = S</a:t>
            </a:r>
            <a:r>
              <a:rPr baseline="-25000" lang="ru-RU" sz="1900"/>
              <a:t>i</a:t>
            </a:r>
            <a:r>
              <a:rPr lang="ru-RU" sz="1900"/>
              <a:t>), то значение в ячейке (i,j) равно максимуму из двух значений:</a:t>
            </a:r>
            <a:endParaRPr/>
          </a:p>
          <a:p>
            <a:pPr indent="-457200" lvl="2" marL="1257300" rtl="0" algn="just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ru-RU" sz="1900"/>
              <a:t>Значение в ячейке (i-1,j), если гангстер не заходит в данный момент времени.</a:t>
            </a:r>
            <a:endParaRPr/>
          </a:p>
          <a:p>
            <a:pPr indent="-457200" lvl="2" marL="1257300" rtl="0" algn="just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ru-RU" sz="1900"/>
              <a:t>Сумма денег гангстера P</a:t>
            </a:r>
            <a:r>
              <a:rPr baseline="-25000" lang="ru-RU" sz="1900"/>
              <a:t>i</a:t>
            </a:r>
            <a:r>
              <a:rPr lang="ru-RU" sz="1900"/>
              <a:t> и значения в ячейке (i-1, j-S</a:t>
            </a:r>
            <a:r>
              <a:rPr baseline="-25000" lang="ru-RU" sz="1900"/>
              <a:t>i</a:t>
            </a:r>
            <a:r>
              <a:rPr lang="ru-RU" sz="1900"/>
              <a:t>), если гангстер заходит в данный момент времени.</a:t>
            </a:r>
            <a:endParaRPr/>
          </a:p>
          <a:p>
            <a:pPr indent="-457200" lvl="0" marL="457200" rtl="0" algn="just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ru-RU" sz="1900"/>
              <a:t>Заполнение таблицы заканчивается, когда мы вычисляем значение в ячейке (N,k).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ru-RU" sz="1900"/>
              <a:t>Искомая максимальная сумма денег будет находиться в ячейке (N,k).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 txBox="1"/>
          <p:nvPr>
            <p:ph type="title"/>
          </p:nvPr>
        </p:nvSpPr>
        <p:spPr>
          <a:xfrm>
            <a:off x="457200" y="0"/>
            <a:ext cx="822960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Гангстеры , продолжение</a:t>
            </a:r>
            <a:endParaRPr/>
          </a:p>
        </p:txBody>
      </p:sp>
      <p:sp>
        <p:nvSpPr>
          <p:cNvPr id="289" name="Google Shape;289;p32"/>
          <p:cNvSpPr txBox="1"/>
          <p:nvPr>
            <p:ph idx="1" type="body"/>
          </p:nvPr>
        </p:nvSpPr>
        <p:spPr>
          <a:xfrm>
            <a:off x="0" y="836712"/>
            <a:ext cx="9036496" cy="5904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358775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Чтобы найти, какие гангстеры были выбраны, начинаем с ячейки (N,k) и движемся вверх по таблице, пока не дойдем до ячейки (1,0). Если значение в ячейке (i,j) равно значению в ячейке (i-1,j), то гангстер i не был выбран. Если значение в ячейке (i,j) равно сумме денег гангстера P</a:t>
            </a:r>
            <a:r>
              <a:rPr baseline="-25000" lang="ru-RU" sz="2400"/>
              <a:t>i</a:t>
            </a:r>
            <a:r>
              <a:rPr lang="ru-RU" sz="2400"/>
              <a:t> и значения в ячейке (i-1,j-S</a:t>
            </a:r>
            <a:r>
              <a:rPr baseline="-25000" lang="ru-RU" sz="2400"/>
              <a:t>i</a:t>
            </a:r>
            <a:r>
              <a:rPr lang="ru-RU" sz="2400"/>
              <a:t>), то гангстер i был выбран, а дверь была открыта в момент времени j-S</a:t>
            </a:r>
            <a:r>
              <a:rPr baseline="-25000" lang="ru-RU" sz="2400"/>
              <a:t>i</a:t>
            </a:r>
            <a:r>
              <a:rPr lang="ru-RU" sz="2400"/>
              <a:t>.			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457200" y="116632"/>
            <a:ext cx="8229600" cy="457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/>
              <a:t>Пример 6. Сколько путей («Задача о хромом короле»)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457200" y="764704"/>
            <a:ext cx="8363272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Дана матрица A размером M×N. Король стоит в клетке (1, 1). Он может за один шаг перейти на клетку вправо или на клетку вниз. Сколько вариантов путей у короля?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graphicFrame>
        <p:nvGraphicFramePr>
          <p:cNvPr id="103" name="Google Shape;103;p15"/>
          <p:cNvGraphicFramePr/>
          <p:nvPr/>
        </p:nvGraphicFramePr>
        <p:xfrm>
          <a:off x="3563888" y="29969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{81290F9D-DFE2-449C-AF65-BA1E1B4F7AE9}</a:tableStyleId>
              </a:tblPr>
              <a:tblGrid>
                <a:gridCol w="641175"/>
                <a:gridCol w="667600"/>
                <a:gridCol w="584150"/>
                <a:gridCol w="676575"/>
              </a:tblGrid>
              <a:tr h="51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К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>
                          <a:solidFill>
                            <a:srgbClr val="FF0000"/>
                          </a:solidFill>
                        </a:rPr>
                        <a:t>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4" name="Google Shape;104;p15"/>
          <p:cNvSpPr txBox="1"/>
          <p:nvPr/>
        </p:nvSpPr>
        <p:spPr>
          <a:xfrm>
            <a:off x="2946648" y="2447764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15"/>
          <p:cNvCxnSpPr/>
          <p:nvPr/>
        </p:nvCxnSpPr>
        <p:spPr>
          <a:xfrm>
            <a:off x="4067944" y="3276510"/>
            <a:ext cx="648072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" name="Google Shape;106;p15"/>
          <p:cNvCxnSpPr/>
          <p:nvPr/>
        </p:nvCxnSpPr>
        <p:spPr>
          <a:xfrm>
            <a:off x="3851920" y="3376285"/>
            <a:ext cx="0" cy="561841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7" name="Google Shape;107;p15"/>
          <p:cNvSpPr/>
          <p:nvPr/>
        </p:nvSpPr>
        <p:spPr>
          <a:xfrm>
            <a:off x="3563888" y="2569490"/>
            <a:ext cx="24396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1        2      ….      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3075493" y="307058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3089721" y="5165757"/>
            <a:ext cx="3770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3061265" y="356879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3011373" y="4369768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/>
          <p:nvPr>
            <p:ph type="title"/>
          </p:nvPr>
        </p:nvSpPr>
        <p:spPr>
          <a:xfrm>
            <a:off x="457200" y="144574"/>
            <a:ext cx="8229600" cy="4046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/>
              <a:t>Пример</a:t>
            </a:r>
            <a:endParaRPr/>
          </a:p>
        </p:txBody>
      </p:sp>
      <p:sp>
        <p:nvSpPr>
          <p:cNvPr id="295" name="Google Shape;295;p33"/>
          <p:cNvSpPr txBox="1"/>
          <p:nvPr>
            <p:ph idx="1" type="body"/>
          </p:nvPr>
        </p:nvSpPr>
        <p:spPr>
          <a:xfrm>
            <a:off x="1835705" y="431910"/>
            <a:ext cx="6984767" cy="1512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t = 1  2  3  4  5  6        - времена прихода гангстеров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S = 1  2  3  4  5  1       - ширина плеч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P = 1  1  1  1  1  100  - деньги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  <p:graphicFrame>
        <p:nvGraphicFramePr>
          <p:cNvPr id="296" name="Google Shape;296;p33"/>
          <p:cNvGraphicFramePr/>
          <p:nvPr/>
        </p:nvGraphicFramePr>
        <p:xfrm>
          <a:off x="1692275" y="2420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{18E2193E-C349-43F8-9958-5CA44EA15399}</a:tableStyleId>
              </a:tblPr>
              <a:tblGrid>
                <a:gridCol w="620725"/>
                <a:gridCol w="620700"/>
                <a:gridCol w="620725"/>
                <a:gridCol w="622300"/>
                <a:gridCol w="620700"/>
                <a:gridCol w="620725"/>
                <a:gridCol w="620700"/>
                <a:gridCol w="620725"/>
              </a:tblGrid>
              <a:tr h="38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97" name="Google Shape;297;p33"/>
          <p:cNvCxnSpPr/>
          <p:nvPr/>
        </p:nvCxnSpPr>
        <p:spPr>
          <a:xfrm rot="10800000">
            <a:off x="6732588" y="4508500"/>
            <a:ext cx="50323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33"/>
          <p:cNvSpPr txBox="1"/>
          <p:nvPr/>
        </p:nvSpPr>
        <p:spPr>
          <a:xfrm>
            <a:off x="7235825" y="4292600"/>
            <a:ext cx="18233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Время прихода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гангстеров</a:t>
            </a:r>
            <a:endParaRPr/>
          </a:p>
        </p:txBody>
      </p:sp>
      <p:cxnSp>
        <p:nvCxnSpPr>
          <p:cNvPr id="299" name="Google Shape;299;p33"/>
          <p:cNvCxnSpPr/>
          <p:nvPr/>
        </p:nvCxnSpPr>
        <p:spPr>
          <a:xfrm>
            <a:off x="1908175" y="1989138"/>
            <a:ext cx="0" cy="3603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33"/>
          <p:cNvSpPr txBox="1"/>
          <p:nvPr/>
        </p:nvSpPr>
        <p:spPr>
          <a:xfrm>
            <a:off x="2392363" y="5392738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3"/>
          <p:cNvSpPr txBox="1"/>
          <p:nvPr/>
        </p:nvSpPr>
        <p:spPr>
          <a:xfrm>
            <a:off x="1980128" y="2017712"/>
            <a:ext cx="3238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3"/>
          <p:cNvSpPr txBox="1"/>
          <p:nvPr/>
        </p:nvSpPr>
        <p:spPr>
          <a:xfrm>
            <a:off x="2353475" y="1981995"/>
            <a:ext cx="23494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состояние двери</a:t>
            </a:r>
            <a:endParaRPr/>
          </a:p>
        </p:txBody>
      </p:sp>
      <p:cxnSp>
        <p:nvCxnSpPr>
          <p:cNvPr id="303" name="Google Shape;303;p33"/>
          <p:cNvCxnSpPr/>
          <p:nvPr/>
        </p:nvCxnSpPr>
        <p:spPr>
          <a:xfrm>
            <a:off x="2339975" y="2420938"/>
            <a:ext cx="0" cy="23034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33"/>
          <p:cNvCxnSpPr/>
          <p:nvPr/>
        </p:nvCxnSpPr>
        <p:spPr>
          <a:xfrm>
            <a:off x="1763713" y="43656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33"/>
          <p:cNvCxnSpPr/>
          <p:nvPr/>
        </p:nvCxnSpPr>
        <p:spPr>
          <a:xfrm>
            <a:off x="1692275" y="4365625"/>
            <a:ext cx="496728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33"/>
          <p:cNvSpPr txBox="1"/>
          <p:nvPr/>
        </p:nvSpPr>
        <p:spPr>
          <a:xfrm>
            <a:off x="932656" y="5013325"/>
            <a:ext cx="633730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aseline="-25000" i="1"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i,j</a:t>
            </a:r>
            <a:r>
              <a:rPr baseline="-25000"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max { [</a:t>
            </a:r>
            <a:r>
              <a:rPr i="1"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aseline="-25000"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i-1,</a:t>
            </a:r>
            <a:r>
              <a:rPr baseline="-25000" i="1"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aseline="-25000"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aseline="-25000" i="1"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-1,</a:t>
            </a:r>
            <a:r>
              <a:rPr baseline="-25000" i="1"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aseline="-25000" i="1"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-1,</a:t>
            </a:r>
            <a:r>
              <a:rPr baseline="-25000" i="1"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aseline="-25000"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</a:t>
            </a:r>
            <a:r>
              <a:rPr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+ </a:t>
            </a:r>
            <a:r>
              <a:rPr i="1"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aseline="-25000" i="1"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где</a:t>
            </a:r>
            <a:r>
              <a:rPr i="1"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p</a:t>
            </a:r>
            <a:r>
              <a:rPr baseline="-25000" i="1"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i="1"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</a:t>
            </a:r>
            <a:r>
              <a:rPr i="1"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 = s</a:t>
            </a:r>
            <a:r>
              <a:rPr baseline="-25000" i="1"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aseline="-25000" i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i="1"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       </a:t>
            </a:r>
            <a:r>
              <a:rPr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3"/>
          <p:cNvSpPr/>
          <p:nvPr/>
        </p:nvSpPr>
        <p:spPr>
          <a:xfrm>
            <a:off x="3995738" y="5589588"/>
            <a:ext cx="211137" cy="719137"/>
          </a:xfrm>
          <a:prstGeom prst="leftBrace">
            <a:avLst>
              <a:gd fmla="val 58486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3"/>
          <p:cNvSpPr txBox="1"/>
          <p:nvPr/>
        </p:nvSpPr>
        <p:spPr>
          <a:xfrm>
            <a:off x="3203575" y="5661025"/>
            <a:ext cx="649288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aseline="-25000" i="1"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i="1"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endParaRPr i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/>
          <p:nvPr>
            <p:ph type="title"/>
          </p:nvPr>
        </p:nvSpPr>
        <p:spPr>
          <a:xfrm>
            <a:off x="457200" y="0"/>
            <a:ext cx="822960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Гангстеры , вариант 2</a:t>
            </a:r>
            <a:endParaRPr/>
          </a:p>
        </p:txBody>
      </p:sp>
      <p:sp>
        <p:nvSpPr>
          <p:cNvPr id="314" name="Google Shape;314;p34"/>
          <p:cNvSpPr txBox="1"/>
          <p:nvPr>
            <p:ph idx="1" type="body"/>
          </p:nvPr>
        </p:nvSpPr>
        <p:spPr>
          <a:xfrm>
            <a:off x="0" y="553288"/>
            <a:ext cx="9036496" cy="5904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1.	Отсортируйте гангстеров по времени их прихода Ti.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2.	Создайте двумерный массив dp размером (N+1)x(k+1), где dp[i][j] будет представлять максимальное количество денег, которое можно получить, если рассмотреть только первых i гангстеров и дверь находится в состоянии j.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3.	Инициализируйте dp[0][0] = 0, что означает, что если не пришел ни один гангстер и дверь закрыта, то заработать нельзя.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4.	Заполните массив dp построчно, начиная со второй строки (i = 2).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5.	Для каждого гангстера i и для каждого состояния двери j переберите все предыдущие состояния двери k (k ≤ j), при которых дверь открыта для гангстера i. Для этого проверьте, что j - k = Si. Если это условие выполняется, то гангстер i может войти в ресторан в состоянии двери j и его деньги будут добавлены к максимальному количеству денег, которое можно получить в состоянии двери k. Таким образом, обновите значение dp[i][j] = dp[i-1][k] + Pi.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6.	Если гангстер i не может войти в ресторан при состоянии двери j, то значение dp[i][j] будет равно значению dp[i-1][j].</a:t>
            </a:r>
            <a:endParaRPr/>
          </a:p>
          <a:p>
            <a:pPr indent="-457200" lvl="0" marL="4572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 startAt="7"/>
            </a:pPr>
            <a:r>
              <a:rPr lang="ru-RU" sz="2000"/>
              <a:t>Максимальное количество денег, которое можно получить, будет равно максимальному значению dp[N][j] для всех j.</a:t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Этот алгоритм будет работать за время O(N*k^2), что является полиномиальным временем и позволяет решить задачу для больших значений N и k.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/>
          <p:nvPr>
            <p:ph type="title"/>
          </p:nvPr>
        </p:nvSpPr>
        <p:spPr>
          <a:xfrm>
            <a:off x="457200" y="44624"/>
            <a:ext cx="82296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838200" lvl="0" marL="838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/>
              <a:t>Пример 11. </a:t>
            </a:r>
            <a:r>
              <a:rPr lang="ru-RU" sz="2400"/>
              <a:t>Задача о преобразовании строк. Алгоритм Ахо</a:t>
            </a:r>
            <a:endParaRPr sz="2400"/>
          </a:p>
        </p:txBody>
      </p:sp>
      <p:sp>
        <p:nvSpPr>
          <p:cNvPr id="320" name="Google Shape;320;p35"/>
          <p:cNvSpPr txBox="1"/>
          <p:nvPr>
            <p:ph idx="1" type="body"/>
          </p:nvPr>
        </p:nvSpPr>
        <p:spPr>
          <a:xfrm>
            <a:off x="179388" y="764704"/>
            <a:ext cx="8785225" cy="5904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Пусть даны две строки </a:t>
            </a:r>
            <a:r>
              <a:rPr i="1" lang="ru-RU" sz="2400"/>
              <a:t>S</a:t>
            </a:r>
            <a:r>
              <a:rPr baseline="-25000" lang="ru-RU" sz="2400"/>
              <a:t>1</a:t>
            </a:r>
            <a:r>
              <a:rPr lang="ru-RU" sz="2400"/>
              <a:t> и </a:t>
            </a:r>
            <a:r>
              <a:rPr i="1" lang="ru-RU" sz="2400"/>
              <a:t>S</a:t>
            </a:r>
            <a:r>
              <a:rPr baseline="-25000" lang="ru-RU" sz="2400"/>
              <a:t>2</a:t>
            </a:r>
            <a:r>
              <a:rPr lang="ru-RU" sz="2400"/>
              <a:t>. Необходимо за минимальное</a:t>
            </a:r>
            <a:endParaRPr sz="2400"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число </a:t>
            </a:r>
            <a:r>
              <a:rPr i="1" lang="ru-RU" sz="2400"/>
              <a:t>допустимых</a:t>
            </a:r>
            <a:r>
              <a:rPr lang="ru-RU" sz="2400"/>
              <a:t> операций преобразовать строку </a:t>
            </a:r>
            <a:r>
              <a:rPr i="1" lang="ru-RU" sz="2400"/>
              <a:t>S</a:t>
            </a:r>
            <a:r>
              <a:rPr baseline="-25000" lang="ru-RU" sz="2400"/>
              <a:t>1</a:t>
            </a:r>
            <a:r>
              <a:rPr lang="ru-RU" sz="2400"/>
              <a:t> в строку</a:t>
            </a:r>
            <a:endParaRPr sz="2400"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ru-RU" sz="2400"/>
              <a:t>S</a:t>
            </a:r>
            <a:r>
              <a:rPr baseline="-25000" lang="ru-RU" sz="2400"/>
              <a:t>2</a:t>
            </a:r>
            <a:r>
              <a:rPr lang="ru-RU" sz="2400"/>
              <a:t>. Допустимой операцией являются следующие операции</a:t>
            </a:r>
            <a:endParaRPr sz="2400"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удаления символа из строки и вставки символа в строку: </a:t>
            </a:r>
            <a:endParaRPr sz="2400"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hlink"/>
                </a:solidFill>
                <a:latin typeface="Cambria Math"/>
                <a:ea typeface="Cambria Math"/>
                <a:cs typeface="Cambria Math"/>
                <a:sym typeface="Cambria Math"/>
              </a:rPr>
              <a:t>DEL(S, i)</a:t>
            </a:r>
            <a:r>
              <a:rPr lang="ru-RU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ru-RU" sz="2400"/>
              <a:t>– удалить </a:t>
            </a:r>
            <a:r>
              <a:rPr i="1" lang="ru-RU" sz="2400"/>
              <a:t>i</a:t>
            </a:r>
            <a:r>
              <a:rPr lang="ru-RU" sz="2400"/>
              <a:t>-ый элемент строки </a:t>
            </a:r>
            <a:r>
              <a:rPr i="1" lang="ru-RU" sz="2400"/>
              <a:t>S</a:t>
            </a:r>
            <a:r>
              <a:rPr lang="ru-RU" sz="2400"/>
              <a:t>;</a:t>
            </a:r>
            <a:endParaRPr sz="2400"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hlink"/>
                </a:solidFill>
                <a:latin typeface="Cambria Math"/>
                <a:ea typeface="Cambria Math"/>
                <a:cs typeface="Cambria Math"/>
                <a:sym typeface="Cambria Math"/>
              </a:rPr>
              <a:t>INS(S, i, c)</a:t>
            </a:r>
            <a:r>
              <a:rPr lang="ru-RU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ru-RU" sz="2400"/>
              <a:t>– вставить символ </a:t>
            </a:r>
            <a:r>
              <a:rPr i="1" lang="ru-RU" sz="2400"/>
              <a:t>c</a:t>
            </a:r>
            <a:r>
              <a:rPr lang="ru-RU" sz="2400"/>
              <a:t> после </a:t>
            </a:r>
            <a:r>
              <a:rPr i="1" lang="ru-RU" sz="2400"/>
              <a:t>i</a:t>
            </a:r>
            <a:r>
              <a:rPr lang="ru-RU" sz="2400"/>
              <a:t>-го элемента строки </a:t>
            </a:r>
            <a:r>
              <a:rPr i="1" lang="ru-RU" sz="2400"/>
              <a:t>S</a:t>
            </a:r>
            <a:r>
              <a:rPr lang="ru-RU" sz="2400"/>
              <a:t>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00B050"/>
                </a:solidFill>
              </a:rPr>
              <a:t>Минимальное количество операций =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00B050"/>
                </a:solidFill>
              </a:rPr>
              <a:t>                                               редакторское расстояние =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00B050"/>
                </a:solidFill>
              </a:rPr>
              <a:t>                                               расстояние Левенштейна</a:t>
            </a:r>
            <a:endParaRPr sz="2400">
              <a:solidFill>
                <a:srgbClr val="00B050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В общем случае алгоритм, который будет рассмотрен, носит имя </a:t>
            </a:r>
            <a:r>
              <a:rPr lang="ru-RU" sz="2800"/>
              <a:t>Вагнера — Фишера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Обозначим через </a:t>
            </a:r>
            <a:r>
              <a:rPr i="1" lang="ru-RU" sz="2400"/>
              <a:t>S</a:t>
            </a:r>
            <a:r>
              <a:rPr lang="ru-RU" sz="2400"/>
              <a:t> [</a:t>
            </a:r>
            <a:r>
              <a:rPr i="1" lang="ru-RU" sz="2400"/>
              <a:t>i</a:t>
            </a:r>
            <a:r>
              <a:rPr lang="ru-RU" sz="2400"/>
              <a:t>..</a:t>
            </a:r>
            <a:r>
              <a:rPr i="1" lang="ru-RU" sz="2400"/>
              <a:t>j</a:t>
            </a:r>
            <a:r>
              <a:rPr lang="ru-RU" sz="2400"/>
              <a:t>]  – подстроку от</a:t>
            </a:r>
            <a:r>
              <a:rPr i="1" lang="ru-RU" sz="2400"/>
              <a:t> i</a:t>
            </a:r>
            <a:r>
              <a:rPr lang="ru-RU" sz="2400"/>
              <a:t>-го символа до </a:t>
            </a:r>
            <a:r>
              <a:rPr i="1" lang="ru-RU" sz="2400"/>
              <a:t>j</a:t>
            </a:r>
            <a:r>
              <a:rPr lang="ru-RU" sz="2400"/>
              <a:t>-го.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>
            <p:ph idx="1" type="body"/>
          </p:nvPr>
        </p:nvSpPr>
        <p:spPr>
          <a:xfrm>
            <a:off x="358775" y="238125"/>
            <a:ext cx="8785225" cy="638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Пусть </a:t>
            </a:r>
            <a:r>
              <a:rPr lang="ru-RU" sz="240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M(i, j) </a:t>
            </a:r>
            <a:r>
              <a:rPr lang="ru-RU" sz="2400">
                <a:solidFill>
                  <a:srgbClr val="0070C0"/>
                </a:solidFill>
              </a:rPr>
              <a:t>– минимальное количество операций, которые</a:t>
            </a:r>
            <a:endParaRPr sz="2400">
              <a:solidFill>
                <a:srgbClr val="0070C0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lang="ru-RU" sz="2400">
                <a:solidFill>
                  <a:srgbClr val="0070C0"/>
                </a:solidFill>
              </a:rPr>
              <a:t>требуются, чтобы преобразовать начальные</a:t>
            </a:r>
            <a:r>
              <a:rPr lang="ru-RU" sz="240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 i </a:t>
            </a:r>
            <a:r>
              <a:rPr lang="ru-RU" sz="2400">
                <a:solidFill>
                  <a:srgbClr val="0070C0"/>
                </a:solidFill>
              </a:rPr>
              <a:t>символов строки</a:t>
            </a:r>
            <a:endParaRPr sz="2400">
              <a:solidFill>
                <a:srgbClr val="0070C0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i="1" lang="ru-RU" sz="2400">
                <a:solidFill>
                  <a:srgbClr val="0070C0"/>
                </a:solidFill>
              </a:rPr>
              <a:t>S</a:t>
            </a:r>
            <a:r>
              <a:rPr baseline="-25000" lang="ru-RU" sz="2400">
                <a:solidFill>
                  <a:srgbClr val="0070C0"/>
                </a:solidFill>
              </a:rPr>
              <a:t>1</a:t>
            </a:r>
            <a:r>
              <a:rPr lang="ru-RU" sz="2400">
                <a:solidFill>
                  <a:srgbClr val="0070C0"/>
                </a:solidFill>
              </a:rPr>
              <a:t> в  начальные </a:t>
            </a:r>
            <a:r>
              <a:rPr lang="ru-RU" sz="240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j </a:t>
            </a:r>
            <a:r>
              <a:rPr lang="ru-RU" sz="2400">
                <a:solidFill>
                  <a:srgbClr val="0070C0"/>
                </a:solidFill>
              </a:rPr>
              <a:t>символов строки </a:t>
            </a:r>
            <a:r>
              <a:rPr i="1" lang="ru-RU" sz="2400">
                <a:solidFill>
                  <a:srgbClr val="0070C0"/>
                </a:solidFill>
              </a:rPr>
              <a:t>S</a:t>
            </a:r>
            <a:r>
              <a:rPr baseline="-25000" lang="ru-RU" sz="2400">
                <a:solidFill>
                  <a:srgbClr val="0070C0"/>
                </a:solidFill>
              </a:rPr>
              <a:t>2</a:t>
            </a:r>
            <a:r>
              <a:rPr lang="ru-RU" sz="2400"/>
              <a:t>:  </a:t>
            </a:r>
            <a:r>
              <a:rPr i="1" lang="ru-RU" sz="2400"/>
              <a:t>S</a:t>
            </a:r>
            <a:r>
              <a:rPr baseline="-25000" lang="ru-RU" sz="2400"/>
              <a:t>1</a:t>
            </a:r>
            <a:r>
              <a:rPr lang="ru-RU" sz="2400"/>
              <a:t>[0..</a:t>
            </a:r>
            <a:r>
              <a:rPr i="1" lang="ru-RU" sz="2400"/>
              <a:t>i</a:t>
            </a:r>
            <a:r>
              <a:rPr lang="ru-RU" sz="2400"/>
              <a:t>] –&gt; </a:t>
            </a:r>
            <a:r>
              <a:rPr i="1" lang="ru-RU" sz="2400"/>
              <a:t>S</a:t>
            </a:r>
            <a:r>
              <a:rPr baseline="-25000" lang="ru-RU" sz="2400"/>
              <a:t>2</a:t>
            </a:r>
            <a:r>
              <a:rPr lang="ru-RU" sz="2400"/>
              <a:t>[0..</a:t>
            </a:r>
            <a:r>
              <a:rPr i="1" lang="ru-RU" sz="2400"/>
              <a:t>j</a:t>
            </a:r>
            <a:r>
              <a:rPr lang="ru-RU" sz="2400"/>
              <a:t>].  </a:t>
            </a:r>
            <a:endParaRPr sz="2400"/>
          </a:p>
          <a:p>
            <a:pPr indent="-533400" lvl="0" marL="533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533400" lvl="0" marL="533400" rtl="0" algn="l">
              <a:spcBef>
                <a:spcPts val="480"/>
              </a:spcBef>
              <a:spcAft>
                <a:spcPts val="0"/>
              </a:spcAft>
              <a:buClr>
                <a:srgbClr val="00A249"/>
              </a:buClr>
              <a:buSzPts val="2400"/>
              <a:buNone/>
            </a:pPr>
            <a:r>
              <a:rPr i="1" lang="ru-RU" sz="2400">
                <a:solidFill>
                  <a:srgbClr val="00A249"/>
                </a:solidFill>
              </a:rPr>
              <a:t>Начальные значения</a:t>
            </a:r>
            <a:endParaRPr/>
          </a:p>
          <a:p>
            <a:pPr indent="-533400" lvl="0" marL="533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ru-RU" sz="2400"/>
              <a:t> S</a:t>
            </a:r>
            <a:r>
              <a:rPr baseline="-25000" lang="ru-RU" sz="2400"/>
              <a:t>1</a:t>
            </a:r>
            <a:r>
              <a:rPr lang="ru-RU" sz="2400"/>
              <a:t>[0..0] и </a:t>
            </a:r>
            <a:r>
              <a:rPr i="1" lang="ru-RU" sz="2400"/>
              <a:t>S</a:t>
            </a:r>
            <a:r>
              <a:rPr baseline="-25000" lang="ru-RU" sz="2400"/>
              <a:t>2</a:t>
            </a:r>
            <a:r>
              <a:rPr lang="ru-RU" sz="2400"/>
              <a:t>[0..0] –  пустые строки. </a:t>
            </a:r>
            <a:endParaRPr/>
          </a:p>
          <a:p>
            <a:pPr indent="503238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503238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Заметим, что для преобразования пустой строки в строку длины </a:t>
            </a:r>
            <a:r>
              <a:rPr i="1" lang="ru-RU" sz="2400"/>
              <a:t>j </a:t>
            </a:r>
            <a:r>
              <a:rPr lang="ru-RU" sz="2400"/>
              <a:t>требуется </a:t>
            </a:r>
            <a:r>
              <a:rPr i="1" lang="ru-RU" sz="2400"/>
              <a:t>j</a:t>
            </a:r>
            <a:r>
              <a:rPr lang="ru-RU" sz="2400"/>
              <a:t> операций вставки, т.е.  </a:t>
            </a:r>
            <a:r>
              <a:rPr lang="ru-RU" sz="240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M (0, j) = j </a:t>
            </a:r>
            <a:r>
              <a:rPr lang="ru-RU" sz="2400"/>
              <a:t>. </a:t>
            </a:r>
            <a:endParaRPr sz="2400"/>
          </a:p>
          <a:p>
            <a:pPr indent="503238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Аналогично, для преобразования строки длины </a:t>
            </a:r>
            <a:r>
              <a:rPr i="1" lang="ru-RU" sz="2400"/>
              <a:t>i</a:t>
            </a:r>
            <a:r>
              <a:rPr lang="ru-RU" sz="2400"/>
              <a:t> в пустую строку требуется </a:t>
            </a:r>
            <a:r>
              <a:rPr i="1" lang="ru-RU" sz="2400"/>
              <a:t>i</a:t>
            </a:r>
            <a:r>
              <a:rPr lang="ru-RU" sz="2400"/>
              <a:t> операций удаления, т.е. </a:t>
            </a:r>
            <a:r>
              <a:rPr lang="ru-RU" sz="240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M (i, 0) = i</a:t>
            </a:r>
            <a:r>
              <a:rPr lang="ru-RU" sz="2400"/>
              <a:t>.</a:t>
            </a:r>
            <a:endParaRPr sz="2400"/>
          </a:p>
          <a:p>
            <a:pPr indent="-533400" lvl="0" marL="533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533400" lvl="0" marL="533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Пусть  мы  решили  подзадачу c  параметрами  </a:t>
            </a:r>
            <a:r>
              <a:rPr i="1" lang="ru-RU" sz="2400"/>
              <a:t>i </a:t>
            </a:r>
            <a:r>
              <a:rPr lang="ru-RU" sz="2400"/>
              <a:t>–1</a:t>
            </a:r>
            <a:r>
              <a:rPr i="1" lang="ru-RU" sz="2400"/>
              <a:t> </a:t>
            </a:r>
            <a:r>
              <a:rPr lang="ru-RU" sz="2400"/>
              <a:t>и </a:t>
            </a:r>
            <a:r>
              <a:rPr i="1" lang="ru-RU" sz="2400"/>
              <a:t>j </a:t>
            </a:r>
            <a:r>
              <a:rPr lang="ru-RU" sz="2400"/>
              <a:t>– 1. Это</a:t>
            </a:r>
            <a:endParaRPr/>
          </a:p>
          <a:p>
            <a:pPr indent="-533400" lvl="0" marL="533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означает, что из строки </a:t>
            </a:r>
            <a:r>
              <a:rPr i="1" lang="ru-RU" sz="2400"/>
              <a:t>S</a:t>
            </a:r>
            <a:r>
              <a:rPr baseline="-25000" lang="ru-RU" sz="2400"/>
              <a:t>1</a:t>
            </a:r>
            <a:r>
              <a:rPr lang="ru-RU" sz="2400"/>
              <a:t>[0 .. </a:t>
            </a:r>
            <a:r>
              <a:rPr i="1" lang="ru-RU" sz="2400"/>
              <a:t>i </a:t>
            </a:r>
            <a:r>
              <a:rPr lang="ru-RU" sz="2400"/>
              <a:t>–1] построена строка </a:t>
            </a:r>
            <a:r>
              <a:rPr i="1" lang="ru-RU" sz="2400"/>
              <a:t>S</a:t>
            </a:r>
            <a:r>
              <a:rPr baseline="-25000" lang="ru-RU" sz="2400"/>
              <a:t>2</a:t>
            </a:r>
            <a:r>
              <a:rPr lang="ru-RU" sz="2400"/>
              <a:t>[0 .. </a:t>
            </a:r>
            <a:r>
              <a:rPr i="1" lang="ru-RU" sz="2400"/>
              <a:t>j</a:t>
            </a:r>
            <a:r>
              <a:rPr lang="ru-RU" sz="2400"/>
              <a:t>–1] за</a:t>
            </a:r>
            <a:endParaRPr/>
          </a:p>
          <a:p>
            <a:pPr indent="-533400" lvl="0" marL="533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минимальное число допустимых операций </a:t>
            </a:r>
            <a:r>
              <a:rPr i="1" lang="ru-RU" sz="2400"/>
              <a:t>M</a:t>
            </a:r>
            <a:r>
              <a:rPr lang="ru-RU" sz="2400"/>
              <a:t>(</a:t>
            </a:r>
            <a:r>
              <a:rPr i="1" lang="ru-RU" sz="2400"/>
              <a:t>i </a:t>
            </a:r>
            <a:r>
              <a:rPr lang="ru-RU" sz="2400"/>
              <a:t>–1, </a:t>
            </a:r>
            <a:r>
              <a:rPr i="1" lang="ru-RU" sz="2400"/>
              <a:t>j </a:t>
            </a:r>
            <a:r>
              <a:rPr lang="ru-RU" sz="2400"/>
              <a:t>–1). </a:t>
            </a:r>
            <a:endParaRPr sz="2400"/>
          </a:p>
          <a:p>
            <a:pPr indent="-533400" lvl="0" marL="533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533400" lvl="0" marL="533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3200"/>
              <a:t>Пусть </a:t>
            </a:r>
            <a:r>
              <a:rPr i="1" lang="ru-RU" sz="3200">
                <a:solidFill>
                  <a:srgbClr val="FF0000"/>
                </a:solidFill>
              </a:rPr>
              <a:t> S</a:t>
            </a:r>
            <a:r>
              <a:rPr baseline="-25000" lang="ru-RU" sz="3200">
                <a:solidFill>
                  <a:srgbClr val="FF0000"/>
                </a:solidFill>
              </a:rPr>
              <a:t>1</a:t>
            </a:r>
            <a:r>
              <a:rPr lang="ru-RU" sz="3200">
                <a:solidFill>
                  <a:srgbClr val="FF0000"/>
                </a:solidFill>
              </a:rPr>
              <a:t>[ </a:t>
            </a:r>
            <a:r>
              <a:rPr i="1" lang="ru-RU" sz="3200">
                <a:solidFill>
                  <a:srgbClr val="FF0000"/>
                </a:solidFill>
              </a:rPr>
              <a:t>i </a:t>
            </a:r>
            <a:r>
              <a:rPr lang="ru-RU" sz="3200">
                <a:solidFill>
                  <a:srgbClr val="FF0000"/>
                </a:solidFill>
              </a:rPr>
              <a:t>] =</a:t>
            </a:r>
            <a:r>
              <a:rPr i="1" lang="ru-RU" sz="3200">
                <a:solidFill>
                  <a:srgbClr val="FF0000"/>
                </a:solidFill>
              </a:rPr>
              <a:t> S</a:t>
            </a:r>
            <a:r>
              <a:rPr baseline="-25000" lang="ru-RU" sz="3200">
                <a:solidFill>
                  <a:srgbClr val="FF0000"/>
                </a:solidFill>
              </a:rPr>
              <a:t>2</a:t>
            </a:r>
            <a:r>
              <a:rPr lang="ru-RU" sz="3200">
                <a:solidFill>
                  <a:srgbClr val="FF0000"/>
                </a:solidFill>
              </a:rPr>
              <a:t>[ </a:t>
            </a:r>
            <a:r>
              <a:rPr i="1" lang="ru-RU" sz="3200">
                <a:solidFill>
                  <a:srgbClr val="FF0000"/>
                </a:solidFill>
              </a:rPr>
              <a:t>j </a:t>
            </a:r>
            <a:r>
              <a:rPr lang="ru-RU" sz="3200">
                <a:solidFill>
                  <a:srgbClr val="FF0000"/>
                </a:solidFill>
              </a:rPr>
              <a:t>]</a:t>
            </a:r>
            <a:endParaRPr sz="3200"/>
          </a:p>
        </p:txBody>
      </p:sp>
      <p:sp>
        <p:nvSpPr>
          <p:cNvPr id="331" name="Google Shape;331;p37"/>
          <p:cNvSpPr txBox="1"/>
          <p:nvPr>
            <p:ph idx="1" type="body"/>
          </p:nvPr>
        </p:nvSpPr>
        <p:spPr>
          <a:xfrm>
            <a:off x="457200" y="981075"/>
            <a:ext cx="8229600" cy="5145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В этом случае для получения строки </a:t>
            </a:r>
            <a:r>
              <a:rPr i="1" lang="ru-RU" sz="2400"/>
              <a:t>S</a:t>
            </a:r>
            <a:r>
              <a:rPr baseline="-25000" lang="ru-RU" sz="2400"/>
              <a:t>2</a:t>
            </a:r>
            <a:r>
              <a:rPr lang="ru-RU" sz="2400"/>
              <a:t>[0..</a:t>
            </a:r>
            <a:r>
              <a:rPr i="1" lang="ru-RU" sz="2400"/>
              <a:t>j</a:t>
            </a:r>
            <a:r>
              <a:rPr lang="ru-RU" sz="2400"/>
              <a:t>] из строки </a:t>
            </a:r>
            <a:r>
              <a:rPr i="1" lang="ru-RU" sz="2400"/>
              <a:t>S</a:t>
            </a:r>
            <a:r>
              <a:rPr baseline="-25000" lang="ru-RU" sz="2400"/>
              <a:t>1</a:t>
            </a:r>
            <a:r>
              <a:rPr lang="ru-RU" sz="2400"/>
              <a:t>[0..</a:t>
            </a:r>
            <a:r>
              <a:rPr i="1" lang="ru-RU" sz="2400"/>
              <a:t>i</a:t>
            </a:r>
            <a:r>
              <a:rPr lang="ru-RU" sz="2400"/>
              <a:t>] не требуется никаких дополнительных операций.</a:t>
            </a:r>
            <a:endParaRPr/>
          </a:p>
          <a:p>
            <a:pPr indent="-533400" lvl="0" marL="533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533400" lvl="0" marL="533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Следовательно,  </a:t>
            </a:r>
            <a:r>
              <a:rPr lang="ru-RU" sz="240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M (i, j) = M (i – 1, j – 1).</a:t>
            </a:r>
            <a:endParaRPr/>
          </a:p>
          <a:p>
            <a:pPr indent="-533400" lvl="0" marL="533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533400" lvl="0" marL="533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type="title"/>
          </p:nvPr>
        </p:nvSpPr>
        <p:spPr>
          <a:xfrm>
            <a:off x="457200" y="188640"/>
            <a:ext cx="8229600" cy="457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3200"/>
              <a:t>Пусть</a:t>
            </a:r>
            <a:r>
              <a:rPr i="1" lang="ru-RU" sz="3200">
                <a:solidFill>
                  <a:srgbClr val="FF0000"/>
                </a:solidFill>
              </a:rPr>
              <a:t> S</a:t>
            </a:r>
            <a:r>
              <a:rPr baseline="-25000" lang="ru-RU" sz="3200">
                <a:solidFill>
                  <a:srgbClr val="FF0000"/>
                </a:solidFill>
              </a:rPr>
              <a:t>1</a:t>
            </a:r>
            <a:r>
              <a:rPr lang="ru-RU" sz="3200">
                <a:solidFill>
                  <a:srgbClr val="FF0000"/>
                </a:solidFill>
              </a:rPr>
              <a:t>[ </a:t>
            </a:r>
            <a:r>
              <a:rPr i="1" lang="ru-RU" sz="3200">
                <a:solidFill>
                  <a:srgbClr val="FF0000"/>
                </a:solidFill>
              </a:rPr>
              <a:t>i </a:t>
            </a:r>
            <a:r>
              <a:rPr lang="ru-RU" sz="3200">
                <a:solidFill>
                  <a:srgbClr val="FF0000"/>
                </a:solidFill>
              </a:rPr>
              <a:t>] ≠ </a:t>
            </a:r>
            <a:r>
              <a:rPr i="1" lang="ru-RU" sz="3200">
                <a:solidFill>
                  <a:srgbClr val="FF0000"/>
                </a:solidFill>
              </a:rPr>
              <a:t>S</a:t>
            </a:r>
            <a:r>
              <a:rPr baseline="-25000" lang="ru-RU" sz="3200">
                <a:solidFill>
                  <a:srgbClr val="FF0000"/>
                </a:solidFill>
              </a:rPr>
              <a:t>2</a:t>
            </a:r>
            <a:r>
              <a:rPr lang="ru-RU" sz="3200">
                <a:solidFill>
                  <a:srgbClr val="FF0000"/>
                </a:solidFill>
              </a:rPr>
              <a:t>[ </a:t>
            </a:r>
            <a:r>
              <a:rPr i="1" lang="ru-RU" sz="3200">
                <a:solidFill>
                  <a:srgbClr val="FF0000"/>
                </a:solidFill>
              </a:rPr>
              <a:t>j </a:t>
            </a:r>
            <a:r>
              <a:rPr lang="ru-RU" sz="3200">
                <a:solidFill>
                  <a:srgbClr val="FF0000"/>
                </a:solidFill>
              </a:rPr>
              <a:t>]</a:t>
            </a:r>
            <a:endParaRPr/>
          </a:p>
        </p:txBody>
      </p:sp>
      <p:sp>
        <p:nvSpPr>
          <p:cNvPr id="337" name="Google Shape;337;p38"/>
          <p:cNvSpPr txBox="1"/>
          <p:nvPr>
            <p:ph idx="1" type="body"/>
          </p:nvPr>
        </p:nvSpPr>
        <p:spPr>
          <a:xfrm>
            <a:off x="457200" y="764704"/>
            <a:ext cx="8507288" cy="5361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Возможны два способа получения строки </a:t>
            </a:r>
            <a:r>
              <a:rPr i="1" lang="ru-RU" sz="2400"/>
              <a:t>S</a:t>
            </a:r>
            <a:r>
              <a:rPr baseline="-25000" lang="ru-RU" sz="2400"/>
              <a:t>2</a:t>
            </a:r>
            <a:r>
              <a:rPr lang="ru-RU" sz="2400"/>
              <a:t>[0..</a:t>
            </a:r>
            <a:r>
              <a:rPr i="1" lang="ru-RU" sz="2400"/>
              <a:t>j</a:t>
            </a:r>
            <a:r>
              <a:rPr lang="ru-RU" sz="2400"/>
              <a:t>].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	1. Пусть из строки </a:t>
            </a:r>
            <a:r>
              <a:rPr i="1" lang="ru-RU" sz="2400"/>
              <a:t>S</a:t>
            </a:r>
            <a:r>
              <a:rPr baseline="-25000" lang="ru-RU" sz="2400"/>
              <a:t>1</a:t>
            </a:r>
            <a:r>
              <a:rPr lang="ru-RU" sz="2400"/>
              <a:t>[0 .. </a:t>
            </a:r>
            <a:r>
              <a:rPr i="1" lang="ru-RU" sz="2400"/>
              <a:t>i </a:t>
            </a:r>
            <a:r>
              <a:rPr lang="ru-RU" sz="2400"/>
              <a:t>–1] построена строка S</a:t>
            </a:r>
            <a:r>
              <a:rPr baseline="-25000" lang="ru-RU" sz="2400"/>
              <a:t>2</a:t>
            </a:r>
            <a:r>
              <a:rPr lang="ru-RU" sz="2400"/>
              <a:t>[0 .. </a:t>
            </a:r>
            <a:r>
              <a:rPr i="1" lang="ru-RU" sz="2400"/>
              <a:t>j</a:t>
            </a:r>
            <a:r>
              <a:rPr lang="ru-RU" sz="2400"/>
              <a:t>] за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минимальное количество операций  M</a:t>
            </a:r>
            <a:r>
              <a:rPr i="1" lang="ru-RU" sz="2400"/>
              <a:t> </a:t>
            </a:r>
            <a:r>
              <a:rPr lang="ru-RU" sz="2400"/>
              <a:t>(</a:t>
            </a:r>
            <a:r>
              <a:rPr i="1" lang="ru-RU" sz="2400"/>
              <a:t>i </a:t>
            </a:r>
            <a:r>
              <a:rPr lang="ru-RU" sz="2400"/>
              <a:t>–1, </a:t>
            </a:r>
            <a:r>
              <a:rPr i="1" lang="ru-RU" sz="2400"/>
              <a:t>j</a:t>
            </a:r>
            <a:r>
              <a:rPr lang="ru-RU" sz="2400"/>
              <a:t> ). Тогда для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получения строки </a:t>
            </a:r>
            <a:r>
              <a:rPr i="1" lang="ru-RU" sz="2400"/>
              <a:t>S</a:t>
            </a:r>
            <a:r>
              <a:rPr baseline="-25000" lang="ru-RU" sz="2400"/>
              <a:t>2</a:t>
            </a:r>
            <a:r>
              <a:rPr lang="ru-RU" sz="2400"/>
              <a:t>[0..</a:t>
            </a:r>
            <a:r>
              <a:rPr i="1" lang="ru-RU" sz="2400"/>
              <a:t>j</a:t>
            </a:r>
            <a:r>
              <a:rPr lang="ru-RU" sz="2400"/>
              <a:t>] из строки S</a:t>
            </a:r>
            <a:r>
              <a:rPr baseline="-25000" lang="ru-RU" sz="2400"/>
              <a:t>1</a:t>
            </a:r>
            <a:r>
              <a:rPr lang="ru-RU" sz="2400"/>
              <a:t>[0 .. </a:t>
            </a:r>
            <a:r>
              <a:rPr i="1" lang="ru-RU" sz="2400"/>
              <a:t>i</a:t>
            </a:r>
            <a:r>
              <a:rPr lang="ru-RU" sz="2400"/>
              <a:t>] требуется удалить 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ru-RU" sz="2400"/>
              <a:t>i</a:t>
            </a:r>
            <a:r>
              <a:rPr lang="ru-RU" sz="2400"/>
              <a:t>-ый символ из строки </a:t>
            </a:r>
            <a:r>
              <a:rPr i="1" lang="ru-RU" sz="2400"/>
              <a:t>S</a:t>
            </a:r>
            <a:r>
              <a:rPr baseline="-25000" lang="ru-RU" sz="2400"/>
              <a:t>1</a:t>
            </a:r>
            <a:r>
              <a:rPr lang="ru-RU" sz="2400"/>
              <a:t>.  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M (i, j) = M (i – 1, j ) + 1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    2. Пусть из строки </a:t>
            </a:r>
            <a:r>
              <a:rPr i="1" lang="ru-RU" sz="2400"/>
              <a:t>S</a:t>
            </a:r>
            <a:r>
              <a:rPr baseline="-25000" lang="ru-RU" sz="2400"/>
              <a:t>1</a:t>
            </a:r>
            <a:r>
              <a:rPr lang="ru-RU" sz="2400"/>
              <a:t>[0..</a:t>
            </a:r>
            <a:r>
              <a:rPr i="1" lang="ru-RU" sz="2400"/>
              <a:t>i</a:t>
            </a:r>
            <a:r>
              <a:rPr lang="ru-RU" sz="2400"/>
              <a:t>] построена строка </a:t>
            </a:r>
            <a:r>
              <a:rPr i="1" lang="ru-RU" sz="2400"/>
              <a:t>S</a:t>
            </a:r>
            <a:r>
              <a:rPr baseline="-25000" lang="ru-RU" sz="2400"/>
              <a:t>2</a:t>
            </a:r>
            <a:r>
              <a:rPr lang="ru-RU" sz="2400"/>
              <a:t>[0..j–1] за 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минимальное количество операций </a:t>
            </a:r>
            <a:r>
              <a:rPr i="1" lang="ru-RU" sz="2400"/>
              <a:t>M</a:t>
            </a:r>
            <a:r>
              <a:rPr lang="ru-RU" sz="2400"/>
              <a:t> (</a:t>
            </a:r>
            <a:r>
              <a:rPr i="1" lang="ru-RU" sz="2400"/>
              <a:t>i, j</a:t>
            </a:r>
            <a:r>
              <a:rPr lang="ru-RU" sz="2400"/>
              <a:t>–1).  Тогда для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получения строки </a:t>
            </a:r>
            <a:r>
              <a:rPr i="1" lang="ru-RU" sz="2400"/>
              <a:t>S</a:t>
            </a:r>
            <a:r>
              <a:rPr baseline="-25000" lang="ru-RU" sz="2400"/>
              <a:t>2</a:t>
            </a:r>
            <a:r>
              <a:rPr lang="ru-RU" sz="2400"/>
              <a:t>[0..</a:t>
            </a:r>
            <a:r>
              <a:rPr i="1" lang="ru-RU" sz="2400"/>
              <a:t>j</a:t>
            </a:r>
            <a:r>
              <a:rPr lang="ru-RU" sz="2400"/>
              <a:t>] из строки </a:t>
            </a:r>
            <a:r>
              <a:rPr i="1" lang="ru-RU" sz="2400"/>
              <a:t>S</a:t>
            </a:r>
            <a:r>
              <a:rPr baseline="-25000" lang="ru-RU" sz="2400"/>
              <a:t>1</a:t>
            </a:r>
            <a:r>
              <a:rPr lang="ru-RU" sz="2400"/>
              <a:t>[0..</a:t>
            </a:r>
            <a:r>
              <a:rPr i="1" lang="ru-RU" sz="2400"/>
              <a:t>i</a:t>
            </a:r>
            <a:r>
              <a:rPr lang="ru-RU" sz="2400"/>
              <a:t>] потребуется одна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операция вставки </a:t>
            </a:r>
            <a:r>
              <a:rPr i="1" lang="ru-RU" sz="2400"/>
              <a:t>i</a:t>
            </a:r>
            <a:r>
              <a:rPr lang="ru-RU" sz="2400"/>
              <a:t>-го символа строки </a:t>
            </a:r>
            <a:r>
              <a:rPr i="1" lang="ru-RU" sz="2400"/>
              <a:t>S</a:t>
            </a:r>
            <a:r>
              <a:rPr baseline="-25000" lang="ru-RU" sz="2400"/>
              <a:t>1</a:t>
            </a:r>
            <a:r>
              <a:rPr lang="ru-RU" sz="2400"/>
              <a:t>  после символа </a:t>
            </a:r>
            <a:r>
              <a:rPr i="1" lang="ru-RU" sz="2400"/>
              <a:t>S</a:t>
            </a:r>
            <a:r>
              <a:rPr baseline="-25000" lang="ru-RU" sz="2400"/>
              <a:t>2</a:t>
            </a:r>
            <a:r>
              <a:rPr lang="ru-RU" sz="2400"/>
              <a:t>[</a:t>
            </a:r>
            <a:r>
              <a:rPr i="1" lang="ru-RU" sz="2400"/>
              <a:t>j</a:t>
            </a:r>
            <a:r>
              <a:rPr lang="ru-RU" sz="2400"/>
              <a:t>–1]. 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ru-RU" sz="240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M (i, j) = M (i , j – 1) + 1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Из 2-х возможностей нужно выбрать лучшую.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 txBox="1"/>
          <p:nvPr>
            <p:ph idx="1" type="body"/>
          </p:nvPr>
        </p:nvSpPr>
        <p:spPr>
          <a:xfrm>
            <a:off x="329339" y="1052736"/>
            <a:ext cx="8496746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(0, </a:t>
            </a:r>
            <a:r>
              <a:rPr b="1" i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)= </a:t>
            </a:r>
            <a:r>
              <a:rPr b="1" i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1" i="1" sz="2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 0)= </a:t>
            </a:r>
            <a:r>
              <a:rPr b="1" i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1" sz="2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i, j</a:t>
            </a:r>
            <a:r>
              <a:rPr b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 = min( </a:t>
            </a:r>
            <a:r>
              <a:rPr b="1" i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– 1, </a:t>
            </a:r>
            <a:r>
              <a:rPr b="1" i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rPr b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– 1),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M</a:t>
            </a:r>
            <a:r>
              <a:rPr b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– 1, </a:t>
            </a:r>
            <a:r>
              <a:rPr b="1" i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 + 1,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i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rPr b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– 1) + 1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), если </a:t>
            </a:r>
            <a:r>
              <a:rPr b="1" i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baseline="-25000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i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baseline="-25000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]; </a:t>
            </a:r>
            <a:endParaRPr b="1" i="1" sz="2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i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i, j</a:t>
            </a:r>
            <a:r>
              <a:rPr b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 = min (M (</a:t>
            </a:r>
            <a:r>
              <a:rPr b="1" i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– 1, </a:t>
            </a:r>
            <a:r>
              <a:rPr b="1" i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),</a:t>
            </a:r>
            <a:r>
              <a:rPr b="1" i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M</a:t>
            </a:r>
            <a:r>
              <a:rPr b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i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, </a:t>
            </a:r>
            <a:r>
              <a:rPr b="1" i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– 1)) + 1,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		если </a:t>
            </a:r>
            <a:r>
              <a:rPr b="1" i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baseline="-25000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 ≠ </a:t>
            </a:r>
            <a:r>
              <a:rPr b="1" i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baseline="-25000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].</a:t>
            </a:r>
            <a:endParaRPr b="1" sz="2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8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Решением задачи будет значение </a:t>
            </a:r>
            <a:r>
              <a:rPr i="1" lang="ru-RU" sz="2400"/>
              <a:t>M</a:t>
            </a:r>
            <a:r>
              <a:rPr lang="ru-RU" sz="2400"/>
              <a:t>(</a:t>
            </a:r>
            <a:r>
              <a:rPr i="1" lang="ru-RU" sz="2400"/>
              <a:t>m, n</a:t>
            </a:r>
            <a:r>
              <a:rPr lang="ru-RU" sz="2400"/>
              <a:t>),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где </a:t>
            </a:r>
            <a:r>
              <a:rPr i="1" lang="ru-RU" sz="2400"/>
              <a:t>m </a:t>
            </a:r>
            <a:r>
              <a:rPr lang="ru-RU" sz="2400"/>
              <a:t>— длина строки </a:t>
            </a:r>
            <a:r>
              <a:rPr i="1" lang="ru-RU" sz="2400"/>
              <a:t>S</a:t>
            </a:r>
            <a:r>
              <a:rPr baseline="-25000" lang="ru-RU" sz="2400"/>
              <a:t>1</a:t>
            </a:r>
            <a:r>
              <a:rPr lang="ru-RU" sz="2400"/>
              <a:t>, а </a:t>
            </a:r>
            <a:r>
              <a:rPr i="1" lang="ru-RU" sz="2400"/>
              <a:t>n</a:t>
            </a:r>
            <a:r>
              <a:rPr lang="ru-RU" sz="2400"/>
              <a:t> — длина строки </a:t>
            </a:r>
            <a:r>
              <a:rPr i="1" lang="ru-RU" sz="2400"/>
              <a:t>S</a:t>
            </a:r>
            <a:r>
              <a:rPr baseline="-25000" lang="ru-RU" sz="2400"/>
              <a:t>2</a:t>
            </a:r>
            <a:r>
              <a:rPr lang="ru-RU" sz="2400"/>
              <a:t>.</a:t>
            </a:r>
            <a:r>
              <a:rPr lang="ru-RU"/>
              <a:t> </a:t>
            </a:r>
            <a:endParaRPr/>
          </a:p>
        </p:txBody>
      </p:sp>
      <p:sp>
        <p:nvSpPr>
          <p:cNvPr id="343" name="Google Shape;343;p39"/>
          <p:cNvSpPr txBox="1"/>
          <p:nvPr/>
        </p:nvSpPr>
        <p:spPr>
          <a:xfrm>
            <a:off x="323627" y="292006"/>
            <a:ext cx="80647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Основные соотношения: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"/>
          <p:cNvSpPr txBox="1"/>
          <p:nvPr>
            <p:ph type="title"/>
          </p:nvPr>
        </p:nvSpPr>
        <p:spPr>
          <a:xfrm>
            <a:off x="457200" y="116632"/>
            <a:ext cx="8229600" cy="457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Пример</a:t>
            </a:r>
            <a:endParaRPr/>
          </a:p>
        </p:txBody>
      </p:sp>
      <p:sp>
        <p:nvSpPr>
          <p:cNvPr id="349" name="Google Shape;349;p40"/>
          <p:cNvSpPr txBox="1"/>
          <p:nvPr>
            <p:ph idx="1" type="body"/>
          </p:nvPr>
        </p:nvSpPr>
        <p:spPr>
          <a:xfrm>
            <a:off x="457200" y="703550"/>
            <a:ext cx="8229600" cy="565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i="1" lang="ru-RU" sz="3200"/>
              <a:t>S</a:t>
            </a:r>
            <a:r>
              <a:rPr baseline="-25000" lang="ru-RU" sz="3200"/>
              <a:t>1</a:t>
            </a:r>
            <a:r>
              <a:rPr i="1" lang="ru-RU" sz="3200"/>
              <a:t> = </a:t>
            </a:r>
            <a:r>
              <a:rPr lang="ru-RU" sz="3200"/>
              <a:t>”</a:t>
            </a:r>
            <a:r>
              <a:rPr i="1" lang="ru-RU" sz="3200"/>
              <a:t>cabc</a:t>
            </a:r>
            <a:r>
              <a:rPr lang="ru-RU" sz="3200"/>
              <a:t>”, </a:t>
            </a:r>
            <a:r>
              <a:rPr i="1" lang="ru-RU" sz="3200"/>
              <a:t>S</a:t>
            </a:r>
            <a:r>
              <a:rPr baseline="-25000" lang="ru-RU" sz="3200"/>
              <a:t>2</a:t>
            </a:r>
            <a:r>
              <a:rPr lang="ru-RU" sz="3200"/>
              <a:t> = ”</a:t>
            </a:r>
            <a:r>
              <a:rPr i="1" lang="ru-RU"/>
              <a:t>b</a:t>
            </a:r>
            <a:r>
              <a:rPr i="1" lang="ru-RU" sz="3200"/>
              <a:t>abddc</a:t>
            </a:r>
            <a:r>
              <a:rPr lang="ru-RU" sz="3200"/>
              <a:t>”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aphicFrame>
        <p:nvGraphicFramePr>
          <p:cNvPr id="350" name="Google Shape;350;p40"/>
          <p:cNvGraphicFramePr/>
          <p:nvPr/>
        </p:nvGraphicFramePr>
        <p:xfrm>
          <a:off x="473192" y="13778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{81290F9D-DFE2-449C-AF65-BA1E1B4F7AE9}</a:tableStyleId>
              </a:tblPr>
              <a:tblGrid>
                <a:gridCol w="642425"/>
                <a:gridCol w="648075"/>
                <a:gridCol w="850775"/>
                <a:gridCol w="826075"/>
                <a:gridCol w="734300"/>
                <a:gridCol w="642500"/>
              </a:tblGrid>
              <a:tr h="57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>
                          <a:solidFill>
                            <a:schemeClr val="dk1"/>
                          </a:solidFill>
                        </a:rPr>
                        <a:t>c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>
                          <a:solidFill>
                            <a:schemeClr val="dk1"/>
                          </a:solidFill>
                        </a:rPr>
                        <a:t>d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>
                          <a:solidFill>
                            <a:schemeClr val="dk1"/>
                          </a:solidFill>
                        </a:rPr>
                        <a:t>d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>
                          <a:solidFill>
                            <a:schemeClr val="dk1"/>
                          </a:solidFill>
                        </a:rPr>
                        <a:t>b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>
                          <a:solidFill>
                            <a:schemeClr val="dk1"/>
                          </a:solidFill>
                        </a:rPr>
                        <a:t>a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>
                          <a:solidFill>
                            <a:schemeClr val="dk1"/>
                          </a:solidFill>
                        </a:rPr>
                        <a:t>b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c</a:t>
                      </a:r>
                      <a:endParaRPr sz="2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a</a:t>
                      </a:r>
                      <a:endParaRPr sz="2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b</a:t>
                      </a:r>
                      <a:endParaRPr sz="2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c</a:t>
                      </a:r>
                      <a:endParaRPr sz="2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1" name="Google Shape;351;p40"/>
          <p:cNvSpPr txBox="1"/>
          <p:nvPr/>
        </p:nvSpPr>
        <p:spPr>
          <a:xfrm>
            <a:off x="4817337" y="573831"/>
            <a:ext cx="4326663" cy="3359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i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(0,</a:t>
            </a:r>
            <a:r>
              <a:rPr b="1" i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)= </a:t>
            </a:r>
            <a:r>
              <a:rPr b="1" i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1" i="1" sz="20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i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,0)= </a:t>
            </a:r>
            <a:r>
              <a:rPr b="1" i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1" sz="20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1" lang="ru-RU" sz="2000" u="sng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baseline="-25000" lang="ru-RU" sz="2000" u="sng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-RU" sz="2000" u="sng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ru-RU" sz="2000" u="sng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ru-RU" sz="2000" u="sng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i="1" lang="ru-RU" sz="2000" u="sng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baseline="-25000" lang="ru-RU" sz="2000" u="sng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ru-RU" sz="2000" u="sng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ru-RU" sz="2000" u="sng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ru-RU" sz="2000" u="sng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ru-RU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1" sz="20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i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i,j</a:t>
            </a:r>
            <a:r>
              <a:rPr b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) = min( </a:t>
            </a:r>
            <a:r>
              <a:rPr b="1" i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–1, </a:t>
            </a:r>
            <a:r>
              <a:rPr b="1" i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–1),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i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M</a:t>
            </a:r>
            <a:r>
              <a:rPr b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–1,</a:t>
            </a:r>
            <a:r>
              <a:rPr b="1" i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) + 1,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–1)+ 1)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1" lang="ru-RU" sz="2000" u="sng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baseline="-25000" lang="ru-RU" sz="2000" u="sng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-RU" sz="2000" u="sng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ru-RU" sz="2000" u="sng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ru-RU" sz="2000" u="sng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] ≠ </a:t>
            </a:r>
            <a:r>
              <a:rPr b="1" i="1" lang="ru-RU" sz="2000" u="sng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baseline="-25000" lang="ru-RU" sz="2000" u="sng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ru-RU" sz="2000" u="sng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ru-RU" sz="2000" u="sng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ru-RU" sz="2000" u="sng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b="1" i="1" sz="2000" u="sng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i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i,j</a:t>
            </a:r>
            <a:r>
              <a:rPr b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) = min( M(</a:t>
            </a:r>
            <a:r>
              <a:rPr b="1" i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–1,</a:t>
            </a:r>
            <a:r>
              <a:rPr b="1" i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) + 1,</a:t>
            </a:r>
            <a:endParaRPr b="1" i="1" sz="20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i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M</a:t>
            </a:r>
            <a:r>
              <a:rPr b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–1) + 1),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ru-RU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0"/>
          <p:cNvSpPr txBox="1"/>
          <p:nvPr/>
        </p:nvSpPr>
        <p:spPr>
          <a:xfrm>
            <a:off x="1835696" y="4293096"/>
            <a:ext cx="6480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0"/>
          <p:cNvSpPr txBox="1"/>
          <p:nvPr/>
        </p:nvSpPr>
        <p:spPr>
          <a:xfrm>
            <a:off x="2665260" y="3174877"/>
            <a:ext cx="6480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54" name="Google Shape;354;p40"/>
          <p:cNvSpPr txBox="1"/>
          <p:nvPr/>
        </p:nvSpPr>
        <p:spPr>
          <a:xfrm>
            <a:off x="2647005" y="2619035"/>
            <a:ext cx="6480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55" name="Google Shape;355;p40"/>
          <p:cNvSpPr txBox="1"/>
          <p:nvPr/>
        </p:nvSpPr>
        <p:spPr>
          <a:xfrm>
            <a:off x="2665260" y="2053388"/>
            <a:ext cx="6480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56" name="Google Shape;356;p40"/>
          <p:cNvSpPr txBox="1"/>
          <p:nvPr/>
        </p:nvSpPr>
        <p:spPr>
          <a:xfrm>
            <a:off x="2665260" y="1484784"/>
            <a:ext cx="6480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57" name="Google Shape;357;p40"/>
          <p:cNvSpPr txBox="1"/>
          <p:nvPr/>
        </p:nvSpPr>
        <p:spPr>
          <a:xfrm>
            <a:off x="1872183" y="3733001"/>
            <a:ext cx="6480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58" name="Google Shape;358;p40"/>
          <p:cNvSpPr txBox="1"/>
          <p:nvPr/>
        </p:nvSpPr>
        <p:spPr>
          <a:xfrm>
            <a:off x="1872183" y="3140968"/>
            <a:ext cx="6480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59" name="Google Shape;359;p40"/>
          <p:cNvSpPr txBox="1"/>
          <p:nvPr/>
        </p:nvSpPr>
        <p:spPr>
          <a:xfrm>
            <a:off x="1872183" y="2636912"/>
            <a:ext cx="6480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60" name="Google Shape;360;p40"/>
          <p:cNvSpPr txBox="1"/>
          <p:nvPr/>
        </p:nvSpPr>
        <p:spPr>
          <a:xfrm>
            <a:off x="1856407" y="2053388"/>
            <a:ext cx="6480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61" name="Google Shape;361;p40"/>
          <p:cNvSpPr txBox="1"/>
          <p:nvPr/>
        </p:nvSpPr>
        <p:spPr>
          <a:xfrm>
            <a:off x="1816460" y="1484784"/>
            <a:ext cx="6480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62" name="Google Shape;362;p40"/>
          <p:cNvSpPr txBox="1"/>
          <p:nvPr/>
        </p:nvSpPr>
        <p:spPr>
          <a:xfrm>
            <a:off x="3496521" y="3174877"/>
            <a:ext cx="6480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0"/>
          <p:cNvSpPr txBox="1"/>
          <p:nvPr/>
        </p:nvSpPr>
        <p:spPr>
          <a:xfrm>
            <a:off x="4169265" y="3753593"/>
            <a:ext cx="6480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64" name="Google Shape;364;p40"/>
          <p:cNvSpPr txBox="1"/>
          <p:nvPr/>
        </p:nvSpPr>
        <p:spPr>
          <a:xfrm>
            <a:off x="3496521" y="3753593"/>
            <a:ext cx="6480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65" name="Google Shape;365;p40"/>
          <p:cNvSpPr txBox="1"/>
          <p:nvPr/>
        </p:nvSpPr>
        <p:spPr>
          <a:xfrm>
            <a:off x="2728883" y="3753593"/>
            <a:ext cx="6480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0"/>
          <p:cNvSpPr txBox="1"/>
          <p:nvPr/>
        </p:nvSpPr>
        <p:spPr>
          <a:xfrm>
            <a:off x="2728883" y="4350186"/>
            <a:ext cx="6480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67" name="Google Shape;367;p40"/>
          <p:cNvSpPr txBox="1"/>
          <p:nvPr/>
        </p:nvSpPr>
        <p:spPr>
          <a:xfrm>
            <a:off x="3496521" y="4350186"/>
            <a:ext cx="6480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0"/>
          <p:cNvSpPr txBox="1"/>
          <p:nvPr/>
        </p:nvSpPr>
        <p:spPr>
          <a:xfrm>
            <a:off x="4144593" y="4293096"/>
            <a:ext cx="6480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69" name="Google Shape;369;p40"/>
          <p:cNvSpPr txBox="1"/>
          <p:nvPr/>
        </p:nvSpPr>
        <p:spPr>
          <a:xfrm>
            <a:off x="3497000" y="1483182"/>
            <a:ext cx="6480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70" name="Google Shape;370;p40"/>
          <p:cNvSpPr txBox="1"/>
          <p:nvPr/>
        </p:nvSpPr>
        <p:spPr>
          <a:xfrm>
            <a:off x="4165788" y="2053388"/>
            <a:ext cx="6480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71" name="Google Shape;371;p40"/>
          <p:cNvSpPr txBox="1"/>
          <p:nvPr/>
        </p:nvSpPr>
        <p:spPr>
          <a:xfrm>
            <a:off x="3459510" y="2053388"/>
            <a:ext cx="6480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72" name="Google Shape;372;p40"/>
          <p:cNvSpPr txBox="1"/>
          <p:nvPr/>
        </p:nvSpPr>
        <p:spPr>
          <a:xfrm>
            <a:off x="4169265" y="2614474"/>
            <a:ext cx="6480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73" name="Google Shape;373;p40"/>
          <p:cNvSpPr txBox="1"/>
          <p:nvPr/>
        </p:nvSpPr>
        <p:spPr>
          <a:xfrm>
            <a:off x="3497000" y="2636912"/>
            <a:ext cx="6480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74" name="Google Shape;374;p40"/>
          <p:cNvSpPr txBox="1"/>
          <p:nvPr/>
        </p:nvSpPr>
        <p:spPr>
          <a:xfrm>
            <a:off x="4144593" y="3174877"/>
            <a:ext cx="6480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75" name="Google Shape;375;p40"/>
          <p:cNvSpPr txBox="1"/>
          <p:nvPr/>
        </p:nvSpPr>
        <p:spPr>
          <a:xfrm>
            <a:off x="4174682" y="1483182"/>
            <a:ext cx="6480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376" name="Google Shape;376;p40"/>
          <p:cNvCxnSpPr/>
          <p:nvPr/>
        </p:nvCxnSpPr>
        <p:spPr>
          <a:xfrm flipH="1">
            <a:off x="3929048" y="1839031"/>
            <a:ext cx="432047" cy="31582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7" name="Google Shape;377;p40"/>
          <p:cNvCxnSpPr/>
          <p:nvPr/>
        </p:nvCxnSpPr>
        <p:spPr>
          <a:xfrm flipH="1">
            <a:off x="3995936" y="2254686"/>
            <a:ext cx="1" cy="582281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8" name="Google Shape;378;p40"/>
          <p:cNvCxnSpPr/>
          <p:nvPr/>
        </p:nvCxnSpPr>
        <p:spPr>
          <a:xfrm flipH="1">
            <a:off x="3998112" y="2890541"/>
            <a:ext cx="1" cy="582281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9" name="Google Shape;379;p40"/>
          <p:cNvCxnSpPr/>
          <p:nvPr/>
        </p:nvCxnSpPr>
        <p:spPr>
          <a:xfrm flipH="1">
            <a:off x="3131840" y="3441860"/>
            <a:ext cx="576066" cy="491196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0" name="Google Shape;380;p40"/>
          <p:cNvCxnSpPr/>
          <p:nvPr/>
        </p:nvCxnSpPr>
        <p:spPr>
          <a:xfrm flipH="1">
            <a:off x="2268228" y="4059045"/>
            <a:ext cx="576066" cy="491196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1" name="Google Shape;381;p40"/>
          <p:cNvCxnSpPr/>
          <p:nvPr/>
        </p:nvCxnSpPr>
        <p:spPr>
          <a:xfrm flipH="1">
            <a:off x="1476138" y="4649560"/>
            <a:ext cx="792090" cy="2342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2" name="Google Shape;382;p40"/>
          <p:cNvCxnSpPr/>
          <p:nvPr/>
        </p:nvCxnSpPr>
        <p:spPr>
          <a:xfrm>
            <a:off x="1259634" y="4630143"/>
            <a:ext cx="0" cy="491196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3" name="Google Shape;383;p40"/>
          <p:cNvSpPr txBox="1"/>
          <p:nvPr/>
        </p:nvSpPr>
        <p:spPr>
          <a:xfrm>
            <a:off x="467544" y="6165304"/>
            <a:ext cx="15841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Ins(3, ‘d’);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0"/>
          <p:cNvSpPr txBox="1"/>
          <p:nvPr/>
        </p:nvSpPr>
        <p:spPr>
          <a:xfrm>
            <a:off x="2140496" y="6177004"/>
            <a:ext cx="12813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Ins(3, ‘d’);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0"/>
          <p:cNvSpPr txBox="1"/>
          <p:nvPr/>
        </p:nvSpPr>
        <p:spPr>
          <a:xfrm>
            <a:off x="3670626" y="6177004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Del( 1 );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0"/>
          <p:cNvSpPr txBox="1"/>
          <p:nvPr/>
        </p:nvSpPr>
        <p:spPr>
          <a:xfrm>
            <a:off x="4932040" y="6177004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Ins(0, ‘b’);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1"/>
          <p:cNvSpPr txBox="1"/>
          <p:nvPr>
            <p:ph type="title"/>
          </p:nvPr>
        </p:nvSpPr>
        <p:spPr>
          <a:xfrm>
            <a:off x="250825" y="0"/>
            <a:ext cx="8229600" cy="95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/>
              <a:t>Пример</a:t>
            </a:r>
            <a:endParaRPr/>
          </a:p>
        </p:txBody>
      </p:sp>
      <p:sp>
        <p:nvSpPr>
          <p:cNvPr id="392" name="Google Shape;392;p41"/>
          <p:cNvSpPr txBox="1"/>
          <p:nvPr>
            <p:ph idx="1" type="body"/>
          </p:nvPr>
        </p:nvSpPr>
        <p:spPr>
          <a:xfrm>
            <a:off x="323850" y="692150"/>
            <a:ext cx="8640763" cy="1441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ru-RU" sz="900"/>
              <a:t> </a:t>
            </a:r>
            <a:r>
              <a:rPr i="1" lang="ru-RU" sz="2000"/>
              <a:t>S</a:t>
            </a:r>
            <a:r>
              <a:rPr baseline="-25000" lang="ru-RU" sz="2000"/>
              <a:t>1</a:t>
            </a:r>
            <a:r>
              <a:rPr i="1" lang="ru-RU" sz="2000"/>
              <a:t> = </a:t>
            </a:r>
            <a:r>
              <a:rPr lang="ru-RU" sz="2000"/>
              <a:t>”</a:t>
            </a:r>
            <a:r>
              <a:rPr i="1" lang="ru-RU" sz="2000"/>
              <a:t>abc</a:t>
            </a:r>
            <a:r>
              <a:rPr lang="ru-RU" sz="2000"/>
              <a:t>”, </a:t>
            </a:r>
            <a:r>
              <a:rPr i="1" lang="ru-RU" sz="2000"/>
              <a:t>S</a:t>
            </a:r>
            <a:r>
              <a:rPr baseline="-25000" lang="ru-RU" sz="2000"/>
              <a:t>2</a:t>
            </a:r>
            <a:r>
              <a:rPr lang="ru-RU" sz="2000"/>
              <a:t> = ”</a:t>
            </a:r>
            <a:r>
              <a:rPr i="1" lang="ru-RU" sz="2000"/>
              <a:t>aabddc</a:t>
            </a:r>
            <a:r>
              <a:rPr lang="ru-RU" sz="2000"/>
              <a:t>”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Построим таблицу </a:t>
            </a:r>
            <a:r>
              <a:rPr i="1" lang="ru-RU" sz="2000"/>
              <a:t>M</a:t>
            </a:r>
            <a:r>
              <a:rPr lang="ru-RU" sz="2000"/>
              <a:t>, нумерация строк и столбцов которой начинается с нуля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и элементами которой будут числа, равные значениям функции,  описанной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выше.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sz="1200"/>
              <a:t> </a:t>
            </a:r>
            <a:endParaRPr/>
          </a:p>
        </p:txBody>
      </p:sp>
      <p:sp>
        <p:nvSpPr>
          <p:cNvPr id="393" name="Google Shape;393;p41"/>
          <p:cNvSpPr/>
          <p:nvPr/>
        </p:nvSpPr>
        <p:spPr>
          <a:xfrm>
            <a:off x="1979613" y="2276475"/>
            <a:ext cx="4751387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-1            0            1            2           3 </a:t>
            </a:r>
            <a:endParaRPr/>
          </a:p>
        </p:txBody>
      </p:sp>
      <p:graphicFrame>
        <p:nvGraphicFramePr>
          <p:cNvPr id="394" name="Google Shape;394;p41"/>
          <p:cNvGraphicFramePr/>
          <p:nvPr/>
        </p:nvGraphicFramePr>
        <p:xfrm>
          <a:off x="1979613" y="270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{18E2193E-C349-43F8-9958-5CA44EA15399}</a:tableStyleId>
              </a:tblPr>
              <a:tblGrid>
                <a:gridCol w="877875"/>
                <a:gridCol w="879475"/>
                <a:gridCol w="876300"/>
                <a:gridCol w="879475"/>
                <a:gridCol w="877900"/>
              </a:tblGrid>
              <a:tr h="2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1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c</a:t>
                      </a:r>
                      <a:endParaRPr b="0" i="1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6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5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4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ru-RU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</a:t>
                      </a:r>
                      <a:r>
                        <a:rPr b="1" i="0" lang="ru-RU" sz="24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 i="0" sz="24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1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d</a:t>
                      </a:r>
                      <a:endParaRPr b="0" i="1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5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4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3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4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1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d</a:t>
                      </a:r>
                      <a:endParaRPr b="0" i="1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4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3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2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3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1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b</a:t>
                      </a:r>
                      <a:endParaRPr b="0" i="1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3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2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2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1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a</a:t>
                      </a:r>
                      <a:endParaRPr b="0" i="1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2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2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3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1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a</a:t>
                      </a:r>
                      <a:endParaRPr b="0" i="1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2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1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2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3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1" sz="2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1" lang="ru-RU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a</a:t>
                      </a:r>
                      <a:endParaRPr b="0" i="1" sz="2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1" lang="ru-RU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b</a:t>
                      </a:r>
                      <a:endParaRPr b="0" i="1" sz="2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1" lang="ru-RU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c</a:t>
                      </a:r>
                      <a:endParaRPr b="0" i="1" sz="2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95" name="Google Shape;395;p41"/>
          <p:cNvCxnSpPr/>
          <p:nvPr/>
        </p:nvCxnSpPr>
        <p:spPr>
          <a:xfrm flipH="1">
            <a:off x="5292725" y="2852738"/>
            <a:ext cx="431800" cy="360362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p41"/>
          <p:cNvCxnSpPr/>
          <p:nvPr/>
        </p:nvCxnSpPr>
        <p:spPr>
          <a:xfrm>
            <a:off x="4859338" y="3213100"/>
            <a:ext cx="0" cy="360363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41"/>
          <p:cNvCxnSpPr/>
          <p:nvPr/>
        </p:nvCxnSpPr>
        <p:spPr>
          <a:xfrm>
            <a:off x="4859338" y="3644900"/>
            <a:ext cx="0" cy="360363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41"/>
          <p:cNvCxnSpPr/>
          <p:nvPr/>
        </p:nvCxnSpPr>
        <p:spPr>
          <a:xfrm flipH="1">
            <a:off x="4284663" y="4005263"/>
            <a:ext cx="503237" cy="287337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41"/>
          <p:cNvCxnSpPr/>
          <p:nvPr/>
        </p:nvCxnSpPr>
        <p:spPr>
          <a:xfrm>
            <a:off x="3995738" y="4365625"/>
            <a:ext cx="0" cy="360363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p41"/>
          <p:cNvCxnSpPr/>
          <p:nvPr/>
        </p:nvCxnSpPr>
        <p:spPr>
          <a:xfrm flipH="1">
            <a:off x="3419475" y="4724400"/>
            <a:ext cx="504825" cy="288925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2"/>
          <p:cNvSpPr txBox="1"/>
          <p:nvPr>
            <p:ph type="title"/>
          </p:nvPr>
        </p:nvSpPr>
        <p:spPr>
          <a:xfrm>
            <a:off x="457200" y="274638"/>
            <a:ext cx="8229600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/>
              <a:t>Обратный ход</a:t>
            </a:r>
            <a:endParaRPr/>
          </a:p>
        </p:txBody>
      </p:sp>
      <p:sp>
        <p:nvSpPr>
          <p:cNvPr id="406" name="Google Shape;406;p42"/>
          <p:cNvSpPr txBox="1"/>
          <p:nvPr>
            <p:ph idx="1" type="body"/>
          </p:nvPr>
        </p:nvSpPr>
        <p:spPr>
          <a:xfrm>
            <a:off x="179388" y="836613"/>
            <a:ext cx="8675687" cy="568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81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1" lang="ru-RU" sz="2000"/>
              <a:t>М</a:t>
            </a:r>
            <a:r>
              <a:rPr lang="ru-RU" sz="2000"/>
              <a:t>[1</a:t>
            </a:r>
            <a:r>
              <a:rPr i="1" lang="ru-RU" sz="2000"/>
              <a:t>,</a:t>
            </a:r>
            <a:r>
              <a:rPr lang="ru-RU" sz="2000"/>
              <a:t>3] = 2, означает, что из строки “</a:t>
            </a:r>
            <a:r>
              <a:rPr i="1" lang="ru-RU" sz="2000"/>
              <a:t>a</a:t>
            </a:r>
            <a:r>
              <a:rPr lang="ru-RU" sz="2000"/>
              <a:t>” можно получить строку</a:t>
            </a:r>
            <a:endParaRPr sz="2000"/>
          </a:p>
          <a:p>
            <a:pPr indent="-381000" lvl="0" marL="381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“</a:t>
            </a:r>
            <a:r>
              <a:rPr i="1" lang="ru-RU" sz="2000"/>
              <a:t>aab</a:t>
            </a:r>
            <a:r>
              <a:rPr lang="ru-RU" sz="2000"/>
              <a:t>”, используя две допустимых операции. В примере за три</a:t>
            </a:r>
            <a:endParaRPr/>
          </a:p>
          <a:p>
            <a:pPr indent="-381000" lvl="0" marL="381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допустимых операции можно преобразовать строку </a:t>
            </a:r>
            <a:r>
              <a:rPr i="1" lang="ru-RU" sz="2000"/>
              <a:t>S</a:t>
            </a:r>
            <a:r>
              <a:rPr baseline="-25000" lang="ru-RU" sz="2000"/>
              <a:t>1</a:t>
            </a:r>
            <a:r>
              <a:rPr lang="ru-RU" sz="2000"/>
              <a:t> в </a:t>
            </a:r>
            <a:r>
              <a:rPr i="1" lang="ru-RU" sz="2000"/>
              <a:t>S</a:t>
            </a:r>
            <a:r>
              <a:rPr baseline="-25000" lang="ru-RU" sz="2000"/>
              <a:t>2</a:t>
            </a:r>
            <a:r>
              <a:rPr lang="ru-RU" sz="2000"/>
              <a:t>.</a:t>
            </a:r>
            <a:endParaRPr sz="2000"/>
          </a:p>
          <a:p>
            <a:pPr indent="-381000" lvl="0" marL="381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Для определения операций нужно встать на последний символ</a:t>
            </a:r>
            <a:endParaRPr/>
          </a:p>
          <a:p>
            <a:pPr indent="-381000" lvl="0" marL="381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строки </a:t>
            </a:r>
            <a:r>
              <a:rPr i="1" lang="ru-RU" sz="2000"/>
              <a:t>S</a:t>
            </a:r>
            <a:r>
              <a:rPr baseline="-25000" lang="ru-RU" sz="2000"/>
              <a:t>1</a:t>
            </a:r>
            <a:r>
              <a:rPr lang="ru-RU" sz="2000"/>
              <a:t> и начать движение по таблице от правого верхнего</a:t>
            </a:r>
            <a:endParaRPr/>
          </a:p>
          <a:p>
            <a:pPr indent="-381000" lvl="0" marL="381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 угла.  В примере движение начнется с ячейки </a:t>
            </a:r>
            <a:r>
              <a:rPr i="1" lang="ru-RU" sz="2000"/>
              <a:t>М</a:t>
            </a:r>
            <a:r>
              <a:rPr lang="ru-RU" sz="2000"/>
              <a:t>[3,6]. </a:t>
            </a:r>
            <a:endParaRPr/>
          </a:p>
          <a:p>
            <a:pPr indent="-381000" lvl="0" marL="381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81000" lvl="0" marL="381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Находясь в ячейке </a:t>
            </a:r>
            <a:r>
              <a:rPr i="1" lang="ru-RU" sz="2000"/>
              <a:t>М</a:t>
            </a:r>
            <a:r>
              <a:rPr lang="ru-RU" sz="2000"/>
              <a:t>[</a:t>
            </a:r>
            <a:r>
              <a:rPr i="1" lang="ru-RU" sz="2000"/>
              <a:t>i</a:t>
            </a:r>
            <a:r>
              <a:rPr lang="ru-RU" sz="2000"/>
              <a:t>, </a:t>
            </a:r>
            <a:r>
              <a:rPr i="1" lang="ru-RU" sz="2000"/>
              <a:t>j</a:t>
            </a:r>
            <a:r>
              <a:rPr lang="ru-RU" sz="2000"/>
              <a:t>], будем рассматривать два случая. </a:t>
            </a:r>
            <a:endParaRPr/>
          </a:p>
          <a:p>
            <a:pPr indent="-381000" lvl="0" marL="381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1) Если </a:t>
            </a:r>
            <a:r>
              <a:rPr i="1" lang="ru-RU" sz="2000"/>
              <a:t>М</a:t>
            </a:r>
            <a:r>
              <a:rPr lang="ru-RU" sz="2000"/>
              <a:t>[-1, </a:t>
            </a:r>
            <a:r>
              <a:rPr i="1" lang="ru-RU" sz="2000"/>
              <a:t>i</a:t>
            </a:r>
            <a:r>
              <a:rPr lang="ru-RU" sz="2000"/>
              <a:t>] = </a:t>
            </a:r>
            <a:r>
              <a:rPr i="1" lang="ru-RU" sz="2000"/>
              <a:t>М</a:t>
            </a:r>
            <a:r>
              <a:rPr lang="ru-RU" sz="2000"/>
              <a:t>[</a:t>
            </a:r>
            <a:r>
              <a:rPr i="1" lang="ru-RU" sz="2000"/>
              <a:t>j</a:t>
            </a:r>
            <a:r>
              <a:rPr lang="ru-RU" sz="2000"/>
              <a:t>, -1], то будем сдвигаться по диагонали влево-вниз,</a:t>
            </a:r>
            <a:endParaRPr sz="2000"/>
          </a:p>
          <a:p>
            <a:pPr indent="-381000" lvl="0" marL="381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попадая в ячейку </a:t>
            </a:r>
            <a:r>
              <a:rPr i="1" lang="ru-RU" sz="2000"/>
              <a:t>М</a:t>
            </a:r>
            <a:r>
              <a:rPr lang="ru-RU" sz="2000"/>
              <a:t>[</a:t>
            </a:r>
            <a:r>
              <a:rPr i="1" lang="ru-RU" sz="2000"/>
              <a:t>i</a:t>
            </a:r>
            <a:r>
              <a:rPr lang="ru-RU" sz="2000"/>
              <a:t>-1, </a:t>
            </a:r>
            <a:r>
              <a:rPr i="1" lang="ru-RU" sz="2000"/>
              <a:t>j</a:t>
            </a:r>
            <a:r>
              <a:rPr lang="ru-RU" sz="2000"/>
              <a:t>-1]. При этом будем  перемещаться по строке </a:t>
            </a:r>
            <a:r>
              <a:rPr i="1" lang="ru-RU" sz="2000"/>
              <a:t>S</a:t>
            </a:r>
            <a:r>
              <a:rPr baseline="-25000" lang="ru-RU" sz="2000"/>
              <a:t>1</a:t>
            </a:r>
            <a:r>
              <a:rPr lang="ru-RU" sz="2000"/>
              <a:t>  на</a:t>
            </a:r>
            <a:endParaRPr sz="2000"/>
          </a:p>
          <a:p>
            <a:pPr indent="-381000" lvl="0" marL="381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один символ влево, т.е. сделаем текущим в строке символ, находящийся в </a:t>
            </a:r>
            <a:r>
              <a:rPr i="1" lang="ru-RU" sz="2000"/>
              <a:t>i</a:t>
            </a:r>
            <a:r>
              <a:rPr lang="ru-RU" sz="2000"/>
              <a:t>-1</a:t>
            </a:r>
            <a:endParaRPr sz="2000"/>
          </a:p>
          <a:p>
            <a:pPr indent="-381000" lvl="0" marL="381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 позиции. </a:t>
            </a:r>
            <a:endParaRPr sz="2000"/>
          </a:p>
          <a:p>
            <a:pPr indent="-381000" lvl="0" marL="381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2) Если </a:t>
            </a:r>
            <a:r>
              <a:rPr i="1" lang="ru-RU" sz="2000"/>
              <a:t>М</a:t>
            </a:r>
            <a:r>
              <a:rPr lang="ru-RU" sz="2000"/>
              <a:t>[-1, </a:t>
            </a:r>
            <a:r>
              <a:rPr i="1" lang="ru-RU" sz="2000"/>
              <a:t>i</a:t>
            </a:r>
            <a:r>
              <a:rPr lang="ru-RU" sz="2000"/>
              <a:t>] ≠ </a:t>
            </a:r>
            <a:r>
              <a:rPr i="1" lang="ru-RU" sz="2000"/>
              <a:t>М</a:t>
            </a:r>
            <a:r>
              <a:rPr lang="ru-RU" sz="2000"/>
              <a:t>[</a:t>
            </a:r>
            <a:r>
              <a:rPr i="1" lang="ru-RU" sz="2000"/>
              <a:t>j</a:t>
            </a:r>
            <a:r>
              <a:rPr lang="ru-RU" sz="2000"/>
              <a:t>, -1], то будем сдвигаться по таблице  на одну позицию </a:t>
            </a:r>
            <a:endParaRPr sz="2000"/>
          </a:p>
          <a:p>
            <a:pPr indent="-381000" lvl="0" marL="381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либо влево, попадая в ячейку  </a:t>
            </a:r>
            <a:r>
              <a:rPr i="1" lang="ru-RU" sz="2000"/>
              <a:t>М</a:t>
            </a:r>
            <a:r>
              <a:rPr lang="ru-RU" sz="2000"/>
              <a:t>[</a:t>
            </a:r>
            <a:r>
              <a:rPr i="1" lang="ru-RU" sz="2000"/>
              <a:t>i</a:t>
            </a:r>
            <a:r>
              <a:rPr lang="ru-RU" sz="2000"/>
              <a:t>, </a:t>
            </a:r>
            <a:r>
              <a:rPr i="1" lang="ru-RU" sz="2000"/>
              <a:t>j</a:t>
            </a:r>
            <a:r>
              <a:rPr lang="ru-RU" sz="2000"/>
              <a:t>-1],  либо  вниз в ячейку  </a:t>
            </a:r>
            <a:r>
              <a:rPr i="1" lang="ru-RU" sz="2000"/>
              <a:t>М</a:t>
            </a:r>
            <a:r>
              <a:rPr lang="ru-RU" sz="2000"/>
              <a:t>[</a:t>
            </a:r>
            <a:r>
              <a:rPr i="1" lang="ru-RU" sz="2000"/>
              <a:t>i</a:t>
            </a:r>
            <a:r>
              <a:rPr lang="ru-RU" sz="2000"/>
              <a:t>-1, </a:t>
            </a:r>
            <a:r>
              <a:rPr i="1" lang="ru-RU" sz="2000"/>
              <a:t>j</a:t>
            </a:r>
            <a:r>
              <a:rPr lang="ru-RU" sz="2000"/>
              <a:t>]. Этот</a:t>
            </a:r>
            <a:endParaRPr sz="2000"/>
          </a:p>
          <a:p>
            <a:pPr indent="-381000" lvl="0" marL="381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выбор будет зависеть от того, какой из элементов, находящихся в этих</a:t>
            </a:r>
            <a:endParaRPr sz="2000"/>
          </a:p>
          <a:p>
            <a:pPr indent="-381000" lvl="0" marL="381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ячейках, меньше. При движении влево будем удалять </a:t>
            </a:r>
            <a:r>
              <a:rPr i="1" lang="ru-RU" sz="2000"/>
              <a:t>i</a:t>
            </a:r>
            <a:r>
              <a:rPr lang="ru-RU" sz="2000"/>
              <a:t>-ый символ в строке</a:t>
            </a:r>
            <a:endParaRPr sz="2000"/>
          </a:p>
          <a:p>
            <a:pPr indent="-381000" lvl="0" marL="381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1" lang="ru-RU" sz="2000"/>
              <a:t>S</a:t>
            </a:r>
            <a:r>
              <a:rPr baseline="-25000" lang="ru-RU" sz="2000"/>
              <a:t>1</a:t>
            </a:r>
            <a:r>
              <a:rPr lang="ru-RU" sz="2000"/>
              <a:t>,  перемещась  на один символ влево. При движении вниз будем вставлять </a:t>
            </a:r>
            <a:endParaRPr sz="2000"/>
          </a:p>
          <a:p>
            <a:pPr indent="-381000" lvl="0" marL="381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после </a:t>
            </a:r>
            <a:r>
              <a:rPr i="1" lang="ru-RU" sz="2000"/>
              <a:t>i</a:t>
            </a:r>
            <a:r>
              <a:rPr lang="ru-RU" sz="2000"/>
              <a:t>-го символа в строке </a:t>
            </a:r>
            <a:r>
              <a:rPr i="1" lang="ru-RU" sz="2000"/>
              <a:t>S</a:t>
            </a:r>
            <a:r>
              <a:rPr baseline="-25000" lang="ru-RU" sz="2000"/>
              <a:t>1</a:t>
            </a:r>
            <a:r>
              <a:rPr lang="ru-RU" sz="2000"/>
              <a:t> символ </a:t>
            </a:r>
            <a:r>
              <a:rPr i="1" lang="ru-RU" sz="2000"/>
              <a:t>S</a:t>
            </a:r>
            <a:r>
              <a:rPr baseline="-25000" lang="ru-RU" sz="2000"/>
              <a:t>2</a:t>
            </a:r>
            <a:r>
              <a:rPr lang="ru-RU" sz="2000"/>
              <a:t>[</a:t>
            </a:r>
            <a:r>
              <a:rPr i="1" lang="ru-RU" sz="2000"/>
              <a:t>j</a:t>
            </a:r>
            <a:r>
              <a:rPr lang="ru-RU" sz="2000"/>
              <a:t>].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457200" y="116632"/>
            <a:ext cx="8229600" cy="457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/>
              <a:t>Пример 6. Сколько путей («Задача о хромом короле»)</a:t>
            </a:r>
            <a:endParaRPr/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251520" y="675984"/>
            <a:ext cx="8568952" cy="5561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/>
              <a:t>Начнем с маленьких табличек. Если у нас «табличка» в одну строку, то количество способов пройти по клеткам = 1, то есть король может только двигаться все время направо.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/>
              <a:t>То же самое, если у нас «табличка» представляет из себя один столбик - тоже один способ.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/>
              <a:t>Чуть больше способов, если «табличка» 2 х 2,  тут по два способа: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ru-RU" sz="2000"/>
              <a:t>либо вправо и вниз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ru-RU" sz="2000"/>
              <a:t>либо вниз и вправо.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Таким образом у нас есть какие-то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начальные значения, можно приступать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к анализу для получения общие формулы.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graphicFrame>
        <p:nvGraphicFramePr>
          <p:cNvPr id="119" name="Google Shape;119;p16"/>
          <p:cNvGraphicFramePr/>
          <p:nvPr/>
        </p:nvGraphicFramePr>
        <p:xfrm>
          <a:off x="6395001" y="37621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{81290F9D-DFE2-449C-AF65-BA1E1B4F7AE9}</a:tableStyleId>
              </a:tblPr>
              <a:tblGrid>
                <a:gridCol w="641175"/>
                <a:gridCol w="667600"/>
                <a:gridCol w="584150"/>
                <a:gridCol w="676575"/>
              </a:tblGrid>
              <a:tr h="51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К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2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>
                          <a:solidFill>
                            <a:srgbClr val="FF0000"/>
                          </a:solidFill>
                        </a:rPr>
                        <a:t>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0" name="Google Shape;120;p16"/>
          <p:cNvSpPr txBox="1"/>
          <p:nvPr/>
        </p:nvSpPr>
        <p:spPr>
          <a:xfrm>
            <a:off x="5777761" y="3212976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16"/>
          <p:cNvCxnSpPr/>
          <p:nvPr/>
        </p:nvCxnSpPr>
        <p:spPr>
          <a:xfrm>
            <a:off x="6872751" y="4133023"/>
            <a:ext cx="1800200" cy="847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6611025" y="4133023"/>
            <a:ext cx="0" cy="207741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3" name="Google Shape;123;p16"/>
          <p:cNvSpPr/>
          <p:nvPr/>
        </p:nvSpPr>
        <p:spPr>
          <a:xfrm>
            <a:off x="6395001" y="3334702"/>
            <a:ext cx="24396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1        2      ….      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5906606" y="383579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5920834" y="5930969"/>
            <a:ext cx="3770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5892378" y="433400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5842486" y="5134980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16"/>
          <p:cNvCxnSpPr/>
          <p:nvPr/>
        </p:nvCxnSpPr>
        <p:spPr>
          <a:xfrm>
            <a:off x="6858612" y="3835794"/>
            <a:ext cx="648000" cy="561900"/>
          </a:xfrm>
          <a:prstGeom prst="bentConnector3">
            <a:avLst>
              <a:gd fmla="val 100922" name="adj1"/>
            </a:avLst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" name="Google Shape;129;p16"/>
          <p:cNvCxnSpPr/>
          <p:nvPr/>
        </p:nvCxnSpPr>
        <p:spPr>
          <a:xfrm>
            <a:off x="6804248" y="4174844"/>
            <a:ext cx="484200" cy="321300"/>
          </a:xfrm>
          <a:prstGeom prst="bentConnector3">
            <a:avLst>
              <a:gd fmla="val 3283" name="adj1"/>
            </a:avLst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3"/>
          <p:cNvSpPr txBox="1"/>
          <p:nvPr>
            <p:ph type="title"/>
          </p:nvPr>
        </p:nvSpPr>
        <p:spPr>
          <a:xfrm>
            <a:off x="457200" y="274638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/>
              <a:t>Последовательность действий для примера</a:t>
            </a:r>
            <a:endParaRPr/>
          </a:p>
        </p:txBody>
      </p:sp>
      <p:sp>
        <p:nvSpPr>
          <p:cNvPr id="412" name="Google Shape;412;p43"/>
          <p:cNvSpPr txBox="1"/>
          <p:nvPr>
            <p:ph idx="1" type="body"/>
          </p:nvPr>
        </p:nvSpPr>
        <p:spPr>
          <a:xfrm>
            <a:off x="250825" y="981075"/>
            <a:ext cx="8713788" cy="554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Изначально текущим в строке </a:t>
            </a:r>
            <a:r>
              <a:rPr i="1" lang="ru-RU" sz="2400"/>
              <a:t>S</a:t>
            </a:r>
            <a:r>
              <a:rPr baseline="-25000" lang="ru-RU" sz="2400"/>
              <a:t>1</a:t>
            </a:r>
            <a:r>
              <a:rPr lang="ru-RU" sz="2400"/>
              <a:t> является последний символ  –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символ </a:t>
            </a:r>
            <a:r>
              <a:rPr i="1" lang="ru-RU" sz="2400">
                <a:solidFill>
                  <a:schemeClr val="hlink"/>
                </a:solidFill>
              </a:rPr>
              <a:t>c</a:t>
            </a:r>
            <a:r>
              <a:rPr i="1" lang="ru-RU" sz="2400"/>
              <a:t>.  </a:t>
            </a:r>
            <a:r>
              <a:rPr lang="ru-RU" sz="2400"/>
              <a:t>Так как </a:t>
            </a:r>
            <a:r>
              <a:rPr i="1" lang="ru-RU" sz="2400"/>
              <a:t>М</a:t>
            </a:r>
            <a:r>
              <a:rPr lang="ru-RU" sz="2400"/>
              <a:t>[-1, 3] = </a:t>
            </a:r>
            <a:r>
              <a:rPr i="1" lang="ru-RU" sz="2400"/>
              <a:t>М</a:t>
            </a:r>
            <a:r>
              <a:rPr lang="ru-RU" sz="2400"/>
              <a:t>[6, -1], то осуществляем переход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в ячейку </a:t>
            </a:r>
            <a:r>
              <a:rPr i="1" lang="ru-RU" sz="2400"/>
              <a:t>М</a:t>
            </a:r>
            <a:r>
              <a:rPr lang="ru-RU" sz="2400"/>
              <a:t>[5, 2] и текущим в </a:t>
            </a:r>
            <a:r>
              <a:rPr i="1" lang="ru-RU" sz="2400"/>
              <a:t>S</a:t>
            </a:r>
            <a:r>
              <a:rPr baseline="-25000" lang="ru-RU" sz="2400"/>
              <a:t>1</a:t>
            </a:r>
            <a:r>
              <a:rPr lang="ru-RU" sz="2400"/>
              <a:t> становится предпослений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символ – </a:t>
            </a:r>
            <a:r>
              <a:rPr i="1" lang="ru-RU" sz="2400">
                <a:solidFill>
                  <a:schemeClr val="hlink"/>
                </a:solidFill>
              </a:rPr>
              <a:t>b</a:t>
            </a:r>
            <a:r>
              <a:rPr lang="ru-RU" sz="2400"/>
              <a:t>.  Далее, так как </a:t>
            </a:r>
            <a:r>
              <a:rPr i="1" lang="ru-RU" sz="2400"/>
              <a:t>М</a:t>
            </a:r>
            <a:r>
              <a:rPr lang="ru-RU" sz="2400"/>
              <a:t>[-1, 2] ≠ </a:t>
            </a:r>
            <a:r>
              <a:rPr i="1" lang="ru-RU" sz="2400"/>
              <a:t>М</a:t>
            </a:r>
            <a:r>
              <a:rPr lang="ru-RU" sz="2400"/>
              <a:t>[5, -1], передвигаемся в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ячейку </a:t>
            </a:r>
            <a:r>
              <a:rPr i="1" lang="ru-RU" sz="2400"/>
              <a:t>М</a:t>
            </a:r>
            <a:r>
              <a:rPr lang="ru-RU" sz="2400"/>
              <a:t>[4, 2]. При этом вставим после текущего символа </a:t>
            </a:r>
            <a:r>
              <a:rPr i="1" lang="ru-RU" sz="2400"/>
              <a:t>b</a:t>
            </a:r>
            <a:endParaRPr i="1"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символ </a:t>
            </a:r>
            <a:r>
              <a:rPr i="1" lang="ru-RU" sz="2400"/>
              <a:t>S</a:t>
            </a:r>
            <a:r>
              <a:rPr baseline="-25000" lang="ru-RU" sz="2400"/>
              <a:t>2</a:t>
            </a:r>
            <a:r>
              <a:rPr lang="ru-RU" sz="2400"/>
              <a:t> [5] = </a:t>
            </a:r>
            <a:r>
              <a:rPr i="1" lang="ru-RU" sz="2400"/>
              <a:t>d</a:t>
            </a:r>
            <a:r>
              <a:rPr lang="ru-RU" sz="2400"/>
              <a:t> (</a:t>
            </a:r>
            <a:r>
              <a:rPr i="1" lang="ru-RU" sz="2400"/>
              <a:t>j</a:t>
            </a:r>
            <a:r>
              <a:rPr lang="ru-RU" sz="2400"/>
              <a:t>=5). Продолжая этот процесс  вставим символ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ru-RU" sz="2400"/>
              <a:t>S</a:t>
            </a:r>
            <a:r>
              <a:rPr baseline="-25000" lang="ru-RU" sz="2400"/>
              <a:t>2</a:t>
            </a:r>
            <a:r>
              <a:rPr lang="ru-RU" sz="2400"/>
              <a:t> [4] = </a:t>
            </a:r>
            <a:r>
              <a:rPr i="1" lang="ru-RU" sz="2400"/>
              <a:t>d</a:t>
            </a:r>
            <a:r>
              <a:rPr lang="ru-RU" sz="2400"/>
              <a:t>,  затем в строке </a:t>
            </a:r>
            <a:r>
              <a:rPr i="1" lang="ru-RU" sz="2400"/>
              <a:t>S</a:t>
            </a:r>
            <a:r>
              <a:rPr baseline="-25000" lang="ru-RU" sz="2400"/>
              <a:t>1</a:t>
            </a:r>
            <a:r>
              <a:rPr lang="ru-RU" sz="2400"/>
              <a:t> сделаем текущим сивол </a:t>
            </a:r>
            <a:r>
              <a:rPr i="1" lang="ru-RU" sz="2400">
                <a:solidFill>
                  <a:schemeClr val="hlink"/>
                </a:solidFill>
              </a:rPr>
              <a:t>a</a:t>
            </a:r>
            <a:r>
              <a:rPr lang="ru-RU" sz="2400"/>
              <a:t>,  вставим  в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строку </a:t>
            </a:r>
            <a:r>
              <a:rPr i="1" lang="ru-RU" sz="2400"/>
              <a:t>S</a:t>
            </a:r>
            <a:r>
              <a:rPr baseline="-25000" lang="ru-RU" sz="2400"/>
              <a:t>1</a:t>
            </a:r>
            <a:r>
              <a:rPr lang="ru-RU" sz="2400"/>
              <a:t> символ </a:t>
            </a:r>
            <a:r>
              <a:rPr i="1" lang="ru-RU" sz="2400"/>
              <a:t>a. </a:t>
            </a:r>
            <a:r>
              <a:rPr lang="ru-RU" sz="2400"/>
              <a:t>Процесс продолжается до тех пор, пока не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достигнем ячейки </a:t>
            </a:r>
            <a:r>
              <a:rPr i="1" lang="ru-RU" sz="2400"/>
              <a:t>M</a:t>
            </a:r>
            <a:r>
              <a:rPr lang="ru-RU" sz="2400"/>
              <a:t>[0,0].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Для нашего примера последовательность операций будет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следующая: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		            INS(</a:t>
            </a:r>
            <a:r>
              <a:rPr i="1" lang="ru-RU" sz="2400"/>
              <a:t>S</a:t>
            </a:r>
            <a:r>
              <a:rPr baseline="-25000" lang="ru-RU" sz="2400"/>
              <a:t>1</a:t>
            </a:r>
            <a:r>
              <a:rPr lang="ru-RU" sz="2400"/>
              <a:t>, 2, </a:t>
            </a:r>
            <a:r>
              <a:rPr i="1" lang="ru-RU" sz="2400"/>
              <a:t>‘d’</a:t>
            </a:r>
            <a:r>
              <a:rPr lang="ru-RU" sz="2400"/>
              <a:t>), INS(S</a:t>
            </a:r>
            <a:r>
              <a:rPr baseline="-25000" lang="ru-RU" sz="2400"/>
              <a:t>1</a:t>
            </a:r>
            <a:r>
              <a:rPr lang="ru-RU" sz="2400"/>
              <a:t>, 2, </a:t>
            </a:r>
            <a:r>
              <a:rPr i="1" lang="ru-RU" sz="2400"/>
              <a:t>‘d’</a:t>
            </a:r>
            <a:r>
              <a:rPr lang="ru-RU" sz="2400"/>
              <a:t>),          INS(S</a:t>
            </a:r>
            <a:r>
              <a:rPr baseline="-25000" lang="ru-RU" sz="2400"/>
              <a:t>1</a:t>
            </a:r>
            <a:r>
              <a:rPr lang="ru-RU" sz="2400"/>
              <a:t>, 1, </a:t>
            </a:r>
            <a:r>
              <a:rPr i="1" lang="ru-RU" sz="2400"/>
              <a:t>‘a’</a:t>
            </a:r>
            <a:r>
              <a:rPr lang="ru-RU" sz="2400"/>
              <a:t>).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1" lang="ru-RU"/>
              <a:t>ab</a:t>
            </a:r>
            <a:r>
              <a:rPr i="1" lang="ru-RU">
                <a:solidFill>
                  <a:schemeClr val="hlink"/>
                </a:solidFill>
              </a:rPr>
              <a:t>c</a:t>
            </a:r>
            <a:r>
              <a:rPr i="1" lang="ru-RU"/>
              <a:t> </a:t>
            </a:r>
            <a:r>
              <a:rPr lang="ru-RU"/>
              <a:t>–&gt; </a:t>
            </a:r>
            <a:r>
              <a:rPr i="1" lang="ru-RU"/>
              <a:t>a</a:t>
            </a:r>
            <a:r>
              <a:rPr i="1" lang="ru-RU">
                <a:solidFill>
                  <a:schemeClr val="hlink"/>
                </a:solidFill>
              </a:rPr>
              <a:t>b</a:t>
            </a:r>
            <a:r>
              <a:rPr i="1" lang="ru-RU"/>
              <a:t>c</a:t>
            </a:r>
            <a:r>
              <a:rPr lang="ru-RU"/>
              <a:t> –&gt; </a:t>
            </a:r>
            <a:r>
              <a:rPr i="1" lang="ru-RU"/>
              <a:t>a</a:t>
            </a:r>
            <a:r>
              <a:rPr i="1" lang="ru-RU">
                <a:solidFill>
                  <a:schemeClr val="hlink"/>
                </a:solidFill>
              </a:rPr>
              <a:t>b</a:t>
            </a:r>
            <a:r>
              <a:rPr i="1" lang="ru-RU"/>
              <a:t>dc </a:t>
            </a:r>
            <a:r>
              <a:rPr lang="ru-RU"/>
              <a:t>–&gt; </a:t>
            </a:r>
            <a:r>
              <a:rPr i="1" lang="ru-RU"/>
              <a:t>a</a:t>
            </a:r>
            <a:r>
              <a:rPr i="1" lang="ru-RU">
                <a:solidFill>
                  <a:schemeClr val="hlink"/>
                </a:solidFill>
              </a:rPr>
              <a:t>b</a:t>
            </a:r>
            <a:r>
              <a:rPr i="1" lang="ru-RU"/>
              <a:t>ddc </a:t>
            </a:r>
            <a:r>
              <a:rPr lang="ru-RU"/>
              <a:t>–&gt; </a:t>
            </a:r>
            <a:r>
              <a:rPr i="1" lang="ru-RU">
                <a:solidFill>
                  <a:schemeClr val="hlink"/>
                </a:solidFill>
              </a:rPr>
              <a:t>a</a:t>
            </a:r>
            <a:r>
              <a:rPr i="1" lang="ru-RU"/>
              <a:t>bddc </a:t>
            </a:r>
            <a:r>
              <a:rPr lang="ru-RU"/>
              <a:t>–&gt; </a:t>
            </a:r>
            <a:r>
              <a:rPr i="1" lang="ru-RU">
                <a:solidFill>
                  <a:schemeClr val="hlink"/>
                </a:solidFill>
              </a:rPr>
              <a:t>a</a:t>
            </a:r>
            <a:r>
              <a:rPr i="1" lang="ru-RU"/>
              <a:t>abddc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4"/>
          <p:cNvSpPr txBox="1"/>
          <p:nvPr>
            <p:ph idx="1" type="body"/>
          </p:nvPr>
        </p:nvSpPr>
        <p:spPr>
          <a:xfrm>
            <a:off x="250825" y="260350"/>
            <a:ext cx="8497888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Отметим, что решений в данной задаче может быть несколько.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Движение по таблице представлено ниже.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graphicFrame>
        <p:nvGraphicFramePr>
          <p:cNvPr id="418" name="Google Shape;418;p44"/>
          <p:cNvGraphicFramePr/>
          <p:nvPr/>
        </p:nvGraphicFramePr>
        <p:xfrm>
          <a:off x="250825" y="1557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{18E2193E-C349-43F8-9958-5CA44EA15399}</a:tableStyleId>
              </a:tblPr>
              <a:tblGrid>
                <a:gridCol w="1008075"/>
                <a:gridCol w="3170225"/>
                <a:gridCol w="1655775"/>
                <a:gridCol w="2519350"/>
              </a:tblGrid>
              <a:tr h="944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вниз по </a:t>
                      </a:r>
                      <a:r>
                        <a:rPr b="0" i="1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-му столбцу из </a:t>
                      </a:r>
                      <a:r>
                        <a:rPr b="0" i="1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</a:t>
                      </a: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-ой строки в </a:t>
                      </a:r>
                      <a:r>
                        <a:rPr b="0" i="1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</a:t>
                      </a: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–1-ю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INS(</a:t>
                      </a:r>
                      <a:r>
                        <a:rPr b="0" i="1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b="0" baseline="-2500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0" i="1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0" i="1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b="0" baseline="-2500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b="0" i="1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</a:t>
                      </a: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])</a:t>
                      </a:r>
                      <a:r>
                        <a:rPr b="0" i="0" lang="ru-RU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вставка после </a:t>
                      </a:r>
                      <a:r>
                        <a:rPr b="0" i="1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-й позиции в </a:t>
                      </a:r>
                      <a:r>
                        <a:rPr b="0" i="1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b="0" baseline="-2500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символа </a:t>
                      </a:r>
                      <a:r>
                        <a:rPr b="0" i="1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b="0" baseline="-2500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b="0" i="1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</a:t>
                      </a: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движение влево по </a:t>
                      </a:r>
                      <a:r>
                        <a:rPr b="0" i="1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</a:t>
                      </a: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-й строке из </a:t>
                      </a:r>
                      <a:r>
                        <a:rPr b="0" i="1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-го столбца в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1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–1-й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DEL(</a:t>
                      </a:r>
                      <a:r>
                        <a:rPr b="0" i="1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b="0" baseline="-2500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0" i="1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удаление </a:t>
                      </a:r>
                      <a:r>
                        <a:rPr b="0" i="1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-го символа в </a:t>
                      </a:r>
                      <a:r>
                        <a:rPr b="0" i="1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b="0" baseline="-2500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и передвижение на </a:t>
                      </a:r>
                      <a:r>
                        <a:rPr b="0" i="1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–1-ю позицию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движение по диагонали влево вниз</a:t>
                      </a:r>
                      <a:r>
                        <a:rPr b="0" i="0" lang="ru-RU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перемещение текущей позиции в </a:t>
                      </a:r>
                      <a:r>
                        <a:rPr b="0" i="1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b="0" baseline="-2500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на один символ влево</a:t>
                      </a:r>
                      <a:r>
                        <a:rPr b="0" i="0" lang="ru-RU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19" name="Google Shape;419;p44"/>
          <p:cNvCxnSpPr/>
          <p:nvPr/>
        </p:nvCxnSpPr>
        <p:spPr>
          <a:xfrm>
            <a:off x="755650" y="1773238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44"/>
          <p:cNvCxnSpPr/>
          <p:nvPr/>
        </p:nvCxnSpPr>
        <p:spPr>
          <a:xfrm rot="10800000">
            <a:off x="395288" y="3213100"/>
            <a:ext cx="7191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44"/>
          <p:cNvCxnSpPr/>
          <p:nvPr/>
        </p:nvCxnSpPr>
        <p:spPr>
          <a:xfrm flipH="1">
            <a:off x="468313" y="4292600"/>
            <a:ext cx="64770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5"/>
          <p:cNvSpPr txBox="1"/>
          <p:nvPr>
            <p:ph type="title"/>
          </p:nvPr>
        </p:nvSpPr>
        <p:spPr>
          <a:xfrm>
            <a:off x="0" y="188913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/>
              <a:t>Задача о телефонном номере</a:t>
            </a:r>
            <a:endParaRPr sz="1800"/>
          </a:p>
        </p:txBody>
      </p:sp>
      <p:sp>
        <p:nvSpPr>
          <p:cNvPr id="427" name="Google Shape;427;p45"/>
          <p:cNvSpPr txBox="1"/>
          <p:nvPr>
            <p:ph idx="1" type="body"/>
          </p:nvPr>
        </p:nvSpPr>
        <p:spPr>
          <a:xfrm>
            <a:off x="0" y="953046"/>
            <a:ext cx="9144000" cy="5904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Если вы обратили внимание, то клавиатура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многих телефонов выглядит  как показано –&gt; </a:t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Использование изображенных на клавишах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букв позволяет представить номер телефона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в виде легко запоминающихся слов. Многие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фирмы пользуются этим и стараются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подобрать себе номер телефона так, чтобы он содержал как можно больше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букв из имени фирмы.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Напишите программу, которая преобразует исходный цифровой номер телефона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в соответствующую последовательность букв и цифр, содержащую как можно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больше символов из названия фирмы. При этом буквы из названия фирмы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должны быть указаны в полученном номере в той же последовательности, в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которой они встречаются в названии фирмы. Например, если фирма называется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1" lang="ru-RU" sz="2000"/>
              <a:t>IBM</a:t>
            </a:r>
            <a:r>
              <a:rPr lang="ru-RU" sz="2000"/>
              <a:t>, а исходный номер телефона — </a:t>
            </a:r>
            <a:r>
              <a:rPr b="1" lang="ru-RU" sz="2000"/>
              <a:t>246</a:t>
            </a:r>
            <a:r>
              <a:rPr lang="ru-RU" sz="2000"/>
              <a:t>, то замена его на </a:t>
            </a:r>
            <a:r>
              <a:rPr b="1" i="1" lang="ru-RU" sz="2000"/>
              <a:t>BIM</a:t>
            </a:r>
            <a:r>
              <a:rPr lang="ru-RU" sz="2000"/>
              <a:t> не допустима,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тогда как замена его на</a:t>
            </a:r>
            <a:r>
              <a:rPr i="1" lang="ru-RU" sz="2000"/>
              <a:t> </a:t>
            </a:r>
            <a:r>
              <a:rPr b="1" lang="ru-RU" sz="2000"/>
              <a:t>2</a:t>
            </a:r>
            <a:r>
              <a:rPr b="1" i="1" lang="ru-RU" sz="2000"/>
              <a:t>IM</a:t>
            </a:r>
            <a:r>
              <a:rPr lang="ru-RU" sz="2000"/>
              <a:t> или</a:t>
            </a:r>
            <a:r>
              <a:rPr i="1" lang="ru-RU" sz="2000"/>
              <a:t> </a:t>
            </a:r>
            <a:r>
              <a:rPr b="1" i="1" lang="ru-RU" sz="2000"/>
              <a:t>В</a:t>
            </a:r>
            <a:r>
              <a:rPr b="1" lang="ru-RU" sz="2000"/>
              <a:t>4</a:t>
            </a:r>
            <a:r>
              <a:rPr b="1" i="1" lang="ru-RU" sz="2000"/>
              <a:t>М</a:t>
            </a:r>
            <a:r>
              <a:rPr lang="ru-RU" sz="2000"/>
              <a:t> является правильной.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ru-RU" sz="1800"/>
              <a:t>S</a:t>
            </a:r>
            <a:r>
              <a:rPr baseline="-25000" lang="ru-RU" sz="1800"/>
              <a:t>1</a:t>
            </a:r>
            <a:r>
              <a:rPr lang="ru-RU" sz="1800"/>
              <a:t>= “IBM”,  </a:t>
            </a:r>
            <a:r>
              <a:rPr i="1" lang="ru-RU" sz="1800"/>
              <a:t>S</a:t>
            </a:r>
            <a:r>
              <a:rPr baseline="-25000" lang="ru-RU" sz="1800"/>
              <a:t>2</a:t>
            </a:r>
            <a:r>
              <a:rPr lang="ru-RU" sz="1800"/>
              <a:t>= “246”. При этом, если в </a:t>
            </a:r>
            <a:r>
              <a:rPr i="1" lang="ru-RU" sz="1800"/>
              <a:t>S</a:t>
            </a:r>
            <a:r>
              <a:rPr baseline="-25000" lang="ru-RU" sz="1800"/>
              <a:t>1</a:t>
            </a:r>
            <a:r>
              <a:rPr lang="ru-RU" sz="1800"/>
              <a:t> встречаются буквы, которые соответствуют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/>
              <a:t>цифрам номера телефона в нужном порядке, то они останутся без изменения.</a:t>
            </a:r>
            <a:endParaRPr/>
          </a:p>
        </p:txBody>
      </p:sp>
      <p:graphicFrame>
        <p:nvGraphicFramePr>
          <p:cNvPr id="428" name="Google Shape;428;p45"/>
          <p:cNvGraphicFramePr/>
          <p:nvPr/>
        </p:nvGraphicFramePr>
        <p:xfrm>
          <a:off x="5580063" y="76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{18E2193E-C349-43F8-9958-5CA44EA15399}</a:tableStyleId>
              </a:tblPr>
              <a:tblGrid>
                <a:gridCol w="936625"/>
                <a:gridCol w="935025"/>
                <a:gridCol w="936625"/>
              </a:tblGrid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5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АВС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5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5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GHI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5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JKL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5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MN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5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PRS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5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TUV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5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WXY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5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OQZ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7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6"/>
          <p:cNvSpPr txBox="1"/>
          <p:nvPr>
            <p:ph idx="1" type="body"/>
          </p:nvPr>
        </p:nvSpPr>
        <p:spPr>
          <a:xfrm>
            <a:off x="323850" y="333375"/>
            <a:ext cx="8229600" cy="561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ru-RU" sz="2400"/>
              <a:t>Формат входных данных</a:t>
            </a:r>
            <a:r>
              <a:rPr i="1" lang="ru-RU" sz="2400"/>
              <a:t>: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Первая строка входного файла содержит название фирмы. Она состоит только из заглавных букв латинского алфавита, количество которых не превышает 80 символов. Вторая прока содержит номер телефона в виде последовательности цифр. Цифр в номере телефона также не более 80. </a:t>
            </a:r>
            <a:endParaRPr i="1"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ru-RU" sz="2400"/>
              <a:t>Формат выходных данных:</a:t>
            </a:r>
            <a:endParaRPr b="1"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В единственной строке выходного файла должно содержаться число букв из измененного номера.</a:t>
            </a:r>
            <a:endParaRPr i="1" sz="2400" u="sng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ru-RU" sz="2400"/>
              <a:t>Пример файла входных данных:</a:t>
            </a:r>
            <a:endParaRPr b="1"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/>
              <a:t>IBM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246</a:t>
            </a:r>
            <a:endParaRPr i="1" sz="2400" u="sng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ru-RU" sz="2400"/>
              <a:t>Пример файла выходных данных:</a:t>
            </a:r>
            <a:endParaRPr b="1"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2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7"/>
          <p:cNvSpPr txBox="1"/>
          <p:nvPr>
            <p:ph type="title"/>
          </p:nvPr>
        </p:nvSpPr>
        <p:spPr>
          <a:xfrm>
            <a:off x="457200" y="116632"/>
            <a:ext cx="8229600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Решение задачи о телефоне</a:t>
            </a:r>
            <a:endParaRPr/>
          </a:p>
        </p:txBody>
      </p:sp>
      <p:graphicFrame>
        <p:nvGraphicFramePr>
          <p:cNvPr id="439" name="Google Shape;439;p47"/>
          <p:cNvGraphicFramePr/>
          <p:nvPr/>
        </p:nvGraphicFramePr>
        <p:xfrm>
          <a:off x="5908185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{18E2193E-C349-43F8-9958-5CA44EA15399}</a:tableStyleId>
              </a:tblPr>
              <a:tblGrid>
                <a:gridCol w="936625"/>
                <a:gridCol w="935025"/>
                <a:gridCol w="936625"/>
              </a:tblGrid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5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АВС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5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5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GHI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5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JKL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5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MN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5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PRS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5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TUV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5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WXY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5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OQZ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0" name="Google Shape;440;p47"/>
          <p:cNvGraphicFramePr/>
          <p:nvPr/>
        </p:nvGraphicFramePr>
        <p:xfrm>
          <a:off x="611560" y="31040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{81290F9D-DFE2-449C-AF65-BA1E1B4F7AE9}</a:tableStyleId>
              </a:tblPr>
              <a:tblGrid>
                <a:gridCol w="1368150"/>
                <a:gridCol w="504050"/>
                <a:gridCol w="432050"/>
                <a:gridCol w="445625"/>
                <a:gridCol w="418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6 :   M N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4 :  G Y I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2 : A B C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I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B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M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1" name="Google Shape;441;p47"/>
          <p:cNvSpPr txBox="1"/>
          <p:nvPr/>
        </p:nvSpPr>
        <p:spPr>
          <a:xfrm>
            <a:off x="3314662" y="3110240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7"/>
          <p:cNvSpPr txBox="1"/>
          <p:nvPr/>
        </p:nvSpPr>
        <p:spPr>
          <a:xfrm>
            <a:off x="3310684" y="3472282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47"/>
          <p:cNvSpPr txBox="1"/>
          <p:nvPr/>
        </p:nvSpPr>
        <p:spPr>
          <a:xfrm>
            <a:off x="3307496" y="3862474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47"/>
          <p:cNvSpPr txBox="1"/>
          <p:nvPr/>
        </p:nvSpPr>
        <p:spPr>
          <a:xfrm>
            <a:off x="2890786" y="3126240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7"/>
          <p:cNvSpPr txBox="1"/>
          <p:nvPr/>
        </p:nvSpPr>
        <p:spPr>
          <a:xfrm>
            <a:off x="2888196" y="3474712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7"/>
          <p:cNvSpPr txBox="1"/>
          <p:nvPr/>
        </p:nvSpPr>
        <p:spPr>
          <a:xfrm>
            <a:off x="2888196" y="3846474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7"/>
          <p:cNvSpPr txBox="1"/>
          <p:nvPr/>
        </p:nvSpPr>
        <p:spPr>
          <a:xfrm>
            <a:off x="2464320" y="3107810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7"/>
          <p:cNvSpPr txBox="1"/>
          <p:nvPr/>
        </p:nvSpPr>
        <p:spPr>
          <a:xfrm>
            <a:off x="2452128" y="3477142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7"/>
          <p:cNvSpPr txBox="1"/>
          <p:nvPr/>
        </p:nvSpPr>
        <p:spPr>
          <a:xfrm>
            <a:off x="2483768" y="3846474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0" name="Google Shape;450;p47"/>
          <p:cNvCxnSpPr/>
          <p:nvPr/>
        </p:nvCxnSpPr>
        <p:spPr>
          <a:xfrm rot="10800000">
            <a:off x="2275629" y="4420335"/>
            <a:ext cx="351933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1" name="Google Shape;451;p47"/>
          <p:cNvCxnSpPr/>
          <p:nvPr/>
        </p:nvCxnSpPr>
        <p:spPr>
          <a:xfrm flipH="1">
            <a:off x="2735797" y="4065211"/>
            <a:ext cx="404427" cy="35512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2" name="Google Shape;452;p47"/>
          <p:cNvCxnSpPr/>
          <p:nvPr/>
        </p:nvCxnSpPr>
        <p:spPr>
          <a:xfrm>
            <a:off x="3195963" y="3717032"/>
            <a:ext cx="0" cy="31410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3" name="Google Shape;453;p47"/>
          <p:cNvCxnSpPr/>
          <p:nvPr/>
        </p:nvCxnSpPr>
        <p:spPr>
          <a:xfrm flipH="1">
            <a:off x="3195963" y="3376028"/>
            <a:ext cx="312631" cy="23869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4" name="Google Shape;454;p47"/>
          <p:cNvCxnSpPr/>
          <p:nvPr/>
        </p:nvCxnSpPr>
        <p:spPr>
          <a:xfrm flipH="1">
            <a:off x="2325943" y="4065211"/>
            <a:ext cx="13810" cy="311245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5" name="Google Shape;455;p47"/>
          <p:cNvCxnSpPr/>
          <p:nvPr/>
        </p:nvCxnSpPr>
        <p:spPr>
          <a:xfrm flipH="1">
            <a:off x="2299729" y="3681671"/>
            <a:ext cx="348688" cy="31769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6" name="Google Shape;456;p47"/>
          <p:cNvCxnSpPr/>
          <p:nvPr/>
        </p:nvCxnSpPr>
        <p:spPr>
          <a:xfrm flipH="1">
            <a:off x="3108583" y="3267753"/>
            <a:ext cx="369049" cy="324073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7" name="Google Shape;457;p47"/>
          <p:cNvSpPr txBox="1"/>
          <p:nvPr/>
        </p:nvSpPr>
        <p:spPr>
          <a:xfrm>
            <a:off x="4858864" y="3241662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47"/>
          <p:cNvSpPr txBox="1"/>
          <p:nvPr/>
        </p:nvSpPr>
        <p:spPr>
          <a:xfrm>
            <a:off x="5371616" y="3241662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7"/>
          <p:cNvSpPr txBox="1"/>
          <p:nvPr/>
        </p:nvSpPr>
        <p:spPr>
          <a:xfrm>
            <a:off x="5884368" y="3236512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7"/>
          <p:cNvSpPr/>
          <p:nvPr/>
        </p:nvSpPr>
        <p:spPr>
          <a:xfrm>
            <a:off x="6077598" y="3734366"/>
            <a:ext cx="157226" cy="369332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47"/>
          <p:cNvSpPr txBox="1"/>
          <p:nvPr/>
        </p:nvSpPr>
        <p:spPr>
          <a:xfrm>
            <a:off x="4867560" y="3267753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47"/>
          <p:cNvSpPr txBox="1"/>
          <p:nvPr/>
        </p:nvSpPr>
        <p:spPr>
          <a:xfrm>
            <a:off x="4957292" y="4381606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7"/>
          <p:cNvSpPr txBox="1"/>
          <p:nvPr/>
        </p:nvSpPr>
        <p:spPr>
          <a:xfrm>
            <a:off x="5470044" y="4381606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7"/>
          <p:cNvSpPr txBox="1"/>
          <p:nvPr/>
        </p:nvSpPr>
        <p:spPr>
          <a:xfrm>
            <a:off x="5982796" y="4376456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47"/>
          <p:cNvSpPr/>
          <p:nvPr/>
        </p:nvSpPr>
        <p:spPr>
          <a:xfrm>
            <a:off x="6176026" y="4874310"/>
            <a:ext cx="157226" cy="369332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47"/>
          <p:cNvSpPr txBox="1"/>
          <p:nvPr/>
        </p:nvSpPr>
        <p:spPr>
          <a:xfrm>
            <a:off x="5982796" y="4376456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7" name="Google Shape;467;p47"/>
          <p:cNvCxnSpPr/>
          <p:nvPr/>
        </p:nvCxnSpPr>
        <p:spPr>
          <a:xfrm flipH="1">
            <a:off x="2750662" y="3649563"/>
            <a:ext cx="335108" cy="3629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 txBox="1"/>
          <p:nvPr>
            <p:ph type="title"/>
          </p:nvPr>
        </p:nvSpPr>
        <p:spPr>
          <a:xfrm>
            <a:off x="457200" y="110363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Пятиминутка</a:t>
            </a:r>
            <a:endParaRPr/>
          </a:p>
        </p:txBody>
      </p:sp>
      <p:pic>
        <p:nvPicPr>
          <p:cNvPr id="473" name="Google Shape;47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36713"/>
            <a:ext cx="9036496" cy="394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9"/>
          <p:cNvSpPr txBox="1"/>
          <p:nvPr>
            <p:ph type="title"/>
          </p:nvPr>
        </p:nvSpPr>
        <p:spPr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838200" lvl="0" marL="838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/>
              <a:t>Пример 10. Задача о расстановке скобок</a:t>
            </a:r>
            <a:r>
              <a:rPr lang="ru-RU" sz="2400"/>
              <a:t> </a:t>
            </a:r>
            <a:endParaRPr sz="2400"/>
          </a:p>
        </p:txBody>
      </p:sp>
      <p:sp>
        <p:nvSpPr>
          <p:cNvPr id="479" name="Google Shape;479;p49"/>
          <p:cNvSpPr txBox="1"/>
          <p:nvPr>
            <p:ph idx="1" type="body"/>
          </p:nvPr>
        </p:nvSpPr>
        <p:spPr>
          <a:xfrm>
            <a:off x="250825" y="836613"/>
            <a:ext cx="8893175" cy="532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Рассмотрим вычисление произведения </a:t>
            </a:r>
            <a:r>
              <a:rPr i="1" lang="ru-RU" sz="2400"/>
              <a:t>n</a:t>
            </a:r>
            <a:r>
              <a:rPr lang="ru-RU" sz="2400"/>
              <a:t> матриц </a:t>
            </a:r>
            <a:endParaRPr i="1"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ru-RU" sz="2400"/>
              <a:t>		M = M</a:t>
            </a:r>
            <a:r>
              <a:rPr baseline="-25000" lang="ru-RU" sz="2400"/>
              <a:t>1</a:t>
            </a:r>
            <a:r>
              <a:rPr i="1" lang="ru-RU" sz="2400"/>
              <a:t> </a:t>
            </a:r>
            <a:r>
              <a:rPr lang="ru-RU" sz="2400"/>
              <a:t>x</a:t>
            </a:r>
            <a:r>
              <a:rPr i="1" lang="ru-RU" sz="2400"/>
              <a:t> M</a:t>
            </a:r>
            <a:r>
              <a:rPr baseline="-25000" lang="ru-RU" sz="2400"/>
              <a:t>2</a:t>
            </a:r>
            <a:r>
              <a:rPr i="1" lang="ru-RU" sz="2400"/>
              <a:t> </a:t>
            </a:r>
            <a:r>
              <a:rPr lang="ru-RU" sz="2400"/>
              <a:t>x</a:t>
            </a:r>
            <a:r>
              <a:rPr i="1" lang="ru-RU" sz="2400"/>
              <a:t> ... </a:t>
            </a:r>
            <a:r>
              <a:rPr lang="ru-RU" sz="2400"/>
              <a:t>x</a:t>
            </a:r>
            <a:r>
              <a:rPr i="1" lang="ru-RU" sz="2400"/>
              <a:t> M</a:t>
            </a:r>
            <a:r>
              <a:rPr baseline="-25000" lang="ru-RU" sz="2400"/>
              <a:t>n</a:t>
            </a:r>
            <a:r>
              <a:rPr i="1" lang="ru-RU" sz="2400"/>
              <a:t>.		</a:t>
            </a:r>
            <a:r>
              <a:rPr lang="ru-RU" sz="2400"/>
              <a:t> (1)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Порядок, в котором матрицы перемножаются, может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существенно сказаться на общем числе операций, требуемых для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вычисления матрицы </a:t>
            </a:r>
            <a:r>
              <a:rPr i="1" lang="ru-RU" sz="2400"/>
              <a:t>М,</a:t>
            </a:r>
            <a:r>
              <a:rPr lang="ru-RU" sz="2400"/>
              <a:t> независимо от алгоритма, применяемого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для умножения матриц.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Умножение матрицы размера </a:t>
            </a:r>
            <a:r>
              <a:rPr lang="ru-RU" sz="2400">
                <a:solidFill>
                  <a:srgbClr val="FF0000"/>
                </a:solidFill>
              </a:rPr>
              <a:t>[</a:t>
            </a:r>
            <a:r>
              <a:rPr i="1" lang="ru-RU" sz="2400">
                <a:solidFill>
                  <a:srgbClr val="FF0000"/>
                </a:solidFill>
              </a:rPr>
              <a:t>р × q</a:t>
            </a:r>
            <a:r>
              <a:rPr lang="ru-RU" sz="2400">
                <a:solidFill>
                  <a:srgbClr val="FF0000"/>
                </a:solidFill>
              </a:rPr>
              <a:t>] </a:t>
            </a:r>
            <a:r>
              <a:rPr lang="ru-RU" sz="2400"/>
              <a:t>на матрицу размера </a:t>
            </a:r>
            <a:r>
              <a:rPr lang="ru-RU" sz="2400">
                <a:solidFill>
                  <a:srgbClr val="FF0000"/>
                </a:solidFill>
              </a:rPr>
              <a:t>[</a:t>
            </a:r>
            <a:r>
              <a:rPr i="1" lang="ru-RU" sz="2400">
                <a:solidFill>
                  <a:srgbClr val="FF0000"/>
                </a:solidFill>
              </a:rPr>
              <a:t>q× r</a:t>
            </a:r>
            <a:r>
              <a:rPr lang="ru-RU" sz="2400">
                <a:solidFill>
                  <a:srgbClr val="FF0000"/>
                </a:solidFill>
              </a:rPr>
              <a:t>]</a:t>
            </a:r>
            <a:r>
              <a:rPr lang="ru-RU" sz="2400"/>
              <a:t> требует</a:t>
            </a:r>
            <a:r>
              <a:rPr lang="ru-RU" sz="2400">
                <a:solidFill>
                  <a:srgbClr val="FF0000"/>
                </a:solidFill>
              </a:rPr>
              <a:t> </a:t>
            </a:r>
            <a:r>
              <a:rPr b="1" i="1" lang="ru-RU" sz="2400">
                <a:solidFill>
                  <a:srgbClr val="FF0000"/>
                </a:solidFill>
              </a:rPr>
              <a:t>pqr</a:t>
            </a:r>
            <a:r>
              <a:rPr b="1" lang="ru-RU" sz="2400">
                <a:solidFill>
                  <a:srgbClr val="FF0000"/>
                </a:solidFill>
              </a:rPr>
              <a:t> </a:t>
            </a:r>
            <a:r>
              <a:rPr lang="ru-RU" sz="2400"/>
              <a:t>операций.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0"/>
          <p:cNvSpPr txBox="1"/>
          <p:nvPr>
            <p:ph type="title"/>
          </p:nvPr>
        </p:nvSpPr>
        <p:spPr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838200" lvl="0" marL="838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/>
              <a:t>Пример 10. Задача о расстановке скобок</a:t>
            </a:r>
            <a:r>
              <a:rPr lang="ru-RU" sz="2400"/>
              <a:t> </a:t>
            </a:r>
            <a:endParaRPr sz="2400"/>
          </a:p>
        </p:txBody>
      </p:sp>
      <p:sp>
        <p:nvSpPr>
          <p:cNvPr id="485" name="Google Shape;485;p50"/>
          <p:cNvSpPr txBox="1"/>
          <p:nvPr>
            <p:ph idx="1" type="body"/>
          </p:nvPr>
        </p:nvSpPr>
        <p:spPr>
          <a:xfrm>
            <a:off x="250825" y="836613"/>
            <a:ext cx="8713663" cy="532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365125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В чём суть представьте что у вас есть n матриц и они у вас записаны в каком то произведении А1 х А2 х А3 и так далее до Аn. При этом, понятно что перемножать можно не любые две матрицы, а нужно чтобы матрицы имели правильный размер, например: </a:t>
            </a:r>
            <a:endParaRPr/>
          </a:p>
          <a:p>
            <a:pPr indent="365125" lvl="0" marL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матрица А</a:t>
            </a:r>
            <a:r>
              <a:rPr baseline="-25000" lang="ru-RU" sz="2400"/>
              <a:t>i</a:t>
            </a:r>
            <a:r>
              <a:rPr lang="ru-RU" sz="2400"/>
              <a:t> имеет размер p</a:t>
            </a:r>
            <a:r>
              <a:rPr baseline="-25000" lang="ru-RU" sz="2400"/>
              <a:t>i</a:t>
            </a:r>
            <a:r>
              <a:rPr lang="ru-RU" sz="2400"/>
              <a:t> х q</a:t>
            </a:r>
            <a:r>
              <a:rPr baseline="-25000" lang="ru-RU" sz="2400"/>
              <a:t>i</a:t>
            </a:r>
            <a:r>
              <a:rPr lang="ru-RU" sz="2400"/>
              <a:t>, </a:t>
            </a:r>
            <a:endParaRPr/>
          </a:p>
          <a:p>
            <a:pPr indent="365125" lvl="0" marL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матрица А</a:t>
            </a:r>
            <a:r>
              <a:rPr baseline="-25000" lang="ru-RU" sz="2400"/>
              <a:t>i+1</a:t>
            </a:r>
            <a:r>
              <a:rPr lang="ru-RU" sz="2400"/>
              <a:t> имеет размер p</a:t>
            </a:r>
            <a:r>
              <a:rPr baseline="-25000" lang="ru-RU" sz="2400"/>
              <a:t>i+1</a:t>
            </a:r>
            <a:r>
              <a:rPr lang="ru-RU" sz="2400"/>
              <a:t> х q</a:t>
            </a:r>
            <a:r>
              <a:rPr baseline="-25000" lang="ru-RU" sz="2400"/>
              <a:t>i+1</a:t>
            </a:r>
            <a:r>
              <a:rPr lang="ru-RU" sz="2400"/>
              <a:t>, то можно перемножать только тогда куда q</a:t>
            </a:r>
            <a:r>
              <a:rPr baseline="-25000" lang="ru-RU" sz="2400"/>
              <a:t>i</a:t>
            </a:r>
            <a:r>
              <a:rPr lang="ru-RU" sz="2400"/>
              <a:t> и равно p</a:t>
            </a:r>
            <a:r>
              <a:rPr baseline="-25000" lang="ru-RU" sz="2400"/>
              <a:t>i+1</a:t>
            </a:r>
            <a:r>
              <a:rPr lang="ru-RU" sz="2400"/>
              <a:t> </a:t>
            </a:r>
            <a:endParaRPr/>
          </a:p>
          <a:p>
            <a:pPr indent="365125" lvl="0" marL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Будем считать что это условие всегда выполнено. Тем не менее, поскольку размеры матриц все разные, самом деле, от того в каком порядке мы будем их перемножать, результат </a:t>
            </a:r>
            <a:r>
              <a:rPr b="1" lang="ru-RU" sz="2400"/>
              <a:t>не будет зависеть, потому что нас умножение матрицы ассоциативным, </a:t>
            </a:r>
            <a:r>
              <a:rPr lang="ru-RU" sz="2400"/>
              <a:t>и всё всегда будет хорошо, а вот сложность умножения будет зависеть очень сильно, почему потому что, если у нас есть матрицы А и В. А размером p х q, В размером q х r. Сложность их умножения = p*q*r.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1"/>
          <p:cNvSpPr txBox="1"/>
          <p:nvPr>
            <p:ph type="title"/>
          </p:nvPr>
        </p:nvSpPr>
        <p:spPr>
          <a:xfrm>
            <a:off x="457201" y="0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838200" lvl="0" marL="838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/>
              <a:t>Пример 10. Задача о расстановке скобок</a:t>
            </a:r>
            <a:r>
              <a:rPr lang="ru-RU" sz="2400"/>
              <a:t> </a:t>
            </a:r>
            <a:endParaRPr sz="2400"/>
          </a:p>
        </p:txBody>
      </p:sp>
      <p:sp>
        <p:nvSpPr>
          <p:cNvPr id="491" name="Google Shape;491;p51"/>
          <p:cNvSpPr txBox="1"/>
          <p:nvPr>
            <p:ph idx="1" type="body"/>
          </p:nvPr>
        </p:nvSpPr>
        <p:spPr>
          <a:xfrm>
            <a:off x="-33391" y="476672"/>
            <a:ext cx="9144000" cy="61207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585" l="-998" r="-931" t="-129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ru-RU"/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2"/>
          <p:cNvSpPr txBox="1"/>
          <p:nvPr>
            <p:ph type="title"/>
          </p:nvPr>
        </p:nvSpPr>
        <p:spPr>
          <a:xfrm>
            <a:off x="457201" y="0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838200" lvl="0" marL="838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/>
              <a:t>Пример 10. Задача о расстановке скобок</a:t>
            </a:r>
            <a:r>
              <a:rPr lang="ru-RU" sz="2400"/>
              <a:t> </a:t>
            </a:r>
            <a:endParaRPr sz="2400"/>
          </a:p>
        </p:txBody>
      </p:sp>
      <p:sp>
        <p:nvSpPr>
          <p:cNvPr id="497" name="Google Shape;497;p52"/>
          <p:cNvSpPr txBox="1"/>
          <p:nvPr>
            <p:ph idx="1" type="body"/>
          </p:nvPr>
        </p:nvSpPr>
        <p:spPr>
          <a:xfrm>
            <a:off x="-33391" y="476672"/>
            <a:ext cx="9144000" cy="61207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66" r="-998" t="-139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ru-RU"/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457200" y="116632"/>
            <a:ext cx="8229600" cy="457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/>
              <a:t>Пример 6. Сколько путей («Задача о хромом короле»)</a:t>
            </a:r>
            <a:endParaRPr/>
          </a:p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251520" y="675984"/>
            <a:ext cx="8568952" cy="5561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Очевидно, что заполнение нашей матрицы – симметрично относительно диагонали, т.к. в одном случае мы рассматриваем горизонтально расположенные прямоугольники, а в другом – вертикально (т.е. решение для клетки А[2,3] = A[3,2]).</a:t>
            </a:r>
            <a:endParaRPr sz="2000"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Как можно попасть в клетку А[i,j]? Очевидно, что способы разбиваются на две группы: или из i-1 столбца или с j-1 строки. Следовательно </a:t>
            </a:r>
            <a:r>
              <a:rPr lang="ru-RU" sz="2000">
                <a:solidFill>
                  <a:srgbClr val="FF0000"/>
                </a:solidFill>
              </a:rPr>
              <a:t>количество способов попасть в А[i,j] </a:t>
            </a:r>
            <a:r>
              <a:rPr lang="ru-RU" sz="2000"/>
              <a:t>клетку равно сумме способов попасть в соседнюю сверху и соседнюю снизу клетки.</a:t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			</a:t>
            </a:r>
            <a:r>
              <a:rPr lang="ru-RU" sz="2000">
                <a:solidFill>
                  <a:srgbClr val="FF0000"/>
                </a:solidFill>
              </a:rPr>
              <a:t>А[i,j] = А[i-1,j] + А[i,j-1]</a:t>
            </a:r>
            <a:endParaRPr sz="2000">
              <a:solidFill>
                <a:srgbClr val="FF0000"/>
              </a:solidFill>
            </a:endParaRPr>
          </a:p>
        </p:txBody>
      </p:sp>
      <p:graphicFrame>
        <p:nvGraphicFramePr>
          <p:cNvPr id="137" name="Google Shape;137;p17"/>
          <p:cNvGraphicFramePr/>
          <p:nvPr/>
        </p:nvGraphicFramePr>
        <p:xfrm>
          <a:off x="6395001" y="42462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{81290F9D-DFE2-449C-AF65-BA1E1B4F7AE9}</a:tableStyleId>
              </a:tblPr>
              <a:tblGrid>
                <a:gridCol w="641175"/>
                <a:gridCol w="667600"/>
                <a:gridCol w="584150"/>
                <a:gridCol w="676575"/>
              </a:tblGrid>
              <a:tr h="51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К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>
                          <a:solidFill>
                            <a:schemeClr val="lt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>
                          <a:solidFill>
                            <a:srgbClr val="FF0000"/>
                          </a:solidFill>
                        </a:rPr>
                        <a:t>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8" name="Google Shape;138;p17"/>
          <p:cNvSpPr txBox="1"/>
          <p:nvPr/>
        </p:nvSpPr>
        <p:spPr>
          <a:xfrm>
            <a:off x="5777761" y="3697053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17"/>
          <p:cNvCxnSpPr/>
          <p:nvPr/>
        </p:nvCxnSpPr>
        <p:spPr>
          <a:xfrm flipH="1" rot="10800000">
            <a:off x="7452320" y="5647128"/>
            <a:ext cx="475122" cy="867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0" name="Google Shape;140;p17"/>
          <p:cNvCxnSpPr/>
          <p:nvPr/>
        </p:nvCxnSpPr>
        <p:spPr>
          <a:xfrm>
            <a:off x="8172400" y="5002749"/>
            <a:ext cx="0" cy="54930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1" name="Google Shape;141;p17"/>
          <p:cNvSpPr/>
          <p:nvPr/>
        </p:nvSpPr>
        <p:spPr>
          <a:xfrm>
            <a:off x="6395001" y="3818779"/>
            <a:ext cx="24396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1        2      ….      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5906606" y="431987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5920834" y="6415046"/>
            <a:ext cx="3770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5892378" y="481808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5842486" y="5619057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6" name="Google Shape;146;p17"/>
          <p:cNvGraphicFramePr/>
          <p:nvPr/>
        </p:nvGraphicFramePr>
        <p:xfrm>
          <a:off x="778376" y="41742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{81290F9D-DFE2-449C-AF65-BA1E1B4F7AE9}</a:tableStyleId>
              </a:tblPr>
              <a:tblGrid>
                <a:gridCol w="607100"/>
                <a:gridCol w="632100"/>
                <a:gridCol w="553100"/>
                <a:gridCol w="640625"/>
                <a:gridCol w="640625"/>
              </a:tblGrid>
              <a:tr h="51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К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u="none" cap="none" strike="noStrike">
                          <a:solidFill>
                            <a:srgbClr val="FF0000"/>
                          </a:solidFill>
                        </a:rPr>
                        <a:t>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7" name="Google Shape;147;p17"/>
          <p:cNvSpPr txBox="1"/>
          <p:nvPr/>
        </p:nvSpPr>
        <p:spPr>
          <a:xfrm>
            <a:off x="161137" y="3625045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17"/>
          <p:cNvCxnSpPr/>
          <p:nvPr/>
        </p:nvCxnSpPr>
        <p:spPr>
          <a:xfrm>
            <a:off x="1256127" y="4545092"/>
            <a:ext cx="1800200" cy="847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" name="Google Shape;149;p17"/>
          <p:cNvCxnSpPr/>
          <p:nvPr/>
        </p:nvCxnSpPr>
        <p:spPr>
          <a:xfrm>
            <a:off x="994401" y="4545092"/>
            <a:ext cx="0" cy="207741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0" name="Google Shape;150;p17"/>
          <p:cNvSpPr/>
          <p:nvPr/>
        </p:nvSpPr>
        <p:spPr>
          <a:xfrm>
            <a:off x="778377" y="3746771"/>
            <a:ext cx="30735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1        2      ….                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289982" y="424786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304210" y="6343038"/>
            <a:ext cx="3770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275754" y="474607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225862" y="5547049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17"/>
          <p:cNvCxnSpPr/>
          <p:nvPr/>
        </p:nvCxnSpPr>
        <p:spPr>
          <a:xfrm>
            <a:off x="1241988" y="4272645"/>
            <a:ext cx="648000" cy="561900"/>
          </a:xfrm>
          <a:prstGeom prst="bentConnector3">
            <a:avLst>
              <a:gd fmla="val 100922" name="adj1"/>
            </a:avLst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6" name="Google Shape;156;p17"/>
          <p:cNvCxnSpPr/>
          <p:nvPr/>
        </p:nvCxnSpPr>
        <p:spPr>
          <a:xfrm>
            <a:off x="1187624" y="4611695"/>
            <a:ext cx="484200" cy="321300"/>
          </a:xfrm>
          <a:prstGeom prst="bentConnector3">
            <a:avLst>
              <a:gd fmla="val 3283" name="adj1"/>
            </a:avLst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3"/>
          <p:cNvSpPr txBox="1"/>
          <p:nvPr>
            <p:ph type="title"/>
          </p:nvPr>
        </p:nvSpPr>
        <p:spPr>
          <a:xfrm>
            <a:off x="457201" y="0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838200" lvl="0" marL="838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/>
              <a:t>Пример 10. Задача о расстановке скобок</a:t>
            </a:r>
            <a:r>
              <a:rPr lang="ru-RU" sz="2400"/>
              <a:t> </a:t>
            </a:r>
            <a:endParaRPr sz="2400"/>
          </a:p>
        </p:txBody>
      </p:sp>
      <p:sp>
        <p:nvSpPr>
          <p:cNvPr id="503" name="Google Shape;503;p53"/>
          <p:cNvSpPr txBox="1"/>
          <p:nvPr>
            <p:ph idx="1" type="body"/>
          </p:nvPr>
        </p:nvSpPr>
        <p:spPr>
          <a:xfrm>
            <a:off x="-33391" y="476672"/>
            <a:ext cx="9144000" cy="6120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365125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Это как compl( 1, n) как раз это будет целая последовательность, ну и надо научиться считать compl( i, j).</a:t>
            </a:r>
            <a:endParaRPr/>
          </a:p>
          <a:p>
            <a:pPr indent="365125" lvl="0" marL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Давайте заметим  кое-что. Как вообще выглядит расстановка скобок. Она выглядит так, что у нас есть какие-то члены от A</a:t>
            </a:r>
            <a:r>
              <a:rPr baseline="-25000" lang="ru-RU" sz="2400"/>
              <a:t>i</a:t>
            </a:r>
            <a:r>
              <a:rPr lang="ru-RU" sz="2400"/>
              <a:t> и A</a:t>
            </a:r>
            <a:r>
              <a:rPr baseline="-25000" lang="ru-RU" sz="2400"/>
              <a:t>k</a:t>
            </a:r>
            <a:r>
              <a:rPr lang="ru-RU" sz="2400"/>
              <a:t>  какого-нибудь. Там тоже стоят какие-то скобки (A</a:t>
            </a:r>
            <a:r>
              <a:rPr baseline="-25000" lang="ru-RU" sz="2400"/>
              <a:t>i</a:t>
            </a:r>
            <a:r>
              <a:rPr lang="ru-RU" sz="2400"/>
              <a:t> *…* A</a:t>
            </a:r>
            <a:r>
              <a:rPr baseline="-25000" lang="ru-RU" sz="2400"/>
              <a:t>k</a:t>
            </a:r>
            <a:r>
              <a:rPr lang="ru-RU" sz="2400"/>
              <a:t> ), но главное, что вот выражение A</a:t>
            </a:r>
            <a:r>
              <a:rPr baseline="-25000" lang="ru-RU" sz="2400"/>
              <a:t>ij ,</a:t>
            </a:r>
            <a:r>
              <a:rPr lang="ru-RU" sz="2400"/>
              <a:t> самое внешне умножение, стоит между элементами A</a:t>
            </a:r>
            <a:r>
              <a:rPr baseline="-25000" lang="ru-RU" sz="2400"/>
              <a:t>k</a:t>
            </a:r>
            <a:r>
              <a:rPr lang="ru-RU" sz="2400"/>
              <a:t> и A</a:t>
            </a:r>
            <a:r>
              <a:rPr baseline="-25000" lang="ru-RU" sz="2400"/>
              <a:t>k+1</a:t>
            </a:r>
            <a:r>
              <a:rPr lang="ru-RU" sz="2400"/>
              <a:t> . Т.е. (A</a:t>
            </a:r>
            <a:r>
              <a:rPr baseline="-25000" lang="ru-RU" sz="2400"/>
              <a:t>i</a:t>
            </a:r>
            <a:r>
              <a:rPr lang="ru-RU" sz="2400"/>
              <a:t> *…* A</a:t>
            </a:r>
            <a:r>
              <a:rPr baseline="-25000" lang="ru-RU" sz="2400"/>
              <a:t>k</a:t>
            </a:r>
            <a:r>
              <a:rPr lang="ru-RU" sz="2400"/>
              <a:t> ) (A</a:t>
            </a:r>
            <a:r>
              <a:rPr baseline="-25000" lang="ru-RU" sz="2400"/>
              <a:t>k+1</a:t>
            </a:r>
            <a:r>
              <a:rPr lang="ru-RU" sz="2400"/>
              <a:t> *…* A</a:t>
            </a:r>
            <a:r>
              <a:rPr baseline="-25000" lang="ru-RU" sz="2400"/>
              <a:t>j</a:t>
            </a:r>
            <a:r>
              <a:rPr lang="ru-RU" sz="2400"/>
              <a:t> ). Т.е. здесь стоит тоже внешнее умножение, а тут тоже какие-то расстановки скобок есть. Понятно, что если у нас оптимальная расстановка скобок будет у всего большого выражения, то и у под выражений тоже расстановки скобок - минимальны. Т.е. у первой группы скобок compl( i, k) , а у второй группы скобок - compl( k+1, j). Тогда, чтобы найти compl(i, j) (а ищем по всем k, от i (если  первая скобка состоит из одного элемента), до j-1 (если  вторая скобка состоит из одного элемента) ). Т.е.  i≤k ≤j-1.</a:t>
            </a:r>
            <a:endParaRPr/>
          </a:p>
          <a:p>
            <a:pPr indent="365125" lvl="0" marL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compl(i, j)= min(compl(i, k) + compl(k+1, j))+затраты на вычисление 1-й и 2-й скобки(это p</a:t>
            </a:r>
            <a:r>
              <a:rPr baseline="-25000" lang="ru-RU" sz="2400"/>
              <a:t>i</a:t>
            </a:r>
            <a:r>
              <a:rPr lang="ru-RU" sz="2400"/>
              <a:t> * p</a:t>
            </a:r>
            <a:r>
              <a:rPr baseline="-25000" lang="ru-RU" sz="2400"/>
              <a:t>k+1</a:t>
            </a:r>
            <a:r>
              <a:rPr lang="ru-RU" sz="2400"/>
              <a:t> * p</a:t>
            </a:r>
            <a:r>
              <a:rPr baseline="-25000" lang="ru-RU" sz="2400"/>
              <a:t>j+1</a:t>
            </a:r>
            <a:r>
              <a:rPr lang="ru-RU" sz="2400"/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4"/>
          <p:cNvSpPr txBox="1"/>
          <p:nvPr>
            <p:ph type="title"/>
          </p:nvPr>
        </p:nvSpPr>
        <p:spPr>
          <a:xfrm>
            <a:off x="457200" y="274638"/>
            <a:ext cx="8229600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/>
              <a:t>Пример</a:t>
            </a:r>
            <a:endParaRPr/>
          </a:p>
        </p:txBody>
      </p:sp>
      <p:sp>
        <p:nvSpPr>
          <p:cNvPr id="509" name="Google Shape;509;p54"/>
          <p:cNvSpPr txBox="1"/>
          <p:nvPr>
            <p:ph idx="1" type="body"/>
          </p:nvPr>
        </p:nvSpPr>
        <p:spPr>
          <a:xfrm>
            <a:off x="323850" y="836613"/>
            <a:ext cx="8640763" cy="5760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Рассмотрим произведение  матриц:</a:t>
            </a:r>
            <a:endParaRPr i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ru-RU" sz="2400"/>
              <a:t>    М   =   M</a:t>
            </a:r>
            <a:r>
              <a:rPr baseline="-25000" lang="ru-RU" sz="2400"/>
              <a:t>1</a:t>
            </a:r>
            <a:r>
              <a:rPr i="1" lang="ru-RU" sz="2400"/>
              <a:t>    </a:t>
            </a:r>
            <a:r>
              <a:rPr lang="ru-RU" sz="2400"/>
              <a:t>×    </a:t>
            </a:r>
            <a:r>
              <a:rPr i="1" lang="ru-RU" sz="2400"/>
              <a:t>М</a:t>
            </a:r>
            <a:r>
              <a:rPr baseline="-25000" lang="ru-RU" sz="2400"/>
              <a:t>2</a:t>
            </a:r>
            <a:r>
              <a:rPr lang="ru-RU" sz="2400"/>
              <a:t>   ×    </a:t>
            </a:r>
            <a:r>
              <a:rPr i="1" lang="ru-RU" sz="2400"/>
              <a:t>М</a:t>
            </a:r>
            <a:r>
              <a:rPr baseline="-25000" lang="ru-RU" sz="2400"/>
              <a:t>3</a:t>
            </a:r>
            <a:r>
              <a:rPr i="1" lang="ru-RU" sz="2400"/>
              <a:t>   </a:t>
            </a:r>
            <a:r>
              <a:rPr lang="ru-RU" sz="2400"/>
              <a:t>×</a:t>
            </a:r>
            <a:r>
              <a:rPr i="1" lang="ru-RU" sz="2400"/>
              <a:t>   М</a:t>
            </a:r>
            <a:r>
              <a:rPr baseline="-25000" lang="ru-RU" sz="2400"/>
              <a:t>4</a:t>
            </a:r>
            <a:r>
              <a:rPr lang="ru-RU" sz="2400"/>
              <a:t>     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           [10×20]  [20×50]  [50×1]  [1× 100]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2200"/>
              <a:t>Если вычислять матрицу </a:t>
            </a:r>
            <a:r>
              <a:rPr i="1" lang="ru-RU" sz="2200"/>
              <a:t>М</a:t>
            </a:r>
            <a:r>
              <a:rPr lang="ru-RU" sz="2200"/>
              <a:t> в порядке: </a:t>
            </a:r>
            <a:r>
              <a:rPr i="1" lang="ru-RU" sz="2200"/>
              <a:t> M</a:t>
            </a:r>
            <a:r>
              <a:rPr lang="ru-RU" sz="2200"/>
              <a:t>1</a:t>
            </a:r>
            <a:r>
              <a:rPr i="1" lang="ru-RU" sz="2200"/>
              <a:t>  </a:t>
            </a:r>
            <a:r>
              <a:rPr lang="ru-RU" sz="2200"/>
              <a:t>× ( </a:t>
            </a:r>
            <a:r>
              <a:rPr i="1" lang="ru-RU" sz="2200"/>
              <a:t>М</a:t>
            </a:r>
            <a:r>
              <a:rPr lang="ru-RU" sz="2200"/>
              <a:t>2  × ( </a:t>
            </a:r>
            <a:r>
              <a:rPr i="1" lang="ru-RU" sz="2200"/>
              <a:t>М</a:t>
            </a:r>
            <a:r>
              <a:rPr lang="ru-RU" sz="2200"/>
              <a:t>3</a:t>
            </a:r>
            <a:r>
              <a:rPr i="1" lang="ru-RU" sz="2200"/>
              <a:t>  </a:t>
            </a:r>
            <a:r>
              <a:rPr lang="ru-RU" sz="2200"/>
              <a:t>×</a:t>
            </a:r>
            <a:r>
              <a:rPr i="1" lang="ru-RU" sz="2200"/>
              <a:t>  М</a:t>
            </a:r>
            <a:r>
              <a:rPr lang="ru-RU" sz="2200"/>
              <a:t>4</a:t>
            </a:r>
            <a:r>
              <a:rPr i="1" lang="ru-RU" sz="2200"/>
              <a:t>,</a:t>
            </a:r>
            <a:r>
              <a:rPr lang="ru-RU" sz="2200"/>
              <a:t>))</a:t>
            </a:r>
            <a:r>
              <a:rPr i="1" lang="ru-RU" sz="2200"/>
              <a:t>,</a:t>
            </a:r>
            <a:r>
              <a:rPr lang="ru-RU" sz="2200"/>
              <a:t> то 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2200"/>
              <a:t>потребуется </a:t>
            </a:r>
            <a:r>
              <a:rPr lang="ru-RU" sz="2200">
                <a:solidFill>
                  <a:schemeClr val="hlink"/>
                </a:solidFill>
              </a:rPr>
              <a:t>125 000</a:t>
            </a:r>
            <a:r>
              <a:rPr lang="ru-RU" sz="2200"/>
              <a:t> операций.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2200"/>
              <a:t>    (50*1*100) 	→ [50 </a:t>
            </a:r>
            <a:r>
              <a:rPr lang="ru-RU" sz="2400"/>
              <a:t>×100], 	</a:t>
            </a:r>
            <a:r>
              <a:rPr lang="ru-RU" sz="2400">
                <a:solidFill>
                  <a:schemeClr val="hlink"/>
                </a:solidFill>
              </a:rPr>
              <a:t>5000</a:t>
            </a:r>
            <a:r>
              <a:rPr lang="ru-RU" sz="2400"/>
              <a:t>;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    (20*50*100) </a:t>
            </a:r>
            <a:r>
              <a:rPr lang="ru-RU" sz="2200"/>
              <a:t>→ [20 ×100], 	</a:t>
            </a:r>
            <a:r>
              <a:rPr lang="ru-RU" sz="2200">
                <a:solidFill>
                  <a:schemeClr val="hlink"/>
                </a:solidFill>
              </a:rPr>
              <a:t>100000</a:t>
            </a:r>
            <a:r>
              <a:rPr lang="ru-RU" sz="2200"/>
              <a:t>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2200"/>
              <a:t>    (10*20*100) 	→ [10 </a:t>
            </a:r>
            <a:r>
              <a:rPr lang="ru-RU" sz="2400"/>
              <a:t>×100], 	</a:t>
            </a:r>
            <a:r>
              <a:rPr lang="ru-RU" sz="2400">
                <a:solidFill>
                  <a:schemeClr val="hlink"/>
                </a:solidFill>
              </a:rPr>
              <a:t>20000. </a:t>
            </a:r>
            <a:endParaRPr sz="2200">
              <a:solidFill>
                <a:schemeClr val="hlink"/>
              </a:solidFill>
            </a:endParaRPr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2200"/>
              <a:t>Вычисление же в порядке: </a:t>
            </a:r>
            <a:r>
              <a:rPr i="1" lang="ru-RU" sz="2200"/>
              <a:t>( M</a:t>
            </a:r>
            <a:r>
              <a:rPr lang="ru-RU" sz="2200"/>
              <a:t>1</a:t>
            </a:r>
            <a:r>
              <a:rPr i="1" lang="ru-RU" sz="2200"/>
              <a:t> </a:t>
            </a:r>
            <a:r>
              <a:rPr lang="ru-RU" sz="2200"/>
              <a:t>× (</a:t>
            </a:r>
            <a:r>
              <a:rPr i="1" lang="ru-RU" sz="2200"/>
              <a:t>М</a:t>
            </a:r>
            <a:r>
              <a:rPr lang="ru-RU" sz="2200"/>
              <a:t>2 × </a:t>
            </a:r>
            <a:r>
              <a:rPr i="1" lang="ru-RU" sz="2200"/>
              <a:t>М</a:t>
            </a:r>
            <a:r>
              <a:rPr lang="ru-RU" sz="2200"/>
              <a:t>3</a:t>
            </a:r>
            <a:r>
              <a:rPr i="1" lang="ru-RU" sz="2200"/>
              <a:t> </a:t>
            </a:r>
            <a:r>
              <a:rPr lang="ru-RU" sz="2200"/>
              <a:t>))×</a:t>
            </a:r>
            <a:r>
              <a:rPr i="1" lang="ru-RU" sz="2200"/>
              <a:t> М</a:t>
            </a:r>
            <a:r>
              <a:rPr lang="ru-RU" sz="2200"/>
              <a:t>4</a:t>
            </a:r>
            <a:r>
              <a:rPr i="1" lang="ru-RU" sz="2200"/>
              <a:t>  </a:t>
            </a:r>
            <a:r>
              <a:rPr lang="ru-RU" sz="2200"/>
              <a:t>требует  лишь 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Arial"/>
              <a:buNone/>
            </a:pPr>
            <a:r>
              <a:rPr lang="ru-RU" sz="2200">
                <a:solidFill>
                  <a:schemeClr val="hlink"/>
                </a:solidFill>
              </a:rPr>
              <a:t>2 200</a:t>
            </a:r>
            <a:r>
              <a:rPr lang="ru-RU" sz="2200"/>
              <a:t> операций.  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2200"/>
              <a:t>	(20*50*1) 	→ [20 </a:t>
            </a:r>
            <a:r>
              <a:rPr lang="ru-RU" sz="2400"/>
              <a:t>×1], 	</a:t>
            </a:r>
            <a:r>
              <a:rPr lang="ru-RU" sz="2400">
                <a:solidFill>
                  <a:schemeClr val="hlink"/>
                </a:solidFill>
              </a:rPr>
              <a:t>1000</a:t>
            </a:r>
            <a:r>
              <a:rPr lang="ru-RU" sz="2400"/>
              <a:t>;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 	(10*20*1) 	</a:t>
            </a:r>
            <a:r>
              <a:rPr lang="ru-RU" sz="2200"/>
              <a:t>→ [10 </a:t>
            </a:r>
            <a:r>
              <a:rPr lang="ru-RU" sz="2400"/>
              <a:t>×1], 	</a:t>
            </a:r>
            <a:r>
              <a:rPr lang="ru-RU" sz="2400">
                <a:solidFill>
                  <a:schemeClr val="hlink"/>
                </a:solidFill>
              </a:rPr>
              <a:t>200</a:t>
            </a:r>
            <a:r>
              <a:rPr lang="ru-RU" sz="2400"/>
              <a:t>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	(10*1*100) 	</a:t>
            </a:r>
            <a:r>
              <a:rPr lang="ru-RU" sz="2200"/>
              <a:t>→ [10 </a:t>
            </a:r>
            <a:r>
              <a:rPr lang="ru-RU" sz="2400"/>
              <a:t>×100],	</a:t>
            </a:r>
            <a:r>
              <a:rPr lang="ru-RU" sz="2400">
                <a:solidFill>
                  <a:schemeClr val="hlink"/>
                </a:solidFill>
              </a:rPr>
              <a:t>1000</a:t>
            </a:r>
            <a:r>
              <a:rPr lang="ru-RU" sz="2400"/>
              <a:t>.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5"/>
          <p:cNvSpPr txBox="1"/>
          <p:nvPr>
            <p:ph idx="1" type="body"/>
          </p:nvPr>
        </p:nvSpPr>
        <p:spPr>
          <a:xfrm>
            <a:off x="0" y="333375"/>
            <a:ext cx="9144000" cy="6048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Перебор с целью минимизировать число операций имеет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экспоненциальную сложность.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На первом этапе определим за какое минимальное количество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операций можно получить матрицу </a:t>
            </a:r>
            <a:r>
              <a:rPr i="1" lang="ru-RU" sz="2400"/>
              <a:t>М</a:t>
            </a:r>
            <a:r>
              <a:rPr lang="ru-RU" sz="2400"/>
              <a:t> из равенства (1).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Будем считать подзадачами вычисление минимального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количества операций при перемножении меньшего, чем </a:t>
            </a:r>
            <a:r>
              <a:rPr i="1" lang="ru-RU" sz="2400"/>
              <a:t>n,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количества матриц. В качестве параметров рассматриваемой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задачи возьмем индексы </a:t>
            </a:r>
            <a:r>
              <a:rPr i="1" lang="ru-RU" sz="2400"/>
              <a:t>i </a:t>
            </a:r>
            <a:r>
              <a:rPr lang="ru-RU" sz="2400"/>
              <a:t>и  </a:t>
            </a:r>
            <a:r>
              <a:rPr i="1" lang="ru-RU" sz="2400"/>
              <a:t>j</a:t>
            </a:r>
            <a:r>
              <a:rPr lang="ru-RU" sz="2400"/>
              <a:t> (1≤ </a:t>
            </a:r>
            <a:r>
              <a:rPr i="1" lang="ru-RU" sz="2400"/>
              <a:t>i</a:t>
            </a:r>
            <a:r>
              <a:rPr lang="ru-RU" sz="2400"/>
              <a:t> ≤ </a:t>
            </a:r>
            <a:r>
              <a:rPr i="1" lang="ru-RU" sz="2400"/>
              <a:t>j</a:t>
            </a:r>
            <a:r>
              <a:rPr lang="ru-RU" sz="2400"/>
              <a:t> ≤ </a:t>
            </a:r>
            <a:r>
              <a:rPr i="1" lang="ru-RU" sz="2400"/>
              <a:t>n)</a:t>
            </a:r>
            <a:r>
              <a:rPr lang="ru-RU" sz="2400"/>
              <a:t>,</a:t>
            </a:r>
            <a:r>
              <a:rPr i="1" lang="ru-RU" sz="2400"/>
              <a:t> </a:t>
            </a:r>
            <a:r>
              <a:rPr lang="ru-RU" sz="2400"/>
              <a:t> обозначающие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номера первой и последней матриц в цепочке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ru-RU" sz="2400"/>
              <a:t>		M</a:t>
            </a:r>
            <a:r>
              <a:rPr baseline="-25000" i="1" lang="ru-RU" sz="2400"/>
              <a:t>i</a:t>
            </a:r>
            <a:r>
              <a:rPr i="1" lang="ru-RU" sz="2400"/>
              <a:t> </a:t>
            </a:r>
            <a:r>
              <a:rPr lang="ru-RU" sz="2400"/>
              <a:t>×  </a:t>
            </a:r>
            <a:r>
              <a:rPr i="1" lang="ru-RU" sz="2400"/>
              <a:t>М</a:t>
            </a:r>
            <a:r>
              <a:rPr baseline="-25000" i="1" lang="ru-RU" sz="2400"/>
              <a:t>i</a:t>
            </a:r>
            <a:r>
              <a:rPr baseline="-25000" lang="ru-RU" sz="2400"/>
              <a:t>+1</a:t>
            </a:r>
            <a:r>
              <a:rPr lang="ru-RU" sz="2400"/>
              <a:t>  × ... × </a:t>
            </a:r>
            <a:r>
              <a:rPr i="1" lang="ru-RU" sz="2400"/>
              <a:t>М</a:t>
            </a:r>
            <a:r>
              <a:rPr baseline="-25000" i="1" lang="ru-RU" sz="2400"/>
              <a:t>j</a:t>
            </a:r>
            <a:r>
              <a:rPr i="1" lang="ru-RU" sz="2400"/>
              <a:t> .</a:t>
            </a:r>
            <a:r>
              <a:rPr lang="ru-RU" sz="2400"/>
              <a:t>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Сначала решим подзадачи, когда </a:t>
            </a:r>
            <a:r>
              <a:rPr i="1" lang="ru-RU" sz="2400"/>
              <a:t>j =i+</a:t>
            </a:r>
            <a:r>
              <a:rPr lang="ru-RU" sz="2400"/>
              <a:t>1, т.е. когда перемножаются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две рядом стоящие матрицы.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Решения – количество затраченных операций, запишем в ячейке таблицы </a:t>
            </a:r>
            <a:r>
              <a:rPr i="1" lang="ru-RU" sz="2400"/>
              <a:t>T</a:t>
            </a:r>
            <a:r>
              <a:rPr lang="ru-RU" sz="2400"/>
              <a:t> с номерами (</a:t>
            </a:r>
            <a:r>
              <a:rPr i="1" lang="ru-RU" sz="2400"/>
              <a:t>i. j</a:t>
            </a:r>
            <a:r>
              <a:rPr lang="ru-RU" sz="2400"/>
              <a:t>).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ru-RU" sz="2400"/>
              <a:t>T</a:t>
            </a:r>
            <a:r>
              <a:rPr baseline="-25000" i="1" lang="ru-RU" sz="2400"/>
              <a:t>ij</a:t>
            </a:r>
            <a:r>
              <a:rPr i="1" lang="ru-RU" sz="2400"/>
              <a:t> </a:t>
            </a:r>
            <a:r>
              <a:rPr lang="ru-RU" sz="2400"/>
              <a:t>− число, равное количеству операций при умножении цепочки матриц  </a:t>
            </a:r>
            <a:r>
              <a:rPr i="1" lang="ru-RU" sz="2400"/>
              <a:t>M</a:t>
            </a:r>
            <a:r>
              <a:rPr baseline="-25000" i="1" lang="ru-RU" sz="2400"/>
              <a:t>i </a:t>
            </a:r>
            <a:r>
              <a:rPr lang="ru-RU" sz="2400"/>
              <a:t>×… × </a:t>
            </a:r>
            <a:r>
              <a:rPr i="1" lang="ru-RU" sz="2400"/>
              <a:t>М</a:t>
            </a:r>
            <a:r>
              <a:rPr baseline="-25000" i="1" lang="ru-RU" sz="2400"/>
              <a:t>j</a:t>
            </a:r>
            <a:r>
              <a:rPr lang="ru-RU" sz="2400"/>
              <a:t>,  где 1≤ </a:t>
            </a:r>
            <a:r>
              <a:rPr i="1" lang="ru-RU" sz="2400"/>
              <a:t>i</a:t>
            </a:r>
            <a:r>
              <a:rPr lang="ru-RU" sz="2400"/>
              <a:t> ≤</a:t>
            </a:r>
            <a:r>
              <a:rPr i="1" lang="ru-RU" sz="2400"/>
              <a:t> j</a:t>
            </a:r>
            <a:r>
              <a:rPr lang="ru-RU" sz="2400"/>
              <a:t> ≤ n.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6"/>
          <p:cNvSpPr txBox="1"/>
          <p:nvPr>
            <p:ph idx="1" type="body"/>
          </p:nvPr>
        </p:nvSpPr>
        <p:spPr>
          <a:xfrm>
            <a:off x="179388" y="549276"/>
            <a:ext cx="8785225" cy="1365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Обозначим через </a:t>
            </a:r>
            <a:r>
              <a:rPr i="1" lang="ru-RU" sz="2400"/>
              <a:t>t</a:t>
            </a:r>
            <a:r>
              <a:rPr baseline="-25000" i="1" lang="ru-RU" sz="2400"/>
              <a:t>ij</a:t>
            </a:r>
            <a:r>
              <a:rPr lang="ru-RU" sz="2400"/>
              <a:t>  минимальную сложность вычисления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цепочки матриц </a:t>
            </a:r>
            <a:r>
              <a:rPr i="1" lang="ru-RU" sz="2400"/>
              <a:t>M</a:t>
            </a:r>
            <a:r>
              <a:rPr baseline="-25000" i="1" lang="ru-RU" sz="2400"/>
              <a:t>i</a:t>
            </a:r>
            <a:r>
              <a:rPr i="1" lang="ru-RU" sz="2400"/>
              <a:t> </a:t>
            </a:r>
            <a:r>
              <a:rPr lang="ru-RU" sz="2400"/>
              <a:t>×  </a:t>
            </a:r>
            <a:r>
              <a:rPr i="1" lang="ru-RU" sz="2400"/>
              <a:t>М</a:t>
            </a:r>
            <a:r>
              <a:rPr baseline="-25000" i="1" lang="ru-RU" sz="2400"/>
              <a:t>i+1</a:t>
            </a:r>
            <a:r>
              <a:rPr lang="ru-RU" sz="2400"/>
              <a:t>  × ... × </a:t>
            </a:r>
            <a:r>
              <a:rPr i="1" lang="ru-RU" sz="2400"/>
              <a:t>М</a:t>
            </a:r>
            <a:r>
              <a:rPr baseline="-25000" i="1" lang="ru-RU" sz="2400"/>
              <a:t>j</a:t>
            </a:r>
            <a:r>
              <a:rPr i="1" lang="ru-RU" sz="2400"/>
              <a:t> ,</a:t>
            </a:r>
            <a:r>
              <a:rPr lang="ru-RU" sz="2400"/>
              <a:t>  где  1≤ </a:t>
            </a:r>
            <a:r>
              <a:rPr i="1" lang="ru-RU" sz="2400"/>
              <a:t>i</a:t>
            </a:r>
            <a:r>
              <a:rPr lang="ru-RU" sz="2400"/>
              <a:t> ≤ </a:t>
            </a:r>
            <a:r>
              <a:rPr i="1" lang="ru-RU" sz="2400"/>
              <a:t>j</a:t>
            </a:r>
            <a:r>
              <a:rPr lang="ru-RU" sz="2400"/>
              <a:t> ≤ </a:t>
            </a:r>
            <a:r>
              <a:rPr i="1" lang="ru-RU" sz="2400"/>
              <a:t>n</a:t>
            </a:r>
            <a:r>
              <a:rPr lang="ru-RU" sz="2400"/>
              <a:t>. 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Ее можно получить следующим образом:</a:t>
            </a:r>
            <a:endParaRPr/>
          </a:p>
        </p:txBody>
      </p:sp>
      <p:sp>
        <p:nvSpPr>
          <p:cNvPr id="520" name="Google Shape;520;p56"/>
          <p:cNvSpPr/>
          <p:nvPr/>
        </p:nvSpPr>
        <p:spPr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1" name="Google Shape;52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5" y="1989138"/>
            <a:ext cx="5688013" cy="1223962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6"/>
          <p:cNvSpPr/>
          <p:nvPr/>
        </p:nvSpPr>
        <p:spPr>
          <a:xfrm>
            <a:off x="201092" y="3486155"/>
            <a:ext cx="8893175" cy="2677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Здесь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ik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— минимальная сложность вычисления цепочки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М' =  M</a:t>
            </a:r>
            <a:r>
              <a:rPr baseline="-25000"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</a:t>
            </a:r>
            <a:r>
              <a:rPr baseline="-25000"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aseline="-25000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× ... ×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</a:t>
            </a:r>
            <a:r>
              <a:rPr baseline="-25000"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</a:t>
            </a:r>
            <a:r>
              <a:rPr baseline="-25000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-25000"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,j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—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минимальная сложность вычисления цепочки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М˝= M</a:t>
            </a:r>
            <a:r>
              <a:rPr baseline="-25000"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</a:t>
            </a:r>
            <a:r>
              <a:rPr baseline="-25000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×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</a:t>
            </a:r>
            <a:r>
              <a:rPr baseline="-25000"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aseline="-25000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+2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...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</a:t>
            </a:r>
            <a:r>
              <a:rPr baseline="-25000"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Третье слагаемое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aseline="-25000"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ikj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равно сложности умножения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М'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на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М˝.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Утверждается, что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</a:t>
            </a:r>
            <a:r>
              <a:rPr baseline="-25000"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ij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j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— наименьшая из сумм этих трех членов по всем возможным значениям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k,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лежащим между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- 1.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7"/>
          <p:cNvSpPr txBox="1"/>
          <p:nvPr>
            <p:ph idx="1" type="body"/>
          </p:nvPr>
        </p:nvSpPr>
        <p:spPr>
          <a:xfrm>
            <a:off x="323850" y="188913"/>
            <a:ext cx="8496300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Для примера из четырех матриц в таблице будут определены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следующие элементы </a:t>
            </a:r>
            <a:r>
              <a:rPr i="1" lang="ru-RU" sz="2400"/>
              <a:t>T</a:t>
            </a:r>
            <a:r>
              <a:rPr lang="ru-RU" sz="2400"/>
              <a:t>: </a:t>
            </a:r>
            <a:r>
              <a:rPr i="1" lang="ru-RU" sz="2400"/>
              <a:t>t</a:t>
            </a:r>
            <a:r>
              <a:rPr baseline="-25000" lang="ru-RU" sz="2400"/>
              <a:t>1,2</a:t>
            </a:r>
            <a:r>
              <a:rPr lang="ru-RU" sz="2400"/>
              <a:t>,  </a:t>
            </a:r>
            <a:r>
              <a:rPr i="1" lang="ru-RU" sz="2400"/>
              <a:t>t</a:t>
            </a:r>
            <a:r>
              <a:rPr baseline="-25000" lang="ru-RU" sz="2400"/>
              <a:t>2,3</a:t>
            </a:r>
            <a:r>
              <a:rPr lang="ru-RU" sz="2400"/>
              <a:t> и</a:t>
            </a:r>
            <a:r>
              <a:rPr i="1" lang="ru-RU" sz="2400"/>
              <a:t> t</a:t>
            </a:r>
            <a:r>
              <a:rPr baseline="-25000" lang="ru-RU" sz="2400"/>
              <a:t>3,4</a:t>
            </a:r>
            <a:r>
              <a:rPr lang="ru-RU" sz="2400"/>
              <a:t>. </a:t>
            </a:r>
            <a:endParaRPr/>
          </a:p>
        </p:txBody>
      </p:sp>
      <p:graphicFrame>
        <p:nvGraphicFramePr>
          <p:cNvPr id="528" name="Google Shape;528;p57"/>
          <p:cNvGraphicFramePr/>
          <p:nvPr/>
        </p:nvGraphicFramePr>
        <p:xfrm>
          <a:off x="332416" y="13027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{18E2193E-C349-43F8-9958-5CA44EA15399}</a:tableStyleId>
              </a:tblPr>
              <a:tblGrid>
                <a:gridCol w="1027125"/>
                <a:gridCol w="1027100"/>
                <a:gridCol w="1023950"/>
                <a:gridCol w="1027100"/>
              </a:tblGrid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9" name="Google Shape;529;p57"/>
          <p:cNvSpPr/>
          <p:nvPr/>
        </p:nvSpPr>
        <p:spPr>
          <a:xfrm>
            <a:off x="5254625" y="1268413"/>
            <a:ext cx="38893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M</a:t>
            </a:r>
            <a:r>
              <a:rPr baseline="-2500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i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    </a:t>
            </a:r>
            <a:r>
              <a:rPr i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</a:t>
            </a:r>
            <a:r>
              <a:rPr baseline="-2500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×    </a:t>
            </a:r>
            <a:r>
              <a:rPr i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</a:t>
            </a:r>
            <a:r>
              <a:rPr baseline="-2500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aseline="-25000" i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  <a:r>
              <a:rPr i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М</a:t>
            </a:r>
            <a:r>
              <a:rPr baseline="-2500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[10×20]  [20×50]  [50×1]  [1× 100]</a:t>
            </a:r>
            <a:endParaRPr/>
          </a:p>
        </p:txBody>
      </p:sp>
      <p:sp>
        <p:nvSpPr>
          <p:cNvPr id="530" name="Google Shape;530;p57"/>
          <p:cNvSpPr/>
          <p:nvPr/>
        </p:nvSpPr>
        <p:spPr>
          <a:xfrm>
            <a:off x="179512" y="3344863"/>
            <a:ext cx="8785225" cy="2462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Далее перейдем к решению подзадач с параметрами </a:t>
            </a:r>
            <a:r>
              <a:rPr i="1"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i + 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Рассмотрим, например, цепочку матриц </a:t>
            </a:r>
            <a:r>
              <a:rPr i="1"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aseline="-25000"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 </a:t>
            </a:r>
            <a:r>
              <a:rPr i="1"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</a:t>
            </a:r>
            <a:r>
              <a:rPr baseline="-25000"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</a:t>
            </a:r>
            <a:r>
              <a:rPr i="1"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</a:t>
            </a:r>
            <a:r>
              <a:rPr baseline="-25000"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Решением этой подзадачи будет минимальное количество операций,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выбранное из двух возможных порядков перемножения матриц: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aseline="-25000"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 </a:t>
            </a:r>
            <a:r>
              <a:rPr i="1"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</a:t>
            </a:r>
            <a:r>
              <a:rPr baseline="-25000"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)×</a:t>
            </a:r>
            <a:r>
              <a:rPr i="1"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</a:t>
            </a:r>
            <a:r>
              <a:rPr baseline="-25000"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и </a:t>
            </a:r>
            <a:r>
              <a:rPr i="1"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aseline="-25000"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 (</a:t>
            </a:r>
            <a:r>
              <a:rPr i="1"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</a:t>
            </a:r>
            <a:r>
              <a:rPr baseline="-25000"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</a:t>
            </a:r>
            <a:r>
              <a:rPr i="1"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</a:t>
            </a:r>
            <a:r>
              <a:rPr baseline="-25000"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 При этом для выражений в скобках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ответы уже записаны в таблице </a:t>
            </a:r>
            <a:r>
              <a:rPr i="1"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Результат запишем в ячейку </a:t>
            </a:r>
            <a:r>
              <a:rPr i="1"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1,3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Затем перейдем к решению подзадач с параметрами </a:t>
            </a:r>
            <a:r>
              <a:rPr i="1"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j=i+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и т.д.</a:t>
            </a:r>
            <a:endParaRPr/>
          </a:p>
        </p:txBody>
      </p:sp>
      <p:pic>
        <p:nvPicPr>
          <p:cNvPr id="531" name="Google Shape;53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8569" y="2070259"/>
            <a:ext cx="4385919" cy="1008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8"/>
          <p:cNvSpPr txBox="1"/>
          <p:nvPr>
            <p:ph idx="1" type="body"/>
          </p:nvPr>
        </p:nvSpPr>
        <p:spPr>
          <a:xfrm>
            <a:off x="250825" y="260350"/>
            <a:ext cx="8640763" cy="3240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Итак, </a:t>
            </a:r>
            <a:r>
              <a:rPr i="1" lang="ru-RU" sz="2000"/>
              <a:t>t</a:t>
            </a:r>
            <a:r>
              <a:rPr baseline="-25000" i="1" lang="ru-RU" sz="2000"/>
              <a:t>ij</a:t>
            </a:r>
            <a:r>
              <a:rPr lang="ru-RU" sz="2000"/>
              <a:t> вычисляются в порядке возрастания разностей нижних индексов. Процесс начинается с вычисления </a:t>
            </a:r>
            <a:r>
              <a:rPr i="1" lang="ru-RU" sz="2000"/>
              <a:t>t</a:t>
            </a:r>
            <a:r>
              <a:rPr baseline="-25000" i="1" lang="ru-RU" sz="2000"/>
              <a:t>ii</a:t>
            </a:r>
            <a:r>
              <a:rPr i="1" lang="ru-RU" sz="2000"/>
              <a:t> </a:t>
            </a:r>
            <a:r>
              <a:rPr lang="ru-RU" sz="2000"/>
              <a:t>для всех </a:t>
            </a:r>
            <a:r>
              <a:rPr i="1" lang="ru-RU" sz="2000"/>
              <a:t>i</a:t>
            </a:r>
            <a:r>
              <a:rPr lang="ru-RU" sz="2000"/>
              <a:t>, затем </a:t>
            </a:r>
            <a:r>
              <a:rPr i="1" lang="ru-RU" sz="2000"/>
              <a:t>t</a:t>
            </a:r>
            <a:r>
              <a:rPr baseline="-25000" i="1" lang="ru-RU" sz="2000"/>
              <a:t>i,i</a:t>
            </a:r>
            <a:r>
              <a:rPr baseline="-25000" lang="ru-RU" sz="2000"/>
              <a:t>+1</a:t>
            </a:r>
            <a:r>
              <a:rPr lang="ru-RU" sz="2000"/>
              <a:t> для всех </a:t>
            </a:r>
            <a:r>
              <a:rPr i="1" lang="ru-RU" sz="2000"/>
              <a:t>i</a:t>
            </a:r>
            <a:r>
              <a:rPr lang="ru-RU" sz="2000"/>
              <a:t>, потом </a:t>
            </a:r>
            <a:r>
              <a:rPr i="1" lang="ru-RU" sz="2000"/>
              <a:t>t</a:t>
            </a:r>
            <a:r>
              <a:rPr baseline="-25000" i="1" lang="ru-RU" sz="2000"/>
              <a:t>i, i</a:t>
            </a:r>
            <a:r>
              <a:rPr baseline="-25000" lang="ru-RU" sz="2000"/>
              <a:t>+2</a:t>
            </a:r>
            <a:r>
              <a:rPr lang="ru-RU" sz="2000"/>
              <a:t> и т. д.  При этом </a:t>
            </a:r>
            <a:r>
              <a:rPr i="1" lang="ru-RU" sz="2000"/>
              <a:t>t</a:t>
            </a:r>
            <a:r>
              <a:rPr baseline="-25000" i="1" lang="ru-RU" sz="2000"/>
              <a:t>ik</a:t>
            </a:r>
            <a:r>
              <a:rPr i="1" lang="ru-RU" sz="2000"/>
              <a:t> </a:t>
            </a:r>
            <a:r>
              <a:rPr lang="ru-RU" sz="2000"/>
              <a:t>и</a:t>
            </a:r>
            <a:r>
              <a:rPr i="1" lang="ru-RU" sz="2000"/>
              <a:t> t</a:t>
            </a:r>
            <a:r>
              <a:rPr baseline="-25000" i="1" lang="ru-RU" sz="2000"/>
              <a:t>k</a:t>
            </a:r>
            <a:r>
              <a:rPr baseline="-25000" lang="ru-RU" sz="2000"/>
              <a:t>+1</a:t>
            </a:r>
            <a:r>
              <a:rPr baseline="-25000" i="1" lang="ru-RU" sz="2000"/>
              <a:t>,j</a:t>
            </a:r>
            <a:r>
              <a:rPr lang="ru-RU" sz="2000"/>
              <a:t> будут уже вычислены, когда мы приступим к вычислению </a:t>
            </a:r>
            <a:r>
              <a:rPr i="1" lang="ru-RU" sz="2000"/>
              <a:t>t</a:t>
            </a:r>
            <a:r>
              <a:rPr baseline="-25000" i="1" lang="ru-RU" sz="2000"/>
              <a:t>ij</a:t>
            </a:r>
            <a:r>
              <a:rPr i="1" lang="ru-RU" sz="2000"/>
              <a:t>.</a:t>
            </a:r>
            <a:r>
              <a:rPr lang="ru-RU" sz="2000"/>
              <a:t>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 Оценка сложности данного алгоритма </a:t>
            </a:r>
            <a:r>
              <a:rPr i="1" lang="ru-RU" sz="2000"/>
              <a:t>О (п</a:t>
            </a:r>
            <a:r>
              <a:rPr baseline="30000" lang="ru-RU" sz="2000"/>
              <a:t>3</a:t>
            </a:r>
            <a:r>
              <a:rPr i="1" lang="ru-RU" sz="2000"/>
              <a:t>).</a:t>
            </a:r>
            <a:endParaRPr i="1"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1"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В результате работы алгоритма для примера из четырех матриц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будет построена следующая таблица </a:t>
            </a:r>
            <a:r>
              <a:rPr i="1" lang="ru-RU" sz="2000"/>
              <a:t>T</a:t>
            </a:r>
            <a:r>
              <a:rPr lang="ru-RU" sz="2000"/>
              <a:t>:</a:t>
            </a:r>
            <a:r>
              <a:rPr i="1" lang="ru-RU" sz="2000"/>
              <a:t>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Порядок, в котором можно произвести эти умножения, легко определить,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приписав каждой клетке то значение k, на котором достигается минимум.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  <p:graphicFrame>
        <p:nvGraphicFramePr>
          <p:cNvPr id="537" name="Google Shape;537;p58"/>
          <p:cNvGraphicFramePr/>
          <p:nvPr/>
        </p:nvGraphicFramePr>
        <p:xfrm>
          <a:off x="2411413" y="364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{18E2193E-C349-43F8-9958-5CA44EA15399}</a:tableStyleId>
              </a:tblPr>
              <a:tblGrid>
                <a:gridCol w="1009650"/>
                <a:gridCol w="1011225"/>
                <a:gridCol w="1008075"/>
                <a:gridCol w="1009650"/>
              </a:tblGrid>
              <a:tr h="65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9"/>
          <p:cNvSpPr txBox="1"/>
          <p:nvPr>
            <p:ph type="title"/>
          </p:nvPr>
        </p:nvSpPr>
        <p:spPr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/>
              <a:t>Алгоритм</a:t>
            </a:r>
            <a:endParaRPr/>
          </a:p>
        </p:txBody>
      </p:sp>
      <p:sp>
        <p:nvSpPr>
          <p:cNvPr id="543" name="Google Shape;543;p59"/>
          <p:cNvSpPr txBox="1"/>
          <p:nvPr>
            <p:ph idx="1" type="body"/>
          </p:nvPr>
        </p:nvSpPr>
        <p:spPr>
          <a:xfrm>
            <a:off x="468313" y="1052513"/>
            <a:ext cx="8229600" cy="4681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for (i=0; i&lt;n; i++)   m</a:t>
            </a:r>
            <a:r>
              <a:rPr b="1" baseline="-25000" lang="ru-RU" sz="2400">
                <a:latin typeface="Courier New"/>
                <a:ea typeface="Courier New"/>
                <a:cs typeface="Courier New"/>
                <a:sym typeface="Courier New"/>
              </a:rPr>
              <a:t>i,i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 = 0;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for (l=1; l&lt;n; l++)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for (i=0; i&lt;n; i++) 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j = i + l;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for (k = 0; k &lt; j; k++)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	m</a:t>
            </a:r>
            <a:r>
              <a:rPr b="1" baseline="-25000" lang="ru-RU" sz="2400">
                <a:latin typeface="Courier New"/>
                <a:ea typeface="Courier New"/>
                <a:cs typeface="Courier New"/>
                <a:sym typeface="Courier New"/>
              </a:rPr>
              <a:t>ij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 = min(m</a:t>
            </a:r>
            <a:r>
              <a:rPr b="1" baseline="-25000" lang="ru-RU" sz="2400">
                <a:latin typeface="Courier New"/>
                <a:ea typeface="Courier New"/>
                <a:cs typeface="Courier New"/>
                <a:sym typeface="Courier New"/>
              </a:rPr>
              <a:t>i,k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+ m</a:t>
            </a:r>
            <a:r>
              <a:rPr b="1" baseline="-25000" lang="ru-RU" sz="2400">
                <a:latin typeface="Courier New"/>
                <a:ea typeface="Courier New"/>
                <a:cs typeface="Courier New"/>
                <a:sym typeface="Courier New"/>
              </a:rPr>
              <a:t>k+1,j 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+ r</a:t>
            </a:r>
            <a:r>
              <a:rPr b="1" baseline="-25000" lang="ru-RU" sz="2400">
                <a:latin typeface="Courier New"/>
                <a:ea typeface="Courier New"/>
                <a:cs typeface="Courier New"/>
                <a:sym typeface="Courier New"/>
              </a:rPr>
              <a:t>i-1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*r</a:t>
            </a:r>
            <a:r>
              <a:rPr b="1" baseline="-25000" lang="ru-RU" sz="2400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* r</a:t>
            </a:r>
            <a:r>
              <a:rPr b="1" baseline="-25000" lang="ru-RU" sz="24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baseline="-25000" lang="ru-RU" sz="2400">
                <a:latin typeface="Courier"/>
                <a:ea typeface="Courier"/>
                <a:cs typeface="Courier"/>
                <a:sym typeface="Courier"/>
              </a:rPr>
              <a:t>i-1 </a:t>
            </a:r>
            <a:r>
              <a:rPr lang="ru-RU" sz="2400"/>
              <a:t>–</a:t>
            </a:r>
            <a:r>
              <a:rPr lang="ru-RU" sz="2400">
                <a:latin typeface="Courier"/>
                <a:ea typeface="Courier"/>
                <a:cs typeface="Courier"/>
                <a:sym typeface="Courier"/>
              </a:rPr>
              <a:t> количество строк в </a:t>
            </a:r>
            <a:r>
              <a:rPr i="1" lang="ru-RU" sz="2400">
                <a:latin typeface="Courier"/>
                <a:ea typeface="Courier"/>
                <a:cs typeface="Courier"/>
                <a:sym typeface="Courier"/>
              </a:rPr>
              <a:t>M’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baseline="-25000" lang="ru-RU" sz="2400">
                <a:latin typeface="Courier"/>
                <a:ea typeface="Courier"/>
                <a:cs typeface="Courier"/>
                <a:sym typeface="Courier"/>
              </a:rPr>
              <a:t>k </a:t>
            </a:r>
            <a:r>
              <a:rPr lang="ru-RU" sz="2400"/>
              <a:t>–</a:t>
            </a:r>
            <a:r>
              <a:rPr lang="ru-RU" sz="2400">
                <a:latin typeface="Courier"/>
                <a:ea typeface="Courier"/>
                <a:cs typeface="Courier"/>
                <a:sym typeface="Courier"/>
              </a:rPr>
              <a:t> количество столбцов в </a:t>
            </a:r>
            <a:r>
              <a:rPr i="1" lang="ru-RU" sz="2400">
                <a:latin typeface="Courier"/>
                <a:ea typeface="Courier"/>
                <a:cs typeface="Courier"/>
                <a:sym typeface="Courier"/>
              </a:rPr>
              <a:t>M’</a:t>
            </a:r>
            <a:endParaRPr i="1" sz="2400">
              <a:latin typeface="Courier"/>
              <a:ea typeface="Courier"/>
              <a:cs typeface="Courier"/>
              <a:sym typeface="Courier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baseline="-25000" lang="ru-RU" sz="2400">
                <a:latin typeface="Courier"/>
                <a:ea typeface="Courier"/>
                <a:cs typeface="Courier"/>
                <a:sym typeface="Courier"/>
              </a:rPr>
              <a:t>j </a:t>
            </a:r>
            <a:r>
              <a:rPr lang="ru-RU" sz="2400"/>
              <a:t>–</a:t>
            </a:r>
            <a:r>
              <a:rPr lang="ru-RU" sz="2400">
                <a:latin typeface="Courier"/>
                <a:ea typeface="Courier"/>
                <a:cs typeface="Courier"/>
                <a:sym typeface="Courier"/>
              </a:rPr>
              <a:t> количество столбцов в </a:t>
            </a:r>
            <a:r>
              <a:rPr i="1" lang="ru-RU" sz="2400">
                <a:latin typeface="Courier"/>
                <a:ea typeface="Courier"/>
                <a:cs typeface="Courier"/>
                <a:sym typeface="Courier"/>
              </a:rPr>
              <a:t>M</a:t>
            </a:r>
            <a:r>
              <a:rPr i="1" lang="ru-RU">
                <a:latin typeface="Courier"/>
                <a:ea typeface="Courier"/>
                <a:cs typeface="Courier"/>
                <a:sym typeface="Courier"/>
              </a:rPr>
              <a:t>˝</a:t>
            </a:r>
            <a:endParaRPr i="1" sz="2400">
              <a:latin typeface="Courier"/>
              <a:ea typeface="Courier"/>
              <a:cs typeface="Courier"/>
              <a:sym typeface="Courier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0"/>
          <p:cNvSpPr txBox="1"/>
          <p:nvPr>
            <p:ph type="title"/>
          </p:nvPr>
        </p:nvSpPr>
        <p:spPr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/>
              <a:t>Упражнение</a:t>
            </a:r>
            <a:endParaRPr/>
          </a:p>
        </p:txBody>
      </p:sp>
      <p:sp>
        <p:nvSpPr>
          <p:cNvPr id="549" name="Google Shape;549;p60"/>
          <p:cNvSpPr txBox="1"/>
          <p:nvPr>
            <p:ph idx="1" type="body"/>
          </p:nvPr>
        </p:nvSpPr>
        <p:spPr>
          <a:xfrm>
            <a:off x="179388" y="1052513"/>
            <a:ext cx="8640762" cy="3816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Задана строка, состоящая из вещественных чисел, разделенных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арифметическими операциями.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Требуется расставить в строке скобки таким образом, чтобы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значение полученного выражения было максимальным. 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457200" y="116632"/>
            <a:ext cx="8229600" cy="457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/>
              <a:t>Пример 6. Сколько путей («Задача о хромом короле»)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251520" y="675984"/>
            <a:ext cx="8568952" cy="5561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			</a:t>
            </a:r>
            <a:r>
              <a:rPr lang="ru-RU" sz="2000">
                <a:solidFill>
                  <a:srgbClr val="FF0000"/>
                </a:solidFill>
              </a:rPr>
              <a:t>А[i,j] = А[i-1,j] + А[i,j-1]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just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900">
              <a:solidFill>
                <a:srgbClr val="FF0000"/>
              </a:solidFill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Видно, что формула работает, если i и j больше 1. Ну а если i и j равны 1, то эти частные случаи у нас уже были (это одномерная таблица: строка или столбец). Таким образом </a:t>
            </a:r>
            <a:r>
              <a:rPr lang="ru-RU" sz="2000">
                <a:solidFill>
                  <a:srgbClr val="FF0000"/>
                </a:solidFill>
              </a:rPr>
              <a:t>А[1,j] =1 </a:t>
            </a:r>
            <a:r>
              <a:rPr lang="ru-RU" sz="2000"/>
              <a:t>и</a:t>
            </a:r>
            <a:r>
              <a:rPr lang="ru-RU" sz="2000">
                <a:solidFill>
                  <a:srgbClr val="FF0000"/>
                </a:solidFill>
              </a:rPr>
              <a:t> А[i,1]=1</a:t>
            </a:r>
            <a:r>
              <a:rPr lang="ru-RU" sz="2000"/>
              <a:t>. Заполнять будем по строкам.</a:t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Заполнив всю таблицу мы получим ответ задачи – </a:t>
            </a:r>
            <a:r>
              <a:rPr lang="ru-RU" sz="2000">
                <a:solidFill>
                  <a:srgbClr val="FF0000"/>
                </a:solidFill>
              </a:rPr>
              <a:t>он будет лежать в последней клетке.</a:t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Замечание: если в задаче просто спрашивается количество способов, то мы можем себе позволить не хранить весь двухмерный массив в памяти. Когда мы вычисляем какую-то строчку у нас вычисления идут по строкам. Vы основываемся только на тех клеточках этой строки, которые мы уже посчитали на левых и на тех клеточках предыдущей строки которые над нами. По этому, для того чтобы посчитать решение, если речь идет не о </a:t>
            </a:r>
            <a:r>
              <a:rPr b="1" lang="ru-RU" sz="2000"/>
              <a:t>лучших</a:t>
            </a:r>
            <a:r>
              <a:rPr lang="ru-RU" sz="2000"/>
              <a:t> путях, а об их </a:t>
            </a:r>
            <a:r>
              <a:rPr b="1" lang="ru-RU" sz="2000"/>
              <a:t>количестве</a:t>
            </a:r>
            <a:r>
              <a:rPr lang="ru-RU" sz="2000"/>
              <a:t>, достаточно хранить только последнюю строку которую мы вычислили целиком и держать какой-то временный массив, где мы будем считать новую строку. Потом, переприсвоить и т.д. Тогда памяти нам надо не под массив M умножить на N, а N умножить на 2. Так что, здесь  можно поэкономить,  вот такое примечание по поводу оптимизации по памяти.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457200" y="116632"/>
            <a:ext cx="8229600" cy="457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/>
              <a:t>Пример 7. Максимальная сумма в таблице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457200" y="764704"/>
            <a:ext cx="8363272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Дана матрица A размером M×N.  В каждой клетке – целые положительные числа. Королю нужно пройти по столбцам матрицы и набрать максимальную сумму.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Двигаться нужно по следующим правилам: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/>
              <a:t>Начинать нужно с первого столбца, с верхнего элемента.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/>
              <a:t>Передвигаться в следующий столбец: либо в рядом стоящую клетку справа, либо в соседнюю вниз.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/>
              <a:t>Закончить движение в последнем столбце.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Для решения будем использовать дополнительную матрицу B такого же размера. В каждой клетке этой матрицы будет храниться максимальная сумма, которую можно набрать, двигаясь по исходной матрице и придя в эту клетку.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457200" y="116632"/>
            <a:ext cx="8229600" cy="457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/>
              <a:t>Пример 7. Максимальная сумма в таблице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457200" y="764704"/>
            <a:ext cx="8363272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Создадим дополнительную матрицу М такого же размера. В каждой клетке которой будем записывать максимальную сумму, которую мы накопим дойдя до неё. </a:t>
            </a:r>
            <a:endParaRPr sz="2400"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Значения для М[0, j] = A[0,j] +A[0,j-1], а для М[i,0] = A[i,0] +A[i-1,0]. Манёвра тут не много, а из прошлой задачи мы знаем про «маленькие одномерные таблички».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Не трудно увидеть и общий случай: 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ru-RU" sz="2400">
                <a:solidFill>
                  <a:srgbClr val="FF0000"/>
                </a:solidFill>
              </a:rPr>
              <a:t>M[i,j] = max(M[i,j-1] и M[i -1,j]) + A[i,j]</a:t>
            </a:r>
            <a:r>
              <a:rPr lang="ru-RU" sz="2400"/>
              <a:t>. 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Заполнив таблицу, ответ получим в последней клетке M[M,N].</a:t>
            </a:r>
            <a:endParaRPr/>
          </a:p>
        </p:txBody>
      </p:sp>
      <p:graphicFrame>
        <p:nvGraphicFramePr>
          <p:cNvPr id="176" name="Google Shape;176;p20"/>
          <p:cNvGraphicFramePr/>
          <p:nvPr/>
        </p:nvGraphicFramePr>
        <p:xfrm>
          <a:off x="827584" y="46412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{81290F9D-DFE2-449C-AF65-BA1E1B4F7AE9}</a:tableStyleId>
              </a:tblPr>
              <a:tblGrid>
                <a:gridCol w="631750"/>
                <a:gridCol w="657775"/>
                <a:gridCol w="575575"/>
                <a:gridCol w="666650"/>
                <a:gridCol w="666650"/>
              </a:tblGrid>
              <a:tr h="51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К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7" name="Google Shape;177;p20"/>
          <p:cNvSpPr txBox="1"/>
          <p:nvPr/>
        </p:nvSpPr>
        <p:spPr>
          <a:xfrm>
            <a:off x="179512" y="4722450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4473032" y="4641210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М</a:t>
            </a:r>
            <a:endParaRPr/>
          </a:p>
        </p:txBody>
      </p:sp>
      <p:cxnSp>
        <p:nvCxnSpPr>
          <p:cNvPr id="179" name="Google Shape;179;p20"/>
          <p:cNvCxnSpPr/>
          <p:nvPr/>
        </p:nvCxnSpPr>
        <p:spPr>
          <a:xfrm>
            <a:off x="1339634" y="5038006"/>
            <a:ext cx="496062" cy="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0" name="Google Shape;180;p20"/>
          <p:cNvCxnSpPr/>
          <p:nvPr/>
        </p:nvCxnSpPr>
        <p:spPr>
          <a:xfrm>
            <a:off x="971600" y="5062146"/>
            <a:ext cx="0" cy="520238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81" name="Google Shape;181;p20"/>
          <p:cNvGraphicFramePr/>
          <p:nvPr/>
        </p:nvGraphicFramePr>
        <p:xfrm>
          <a:off x="4905081" y="46172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{81290F9D-DFE2-449C-AF65-BA1E1B4F7AE9}</a:tableStyleId>
              </a:tblPr>
              <a:tblGrid>
                <a:gridCol w="633775"/>
                <a:gridCol w="833825"/>
                <a:gridCol w="783850"/>
                <a:gridCol w="742050"/>
                <a:gridCol w="788225"/>
              </a:tblGrid>
              <a:tr h="51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7+5= 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12+2= 14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23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7+3=10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12 +1 = 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14 +5 = 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23+6= 29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8+4=12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12 + 10 = 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22 + 16 = 38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39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42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28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43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47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FF0000"/>
                          </a:solidFill>
                        </a:rPr>
                        <a:t>54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457200" y="116632"/>
            <a:ext cx="8229600" cy="457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/>
              <a:t>Пример 8. Максимальная сумма в таблице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457200" y="764704"/>
            <a:ext cx="8363272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Дана матрица A размером M×N. Нужно пройти по столбцам матрицы и набрать максимальную сумму.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Двигаться нужно по следующим правилам: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/>
              <a:t>Начинать нужно с первого столбца.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/>
              <a:t>Передвигаться в следующий столбец: либо в рядом стоящую клетку, либо в соседнюю по диагонали вверх, либо в соседнюю по диагонали вниз.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/>
              <a:t>Закончить движение в последнем столбце.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Для решения будем использовать дополнительную матрицу B такого же размера. В каждой клетке этой матрицы будет храниться максимальная сумма, которую можно набрать, двигаясь по исходной матрице и придя в эту клетку.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457200" y="116632"/>
            <a:ext cx="8229600" cy="457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/>
              <a:t>Пример 8. Максимальная сумма в таблице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457200" y="764704"/>
            <a:ext cx="8363272" cy="5976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Создать матрицу B размером MxN и заполнить ее нулями.</a:t>
            </a:r>
            <a:endParaRPr/>
          </a:p>
          <a:p>
            <a:pPr indent="-457200" lvl="0" marL="4572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ru-RU" sz="2000"/>
              <a:t>Для каждого элемента A[i][0] в первом столбце матрицы A записать значение в соответствующую клетку B[i][0].</a:t>
            </a:r>
            <a:endParaRPr/>
          </a:p>
          <a:p>
            <a:pPr indent="-457200" lvl="0" marL="4572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ru-RU" sz="2000"/>
              <a:t>Для каждого столбца j от второго до последнего:</a:t>
            </a:r>
            <a:endParaRPr/>
          </a:p>
          <a:p>
            <a:pPr indent="-457200" lvl="0" marL="4572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ru-RU" sz="2000"/>
              <a:t>Для каждого элемента A[i][j] в столбце j:</a:t>
            </a:r>
            <a:endParaRPr/>
          </a:p>
          <a:p>
            <a:pPr indent="-457200" lvl="1" marL="8572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ru-RU" sz="2000"/>
              <a:t>Вычислить максимальное значение из клеток B[i-1][j-1], B[i][j-1], B[i+1][j-1], которые соответствуют переходам в соседние клетки исходной матрицы.</a:t>
            </a:r>
            <a:endParaRPr/>
          </a:p>
          <a:p>
            <a:pPr indent="-457200" lvl="1" marL="8572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ru-RU" sz="2000"/>
              <a:t>Добавить значение A[i][j] к этому максимальному значению и записать результат в клетку B[i][j].</a:t>
            </a:r>
            <a:endParaRPr/>
          </a:p>
          <a:p>
            <a:pPr indent="-457200" lvl="0" marL="4572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ru-RU" sz="2000"/>
              <a:t>Найти максимальное значение в последнем столбце матрицы B. Это и будет максимальная сумма, которую можно набрать, двигаясь по столбцам матрицы A.</a:t>
            </a:r>
            <a:endParaRPr/>
          </a:p>
          <a:p>
            <a:pPr indent="-457200" lvl="0" marL="4572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ru-RU" sz="2000"/>
              <a:t>Для восстановления пути, пройти по столбцам матрицы A, начиная с первого столбца и двигаясь вправо:</a:t>
            </a:r>
            <a:endParaRPr/>
          </a:p>
          <a:p>
            <a:pPr indent="-457200" lvl="1" marL="8572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ru-RU" sz="2000"/>
              <a:t>Находить клетку B[i][j] с максимальным значением, соответствующую текущему столбцу j.</a:t>
            </a:r>
            <a:endParaRPr/>
          </a:p>
          <a:p>
            <a:pPr indent="-457200" lvl="1" marL="8572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ru-RU" sz="2000"/>
              <a:t>Добавить элемент A[i][j] в путь.</a:t>
            </a:r>
            <a:endParaRPr/>
          </a:p>
          <a:p>
            <a:pPr indent="-457200" lvl="1" marL="8572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ru-RU" sz="2000"/>
              <a:t>Перейти в соседнюю клетку, соответствующую максимальному значению из клеток B[i-1][j-1], B[i][j-1], B[i+1][j-1].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