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797675" cy="9925050"/>
  <p:embeddedFontLst>
    <p:embeddedFont>
      <p:font typeface="Cambria Math"/>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D29D7C-27CE-4FD9-AAA4-7E7A38C4B0F1}">
  <a:tblStyle styleId="{B8D29D7C-27CE-4FD9-AAA4-7E7A38C4B0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ambriaMath-regular.fntdata"/><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25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625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7075"/>
            <a:ext cx="2945659" cy="49625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27075"/>
            <a:ext cx="2945659" cy="49625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1: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0: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1: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2: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3: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4: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5: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6: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8: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9: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2: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20: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1: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2: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3: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4: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5: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6: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7: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28: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29: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3: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30: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31: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32: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https://habr.com/ru/post/113108/	https://habr.com/ru/post/418867/</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2" name="Google Shape;312;p33: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https://translated.turbopages.org/proxy_u/en-ru.ru.6c58b708-641199d0-8481141e-74722d776562/https/www.geeksforgeeks.org/minimum-number-of-squares-whose-sum-equals-to-given-number-n/</a:t>
            </a:r>
            <a:endParaRPr/>
          </a:p>
        </p:txBody>
      </p:sp>
      <p:sp>
        <p:nvSpPr>
          <p:cNvPr id="313" name="Google Shape;313;p33:notes"/>
          <p:cNvSpPr txBox="1"/>
          <p:nvPr>
            <p:ph idx="12" type="sldNum"/>
          </p:nvPr>
        </p:nvSpPr>
        <p:spPr>
          <a:xfrm>
            <a:off x="3850443" y="9427075"/>
            <a:ext cx="2945659" cy="49625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9" name="Google Shape;319;p34: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https://translated.turbopages.org/proxy_u/en-ru.ru.6c58b708-641199d0-8481141e-74722d776562/https/www.geeksforgeeks.org/minimum-number-of-squares-whose-sum-equals-to-given-number-n/</a:t>
            </a:r>
            <a:endParaRPr/>
          </a:p>
        </p:txBody>
      </p:sp>
      <p:sp>
        <p:nvSpPr>
          <p:cNvPr id="320" name="Google Shape;320;p34:notes"/>
          <p:cNvSpPr txBox="1"/>
          <p:nvPr>
            <p:ph idx="12" type="sldNum"/>
          </p:nvPr>
        </p:nvSpPr>
        <p:spPr>
          <a:xfrm>
            <a:off x="3850443" y="9427075"/>
            <a:ext cx="2945659" cy="49625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35: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https://russianblogs.com/article/27711285315/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6: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37: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8: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9: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4: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40: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41: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42: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43: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4: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45: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46: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7: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48: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49: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5: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50: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51: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52: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53: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54: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5: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5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6: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7: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9:notes"/>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p:nvPr>
            <p:ph idx="2" type="pic"/>
          </p:nvPr>
        </p:nvSpPr>
        <p:spPr>
          <a:xfrm>
            <a:off x="1792288" y="612775"/>
            <a:ext cx="5486400" cy="4114800"/>
          </a:xfrm>
          <a:prstGeom prst="rect">
            <a:avLst/>
          </a:prstGeom>
          <a:noFill/>
          <a:ln>
            <a:noFill/>
          </a:ln>
        </p:spPr>
      </p:sp>
      <p:sp>
        <p:nvSpPr>
          <p:cNvPr id="75" name="Google Shape;7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85800" y="1700808"/>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ru-RU">
                <a:solidFill>
                  <a:srgbClr val="BFBFBF"/>
                </a:solidFill>
              </a:rPr>
              <a:t>Основы программирования</a:t>
            </a:r>
            <a:endParaRPr>
              <a:solidFill>
                <a:srgbClr val="BFBFBF"/>
              </a:solidFill>
            </a:endParaRPr>
          </a:p>
        </p:txBody>
      </p:sp>
      <p:sp>
        <p:nvSpPr>
          <p:cNvPr id="96" name="Google Shape;96;p14"/>
          <p:cNvSpPr txBox="1"/>
          <p:nvPr>
            <p:ph idx="1" type="subTitle"/>
          </p:nvPr>
        </p:nvSpPr>
        <p:spPr>
          <a:xfrm>
            <a:off x="1331640" y="3861048"/>
            <a:ext cx="6944816" cy="208823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b="1" lang="ru-RU"/>
              <a:t>Лекция 20</a:t>
            </a:r>
            <a:endParaRPr/>
          </a:p>
          <a:p>
            <a:pPr indent="0" lvl="0" marL="0" rtl="0" algn="ctr">
              <a:spcBef>
                <a:spcPts val="640"/>
              </a:spcBef>
              <a:spcAft>
                <a:spcPts val="0"/>
              </a:spcAft>
              <a:buClr>
                <a:schemeClr val="dk1"/>
              </a:buClr>
              <a:buSzPts val="3200"/>
              <a:buNone/>
            </a:pPr>
            <a:r>
              <a:rPr b="1" lang="ru-RU">
                <a:solidFill>
                  <a:schemeClr val="dk1"/>
                </a:solidFill>
              </a:rPr>
              <a:t>Динамическое программирование</a:t>
            </a:r>
            <a:endParaRPr/>
          </a:p>
          <a:p>
            <a:pPr indent="0" lvl="0" marL="0" rtl="0" algn="ctr">
              <a:spcBef>
                <a:spcPts val="640"/>
              </a:spcBef>
              <a:spcAft>
                <a:spcPts val="0"/>
              </a:spcAft>
              <a:buClr>
                <a:schemeClr val="dk1"/>
              </a:buClr>
              <a:buSzPts val="3200"/>
              <a:buNone/>
            </a:pPr>
            <a:r>
              <a:rPr lang="ru-RU">
                <a:solidFill>
                  <a:schemeClr val="dk1"/>
                </a:solidFill>
              </a:rPr>
              <a:t>Часть 1</a:t>
            </a:r>
            <a:r>
              <a:rPr b="1" lang="ru-RU">
                <a:solidFill>
                  <a:schemeClr val="dk1"/>
                </a:solidFill>
              </a:rPr>
              <a:t> </a:t>
            </a:r>
            <a:endParaRPr b="1">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179512" y="153208"/>
            <a:ext cx="8784976" cy="6704792"/>
          </a:xfrm>
          <a:prstGeom prst="rect">
            <a:avLst/>
          </a:prstGeom>
          <a:noFill/>
          <a:ln>
            <a:noFill/>
          </a:ln>
        </p:spPr>
        <p:txBody>
          <a:bodyPr anchorCtr="0" anchor="t" bIns="45700" lIns="91425" spcFirstLastPara="1" rIns="91425" wrap="square" tIns="45700">
            <a:noAutofit/>
          </a:bodyPr>
          <a:lstStyle/>
          <a:p>
            <a:pPr indent="357188" lvl="0" marL="0" rtl="0" algn="just">
              <a:lnSpc>
                <a:spcPct val="80000"/>
              </a:lnSpc>
              <a:spcBef>
                <a:spcPts val="0"/>
              </a:spcBef>
              <a:spcAft>
                <a:spcPts val="0"/>
              </a:spcAft>
              <a:buClr>
                <a:schemeClr val="dk1"/>
              </a:buClr>
              <a:buSzPts val="2400"/>
              <a:buNone/>
            </a:pPr>
            <a:r>
              <a:rPr lang="ru-RU" sz="2400"/>
              <a:t>Мы с вами рассмотрели две задачи. В одной нужно было посчитать количество способов сделать что-то.  В другой задаче нужно из всех этих способов выбрать наилучший. Такие задачи можно решать перебором, то есть можно перебрать все варианты. </a:t>
            </a:r>
            <a:endParaRPr/>
          </a:p>
          <a:p>
            <a:pPr indent="357188" lvl="0" marL="0" rtl="0" algn="just">
              <a:lnSpc>
                <a:spcPct val="80000"/>
              </a:lnSpc>
              <a:spcBef>
                <a:spcPts val="480"/>
              </a:spcBef>
              <a:spcAft>
                <a:spcPts val="0"/>
              </a:spcAft>
              <a:buClr>
                <a:schemeClr val="dk1"/>
              </a:buClr>
              <a:buSzPts val="2400"/>
              <a:buNone/>
            </a:pPr>
            <a:r>
              <a:rPr lang="ru-RU" sz="2400"/>
              <a:t>Но чтобы найти наилучший придётся перебрать все варианты. Для этого нам нужно количество операций, как минимум равное количеству вариантов. А количество вариантов здесь растёт экспоненциально, поскольку на каждом шаге у нас есть выбор из двух путей на одну ступеньку или на две. Поэтому, даже если мы ходим на две ступеньки, у нас будет минимальный путь длиной  n/2. И все равно у нас время будет порядка 2 в какой-то степени (например, 2</a:t>
            </a:r>
            <a:r>
              <a:rPr baseline="30000" lang="ru-RU" sz="2400"/>
              <a:t>n/2</a:t>
            </a:r>
            <a:r>
              <a:rPr lang="ru-RU" sz="2400"/>
              <a:t>), всё равно растёт очень быстро.</a:t>
            </a:r>
            <a:endParaRPr/>
          </a:p>
          <a:p>
            <a:pPr indent="357188" lvl="0" marL="0" rtl="0" algn="just">
              <a:lnSpc>
                <a:spcPct val="80000"/>
              </a:lnSpc>
              <a:spcBef>
                <a:spcPts val="480"/>
              </a:spcBef>
              <a:spcAft>
                <a:spcPts val="0"/>
              </a:spcAft>
              <a:buClr>
                <a:schemeClr val="dk1"/>
              </a:buClr>
              <a:buSzPts val="2400"/>
              <a:buNone/>
            </a:pPr>
            <a:r>
              <a:rPr lang="ru-RU" sz="2400"/>
              <a:t>А нам хочется считать для каких-то очень больших n, поэтому мы хотим этот перебор как то сократить.</a:t>
            </a:r>
            <a:endParaRPr/>
          </a:p>
          <a:p>
            <a:pPr indent="357188" lvl="0" marL="0" rtl="0" algn="just">
              <a:lnSpc>
                <a:spcPct val="80000"/>
              </a:lnSpc>
              <a:spcBef>
                <a:spcPts val="480"/>
              </a:spcBef>
              <a:spcAft>
                <a:spcPts val="0"/>
              </a:spcAft>
              <a:buClr>
                <a:schemeClr val="dk1"/>
              </a:buClr>
              <a:buSzPts val="2400"/>
              <a:buNone/>
            </a:pPr>
            <a:r>
              <a:rPr lang="ru-RU" sz="2400"/>
              <a:t>Это можно сделать используя </a:t>
            </a:r>
            <a:r>
              <a:rPr b="1" i="1" lang="ru-RU" sz="2400"/>
              <a:t>Динамическое программирование</a:t>
            </a:r>
            <a:r>
              <a:rPr lang="ru-RU" sz="2400"/>
              <a:t>. </a:t>
            </a:r>
            <a:endParaRPr/>
          </a:p>
          <a:p>
            <a:pPr indent="357188" lvl="0" marL="0" rtl="0" algn="just">
              <a:lnSpc>
                <a:spcPct val="80000"/>
              </a:lnSpc>
              <a:spcBef>
                <a:spcPts val="480"/>
              </a:spcBef>
              <a:spcAft>
                <a:spcPts val="0"/>
              </a:spcAft>
              <a:buClr>
                <a:schemeClr val="dk1"/>
              </a:buClr>
              <a:buSzPts val="2400"/>
              <a:buNone/>
            </a:pPr>
            <a:r>
              <a:rPr lang="ru-RU" sz="2400"/>
              <a:t>Это как раз и есть прием, который позволяет нам в подобных задачах сократить перебор и сделать это очень и очень эффективно.</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4"/>
          <p:cNvPicPr preferRelativeResize="0"/>
          <p:nvPr/>
        </p:nvPicPr>
        <p:blipFill rotWithShape="1">
          <a:blip r:embed="rId3">
            <a:alphaModFix/>
          </a:blip>
          <a:srcRect b="0" l="0" r="0" t="0"/>
          <a:stretch/>
        </p:blipFill>
        <p:spPr>
          <a:xfrm>
            <a:off x="5399087" y="-27384"/>
            <a:ext cx="3781425" cy="2705100"/>
          </a:xfrm>
          <a:prstGeom prst="rect">
            <a:avLst/>
          </a:prstGeom>
          <a:noFill/>
          <a:ln>
            <a:noFill/>
          </a:ln>
        </p:spPr>
      </p:pic>
      <p:sp>
        <p:nvSpPr>
          <p:cNvPr id="158" name="Google Shape;158;p24"/>
          <p:cNvSpPr txBox="1"/>
          <p:nvPr>
            <p:ph idx="1" type="body"/>
          </p:nvPr>
        </p:nvSpPr>
        <p:spPr>
          <a:xfrm>
            <a:off x="179512" y="34336"/>
            <a:ext cx="8784976" cy="670479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None/>
            </a:pPr>
            <a:r>
              <a:rPr lang="ru-RU" sz="2000"/>
              <a:t>Если мы перебираем варианты, то у нас получается вот такое дерево.</a:t>
            </a:r>
            <a:endParaRPr/>
          </a:p>
          <a:p>
            <a:pPr indent="0" lvl="0" marL="0" rtl="0" algn="just">
              <a:spcBef>
                <a:spcPts val="400"/>
              </a:spcBef>
              <a:spcAft>
                <a:spcPts val="0"/>
              </a:spcAft>
              <a:buClr>
                <a:schemeClr val="dk1"/>
              </a:buClr>
              <a:buSzPts val="2000"/>
              <a:buNone/>
            </a:pPr>
            <a:r>
              <a:rPr lang="ru-RU" sz="2000"/>
              <a:t>На первом шаге я могу походить</a:t>
            </a:r>
            <a:endParaRPr/>
          </a:p>
          <a:p>
            <a:pPr indent="0" lvl="0" marL="0" rtl="0" algn="just">
              <a:spcBef>
                <a:spcPts val="400"/>
              </a:spcBef>
              <a:spcAft>
                <a:spcPts val="0"/>
              </a:spcAft>
              <a:buClr>
                <a:schemeClr val="dk1"/>
              </a:buClr>
              <a:buSzPts val="2000"/>
              <a:buNone/>
            </a:pPr>
            <a:r>
              <a:rPr lang="ru-RU" sz="2000"/>
              <a:t>на одну ступеньку или на две, на втором</a:t>
            </a:r>
            <a:endParaRPr/>
          </a:p>
          <a:p>
            <a:pPr indent="0" lvl="0" marL="0" rtl="0" algn="just">
              <a:spcBef>
                <a:spcPts val="400"/>
              </a:spcBef>
              <a:spcAft>
                <a:spcPts val="0"/>
              </a:spcAft>
              <a:buClr>
                <a:schemeClr val="dk1"/>
              </a:buClr>
              <a:buSzPts val="2000"/>
              <a:buNone/>
            </a:pPr>
            <a:r>
              <a:rPr lang="ru-RU" sz="2000"/>
              <a:t>шаге - могу опять сходить на одну или на две</a:t>
            </a:r>
            <a:endParaRPr/>
          </a:p>
          <a:p>
            <a:pPr indent="0" lvl="0" marL="0" rtl="0" algn="just">
              <a:spcBef>
                <a:spcPts val="400"/>
              </a:spcBef>
              <a:spcAft>
                <a:spcPts val="0"/>
              </a:spcAft>
              <a:buClr>
                <a:schemeClr val="dk1"/>
              </a:buClr>
              <a:buSzPts val="2000"/>
              <a:buNone/>
            </a:pPr>
            <a:r>
              <a:rPr lang="ru-RU" sz="2000"/>
              <a:t>и так далее. В этом дереве получается</a:t>
            </a:r>
            <a:endParaRPr/>
          </a:p>
          <a:p>
            <a:pPr indent="0" lvl="0" marL="0" rtl="0" algn="just">
              <a:spcBef>
                <a:spcPts val="400"/>
              </a:spcBef>
              <a:spcAft>
                <a:spcPts val="0"/>
              </a:spcAft>
              <a:buClr>
                <a:schemeClr val="dk1"/>
              </a:buClr>
              <a:buSzPts val="2000"/>
              <a:buNone/>
            </a:pPr>
            <a:r>
              <a:rPr lang="ru-RU" sz="2000"/>
              <a:t>экспоненциальное количество конечных</a:t>
            </a:r>
            <a:endParaRPr/>
          </a:p>
          <a:p>
            <a:pPr indent="0" lvl="0" marL="0" rtl="0" algn="just">
              <a:spcBef>
                <a:spcPts val="400"/>
              </a:spcBef>
              <a:spcAft>
                <a:spcPts val="0"/>
              </a:spcAft>
              <a:buClr>
                <a:schemeClr val="dk1"/>
              </a:buClr>
              <a:buSzPts val="2000"/>
              <a:buNone/>
            </a:pPr>
            <a:r>
              <a:rPr lang="ru-RU" sz="2000"/>
              <a:t>вершин, то есть собственно, различных путей.</a:t>
            </a:r>
            <a:endParaRPr/>
          </a:p>
          <a:p>
            <a:pPr indent="0" lvl="0" marL="0" rtl="0" algn="just">
              <a:spcBef>
                <a:spcPts val="400"/>
              </a:spcBef>
              <a:spcAft>
                <a:spcPts val="0"/>
              </a:spcAft>
              <a:buClr>
                <a:schemeClr val="dk1"/>
              </a:buClr>
              <a:buSzPts val="2000"/>
              <a:buNone/>
            </a:pPr>
            <a:r>
              <a:rPr lang="ru-RU" sz="2000"/>
              <a:t>Допустим у  нас n ступенек. </a:t>
            </a:r>
            <a:endParaRPr/>
          </a:p>
          <a:p>
            <a:pPr indent="357188" lvl="0" marL="0" rtl="0" algn="just">
              <a:spcBef>
                <a:spcPts val="400"/>
              </a:spcBef>
              <a:spcAft>
                <a:spcPts val="0"/>
              </a:spcAft>
              <a:buClr>
                <a:schemeClr val="dk1"/>
              </a:buClr>
              <a:buSzPts val="2000"/>
              <a:buNone/>
            </a:pPr>
            <a:r>
              <a:rPr lang="ru-RU" sz="2000"/>
              <a:t>Когда я хожу на одну ступеньку, то я по сути свожу решение моей задачи, для n ступенек, к решению задачи для n - 1 ступенек. И к решению задачи, когда я хожу на две ступеньки, для n -2 ступенек. То есть, если мы решим две вот таких задачи для n-1 и для n – 2, то мы решим задачу для n, просто складывая количество путей или выбирая лучший путь там и там,  и из них выбирая лучше.</a:t>
            </a:r>
            <a:endParaRPr/>
          </a:p>
          <a:p>
            <a:pPr indent="357188" lvl="0" marL="0" rtl="0" algn="just">
              <a:spcBef>
                <a:spcPts val="400"/>
              </a:spcBef>
              <a:spcAft>
                <a:spcPts val="0"/>
              </a:spcAft>
              <a:buClr>
                <a:schemeClr val="dk1"/>
              </a:buClr>
              <a:buSzPts val="2000"/>
              <a:buNone/>
            </a:pPr>
            <a:r>
              <a:rPr lang="ru-RU" sz="2000"/>
              <a:t>При этом, когда я решаю задачу для n – 1, то я ее по сути свожу тоже к двум задачам: задача для n - 2 ступенек и еще одна задача для минус n-3 ступенек.</a:t>
            </a:r>
            <a:endParaRPr/>
          </a:p>
          <a:p>
            <a:pPr indent="357188" lvl="0" marL="0" rtl="0" algn="just">
              <a:spcBef>
                <a:spcPts val="400"/>
              </a:spcBef>
              <a:spcAft>
                <a:spcPts val="0"/>
              </a:spcAft>
              <a:buClr>
                <a:schemeClr val="dk1"/>
              </a:buClr>
              <a:buSzPts val="2000"/>
              <a:buNone/>
            </a:pPr>
            <a:r>
              <a:rPr lang="ru-RU" sz="2000"/>
              <a:t>Но, в этом случае, задачу для n - 2 ступенек мне приходится решать два раза! А она большая, она решается за большое время. А задача для n-2 соответственно, тоже сводится к задаче для n-3 и на другой ветви задачи для n-2 сводится к задаче для n-3…</a:t>
            </a:r>
            <a:endParaRPr/>
          </a:p>
        </p:txBody>
      </p:sp>
      <p:sp>
        <p:nvSpPr>
          <p:cNvPr id="159" name="Google Shape;159;p24"/>
          <p:cNvSpPr/>
          <p:nvPr/>
        </p:nvSpPr>
        <p:spPr>
          <a:xfrm>
            <a:off x="5652120" y="851552"/>
            <a:ext cx="1800200" cy="201622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24"/>
          <p:cNvSpPr/>
          <p:nvPr/>
        </p:nvSpPr>
        <p:spPr>
          <a:xfrm>
            <a:off x="7331192" y="563520"/>
            <a:ext cx="1800200" cy="201622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24"/>
          <p:cNvSpPr/>
          <p:nvPr/>
        </p:nvSpPr>
        <p:spPr>
          <a:xfrm>
            <a:off x="5485216" y="666886"/>
            <a:ext cx="7104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u="none" cap="none" strike="noStrike">
                <a:solidFill>
                  <a:srgbClr val="FF0000"/>
                </a:solidFill>
                <a:latin typeface="Arial"/>
                <a:ea typeface="Arial"/>
                <a:cs typeface="Arial"/>
                <a:sym typeface="Arial"/>
              </a:rPr>
              <a:t>n - 1 </a:t>
            </a:r>
            <a:endParaRPr/>
          </a:p>
        </p:txBody>
      </p:sp>
      <p:sp>
        <p:nvSpPr>
          <p:cNvPr id="162" name="Google Shape;162;p24"/>
          <p:cNvSpPr/>
          <p:nvPr/>
        </p:nvSpPr>
        <p:spPr>
          <a:xfrm>
            <a:off x="8406924" y="280882"/>
            <a:ext cx="7104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B050"/>
                </a:solidFill>
                <a:latin typeface="Arial"/>
                <a:ea typeface="Arial"/>
                <a:cs typeface="Arial"/>
                <a:sym typeface="Arial"/>
              </a:rPr>
              <a:t>n - 2 </a:t>
            </a:r>
            <a:endParaRPr/>
          </a:p>
        </p:txBody>
      </p:sp>
      <p:sp>
        <p:nvSpPr>
          <p:cNvPr id="163" name="Google Shape;163;p24"/>
          <p:cNvSpPr/>
          <p:nvPr/>
        </p:nvSpPr>
        <p:spPr>
          <a:xfrm>
            <a:off x="5697753" y="1247536"/>
            <a:ext cx="7104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B050"/>
                </a:solidFill>
                <a:latin typeface="Arial"/>
                <a:ea typeface="Arial"/>
                <a:cs typeface="Arial"/>
                <a:sym typeface="Arial"/>
              </a:rPr>
              <a:t>n - 2 </a:t>
            </a:r>
            <a:endParaRPr/>
          </a:p>
        </p:txBody>
      </p:sp>
      <p:sp>
        <p:nvSpPr>
          <p:cNvPr id="164" name="Google Shape;164;p24"/>
          <p:cNvSpPr/>
          <p:nvPr/>
        </p:nvSpPr>
        <p:spPr>
          <a:xfrm>
            <a:off x="6766429" y="1140500"/>
            <a:ext cx="7104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B050"/>
                </a:solidFill>
                <a:latin typeface="Arial"/>
                <a:ea typeface="Arial"/>
                <a:cs typeface="Arial"/>
                <a:sym typeface="Arial"/>
              </a:rPr>
              <a:t>n - 3 </a:t>
            </a:r>
            <a:endParaRPr/>
          </a:p>
        </p:txBody>
      </p:sp>
      <p:sp>
        <p:nvSpPr>
          <p:cNvPr id="165" name="Google Shape;165;p24"/>
          <p:cNvSpPr/>
          <p:nvPr/>
        </p:nvSpPr>
        <p:spPr>
          <a:xfrm>
            <a:off x="5258880" y="1194012"/>
            <a:ext cx="1672360" cy="1858430"/>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24"/>
          <p:cNvSpPr/>
          <p:nvPr/>
        </p:nvSpPr>
        <p:spPr>
          <a:xfrm>
            <a:off x="6408202" y="1138886"/>
            <a:ext cx="1672360" cy="1858430"/>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179512" y="34336"/>
            <a:ext cx="8784976" cy="6704792"/>
          </a:xfrm>
          <a:prstGeom prst="rect">
            <a:avLst/>
          </a:prstGeom>
          <a:noFill/>
          <a:ln>
            <a:noFill/>
          </a:ln>
        </p:spPr>
        <p:txBody>
          <a:bodyPr anchorCtr="0" anchor="t" bIns="45700" lIns="91425" spcFirstLastPara="1" rIns="91425" wrap="square" tIns="45700">
            <a:noAutofit/>
          </a:bodyPr>
          <a:lstStyle/>
          <a:p>
            <a:pPr indent="357188" lvl="0" marL="0" rtl="0" algn="just">
              <a:spcBef>
                <a:spcPts val="0"/>
              </a:spcBef>
              <a:spcAft>
                <a:spcPts val="0"/>
              </a:spcAft>
              <a:buClr>
                <a:schemeClr val="dk1"/>
              </a:buClr>
              <a:buSzPts val="2000"/>
              <a:buNone/>
            </a:pPr>
            <a:r>
              <a:rPr lang="ru-RU" sz="2000"/>
              <a:t>Поэтому, задачу для n минус трех ступенек мы решаем уже три раза и так далее. Соответственно мы много раз решаем, при переборе, одни и те же задачи.</a:t>
            </a:r>
            <a:endParaRPr/>
          </a:p>
          <a:p>
            <a:pPr indent="357188" lvl="0" marL="0" rtl="0" algn="just">
              <a:spcBef>
                <a:spcPts val="400"/>
              </a:spcBef>
              <a:spcAft>
                <a:spcPts val="0"/>
              </a:spcAft>
              <a:buClr>
                <a:schemeClr val="dk1"/>
              </a:buClr>
              <a:buSzPts val="2000"/>
              <a:buNone/>
            </a:pPr>
            <a:r>
              <a:rPr lang="ru-RU" sz="2000"/>
              <a:t>Что же делает динамическое программирование? Мы один раз решаем какую-нибудь задачу, например задачу для i равного 3 и запоминаем ответ, и после этого, этот ответ мы используем уже в готовом виде и когда решаем задачу для четырех ступенек и когда решаем задачу для пяти ступенек. То есть мы каждую задачу решаем один раз, а поскольку решить задачу зная решение предыдущих задач это довольно быстро, то получается очень быстрый алгоритм, который позволяет нам решить общую задачу.</a:t>
            </a:r>
            <a:endParaRPr/>
          </a:p>
          <a:p>
            <a:pPr indent="357188" lvl="0" marL="0" rtl="0" algn="just">
              <a:spcBef>
                <a:spcPts val="400"/>
              </a:spcBef>
              <a:spcAft>
                <a:spcPts val="0"/>
              </a:spcAft>
              <a:buClr>
                <a:schemeClr val="dk1"/>
              </a:buClr>
              <a:buSzPts val="2000"/>
              <a:buNone/>
            </a:pPr>
            <a:r>
              <a:rPr lang="ru-RU" sz="2000"/>
              <a:t>Таким образом динамическое программирование предлагает нам следующий подход к переборным задачам: </a:t>
            </a:r>
            <a:endParaRPr/>
          </a:p>
          <a:p>
            <a:pPr indent="-342900" lvl="0" marL="342900" rtl="0" algn="just">
              <a:spcBef>
                <a:spcPts val="400"/>
              </a:spcBef>
              <a:spcAft>
                <a:spcPts val="0"/>
              </a:spcAft>
              <a:buClr>
                <a:schemeClr val="dk1"/>
              </a:buClr>
              <a:buSzPts val="2000"/>
              <a:buChar char="•"/>
            </a:pPr>
            <a:r>
              <a:rPr lang="ru-RU" sz="2000"/>
              <a:t>во-первых, давайте сведём задачу к подзадачам, которые выглядят так же, но имеют размер поменьше. То есть лестницу из n ступенек, сведем к лестнице из n-1 и n-2 ступенек.</a:t>
            </a:r>
            <a:endParaRPr/>
          </a:p>
          <a:p>
            <a:pPr indent="-342900" lvl="0" marL="342900" rtl="0" algn="just">
              <a:spcBef>
                <a:spcPts val="400"/>
              </a:spcBef>
              <a:spcAft>
                <a:spcPts val="0"/>
              </a:spcAft>
              <a:buClr>
                <a:schemeClr val="dk1"/>
              </a:buClr>
              <a:buSzPts val="2000"/>
              <a:buChar char="•"/>
            </a:pPr>
            <a:r>
              <a:rPr lang="ru-RU" sz="2000"/>
              <a:t>во вторых, заметим что эти подзадачи пересекаются. То есть, у них есть общие части у этих подзадач. Мы будем решать каждую подзадачу только один раз и запоминать её ответ. То есть, сводим к подзадачам, эти подзадачи – пересекающиеся, то есть у них есть какие-то общие части, и мы вычисляем ответ для каждой подзадачи один раз и используемого столько раз сколько нам нужно.</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107504" y="692696"/>
            <a:ext cx="8928992" cy="6046432"/>
          </a:xfrm>
          <a:prstGeom prst="rect">
            <a:avLst/>
          </a:prstGeom>
          <a:noFill/>
          <a:ln>
            <a:noFill/>
          </a:ln>
        </p:spPr>
        <p:txBody>
          <a:bodyPr anchorCtr="0" anchor="t" bIns="45700" lIns="91425" spcFirstLastPara="1" rIns="91425" wrap="square" tIns="45700">
            <a:noAutofit/>
          </a:bodyPr>
          <a:lstStyle/>
          <a:p>
            <a:pPr indent="357188" lvl="0" marL="0" rtl="0" algn="just">
              <a:spcBef>
                <a:spcPts val="0"/>
              </a:spcBef>
              <a:spcAft>
                <a:spcPts val="0"/>
              </a:spcAft>
              <a:buClr>
                <a:schemeClr val="dk1"/>
              </a:buClr>
              <a:buSzPts val="2400"/>
              <a:buNone/>
            </a:pPr>
            <a:r>
              <a:rPr lang="ru-RU" sz="2400"/>
              <a:t>Это и дает нам существенный прирост в скорости то есть вместо 2</a:t>
            </a:r>
            <a:r>
              <a:rPr baseline="30000" lang="ru-RU" sz="2400"/>
              <a:t>n</a:t>
            </a:r>
            <a:r>
              <a:rPr lang="ru-RU" sz="2400"/>
              <a:t> , мы, в данном случае, решаем задачу за время порядка длины лестницы то есть за n.</a:t>
            </a:r>
            <a:endParaRPr/>
          </a:p>
          <a:p>
            <a:pPr indent="357188" lvl="0" marL="0" rtl="0" algn="just">
              <a:spcBef>
                <a:spcPts val="480"/>
              </a:spcBef>
              <a:spcAft>
                <a:spcPts val="0"/>
              </a:spcAft>
              <a:buClr>
                <a:schemeClr val="dk1"/>
              </a:buClr>
              <a:buSzPts val="2400"/>
              <a:buNone/>
            </a:pPr>
            <a:r>
              <a:rPr lang="ru-RU" sz="2400"/>
              <a:t>Это одномерное динамическое программирование, так как мы, по сути, заполняем одномерный массив ( </a:t>
            </a:r>
            <a:r>
              <a:rPr lang="ru-RU" sz="2400">
                <a:solidFill>
                  <a:srgbClr val="FF0000"/>
                </a:solidFill>
              </a:rPr>
              <a:t>S</a:t>
            </a:r>
            <a:r>
              <a:rPr baseline="-25000" lang="ru-RU" sz="2400">
                <a:solidFill>
                  <a:srgbClr val="FF0000"/>
                </a:solidFill>
              </a:rPr>
              <a:t>i</a:t>
            </a:r>
            <a:r>
              <a:rPr lang="ru-RU" sz="2400">
                <a:solidFill>
                  <a:srgbClr val="FF0000"/>
                </a:solidFill>
              </a:rPr>
              <a:t>= С</a:t>
            </a:r>
            <a:r>
              <a:rPr baseline="-25000" lang="ru-RU" sz="2400">
                <a:solidFill>
                  <a:srgbClr val="FF0000"/>
                </a:solidFill>
              </a:rPr>
              <a:t>i </a:t>
            </a:r>
            <a:r>
              <a:rPr lang="ru-RU" sz="2400">
                <a:solidFill>
                  <a:srgbClr val="FF0000"/>
                </a:solidFill>
              </a:rPr>
              <a:t>+ min(S</a:t>
            </a:r>
            <a:r>
              <a:rPr baseline="-25000" lang="ru-RU" sz="2400">
                <a:solidFill>
                  <a:srgbClr val="FF0000"/>
                </a:solidFill>
              </a:rPr>
              <a:t>i-1</a:t>
            </a:r>
            <a:r>
              <a:rPr lang="ru-RU" sz="2400">
                <a:solidFill>
                  <a:srgbClr val="FF0000"/>
                </a:solidFill>
              </a:rPr>
              <a:t> , S</a:t>
            </a:r>
            <a:r>
              <a:rPr baseline="-25000" lang="ru-RU" sz="2400">
                <a:solidFill>
                  <a:srgbClr val="FF0000"/>
                </a:solidFill>
              </a:rPr>
              <a:t>i-2</a:t>
            </a:r>
            <a:r>
              <a:rPr lang="ru-RU" sz="2400">
                <a:solidFill>
                  <a:srgbClr val="FF0000"/>
                </a:solidFill>
              </a:rPr>
              <a:t>) </a:t>
            </a:r>
            <a:r>
              <a:rPr lang="ru-RU" sz="2400"/>
              <a:t>). У нас один цикл который по очереди считает все </a:t>
            </a:r>
            <a:r>
              <a:rPr lang="ru-RU" sz="2400">
                <a:solidFill>
                  <a:srgbClr val="FF0000"/>
                </a:solidFill>
              </a:rPr>
              <a:t>S</a:t>
            </a:r>
            <a:r>
              <a:rPr baseline="-25000" lang="ru-RU" sz="2400">
                <a:solidFill>
                  <a:srgbClr val="FF0000"/>
                </a:solidFill>
              </a:rPr>
              <a:t>i</a:t>
            </a:r>
            <a:r>
              <a:rPr lang="ru-RU" sz="2400"/>
              <a:t> .</a:t>
            </a:r>
            <a:endParaRPr/>
          </a:p>
          <a:p>
            <a:pPr indent="357188" lvl="0" marL="0" rtl="0" algn="just">
              <a:spcBef>
                <a:spcPts val="480"/>
              </a:spcBef>
              <a:spcAft>
                <a:spcPts val="0"/>
              </a:spcAft>
              <a:buClr>
                <a:schemeClr val="dk1"/>
              </a:buClr>
              <a:buSzPts val="2400"/>
              <a:buNone/>
            </a:pPr>
            <a:r>
              <a:rPr lang="ru-RU" sz="2400"/>
              <a:t>В более сложных задачах нам может понадобиться двумерный массив или трёхмерный массив, 2-3 вложенных цикла и так далее.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4638"/>
            <a:ext cx="8229600" cy="7778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2800">
                <a:solidFill>
                  <a:srgbClr val="0070C0"/>
                </a:solidFill>
              </a:rPr>
              <a:t>Динамическое программирование</a:t>
            </a:r>
            <a:endParaRPr/>
          </a:p>
        </p:txBody>
      </p:sp>
      <p:sp>
        <p:nvSpPr>
          <p:cNvPr id="182" name="Google Shape;182;p27"/>
          <p:cNvSpPr txBox="1"/>
          <p:nvPr>
            <p:ph idx="1" type="body"/>
          </p:nvPr>
        </p:nvSpPr>
        <p:spPr>
          <a:xfrm>
            <a:off x="395288" y="1125538"/>
            <a:ext cx="8569200" cy="5471814"/>
          </a:xfrm>
          <a:prstGeom prst="rect">
            <a:avLst/>
          </a:prstGeom>
          <a:noFill/>
          <a:ln>
            <a:noFill/>
          </a:ln>
        </p:spPr>
        <p:txBody>
          <a:bodyPr anchorCtr="0" anchor="t" bIns="45700" lIns="91425" spcFirstLastPara="1" rIns="91425" wrap="square" tIns="45700">
            <a:noAutofit/>
          </a:bodyPr>
          <a:lstStyle/>
          <a:p>
            <a:pPr indent="531813" lvl="0" marL="0" rtl="0" algn="just">
              <a:lnSpc>
                <a:spcPct val="80000"/>
              </a:lnSpc>
              <a:spcBef>
                <a:spcPts val="0"/>
              </a:spcBef>
              <a:spcAft>
                <a:spcPts val="0"/>
              </a:spcAft>
              <a:buClr>
                <a:schemeClr val="dk1"/>
              </a:buClr>
              <a:buSzPts val="2400"/>
              <a:buFont typeface="Arial"/>
              <a:buNone/>
            </a:pPr>
            <a:r>
              <a:rPr lang="ru-RU" sz="2400"/>
              <a:t>Словосочетание </a:t>
            </a:r>
            <a:r>
              <a:rPr lang="ru-RU" sz="2400">
                <a:solidFill>
                  <a:srgbClr val="FF0000"/>
                </a:solidFill>
              </a:rPr>
              <a:t>динамическое программирование </a:t>
            </a:r>
            <a:r>
              <a:rPr lang="ru-RU" sz="2400"/>
              <a:t>впервые было использовано </a:t>
            </a:r>
            <a:r>
              <a:rPr lang="ru-RU" sz="2400">
                <a:solidFill>
                  <a:srgbClr val="FF0000"/>
                </a:solidFill>
              </a:rPr>
              <a:t>в 1940-х годах Р. Беллманом </a:t>
            </a:r>
            <a:r>
              <a:rPr lang="ru-RU" sz="2400"/>
              <a:t>для описания процесса нахождения решения задачи, где ответ на одну задачу может быть получен только после решения задачи, «предшествующей» ей. Первоначально эта область была основана, как системный анализ и инжиниринг. </a:t>
            </a:r>
            <a:endParaRPr/>
          </a:p>
          <a:p>
            <a:pPr indent="531813" lvl="0" marL="0" rtl="0" algn="just">
              <a:lnSpc>
                <a:spcPct val="80000"/>
              </a:lnSpc>
              <a:spcBef>
                <a:spcPts val="480"/>
              </a:spcBef>
              <a:spcAft>
                <a:spcPts val="0"/>
              </a:spcAft>
              <a:buClr>
                <a:schemeClr val="dk1"/>
              </a:buClr>
              <a:buSzPts val="2400"/>
              <a:buFont typeface="Arial"/>
              <a:buNone/>
            </a:pPr>
            <a:r>
              <a:rPr lang="ru-RU" sz="2400"/>
              <a:t>Слово «программирование» в словосочетании «динамическое программирование» в действительности к традиционному программированию почти никакого отношения не имеет и происходит от словосочетания «математическое программирование», которое является синонимом слова «оптимизация». Поэтому слово «программа» в данном контексте скорее означает оптимальную последовательность действий для получения решения задачи. </a:t>
            </a:r>
            <a:endParaRPr/>
          </a:p>
          <a:p>
            <a:pPr indent="531813" lvl="0" marL="0" rtl="0" algn="l">
              <a:lnSpc>
                <a:spcPct val="80000"/>
              </a:lnSpc>
              <a:spcBef>
                <a:spcPts val="480"/>
              </a:spcBef>
              <a:spcAft>
                <a:spcPts val="0"/>
              </a:spcAft>
              <a:buClr>
                <a:schemeClr val="dk1"/>
              </a:buClr>
              <a:buSzPts val="2400"/>
              <a:buFont typeface="Arial"/>
              <a:buNone/>
            </a:pPr>
            <a:r>
              <a:rPr lang="ru-RU" sz="2400"/>
              <a:t>К примеру, определенное расписание событий на выставке иногда называют программой. Программа в данном случае понимается как допустимая последовательность событий.</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1" type="body"/>
          </p:nvPr>
        </p:nvSpPr>
        <p:spPr>
          <a:xfrm>
            <a:off x="468312" y="332656"/>
            <a:ext cx="8280151" cy="6264696"/>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1"/>
              </a:buClr>
              <a:buSzPts val="2800"/>
              <a:buFont typeface="Arial"/>
              <a:buNone/>
            </a:pPr>
            <a:r>
              <a:rPr lang="ru-RU" sz="2800"/>
              <a:t>В общем случае мы можем решить задачу, в которой присутствует оптимальная подструктура, проделывая следующие три шага:</a:t>
            </a:r>
            <a:endParaRPr/>
          </a:p>
          <a:p>
            <a:pPr indent="-609600" lvl="0" marL="609600" rtl="0" algn="l">
              <a:lnSpc>
                <a:spcPct val="80000"/>
              </a:lnSpc>
              <a:spcBef>
                <a:spcPts val="560"/>
              </a:spcBef>
              <a:spcAft>
                <a:spcPts val="0"/>
              </a:spcAft>
              <a:buClr>
                <a:schemeClr val="dk1"/>
              </a:buClr>
              <a:buSzPts val="2800"/>
              <a:buChar char="•"/>
            </a:pPr>
            <a:r>
              <a:rPr lang="ru-RU" sz="2800"/>
              <a:t>Разбиение задачи на подзадачи меньшего размера. </a:t>
            </a:r>
            <a:endParaRPr/>
          </a:p>
          <a:p>
            <a:pPr indent="-609600" lvl="0" marL="609600" rtl="0" algn="l">
              <a:lnSpc>
                <a:spcPct val="80000"/>
              </a:lnSpc>
              <a:spcBef>
                <a:spcPts val="560"/>
              </a:spcBef>
              <a:spcAft>
                <a:spcPts val="0"/>
              </a:spcAft>
              <a:buClr>
                <a:schemeClr val="dk1"/>
              </a:buClr>
              <a:buSzPts val="2800"/>
              <a:buChar char="•"/>
            </a:pPr>
            <a:r>
              <a:rPr lang="ru-RU" sz="2800"/>
              <a:t>Нахождение оптимального решения подзадач рекурсивно, проделывая такой же трехшаговый алгоритм. </a:t>
            </a:r>
            <a:endParaRPr/>
          </a:p>
          <a:p>
            <a:pPr indent="-609600" lvl="0" marL="609600" rtl="0" algn="l">
              <a:lnSpc>
                <a:spcPct val="80000"/>
              </a:lnSpc>
              <a:spcBef>
                <a:spcPts val="560"/>
              </a:spcBef>
              <a:spcAft>
                <a:spcPts val="0"/>
              </a:spcAft>
              <a:buClr>
                <a:schemeClr val="dk1"/>
              </a:buClr>
              <a:buSzPts val="2800"/>
              <a:buChar char="•"/>
            </a:pPr>
            <a:r>
              <a:rPr lang="ru-RU" sz="2800"/>
              <a:t>Использование полученного решения подзадач для конструирования решения исходной задачи. </a:t>
            </a:r>
            <a:endParaRPr/>
          </a:p>
          <a:p>
            <a:pPr indent="-609600" lvl="0" marL="609600" rtl="0" algn="l">
              <a:lnSpc>
                <a:spcPct val="80000"/>
              </a:lnSpc>
              <a:spcBef>
                <a:spcPts val="560"/>
              </a:spcBef>
              <a:spcAft>
                <a:spcPts val="0"/>
              </a:spcAft>
              <a:buClr>
                <a:schemeClr val="dk1"/>
              </a:buClr>
              <a:buSzPts val="2800"/>
              <a:buFont typeface="Arial"/>
              <a:buNone/>
            </a:pPr>
            <a:r>
              <a:t/>
            </a:r>
            <a:endParaRPr sz="2800"/>
          </a:p>
          <a:p>
            <a:pPr indent="533400" lvl="0" marL="92075" rtl="0" algn="l">
              <a:lnSpc>
                <a:spcPct val="80000"/>
              </a:lnSpc>
              <a:spcBef>
                <a:spcPts val="560"/>
              </a:spcBef>
              <a:spcAft>
                <a:spcPts val="0"/>
              </a:spcAft>
              <a:buClr>
                <a:schemeClr val="dk1"/>
              </a:buClr>
              <a:buSzPts val="2800"/>
              <a:buFont typeface="Arial"/>
              <a:buNone/>
            </a:pPr>
            <a:r>
              <a:rPr lang="ru-RU" sz="2800"/>
              <a:t>Подзадачи решаются делением их на подзадачи ещё меньшего размера и т. д., пока не приходят к тривиальному случаю задачи, решаемой за константное время (ответ можно сказать сразу). К примеру, если нам нужно найти n!, то тривиальной задачей будет 1! = 1 (или 0! = 1). </a:t>
            </a:r>
            <a:endParaRPr/>
          </a:p>
          <a:p>
            <a:pPr indent="533400" lvl="0" marL="92075" rtl="0" algn="l">
              <a:lnSpc>
                <a:spcPct val="80000"/>
              </a:lnSpc>
              <a:spcBef>
                <a:spcPts val="400"/>
              </a:spcBef>
              <a:spcAft>
                <a:spcPts val="0"/>
              </a:spcAft>
              <a:buClr>
                <a:schemeClr val="dk1"/>
              </a:buClr>
              <a:buSzPts val="2000"/>
              <a:buFont typeface="Arial"/>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1" type="body"/>
          </p:nvPr>
        </p:nvSpPr>
        <p:spPr>
          <a:xfrm>
            <a:off x="468313" y="692150"/>
            <a:ext cx="8229600" cy="561717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Font typeface="Arial"/>
              <a:buNone/>
            </a:pPr>
            <a:r>
              <a:rPr lang="ru-RU" sz="2800">
                <a:solidFill>
                  <a:srgbClr val="FF0000"/>
                </a:solidFill>
              </a:rPr>
              <a:t>Недостаток рекурсии</a:t>
            </a:r>
            <a:r>
              <a:rPr lang="ru-RU" sz="2800"/>
              <a:t>:</a:t>
            </a:r>
            <a:endParaRPr/>
          </a:p>
          <a:p>
            <a:pPr indent="531813" lvl="0" marL="0" rtl="0" algn="l">
              <a:spcBef>
                <a:spcPts val="560"/>
              </a:spcBef>
              <a:spcAft>
                <a:spcPts val="0"/>
              </a:spcAft>
              <a:buClr>
                <a:schemeClr val="dk1"/>
              </a:buClr>
              <a:buSzPts val="2800"/>
              <a:buFont typeface="Arial"/>
              <a:buNone/>
            </a:pPr>
            <a:r>
              <a:rPr lang="ru-RU" sz="2800"/>
              <a:t>Простой рекурсивный подход будет расходовать время на вычисление решения для задач, которые он уже решал.</a:t>
            </a:r>
            <a:endParaRPr/>
          </a:p>
          <a:p>
            <a:pPr indent="-342900" lvl="0" marL="342900" rtl="0" algn="l">
              <a:spcBef>
                <a:spcPts val="560"/>
              </a:spcBef>
              <a:spcAft>
                <a:spcPts val="0"/>
              </a:spcAft>
              <a:buClr>
                <a:schemeClr val="dk1"/>
              </a:buClr>
              <a:buSzPts val="2800"/>
              <a:buFont typeface="Arial"/>
              <a:buNone/>
            </a:pPr>
            <a:r>
              <a:t/>
            </a:r>
            <a:endParaRPr sz="2800">
              <a:solidFill>
                <a:srgbClr val="FF0000"/>
              </a:solidFill>
            </a:endParaRPr>
          </a:p>
          <a:p>
            <a:pPr indent="-342900" lvl="0" marL="342900" rtl="0" algn="l">
              <a:spcBef>
                <a:spcPts val="560"/>
              </a:spcBef>
              <a:spcAft>
                <a:spcPts val="0"/>
              </a:spcAft>
              <a:buClr>
                <a:srgbClr val="FF0000"/>
              </a:buClr>
              <a:buSzPts val="2800"/>
              <a:buFont typeface="Arial"/>
              <a:buNone/>
            </a:pPr>
            <a:r>
              <a:rPr lang="ru-RU" sz="2800">
                <a:solidFill>
                  <a:srgbClr val="FF0000"/>
                </a:solidFill>
              </a:rPr>
              <a:t>Что делать?</a:t>
            </a:r>
            <a:endParaRPr/>
          </a:p>
          <a:p>
            <a:pPr indent="358775" lvl="0" marL="0" rtl="0" algn="l">
              <a:spcBef>
                <a:spcPts val="560"/>
              </a:spcBef>
              <a:spcAft>
                <a:spcPts val="0"/>
              </a:spcAft>
              <a:buClr>
                <a:schemeClr val="dk1"/>
              </a:buClr>
              <a:buSzPts val="2800"/>
              <a:buFont typeface="Arial"/>
              <a:buNone/>
            </a:pPr>
            <a:r>
              <a:rPr lang="ru-RU" sz="2800"/>
              <a:t>Чтобы избежать такого хода событий мы будем сохранять решения подзадач, которые мы уже решали, и когда нам снова потребуется решение подзадачи, мы вместо того, чтобы вычислять его заново, просто достанем его из памяти. Этот подход называется кэшированием (или мемоизацией).</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57200" y="274638"/>
            <a:ext cx="8229600" cy="41805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Пример 1. </a:t>
            </a:r>
            <a:r>
              <a:rPr lang="ru-RU" sz="3200" u="sng"/>
              <a:t>Числа Фибоначчи</a:t>
            </a:r>
            <a:endParaRPr/>
          </a:p>
        </p:txBody>
      </p:sp>
      <p:sp>
        <p:nvSpPr>
          <p:cNvPr id="198" name="Google Shape;198;p30"/>
          <p:cNvSpPr txBox="1"/>
          <p:nvPr>
            <p:ph idx="1" type="body"/>
          </p:nvPr>
        </p:nvSpPr>
        <p:spPr>
          <a:xfrm>
            <a:off x="251520" y="692696"/>
            <a:ext cx="8892480" cy="61653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1800"/>
              <a:buNone/>
            </a:pPr>
            <a:r>
              <a:rPr b="1" lang="ru-RU" sz="1800">
                <a:solidFill>
                  <a:srgbClr val="00B050"/>
                </a:solidFill>
                <a:latin typeface="Courier New"/>
                <a:ea typeface="Courier New"/>
                <a:cs typeface="Courier New"/>
                <a:sym typeface="Courier New"/>
              </a:rPr>
              <a:t>//рекурсивный вариант</a:t>
            </a:r>
            <a:endParaRPr b="1" sz="1800">
              <a:solidFill>
                <a:srgbClr val="00B050"/>
              </a:solidFill>
              <a:latin typeface="Courier New"/>
              <a:ea typeface="Courier New"/>
              <a:cs typeface="Courier New"/>
              <a:sym typeface="Courier New"/>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int fib (int n) {</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	if (n &lt;= 1) return 1;</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	return fib(n - 2) + fib(n - 1);</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0" lvl="0" marL="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//рекурсия с мемоизацией</a:t>
            </a:r>
            <a:endParaRPr b="1" sz="1800">
              <a:solidFill>
                <a:srgbClr val="00B050"/>
              </a:solidFill>
              <a:latin typeface="Courier New"/>
              <a:ea typeface="Courier New"/>
              <a:cs typeface="Courier New"/>
              <a:sym typeface="Courier New"/>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int fib_num[1000] = {1, 1};</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int fib (int n) {</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   if ( !fib_num[n] )	</a:t>
            </a:r>
            <a:endParaRPr b="1" sz="1800">
              <a:latin typeface="Courier New"/>
              <a:ea typeface="Courier New"/>
              <a:cs typeface="Courier New"/>
              <a:sym typeface="Courier New"/>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	return fib_num[n] = fib(n - 2) + fib(n - 1);</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   return fib_num[n];</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0" lvl="0" marL="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//ДП</a:t>
            </a:r>
            <a:endParaRPr b="1" sz="1800">
              <a:solidFill>
                <a:srgbClr val="00B050"/>
              </a:solidFill>
              <a:latin typeface="Courier New"/>
              <a:ea typeface="Courier New"/>
              <a:cs typeface="Courier New"/>
              <a:sym typeface="Courier New"/>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int i;</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int fib_num[1000] = {1, 1};</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for (i = 2; i &lt; 1000; i++)</a:t>
            </a:r>
            <a:endParaRPr/>
          </a:p>
          <a:p>
            <a:pPr indent="0" lvl="0" marL="0" rtl="0" algn="l">
              <a:spcBef>
                <a:spcPts val="360"/>
              </a:spcBef>
              <a:spcAft>
                <a:spcPts val="0"/>
              </a:spcAft>
              <a:buClr>
                <a:schemeClr val="dk1"/>
              </a:buClr>
              <a:buSzPts val="1800"/>
              <a:buNone/>
            </a:pPr>
            <a:r>
              <a:rPr b="1" lang="ru-RU" sz="1800">
                <a:latin typeface="Courier New"/>
                <a:ea typeface="Courier New"/>
                <a:cs typeface="Courier New"/>
                <a:sym typeface="Courier New"/>
              </a:rPr>
              <a:t>	fib_num [i] = fib_num [i - 2] + fib_num [i - 1];</a:t>
            </a:r>
            <a:endParaRPr b="1"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179388" y="476250"/>
            <a:ext cx="8785225" cy="6121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400"/>
              <a:buFont typeface="Arial"/>
              <a:buNone/>
            </a:pPr>
            <a:r>
              <a:rPr i="1" lang="ru-RU" sz="2400">
                <a:solidFill>
                  <a:schemeClr val="hlink"/>
                </a:solidFill>
              </a:rPr>
              <a:t>Динамическим</a:t>
            </a:r>
            <a:r>
              <a:rPr i="1" lang="ru-RU" sz="2400"/>
              <a:t> </a:t>
            </a:r>
            <a:r>
              <a:rPr i="1" lang="ru-RU" sz="2400">
                <a:solidFill>
                  <a:schemeClr val="hlink"/>
                </a:solidFill>
              </a:rPr>
              <a:t>программированием</a:t>
            </a:r>
            <a:r>
              <a:rPr i="1" lang="ru-RU" sz="2400"/>
              <a:t> </a:t>
            </a:r>
            <a:r>
              <a:rPr lang="ru-RU" sz="2400"/>
              <a:t>называется способ </a:t>
            </a:r>
            <a:endParaRPr/>
          </a:p>
          <a:p>
            <a:pPr indent="-342900" lvl="0" marL="342900" rtl="0" algn="l">
              <a:lnSpc>
                <a:spcPct val="90000"/>
              </a:lnSpc>
              <a:spcBef>
                <a:spcPts val="480"/>
              </a:spcBef>
              <a:spcAft>
                <a:spcPts val="0"/>
              </a:spcAft>
              <a:buClr>
                <a:schemeClr val="dk1"/>
              </a:buClr>
              <a:buSzPts val="2400"/>
              <a:buFont typeface="Arial"/>
              <a:buNone/>
            </a:pPr>
            <a:r>
              <a:rPr lang="ru-RU" sz="2400"/>
              <a:t>программирования, при котором </a:t>
            </a:r>
            <a:endParaRPr/>
          </a:p>
          <a:p>
            <a:pPr indent="-342900" lvl="0" marL="342900" rtl="0" algn="l">
              <a:lnSpc>
                <a:spcPct val="90000"/>
              </a:lnSpc>
              <a:spcBef>
                <a:spcPts val="480"/>
              </a:spcBef>
              <a:spcAft>
                <a:spcPts val="0"/>
              </a:spcAft>
              <a:buClr>
                <a:schemeClr val="dk1"/>
              </a:buClr>
              <a:buSzPts val="2400"/>
              <a:buChar char="•"/>
            </a:pPr>
            <a:r>
              <a:rPr lang="ru-RU" sz="2400"/>
              <a:t>задача разбивается на </a:t>
            </a:r>
            <a:r>
              <a:rPr i="1" lang="ru-RU" sz="2400">
                <a:solidFill>
                  <a:schemeClr val="hlink"/>
                </a:solidFill>
              </a:rPr>
              <a:t>подзадачи</a:t>
            </a:r>
            <a:r>
              <a:rPr lang="ru-RU" sz="2400"/>
              <a:t>, </a:t>
            </a:r>
            <a:endParaRPr/>
          </a:p>
          <a:p>
            <a:pPr indent="-342900" lvl="0" marL="342900" rtl="0" algn="l">
              <a:lnSpc>
                <a:spcPct val="90000"/>
              </a:lnSpc>
              <a:spcBef>
                <a:spcPts val="480"/>
              </a:spcBef>
              <a:spcAft>
                <a:spcPts val="0"/>
              </a:spcAft>
              <a:buClr>
                <a:schemeClr val="dk1"/>
              </a:buClr>
              <a:buSzPts val="2400"/>
              <a:buChar char="•"/>
            </a:pPr>
            <a:r>
              <a:rPr lang="ru-RU" sz="2400"/>
              <a:t>вычисление идет от малых подзадач к большим,</a:t>
            </a:r>
            <a:endParaRPr/>
          </a:p>
          <a:p>
            <a:pPr indent="-342900" lvl="0" marL="342900" rtl="0" algn="l">
              <a:lnSpc>
                <a:spcPct val="90000"/>
              </a:lnSpc>
              <a:spcBef>
                <a:spcPts val="480"/>
              </a:spcBef>
              <a:spcAft>
                <a:spcPts val="0"/>
              </a:spcAft>
              <a:buClr>
                <a:schemeClr val="dk1"/>
              </a:buClr>
              <a:buSzPts val="2400"/>
              <a:buChar char="•"/>
            </a:pPr>
            <a:r>
              <a:rPr lang="ru-RU" sz="2400"/>
              <a:t>ответы подзадач запоминаются в таблице и используются при решении больших задач. </a:t>
            </a:r>
            <a:endParaRPr/>
          </a:p>
          <a:p>
            <a:pPr indent="-342900" lvl="0" marL="342900" rtl="0" algn="l">
              <a:lnSpc>
                <a:spcPct val="90000"/>
              </a:lnSpc>
              <a:spcBef>
                <a:spcPts val="220"/>
              </a:spcBef>
              <a:spcAft>
                <a:spcPts val="0"/>
              </a:spcAft>
              <a:buClr>
                <a:schemeClr val="dk1"/>
              </a:buClr>
              <a:buSzPts val="1100"/>
              <a:buNone/>
            </a:pPr>
            <a:r>
              <a:t/>
            </a:r>
            <a:endParaRPr sz="1100"/>
          </a:p>
          <a:p>
            <a:pPr indent="-342900" lvl="0" marL="342900" rtl="0" algn="l">
              <a:lnSpc>
                <a:spcPct val="90000"/>
              </a:lnSpc>
              <a:spcBef>
                <a:spcPts val="480"/>
              </a:spcBef>
              <a:spcAft>
                <a:spcPts val="0"/>
              </a:spcAft>
              <a:buClr>
                <a:schemeClr val="dk1"/>
              </a:buClr>
              <a:buSzPts val="2400"/>
              <a:buNone/>
            </a:pPr>
            <a:r>
              <a:rPr lang="ru-RU" sz="2400"/>
              <a:t>Заполнение таблицы в Д.П. называется </a:t>
            </a:r>
            <a:r>
              <a:rPr b="1" i="1" lang="ru-RU" sz="2400"/>
              <a:t>прямым ходом</a:t>
            </a:r>
            <a:endParaRPr/>
          </a:p>
          <a:p>
            <a:pPr indent="-342900" lvl="0" marL="342900" rtl="0" algn="l">
              <a:lnSpc>
                <a:spcPct val="90000"/>
              </a:lnSpc>
              <a:spcBef>
                <a:spcPts val="220"/>
              </a:spcBef>
              <a:spcAft>
                <a:spcPts val="0"/>
              </a:spcAft>
              <a:buClr>
                <a:schemeClr val="dk1"/>
              </a:buClr>
              <a:buSzPts val="1100"/>
              <a:buFont typeface="Arial"/>
              <a:buNone/>
            </a:pPr>
            <a:r>
              <a:t/>
            </a:r>
            <a:endParaRPr sz="1100"/>
          </a:p>
          <a:p>
            <a:pPr indent="-342900" lvl="0" marL="342900" rtl="0" algn="l">
              <a:lnSpc>
                <a:spcPct val="90000"/>
              </a:lnSpc>
              <a:spcBef>
                <a:spcPts val="480"/>
              </a:spcBef>
              <a:spcAft>
                <a:spcPts val="0"/>
              </a:spcAft>
              <a:buClr>
                <a:schemeClr val="dk1"/>
              </a:buClr>
              <a:buSzPts val="2400"/>
              <a:buNone/>
            </a:pPr>
            <a:r>
              <a:rPr lang="ru-RU" sz="2400"/>
              <a:t>Исходные данные подзадач называются </a:t>
            </a:r>
            <a:r>
              <a:rPr b="1" i="1" lang="ru-RU" sz="2400"/>
              <a:t>параметрами</a:t>
            </a:r>
            <a:r>
              <a:rPr lang="ru-RU" sz="2400"/>
              <a:t>. Их Необходимо определить.</a:t>
            </a:r>
            <a:endParaRPr/>
          </a:p>
          <a:p>
            <a:pPr indent="-342900" lvl="0" marL="342900" rtl="0" algn="l">
              <a:lnSpc>
                <a:spcPct val="90000"/>
              </a:lnSpc>
              <a:spcBef>
                <a:spcPts val="200"/>
              </a:spcBef>
              <a:spcAft>
                <a:spcPts val="0"/>
              </a:spcAft>
              <a:buClr>
                <a:schemeClr val="dk1"/>
              </a:buClr>
              <a:buSzPts val="1000"/>
              <a:buFont typeface="Arial"/>
              <a:buNone/>
            </a:pPr>
            <a:r>
              <a:t/>
            </a:r>
            <a:endParaRPr sz="1000"/>
          </a:p>
          <a:p>
            <a:pPr indent="-342900" lvl="0" marL="342900" rtl="0" algn="l">
              <a:lnSpc>
                <a:spcPct val="90000"/>
              </a:lnSpc>
              <a:spcBef>
                <a:spcPts val="480"/>
              </a:spcBef>
              <a:spcAft>
                <a:spcPts val="0"/>
              </a:spcAft>
              <a:buClr>
                <a:schemeClr val="dk1"/>
              </a:buClr>
              <a:buSzPts val="2400"/>
              <a:buFont typeface="Arial"/>
              <a:buNone/>
            </a:pPr>
            <a:r>
              <a:rPr lang="ru-RU" sz="2400"/>
              <a:t>Например, при нахождении суммы некоторого набора чисел параметрами задачи будут количество чисел и их значения.</a:t>
            </a:r>
            <a:endParaRPr/>
          </a:p>
          <a:p>
            <a:pPr indent="-342900" lvl="0" marL="34290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chemeClr val="dk1"/>
              </a:buClr>
              <a:buSzPts val="2400"/>
              <a:buFont typeface="Arial"/>
              <a:buNone/>
            </a:pPr>
            <a:r>
              <a:rPr lang="ru-RU" sz="2400"/>
              <a:t>Тогда  задача может быть формализована в виде некоторой функции, аргументами которой могут являться количество параметров и  их значения.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0" y="188913"/>
            <a:ext cx="8964613" cy="64801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None/>
            </a:pPr>
            <a:r>
              <a:rPr lang="ru-RU" sz="2400"/>
              <a:t>Под </a:t>
            </a:r>
            <a:r>
              <a:rPr b="1" lang="ru-RU" sz="2400">
                <a:solidFill>
                  <a:srgbClr val="FF0000"/>
                </a:solidFill>
              </a:rPr>
              <a:t>подзадачей</a:t>
            </a:r>
            <a:r>
              <a:rPr lang="ru-RU" sz="2400"/>
              <a:t> понимается та же постановка задачи, но с меньшим числом параметров или с тем же числом параметров, но при этом хотя бы один из параметров имеет меньшее значение.</a:t>
            </a:r>
            <a:endParaRPr/>
          </a:p>
          <a:p>
            <a:pPr indent="-342900" lvl="0" marL="34290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rgbClr val="FF0000"/>
              </a:buClr>
              <a:buSzPts val="2400"/>
              <a:buFont typeface="Arial"/>
              <a:buNone/>
            </a:pPr>
            <a:r>
              <a:rPr i="1" lang="ru-RU" sz="2400">
                <a:solidFill>
                  <a:srgbClr val="FF0000"/>
                </a:solidFill>
              </a:rPr>
              <a:t>Преимущество  метода </a:t>
            </a:r>
            <a:r>
              <a:rPr lang="ru-RU" sz="2400"/>
              <a:t>состоит в том, что если подзадача решена, то ее ответ где-то хранится и никогда </a:t>
            </a:r>
            <a:r>
              <a:rPr b="1" lang="ru-RU" sz="2400"/>
              <a:t>не вычисляется</a:t>
            </a:r>
            <a:r>
              <a:rPr lang="ru-RU" sz="2400"/>
              <a:t> заново. </a:t>
            </a:r>
            <a:endParaRPr/>
          </a:p>
          <a:p>
            <a:pPr indent="-342900" lvl="0" marL="34290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chemeClr val="dk1"/>
              </a:buClr>
              <a:buSzPts val="2400"/>
              <a:buFont typeface="Arial"/>
              <a:buNone/>
            </a:pPr>
            <a:r>
              <a:rPr lang="ru-RU" sz="2400"/>
              <a:t>Сведение решения задачи к решению некоторых подзадач может быть записано в виде </a:t>
            </a:r>
            <a:r>
              <a:rPr b="1" lang="ru-RU" sz="2400"/>
              <a:t>соотношений</a:t>
            </a:r>
            <a:r>
              <a:rPr lang="ru-RU" sz="2400"/>
              <a:t>, в которых значение функции, соответствующей исходной задаче, выражается через значения функций, соответствующих подзадачам. </a:t>
            </a:r>
            <a:endParaRPr/>
          </a:p>
          <a:p>
            <a:pPr indent="-342900" lvl="0" marL="342900" rtl="0" algn="l">
              <a:lnSpc>
                <a:spcPct val="90000"/>
              </a:lnSpc>
              <a:spcBef>
                <a:spcPts val="480"/>
              </a:spcBef>
              <a:spcAft>
                <a:spcPts val="0"/>
              </a:spcAft>
              <a:buClr>
                <a:schemeClr val="dk1"/>
              </a:buClr>
              <a:buSzPts val="2400"/>
              <a:buFont typeface="Arial"/>
              <a:buNone/>
            </a:pPr>
            <a:r>
              <a:rPr lang="ru-RU" sz="2400">
                <a:latin typeface="Arial"/>
                <a:ea typeface="Arial"/>
                <a:cs typeface="Arial"/>
                <a:sym typeface="Arial"/>
              </a:rPr>
              <a:t>З</a:t>
            </a:r>
            <a:r>
              <a:rPr lang="ru-RU" sz="2400"/>
              <a:t>начения аргументов у любой из функций в правой части соотношения меньше значения аргументов функции в левой части соотношения. Если аргументов несколько, то достаточно уменьшения одного из них.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287400" y="260648"/>
            <a:ext cx="8569200" cy="5471814"/>
          </a:xfrm>
          <a:prstGeom prst="rect">
            <a:avLst/>
          </a:prstGeom>
          <a:noFill/>
          <a:ln>
            <a:noFill/>
          </a:ln>
        </p:spPr>
        <p:txBody>
          <a:bodyPr anchorCtr="0" anchor="t" bIns="45700" lIns="91425" spcFirstLastPara="1" rIns="91425" wrap="square" tIns="45700">
            <a:noAutofit/>
          </a:bodyPr>
          <a:lstStyle/>
          <a:p>
            <a:pPr indent="531813" lvl="0" marL="0" rtl="0" algn="just">
              <a:lnSpc>
                <a:spcPct val="80000"/>
              </a:lnSpc>
              <a:spcBef>
                <a:spcPts val="0"/>
              </a:spcBef>
              <a:spcAft>
                <a:spcPts val="0"/>
              </a:spcAft>
              <a:buClr>
                <a:schemeClr val="dk1"/>
              </a:buClr>
              <a:buSzPts val="2400"/>
              <a:buNone/>
            </a:pPr>
            <a:r>
              <a:rPr b="1" lang="ru-RU" sz="2400" u="sng"/>
              <a:t>Задача 1: </a:t>
            </a:r>
            <a:endParaRPr/>
          </a:p>
          <a:p>
            <a:pPr indent="531813" lvl="0" marL="0" rtl="0" algn="just">
              <a:lnSpc>
                <a:spcPct val="80000"/>
              </a:lnSpc>
              <a:spcBef>
                <a:spcPts val="480"/>
              </a:spcBef>
              <a:spcAft>
                <a:spcPts val="0"/>
              </a:spcAft>
              <a:buClr>
                <a:schemeClr val="dk1"/>
              </a:buClr>
              <a:buSzPts val="2400"/>
              <a:buNone/>
            </a:pPr>
            <a:r>
              <a:rPr lang="ru-RU" sz="2400"/>
              <a:t>У нас имеется лесенка из </a:t>
            </a:r>
            <a:r>
              <a:rPr b="1" i="1" lang="ru-RU" sz="2400"/>
              <a:t>n</a:t>
            </a:r>
            <a:r>
              <a:rPr lang="ru-RU" sz="2400"/>
              <a:t> ступенек. Перед лестницей стоит человек который за один шаг умеет подниматься либо на следующую ступеньку, либо перепрыгивать через ступеньку.</a:t>
            </a:r>
            <a:endParaRPr/>
          </a:p>
          <a:p>
            <a:pPr indent="531813" lvl="0" marL="0" rtl="0" algn="just">
              <a:lnSpc>
                <a:spcPct val="80000"/>
              </a:lnSpc>
              <a:spcBef>
                <a:spcPts val="480"/>
              </a:spcBef>
              <a:spcAft>
                <a:spcPts val="0"/>
              </a:spcAft>
              <a:buClr>
                <a:schemeClr val="dk1"/>
              </a:buClr>
              <a:buSzPts val="2400"/>
              <a:buNone/>
            </a:pPr>
            <a:r>
              <a:rPr lang="ru-RU" sz="2400"/>
              <a:t>Спрашивается </a:t>
            </a:r>
            <a:r>
              <a:rPr b="1" i="1" lang="ru-RU" sz="2400"/>
              <a:t>сколькими различными способами он может попасть на последнюю ступеньку.</a:t>
            </a:r>
            <a:endParaRPr/>
          </a:p>
        </p:txBody>
      </p:sp>
      <p:pic>
        <p:nvPicPr>
          <p:cNvPr id="102" name="Google Shape;102;p15"/>
          <p:cNvPicPr preferRelativeResize="0"/>
          <p:nvPr/>
        </p:nvPicPr>
        <p:blipFill rotWithShape="1">
          <a:blip r:embed="rId3">
            <a:alphaModFix/>
          </a:blip>
          <a:srcRect b="0" l="0" r="0" t="0"/>
          <a:stretch/>
        </p:blipFill>
        <p:spPr>
          <a:xfrm>
            <a:off x="1771650" y="2348880"/>
            <a:ext cx="5600700" cy="408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179388" y="404813"/>
            <a:ext cx="8640762" cy="5905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None/>
            </a:pPr>
            <a:r>
              <a:rPr lang="ru-RU" sz="2400"/>
              <a:t>Динамическое программирование может быть применено к задачам </a:t>
            </a:r>
            <a:r>
              <a:rPr lang="ru-RU" sz="2400">
                <a:solidFill>
                  <a:schemeClr val="hlink"/>
                </a:solidFill>
              </a:rPr>
              <a:t>оптимизации</a:t>
            </a:r>
            <a:r>
              <a:rPr lang="ru-RU" sz="2400"/>
              <a:t>, когда требуется найти оптимальное решение, при котором значение какого-то параметра будет минимальным или максимальным в зависимости от постановки задачи.  </a:t>
            </a:r>
            <a:endParaRPr/>
          </a:p>
          <a:p>
            <a:pPr indent="-342900" lvl="0" marL="342900" rtl="0" algn="l">
              <a:lnSpc>
                <a:spcPct val="90000"/>
              </a:lnSpc>
              <a:spcBef>
                <a:spcPts val="480"/>
              </a:spcBef>
              <a:spcAft>
                <a:spcPts val="0"/>
              </a:spcAft>
              <a:buClr>
                <a:schemeClr val="dk1"/>
              </a:buClr>
              <a:buSzPts val="2400"/>
              <a:buNone/>
            </a:pPr>
            <a:r>
              <a:rPr lang="ru-RU" sz="2400"/>
              <a:t>Процедура восстановления оптимального решения называется </a:t>
            </a:r>
            <a:r>
              <a:rPr b="1" i="1" lang="ru-RU" sz="2400"/>
              <a:t>обратным ходом </a:t>
            </a:r>
            <a:endParaRPr/>
          </a:p>
          <a:p>
            <a:pPr indent="-342900" lvl="0" marL="342900" rtl="0" algn="l">
              <a:lnSpc>
                <a:spcPct val="90000"/>
              </a:lnSpc>
              <a:spcBef>
                <a:spcPts val="200"/>
              </a:spcBef>
              <a:spcAft>
                <a:spcPts val="0"/>
              </a:spcAft>
              <a:buClr>
                <a:schemeClr val="dk1"/>
              </a:buClr>
              <a:buSzPts val="1000"/>
              <a:buFont typeface="Arial"/>
              <a:buNone/>
            </a:pPr>
            <a:r>
              <a:t/>
            </a:r>
            <a:endParaRPr sz="1000"/>
          </a:p>
          <a:p>
            <a:pPr indent="-342900" lvl="0" marL="342900" rtl="0" algn="l">
              <a:lnSpc>
                <a:spcPct val="90000"/>
              </a:lnSpc>
              <a:spcBef>
                <a:spcPts val="480"/>
              </a:spcBef>
              <a:spcAft>
                <a:spcPts val="0"/>
              </a:spcAft>
              <a:buClr>
                <a:schemeClr val="dk1"/>
              </a:buClr>
              <a:buSzPts val="2400"/>
              <a:buFont typeface="Arial"/>
              <a:buNone/>
            </a:pPr>
            <a:r>
              <a:rPr lang="ru-RU" sz="2400"/>
              <a:t>Обычно требуется описать оптимальное решение, выписать рекуррентные соотношения, связывающие оптимальные значения параметра для подзадач, двигаясь снизу вверх, вычислить оптимальные решения для подзадач и, используя их, построить оптимальное решение для поставленной задачи.</a:t>
            </a:r>
            <a:endParaRPr/>
          </a:p>
          <a:p>
            <a:pPr indent="-342900" lvl="0" marL="342900" rtl="0" algn="l">
              <a:lnSpc>
                <a:spcPct val="90000"/>
              </a:lnSpc>
              <a:spcBef>
                <a:spcPts val="240"/>
              </a:spcBef>
              <a:spcAft>
                <a:spcPts val="0"/>
              </a:spcAft>
              <a:buClr>
                <a:schemeClr val="dk1"/>
              </a:buClr>
              <a:buSzPts val="1200"/>
              <a:buFont typeface="Arial"/>
              <a:buNone/>
            </a:pPr>
            <a:r>
              <a:t/>
            </a:r>
            <a:endParaRPr sz="1200"/>
          </a:p>
          <a:p>
            <a:pPr indent="-342900" lvl="0" marL="342900" rtl="0" algn="just">
              <a:lnSpc>
                <a:spcPct val="90000"/>
              </a:lnSpc>
              <a:spcBef>
                <a:spcPts val="480"/>
              </a:spcBef>
              <a:spcAft>
                <a:spcPts val="0"/>
              </a:spcAft>
              <a:buClr>
                <a:schemeClr val="dk1"/>
              </a:buClr>
              <a:buSzPts val="2400"/>
              <a:buFont typeface="Arial"/>
              <a:buNone/>
            </a:pPr>
            <a:r>
              <a:rPr lang="ru-RU" sz="2400"/>
              <a:t>Отметим, что для динамического программирования характерно, что зачастую решается не заданная задача, а более общая, при этом решение исходной задачи является частным случаем решения  более общей задачи.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 calcmode="lin" valueType="num">
                                      <p:cBhvr additive="base">
                                        <p:cTn dur="500"/>
                                        <p:tgtEl>
                                          <p:spTgt spid="2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 calcmode="lin" valueType="num">
                                      <p:cBhvr additive="base">
                                        <p:cTn dur="500"/>
                                        <p:tgtEl>
                                          <p:spTgt spid="2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 calcmode="lin" valueType="num">
                                      <p:cBhvr additive="base">
                                        <p:cTn dur="500"/>
                                        <p:tgtEl>
                                          <p:spTgt spid="2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 calcmode="lin" valueType="num">
                                      <p:cBhvr additive="base">
                                        <p:cTn dur="500"/>
                                        <p:tgtEl>
                                          <p:spTgt spid="2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 calcmode="lin" valueType="num">
                                      <p:cBhvr additive="base">
                                        <p:cTn dur="500"/>
                                        <p:tgtEl>
                                          <p:spTgt spid="2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 calcmode="lin" valueType="num">
                                      <p:cBhvr additive="base">
                                        <p:cTn dur="500"/>
                                        <p:tgtEl>
                                          <p:spTgt spid="2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179388" y="908719"/>
            <a:ext cx="6336828" cy="540159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None/>
            </a:pPr>
            <a:r>
              <a:rPr lang="ru-RU" sz="2400"/>
              <a:t> Будем решать задачу и формулировать план. </a:t>
            </a:r>
            <a:endParaRPr/>
          </a:p>
          <a:p>
            <a:pPr indent="357188" lvl="0" marL="0" rtl="0" algn="just">
              <a:lnSpc>
                <a:spcPct val="90000"/>
              </a:lnSpc>
              <a:spcBef>
                <a:spcPts val="480"/>
              </a:spcBef>
              <a:spcAft>
                <a:spcPts val="0"/>
              </a:spcAft>
              <a:buClr>
                <a:schemeClr val="dk1"/>
              </a:buClr>
              <a:buSzPts val="2400"/>
              <a:buNone/>
            </a:pPr>
            <a:r>
              <a:rPr b="1" lang="ru-RU" sz="2400"/>
              <a:t>Задача:</a:t>
            </a:r>
            <a:r>
              <a:rPr lang="ru-RU" sz="2400"/>
              <a:t> Есть контейнеры двух видов, и мы составляем из них стопки,  как-то их перемешивая при этом. Нам запрещается класть подряд друг на друга три контейнера 2-го вида. Будем считать, что это опасно. При этом, контейнеры 2-го вида могут как то чередоваться с контейнерами первого вида. И тогда это безопасная стопка. Спрашивается сколько всего разных стопок можно сделать из </a:t>
            </a:r>
            <a:r>
              <a:rPr b="1" lang="ru-RU" sz="2400"/>
              <a:t>n</a:t>
            </a:r>
            <a:r>
              <a:rPr lang="ru-RU" sz="2400"/>
              <a:t> каких-нибудь контейнеров обоих видов. Самих контейнеров 1 и 2-го вида у нас бесконечный запас, и мы можем составлять из них стопку любой высоты .</a:t>
            </a:r>
            <a:endParaRPr/>
          </a:p>
        </p:txBody>
      </p:sp>
      <p:sp>
        <p:nvSpPr>
          <p:cNvPr id="219" name="Google Shape;219;p34"/>
          <p:cNvSpPr txBox="1"/>
          <p:nvPr>
            <p:ph type="title"/>
          </p:nvPr>
        </p:nvSpPr>
        <p:spPr>
          <a:xfrm>
            <a:off x="457200" y="274638"/>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pic>
        <p:nvPicPr>
          <p:cNvPr id="220" name="Google Shape;220;p34"/>
          <p:cNvPicPr preferRelativeResize="0"/>
          <p:nvPr/>
        </p:nvPicPr>
        <p:blipFill rotWithShape="1">
          <a:blip r:embed="rId3">
            <a:alphaModFix/>
          </a:blip>
          <a:srcRect b="0" l="0" r="0" t="0"/>
          <a:stretch/>
        </p:blipFill>
        <p:spPr>
          <a:xfrm>
            <a:off x="6536186" y="908719"/>
            <a:ext cx="1733550" cy="2247900"/>
          </a:xfrm>
          <a:prstGeom prst="rect">
            <a:avLst/>
          </a:prstGeom>
          <a:noFill/>
          <a:ln>
            <a:noFill/>
          </a:ln>
        </p:spPr>
      </p:pic>
      <p:pic>
        <p:nvPicPr>
          <p:cNvPr id="221" name="Google Shape;221;p34"/>
          <p:cNvPicPr preferRelativeResize="0"/>
          <p:nvPr/>
        </p:nvPicPr>
        <p:blipFill rotWithShape="1">
          <a:blip r:embed="rId4">
            <a:alphaModFix/>
          </a:blip>
          <a:srcRect b="0" l="0" r="0" t="0"/>
          <a:stretch/>
        </p:blipFill>
        <p:spPr>
          <a:xfrm>
            <a:off x="6516216" y="3372642"/>
            <a:ext cx="2406005" cy="1950631"/>
          </a:xfrm>
          <a:prstGeom prst="rect">
            <a:avLst/>
          </a:prstGeom>
          <a:noFill/>
          <a:ln>
            <a:noFill/>
          </a:ln>
        </p:spPr>
      </p:pic>
      <p:sp>
        <p:nvSpPr>
          <p:cNvPr id="222" name="Google Shape;222;p34"/>
          <p:cNvSpPr/>
          <p:nvPr/>
        </p:nvSpPr>
        <p:spPr>
          <a:xfrm>
            <a:off x="8269736" y="808533"/>
            <a:ext cx="360164" cy="2448272"/>
          </a:xfrm>
          <a:prstGeom prst="rightBrace">
            <a:avLst>
              <a:gd fmla="val 8333" name="adj1"/>
              <a:gd fmla="val 50000" name="adj2"/>
            </a:avLst>
          </a:prstGeom>
          <a:noFill/>
          <a:ln cap="flat" cmpd="sng" w="2857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34"/>
          <p:cNvSpPr/>
          <p:nvPr/>
        </p:nvSpPr>
        <p:spPr>
          <a:xfrm>
            <a:off x="8629900" y="1848003"/>
            <a:ext cx="3257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 calcmode="lin" valueType="num">
                                      <p:cBhvr additive="base">
                                        <p:cTn dur="500"/>
                                        <p:tgtEl>
                                          <p:spTgt spid="2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 calcmode="lin" valueType="num">
                                      <p:cBhvr additive="base">
                                        <p:cTn dur="500"/>
                                        <p:tgtEl>
                                          <p:spTgt spid="2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188370" y="620192"/>
            <a:ext cx="6611114" cy="5617616"/>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None/>
            </a:pPr>
            <a:r>
              <a:rPr lang="ru-RU" sz="2400"/>
              <a:t> </a:t>
            </a:r>
            <a:r>
              <a:rPr b="1" lang="ru-RU" sz="2400">
                <a:solidFill>
                  <a:srgbClr val="0070C0"/>
                </a:solidFill>
              </a:rPr>
              <a:t>Первый</a:t>
            </a:r>
            <a:r>
              <a:rPr lang="ru-RU" sz="2400"/>
              <a:t> пункт нашего плана - </a:t>
            </a:r>
            <a:r>
              <a:rPr b="1" i="1" lang="ru-RU" sz="2400"/>
              <a:t>Решение задачи для маленьких ограничений</a:t>
            </a:r>
            <a:endParaRPr/>
          </a:p>
          <a:p>
            <a:pPr indent="-342900" lvl="0" marL="342900" rtl="0" algn="just">
              <a:lnSpc>
                <a:spcPct val="90000"/>
              </a:lnSpc>
              <a:spcBef>
                <a:spcPts val="480"/>
              </a:spcBef>
              <a:spcAft>
                <a:spcPts val="0"/>
              </a:spcAft>
              <a:buClr>
                <a:schemeClr val="dk1"/>
              </a:buClr>
              <a:buSzPts val="2400"/>
              <a:buChar char="•"/>
            </a:pPr>
            <a:r>
              <a:rPr lang="ru-RU" sz="2400"/>
              <a:t>Таким способом мы поймём условия задачи</a:t>
            </a:r>
            <a:endParaRPr/>
          </a:p>
          <a:p>
            <a:pPr indent="-342900" lvl="0" marL="342900" rtl="0" algn="just">
              <a:lnSpc>
                <a:spcPct val="90000"/>
              </a:lnSpc>
              <a:spcBef>
                <a:spcPts val="480"/>
              </a:spcBef>
              <a:spcAft>
                <a:spcPts val="0"/>
              </a:spcAft>
              <a:buClr>
                <a:schemeClr val="dk1"/>
              </a:buClr>
              <a:buSzPts val="2400"/>
              <a:buChar char="•"/>
            </a:pPr>
            <a:r>
              <a:rPr lang="ru-RU" sz="2400"/>
              <a:t>второй смысл этого пункта, эти маленькие значения нам все равно понадобится, когда мы напишем рекуррентной формулу и будем подбирать для нее нужны начальные значения</a:t>
            </a:r>
            <a:endParaRPr/>
          </a:p>
          <a:p>
            <a:pPr indent="0" lvl="0" marL="0" rtl="0" algn="l">
              <a:lnSpc>
                <a:spcPct val="90000"/>
              </a:lnSpc>
              <a:spcBef>
                <a:spcPts val="560"/>
              </a:spcBef>
              <a:spcAft>
                <a:spcPts val="0"/>
              </a:spcAft>
              <a:buClr>
                <a:schemeClr val="dk1"/>
              </a:buClr>
              <a:buSzPts val="2400"/>
              <a:buNone/>
            </a:pPr>
            <a:r>
              <a:rPr lang="ru-RU" sz="2400"/>
              <a:t>Введём обозначение количества вариантов стопок: </a:t>
            </a:r>
            <a:r>
              <a:rPr b="1" lang="ru-RU" sz="2800">
                <a:solidFill>
                  <a:srgbClr val="FF0000"/>
                </a:solidFill>
              </a:rPr>
              <a:t>a</a:t>
            </a:r>
            <a:r>
              <a:rPr b="1" baseline="-25000" lang="ru-RU" sz="2800">
                <a:solidFill>
                  <a:srgbClr val="FF0000"/>
                </a:solidFill>
              </a:rPr>
              <a:t>i</a:t>
            </a:r>
            <a:r>
              <a:rPr lang="ru-RU" sz="2400"/>
              <a:t>.</a:t>
            </a:r>
            <a:endParaRPr/>
          </a:p>
          <a:p>
            <a:pPr indent="0" lvl="0" marL="0" rtl="0" algn="l">
              <a:lnSpc>
                <a:spcPct val="90000"/>
              </a:lnSpc>
              <a:spcBef>
                <a:spcPts val="560"/>
              </a:spcBef>
              <a:spcAft>
                <a:spcPts val="0"/>
              </a:spcAft>
              <a:buClr>
                <a:schemeClr val="dk1"/>
              </a:buClr>
              <a:buSzPts val="2400"/>
              <a:buNone/>
            </a:pPr>
            <a:r>
              <a:rPr lang="ru-RU" sz="2400"/>
              <a:t>Очевидно, что стопка из одного контейнера может быть двух видов: 1 или 2-го. Т.е. </a:t>
            </a:r>
            <a:r>
              <a:rPr b="1" lang="ru-RU" sz="2800">
                <a:solidFill>
                  <a:srgbClr val="FF0000"/>
                </a:solidFill>
              </a:rPr>
              <a:t>a</a:t>
            </a:r>
            <a:r>
              <a:rPr b="1" baseline="-25000" lang="ru-RU" sz="2800">
                <a:solidFill>
                  <a:srgbClr val="FF0000"/>
                </a:solidFill>
              </a:rPr>
              <a:t>1</a:t>
            </a:r>
            <a:r>
              <a:rPr b="1" baseline="-25000" lang="ru-RU" sz="2400">
                <a:solidFill>
                  <a:srgbClr val="FF0000"/>
                </a:solidFill>
              </a:rPr>
              <a:t> </a:t>
            </a:r>
            <a:r>
              <a:rPr lang="ru-RU" sz="2400"/>
              <a:t>= 2.</a:t>
            </a:r>
            <a:endParaRPr/>
          </a:p>
          <a:p>
            <a:pPr indent="0" lvl="0" marL="0" rtl="0" algn="l">
              <a:lnSpc>
                <a:spcPct val="90000"/>
              </a:lnSpc>
              <a:spcBef>
                <a:spcPts val="480"/>
              </a:spcBef>
              <a:spcAft>
                <a:spcPts val="0"/>
              </a:spcAft>
              <a:buClr>
                <a:schemeClr val="dk1"/>
              </a:buClr>
              <a:buSzPts val="2400"/>
              <a:buNone/>
            </a:pPr>
            <a:r>
              <a:rPr lang="ru-RU" sz="2400"/>
              <a:t>Если у нас стопка высоты два (контейнера),</a:t>
            </a:r>
            <a:endParaRPr/>
          </a:p>
          <a:p>
            <a:pPr indent="0" lvl="0" marL="0" rtl="0" algn="l">
              <a:lnSpc>
                <a:spcPct val="90000"/>
              </a:lnSpc>
              <a:spcBef>
                <a:spcPts val="560"/>
              </a:spcBef>
              <a:spcAft>
                <a:spcPts val="0"/>
              </a:spcAft>
              <a:buClr>
                <a:schemeClr val="dk1"/>
              </a:buClr>
              <a:buSzPts val="2400"/>
              <a:buNone/>
            </a:pPr>
            <a:r>
              <a:rPr lang="ru-RU" sz="2400"/>
              <a:t>то она тоже может состоять из любых контейнеров 1+1,1+2,2+1,2+2, т.е. </a:t>
            </a:r>
            <a:r>
              <a:rPr b="1" lang="ru-RU" sz="2800">
                <a:solidFill>
                  <a:srgbClr val="FF0000"/>
                </a:solidFill>
              </a:rPr>
              <a:t>a</a:t>
            </a:r>
            <a:r>
              <a:rPr b="1" baseline="-25000" lang="ru-RU" sz="2800">
                <a:solidFill>
                  <a:srgbClr val="FF0000"/>
                </a:solidFill>
              </a:rPr>
              <a:t>2</a:t>
            </a:r>
            <a:r>
              <a:rPr b="1" baseline="-25000" lang="ru-RU" sz="2400">
                <a:solidFill>
                  <a:srgbClr val="FF0000"/>
                </a:solidFill>
              </a:rPr>
              <a:t> </a:t>
            </a:r>
            <a:r>
              <a:rPr lang="ru-RU" sz="2400"/>
              <a:t>= 4</a:t>
            </a:r>
            <a:endParaRPr/>
          </a:p>
          <a:p>
            <a:pPr indent="0" lvl="0" marL="0" rtl="0" algn="l">
              <a:lnSpc>
                <a:spcPct val="90000"/>
              </a:lnSpc>
              <a:spcBef>
                <a:spcPts val="480"/>
              </a:spcBef>
              <a:spcAft>
                <a:spcPts val="0"/>
              </a:spcAft>
              <a:buClr>
                <a:schemeClr val="dk1"/>
              </a:buClr>
              <a:buSzPts val="2400"/>
              <a:buNone/>
            </a:pPr>
            <a:r>
              <a:t/>
            </a:r>
            <a:endParaRPr sz="2400"/>
          </a:p>
          <a:p>
            <a:pPr indent="0" lvl="0" marL="0" rtl="0" algn="l">
              <a:lnSpc>
                <a:spcPct val="90000"/>
              </a:lnSpc>
              <a:spcBef>
                <a:spcPts val="480"/>
              </a:spcBef>
              <a:spcAft>
                <a:spcPts val="0"/>
              </a:spcAft>
              <a:buClr>
                <a:schemeClr val="dk1"/>
              </a:buClr>
              <a:buSzPts val="2400"/>
              <a:buNone/>
            </a:pPr>
            <a:r>
              <a:t/>
            </a:r>
            <a:endParaRPr sz="2400"/>
          </a:p>
        </p:txBody>
      </p:sp>
      <p:sp>
        <p:nvSpPr>
          <p:cNvPr id="229" name="Google Shape;229;p35"/>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pic>
        <p:nvPicPr>
          <p:cNvPr id="230" name="Google Shape;230;p35"/>
          <p:cNvPicPr preferRelativeResize="0"/>
          <p:nvPr/>
        </p:nvPicPr>
        <p:blipFill rotWithShape="1">
          <a:blip r:embed="rId3">
            <a:alphaModFix/>
          </a:blip>
          <a:srcRect b="0" l="0" r="0" t="0"/>
          <a:stretch/>
        </p:blipFill>
        <p:spPr>
          <a:xfrm>
            <a:off x="6833919" y="2575183"/>
            <a:ext cx="1882553" cy="1526251"/>
          </a:xfrm>
          <a:prstGeom prst="rect">
            <a:avLst/>
          </a:prstGeom>
          <a:noFill/>
          <a:ln>
            <a:noFill/>
          </a:ln>
        </p:spPr>
      </p:pic>
      <p:pic>
        <p:nvPicPr>
          <p:cNvPr id="231" name="Google Shape;231;p35"/>
          <p:cNvPicPr preferRelativeResize="0"/>
          <p:nvPr/>
        </p:nvPicPr>
        <p:blipFill rotWithShape="1">
          <a:blip r:embed="rId4">
            <a:alphaModFix/>
          </a:blip>
          <a:srcRect b="0" l="0" r="0" t="0"/>
          <a:stretch/>
        </p:blipFill>
        <p:spPr>
          <a:xfrm>
            <a:off x="7016432" y="884361"/>
            <a:ext cx="1277227" cy="1656185"/>
          </a:xfrm>
          <a:prstGeom prst="rect">
            <a:avLst/>
          </a:prstGeom>
          <a:noFill/>
          <a:ln>
            <a:noFill/>
          </a:ln>
        </p:spPr>
      </p:pic>
      <p:sp>
        <p:nvSpPr>
          <p:cNvPr id="232" name="Google Shape;232;p35"/>
          <p:cNvSpPr/>
          <p:nvPr/>
        </p:nvSpPr>
        <p:spPr>
          <a:xfrm>
            <a:off x="8304170" y="808533"/>
            <a:ext cx="325730" cy="1756371"/>
          </a:xfrm>
          <a:prstGeom prst="rightBrace">
            <a:avLst>
              <a:gd fmla="val 8333" name="adj1"/>
              <a:gd fmla="val 50000" name="adj2"/>
            </a:avLst>
          </a:prstGeom>
          <a:noFill/>
          <a:ln cap="flat" cmpd="sng" w="2857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35"/>
          <p:cNvSpPr/>
          <p:nvPr/>
        </p:nvSpPr>
        <p:spPr>
          <a:xfrm>
            <a:off x="8629900" y="1502052"/>
            <a:ext cx="3257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pic>
        <p:nvPicPr>
          <p:cNvPr id="234" name="Google Shape;234;p35"/>
          <p:cNvPicPr preferRelativeResize="0"/>
          <p:nvPr/>
        </p:nvPicPr>
        <p:blipFill rotWithShape="1">
          <a:blip r:embed="rId5">
            <a:alphaModFix/>
          </a:blip>
          <a:srcRect b="0" l="0" r="0" t="0"/>
          <a:stretch/>
        </p:blipFill>
        <p:spPr>
          <a:xfrm>
            <a:off x="7016432" y="4075122"/>
            <a:ext cx="1517526" cy="1049073"/>
          </a:xfrm>
          <a:prstGeom prst="rect">
            <a:avLst/>
          </a:prstGeom>
          <a:noFill/>
          <a:ln>
            <a:noFill/>
          </a:ln>
        </p:spPr>
      </p:pic>
      <p:pic>
        <p:nvPicPr>
          <p:cNvPr id="235" name="Google Shape;235;p35"/>
          <p:cNvPicPr preferRelativeResize="0"/>
          <p:nvPr/>
        </p:nvPicPr>
        <p:blipFill rotWithShape="1">
          <a:blip r:embed="rId6">
            <a:alphaModFix/>
          </a:blip>
          <a:srcRect b="0" l="0" r="0" t="0"/>
          <a:stretch/>
        </p:blipFill>
        <p:spPr>
          <a:xfrm>
            <a:off x="6040608" y="5265595"/>
            <a:ext cx="2915022" cy="15677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 calcmode="lin" valueType="num">
                                      <p:cBhvr additive="base">
                                        <p:cTn dur="500"/>
                                        <p:tgtEl>
                                          <p:spTgt spid="2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 calcmode="lin" valueType="num">
                                      <p:cBhvr additive="base">
                                        <p:cTn dur="500"/>
                                        <p:tgtEl>
                                          <p:spTgt spid="2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 calcmode="lin" valueType="num">
                                      <p:cBhvr additive="base">
                                        <p:cTn dur="500"/>
                                        <p:tgtEl>
                                          <p:spTgt spid="2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 calcmode="lin" valueType="num">
                                      <p:cBhvr additive="base">
                                        <p:cTn dur="500"/>
                                        <p:tgtEl>
                                          <p:spTgt spid="2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 calcmode="lin" valueType="num">
                                      <p:cBhvr additive="base">
                                        <p:cTn dur="500"/>
                                        <p:tgtEl>
                                          <p:spTgt spid="2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 calcmode="lin" valueType="num">
                                      <p:cBhvr additive="base">
                                        <p:cTn dur="500"/>
                                        <p:tgtEl>
                                          <p:spTgt spid="22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 calcmode="lin" valueType="num">
                                      <p:cBhvr additive="base">
                                        <p:cTn dur="500"/>
                                        <p:tgtEl>
                                          <p:spTgt spid="22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anim calcmode="lin" valueType="num">
                                      <p:cBhvr additive="base">
                                        <p:cTn dur="500"/>
                                        <p:tgtEl>
                                          <p:spTgt spid="22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anim calcmode="lin" valueType="num">
                                      <p:cBhvr additive="base">
                                        <p:cTn dur="500"/>
                                        <p:tgtEl>
                                          <p:spTgt spid="22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35496" y="620192"/>
            <a:ext cx="9001000" cy="561761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ru-RU" sz="2400"/>
              <a:t>Если у нас стопка высоты три (контейнера),</a:t>
            </a:r>
            <a:endParaRPr/>
          </a:p>
          <a:p>
            <a:pPr indent="0" lvl="0" marL="0" rtl="0" algn="just">
              <a:lnSpc>
                <a:spcPct val="90000"/>
              </a:lnSpc>
              <a:spcBef>
                <a:spcPts val="560"/>
              </a:spcBef>
              <a:spcAft>
                <a:spcPts val="0"/>
              </a:spcAft>
              <a:buClr>
                <a:schemeClr val="dk1"/>
              </a:buClr>
              <a:buSzPts val="2400"/>
              <a:buNone/>
            </a:pPr>
            <a:r>
              <a:rPr lang="ru-RU" sz="2400"/>
              <a:t>то вариантов у нас 2</a:t>
            </a:r>
            <a:r>
              <a:rPr baseline="30000" lang="ru-RU" sz="2400"/>
              <a:t>3</a:t>
            </a:r>
            <a:r>
              <a:rPr lang="ru-RU" sz="2400"/>
              <a:t>, но один вариант запрещён (тот, когда стопка из трёх контейнеров 2-го вида), т.е. </a:t>
            </a:r>
            <a:r>
              <a:rPr b="1" lang="ru-RU" sz="2800">
                <a:solidFill>
                  <a:srgbClr val="FF0000"/>
                </a:solidFill>
              </a:rPr>
              <a:t>a</a:t>
            </a:r>
            <a:r>
              <a:rPr b="1" baseline="-25000" lang="ru-RU" sz="2800">
                <a:solidFill>
                  <a:srgbClr val="FF0000"/>
                </a:solidFill>
              </a:rPr>
              <a:t>3</a:t>
            </a:r>
            <a:r>
              <a:rPr b="1" baseline="-25000" lang="ru-RU" sz="2400">
                <a:solidFill>
                  <a:srgbClr val="FF0000"/>
                </a:solidFill>
              </a:rPr>
              <a:t> </a:t>
            </a:r>
            <a:r>
              <a:rPr lang="ru-RU" sz="2400"/>
              <a:t>= 2</a:t>
            </a:r>
            <a:r>
              <a:rPr baseline="30000" lang="ru-RU" sz="2400"/>
              <a:t>3</a:t>
            </a:r>
            <a:r>
              <a:rPr lang="ru-RU" sz="2400"/>
              <a:t>-1 = 7.</a:t>
            </a:r>
            <a:endParaRPr sz="2400"/>
          </a:p>
          <a:p>
            <a:pPr indent="0" lvl="0" marL="0" rtl="0" algn="just">
              <a:lnSpc>
                <a:spcPct val="90000"/>
              </a:lnSpc>
              <a:spcBef>
                <a:spcPts val="480"/>
              </a:spcBef>
              <a:spcAft>
                <a:spcPts val="0"/>
              </a:spcAft>
              <a:buClr>
                <a:schemeClr val="dk1"/>
              </a:buClr>
              <a:buSzPts val="2400"/>
              <a:buNone/>
            </a:pPr>
            <a:r>
              <a:rPr i="1" lang="ru-RU" sz="2400"/>
              <a:t>Обратите внимание: деление на подзадачи происходит до тех пор, пока не получатся тривиальные задачи, решаемые за константное время</a:t>
            </a:r>
            <a:endParaRPr/>
          </a:p>
          <a:p>
            <a:pPr indent="0" lvl="0" marL="0" rtl="0" algn="just">
              <a:lnSpc>
                <a:spcPct val="90000"/>
              </a:lnSpc>
              <a:spcBef>
                <a:spcPts val="480"/>
              </a:spcBef>
              <a:spcAft>
                <a:spcPts val="0"/>
              </a:spcAft>
              <a:buClr>
                <a:srgbClr val="0070C0"/>
              </a:buClr>
              <a:buSzPts val="2400"/>
              <a:buNone/>
            </a:pPr>
            <a:r>
              <a:rPr b="1" lang="ru-RU" sz="2400">
                <a:solidFill>
                  <a:srgbClr val="0070C0"/>
                </a:solidFill>
              </a:rPr>
              <a:t>Второй</a:t>
            </a:r>
            <a:r>
              <a:rPr lang="ru-RU" sz="2400"/>
              <a:t> пункт нашего плана – </a:t>
            </a:r>
            <a:r>
              <a:rPr b="1" i="1" lang="ru-RU" sz="2400"/>
              <a:t>Написать что такое </a:t>
            </a:r>
            <a:r>
              <a:rPr b="1" i="1" lang="ru-RU" sz="2400">
                <a:solidFill>
                  <a:srgbClr val="FF0000"/>
                </a:solidFill>
              </a:rPr>
              <a:t>а</a:t>
            </a:r>
            <a:r>
              <a:rPr b="1" baseline="-25000" i="1" lang="ru-RU" sz="2400">
                <a:solidFill>
                  <a:srgbClr val="FF0000"/>
                </a:solidFill>
              </a:rPr>
              <a:t>i</a:t>
            </a:r>
            <a:r>
              <a:rPr b="1" i="1" lang="ru-RU" sz="2400"/>
              <a:t>. </a:t>
            </a:r>
            <a:endParaRPr/>
          </a:p>
          <a:p>
            <a:pPr indent="0" lvl="0" marL="0" rtl="0" algn="just">
              <a:lnSpc>
                <a:spcPct val="90000"/>
              </a:lnSpc>
              <a:spcBef>
                <a:spcPts val="480"/>
              </a:spcBef>
              <a:spcAft>
                <a:spcPts val="0"/>
              </a:spcAft>
              <a:buClr>
                <a:schemeClr val="dk1"/>
              </a:buClr>
              <a:buSzPts val="2400"/>
              <a:buNone/>
            </a:pPr>
            <a:r>
              <a:rPr lang="ru-RU" sz="2400"/>
              <a:t>Нужно точно сформулировать - какую же величину мы ищем. В нашем случае - это количество стопок высоты i.</a:t>
            </a:r>
            <a:endParaRPr/>
          </a:p>
          <a:p>
            <a:pPr indent="0" lvl="0" marL="0" rtl="0" algn="just">
              <a:lnSpc>
                <a:spcPct val="90000"/>
              </a:lnSpc>
              <a:spcBef>
                <a:spcPts val="480"/>
              </a:spcBef>
              <a:spcAft>
                <a:spcPts val="0"/>
              </a:spcAft>
              <a:buClr>
                <a:srgbClr val="0070C0"/>
              </a:buClr>
              <a:buSzPts val="2400"/>
              <a:buNone/>
            </a:pPr>
            <a:r>
              <a:rPr b="1" lang="ru-RU" sz="2400">
                <a:solidFill>
                  <a:srgbClr val="0070C0"/>
                </a:solidFill>
              </a:rPr>
              <a:t>Третий</a:t>
            </a:r>
            <a:r>
              <a:rPr lang="ru-RU" sz="2400"/>
              <a:t> пункт нашего плана – </a:t>
            </a:r>
            <a:r>
              <a:rPr b="1" i="1" lang="ru-RU" sz="2400"/>
              <a:t>Получить рекуррентную формулу*.</a:t>
            </a:r>
            <a:endParaRPr sz="2400"/>
          </a:p>
          <a:p>
            <a:pPr indent="0" lvl="0" marL="0" rtl="0" algn="just">
              <a:lnSpc>
                <a:spcPct val="90000"/>
              </a:lnSpc>
              <a:spcBef>
                <a:spcPts val="480"/>
              </a:spcBef>
              <a:spcAft>
                <a:spcPts val="0"/>
              </a:spcAft>
              <a:buClr>
                <a:schemeClr val="dk1"/>
              </a:buClr>
              <a:buSzPts val="2400"/>
              <a:buNone/>
            </a:pPr>
            <a:r>
              <a:t/>
            </a:r>
            <a:endParaRPr sz="2400"/>
          </a:p>
          <a:p>
            <a:pPr indent="0" lvl="0" marL="0" rtl="0" algn="just">
              <a:lnSpc>
                <a:spcPct val="90000"/>
              </a:lnSpc>
              <a:spcBef>
                <a:spcPts val="400"/>
              </a:spcBef>
              <a:spcAft>
                <a:spcPts val="0"/>
              </a:spcAft>
              <a:buClr>
                <a:schemeClr val="dk1"/>
              </a:buClr>
              <a:buSzPts val="2000"/>
              <a:buNone/>
            </a:pPr>
            <a:r>
              <a:rPr lang="ru-RU" sz="2000"/>
              <a:t>(*</a:t>
            </a:r>
            <a:r>
              <a:rPr b="1" i="1" lang="ru-RU" sz="2000"/>
              <a:t>рекуррентная формула </a:t>
            </a:r>
            <a:r>
              <a:rPr lang="ru-RU" sz="2000"/>
              <a:t>- </a:t>
            </a:r>
            <a:r>
              <a:rPr i="1" lang="ru-RU" sz="2000"/>
              <a:t>это формула, сводящая вычисление n-го члена какой-либо последовательности (чаще всего числовой) к вычислению нескольких предыдущих её членов. Обычно эти члены находятся в рассматриваемой последовательности «недалеко» от её n-го члена, число их от n не зависит, а n-й член выражается через них достаточно просто.</a:t>
            </a:r>
            <a:r>
              <a:rPr lang="ru-RU" sz="2000"/>
              <a:t>)</a:t>
            </a:r>
            <a:endParaRPr/>
          </a:p>
        </p:txBody>
      </p:sp>
      <p:sp>
        <p:nvSpPr>
          <p:cNvPr id="241" name="Google Shape;241;p36"/>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 calcmode="lin" valueType="num">
                                      <p:cBhvr additive="base">
                                        <p:cTn dur="500"/>
                                        <p:tgtEl>
                                          <p:spTgt spid="2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 calcmode="lin" valueType="num">
                                      <p:cBhvr additive="base">
                                        <p:cTn dur="500"/>
                                        <p:tgtEl>
                                          <p:spTgt spid="2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 calcmode="lin" valueType="num">
                                      <p:cBhvr additive="base">
                                        <p:cTn dur="500"/>
                                        <p:tgtEl>
                                          <p:spTgt spid="2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 calcmode="lin" valueType="num">
                                      <p:cBhvr additive="base">
                                        <p:cTn dur="500"/>
                                        <p:tgtEl>
                                          <p:spTgt spid="24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 calcmode="lin" valueType="num">
                                      <p:cBhvr additive="base">
                                        <p:cTn dur="500"/>
                                        <p:tgtEl>
                                          <p:spTgt spid="24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 calcmode="lin" valueType="num">
                                      <p:cBhvr additive="base">
                                        <p:cTn dur="500"/>
                                        <p:tgtEl>
                                          <p:spTgt spid="24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 calcmode="lin" valueType="num">
                                      <p:cBhvr additive="base">
                                        <p:cTn dur="500"/>
                                        <p:tgtEl>
                                          <p:spTgt spid="24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 calcmode="lin" valueType="num">
                                      <p:cBhvr additive="base">
                                        <p:cTn dur="500"/>
                                        <p:tgtEl>
                                          <p:spTgt spid="24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35496" y="620192"/>
            <a:ext cx="6912768" cy="561761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ru-RU" sz="2400"/>
              <a:t>Итак. </a:t>
            </a:r>
            <a:r>
              <a:rPr b="1" lang="ru-RU" sz="2400">
                <a:solidFill>
                  <a:srgbClr val="0070C0"/>
                </a:solidFill>
              </a:rPr>
              <a:t>Третий</a:t>
            </a:r>
            <a:r>
              <a:rPr lang="ru-RU" sz="2400"/>
              <a:t> пункт нашего плана – </a:t>
            </a:r>
            <a:r>
              <a:rPr b="1" i="1" lang="ru-RU" sz="2400"/>
              <a:t>Получить рекуррентную формулу.</a:t>
            </a:r>
            <a:endParaRPr/>
          </a:p>
          <a:p>
            <a:pPr indent="0" lvl="0" marL="0" rtl="0" algn="just">
              <a:lnSpc>
                <a:spcPct val="90000"/>
              </a:lnSpc>
              <a:spcBef>
                <a:spcPts val="480"/>
              </a:spcBef>
              <a:spcAft>
                <a:spcPts val="0"/>
              </a:spcAft>
              <a:buClr>
                <a:schemeClr val="dk1"/>
              </a:buClr>
              <a:buSzPts val="2400"/>
              <a:buNone/>
            </a:pPr>
            <a:r>
              <a:rPr lang="ru-RU" sz="2400"/>
              <a:t>Она фактически должна получиться «сама-собой» из некоторых рассуждений про задачу.</a:t>
            </a:r>
            <a:endParaRPr/>
          </a:p>
          <a:p>
            <a:pPr indent="0" lvl="0" marL="0" rtl="0" algn="just">
              <a:lnSpc>
                <a:spcPct val="90000"/>
              </a:lnSpc>
              <a:spcBef>
                <a:spcPts val="480"/>
              </a:spcBef>
              <a:spcAft>
                <a:spcPts val="0"/>
              </a:spcAft>
              <a:buClr>
                <a:schemeClr val="dk1"/>
              </a:buClr>
              <a:buSzPts val="2400"/>
              <a:buNone/>
            </a:pPr>
            <a:r>
              <a:rPr lang="ru-RU" sz="2400"/>
              <a:t>В нашем случае, поговорим про стопку высоты i.</a:t>
            </a:r>
            <a:endParaRPr/>
          </a:p>
          <a:p>
            <a:pPr indent="0" lvl="0" marL="0" rtl="0" algn="just">
              <a:lnSpc>
                <a:spcPct val="90000"/>
              </a:lnSpc>
              <a:spcBef>
                <a:spcPts val="480"/>
              </a:spcBef>
              <a:spcAft>
                <a:spcPts val="0"/>
              </a:spcAft>
              <a:buClr>
                <a:schemeClr val="dk1"/>
              </a:buClr>
              <a:buSzPts val="2400"/>
              <a:buNone/>
            </a:pPr>
            <a:r>
              <a:rPr lang="ru-RU" sz="2400"/>
              <a:t>Посмотрим на верхней контейнер. </a:t>
            </a:r>
            <a:endParaRPr/>
          </a:p>
          <a:p>
            <a:pPr indent="-342900" lvl="0" marL="342900" rtl="0" algn="just">
              <a:lnSpc>
                <a:spcPct val="90000"/>
              </a:lnSpc>
              <a:spcBef>
                <a:spcPts val="480"/>
              </a:spcBef>
              <a:spcAft>
                <a:spcPts val="0"/>
              </a:spcAft>
              <a:buClr>
                <a:schemeClr val="dk1"/>
              </a:buClr>
              <a:buSzPts val="2400"/>
              <a:buChar char="•"/>
            </a:pPr>
            <a:r>
              <a:rPr lang="ru-RU" sz="2400"/>
              <a:t>Если этот верхний контейнер имеет тип 1, то под одним может быть любая стопка высоты i -1. Т.е. </a:t>
            </a:r>
            <a:r>
              <a:rPr lang="ru-RU" sz="2400">
                <a:solidFill>
                  <a:srgbClr val="FF0000"/>
                </a:solidFill>
              </a:rPr>
              <a:t>а</a:t>
            </a:r>
            <a:r>
              <a:rPr baseline="-25000" lang="ru-RU" sz="2400">
                <a:solidFill>
                  <a:srgbClr val="FF0000"/>
                </a:solidFill>
              </a:rPr>
              <a:t>i-1</a:t>
            </a:r>
            <a:r>
              <a:rPr lang="ru-RU" sz="2400"/>
              <a:t>вариантов.</a:t>
            </a:r>
            <a:endParaRPr/>
          </a:p>
          <a:p>
            <a:pPr indent="-342900" lvl="0" marL="342900" rtl="0" algn="just">
              <a:lnSpc>
                <a:spcPct val="90000"/>
              </a:lnSpc>
              <a:spcBef>
                <a:spcPts val="480"/>
              </a:spcBef>
              <a:spcAft>
                <a:spcPts val="0"/>
              </a:spcAft>
              <a:buClr>
                <a:schemeClr val="dk1"/>
              </a:buClr>
              <a:buSzPts val="2400"/>
              <a:buChar char="•"/>
            </a:pPr>
            <a:r>
              <a:rPr lang="ru-RU" sz="2400"/>
              <a:t>Если этот верхний контейнер имеет тип 2, то: </a:t>
            </a:r>
            <a:endParaRPr/>
          </a:p>
          <a:p>
            <a:pPr indent="-285750" lvl="1" marL="742950" rtl="0" algn="just">
              <a:lnSpc>
                <a:spcPct val="90000"/>
              </a:lnSpc>
              <a:spcBef>
                <a:spcPts val="400"/>
              </a:spcBef>
              <a:spcAft>
                <a:spcPts val="0"/>
              </a:spcAft>
              <a:buClr>
                <a:schemeClr val="dk1"/>
              </a:buClr>
              <a:buSzPts val="2000"/>
              <a:buChar char="–"/>
            </a:pPr>
            <a:r>
              <a:rPr lang="ru-RU" sz="2000"/>
              <a:t>под одним может быть контейнер 1-го типа, а под ним - любая стопка высоты i -2. Таких вариантов </a:t>
            </a:r>
            <a:r>
              <a:rPr lang="ru-RU" sz="2000">
                <a:solidFill>
                  <a:srgbClr val="FF0000"/>
                </a:solidFill>
              </a:rPr>
              <a:t>а</a:t>
            </a:r>
            <a:r>
              <a:rPr baseline="-25000" lang="ru-RU" sz="2000">
                <a:solidFill>
                  <a:srgbClr val="FF0000"/>
                </a:solidFill>
              </a:rPr>
              <a:t>i-2</a:t>
            </a:r>
            <a:r>
              <a:rPr lang="ru-RU" sz="2000"/>
              <a:t>.</a:t>
            </a:r>
            <a:endParaRPr/>
          </a:p>
          <a:p>
            <a:pPr indent="-285750" lvl="1" marL="742950" rtl="0" algn="just">
              <a:lnSpc>
                <a:spcPct val="90000"/>
              </a:lnSpc>
              <a:spcBef>
                <a:spcPts val="400"/>
              </a:spcBef>
              <a:spcAft>
                <a:spcPts val="0"/>
              </a:spcAft>
              <a:buClr>
                <a:schemeClr val="dk1"/>
              </a:buClr>
              <a:buSzPts val="2000"/>
              <a:buChar char="–"/>
            </a:pPr>
            <a:r>
              <a:rPr lang="ru-RU" sz="2000"/>
              <a:t>под одним может быть контейнер 2-го типа. Тогда ещё ниже ОБЯЗАТЕЛЬНО находится контейнер типа 1, а под ним - любая стопка высоты i -3. Таких стопок </a:t>
            </a:r>
            <a:r>
              <a:rPr lang="ru-RU" sz="2000">
                <a:solidFill>
                  <a:srgbClr val="FF0000"/>
                </a:solidFill>
              </a:rPr>
              <a:t>а</a:t>
            </a:r>
            <a:r>
              <a:rPr baseline="-25000" lang="ru-RU" sz="2000">
                <a:solidFill>
                  <a:srgbClr val="FF0000"/>
                </a:solidFill>
              </a:rPr>
              <a:t>i-3</a:t>
            </a:r>
            <a:r>
              <a:rPr lang="ru-RU" sz="2000"/>
              <a:t>.</a:t>
            </a:r>
            <a:endParaRPr/>
          </a:p>
          <a:p>
            <a:pPr indent="0" lvl="0" marL="0" rtl="0" algn="just">
              <a:lnSpc>
                <a:spcPct val="90000"/>
              </a:lnSpc>
              <a:spcBef>
                <a:spcPts val="480"/>
              </a:spcBef>
              <a:spcAft>
                <a:spcPts val="0"/>
              </a:spcAft>
              <a:buClr>
                <a:schemeClr val="dk1"/>
              </a:buClr>
              <a:buSzPts val="2400"/>
              <a:buNone/>
            </a:pPr>
            <a:r>
              <a:rPr lang="ru-RU" sz="2400"/>
              <a:t>Таким образом у нас получается, что сверху стопки или 0 или 1 или 2 контейнера 2-го вида.</a:t>
            </a:r>
            <a:endParaRPr/>
          </a:p>
          <a:p>
            <a:pPr indent="0" lvl="0" marL="0" rtl="0" algn="just">
              <a:lnSpc>
                <a:spcPct val="90000"/>
              </a:lnSpc>
              <a:spcBef>
                <a:spcPts val="480"/>
              </a:spcBef>
              <a:spcAft>
                <a:spcPts val="0"/>
              </a:spcAft>
              <a:buClr>
                <a:schemeClr val="dk1"/>
              </a:buClr>
              <a:buSzPts val="2400"/>
              <a:buNone/>
            </a:pPr>
            <a:r>
              <a:t/>
            </a:r>
            <a:endParaRPr sz="2400"/>
          </a:p>
        </p:txBody>
      </p:sp>
      <p:sp>
        <p:nvSpPr>
          <p:cNvPr id="247" name="Google Shape;247;p37"/>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pic>
        <p:nvPicPr>
          <p:cNvPr id="248" name="Google Shape;248;p37"/>
          <p:cNvPicPr preferRelativeResize="0"/>
          <p:nvPr/>
        </p:nvPicPr>
        <p:blipFill rotWithShape="1">
          <a:blip r:embed="rId3">
            <a:alphaModFix/>
          </a:blip>
          <a:srcRect b="0" l="0" r="0" t="0"/>
          <a:stretch/>
        </p:blipFill>
        <p:spPr>
          <a:xfrm>
            <a:off x="7170506" y="1196752"/>
            <a:ext cx="1225837" cy="1656184"/>
          </a:xfrm>
          <a:prstGeom prst="rect">
            <a:avLst/>
          </a:prstGeom>
          <a:noFill/>
          <a:ln>
            <a:noFill/>
          </a:ln>
        </p:spPr>
      </p:pic>
      <p:sp>
        <p:nvSpPr>
          <p:cNvPr id="249" name="Google Shape;249;p37"/>
          <p:cNvSpPr/>
          <p:nvPr/>
        </p:nvSpPr>
        <p:spPr>
          <a:xfrm>
            <a:off x="8351538" y="1544255"/>
            <a:ext cx="360164" cy="1134300"/>
          </a:xfrm>
          <a:prstGeom prst="rightBrace">
            <a:avLst>
              <a:gd fmla="val 8333" name="adj1"/>
              <a:gd fmla="val 50000" name="adj2"/>
            </a:avLst>
          </a:prstGeom>
          <a:noFill/>
          <a:ln cap="flat" cmpd="sng" w="2857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37"/>
          <p:cNvSpPr/>
          <p:nvPr/>
        </p:nvSpPr>
        <p:spPr>
          <a:xfrm>
            <a:off x="8711702" y="1926739"/>
            <a:ext cx="4539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i-1</a:t>
            </a:r>
            <a:endParaRPr sz="1800">
              <a:solidFill>
                <a:schemeClr val="dk1"/>
              </a:solidFill>
              <a:latin typeface="Arial"/>
              <a:ea typeface="Arial"/>
              <a:cs typeface="Arial"/>
              <a:sym typeface="Arial"/>
            </a:endParaRPr>
          </a:p>
        </p:txBody>
      </p:sp>
      <p:sp>
        <p:nvSpPr>
          <p:cNvPr id="251" name="Google Shape;251;p37"/>
          <p:cNvSpPr/>
          <p:nvPr/>
        </p:nvSpPr>
        <p:spPr>
          <a:xfrm>
            <a:off x="6638313" y="1840178"/>
            <a:ext cx="2487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252" name="Google Shape;252;p37"/>
          <p:cNvSpPr/>
          <p:nvPr/>
        </p:nvSpPr>
        <p:spPr>
          <a:xfrm>
            <a:off x="6836129" y="1340768"/>
            <a:ext cx="360163" cy="1368152"/>
          </a:xfrm>
          <a:prstGeom prst="leftBrace">
            <a:avLst>
              <a:gd fmla="val 8333" name="adj1"/>
              <a:gd fmla="val 50000" name="adj2"/>
            </a:avLst>
          </a:prstGeom>
          <a:noFill/>
          <a:ln cap="flat" cmpd="sng" w="2857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253" name="Google Shape;253;p37"/>
          <p:cNvPicPr preferRelativeResize="0"/>
          <p:nvPr/>
        </p:nvPicPr>
        <p:blipFill rotWithShape="1">
          <a:blip r:embed="rId4">
            <a:alphaModFix/>
          </a:blip>
          <a:srcRect b="0" l="0" r="0" t="0"/>
          <a:stretch/>
        </p:blipFill>
        <p:spPr>
          <a:xfrm>
            <a:off x="7200814" y="3140968"/>
            <a:ext cx="1165220" cy="1512168"/>
          </a:xfrm>
          <a:prstGeom prst="rect">
            <a:avLst/>
          </a:prstGeom>
          <a:noFill/>
          <a:ln>
            <a:noFill/>
          </a:ln>
        </p:spPr>
      </p:pic>
      <p:sp>
        <p:nvSpPr>
          <p:cNvPr id="254" name="Google Shape;254;p37"/>
          <p:cNvSpPr/>
          <p:nvPr/>
        </p:nvSpPr>
        <p:spPr>
          <a:xfrm>
            <a:off x="8361889" y="3675333"/>
            <a:ext cx="360164" cy="977803"/>
          </a:xfrm>
          <a:prstGeom prst="rightBrace">
            <a:avLst>
              <a:gd fmla="val 8333" name="adj1"/>
              <a:gd fmla="val 50000" name="adj2"/>
            </a:avLst>
          </a:prstGeom>
          <a:noFill/>
          <a:ln cap="flat" cmpd="sng" w="2857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37"/>
          <p:cNvSpPr/>
          <p:nvPr/>
        </p:nvSpPr>
        <p:spPr>
          <a:xfrm>
            <a:off x="8722053" y="4057817"/>
            <a:ext cx="4539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i-2</a:t>
            </a:r>
            <a:endParaRPr sz="1800">
              <a:solidFill>
                <a:schemeClr val="dk1"/>
              </a:solidFill>
              <a:latin typeface="Arial"/>
              <a:ea typeface="Arial"/>
              <a:cs typeface="Arial"/>
              <a:sym typeface="Arial"/>
            </a:endParaRPr>
          </a:p>
        </p:txBody>
      </p:sp>
      <p:pic>
        <p:nvPicPr>
          <p:cNvPr id="256" name="Google Shape;256;p37"/>
          <p:cNvPicPr preferRelativeResize="0"/>
          <p:nvPr/>
        </p:nvPicPr>
        <p:blipFill rotWithShape="1">
          <a:blip r:embed="rId5">
            <a:alphaModFix/>
          </a:blip>
          <a:srcRect b="0" l="0" r="0" t="0"/>
          <a:stretch/>
        </p:blipFill>
        <p:spPr>
          <a:xfrm>
            <a:off x="7170506" y="4797152"/>
            <a:ext cx="1282460" cy="1680964"/>
          </a:xfrm>
          <a:prstGeom prst="rect">
            <a:avLst/>
          </a:prstGeom>
          <a:noFill/>
          <a:ln>
            <a:noFill/>
          </a:ln>
        </p:spPr>
      </p:pic>
      <p:sp>
        <p:nvSpPr>
          <p:cNvPr id="257" name="Google Shape;257;p37"/>
          <p:cNvSpPr/>
          <p:nvPr/>
        </p:nvSpPr>
        <p:spPr>
          <a:xfrm>
            <a:off x="8393549" y="5663067"/>
            <a:ext cx="360164" cy="751816"/>
          </a:xfrm>
          <a:prstGeom prst="rightBrace">
            <a:avLst>
              <a:gd fmla="val 8333" name="adj1"/>
              <a:gd fmla="val 50000" name="adj2"/>
            </a:avLst>
          </a:prstGeom>
          <a:noFill/>
          <a:ln cap="flat" cmpd="sng" w="2857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37"/>
          <p:cNvSpPr/>
          <p:nvPr/>
        </p:nvSpPr>
        <p:spPr>
          <a:xfrm>
            <a:off x="8753713" y="6045550"/>
            <a:ext cx="4539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i-3</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 calcmode="lin" valueType="num">
                                      <p:cBhvr additive="base">
                                        <p:cTn dur="500"/>
                                        <p:tgtEl>
                                          <p:spTgt spid="24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 calcmode="lin" valueType="num">
                                      <p:cBhvr additive="base">
                                        <p:cTn dur="500"/>
                                        <p:tgtEl>
                                          <p:spTgt spid="24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 calcmode="lin" valueType="num">
                                      <p:cBhvr additive="base">
                                        <p:cTn dur="500"/>
                                        <p:tgtEl>
                                          <p:spTgt spid="24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 calcmode="lin" valueType="num">
                                      <p:cBhvr additive="base">
                                        <p:cTn dur="500"/>
                                        <p:tgtEl>
                                          <p:spTgt spid="24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 calcmode="lin" valueType="num">
                                      <p:cBhvr additive="base">
                                        <p:cTn dur="500"/>
                                        <p:tgtEl>
                                          <p:spTgt spid="24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 calcmode="lin" valueType="num">
                                      <p:cBhvr additive="base">
                                        <p:cTn dur="500"/>
                                        <p:tgtEl>
                                          <p:spTgt spid="24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 calcmode="lin" valueType="num">
                                      <p:cBhvr additive="base">
                                        <p:cTn dur="500"/>
                                        <p:tgtEl>
                                          <p:spTgt spid="24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 calcmode="lin" valueType="num">
                                      <p:cBhvr additive="base">
                                        <p:cTn dur="500"/>
                                        <p:tgtEl>
                                          <p:spTgt spid="24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 calcmode="lin" valueType="num">
                                      <p:cBhvr additive="base">
                                        <p:cTn dur="500"/>
                                        <p:tgtEl>
                                          <p:spTgt spid="24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9" st="9"/>
                                            </p:txEl>
                                          </p:spTgt>
                                        </p:tgtEl>
                                        <p:attrNameLst>
                                          <p:attrName>style.visibility</p:attrName>
                                        </p:attrNameLst>
                                      </p:cBhvr>
                                      <p:to>
                                        <p:strVal val="visible"/>
                                      </p:to>
                                    </p:set>
                                    <p:anim calcmode="lin" valueType="num">
                                      <p:cBhvr additive="base">
                                        <p:cTn dur="500"/>
                                        <p:tgtEl>
                                          <p:spTgt spid="24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idx="1" type="body"/>
          </p:nvPr>
        </p:nvSpPr>
        <p:spPr>
          <a:xfrm>
            <a:off x="179512" y="620192"/>
            <a:ext cx="8856984" cy="561761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ru-RU" sz="2400"/>
              <a:t>Никаких других вариантов расстановки у нас нет: </a:t>
            </a:r>
            <a:r>
              <a:rPr i="1" lang="ru-RU" sz="2400"/>
              <a:t>либо контейнеров 2-го типа сверху нет, либо один, либо два. </a:t>
            </a:r>
            <a:r>
              <a:rPr b="1" lang="ru-RU" sz="2400"/>
              <a:t>Таким образом, мы рассмотрели все варианты, они все разные. По этому, мы можем сложить количество </a:t>
            </a:r>
            <a:r>
              <a:rPr lang="ru-RU" sz="2400">
                <a:solidFill>
                  <a:srgbClr val="FF0000"/>
                </a:solidFill>
              </a:rPr>
              <a:t>а</a:t>
            </a:r>
            <a:r>
              <a:rPr baseline="-25000" lang="ru-RU" sz="2400">
                <a:solidFill>
                  <a:srgbClr val="FF0000"/>
                </a:solidFill>
              </a:rPr>
              <a:t>i-1</a:t>
            </a:r>
            <a:r>
              <a:rPr lang="ru-RU" sz="2400"/>
              <a:t>, </a:t>
            </a:r>
            <a:r>
              <a:rPr lang="ru-RU" sz="2400">
                <a:solidFill>
                  <a:srgbClr val="FF0000"/>
                </a:solidFill>
              </a:rPr>
              <a:t>а</a:t>
            </a:r>
            <a:r>
              <a:rPr baseline="-25000" lang="ru-RU" sz="2400">
                <a:solidFill>
                  <a:srgbClr val="FF0000"/>
                </a:solidFill>
              </a:rPr>
              <a:t>i-2 </a:t>
            </a:r>
            <a:r>
              <a:rPr lang="ru-RU" sz="2400"/>
              <a:t>и </a:t>
            </a:r>
            <a:r>
              <a:rPr lang="ru-RU" sz="2400">
                <a:solidFill>
                  <a:srgbClr val="FF0000"/>
                </a:solidFill>
              </a:rPr>
              <a:t>а</a:t>
            </a:r>
            <a:r>
              <a:rPr baseline="-25000" lang="ru-RU" sz="2400">
                <a:solidFill>
                  <a:srgbClr val="FF0000"/>
                </a:solidFill>
              </a:rPr>
              <a:t>i-3</a:t>
            </a:r>
            <a:r>
              <a:rPr lang="ru-RU" sz="2400"/>
              <a:t>  и получить рекуррентную формулу:</a:t>
            </a:r>
            <a:endParaRPr/>
          </a:p>
          <a:p>
            <a:pPr indent="0" lvl="0" marL="0" rtl="0" algn="ctr">
              <a:lnSpc>
                <a:spcPct val="90000"/>
              </a:lnSpc>
              <a:spcBef>
                <a:spcPts val="640"/>
              </a:spcBef>
              <a:spcAft>
                <a:spcPts val="0"/>
              </a:spcAft>
              <a:buClr>
                <a:srgbClr val="FF0000"/>
              </a:buClr>
              <a:buSzPts val="3200"/>
              <a:buNone/>
            </a:pPr>
            <a:r>
              <a:rPr lang="ru-RU">
                <a:solidFill>
                  <a:srgbClr val="FF0000"/>
                </a:solidFill>
              </a:rPr>
              <a:t>а</a:t>
            </a:r>
            <a:r>
              <a:rPr baseline="-25000" lang="ru-RU">
                <a:solidFill>
                  <a:srgbClr val="FF0000"/>
                </a:solidFill>
              </a:rPr>
              <a:t>i </a:t>
            </a:r>
            <a:r>
              <a:rPr lang="ru-RU"/>
              <a:t>= </a:t>
            </a:r>
            <a:r>
              <a:rPr lang="ru-RU">
                <a:solidFill>
                  <a:srgbClr val="FF0000"/>
                </a:solidFill>
              </a:rPr>
              <a:t>а</a:t>
            </a:r>
            <a:r>
              <a:rPr baseline="-25000" lang="ru-RU">
                <a:solidFill>
                  <a:srgbClr val="FF0000"/>
                </a:solidFill>
              </a:rPr>
              <a:t>i-1</a:t>
            </a:r>
            <a:r>
              <a:rPr lang="ru-RU"/>
              <a:t>+ </a:t>
            </a:r>
            <a:r>
              <a:rPr lang="ru-RU">
                <a:solidFill>
                  <a:srgbClr val="FF0000"/>
                </a:solidFill>
              </a:rPr>
              <a:t>а</a:t>
            </a:r>
            <a:r>
              <a:rPr baseline="-25000" lang="ru-RU">
                <a:solidFill>
                  <a:srgbClr val="FF0000"/>
                </a:solidFill>
              </a:rPr>
              <a:t>i-2</a:t>
            </a:r>
            <a:r>
              <a:rPr lang="ru-RU"/>
              <a:t>+ </a:t>
            </a:r>
            <a:r>
              <a:rPr lang="ru-RU">
                <a:solidFill>
                  <a:srgbClr val="FF0000"/>
                </a:solidFill>
              </a:rPr>
              <a:t>а</a:t>
            </a:r>
            <a:r>
              <a:rPr baseline="-25000" lang="ru-RU">
                <a:solidFill>
                  <a:srgbClr val="FF0000"/>
                </a:solidFill>
              </a:rPr>
              <a:t>i-3</a:t>
            </a:r>
            <a:r>
              <a:rPr lang="ru-RU"/>
              <a:t>. </a:t>
            </a:r>
            <a:endParaRPr/>
          </a:p>
          <a:p>
            <a:pPr indent="0" lvl="0" marL="0" rtl="0" algn="just">
              <a:lnSpc>
                <a:spcPct val="90000"/>
              </a:lnSpc>
              <a:spcBef>
                <a:spcPts val="480"/>
              </a:spcBef>
              <a:spcAft>
                <a:spcPts val="0"/>
              </a:spcAft>
              <a:buClr>
                <a:schemeClr val="dk1"/>
              </a:buClr>
              <a:buSzPts val="2400"/>
              <a:buNone/>
            </a:pPr>
            <a:r>
              <a:rPr lang="ru-RU" sz="2400"/>
              <a:t>Обратите внимание, что мы думали именно вот в таком направлении: мы пытались получить </a:t>
            </a:r>
            <a:r>
              <a:rPr lang="ru-RU" sz="2400">
                <a:solidFill>
                  <a:srgbClr val="FF0000"/>
                </a:solidFill>
              </a:rPr>
              <a:t>а</a:t>
            </a:r>
            <a:r>
              <a:rPr baseline="-25000" lang="ru-RU" sz="2400">
                <a:solidFill>
                  <a:srgbClr val="FF0000"/>
                </a:solidFill>
              </a:rPr>
              <a:t>i</a:t>
            </a:r>
            <a:r>
              <a:rPr lang="ru-RU" sz="2400"/>
              <a:t> , как-то пытались и вот оно какое-то получилось из предыдущих. Это не то, что мы взяли там данные </a:t>
            </a:r>
            <a:r>
              <a:rPr lang="ru-RU" sz="2400">
                <a:solidFill>
                  <a:srgbClr val="FF0000"/>
                </a:solidFill>
              </a:rPr>
              <a:t>а</a:t>
            </a:r>
            <a:r>
              <a:rPr baseline="-25000" lang="ru-RU" sz="2400">
                <a:solidFill>
                  <a:srgbClr val="FF0000"/>
                </a:solidFill>
              </a:rPr>
              <a:t>i-1 </a:t>
            </a:r>
            <a:r>
              <a:rPr lang="ru-RU" sz="2400"/>
              <a:t> и </a:t>
            </a:r>
            <a:r>
              <a:rPr lang="ru-RU" sz="2400">
                <a:solidFill>
                  <a:srgbClr val="FF0000"/>
                </a:solidFill>
              </a:rPr>
              <a:t>а</a:t>
            </a:r>
            <a:r>
              <a:rPr baseline="-25000" lang="ru-RU" sz="2400">
                <a:solidFill>
                  <a:srgbClr val="FF0000"/>
                </a:solidFill>
              </a:rPr>
              <a:t>i-2</a:t>
            </a:r>
            <a:r>
              <a:rPr lang="ru-RU" sz="2400"/>
              <a:t> и пытались как-то скомбинировать, чтобы получить </a:t>
            </a:r>
            <a:r>
              <a:rPr lang="ru-RU" sz="2400">
                <a:solidFill>
                  <a:srgbClr val="FF0000"/>
                </a:solidFill>
              </a:rPr>
              <a:t>а</a:t>
            </a:r>
            <a:r>
              <a:rPr baseline="-25000" lang="ru-RU" sz="2400">
                <a:solidFill>
                  <a:srgbClr val="FF0000"/>
                </a:solidFill>
              </a:rPr>
              <a:t>i</a:t>
            </a:r>
            <a:r>
              <a:rPr lang="ru-RU" sz="2400"/>
              <a:t> . Нет, мы пытались наоборот </a:t>
            </a:r>
            <a:r>
              <a:rPr lang="ru-RU" sz="2400">
                <a:solidFill>
                  <a:srgbClr val="FF0000"/>
                </a:solidFill>
              </a:rPr>
              <a:t>а</a:t>
            </a:r>
            <a:r>
              <a:rPr baseline="-25000" lang="ru-RU" sz="2400">
                <a:solidFill>
                  <a:srgbClr val="FF0000"/>
                </a:solidFill>
              </a:rPr>
              <a:t>i</a:t>
            </a:r>
            <a:r>
              <a:rPr lang="ru-RU" sz="2400"/>
              <a:t> разложить в решение задач меньшего размера, так удобнее искать общую формулу.</a:t>
            </a:r>
            <a:endParaRPr/>
          </a:p>
          <a:p>
            <a:pPr indent="0" lvl="0" marL="0" rtl="0" algn="just">
              <a:lnSpc>
                <a:spcPct val="90000"/>
              </a:lnSpc>
              <a:spcBef>
                <a:spcPts val="480"/>
              </a:spcBef>
              <a:spcAft>
                <a:spcPts val="0"/>
              </a:spcAft>
              <a:buClr>
                <a:srgbClr val="0070C0"/>
              </a:buClr>
              <a:buSzPts val="2400"/>
              <a:buNone/>
            </a:pPr>
            <a:r>
              <a:rPr b="1" lang="ru-RU" sz="2400">
                <a:solidFill>
                  <a:srgbClr val="0070C0"/>
                </a:solidFill>
              </a:rPr>
              <a:t>Четвёртый</a:t>
            </a:r>
            <a:r>
              <a:rPr lang="ru-RU" sz="2400"/>
              <a:t> пункт нашего плана – </a:t>
            </a:r>
            <a:r>
              <a:rPr b="1" i="1" lang="ru-RU" sz="2400"/>
              <a:t>Это – ограничения и начальные значения.</a:t>
            </a:r>
            <a:endParaRPr/>
          </a:p>
          <a:p>
            <a:pPr indent="0" lvl="0" marL="0" rtl="0" algn="just">
              <a:lnSpc>
                <a:spcPct val="90000"/>
              </a:lnSpc>
              <a:spcBef>
                <a:spcPts val="480"/>
              </a:spcBef>
              <a:spcAft>
                <a:spcPts val="0"/>
              </a:spcAft>
              <a:buClr>
                <a:schemeClr val="dk1"/>
              </a:buClr>
              <a:buSzPts val="2400"/>
              <a:buNone/>
            </a:pPr>
            <a:r>
              <a:t/>
            </a:r>
            <a:endParaRPr sz="2400"/>
          </a:p>
        </p:txBody>
      </p:sp>
      <p:sp>
        <p:nvSpPr>
          <p:cNvPr id="264" name="Google Shape;264;p38"/>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500"/>
                                        <p:tgtEl>
                                          <p:spTgt spid="2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500"/>
                                        <p:tgtEl>
                                          <p:spTgt spid="2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 calcmode="lin" valueType="num">
                                      <p:cBhvr additive="base">
                                        <p:cTn dur="500"/>
                                        <p:tgtEl>
                                          <p:spTgt spid="26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 calcmode="lin" valueType="num">
                                      <p:cBhvr additive="base">
                                        <p:cTn dur="500"/>
                                        <p:tgtEl>
                                          <p:spTgt spid="26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1" type="body"/>
          </p:nvPr>
        </p:nvSpPr>
        <p:spPr>
          <a:xfrm>
            <a:off x="35496" y="620192"/>
            <a:ext cx="9001000" cy="561761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ru-RU" sz="2400"/>
              <a:t>Итак, </a:t>
            </a:r>
            <a:r>
              <a:rPr b="1" lang="ru-RU" sz="2400">
                <a:solidFill>
                  <a:srgbClr val="0070C0"/>
                </a:solidFill>
              </a:rPr>
              <a:t>Четвёртый</a:t>
            </a:r>
            <a:r>
              <a:rPr lang="ru-RU" sz="2400"/>
              <a:t> пункт нашего плана – </a:t>
            </a:r>
            <a:r>
              <a:rPr b="1" i="1" lang="ru-RU" sz="2400"/>
              <a:t>Это – ограничения и начальные значения.</a:t>
            </a:r>
            <a:endParaRPr/>
          </a:p>
          <a:p>
            <a:pPr indent="0" lvl="0" marL="0" rtl="0" algn="just">
              <a:lnSpc>
                <a:spcPct val="90000"/>
              </a:lnSpc>
              <a:spcBef>
                <a:spcPts val="480"/>
              </a:spcBef>
              <a:spcAft>
                <a:spcPts val="0"/>
              </a:spcAft>
              <a:buClr>
                <a:schemeClr val="dk1"/>
              </a:buClr>
              <a:buSzPts val="2400"/>
              <a:buNone/>
            </a:pPr>
            <a:r>
              <a:rPr lang="ru-RU" sz="2400"/>
              <a:t>Рекуррентная формула действует не для всех i, например, если мы подставим i=1 единицу, то у нас получится 1-3, т.е. ничего не получится.</a:t>
            </a:r>
            <a:endParaRPr/>
          </a:p>
          <a:p>
            <a:pPr indent="0" lvl="0" marL="0" rtl="0" algn="just">
              <a:lnSpc>
                <a:spcPct val="90000"/>
              </a:lnSpc>
              <a:spcBef>
                <a:spcPts val="480"/>
              </a:spcBef>
              <a:spcAft>
                <a:spcPts val="0"/>
              </a:spcAft>
              <a:buClr>
                <a:schemeClr val="dk1"/>
              </a:buClr>
              <a:buSzPts val="2400"/>
              <a:buNone/>
            </a:pPr>
            <a:r>
              <a:rPr lang="ru-RU" sz="2400"/>
              <a:t>Выпишем ограничения при которых формула работает и запишем начальные значения (которых нам, пока, не хватает), при которых данная формула однозначно определяет последовательность.</a:t>
            </a:r>
            <a:endParaRPr/>
          </a:p>
          <a:p>
            <a:pPr indent="0" lvl="0" marL="0" rtl="0" algn="just">
              <a:lnSpc>
                <a:spcPct val="90000"/>
              </a:lnSpc>
              <a:spcBef>
                <a:spcPts val="480"/>
              </a:spcBef>
              <a:spcAft>
                <a:spcPts val="0"/>
              </a:spcAft>
              <a:buClr>
                <a:schemeClr val="dk1"/>
              </a:buClr>
              <a:buSzPts val="2400"/>
              <a:buNone/>
            </a:pPr>
            <a:r>
              <a:rPr lang="ru-RU" sz="2400"/>
              <a:t>Как пишутся ограничения.  Надо посмотреть на те индексы которые входят в эту последовательность ( в формулу для последовательности) и уже видно, что если здесь встречается i-3, значит i должно быть, хотя бы, </a:t>
            </a:r>
            <a:r>
              <a:rPr i="1" lang="ru-RU" sz="2400"/>
              <a:t>тройкой</a:t>
            </a:r>
            <a:r>
              <a:rPr lang="ru-RU" sz="2400"/>
              <a:t>.  Да, это если мы пускаем </a:t>
            </a:r>
            <a:r>
              <a:rPr lang="ru-RU" sz="2400">
                <a:solidFill>
                  <a:srgbClr val="FF0000"/>
                </a:solidFill>
              </a:rPr>
              <a:t>а</a:t>
            </a:r>
            <a:r>
              <a:rPr baseline="-25000" lang="ru-RU" sz="2400">
                <a:solidFill>
                  <a:srgbClr val="FF0000"/>
                </a:solidFill>
              </a:rPr>
              <a:t>0</a:t>
            </a:r>
            <a:r>
              <a:rPr lang="ru-RU" sz="2400"/>
              <a:t> . Если не допускаем, то i должно быть хотя бы четверкой. </a:t>
            </a:r>
            <a:endParaRPr/>
          </a:p>
          <a:p>
            <a:pPr indent="0" lvl="0" marL="0" rtl="0" algn="just">
              <a:lnSpc>
                <a:spcPct val="90000"/>
              </a:lnSpc>
              <a:spcBef>
                <a:spcPts val="480"/>
              </a:spcBef>
              <a:spcAft>
                <a:spcPts val="0"/>
              </a:spcAft>
              <a:buClr>
                <a:schemeClr val="dk1"/>
              </a:buClr>
              <a:buSzPts val="2400"/>
              <a:buNone/>
            </a:pPr>
            <a:r>
              <a:rPr lang="ru-RU" sz="2400"/>
              <a:t>Итого: </a:t>
            </a:r>
            <a:r>
              <a:rPr b="1" lang="ru-RU" sz="2400">
                <a:solidFill>
                  <a:srgbClr val="FF0000"/>
                </a:solidFill>
              </a:rPr>
              <a:t>i ≥3</a:t>
            </a:r>
            <a:r>
              <a:rPr lang="ru-RU" sz="2400"/>
              <a:t>.</a:t>
            </a:r>
            <a:endParaRPr/>
          </a:p>
          <a:p>
            <a:pPr indent="0" lvl="0" marL="0" rtl="0" algn="just">
              <a:lnSpc>
                <a:spcPct val="90000"/>
              </a:lnSpc>
              <a:spcBef>
                <a:spcPts val="560"/>
              </a:spcBef>
              <a:spcAft>
                <a:spcPts val="0"/>
              </a:spcAft>
              <a:buClr>
                <a:schemeClr val="dk1"/>
              </a:buClr>
              <a:buSzPts val="2400"/>
              <a:buNone/>
            </a:pPr>
            <a:r>
              <a:rPr lang="ru-RU" sz="2400"/>
              <a:t>Кстати, </a:t>
            </a:r>
            <a:r>
              <a:rPr lang="ru-RU" sz="2400">
                <a:solidFill>
                  <a:srgbClr val="FF0000"/>
                </a:solidFill>
              </a:rPr>
              <a:t>а</a:t>
            </a:r>
            <a:r>
              <a:rPr baseline="-25000" lang="ru-RU" sz="2400">
                <a:solidFill>
                  <a:srgbClr val="FF0000"/>
                </a:solidFill>
              </a:rPr>
              <a:t>0</a:t>
            </a:r>
            <a:r>
              <a:rPr lang="ru-RU" sz="2400"/>
              <a:t> здесь тоже можно легко посчитать. Если у нас нет контейнеров,  то такая стопка, </a:t>
            </a:r>
            <a:r>
              <a:rPr i="1" lang="ru-RU" sz="2400"/>
              <a:t>одна</a:t>
            </a:r>
            <a:r>
              <a:rPr lang="ru-RU" sz="2400"/>
              <a:t>. Это - пустая стопка. У нас пустое множество контейнеров, оно одно такое. </a:t>
            </a:r>
            <a:r>
              <a:rPr b="1" lang="ru-RU" sz="2800">
                <a:solidFill>
                  <a:srgbClr val="FF0000"/>
                </a:solidFill>
              </a:rPr>
              <a:t>a</a:t>
            </a:r>
            <a:r>
              <a:rPr b="1" baseline="-25000" lang="ru-RU" sz="2800">
                <a:solidFill>
                  <a:srgbClr val="FF0000"/>
                </a:solidFill>
              </a:rPr>
              <a:t>0</a:t>
            </a:r>
            <a:r>
              <a:rPr b="1" baseline="-25000" lang="ru-RU" sz="2400">
                <a:solidFill>
                  <a:srgbClr val="FF0000"/>
                </a:solidFill>
              </a:rPr>
              <a:t> </a:t>
            </a:r>
            <a:r>
              <a:rPr lang="ru-RU" sz="2400"/>
              <a:t>= 1. </a:t>
            </a:r>
            <a:endParaRPr/>
          </a:p>
        </p:txBody>
      </p:sp>
      <p:sp>
        <p:nvSpPr>
          <p:cNvPr id="270" name="Google Shape;270;p39"/>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idx="1" type="body"/>
          </p:nvPr>
        </p:nvSpPr>
        <p:spPr>
          <a:xfrm>
            <a:off x="0" y="692696"/>
            <a:ext cx="9001000" cy="6165304"/>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400"/>
              <a:buNone/>
            </a:pPr>
            <a:r>
              <a:rPr lang="ru-RU" sz="2400"/>
              <a:t>Соответственно если </a:t>
            </a:r>
            <a:r>
              <a:rPr b="1" lang="ru-RU" sz="2400">
                <a:solidFill>
                  <a:srgbClr val="FF0000"/>
                </a:solidFill>
              </a:rPr>
              <a:t>i ≥3 </a:t>
            </a:r>
            <a:r>
              <a:rPr lang="ru-RU" sz="2400"/>
              <a:t>, это ограничение для рекуррентной формулы,  то для всех остальных i надо выписать руками </a:t>
            </a:r>
            <a:r>
              <a:rPr b="1" lang="ru-RU" sz="2800">
                <a:solidFill>
                  <a:srgbClr val="FF0000"/>
                </a:solidFill>
              </a:rPr>
              <a:t>a</a:t>
            </a:r>
            <a:r>
              <a:rPr b="1" baseline="-25000" lang="ru-RU" sz="2800">
                <a:solidFill>
                  <a:srgbClr val="FF0000"/>
                </a:solidFill>
              </a:rPr>
              <a:t>0</a:t>
            </a:r>
            <a:r>
              <a:rPr b="1" baseline="-25000" lang="ru-RU" sz="2400">
                <a:solidFill>
                  <a:srgbClr val="FF0000"/>
                </a:solidFill>
              </a:rPr>
              <a:t> , </a:t>
            </a:r>
            <a:r>
              <a:rPr b="1" lang="ru-RU" sz="2800">
                <a:solidFill>
                  <a:srgbClr val="FF0000"/>
                </a:solidFill>
              </a:rPr>
              <a:t>a</a:t>
            </a:r>
            <a:r>
              <a:rPr b="1" baseline="-25000" lang="ru-RU" sz="2800">
                <a:solidFill>
                  <a:srgbClr val="FF0000"/>
                </a:solidFill>
              </a:rPr>
              <a:t>1</a:t>
            </a:r>
            <a:r>
              <a:rPr b="1" baseline="-25000" lang="ru-RU" sz="2400">
                <a:solidFill>
                  <a:srgbClr val="FF0000"/>
                </a:solidFill>
              </a:rPr>
              <a:t>  и </a:t>
            </a:r>
            <a:r>
              <a:rPr b="1" lang="ru-RU" sz="2800">
                <a:solidFill>
                  <a:srgbClr val="FF0000"/>
                </a:solidFill>
              </a:rPr>
              <a:t>a</a:t>
            </a:r>
            <a:r>
              <a:rPr b="1" baseline="-25000" lang="ru-RU" sz="2800">
                <a:solidFill>
                  <a:srgbClr val="FF0000"/>
                </a:solidFill>
              </a:rPr>
              <a:t>2</a:t>
            </a:r>
            <a:r>
              <a:rPr b="1" baseline="-25000" lang="ru-RU" sz="2400">
                <a:solidFill>
                  <a:srgbClr val="FF0000"/>
                </a:solidFill>
              </a:rPr>
              <a:t> </a:t>
            </a:r>
            <a:r>
              <a:rPr lang="ru-RU" sz="2400"/>
              <a:t>Мы это уже сделали в начале: </a:t>
            </a:r>
            <a:r>
              <a:rPr b="1" lang="ru-RU" sz="2800">
                <a:solidFill>
                  <a:srgbClr val="FF0000"/>
                </a:solidFill>
              </a:rPr>
              <a:t>a</a:t>
            </a:r>
            <a:r>
              <a:rPr b="1" baseline="-25000" lang="ru-RU" sz="2800">
                <a:solidFill>
                  <a:srgbClr val="FF0000"/>
                </a:solidFill>
              </a:rPr>
              <a:t>1</a:t>
            </a:r>
            <a:r>
              <a:rPr b="1" baseline="-25000" lang="ru-RU" sz="2400">
                <a:solidFill>
                  <a:srgbClr val="FF0000"/>
                </a:solidFill>
              </a:rPr>
              <a:t> </a:t>
            </a:r>
            <a:r>
              <a:rPr lang="ru-RU" sz="2400"/>
              <a:t>= 2 , </a:t>
            </a:r>
            <a:r>
              <a:rPr b="1" lang="ru-RU" sz="2800">
                <a:solidFill>
                  <a:srgbClr val="FF0000"/>
                </a:solidFill>
              </a:rPr>
              <a:t>a</a:t>
            </a:r>
            <a:r>
              <a:rPr b="1" baseline="-25000" lang="ru-RU" sz="2800">
                <a:solidFill>
                  <a:srgbClr val="FF0000"/>
                </a:solidFill>
              </a:rPr>
              <a:t>2</a:t>
            </a:r>
            <a:r>
              <a:rPr b="1" baseline="-25000" lang="ru-RU" sz="2400">
                <a:solidFill>
                  <a:srgbClr val="FF0000"/>
                </a:solidFill>
              </a:rPr>
              <a:t> </a:t>
            </a:r>
            <a:r>
              <a:rPr lang="ru-RU" sz="2400"/>
              <a:t>= 4, ну и, на прошлом слайде, </a:t>
            </a:r>
            <a:r>
              <a:rPr b="1" lang="ru-RU" sz="2800">
                <a:solidFill>
                  <a:srgbClr val="FF0000"/>
                </a:solidFill>
              </a:rPr>
              <a:t>a</a:t>
            </a:r>
            <a:r>
              <a:rPr b="1" baseline="-25000" lang="ru-RU" sz="2800">
                <a:solidFill>
                  <a:srgbClr val="FF0000"/>
                </a:solidFill>
              </a:rPr>
              <a:t>0</a:t>
            </a:r>
            <a:r>
              <a:rPr b="1" baseline="-25000" lang="ru-RU" sz="2400">
                <a:solidFill>
                  <a:srgbClr val="FF0000"/>
                </a:solidFill>
              </a:rPr>
              <a:t> </a:t>
            </a:r>
            <a:r>
              <a:rPr lang="ru-RU" sz="2400"/>
              <a:t>= 1. </a:t>
            </a:r>
            <a:endParaRPr/>
          </a:p>
          <a:p>
            <a:pPr indent="0" lvl="0" marL="0" rtl="0" algn="just">
              <a:lnSpc>
                <a:spcPct val="80000"/>
              </a:lnSpc>
              <a:spcBef>
                <a:spcPts val="560"/>
              </a:spcBef>
              <a:spcAft>
                <a:spcPts val="0"/>
              </a:spcAft>
              <a:buClr>
                <a:schemeClr val="dk1"/>
              </a:buClr>
              <a:buSzPts val="2400"/>
              <a:buNone/>
            </a:pPr>
            <a:r>
              <a:rPr lang="ru-RU" sz="2400"/>
              <a:t>Тогда , </a:t>
            </a:r>
            <a:r>
              <a:rPr b="1" lang="ru-RU" sz="2800">
                <a:solidFill>
                  <a:srgbClr val="FF0000"/>
                </a:solidFill>
              </a:rPr>
              <a:t>a</a:t>
            </a:r>
            <a:r>
              <a:rPr b="1" baseline="-25000" lang="ru-RU" sz="2800">
                <a:solidFill>
                  <a:srgbClr val="FF0000"/>
                </a:solidFill>
              </a:rPr>
              <a:t>3</a:t>
            </a:r>
            <a:r>
              <a:rPr b="1" baseline="-25000" lang="ru-RU" sz="2400">
                <a:solidFill>
                  <a:srgbClr val="FF0000"/>
                </a:solidFill>
              </a:rPr>
              <a:t> </a:t>
            </a:r>
            <a:r>
              <a:rPr lang="ru-RU" sz="2400"/>
              <a:t>, можно посчитать по рекуррентной формуле: </a:t>
            </a:r>
            <a:endParaRPr/>
          </a:p>
          <a:p>
            <a:pPr indent="0" lvl="0" marL="0" rtl="0" algn="ctr">
              <a:lnSpc>
                <a:spcPct val="80000"/>
              </a:lnSpc>
              <a:spcBef>
                <a:spcPts val="560"/>
              </a:spcBef>
              <a:spcAft>
                <a:spcPts val="0"/>
              </a:spcAft>
              <a:buClr>
                <a:srgbClr val="FF0000"/>
              </a:buClr>
              <a:buSzPts val="2800"/>
              <a:buNone/>
            </a:pPr>
            <a:r>
              <a:rPr b="1" lang="ru-RU" sz="2800">
                <a:solidFill>
                  <a:srgbClr val="FF0000"/>
                </a:solidFill>
              </a:rPr>
              <a:t>a</a:t>
            </a:r>
            <a:r>
              <a:rPr b="1" baseline="-25000" lang="ru-RU" sz="2800">
                <a:solidFill>
                  <a:srgbClr val="FF0000"/>
                </a:solidFill>
              </a:rPr>
              <a:t>3</a:t>
            </a:r>
            <a:r>
              <a:rPr b="1" baseline="-25000" lang="ru-RU" sz="2400">
                <a:solidFill>
                  <a:srgbClr val="FF0000"/>
                </a:solidFill>
              </a:rPr>
              <a:t> </a:t>
            </a:r>
            <a:r>
              <a:rPr lang="ru-RU" sz="2400"/>
              <a:t>= </a:t>
            </a:r>
            <a:r>
              <a:rPr b="1" lang="ru-RU" sz="2800">
                <a:solidFill>
                  <a:srgbClr val="FF0000"/>
                </a:solidFill>
              </a:rPr>
              <a:t>a</a:t>
            </a:r>
            <a:r>
              <a:rPr b="1" baseline="-25000" lang="ru-RU" sz="2800">
                <a:solidFill>
                  <a:srgbClr val="FF0000"/>
                </a:solidFill>
              </a:rPr>
              <a:t>0 </a:t>
            </a:r>
            <a:r>
              <a:rPr lang="ru-RU" sz="2800"/>
              <a:t>+ </a:t>
            </a:r>
            <a:r>
              <a:rPr b="1" lang="ru-RU" sz="2800">
                <a:solidFill>
                  <a:srgbClr val="FF0000"/>
                </a:solidFill>
              </a:rPr>
              <a:t>a</a:t>
            </a:r>
            <a:r>
              <a:rPr b="1" baseline="-25000" lang="ru-RU" sz="2800">
                <a:solidFill>
                  <a:srgbClr val="FF0000"/>
                </a:solidFill>
              </a:rPr>
              <a:t>1</a:t>
            </a:r>
            <a:r>
              <a:rPr b="1" baseline="-25000" lang="ru-RU" sz="2400">
                <a:solidFill>
                  <a:srgbClr val="FF0000"/>
                </a:solidFill>
              </a:rPr>
              <a:t> </a:t>
            </a:r>
            <a:r>
              <a:rPr lang="ru-RU" sz="2400"/>
              <a:t>+  </a:t>
            </a:r>
            <a:r>
              <a:rPr b="1" lang="ru-RU" sz="2800">
                <a:solidFill>
                  <a:srgbClr val="FF0000"/>
                </a:solidFill>
              </a:rPr>
              <a:t>a</a:t>
            </a:r>
            <a:r>
              <a:rPr b="1" baseline="-25000" lang="ru-RU" sz="2800">
                <a:solidFill>
                  <a:srgbClr val="FF0000"/>
                </a:solidFill>
              </a:rPr>
              <a:t>3</a:t>
            </a:r>
            <a:r>
              <a:rPr b="1" baseline="-25000" lang="ru-RU" sz="2400">
                <a:solidFill>
                  <a:srgbClr val="FF0000"/>
                </a:solidFill>
              </a:rPr>
              <a:t> </a:t>
            </a:r>
            <a:r>
              <a:rPr lang="ru-RU" sz="2400"/>
              <a:t>= 1 + 2 + 4 =7 .</a:t>
            </a:r>
            <a:endParaRPr/>
          </a:p>
          <a:p>
            <a:pPr indent="0" lvl="0" marL="0" rtl="0" algn="just">
              <a:lnSpc>
                <a:spcPct val="80000"/>
              </a:lnSpc>
              <a:spcBef>
                <a:spcPts val="480"/>
              </a:spcBef>
              <a:spcAft>
                <a:spcPts val="0"/>
              </a:spcAft>
              <a:buClr>
                <a:schemeClr val="dk1"/>
              </a:buClr>
              <a:buSzPts val="2400"/>
              <a:buNone/>
            </a:pPr>
            <a:r>
              <a:rPr lang="ru-RU" sz="2400"/>
              <a:t>Зачем четвёртый пункт плана нужен еще. </a:t>
            </a:r>
            <a:endParaRPr/>
          </a:p>
          <a:p>
            <a:pPr indent="0" lvl="0" marL="0" rtl="0" algn="just">
              <a:lnSpc>
                <a:spcPct val="80000"/>
              </a:lnSpc>
              <a:spcBef>
                <a:spcPts val="480"/>
              </a:spcBef>
              <a:spcAft>
                <a:spcPts val="0"/>
              </a:spcAft>
              <a:buClr>
                <a:schemeClr val="dk1"/>
              </a:buClr>
              <a:buSzPts val="2400"/>
              <a:buNone/>
            </a:pPr>
            <a:r>
              <a:rPr lang="ru-RU" sz="2400"/>
              <a:t>Когда Вы будете писать программу, Вы будете писать цикл вычисления по рекуррентной  формуле и очень важно, чтобы у вас цикл начинался не с нуля или единицы, а именно с </a:t>
            </a:r>
            <a:r>
              <a:rPr b="1" lang="ru-RU" sz="2400">
                <a:solidFill>
                  <a:srgbClr val="FF0000"/>
                </a:solidFill>
              </a:rPr>
              <a:t>i ≥3</a:t>
            </a:r>
            <a:r>
              <a:rPr lang="ru-RU" sz="2400"/>
              <a:t> . Если Вы в этом месте ошибетесь на единичку в ту или иную, сторону то у вас программа будет работать неверно.  Поэтому этот пункт имеет двойной смысл:</a:t>
            </a:r>
            <a:endParaRPr/>
          </a:p>
          <a:p>
            <a:pPr indent="-342900" lvl="0" marL="342900" rtl="0" algn="just">
              <a:lnSpc>
                <a:spcPct val="80000"/>
              </a:lnSpc>
              <a:spcBef>
                <a:spcPts val="480"/>
              </a:spcBef>
              <a:spcAft>
                <a:spcPts val="0"/>
              </a:spcAft>
              <a:buClr>
                <a:schemeClr val="dk1"/>
              </a:buClr>
              <a:buSzPts val="2400"/>
              <a:buChar char="•"/>
            </a:pPr>
            <a:r>
              <a:rPr lang="ru-RU" sz="2400"/>
              <a:t>Во-первых вы подбираете нужное начальные значения которые задаются перед вычислениям в цикле по этой рекуррентной формуле</a:t>
            </a:r>
            <a:endParaRPr/>
          </a:p>
          <a:p>
            <a:pPr indent="-342900" lvl="0" marL="342900" rtl="0" algn="just">
              <a:lnSpc>
                <a:spcPct val="80000"/>
              </a:lnSpc>
              <a:spcBef>
                <a:spcPts val="480"/>
              </a:spcBef>
              <a:spcAft>
                <a:spcPts val="0"/>
              </a:spcAft>
              <a:buClr>
                <a:schemeClr val="dk1"/>
              </a:buClr>
              <a:buSzPts val="2400"/>
              <a:buChar char="•"/>
            </a:pPr>
            <a:r>
              <a:rPr lang="ru-RU" sz="2400"/>
              <a:t>Во-вторых вы пишете ограничение для этого цикла ясно, что он будет работать до n, а вот от скольки – тут нужно явно написать.</a:t>
            </a:r>
            <a:endParaRPr/>
          </a:p>
        </p:txBody>
      </p:sp>
      <p:sp>
        <p:nvSpPr>
          <p:cNvPr id="276" name="Google Shape;276;p40"/>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idx="1" type="body"/>
          </p:nvPr>
        </p:nvSpPr>
        <p:spPr>
          <a:xfrm>
            <a:off x="0" y="596252"/>
            <a:ext cx="9001000" cy="6217124"/>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400"/>
              <a:buNone/>
            </a:pPr>
            <a:r>
              <a:rPr lang="ru-RU" sz="2400"/>
              <a:t>Есть еще один пункт, который пока был очевиден, но в дальнейшем когда мы будем говорить про двумерное динамическое программирование, или если у Вас возникнут какие-то более хитрые одномерные задачи, с ним могут быть проблемы. </a:t>
            </a:r>
            <a:endParaRPr/>
          </a:p>
          <a:p>
            <a:pPr indent="0" lvl="0" marL="0" rtl="0" algn="just">
              <a:lnSpc>
                <a:spcPct val="80000"/>
              </a:lnSpc>
              <a:spcBef>
                <a:spcPts val="480"/>
              </a:spcBef>
              <a:spcAft>
                <a:spcPts val="0"/>
              </a:spcAft>
              <a:buClr>
                <a:srgbClr val="0070C0"/>
              </a:buClr>
              <a:buSzPts val="2400"/>
              <a:buNone/>
            </a:pPr>
            <a:r>
              <a:rPr b="1" lang="ru-RU" sz="2400">
                <a:solidFill>
                  <a:srgbClr val="0070C0"/>
                </a:solidFill>
              </a:rPr>
              <a:t>Пятый</a:t>
            </a:r>
            <a:r>
              <a:rPr lang="ru-RU" sz="2400"/>
              <a:t> пункт нашего плана – </a:t>
            </a:r>
            <a:r>
              <a:rPr b="1" i="1" lang="ru-RU" sz="2400"/>
              <a:t>Это порядок вычислений.</a:t>
            </a:r>
            <a:r>
              <a:rPr lang="ru-RU" sz="2400"/>
              <a:t> </a:t>
            </a:r>
            <a:endParaRPr/>
          </a:p>
          <a:p>
            <a:pPr indent="0" lvl="0" marL="0" rtl="0" algn="just">
              <a:lnSpc>
                <a:spcPct val="80000"/>
              </a:lnSpc>
              <a:spcBef>
                <a:spcPts val="480"/>
              </a:spcBef>
              <a:spcAft>
                <a:spcPts val="0"/>
              </a:spcAft>
              <a:buClr>
                <a:schemeClr val="dk1"/>
              </a:buClr>
              <a:buSzPts val="2400"/>
              <a:buNone/>
            </a:pPr>
            <a:r>
              <a:rPr lang="ru-RU" sz="2400"/>
              <a:t>Мы вычисляем много значений. В данном случае, </a:t>
            </a:r>
            <a:r>
              <a:rPr b="1" lang="ru-RU" sz="2400">
                <a:solidFill>
                  <a:srgbClr val="FF0000"/>
                </a:solidFill>
              </a:rPr>
              <a:t>a</a:t>
            </a:r>
            <a:r>
              <a:rPr b="1" baseline="-25000" lang="ru-RU" sz="2400">
                <a:solidFill>
                  <a:srgbClr val="FF0000"/>
                </a:solidFill>
              </a:rPr>
              <a:t>0 </a:t>
            </a:r>
            <a:r>
              <a:rPr lang="ru-RU" sz="2400"/>
              <a:t>, </a:t>
            </a:r>
            <a:r>
              <a:rPr b="1" lang="ru-RU" sz="2400">
                <a:solidFill>
                  <a:srgbClr val="FF0000"/>
                </a:solidFill>
              </a:rPr>
              <a:t>a</a:t>
            </a:r>
            <a:r>
              <a:rPr b="1" baseline="-25000" lang="ru-RU" sz="2400">
                <a:solidFill>
                  <a:srgbClr val="FF0000"/>
                </a:solidFill>
              </a:rPr>
              <a:t>1</a:t>
            </a:r>
            <a:r>
              <a:rPr b="1" baseline="-25000" lang="ru-RU" sz="2000">
                <a:solidFill>
                  <a:srgbClr val="FF0000"/>
                </a:solidFill>
              </a:rPr>
              <a:t> </a:t>
            </a:r>
            <a:r>
              <a:rPr lang="ru-RU" sz="2000"/>
              <a:t>,  </a:t>
            </a:r>
            <a:r>
              <a:rPr b="1" lang="ru-RU" sz="2400">
                <a:solidFill>
                  <a:srgbClr val="FF0000"/>
                </a:solidFill>
              </a:rPr>
              <a:t>a</a:t>
            </a:r>
            <a:r>
              <a:rPr b="1" baseline="-25000" lang="ru-RU" sz="2400">
                <a:solidFill>
                  <a:srgbClr val="FF0000"/>
                </a:solidFill>
              </a:rPr>
              <a:t>2 </a:t>
            </a:r>
            <a:r>
              <a:rPr b="1" baseline="-25000" lang="ru-RU" sz="2000">
                <a:solidFill>
                  <a:srgbClr val="FF0000"/>
                </a:solidFill>
              </a:rPr>
              <a:t> </a:t>
            </a:r>
            <a:r>
              <a:rPr lang="ru-RU" sz="2400"/>
              <a:t>и так далее. В других задачах, это может быть целая таблица значений если у нас </a:t>
            </a:r>
            <a:r>
              <a:rPr lang="ru-RU" sz="2400">
                <a:solidFill>
                  <a:srgbClr val="FF0000"/>
                </a:solidFill>
              </a:rPr>
              <a:t>а</a:t>
            </a:r>
            <a:r>
              <a:rPr baseline="-25000" lang="ru-RU" sz="2400">
                <a:solidFill>
                  <a:srgbClr val="FF0000"/>
                </a:solidFill>
              </a:rPr>
              <a:t>ij</a:t>
            </a:r>
            <a:r>
              <a:rPr lang="ru-RU" sz="2400"/>
              <a:t> где j прибегает , например, от 0 до n. Может быть там даже трехмерная такая табличка, если это </a:t>
            </a:r>
            <a:r>
              <a:rPr lang="ru-RU" sz="2400">
                <a:solidFill>
                  <a:srgbClr val="FF0000"/>
                </a:solidFill>
              </a:rPr>
              <a:t>а</a:t>
            </a:r>
            <a:r>
              <a:rPr baseline="-25000" lang="ru-RU" sz="2400">
                <a:solidFill>
                  <a:srgbClr val="FF0000"/>
                </a:solidFill>
              </a:rPr>
              <a:t>ijk</a:t>
            </a:r>
            <a:r>
              <a:rPr lang="ru-RU" sz="2400"/>
              <a:t> и возникает вопрос такой: </a:t>
            </a:r>
            <a:r>
              <a:rPr b="1" i="1" lang="ru-RU" sz="2400"/>
              <a:t>«А в каком же порядке вычислять эти значения?»</a:t>
            </a:r>
            <a:r>
              <a:rPr lang="ru-RU" sz="2400"/>
              <a:t> </a:t>
            </a:r>
            <a:endParaRPr/>
          </a:p>
          <a:p>
            <a:pPr indent="0" lvl="0" marL="0" rtl="0" algn="just">
              <a:lnSpc>
                <a:spcPct val="80000"/>
              </a:lnSpc>
              <a:spcBef>
                <a:spcPts val="480"/>
              </a:spcBef>
              <a:spcAft>
                <a:spcPts val="0"/>
              </a:spcAft>
              <a:buClr>
                <a:schemeClr val="dk1"/>
              </a:buClr>
              <a:buSzPts val="2400"/>
              <a:buNone/>
            </a:pPr>
            <a:r>
              <a:rPr lang="ru-RU" sz="2400"/>
              <a:t>Когда у нас массив одномерный, то мы шли слева направо и по очереди вычисляли, но и здесь это может оказаться не так, например, в каких-то задачах нам нужно сначала будет вычислить чётное значение </a:t>
            </a:r>
            <a:r>
              <a:rPr lang="ru-RU" sz="2400">
                <a:solidFill>
                  <a:srgbClr val="FF0000"/>
                </a:solidFill>
              </a:rPr>
              <a:t>а</a:t>
            </a:r>
            <a:r>
              <a:rPr lang="ru-RU" sz="2400"/>
              <a:t> , потом вычислить нечетные. Ну а если мы заполняем таблицу, то могут быть тоже разные порядки ее заполнения: в какой-то задаче она может заполняться по стрелочкам, в какой-то по столбцам и т,д. Будут даже задачи где нужно ее заполнять например по диагоналям.</a:t>
            </a:r>
            <a:endParaRPr b="1" i="1" sz="2400"/>
          </a:p>
        </p:txBody>
      </p:sp>
      <p:sp>
        <p:nvSpPr>
          <p:cNvPr id="282" name="Google Shape;282;p41"/>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1" type="body"/>
          </p:nvPr>
        </p:nvSpPr>
        <p:spPr>
          <a:xfrm>
            <a:off x="71500" y="620192"/>
            <a:ext cx="9001000" cy="6237808"/>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chemeClr val="dk1"/>
              </a:buClr>
              <a:buSzPts val="2400"/>
              <a:buNone/>
            </a:pPr>
            <a:r>
              <a:rPr lang="ru-RU" sz="2400"/>
              <a:t>Поэтому мы должны определиться как же нам писать наши циклы. То есть, в каком порядке нам нужно заполнять этот массив.</a:t>
            </a:r>
            <a:endParaRPr/>
          </a:p>
          <a:p>
            <a:pPr indent="0" lvl="0" marL="0" rtl="0" algn="just">
              <a:lnSpc>
                <a:spcPct val="85000"/>
              </a:lnSpc>
              <a:spcBef>
                <a:spcPts val="480"/>
              </a:spcBef>
              <a:spcAft>
                <a:spcPts val="0"/>
              </a:spcAft>
              <a:buClr>
                <a:schemeClr val="dk1"/>
              </a:buClr>
              <a:buSzPts val="2400"/>
              <a:buNone/>
            </a:pPr>
            <a:r>
              <a:rPr lang="ru-RU" sz="2400"/>
              <a:t>Можно дописать еще и шестой пункт. Его обычно не проговаривают в учебниках, а только упоминают:</a:t>
            </a:r>
            <a:endParaRPr/>
          </a:p>
          <a:p>
            <a:pPr indent="0" lvl="0" marL="0" rtl="0" algn="just">
              <a:lnSpc>
                <a:spcPct val="85000"/>
              </a:lnSpc>
              <a:spcBef>
                <a:spcPts val="480"/>
              </a:spcBef>
              <a:spcAft>
                <a:spcPts val="0"/>
              </a:spcAft>
              <a:buClr>
                <a:srgbClr val="0070C0"/>
              </a:buClr>
              <a:buSzPts val="2400"/>
              <a:buNone/>
            </a:pPr>
            <a:r>
              <a:rPr b="1" lang="ru-RU" sz="2400">
                <a:solidFill>
                  <a:srgbClr val="0070C0"/>
                </a:solidFill>
              </a:rPr>
              <a:t>Шестой</a:t>
            </a:r>
            <a:r>
              <a:rPr lang="ru-RU" sz="2400"/>
              <a:t> пункт нашего плана – </a:t>
            </a:r>
            <a:r>
              <a:rPr b="1" i="1" lang="ru-RU" sz="2400"/>
              <a:t>Где в таблице лежит ответ.</a:t>
            </a:r>
            <a:r>
              <a:rPr lang="ru-RU" sz="2400"/>
              <a:t> </a:t>
            </a:r>
            <a:endParaRPr/>
          </a:p>
          <a:p>
            <a:pPr indent="0" lvl="0" marL="0" rtl="0" algn="just">
              <a:lnSpc>
                <a:spcPct val="85000"/>
              </a:lnSpc>
              <a:spcBef>
                <a:spcPts val="480"/>
              </a:spcBef>
              <a:spcAft>
                <a:spcPts val="0"/>
              </a:spcAft>
              <a:buClr>
                <a:schemeClr val="dk1"/>
              </a:buClr>
              <a:buSzPts val="2400"/>
              <a:buNone/>
            </a:pPr>
            <a:r>
              <a:rPr lang="ru-RU" sz="2400"/>
              <a:t>Пока он у нас лежал в последнем элементе одномерного массива,</a:t>
            </a:r>
            <a:endParaRPr/>
          </a:p>
          <a:p>
            <a:pPr indent="0" lvl="0" marL="0" rtl="0" algn="just">
              <a:lnSpc>
                <a:spcPct val="85000"/>
              </a:lnSpc>
              <a:spcBef>
                <a:spcPts val="480"/>
              </a:spcBef>
              <a:spcAft>
                <a:spcPts val="0"/>
              </a:spcAft>
              <a:buClr>
                <a:schemeClr val="dk1"/>
              </a:buClr>
              <a:buSzPts val="2400"/>
              <a:buNone/>
            </a:pPr>
            <a:r>
              <a:rPr lang="ru-RU" sz="2400"/>
              <a:t>но если это будет таблица тот он может, например, лежать в последнем столбце последней строки, а может лежать - в первом столбце последний строки. А может быть ответ - это сумма всех элементов в последнем столбце. </a:t>
            </a:r>
            <a:endParaRPr/>
          </a:p>
          <a:p>
            <a:pPr indent="0" lvl="0" marL="0" rtl="0" algn="just">
              <a:lnSpc>
                <a:spcPct val="85000"/>
              </a:lnSpc>
              <a:spcBef>
                <a:spcPts val="480"/>
              </a:spcBef>
              <a:spcAft>
                <a:spcPts val="0"/>
              </a:spcAft>
              <a:buClr>
                <a:schemeClr val="dk1"/>
              </a:buClr>
              <a:buSzPts val="2400"/>
              <a:buNone/>
            </a:pPr>
            <a:r>
              <a:rPr lang="ru-RU" sz="2400"/>
              <a:t>С такими задачами Вы тоже будете сталкиваться, </a:t>
            </a:r>
            <a:endParaRPr/>
          </a:p>
          <a:p>
            <a:pPr indent="0" lvl="0" marL="0" rtl="0" algn="just">
              <a:lnSpc>
                <a:spcPct val="85000"/>
              </a:lnSpc>
              <a:spcBef>
                <a:spcPts val="480"/>
              </a:spcBef>
              <a:spcAft>
                <a:spcPts val="0"/>
              </a:spcAft>
              <a:buClr>
                <a:schemeClr val="dk1"/>
              </a:buClr>
              <a:buSzPts val="2400"/>
              <a:buNone/>
            </a:pPr>
            <a:r>
              <a:rPr lang="ru-RU" sz="2400"/>
              <a:t>По этому, если Вы, перед тем как писать программу, аккуратно на листочке выполните все эти пункты плана, то написание программы будет чисто автоматическим процессом. При этом ошибиться в ней будет почти невозможно. Если вы попытаетесь писать программу «на глазок», примерно формулу напишите примерно напишите ограничение цикла, то вы будете долго пытаться её отладить подгоняя те или иные числа.</a:t>
            </a:r>
            <a:endParaRPr b="1" i="1" sz="2400"/>
          </a:p>
        </p:txBody>
      </p:sp>
      <p:sp>
        <p:nvSpPr>
          <p:cNvPr id="288" name="Google Shape;288;p42"/>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3">
            <a:alphaModFix/>
          </a:blip>
          <a:srcRect b="0" l="0" r="0" t="0"/>
          <a:stretch/>
        </p:blipFill>
        <p:spPr>
          <a:xfrm>
            <a:off x="6040642" y="4544507"/>
            <a:ext cx="3028950" cy="2143125"/>
          </a:xfrm>
          <a:prstGeom prst="rect">
            <a:avLst/>
          </a:prstGeom>
          <a:noFill/>
          <a:ln>
            <a:noFill/>
          </a:ln>
        </p:spPr>
      </p:pic>
      <p:pic>
        <p:nvPicPr>
          <p:cNvPr id="108" name="Google Shape;108;p16"/>
          <p:cNvPicPr preferRelativeResize="0"/>
          <p:nvPr/>
        </p:nvPicPr>
        <p:blipFill rotWithShape="1">
          <a:blip r:embed="rId4">
            <a:alphaModFix/>
          </a:blip>
          <a:srcRect b="0" l="0" r="0" t="0"/>
          <a:stretch/>
        </p:blipFill>
        <p:spPr>
          <a:xfrm>
            <a:off x="6331154" y="2386611"/>
            <a:ext cx="2447925" cy="1828800"/>
          </a:xfrm>
          <a:prstGeom prst="rect">
            <a:avLst/>
          </a:prstGeom>
          <a:noFill/>
          <a:ln>
            <a:noFill/>
          </a:ln>
        </p:spPr>
      </p:pic>
      <p:sp>
        <p:nvSpPr>
          <p:cNvPr id="109" name="Google Shape;109;p16"/>
          <p:cNvSpPr txBox="1"/>
          <p:nvPr>
            <p:ph idx="1" type="body"/>
          </p:nvPr>
        </p:nvSpPr>
        <p:spPr>
          <a:xfrm>
            <a:off x="107504" y="153208"/>
            <a:ext cx="8569200" cy="6704792"/>
          </a:xfrm>
          <a:prstGeom prst="rect">
            <a:avLst/>
          </a:prstGeom>
          <a:noFill/>
          <a:ln>
            <a:noFill/>
          </a:ln>
        </p:spPr>
        <p:txBody>
          <a:bodyPr anchorCtr="0" anchor="t" bIns="45700" lIns="91425" spcFirstLastPara="1" rIns="91425" wrap="square" tIns="45700">
            <a:noAutofit/>
          </a:bodyPr>
          <a:lstStyle/>
          <a:p>
            <a:pPr indent="357188" lvl="0" marL="0" rtl="0" algn="just">
              <a:lnSpc>
                <a:spcPct val="80000"/>
              </a:lnSpc>
              <a:spcBef>
                <a:spcPts val="0"/>
              </a:spcBef>
              <a:spcAft>
                <a:spcPts val="0"/>
              </a:spcAft>
              <a:buClr>
                <a:schemeClr val="dk1"/>
              </a:buClr>
              <a:buSzPts val="2400"/>
              <a:buNone/>
            </a:pPr>
            <a:r>
              <a:rPr lang="ru-RU" sz="2400"/>
              <a:t>Чтобы разобраться в условии задачи и может быть заметить какие-то закономерности начнем с маленьких лестниц. </a:t>
            </a:r>
            <a:endParaRPr/>
          </a:p>
          <a:p>
            <a:pPr indent="357188" lvl="0" marL="0" rtl="0" algn="just">
              <a:lnSpc>
                <a:spcPct val="80000"/>
              </a:lnSpc>
              <a:spcBef>
                <a:spcPts val="480"/>
              </a:spcBef>
              <a:spcAft>
                <a:spcPts val="0"/>
              </a:spcAft>
              <a:buClr>
                <a:schemeClr val="dk1"/>
              </a:buClr>
              <a:buSzPts val="2400"/>
              <a:buNone/>
            </a:pPr>
            <a:r>
              <a:rPr lang="ru-RU" sz="2400"/>
              <a:t>Если лестница состоит всего из одной</a:t>
            </a:r>
            <a:endParaRPr/>
          </a:p>
          <a:p>
            <a:pPr indent="357188" lvl="0" marL="0" rtl="0" algn="just">
              <a:lnSpc>
                <a:spcPct val="80000"/>
              </a:lnSpc>
              <a:spcBef>
                <a:spcPts val="480"/>
              </a:spcBef>
              <a:spcAft>
                <a:spcPts val="0"/>
              </a:spcAft>
              <a:buClr>
                <a:schemeClr val="dk1"/>
              </a:buClr>
              <a:buSzPts val="2400"/>
              <a:buNone/>
            </a:pPr>
            <a:r>
              <a:rPr lang="ru-RU" sz="2400"/>
              <a:t>ступеньки то количество способов </a:t>
            </a:r>
            <a:endParaRPr/>
          </a:p>
          <a:p>
            <a:pPr indent="357188" lvl="0" marL="0" rtl="0" algn="just">
              <a:lnSpc>
                <a:spcPct val="80000"/>
              </a:lnSpc>
              <a:spcBef>
                <a:spcPts val="480"/>
              </a:spcBef>
              <a:spcAft>
                <a:spcPts val="0"/>
              </a:spcAft>
              <a:buClr>
                <a:schemeClr val="dk1"/>
              </a:buClr>
              <a:buSzPts val="2400"/>
              <a:buNone/>
            </a:pPr>
            <a:r>
              <a:rPr lang="ru-RU" sz="2400"/>
              <a:t>(обозначим его a</a:t>
            </a:r>
            <a:r>
              <a:rPr baseline="-25000" lang="ru-RU" sz="2400"/>
              <a:t>1</a:t>
            </a:r>
            <a:r>
              <a:rPr lang="ru-RU" sz="2400"/>
              <a:t>) равно единице: </a:t>
            </a:r>
            <a:endParaRPr/>
          </a:p>
          <a:p>
            <a:pPr indent="357188" lvl="0" marL="0" rtl="0" algn="just">
              <a:lnSpc>
                <a:spcPct val="80000"/>
              </a:lnSpc>
              <a:spcBef>
                <a:spcPts val="480"/>
              </a:spcBef>
              <a:spcAft>
                <a:spcPts val="0"/>
              </a:spcAft>
              <a:buClr>
                <a:schemeClr val="dk1"/>
              </a:buClr>
              <a:buSzPts val="2400"/>
              <a:buNone/>
            </a:pPr>
            <a:r>
              <a:rPr lang="ru-RU" sz="2400"/>
              <a:t>можно просто встать на эту ступеньку. </a:t>
            </a:r>
            <a:r>
              <a:rPr lang="ru-RU" sz="2400">
                <a:solidFill>
                  <a:srgbClr val="FF0000"/>
                </a:solidFill>
              </a:rPr>
              <a:t>a</a:t>
            </a:r>
            <a:r>
              <a:rPr baseline="-25000" lang="ru-RU" sz="2400">
                <a:solidFill>
                  <a:srgbClr val="FF0000"/>
                </a:solidFill>
              </a:rPr>
              <a:t>1 </a:t>
            </a:r>
            <a:r>
              <a:rPr lang="ru-RU" sz="2400">
                <a:solidFill>
                  <a:srgbClr val="FF0000"/>
                </a:solidFill>
              </a:rPr>
              <a:t>=1</a:t>
            </a:r>
            <a:r>
              <a:rPr lang="ru-RU" sz="2400"/>
              <a:t>.</a:t>
            </a:r>
            <a:endParaRPr/>
          </a:p>
          <a:p>
            <a:pPr indent="357188" lvl="0" marL="0" rtl="0" algn="just">
              <a:lnSpc>
                <a:spcPct val="80000"/>
              </a:lnSpc>
              <a:spcBef>
                <a:spcPts val="210"/>
              </a:spcBef>
              <a:spcAft>
                <a:spcPts val="0"/>
              </a:spcAft>
              <a:buClr>
                <a:schemeClr val="dk1"/>
              </a:buClr>
              <a:buSzPts val="1050"/>
              <a:buNone/>
            </a:pPr>
            <a:r>
              <a:t/>
            </a:r>
            <a:endParaRPr sz="1050"/>
          </a:p>
          <a:p>
            <a:pPr indent="357188" lvl="0" marL="0" rtl="0" algn="just">
              <a:lnSpc>
                <a:spcPct val="80000"/>
              </a:lnSpc>
              <a:spcBef>
                <a:spcPts val="480"/>
              </a:spcBef>
              <a:spcAft>
                <a:spcPts val="0"/>
              </a:spcAft>
              <a:buClr>
                <a:schemeClr val="dk1"/>
              </a:buClr>
              <a:buSzPts val="2400"/>
              <a:buNone/>
            </a:pPr>
            <a:r>
              <a:rPr lang="ru-RU" sz="2400"/>
              <a:t>Если нам нужно попасть на последнюю</a:t>
            </a:r>
            <a:endParaRPr/>
          </a:p>
          <a:p>
            <a:pPr indent="357188" lvl="0" marL="0" rtl="0" algn="just">
              <a:lnSpc>
                <a:spcPct val="80000"/>
              </a:lnSpc>
              <a:spcBef>
                <a:spcPts val="480"/>
              </a:spcBef>
              <a:spcAft>
                <a:spcPts val="0"/>
              </a:spcAft>
              <a:buClr>
                <a:schemeClr val="dk1"/>
              </a:buClr>
              <a:buSzPts val="2400"/>
              <a:buNone/>
            </a:pPr>
            <a:r>
              <a:rPr lang="ru-RU" sz="2400"/>
              <a:t>ступеньку, а их всего 2 то у нас есть два пути: </a:t>
            </a:r>
            <a:endParaRPr/>
          </a:p>
          <a:p>
            <a:pPr indent="357188" lvl="0" marL="0" rtl="0" algn="just">
              <a:lnSpc>
                <a:spcPct val="80000"/>
              </a:lnSpc>
              <a:spcBef>
                <a:spcPts val="480"/>
              </a:spcBef>
              <a:spcAft>
                <a:spcPts val="0"/>
              </a:spcAft>
              <a:buClr>
                <a:schemeClr val="dk1"/>
              </a:buClr>
              <a:buSzPts val="2400"/>
              <a:buNone/>
            </a:pPr>
            <a:r>
              <a:rPr lang="ru-RU" sz="2400"/>
              <a:t>либо пройти по каждой ступеньке </a:t>
            </a:r>
            <a:endParaRPr/>
          </a:p>
          <a:p>
            <a:pPr indent="357188" lvl="0" marL="0" rtl="0" algn="just">
              <a:lnSpc>
                <a:spcPct val="80000"/>
              </a:lnSpc>
              <a:spcBef>
                <a:spcPts val="480"/>
              </a:spcBef>
              <a:spcAft>
                <a:spcPts val="0"/>
              </a:spcAft>
              <a:buClr>
                <a:schemeClr val="dk1"/>
              </a:buClr>
              <a:buSzPts val="2400"/>
              <a:buNone/>
            </a:pPr>
            <a:r>
              <a:rPr lang="ru-RU" sz="2400"/>
              <a:t>либо сразу перепрыгнуть на вторую ступеньку</a:t>
            </a:r>
            <a:endParaRPr/>
          </a:p>
          <a:p>
            <a:pPr indent="357188" lvl="0" marL="0" rtl="0" algn="just">
              <a:lnSpc>
                <a:spcPct val="80000"/>
              </a:lnSpc>
              <a:spcBef>
                <a:spcPts val="480"/>
              </a:spcBef>
              <a:spcAft>
                <a:spcPts val="0"/>
              </a:spcAft>
              <a:buClr>
                <a:srgbClr val="FF0000"/>
              </a:buClr>
              <a:buSzPts val="2400"/>
              <a:buNone/>
            </a:pPr>
            <a:r>
              <a:rPr lang="ru-RU" sz="2400">
                <a:solidFill>
                  <a:srgbClr val="FF0000"/>
                </a:solidFill>
              </a:rPr>
              <a:t>a</a:t>
            </a:r>
            <a:r>
              <a:rPr baseline="-25000" lang="ru-RU" sz="2400">
                <a:solidFill>
                  <a:srgbClr val="FF0000"/>
                </a:solidFill>
              </a:rPr>
              <a:t>2</a:t>
            </a:r>
            <a:r>
              <a:rPr lang="ru-RU" sz="2400">
                <a:solidFill>
                  <a:srgbClr val="FF0000"/>
                </a:solidFill>
              </a:rPr>
              <a:t> = 2</a:t>
            </a:r>
            <a:endParaRPr/>
          </a:p>
          <a:p>
            <a:pPr indent="357188" lvl="0" marL="0" rtl="0" algn="just">
              <a:lnSpc>
                <a:spcPct val="80000"/>
              </a:lnSpc>
              <a:spcBef>
                <a:spcPts val="400"/>
              </a:spcBef>
              <a:spcAft>
                <a:spcPts val="0"/>
              </a:spcAft>
              <a:buClr>
                <a:schemeClr val="dk1"/>
              </a:buClr>
              <a:buSzPts val="2000"/>
              <a:buNone/>
            </a:pPr>
            <a:r>
              <a:t/>
            </a:r>
            <a:endParaRPr sz="2000"/>
          </a:p>
          <a:p>
            <a:pPr indent="357188" lvl="0" marL="0" rtl="0" algn="just">
              <a:lnSpc>
                <a:spcPct val="80000"/>
              </a:lnSpc>
              <a:spcBef>
                <a:spcPts val="480"/>
              </a:spcBef>
              <a:spcAft>
                <a:spcPts val="0"/>
              </a:spcAft>
              <a:buClr>
                <a:schemeClr val="dk1"/>
              </a:buClr>
              <a:buSzPts val="2400"/>
              <a:buNone/>
            </a:pPr>
            <a:r>
              <a:rPr lang="ru-RU" sz="2400"/>
              <a:t>Ну и наконец, давайте посмотрим еще на</a:t>
            </a:r>
            <a:endParaRPr/>
          </a:p>
          <a:p>
            <a:pPr indent="357188" lvl="0" marL="0" rtl="0" algn="just">
              <a:lnSpc>
                <a:spcPct val="80000"/>
              </a:lnSpc>
              <a:spcBef>
                <a:spcPts val="480"/>
              </a:spcBef>
              <a:spcAft>
                <a:spcPts val="0"/>
              </a:spcAft>
              <a:buClr>
                <a:schemeClr val="dk1"/>
              </a:buClr>
              <a:buSzPts val="2400"/>
              <a:buNone/>
            </a:pPr>
            <a:r>
              <a:rPr lang="ru-RU" sz="2400"/>
              <a:t>лестницу из трех ступенек. Первый способ</a:t>
            </a:r>
            <a:endParaRPr/>
          </a:p>
          <a:p>
            <a:pPr indent="357188" lvl="0" marL="0" rtl="0" algn="just">
              <a:lnSpc>
                <a:spcPct val="80000"/>
              </a:lnSpc>
              <a:spcBef>
                <a:spcPts val="480"/>
              </a:spcBef>
              <a:spcAft>
                <a:spcPts val="0"/>
              </a:spcAft>
              <a:buClr>
                <a:schemeClr val="dk1"/>
              </a:buClr>
              <a:buSzPts val="2400"/>
              <a:buNone/>
            </a:pPr>
            <a:r>
              <a:rPr lang="ru-RU" sz="2400"/>
              <a:t>пойти по всем ступенькам. Второй способ</a:t>
            </a:r>
            <a:endParaRPr/>
          </a:p>
          <a:p>
            <a:pPr indent="357188" lvl="0" marL="0" rtl="0" algn="just">
              <a:lnSpc>
                <a:spcPct val="80000"/>
              </a:lnSpc>
              <a:spcBef>
                <a:spcPts val="480"/>
              </a:spcBef>
              <a:spcAft>
                <a:spcPts val="0"/>
              </a:spcAft>
              <a:buClr>
                <a:schemeClr val="dk1"/>
              </a:buClr>
              <a:buSzPts val="2400"/>
              <a:buNone/>
            </a:pPr>
            <a:r>
              <a:rPr lang="ru-RU" sz="2400"/>
              <a:t>не наступать на первую ступеньку. </a:t>
            </a:r>
            <a:endParaRPr/>
          </a:p>
          <a:p>
            <a:pPr indent="357188" lvl="0" marL="0" rtl="0" algn="just">
              <a:lnSpc>
                <a:spcPct val="80000"/>
              </a:lnSpc>
              <a:spcBef>
                <a:spcPts val="480"/>
              </a:spcBef>
              <a:spcAft>
                <a:spcPts val="0"/>
              </a:spcAft>
              <a:buClr>
                <a:schemeClr val="dk1"/>
              </a:buClr>
              <a:buSzPts val="2400"/>
              <a:buNone/>
            </a:pPr>
            <a:r>
              <a:rPr lang="ru-RU" sz="2400"/>
              <a:t>И третий способ - не наступать на вторую</a:t>
            </a:r>
            <a:endParaRPr/>
          </a:p>
          <a:p>
            <a:pPr indent="357188" lvl="0" marL="0" rtl="0" algn="just">
              <a:lnSpc>
                <a:spcPct val="80000"/>
              </a:lnSpc>
              <a:spcBef>
                <a:spcPts val="480"/>
              </a:spcBef>
              <a:spcAft>
                <a:spcPts val="0"/>
              </a:spcAft>
              <a:buClr>
                <a:schemeClr val="dk1"/>
              </a:buClr>
              <a:buSzPts val="2400"/>
              <a:buNone/>
            </a:pPr>
            <a:r>
              <a:rPr lang="ru-RU" sz="2400"/>
              <a:t> ступень. Итого имеем три способа. </a:t>
            </a:r>
            <a:r>
              <a:rPr lang="ru-RU" sz="2400">
                <a:solidFill>
                  <a:srgbClr val="FF0000"/>
                </a:solidFill>
              </a:rPr>
              <a:t>a</a:t>
            </a:r>
            <a:r>
              <a:rPr baseline="-25000" lang="ru-RU" sz="2400">
                <a:solidFill>
                  <a:srgbClr val="FF0000"/>
                </a:solidFill>
              </a:rPr>
              <a:t>3 </a:t>
            </a:r>
            <a:r>
              <a:rPr lang="ru-RU" sz="2400">
                <a:solidFill>
                  <a:srgbClr val="FF0000"/>
                </a:solidFill>
              </a:rPr>
              <a:t>=3</a:t>
            </a:r>
            <a:endParaRPr/>
          </a:p>
        </p:txBody>
      </p:sp>
      <p:pic>
        <p:nvPicPr>
          <p:cNvPr id="110" name="Google Shape;110;p16"/>
          <p:cNvPicPr preferRelativeResize="0"/>
          <p:nvPr/>
        </p:nvPicPr>
        <p:blipFill rotWithShape="1">
          <a:blip r:embed="rId5">
            <a:alphaModFix/>
          </a:blip>
          <a:srcRect b="0" l="0" r="8732" t="0"/>
          <a:stretch/>
        </p:blipFill>
        <p:spPr>
          <a:xfrm>
            <a:off x="6587744" y="826797"/>
            <a:ext cx="1505322" cy="150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idx="1" type="body"/>
          </p:nvPr>
        </p:nvSpPr>
        <p:spPr>
          <a:xfrm>
            <a:off x="179512" y="764704"/>
            <a:ext cx="8856984" cy="5617616"/>
          </a:xfrm>
          <a:prstGeom prst="rect">
            <a:avLst/>
          </a:prstGeom>
          <a:noFill/>
          <a:ln>
            <a:noFill/>
          </a:ln>
        </p:spPr>
        <p:txBody>
          <a:bodyPr anchorCtr="0" anchor="t" bIns="45700" lIns="91425" spcFirstLastPara="1" rIns="91425" wrap="square" tIns="45700">
            <a:noAutofit/>
          </a:bodyPr>
          <a:lstStyle/>
          <a:p>
            <a:pPr indent="0" lvl="0" marL="180975" rtl="0" algn="just">
              <a:lnSpc>
                <a:spcPct val="90000"/>
              </a:lnSpc>
              <a:spcBef>
                <a:spcPts val="0"/>
              </a:spcBef>
              <a:spcAft>
                <a:spcPts val="0"/>
              </a:spcAft>
              <a:buClr>
                <a:srgbClr val="0070C0"/>
              </a:buClr>
              <a:buSzPts val="2200"/>
              <a:buNone/>
            </a:pPr>
            <a:r>
              <a:rPr b="1" lang="ru-RU" sz="2200">
                <a:solidFill>
                  <a:srgbClr val="0070C0"/>
                </a:solidFill>
              </a:rPr>
              <a:t>1) </a:t>
            </a:r>
            <a:r>
              <a:rPr b="1" i="1" lang="ru-RU" sz="2200"/>
              <a:t>Решение задачи для маленьких ограничений</a:t>
            </a:r>
            <a:endParaRPr b="1" sz="2200">
              <a:solidFill>
                <a:srgbClr val="0070C0"/>
              </a:solidFill>
            </a:endParaRPr>
          </a:p>
          <a:p>
            <a:pPr indent="0" lvl="0" marL="180975" rtl="0" algn="just">
              <a:lnSpc>
                <a:spcPct val="90000"/>
              </a:lnSpc>
              <a:spcBef>
                <a:spcPts val="440"/>
              </a:spcBef>
              <a:spcAft>
                <a:spcPts val="0"/>
              </a:spcAft>
              <a:buClr>
                <a:srgbClr val="0070C0"/>
              </a:buClr>
              <a:buSzPts val="2200"/>
              <a:buNone/>
            </a:pPr>
            <a:r>
              <a:rPr b="1" lang="ru-RU" sz="2200">
                <a:solidFill>
                  <a:srgbClr val="0070C0"/>
                </a:solidFill>
              </a:rPr>
              <a:t>2) </a:t>
            </a:r>
            <a:r>
              <a:rPr b="1" i="1" lang="ru-RU" sz="2200"/>
              <a:t>Написать (определить) искомую величину («что такое </a:t>
            </a:r>
            <a:r>
              <a:rPr b="1" i="1" lang="ru-RU" sz="2200">
                <a:solidFill>
                  <a:srgbClr val="FF0000"/>
                </a:solidFill>
              </a:rPr>
              <a:t>а</a:t>
            </a:r>
            <a:r>
              <a:rPr b="1" baseline="-25000" i="1" lang="ru-RU" sz="2200">
                <a:solidFill>
                  <a:srgbClr val="FF0000"/>
                </a:solidFill>
              </a:rPr>
              <a:t>i</a:t>
            </a:r>
            <a:r>
              <a:rPr b="1" i="1" lang="ru-RU" sz="2200"/>
              <a:t>»)</a:t>
            </a:r>
            <a:endParaRPr b="1" i="1" sz="2200"/>
          </a:p>
          <a:p>
            <a:pPr indent="0" lvl="0" marL="180975" rtl="0" algn="just">
              <a:lnSpc>
                <a:spcPct val="90000"/>
              </a:lnSpc>
              <a:spcBef>
                <a:spcPts val="440"/>
              </a:spcBef>
              <a:spcAft>
                <a:spcPts val="0"/>
              </a:spcAft>
              <a:buClr>
                <a:srgbClr val="0070C0"/>
              </a:buClr>
              <a:buSzPts val="2200"/>
              <a:buNone/>
            </a:pPr>
            <a:r>
              <a:rPr b="1" lang="ru-RU" sz="2200">
                <a:solidFill>
                  <a:srgbClr val="0070C0"/>
                </a:solidFill>
              </a:rPr>
              <a:t>3) </a:t>
            </a:r>
            <a:r>
              <a:rPr b="1" i="1" lang="ru-RU" sz="2200"/>
              <a:t>Получить рекуррентную формулу.</a:t>
            </a:r>
            <a:endParaRPr b="1" sz="2200">
              <a:solidFill>
                <a:srgbClr val="0070C0"/>
              </a:solidFill>
            </a:endParaRPr>
          </a:p>
          <a:p>
            <a:pPr indent="0" lvl="0" marL="180975" rtl="0" algn="just">
              <a:lnSpc>
                <a:spcPct val="90000"/>
              </a:lnSpc>
              <a:spcBef>
                <a:spcPts val="440"/>
              </a:spcBef>
              <a:spcAft>
                <a:spcPts val="0"/>
              </a:spcAft>
              <a:buClr>
                <a:srgbClr val="0070C0"/>
              </a:buClr>
              <a:buSzPts val="2200"/>
              <a:buNone/>
            </a:pPr>
            <a:r>
              <a:rPr b="1" lang="ru-RU" sz="2200">
                <a:solidFill>
                  <a:srgbClr val="0070C0"/>
                </a:solidFill>
              </a:rPr>
              <a:t>4) </a:t>
            </a:r>
            <a:r>
              <a:rPr b="1" i="1" lang="ru-RU" sz="2200"/>
              <a:t>Выписать ограничения для формулы и её начальные значения.</a:t>
            </a:r>
            <a:endParaRPr b="1" sz="2200">
              <a:solidFill>
                <a:srgbClr val="0070C0"/>
              </a:solidFill>
            </a:endParaRPr>
          </a:p>
          <a:p>
            <a:pPr indent="0" lvl="0" marL="180975" rtl="0" algn="just">
              <a:lnSpc>
                <a:spcPct val="90000"/>
              </a:lnSpc>
              <a:spcBef>
                <a:spcPts val="440"/>
              </a:spcBef>
              <a:spcAft>
                <a:spcPts val="0"/>
              </a:spcAft>
              <a:buClr>
                <a:srgbClr val="0070C0"/>
              </a:buClr>
              <a:buSzPts val="2200"/>
              <a:buNone/>
            </a:pPr>
            <a:r>
              <a:rPr b="1" lang="ru-RU" sz="2200">
                <a:solidFill>
                  <a:srgbClr val="0070C0"/>
                </a:solidFill>
              </a:rPr>
              <a:t>5) </a:t>
            </a:r>
            <a:r>
              <a:rPr b="1" i="1" lang="ru-RU" sz="2200"/>
              <a:t>Определить</a:t>
            </a:r>
            <a:r>
              <a:rPr lang="ru-RU" sz="2200"/>
              <a:t> </a:t>
            </a:r>
            <a:r>
              <a:rPr b="1" i="1" lang="ru-RU" sz="2200"/>
              <a:t>порядок вычислений.</a:t>
            </a:r>
            <a:r>
              <a:rPr lang="ru-RU" sz="2200"/>
              <a:t> </a:t>
            </a:r>
            <a:endParaRPr/>
          </a:p>
          <a:p>
            <a:pPr indent="0" lvl="0" marL="180975" rtl="0" algn="just">
              <a:lnSpc>
                <a:spcPct val="90000"/>
              </a:lnSpc>
              <a:spcBef>
                <a:spcPts val="440"/>
              </a:spcBef>
              <a:spcAft>
                <a:spcPts val="0"/>
              </a:spcAft>
              <a:buClr>
                <a:srgbClr val="0070C0"/>
              </a:buClr>
              <a:buSzPts val="2200"/>
              <a:buNone/>
            </a:pPr>
            <a:r>
              <a:rPr b="1" lang="ru-RU" sz="2200">
                <a:solidFill>
                  <a:srgbClr val="0070C0"/>
                </a:solidFill>
              </a:rPr>
              <a:t>6)</a:t>
            </a:r>
            <a:r>
              <a:rPr lang="ru-RU" sz="2200"/>
              <a:t> </a:t>
            </a:r>
            <a:r>
              <a:rPr b="1" i="1" lang="ru-RU" sz="2200"/>
              <a:t>Определить где лежит ответ.</a:t>
            </a:r>
            <a:endParaRPr sz="2200"/>
          </a:p>
          <a:p>
            <a:pPr indent="0" lvl="0" marL="0" rtl="0" algn="just">
              <a:lnSpc>
                <a:spcPct val="90000"/>
              </a:lnSpc>
              <a:spcBef>
                <a:spcPts val="480"/>
              </a:spcBef>
              <a:spcAft>
                <a:spcPts val="0"/>
              </a:spcAft>
              <a:buClr>
                <a:schemeClr val="dk1"/>
              </a:buClr>
              <a:buSzPts val="2400"/>
              <a:buNone/>
            </a:pPr>
            <a:r>
              <a:t/>
            </a:r>
            <a:endParaRPr sz="2400"/>
          </a:p>
          <a:p>
            <a:pPr indent="447675" lvl="0" marL="0" rtl="0" algn="just">
              <a:lnSpc>
                <a:spcPct val="90000"/>
              </a:lnSpc>
              <a:spcBef>
                <a:spcPts val="480"/>
              </a:spcBef>
              <a:spcAft>
                <a:spcPts val="0"/>
              </a:spcAft>
              <a:buClr>
                <a:schemeClr val="dk1"/>
              </a:buClr>
              <a:buSzPts val="2400"/>
              <a:buNone/>
            </a:pPr>
            <a:r>
              <a:rPr lang="ru-RU" sz="2400"/>
              <a:t>Пользуйтесь планом и у вас не будет проблем с решением задач динамического программирования. </a:t>
            </a:r>
            <a:endParaRPr/>
          </a:p>
          <a:p>
            <a:pPr indent="447675" lvl="0" marL="0" rtl="0" algn="just">
              <a:lnSpc>
                <a:spcPct val="90000"/>
              </a:lnSpc>
              <a:spcBef>
                <a:spcPts val="480"/>
              </a:spcBef>
              <a:spcAft>
                <a:spcPts val="0"/>
              </a:spcAft>
              <a:buClr>
                <a:schemeClr val="dk1"/>
              </a:buClr>
              <a:buSzPts val="2400"/>
              <a:buNone/>
            </a:pPr>
            <a:r>
              <a:rPr lang="ru-RU" sz="2400"/>
              <a:t>При этом, обратите внимание, что практически все пункты этого плана делаются автоматически. Думать, по большому счету, надо только в </a:t>
            </a:r>
            <a:r>
              <a:rPr b="1" lang="ru-RU" sz="2400">
                <a:solidFill>
                  <a:srgbClr val="0070C0"/>
                </a:solidFill>
              </a:rPr>
              <a:t>третьем</a:t>
            </a:r>
            <a:r>
              <a:rPr lang="ru-RU" sz="2400"/>
              <a:t> пункте, когда Вы из задачи получаете рекуррентную формулу. Всё остальное более-менее делается чисто технически, но это надо сделать чтобы быстрее и правильнее безошибочно написать код.</a:t>
            </a:r>
            <a:endParaRPr b="1" i="1" sz="2400"/>
          </a:p>
        </p:txBody>
      </p:sp>
      <p:sp>
        <p:nvSpPr>
          <p:cNvPr id="294" name="Google Shape;294;p43"/>
          <p:cNvSpPr txBox="1"/>
          <p:nvPr>
            <p:ph type="title"/>
          </p:nvPr>
        </p:nvSpPr>
        <p:spPr>
          <a:xfrm>
            <a:off x="457200" y="145010"/>
            <a:ext cx="8229600" cy="4180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sz="3200"/>
              <a:t>План решения задачи методом ДП</a:t>
            </a:r>
            <a:endParaRPr sz="3200" u="sng"/>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4"/>
          <p:cNvPicPr preferRelativeResize="0"/>
          <p:nvPr/>
        </p:nvPicPr>
        <p:blipFill rotWithShape="1">
          <a:blip r:embed="rId3">
            <a:alphaModFix/>
          </a:blip>
          <a:srcRect b="0" l="0" r="0" t="0"/>
          <a:stretch/>
        </p:blipFill>
        <p:spPr>
          <a:xfrm>
            <a:off x="2195737" y="5398142"/>
            <a:ext cx="4176463" cy="1459858"/>
          </a:xfrm>
          <a:prstGeom prst="rect">
            <a:avLst/>
          </a:prstGeom>
          <a:noFill/>
          <a:ln>
            <a:noFill/>
          </a:ln>
        </p:spPr>
      </p:pic>
      <p:sp>
        <p:nvSpPr>
          <p:cNvPr id="300" name="Google Shape;300;p44"/>
          <p:cNvSpPr txBox="1"/>
          <p:nvPr>
            <p:ph type="title"/>
          </p:nvPr>
        </p:nvSpPr>
        <p:spPr>
          <a:xfrm>
            <a:off x="125412" y="65651"/>
            <a:ext cx="8561388" cy="6334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Пример 2. </a:t>
            </a:r>
            <a:r>
              <a:rPr i="1" lang="ru-RU" sz="2400"/>
              <a:t>Найти</a:t>
            </a:r>
            <a:r>
              <a:rPr b="1" i="1" lang="ru-RU" sz="2400"/>
              <a:t> </a:t>
            </a:r>
            <a:r>
              <a:rPr i="1" lang="ru-RU" sz="2400"/>
              <a:t>количество последовательностей длины N из нулей и единиц, не содержащих двух единиц подряд.</a:t>
            </a:r>
            <a:endParaRPr b="1" i="1" sz="2400"/>
          </a:p>
        </p:txBody>
      </p:sp>
      <p:sp>
        <p:nvSpPr>
          <p:cNvPr id="301" name="Google Shape;301;p44"/>
          <p:cNvSpPr txBox="1"/>
          <p:nvPr>
            <p:ph idx="1" type="body"/>
          </p:nvPr>
        </p:nvSpPr>
        <p:spPr>
          <a:xfrm>
            <a:off x="35496" y="764713"/>
            <a:ext cx="9018588" cy="5688704"/>
          </a:xfrm>
          <a:prstGeom prst="rect">
            <a:avLst/>
          </a:prstGeom>
          <a:noFill/>
          <a:ln>
            <a:noFill/>
          </a:ln>
        </p:spPr>
        <p:txBody>
          <a:bodyPr anchorCtr="0" anchor="t" bIns="45700" lIns="91425" spcFirstLastPara="1" rIns="91425" wrap="square" tIns="45700">
            <a:noAutofit/>
          </a:bodyPr>
          <a:lstStyle/>
          <a:p>
            <a:pPr indent="361950" lvl="0" marL="0" rtl="0" algn="just">
              <a:lnSpc>
                <a:spcPct val="80000"/>
              </a:lnSpc>
              <a:spcBef>
                <a:spcPts val="0"/>
              </a:spcBef>
              <a:spcAft>
                <a:spcPts val="0"/>
              </a:spcAft>
              <a:buClr>
                <a:schemeClr val="dk1"/>
              </a:buClr>
              <a:buSzPts val="1900"/>
              <a:buNone/>
            </a:pPr>
            <a:r>
              <a:rPr lang="ru-RU" sz="1900"/>
              <a:t>При n &lt; 32 полный перебор потребует нескольких секунд, а при n = 64 полный перебор не осуществим в принципе. Для решения задачи методом динамического программирования - сведем исходную задачу к подзадачам.</a:t>
            </a:r>
            <a:endParaRPr/>
          </a:p>
          <a:p>
            <a:pPr indent="361950" lvl="0" marL="0" rtl="0" algn="just">
              <a:lnSpc>
                <a:spcPct val="80000"/>
              </a:lnSpc>
              <a:spcBef>
                <a:spcPts val="380"/>
              </a:spcBef>
              <a:spcAft>
                <a:spcPts val="0"/>
              </a:spcAft>
              <a:buClr>
                <a:schemeClr val="dk1"/>
              </a:buClr>
              <a:buSzPts val="1900"/>
              <a:buFont typeface="Arial"/>
              <a:buNone/>
            </a:pPr>
            <a:r>
              <a:rPr lang="ru-RU" sz="1900"/>
              <a:t>Пусть sec[ n ] – количество последовательностей длины n из нулей и единиц, не содержащих двух единиц подряд.</a:t>
            </a:r>
            <a:endParaRPr/>
          </a:p>
          <a:p>
            <a:pPr indent="361950" lvl="0" marL="0" rtl="0" algn="just">
              <a:lnSpc>
                <a:spcPct val="80000"/>
              </a:lnSpc>
              <a:spcBef>
                <a:spcPts val="380"/>
              </a:spcBef>
              <a:spcAft>
                <a:spcPts val="0"/>
              </a:spcAft>
              <a:buClr>
                <a:schemeClr val="dk1"/>
              </a:buClr>
              <a:buSzPts val="1900"/>
              <a:buNone/>
            </a:pPr>
            <a:r>
              <a:rPr lang="ru-RU" sz="1900"/>
              <a:t>n = 0		seq [ n ]  = 0 </a:t>
            </a:r>
            <a:endParaRPr/>
          </a:p>
          <a:p>
            <a:pPr indent="361950" lvl="0" marL="0" rtl="0" algn="just">
              <a:lnSpc>
                <a:spcPct val="80000"/>
              </a:lnSpc>
              <a:spcBef>
                <a:spcPts val="380"/>
              </a:spcBef>
              <a:spcAft>
                <a:spcPts val="0"/>
              </a:spcAft>
              <a:buClr>
                <a:schemeClr val="dk1"/>
              </a:buClr>
              <a:buSzPts val="1900"/>
              <a:buNone/>
            </a:pPr>
            <a:r>
              <a:rPr lang="ru-RU" sz="1900"/>
              <a:t>n = 1 		seq[ n ]  =  2 	</a:t>
            </a:r>
            <a:r>
              <a:rPr lang="ru-RU" sz="1900">
                <a:solidFill>
                  <a:srgbClr val="0070C0"/>
                </a:solidFill>
              </a:rPr>
              <a:t>1, 0</a:t>
            </a:r>
            <a:endParaRPr/>
          </a:p>
          <a:p>
            <a:pPr indent="361950" lvl="0" marL="0" rtl="0" algn="just">
              <a:lnSpc>
                <a:spcPct val="80000"/>
              </a:lnSpc>
              <a:spcBef>
                <a:spcPts val="380"/>
              </a:spcBef>
              <a:spcAft>
                <a:spcPts val="0"/>
              </a:spcAft>
              <a:buClr>
                <a:schemeClr val="dk1"/>
              </a:buClr>
              <a:buSzPts val="1900"/>
              <a:buNone/>
            </a:pPr>
            <a:r>
              <a:rPr lang="ru-RU" sz="1900"/>
              <a:t>n = 2 		seq[ n ]  =  3	</a:t>
            </a:r>
            <a:r>
              <a:rPr lang="ru-RU" sz="1900">
                <a:solidFill>
                  <a:srgbClr val="0070C0"/>
                </a:solidFill>
              </a:rPr>
              <a:t>00, 01, 10</a:t>
            </a:r>
            <a:endParaRPr/>
          </a:p>
          <a:p>
            <a:pPr indent="361950" lvl="0" marL="0" rtl="0" algn="just">
              <a:lnSpc>
                <a:spcPct val="80000"/>
              </a:lnSpc>
              <a:spcBef>
                <a:spcPts val="380"/>
              </a:spcBef>
              <a:spcAft>
                <a:spcPts val="0"/>
              </a:spcAft>
              <a:buClr>
                <a:schemeClr val="dk1"/>
              </a:buClr>
              <a:buSzPts val="1900"/>
              <a:buNone/>
            </a:pPr>
            <a:r>
              <a:rPr lang="ru-RU" sz="1900"/>
              <a:t>Пусть мы знаем решение для всех i &lt; n, тогда посчитаем seq[ n ]. </a:t>
            </a:r>
            <a:endParaRPr sz="1900"/>
          </a:p>
          <a:p>
            <a:pPr indent="361950" lvl="0" marL="0" rtl="0" algn="just">
              <a:lnSpc>
                <a:spcPct val="80000"/>
              </a:lnSpc>
              <a:spcBef>
                <a:spcPts val="380"/>
              </a:spcBef>
              <a:spcAft>
                <a:spcPts val="0"/>
              </a:spcAft>
              <a:buClr>
                <a:schemeClr val="dk1"/>
              </a:buClr>
              <a:buSzPts val="1900"/>
              <a:buNone/>
            </a:pPr>
            <a:r>
              <a:rPr lang="ru-RU" sz="1900"/>
              <a:t>Допустим, что мы уже нашли Seq[n–1], Seq[n–2] — число таких последовательностей длины n– 1 и n – 2.</a:t>
            </a:r>
            <a:endParaRPr/>
          </a:p>
          <a:p>
            <a:pPr indent="361950" lvl="0" marL="0" rtl="0" algn="just">
              <a:lnSpc>
                <a:spcPct val="80000"/>
              </a:lnSpc>
              <a:spcBef>
                <a:spcPts val="380"/>
              </a:spcBef>
              <a:spcAft>
                <a:spcPts val="0"/>
              </a:spcAft>
              <a:buClr>
                <a:schemeClr val="dk1"/>
              </a:buClr>
              <a:buSzPts val="1900"/>
              <a:buNone/>
            </a:pPr>
            <a:r>
              <a:rPr lang="ru-RU" sz="1900"/>
              <a:t>Посмотрим, какой может быть последовательность длины n. Если последний ее символ равен 0, то первые n – 1 — любая правильная последовательность длины n – 1 (не важно, заканчивается она нулем или единицей — следом идет 0). Таких последовательностей Seq[ n – 1]. </a:t>
            </a:r>
            <a:endParaRPr sz="1900"/>
          </a:p>
          <a:p>
            <a:pPr indent="361950" lvl="0" marL="0" rtl="0" algn="just">
              <a:lnSpc>
                <a:spcPct val="80000"/>
              </a:lnSpc>
              <a:spcBef>
                <a:spcPts val="380"/>
              </a:spcBef>
              <a:spcAft>
                <a:spcPts val="0"/>
              </a:spcAft>
              <a:buClr>
                <a:schemeClr val="dk1"/>
              </a:buClr>
              <a:buSzPts val="1900"/>
              <a:buNone/>
            </a:pPr>
            <a:r>
              <a:rPr lang="ru-RU" sz="1900"/>
              <a:t>Если последний символ равен 1, то предпоследний символ обязательно должен быть равен 0 (иначе будет две единицы подряд), а первые n – 2 символа — любая правильная последовательность длины n – 2, число таких последовательностей равно Seq[ n – 2] .</a:t>
            </a:r>
            <a:endParaRPr/>
          </a:p>
          <a:p>
            <a:pPr indent="361950" lvl="0" marL="0" rtl="0" algn="just">
              <a:lnSpc>
                <a:spcPct val="80000"/>
              </a:lnSpc>
              <a:spcBef>
                <a:spcPts val="380"/>
              </a:spcBef>
              <a:spcAft>
                <a:spcPts val="0"/>
              </a:spcAft>
              <a:buClr>
                <a:schemeClr val="dk1"/>
              </a:buClr>
              <a:buSzPts val="1900"/>
              <a:buNone/>
            </a:pPr>
            <a:r>
              <a:t/>
            </a:r>
            <a:endParaRPr sz="1900">
              <a:solidFill>
                <a:srgbClr val="FF0000"/>
              </a:solidFill>
            </a:endParaRPr>
          </a:p>
        </p:txBody>
      </p:sp>
      <p:sp>
        <p:nvSpPr>
          <p:cNvPr id="302" name="Google Shape;302;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125412" y="274638"/>
            <a:ext cx="8561388" cy="6334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Пример 2. </a:t>
            </a:r>
            <a:r>
              <a:rPr i="1" lang="ru-RU" sz="2400"/>
              <a:t>Найти</a:t>
            </a:r>
            <a:r>
              <a:rPr b="1" i="1" lang="ru-RU" sz="2400"/>
              <a:t> </a:t>
            </a:r>
            <a:r>
              <a:rPr i="1" lang="ru-RU" sz="2400"/>
              <a:t>количество последовательностей длины N из нулей и единиц, не содержащих двух единиц подряд. Продолжение.</a:t>
            </a:r>
            <a:endParaRPr b="1" i="1" sz="2400"/>
          </a:p>
        </p:txBody>
      </p:sp>
      <p:sp>
        <p:nvSpPr>
          <p:cNvPr id="308" name="Google Shape;308;p45"/>
          <p:cNvSpPr txBox="1"/>
          <p:nvPr>
            <p:ph idx="1" type="body"/>
          </p:nvPr>
        </p:nvSpPr>
        <p:spPr>
          <a:xfrm>
            <a:off x="0" y="1772816"/>
            <a:ext cx="8964488" cy="496862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None/>
            </a:pPr>
            <a:r>
              <a:rPr lang="ru-RU" sz="2400"/>
              <a:t>Если дописываем 0:             seq[ n ]  = seq[ n – 1]  </a:t>
            </a:r>
            <a:endParaRPr sz="2400"/>
          </a:p>
          <a:p>
            <a:pPr indent="-342900" lvl="0" marL="342900" rtl="0" algn="l">
              <a:lnSpc>
                <a:spcPct val="80000"/>
              </a:lnSpc>
              <a:spcBef>
                <a:spcPts val="480"/>
              </a:spcBef>
              <a:spcAft>
                <a:spcPts val="0"/>
              </a:spcAft>
              <a:buClr>
                <a:schemeClr val="dk1"/>
              </a:buClr>
              <a:buSzPts val="2400"/>
              <a:buNone/>
            </a:pPr>
            <a:r>
              <a:rPr lang="ru-RU" sz="2400"/>
              <a:t>Если дописываем 1:             seq[ n ]  = seq[ n – 2],  т.к. в конце должно быть только …01</a:t>
            </a:r>
            <a:endParaRPr sz="2400"/>
          </a:p>
          <a:p>
            <a:pPr indent="-342900" lvl="0" marL="342900" rtl="0" algn="l">
              <a:lnSpc>
                <a:spcPct val="80000"/>
              </a:lnSpc>
              <a:spcBef>
                <a:spcPts val="480"/>
              </a:spcBef>
              <a:spcAft>
                <a:spcPts val="0"/>
              </a:spcAft>
              <a:buClr>
                <a:schemeClr val="dk1"/>
              </a:buClr>
              <a:buSzPts val="2400"/>
              <a:buNone/>
            </a:pPr>
            <a:r>
              <a:t/>
            </a:r>
            <a:endParaRPr sz="2400"/>
          </a:p>
          <a:p>
            <a:pPr indent="-342900" lvl="0" marL="342900" rtl="0" algn="ctr">
              <a:lnSpc>
                <a:spcPct val="80000"/>
              </a:lnSpc>
              <a:spcBef>
                <a:spcPts val="480"/>
              </a:spcBef>
              <a:spcAft>
                <a:spcPts val="0"/>
              </a:spcAft>
              <a:buClr>
                <a:schemeClr val="dk1"/>
              </a:buClr>
              <a:buSzPts val="2400"/>
              <a:buNone/>
            </a:pPr>
            <a:r>
              <a:rPr lang="ru-RU" sz="2400"/>
              <a:t>Таким образом, Seq[ 1] = 2, Seq[ 2] = 3, а </a:t>
            </a:r>
            <a:endParaRPr/>
          </a:p>
          <a:p>
            <a:pPr indent="-342900" lvl="0" marL="342900" rtl="0" algn="ctr">
              <a:lnSpc>
                <a:spcPct val="80000"/>
              </a:lnSpc>
              <a:spcBef>
                <a:spcPts val="480"/>
              </a:spcBef>
              <a:spcAft>
                <a:spcPts val="0"/>
              </a:spcAft>
              <a:buClr>
                <a:srgbClr val="FF0000"/>
              </a:buClr>
              <a:buSzPts val="2400"/>
              <a:buNone/>
            </a:pPr>
            <a:r>
              <a:rPr lang="ru-RU" sz="2400">
                <a:solidFill>
                  <a:srgbClr val="FF0000"/>
                </a:solidFill>
              </a:rPr>
              <a:t>seq[ n ]  = seq[ n – 1] + seq[ n – 2] </a:t>
            </a:r>
            <a:r>
              <a:rPr lang="ru-RU" sz="2400"/>
              <a:t>,</a:t>
            </a:r>
            <a:r>
              <a:rPr lang="ru-RU" sz="2400">
                <a:solidFill>
                  <a:srgbClr val="FF0000"/>
                </a:solidFill>
              </a:rPr>
              <a:t> </a:t>
            </a:r>
            <a:r>
              <a:rPr lang="ru-RU" sz="2400"/>
              <a:t>при n &gt; 2. </a:t>
            </a:r>
            <a:endParaRPr sz="2400"/>
          </a:p>
          <a:p>
            <a:pPr indent="-342900" lvl="0" marL="342900" rtl="0" algn="l">
              <a:lnSpc>
                <a:spcPct val="80000"/>
              </a:lnSpc>
              <a:spcBef>
                <a:spcPts val="480"/>
              </a:spcBef>
              <a:spcAft>
                <a:spcPts val="0"/>
              </a:spcAft>
              <a:buClr>
                <a:schemeClr val="dk1"/>
              </a:buClr>
              <a:buSzPts val="2400"/>
              <a:buNone/>
            </a:pPr>
            <a:r>
              <a:rPr lang="ru-RU" sz="2400"/>
              <a:t>То есть данная задача фактически сводится к нахождению чисел Фибоначчи.</a:t>
            </a:r>
            <a:endParaRPr sz="2400"/>
          </a:p>
          <a:p>
            <a:pPr indent="-342900" lvl="0" marL="342900" rtl="0" algn="l">
              <a:lnSpc>
                <a:spcPct val="80000"/>
              </a:lnSpc>
              <a:spcBef>
                <a:spcPts val="480"/>
              </a:spcBef>
              <a:spcAft>
                <a:spcPts val="0"/>
              </a:spcAft>
              <a:buClr>
                <a:schemeClr val="dk1"/>
              </a:buClr>
              <a:buSzPts val="2400"/>
              <a:buNone/>
            </a:pPr>
            <a:r>
              <a:t/>
            </a:r>
            <a:endParaRPr sz="2400"/>
          </a:p>
          <a:p>
            <a:pPr indent="-342900" lvl="0" marL="342900" rtl="0" algn="l">
              <a:lnSpc>
                <a:spcPct val="80000"/>
              </a:lnSpc>
              <a:spcBef>
                <a:spcPts val="480"/>
              </a:spcBef>
              <a:spcAft>
                <a:spcPts val="0"/>
              </a:spcAft>
              <a:buClr>
                <a:schemeClr val="dk1"/>
              </a:buClr>
              <a:buSzPts val="2400"/>
              <a:buNone/>
            </a:pPr>
            <a:r>
              <a:rPr lang="ru-RU" sz="2400"/>
              <a:t>	</a:t>
            </a:r>
            <a:endParaRPr sz="2400">
              <a:solidFill>
                <a:srgbClr val="FF0000"/>
              </a:solidFill>
            </a:endParaRPr>
          </a:p>
        </p:txBody>
      </p:sp>
      <p:sp>
        <p:nvSpPr>
          <p:cNvPr id="309" name="Google Shape;309;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457200" y="0"/>
            <a:ext cx="8229600" cy="69269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a:t>
            </a:r>
            <a:endParaRPr/>
          </a:p>
        </p:txBody>
      </p:sp>
      <p:sp>
        <p:nvSpPr>
          <p:cNvPr id="316" name="Google Shape;316;p46"/>
          <p:cNvSpPr txBox="1"/>
          <p:nvPr>
            <p:ph idx="1" type="body"/>
          </p:nvPr>
        </p:nvSpPr>
        <p:spPr>
          <a:xfrm>
            <a:off x="251520" y="476672"/>
            <a:ext cx="8640960" cy="6237312"/>
          </a:xfrm>
          <a:prstGeom prst="rect">
            <a:avLst/>
          </a:prstGeom>
          <a:noFill/>
          <a:ln>
            <a:noFill/>
          </a:ln>
        </p:spPr>
        <p:txBody>
          <a:bodyPr anchorCtr="0" anchor="t" bIns="45700" lIns="91425" spcFirstLastPara="1" rIns="91425" wrap="square" tIns="45700">
            <a:noAutofit/>
          </a:bodyPr>
          <a:lstStyle/>
          <a:p>
            <a:pPr indent="174625" lvl="0" marL="0" rtl="0" algn="l">
              <a:spcBef>
                <a:spcPts val="0"/>
              </a:spcBef>
              <a:spcAft>
                <a:spcPts val="0"/>
              </a:spcAft>
              <a:buClr>
                <a:srgbClr val="0070C0"/>
              </a:buClr>
              <a:buSzPts val="2400"/>
              <a:buNone/>
            </a:pPr>
            <a:r>
              <a:rPr lang="ru-RU" sz="2400">
                <a:solidFill>
                  <a:srgbClr val="0070C0"/>
                </a:solidFill>
                <a:latin typeface="Times New Roman"/>
                <a:ea typeface="Times New Roman"/>
                <a:cs typeface="Times New Roman"/>
                <a:sym typeface="Times New Roman"/>
              </a:rPr>
              <a:t>На какое минимальное количество квадратов можно разложить число </a:t>
            </a:r>
            <a:r>
              <a:rPr i="1" lang="ru-RU" sz="2400">
                <a:solidFill>
                  <a:srgbClr val="0070C0"/>
                </a:solidFill>
                <a:latin typeface="Times New Roman"/>
                <a:ea typeface="Times New Roman"/>
                <a:cs typeface="Times New Roman"/>
                <a:sym typeface="Times New Roman"/>
              </a:rPr>
              <a:t>n</a:t>
            </a:r>
            <a:r>
              <a:rPr lang="ru-RU" sz="2400">
                <a:solidFill>
                  <a:srgbClr val="0070C0"/>
                </a:solidFill>
                <a:latin typeface="Times New Roman"/>
                <a:ea typeface="Times New Roman"/>
                <a:cs typeface="Times New Roman"/>
                <a:sym typeface="Times New Roman"/>
              </a:rPr>
              <a:t>?</a:t>
            </a:r>
            <a:endParaRPr sz="2400">
              <a:solidFill>
                <a:srgbClr val="0070C0"/>
              </a:solidFill>
              <a:latin typeface="Times New Roman"/>
              <a:ea typeface="Times New Roman"/>
              <a:cs typeface="Times New Roman"/>
              <a:sym typeface="Times New Roman"/>
            </a:endParaRPr>
          </a:p>
          <a:p>
            <a:pPr indent="174625" lvl="0" marL="0" rtl="0" algn="just">
              <a:spcBef>
                <a:spcPts val="400"/>
              </a:spcBef>
              <a:spcAft>
                <a:spcPts val="0"/>
              </a:spcAft>
              <a:buClr>
                <a:schemeClr val="dk1"/>
              </a:buClr>
              <a:buSzPts val="2000"/>
              <a:buNone/>
            </a:pPr>
            <a:r>
              <a:rPr lang="ru-RU" sz="2000"/>
              <a:t>Любое число всегда можно представить как сумму квадратов других чисел. Обратите внимание, что 1 - это квадрат, и мы всегда можем разбить число на (1*1 + 1*1 + 1*1 + ...).</a:t>
            </a:r>
            <a:endParaRPr/>
          </a:p>
          <a:p>
            <a:pPr indent="174625" lvl="0" marL="0" rtl="0" algn="just">
              <a:spcBef>
                <a:spcPts val="400"/>
              </a:spcBef>
              <a:spcAft>
                <a:spcPts val="0"/>
              </a:spcAft>
              <a:buClr>
                <a:schemeClr val="dk1"/>
              </a:buClr>
              <a:buSzPts val="2000"/>
              <a:buNone/>
            </a:pPr>
            <a:r>
              <a:rPr lang="ru-RU" sz="2000"/>
              <a:t>Учитывая число n, достаточно найти минимальное количество квадратов, сумма которых равна X.</a:t>
            </a:r>
            <a:endParaRPr/>
          </a:p>
          <a:p>
            <a:pPr indent="174625" lvl="0" marL="0" rtl="0" algn="just">
              <a:spcBef>
                <a:spcPts val="400"/>
              </a:spcBef>
              <a:spcAft>
                <a:spcPts val="0"/>
              </a:spcAft>
              <a:buClr>
                <a:schemeClr val="dk1"/>
              </a:buClr>
              <a:buSzPts val="2000"/>
              <a:buNone/>
            </a:pPr>
            <a:r>
              <a:rPr lang="ru-RU" sz="2000"/>
              <a:t>Идея проста, мы начинаем с 1 и переходим к числу, квадрат которого меньше или равен n. Для каждого числа x мы повторяем для n-x. </a:t>
            </a:r>
            <a:endParaRPr/>
          </a:p>
          <a:p>
            <a:pPr indent="174625" lvl="0" marL="0" rtl="0" algn="just">
              <a:spcBef>
                <a:spcPts val="400"/>
              </a:spcBef>
              <a:spcAft>
                <a:spcPts val="0"/>
              </a:spcAft>
              <a:buClr>
                <a:schemeClr val="dk1"/>
              </a:buClr>
              <a:buSzPts val="2000"/>
              <a:buNone/>
            </a:pPr>
            <a:r>
              <a:t/>
            </a:r>
            <a:endParaRPr b="1" sz="2000"/>
          </a:p>
          <a:p>
            <a:pPr indent="174625" lvl="0" marL="0" rtl="0" algn="just">
              <a:spcBef>
                <a:spcPts val="400"/>
              </a:spcBef>
              <a:spcAft>
                <a:spcPts val="0"/>
              </a:spcAft>
              <a:buClr>
                <a:schemeClr val="dk1"/>
              </a:buClr>
              <a:buSzPts val="2000"/>
              <a:buNone/>
            </a:pPr>
            <a:r>
              <a:rPr b="1" lang="ru-RU" sz="2000"/>
              <a:t>Пример 1:</a:t>
            </a:r>
            <a:r>
              <a:rPr lang="ru-RU" sz="2000"/>
              <a:t> n = 100; Результат: 1</a:t>
            </a:r>
            <a:endParaRPr/>
          </a:p>
          <a:p>
            <a:pPr indent="174625" lvl="0" marL="0" rtl="0" algn="just">
              <a:spcBef>
                <a:spcPts val="400"/>
              </a:spcBef>
              <a:spcAft>
                <a:spcPts val="0"/>
              </a:spcAft>
              <a:buClr>
                <a:schemeClr val="dk1"/>
              </a:buClr>
              <a:buSzPts val="2000"/>
              <a:buNone/>
            </a:pPr>
            <a:r>
              <a:rPr lang="ru-RU" sz="2000"/>
              <a:t>Объяснение: 100 можно записать как 10</a:t>
            </a:r>
            <a:r>
              <a:rPr baseline="30000" lang="ru-RU" sz="2000"/>
              <a:t>2</a:t>
            </a:r>
            <a:r>
              <a:rPr lang="ru-RU" sz="2000"/>
              <a:t>. Обратите внимание, что 100 также может быть записано как 5</a:t>
            </a:r>
            <a:r>
              <a:rPr baseline="30000" lang="ru-RU" sz="2000"/>
              <a:t>2</a:t>
            </a:r>
            <a:r>
              <a:rPr lang="ru-RU" sz="2000"/>
              <a:t> + 5</a:t>
            </a:r>
            <a:r>
              <a:rPr baseline="30000" lang="ru-RU" sz="2000"/>
              <a:t>2</a:t>
            </a:r>
            <a:r>
              <a:rPr lang="ru-RU" sz="2000"/>
              <a:t> + 5</a:t>
            </a:r>
            <a:r>
              <a:rPr baseline="30000" lang="ru-RU" sz="2000"/>
              <a:t>2</a:t>
            </a:r>
            <a:r>
              <a:rPr lang="ru-RU" sz="2000"/>
              <a:t> + 5</a:t>
            </a:r>
            <a:r>
              <a:rPr baseline="30000" lang="ru-RU" sz="2000"/>
              <a:t>2</a:t>
            </a:r>
            <a:r>
              <a:rPr lang="ru-RU" sz="2000"/>
              <a:t>, но для этого представления требуется 4 квадрата.</a:t>
            </a:r>
            <a:endParaRPr/>
          </a:p>
          <a:p>
            <a:pPr indent="174625" lvl="0" marL="0" rtl="0" algn="l">
              <a:spcBef>
                <a:spcPts val="400"/>
              </a:spcBef>
              <a:spcAft>
                <a:spcPts val="0"/>
              </a:spcAft>
              <a:buClr>
                <a:schemeClr val="dk1"/>
              </a:buClr>
              <a:buSzPts val="2000"/>
              <a:buNone/>
            </a:pPr>
            <a:r>
              <a:rPr b="1" lang="ru-RU" sz="2000"/>
              <a:t>Пример 2: </a:t>
            </a:r>
            <a:r>
              <a:rPr lang="ru-RU" sz="2000"/>
              <a:t>n = 6; Результат: 3</a:t>
            </a:r>
            <a:endParaRPr/>
          </a:p>
          <a:p>
            <a:pPr indent="174625" lvl="0" marL="0" rtl="0" algn="l">
              <a:spcBef>
                <a:spcPts val="400"/>
              </a:spcBef>
              <a:spcAft>
                <a:spcPts val="0"/>
              </a:spcAft>
              <a:buClr>
                <a:schemeClr val="dk1"/>
              </a:buClr>
              <a:buSzPts val="2000"/>
              <a:buNone/>
            </a:pPr>
            <a:r>
              <a:rPr lang="ru-RU" sz="2000"/>
              <a:t>Объяснение: 6 может быть записано как 2</a:t>
            </a:r>
            <a:r>
              <a:rPr baseline="30000" lang="ru-RU" sz="2000"/>
              <a:t>2</a:t>
            </a:r>
            <a:r>
              <a:rPr lang="ru-RU" sz="2000"/>
              <a:t> + 1</a:t>
            </a:r>
            <a:r>
              <a:rPr baseline="30000" lang="ru-RU" sz="2000"/>
              <a:t>2</a:t>
            </a:r>
            <a:r>
              <a:rPr lang="ru-RU" sz="2000"/>
              <a:t>, т.е. для этого представления требуется 3 квадрата.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57200" y="0"/>
            <a:ext cx="8229600" cy="69269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a:t>
            </a:r>
            <a:endParaRPr/>
          </a:p>
        </p:txBody>
      </p:sp>
      <p:sp>
        <p:nvSpPr>
          <p:cNvPr id="323" name="Google Shape;323;p47"/>
          <p:cNvSpPr txBox="1"/>
          <p:nvPr>
            <p:ph idx="1" type="body"/>
          </p:nvPr>
        </p:nvSpPr>
        <p:spPr>
          <a:xfrm>
            <a:off x="0" y="692696"/>
            <a:ext cx="9036496" cy="6021288"/>
          </a:xfrm>
          <a:prstGeom prst="rect">
            <a:avLst/>
          </a:prstGeom>
          <a:noFill/>
          <a:ln>
            <a:noFill/>
          </a:ln>
        </p:spPr>
        <p:txBody>
          <a:bodyPr anchorCtr="0" anchor="t" bIns="45700" lIns="91425" spcFirstLastPara="1" rIns="91425" wrap="square" tIns="45700">
            <a:noAutofit/>
          </a:bodyPr>
          <a:lstStyle/>
          <a:p>
            <a:pPr indent="174625" lvl="0" marL="0" rtl="0" algn="l">
              <a:spcBef>
                <a:spcPts val="0"/>
              </a:spcBef>
              <a:spcAft>
                <a:spcPts val="0"/>
              </a:spcAft>
              <a:buClr>
                <a:schemeClr val="dk1"/>
              </a:buClr>
              <a:buSzPts val="2000"/>
              <a:buNone/>
            </a:pPr>
            <a:r>
              <a:rPr lang="ru-RU" sz="2000"/>
              <a:t>Пусть sq[ k ] – минимальное количество квадратов, на которые можно разложить число k.</a:t>
            </a:r>
            <a:endParaRPr/>
          </a:p>
          <a:p>
            <a:pPr indent="174625" lvl="0" marL="0" rtl="0" algn="l">
              <a:spcBef>
                <a:spcPts val="400"/>
              </a:spcBef>
              <a:spcAft>
                <a:spcPts val="0"/>
              </a:spcAft>
              <a:buClr>
                <a:schemeClr val="dk1"/>
              </a:buClr>
              <a:buSzPts val="2000"/>
              <a:buNone/>
            </a:pPr>
            <a:r>
              <a:rPr lang="ru-RU" sz="2000"/>
              <a:t>k = 0		sq [ k ]  = 0 </a:t>
            </a:r>
            <a:endParaRPr/>
          </a:p>
          <a:p>
            <a:pPr indent="174625" lvl="0" marL="0" rtl="0" algn="l">
              <a:spcBef>
                <a:spcPts val="400"/>
              </a:spcBef>
              <a:spcAft>
                <a:spcPts val="0"/>
              </a:spcAft>
              <a:buClr>
                <a:schemeClr val="dk1"/>
              </a:buClr>
              <a:buSzPts val="2000"/>
              <a:buNone/>
            </a:pPr>
            <a:r>
              <a:rPr lang="ru-RU" sz="2000"/>
              <a:t>k = 1 		sq [ k ]  =  1 		</a:t>
            </a:r>
            <a:r>
              <a:rPr lang="ru-RU" sz="2000">
                <a:solidFill>
                  <a:srgbClr val="0070C0"/>
                </a:solidFill>
              </a:rPr>
              <a:t>1×1</a:t>
            </a:r>
            <a:endParaRPr sz="2000">
              <a:solidFill>
                <a:srgbClr val="0070C0"/>
              </a:solidFill>
            </a:endParaRPr>
          </a:p>
          <a:p>
            <a:pPr indent="174625" lvl="0" marL="0" rtl="0" algn="l">
              <a:spcBef>
                <a:spcPts val="400"/>
              </a:spcBef>
              <a:spcAft>
                <a:spcPts val="0"/>
              </a:spcAft>
              <a:buClr>
                <a:schemeClr val="dk1"/>
              </a:buClr>
              <a:buSzPts val="2000"/>
              <a:buNone/>
            </a:pPr>
            <a:r>
              <a:rPr lang="ru-RU" sz="2000"/>
              <a:t>k = 2 		sq [ k ]  =  2	</a:t>
            </a:r>
            <a:r>
              <a:rPr lang="ru-RU" sz="2000">
                <a:solidFill>
                  <a:srgbClr val="0070C0"/>
                </a:solidFill>
              </a:rPr>
              <a:t> 	1×1 + 1×1 </a:t>
            </a:r>
            <a:endParaRPr sz="2000">
              <a:solidFill>
                <a:srgbClr val="0070C0"/>
              </a:solidFill>
            </a:endParaRPr>
          </a:p>
          <a:p>
            <a:pPr indent="174625" lvl="0" marL="0" rtl="0" algn="l">
              <a:spcBef>
                <a:spcPts val="400"/>
              </a:spcBef>
              <a:spcAft>
                <a:spcPts val="0"/>
              </a:spcAft>
              <a:buClr>
                <a:schemeClr val="dk1"/>
              </a:buClr>
              <a:buSzPts val="2000"/>
              <a:buNone/>
            </a:pPr>
            <a:r>
              <a:rPr lang="ru-RU" sz="2000"/>
              <a:t>Пусть нам известно решение для всех i &lt; k, тогда посчитаем sq[ k ].</a:t>
            </a:r>
            <a:endParaRPr/>
          </a:p>
          <a:p>
            <a:pPr indent="174625" lvl="0" marL="0" rtl="0" algn="l">
              <a:spcBef>
                <a:spcPts val="400"/>
              </a:spcBef>
              <a:spcAft>
                <a:spcPts val="0"/>
              </a:spcAft>
              <a:buClr>
                <a:schemeClr val="dk1"/>
              </a:buClr>
              <a:buSzPts val="2000"/>
              <a:buNone/>
            </a:pPr>
            <a:r>
              <a:rPr lang="ru-RU" sz="2000"/>
              <a:t>Предположим, что нам известны ответы для всех чисел k-1, которые хранятся в каком-нибудь массиве sq, и нам бы хотелось найти sq[k].</a:t>
            </a:r>
            <a:endParaRPr/>
          </a:p>
          <a:p>
            <a:pPr indent="174625" lvl="0" marL="0" rtl="0" algn="l">
              <a:spcBef>
                <a:spcPts val="400"/>
              </a:spcBef>
              <a:spcAft>
                <a:spcPts val="0"/>
              </a:spcAft>
              <a:buClr>
                <a:schemeClr val="dk1"/>
              </a:buClr>
              <a:buSzPts val="2000"/>
              <a:buNone/>
            </a:pPr>
            <a:r>
              <a:rPr lang="ru-RU" sz="2000"/>
              <a:t>Возьмем это число k и проанализируем, какие могут быть ситуации:</a:t>
            </a:r>
            <a:endParaRPr/>
          </a:p>
          <a:p>
            <a:pPr indent="174625" lvl="0" marL="0" rtl="0" algn="l">
              <a:spcBef>
                <a:spcPts val="400"/>
              </a:spcBef>
              <a:spcAft>
                <a:spcPts val="0"/>
              </a:spcAft>
              <a:buClr>
                <a:schemeClr val="dk1"/>
              </a:buClr>
              <a:buSzPts val="2000"/>
              <a:buNone/>
            </a:pPr>
            <a:r>
              <a:rPr lang="ru-RU" sz="2000"/>
              <a:t>1. k является полным квадратом. В этом случае sq[k] = 1.</a:t>
            </a:r>
            <a:endParaRPr/>
          </a:p>
          <a:p>
            <a:pPr indent="174625" lvl="0" marL="0" rtl="0" algn="l">
              <a:spcBef>
                <a:spcPts val="400"/>
              </a:spcBef>
              <a:spcAft>
                <a:spcPts val="0"/>
              </a:spcAft>
              <a:buClr>
                <a:schemeClr val="dk1"/>
              </a:buClr>
              <a:buSzPts val="2000"/>
              <a:buNone/>
            </a:pPr>
            <a:r>
              <a:rPr lang="ru-RU" sz="2000"/>
              <a:t>2. Возможно, предыдущее число k-1 было полным квадратом. Тогда sq[k] = sq[k-1] + 1.</a:t>
            </a:r>
            <a:endParaRPr/>
          </a:p>
          <a:p>
            <a:pPr indent="174625" lvl="0" marL="0" rtl="0" algn="l">
              <a:spcBef>
                <a:spcPts val="400"/>
              </a:spcBef>
              <a:spcAft>
                <a:spcPts val="0"/>
              </a:spcAft>
              <a:buClr>
                <a:schemeClr val="dk1"/>
              </a:buClr>
              <a:buSzPts val="2000"/>
              <a:buNone/>
            </a:pPr>
            <a:r>
              <a:rPr i="1" lang="ru-RU" sz="2000"/>
              <a:t>Вообще, вариант прибавления единицы к предыдущему кажется не таким уж плохим. </a:t>
            </a:r>
            <a:endParaRPr/>
          </a:p>
          <a:p>
            <a:pPr indent="174625" lvl="0" marL="0" rtl="0" algn="l">
              <a:spcBef>
                <a:spcPts val="400"/>
              </a:spcBef>
              <a:spcAft>
                <a:spcPts val="0"/>
              </a:spcAft>
              <a:buClr>
                <a:schemeClr val="dk1"/>
              </a:buClr>
              <a:buSzPts val="2000"/>
              <a:buNone/>
            </a:pPr>
            <a:r>
              <a:rPr lang="ru-RU" sz="2000"/>
              <a:t>Теперь предположим, что нам нужно узнать, сколько квадратов будет в разложении числа k, если в этом разложении обязательно есть  квадрат</a:t>
            </a:r>
            <a:r>
              <a:rPr lang="ru-RU" sz="2000">
                <a:solidFill>
                  <a:srgbClr val="0070C0"/>
                </a:solidFill>
              </a:rPr>
              <a:t> </a:t>
            </a:r>
            <a:r>
              <a:rPr b="1" lang="ru-RU" sz="2000">
                <a:solidFill>
                  <a:srgbClr val="0070C0"/>
                </a:solidFill>
              </a:rPr>
              <a:t>j × j</a:t>
            </a:r>
            <a:r>
              <a:rPr lang="ru-RU" sz="2000">
                <a:solidFill>
                  <a:srgbClr val="0070C0"/>
                </a:solidFill>
              </a:rPr>
              <a:t>.</a:t>
            </a:r>
            <a:r>
              <a:rPr lang="ru-RU" sz="2000"/>
              <a:t> </a:t>
            </a:r>
            <a:endParaRPr sz="2000"/>
          </a:p>
          <a:p>
            <a:pPr indent="174625" lvl="0" marL="0" rtl="0" algn="l">
              <a:spcBef>
                <a:spcPts val="400"/>
              </a:spcBef>
              <a:spcAft>
                <a:spcPts val="0"/>
              </a:spcAft>
              <a:buClr>
                <a:schemeClr val="dk1"/>
              </a:buClr>
              <a:buSzPts val="2000"/>
              <a:buNone/>
            </a:pPr>
            <a:r>
              <a:rPr lang="ru-RU" sz="2000"/>
              <a:t>sq[k] = 1 + sq[ k – j ⋅ j ], если j ⋅ j ≤ k</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idx="1" type="body"/>
          </p:nvPr>
        </p:nvSpPr>
        <p:spPr>
          <a:xfrm>
            <a:off x="467544" y="620688"/>
            <a:ext cx="8507413" cy="528945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dp[0] = 0;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for (int i = 1; i &lt;= n; i++) {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dp[i] = INT_MAX;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for (int j = 1; j * j &lt;= i; j++) {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dp[i] = min(dp[i], dp[i - j*j] + 1);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a:t>
            </a:r>
            <a:endParaRPr/>
          </a:p>
          <a:p>
            <a:pPr indent="-342900" lvl="0" marL="342900" rtl="0" algn="l">
              <a:spcBef>
                <a:spcPts val="400"/>
              </a:spcBef>
              <a:spcAft>
                <a:spcPts val="0"/>
              </a:spcAft>
              <a:buClr>
                <a:schemeClr val="hlink"/>
              </a:buClr>
              <a:buSzPts val="2000"/>
              <a:buNone/>
            </a:pPr>
            <a:r>
              <a:rPr lang="ru-RU" sz="2000">
                <a:solidFill>
                  <a:schemeClr val="hlink"/>
                </a:solidFill>
                <a:latin typeface="Courier New"/>
                <a:ea typeface="Courier New"/>
                <a:cs typeface="Courier New"/>
                <a:sym typeface="Courier New"/>
              </a:rPr>
              <a:t>	   0 1 2 3 4 5 6 7 8 9 10 11 12 13 14 15 16 17 18</a:t>
            </a:r>
            <a:endParaRPr/>
          </a:p>
          <a:p>
            <a:pPr indent="-342900" lvl="0" marL="342900" rtl="0" algn="l">
              <a:spcBef>
                <a:spcPts val="400"/>
              </a:spcBef>
              <a:spcAft>
                <a:spcPts val="0"/>
              </a:spcAft>
              <a:buClr>
                <a:schemeClr val="dk1"/>
              </a:buClr>
              <a:buSzPts val="2000"/>
              <a:buNone/>
            </a:pPr>
            <a:r>
              <a:rPr lang="ru-RU" sz="2000">
                <a:latin typeface="Courier New"/>
                <a:ea typeface="Courier New"/>
                <a:cs typeface="Courier New"/>
                <a:sym typeface="Courier New"/>
              </a:rPr>
              <a:t>dp==[</a:t>
            </a:r>
            <a:r>
              <a:rPr b="1" lang="ru-RU" sz="2000">
                <a:latin typeface="Courier New"/>
                <a:ea typeface="Courier New"/>
                <a:cs typeface="Courier New"/>
                <a:sym typeface="Courier New"/>
              </a:rPr>
              <a:t>0,1,2,3,1,2,3,4,2,1, 2, 3, 3, 4, 3, 4, 1, 2, 2 </a:t>
            </a:r>
            <a:r>
              <a:rPr lang="ru-RU" sz="2000">
                <a:latin typeface="Courier New"/>
                <a:ea typeface="Courier New"/>
                <a:cs typeface="Courier New"/>
                <a:sym typeface="Courier New"/>
              </a:rPr>
              <a:t>…] </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Arial"/>
              <a:buNone/>
            </a:pPr>
            <a:r>
              <a:t/>
            </a:r>
            <a:endParaRPr sz="2000">
              <a:latin typeface="Courier New"/>
              <a:ea typeface="Courier New"/>
              <a:cs typeface="Courier New"/>
              <a:sym typeface="Courier New"/>
            </a:endParaRPr>
          </a:p>
          <a:p>
            <a:pPr indent="-342900" lvl="0" marL="342900" rtl="0" algn="l">
              <a:spcBef>
                <a:spcPts val="400"/>
              </a:spcBef>
              <a:spcAft>
                <a:spcPts val="0"/>
              </a:spcAft>
              <a:buClr>
                <a:schemeClr val="dk1"/>
              </a:buClr>
              <a:buSzPts val="2000"/>
              <a:buNone/>
            </a:pPr>
            <a:r>
              <a:rPr lang="ru-RU" sz="2000">
                <a:latin typeface="Times New Roman"/>
                <a:ea typeface="Times New Roman"/>
                <a:cs typeface="Times New Roman"/>
                <a:sym typeface="Times New Roman"/>
              </a:rPr>
              <a:t>(</a:t>
            </a:r>
            <a:r>
              <a:rPr i="1" lang="ru-RU" sz="2000">
                <a:latin typeface="Times New Roman"/>
                <a:ea typeface="Times New Roman"/>
                <a:cs typeface="Times New Roman"/>
                <a:sym typeface="Times New Roman"/>
              </a:rPr>
              <a:t>j</a:t>
            </a:r>
            <a:r>
              <a:rPr lang="ru-RU" sz="2000">
                <a:latin typeface="Times New Roman"/>
                <a:ea typeface="Times New Roman"/>
                <a:cs typeface="Times New Roman"/>
                <a:sym typeface="Times New Roman"/>
              </a:rPr>
              <a:t> – это размер квадрата)</a:t>
            </a:r>
            <a:endParaRPr/>
          </a:p>
          <a:p>
            <a:pPr indent="-342900" lvl="0" marL="342900" rtl="0" algn="l">
              <a:spcBef>
                <a:spcPts val="400"/>
              </a:spcBef>
              <a:spcAft>
                <a:spcPts val="0"/>
              </a:spcAft>
              <a:buClr>
                <a:schemeClr val="dk1"/>
              </a:buClr>
              <a:buSzPts val="2000"/>
              <a:buFont typeface="Arial"/>
              <a:buNone/>
            </a:pPr>
            <a:r>
              <a:t/>
            </a:r>
            <a:endParaRPr sz="2000">
              <a:latin typeface="Courier New"/>
              <a:ea typeface="Courier New"/>
              <a:cs typeface="Courier New"/>
              <a:sym typeface="Courier New"/>
            </a:endParaRPr>
          </a:p>
        </p:txBody>
      </p:sp>
      <p:sp>
        <p:nvSpPr>
          <p:cNvPr id="329" name="Google Shape;329;p48"/>
          <p:cNvSpPr txBox="1"/>
          <p:nvPr>
            <p:ph type="title"/>
          </p:nvPr>
        </p:nvSpPr>
        <p:spPr>
          <a:xfrm>
            <a:off x="457200" y="116632"/>
            <a:ext cx="8229600"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 продолжение</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idx="1" type="body"/>
          </p:nvPr>
        </p:nvSpPr>
        <p:spPr>
          <a:xfrm>
            <a:off x="179512" y="620688"/>
            <a:ext cx="8964488" cy="528945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B050"/>
              </a:buClr>
              <a:buSzPts val="1800"/>
              <a:buNone/>
            </a:pPr>
            <a:r>
              <a:rPr b="1" lang="ru-RU" sz="1800">
                <a:solidFill>
                  <a:srgbClr val="00B050"/>
                </a:solidFill>
                <a:latin typeface="Courier New"/>
                <a:ea typeface="Courier New"/>
                <a:cs typeface="Courier New"/>
                <a:sym typeface="Courier New"/>
              </a:rPr>
              <a:t>// A naive recursive C++ program to find minimum</a:t>
            </a:r>
            <a:endParaRPr/>
          </a:p>
          <a:p>
            <a:pPr indent="-342900" lvl="0" marL="34290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 number of squares whose sum is equal to a given number</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#include &lt;bits/stdc++.h&gt;</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using namespace std;</a:t>
            </a:r>
            <a:endParaRPr/>
          </a:p>
          <a:p>
            <a:pPr indent="-342900" lvl="0" marL="342900" rtl="0" algn="l">
              <a:spcBef>
                <a:spcPts val="360"/>
              </a:spcBef>
              <a:spcAft>
                <a:spcPts val="0"/>
              </a:spcAft>
              <a:buClr>
                <a:schemeClr val="dk1"/>
              </a:buClr>
              <a:buSzPts val="1800"/>
              <a:buNone/>
            </a:pPr>
            <a:r>
              <a:t/>
            </a:r>
            <a:endParaRPr b="1" sz="1800">
              <a:latin typeface="Courier New"/>
              <a:ea typeface="Courier New"/>
              <a:cs typeface="Courier New"/>
              <a:sym typeface="Courier New"/>
            </a:endParaRPr>
          </a:p>
          <a:p>
            <a:pPr indent="-342900" lvl="0" marL="34290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 Returns count of minimum squares that sum to n</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int getMinSquares(unsigned int n)</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 base cases if n is perfect square then</a:t>
            </a:r>
            <a:endParaRPr/>
          </a:p>
          <a:p>
            <a:pPr indent="-342900" lvl="0" marL="34290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	// Minimum squares required is 1 (144 = 12^2)</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if (sqrt(n) - floor(sqrt(n)) == 0)</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return 1;</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if (n &lt;= 3)</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return n;</a:t>
            </a:r>
            <a:endParaRPr/>
          </a:p>
          <a:p>
            <a:pPr indent="-342900" lvl="0" marL="342900" rtl="0" algn="l">
              <a:spcBef>
                <a:spcPts val="360"/>
              </a:spcBef>
              <a:spcAft>
                <a:spcPts val="0"/>
              </a:spcAft>
              <a:buClr>
                <a:schemeClr val="dk1"/>
              </a:buClr>
              <a:buSzPts val="1800"/>
              <a:buNone/>
            </a:pPr>
            <a:r>
              <a:t/>
            </a:r>
            <a:endParaRPr b="1" sz="1800">
              <a:latin typeface="Courier New"/>
              <a:ea typeface="Courier New"/>
              <a:cs typeface="Courier New"/>
              <a:sym typeface="Courier New"/>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 getMinSquares rest of the table using recursive</a:t>
            </a:r>
            <a:endParaRPr sz="1800">
              <a:solidFill>
                <a:srgbClr val="00B050"/>
              </a:solidFill>
              <a:latin typeface="Courier New"/>
              <a:ea typeface="Courier New"/>
              <a:cs typeface="Courier New"/>
              <a:sym typeface="Courier New"/>
            </a:endParaRPr>
          </a:p>
        </p:txBody>
      </p:sp>
      <p:sp>
        <p:nvSpPr>
          <p:cNvPr id="335" name="Google Shape;335;p49"/>
          <p:cNvSpPr txBox="1"/>
          <p:nvPr>
            <p:ph type="title"/>
          </p:nvPr>
        </p:nvSpPr>
        <p:spPr>
          <a:xfrm>
            <a:off x="179512" y="69816"/>
            <a:ext cx="8964488"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 вариант 2 (рекурсия)</a:t>
            </a:r>
            <a:endParaRPr/>
          </a:p>
        </p:txBody>
      </p:sp>
      <p:sp>
        <p:nvSpPr>
          <p:cNvPr id="336" name="Google Shape;336;p49"/>
          <p:cNvSpPr/>
          <p:nvPr/>
        </p:nvSpPr>
        <p:spPr>
          <a:xfrm>
            <a:off x="3851920" y="6021288"/>
            <a:ext cx="1440160" cy="64807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idx="1" type="body"/>
          </p:nvPr>
        </p:nvSpPr>
        <p:spPr>
          <a:xfrm>
            <a:off x="0" y="980728"/>
            <a:ext cx="9144000" cy="587727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B050"/>
              </a:buClr>
              <a:buSzPts val="1800"/>
              <a:buNone/>
            </a:pPr>
            <a:r>
              <a:rPr b="1" lang="ru-RU" sz="1800">
                <a:solidFill>
                  <a:srgbClr val="00B050"/>
                </a:solidFill>
                <a:latin typeface="Courier New"/>
                <a:ea typeface="Courier New"/>
                <a:cs typeface="Courier New"/>
                <a:sym typeface="Courier New"/>
              </a:rPr>
              <a:t>	// formula Maximum squares required is n (1*1 + 1*1 + ..)</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int res = n;</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 Go through all smaller numbers to recursively find minimum</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for (int x = 1; x &lt;= n; x++)</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int temp = x * x;</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if (temp &gt; n)</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break;</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else</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res = min(res, 1 + getMinSquares</a:t>
            </a:r>
            <a:endParaRPr b="1" sz="1800">
              <a:latin typeface="Courier New"/>
              <a:ea typeface="Courier New"/>
              <a:cs typeface="Courier New"/>
              <a:sym typeface="Courier New"/>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(n - temp));</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return res;</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 Driver code</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int main()</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cout &lt;&lt; getMinSquares(6);</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	return 0;</a:t>
            </a:r>
            <a:endParaRPr/>
          </a:p>
          <a:p>
            <a:pPr indent="-342900" lvl="0" marL="342900" rtl="0" algn="l">
              <a:lnSpc>
                <a:spcPct val="80000"/>
              </a:lnSpc>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chemeClr val="dk1"/>
              </a:buClr>
              <a:buSzPts val="1800"/>
              <a:buFont typeface="Arial"/>
              <a:buNone/>
            </a:pPr>
            <a:r>
              <a:t/>
            </a:r>
            <a:endParaRPr sz="1800">
              <a:latin typeface="Courier New"/>
              <a:ea typeface="Courier New"/>
              <a:cs typeface="Courier New"/>
              <a:sym typeface="Courier New"/>
            </a:endParaRPr>
          </a:p>
        </p:txBody>
      </p:sp>
      <p:sp>
        <p:nvSpPr>
          <p:cNvPr id="342" name="Google Shape;342;p50"/>
          <p:cNvSpPr txBox="1"/>
          <p:nvPr>
            <p:ph type="title"/>
          </p:nvPr>
        </p:nvSpPr>
        <p:spPr>
          <a:xfrm>
            <a:off x="107504" y="116632"/>
            <a:ext cx="9036496"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 вариант 2 (рекурсия)</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idx="1" type="body"/>
          </p:nvPr>
        </p:nvSpPr>
        <p:spPr>
          <a:xfrm>
            <a:off x="0" y="692696"/>
            <a:ext cx="9144000" cy="616530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None/>
            </a:pPr>
            <a:r>
              <a:rPr b="1" lang="ru-RU" sz="1800">
                <a:latin typeface="Courier New"/>
                <a:ea typeface="Courier New"/>
                <a:cs typeface="Courier New"/>
                <a:sym typeface="Courier New"/>
              </a:rPr>
              <a:t>#include &lt;bits/stdc++.h&gt;</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using namespace std;</a:t>
            </a:r>
            <a:endParaRPr/>
          </a:p>
          <a:p>
            <a:pPr indent="-342900" lvl="0" marL="34290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 Returns count of minimum squares that sum to n</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int getMinSquares(int n)</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 We need to check base case for n i.e. 0,1,2</a:t>
            </a:r>
            <a:endParaRPr/>
          </a:p>
          <a:p>
            <a:pPr indent="-342900" lvl="0" marL="342900" rtl="0" algn="l">
              <a:spcBef>
                <a:spcPts val="360"/>
              </a:spcBef>
              <a:spcAft>
                <a:spcPts val="0"/>
              </a:spcAft>
              <a:buClr>
                <a:srgbClr val="00B050"/>
              </a:buClr>
              <a:buSzPts val="1800"/>
              <a:buNone/>
            </a:pPr>
            <a:r>
              <a:rPr b="1" lang="ru-RU" sz="1800">
                <a:solidFill>
                  <a:srgbClr val="00B050"/>
                </a:solidFill>
                <a:latin typeface="Courier New"/>
                <a:ea typeface="Courier New"/>
                <a:cs typeface="Courier New"/>
                <a:sym typeface="Courier New"/>
              </a:rPr>
              <a:t>	// the below array creation will go OutOfBounds.</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if(n&lt;=3)</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return n;</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 Create a dynamic programming table to store sq</a:t>
            </a:r>
            <a:endParaRPr b="1" sz="1800">
              <a:solidFill>
                <a:srgbClr val="00B050"/>
              </a:solidFill>
              <a:latin typeface="Courier New"/>
              <a:ea typeface="Courier New"/>
              <a:cs typeface="Courier New"/>
              <a:sym typeface="Courier New"/>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int* dp = new int[n + 1];</a:t>
            </a:r>
            <a:endParaRPr/>
          </a:p>
          <a:p>
            <a:pPr indent="-342900" lvl="0" marL="342900" rtl="0" algn="l">
              <a:spcBef>
                <a:spcPts val="360"/>
              </a:spcBef>
              <a:spcAft>
                <a:spcPts val="0"/>
              </a:spcAft>
              <a:buClr>
                <a:schemeClr val="dk1"/>
              </a:buClr>
              <a:buSzPts val="1800"/>
              <a:buNone/>
            </a:pPr>
            <a:r>
              <a:t/>
            </a:r>
            <a:endParaRPr b="1" sz="1800">
              <a:latin typeface="Courier New"/>
              <a:ea typeface="Courier New"/>
              <a:cs typeface="Courier New"/>
              <a:sym typeface="Courier New"/>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 getMinSquares table for base case entries</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dp[0] = 0;</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dp[1] = 1;</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dp[2] = 2;</a:t>
            </a:r>
            <a:endParaRPr/>
          </a:p>
          <a:p>
            <a:pPr indent="-342900" lvl="0" marL="342900" rtl="0" algn="l">
              <a:spcBef>
                <a:spcPts val="360"/>
              </a:spcBef>
              <a:spcAft>
                <a:spcPts val="0"/>
              </a:spcAft>
              <a:buClr>
                <a:schemeClr val="dk1"/>
              </a:buClr>
              <a:buSzPts val="1800"/>
              <a:buNone/>
            </a:pPr>
            <a:r>
              <a:rPr b="1" lang="ru-RU" sz="1800">
                <a:latin typeface="Courier New"/>
                <a:ea typeface="Courier New"/>
                <a:cs typeface="Courier New"/>
                <a:sym typeface="Courier New"/>
              </a:rPr>
              <a:t>	dp[3] = 3;</a:t>
            </a:r>
            <a:endParaRPr/>
          </a:p>
        </p:txBody>
      </p:sp>
      <p:sp>
        <p:nvSpPr>
          <p:cNvPr id="348" name="Google Shape;348;p51"/>
          <p:cNvSpPr txBox="1"/>
          <p:nvPr>
            <p:ph type="title"/>
          </p:nvPr>
        </p:nvSpPr>
        <p:spPr>
          <a:xfrm>
            <a:off x="467544" y="116632"/>
            <a:ext cx="8676456"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 вариант 3 (ДП)</a:t>
            </a:r>
            <a:endParaRPr/>
          </a:p>
        </p:txBody>
      </p:sp>
      <p:sp>
        <p:nvSpPr>
          <p:cNvPr id="349" name="Google Shape;349;p51"/>
          <p:cNvSpPr/>
          <p:nvPr/>
        </p:nvSpPr>
        <p:spPr>
          <a:xfrm>
            <a:off x="3995936" y="6381328"/>
            <a:ext cx="648072" cy="36004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idx="1" type="body"/>
          </p:nvPr>
        </p:nvSpPr>
        <p:spPr>
          <a:xfrm>
            <a:off x="0" y="692696"/>
            <a:ext cx="9144000" cy="6165304"/>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Clr>
                <a:schemeClr val="dk1"/>
              </a:buClr>
              <a:buSzPts val="1600"/>
              <a:buNone/>
            </a:pPr>
            <a:r>
              <a:rPr b="1" lang="ru-RU" sz="1600">
                <a:latin typeface="Courier New"/>
                <a:ea typeface="Courier New"/>
                <a:cs typeface="Courier New"/>
                <a:sym typeface="Courier New"/>
              </a:rPr>
              <a:t>	</a:t>
            </a:r>
            <a:r>
              <a:rPr b="1" lang="ru-RU" sz="1600">
                <a:solidFill>
                  <a:srgbClr val="00B050"/>
                </a:solidFill>
                <a:latin typeface="Courier New"/>
                <a:ea typeface="Courier New"/>
                <a:cs typeface="Courier New"/>
                <a:sym typeface="Courier New"/>
              </a:rPr>
              <a:t>// getMinSquares rest of the table using recursive formula</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for (int i = 4; i &lt;= n; i++)</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rgbClr val="00B050"/>
              </a:buClr>
              <a:buSzPts val="1600"/>
              <a:buNone/>
            </a:pPr>
            <a:r>
              <a:rPr b="1" lang="ru-RU" sz="1600">
                <a:solidFill>
                  <a:srgbClr val="00B050"/>
                </a:solidFill>
                <a:latin typeface="Courier New"/>
                <a:ea typeface="Courier New"/>
                <a:cs typeface="Courier New"/>
                <a:sym typeface="Courier New"/>
              </a:rPr>
              <a:t>// max value is i as i can always be represented as 1*1+1*1+...</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dp[i] = i;</a:t>
            </a:r>
            <a:endParaRPr/>
          </a:p>
          <a:p>
            <a:pPr indent="-342900" lvl="0" marL="342900" rtl="0" algn="l">
              <a:lnSpc>
                <a:spcPct val="70000"/>
              </a:lnSpc>
              <a:spcBef>
                <a:spcPts val="320"/>
              </a:spcBef>
              <a:spcAft>
                <a:spcPts val="0"/>
              </a:spcAft>
              <a:buClr>
                <a:schemeClr val="dk1"/>
              </a:buClr>
              <a:buSzPts val="1600"/>
              <a:buNone/>
            </a:pPr>
            <a:r>
              <a:t/>
            </a:r>
            <a:endParaRPr b="1" sz="1600">
              <a:latin typeface="Courier New"/>
              <a:ea typeface="Courier New"/>
              <a:cs typeface="Courier New"/>
              <a:sym typeface="Courier New"/>
            </a:endParaRPr>
          </a:p>
          <a:p>
            <a:pPr indent="-342900" lvl="0" marL="342900" rtl="0" algn="l">
              <a:lnSpc>
                <a:spcPct val="70000"/>
              </a:lnSpc>
              <a:spcBef>
                <a:spcPts val="320"/>
              </a:spcBef>
              <a:spcAft>
                <a:spcPts val="0"/>
              </a:spcAft>
              <a:buClr>
                <a:srgbClr val="00B050"/>
              </a:buClr>
              <a:buSzPts val="1600"/>
              <a:buNone/>
            </a:pPr>
            <a:r>
              <a:rPr b="1" lang="ru-RU" sz="1600">
                <a:solidFill>
                  <a:srgbClr val="00B050"/>
                </a:solidFill>
                <a:latin typeface="Courier New"/>
                <a:ea typeface="Courier New"/>
                <a:cs typeface="Courier New"/>
                <a:sym typeface="Courier New"/>
              </a:rPr>
              <a:t>// Go through all smaller numbers to to recursively find minimum</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for (int x = 1; x &lt;= ceil(sqrt(i)); x++)</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int temp = x * x;</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if (temp &gt; i)</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break;</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else</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dp[i] = min(dp[i], 1 +	dp[i - temp]);</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r>
              <a:rPr b="1" lang="ru-RU" sz="1600">
                <a:solidFill>
                  <a:srgbClr val="00B050"/>
                </a:solidFill>
                <a:latin typeface="Courier New"/>
                <a:ea typeface="Courier New"/>
                <a:cs typeface="Courier New"/>
                <a:sym typeface="Courier New"/>
              </a:rPr>
              <a:t>// Store result and free dp[]</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int res = dp[n];</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delete[] dp;</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return res;</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a:p>
            <a:pPr indent="-342900" lvl="0" marL="342900" rtl="0" algn="l">
              <a:lnSpc>
                <a:spcPct val="70000"/>
              </a:lnSpc>
              <a:spcBef>
                <a:spcPts val="320"/>
              </a:spcBef>
              <a:spcAft>
                <a:spcPts val="0"/>
              </a:spcAft>
              <a:buClr>
                <a:schemeClr val="dk1"/>
              </a:buClr>
              <a:buSzPts val="1600"/>
              <a:buNone/>
            </a:pPr>
            <a:r>
              <a:t/>
            </a:r>
            <a:endParaRPr b="1" sz="1600">
              <a:latin typeface="Courier New"/>
              <a:ea typeface="Courier New"/>
              <a:cs typeface="Courier New"/>
              <a:sym typeface="Courier New"/>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Driver code</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int main()</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cout &lt;&lt; getMinSquares(6);</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return 0;</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p:txBody>
      </p:sp>
      <p:sp>
        <p:nvSpPr>
          <p:cNvPr id="355" name="Google Shape;355;p52"/>
          <p:cNvSpPr txBox="1"/>
          <p:nvPr>
            <p:ph type="title"/>
          </p:nvPr>
        </p:nvSpPr>
        <p:spPr>
          <a:xfrm>
            <a:off x="323528" y="116632"/>
            <a:ext cx="8820472"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Пример 3</a:t>
            </a:r>
            <a:r>
              <a:rPr lang="ru-RU" sz="3200"/>
              <a:t>. Сумма квадратов, вариант 3 (ДП)</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rotWithShape="1">
          <a:blip r:embed="rId3">
            <a:alphaModFix/>
          </a:blip>
          <a:srcRect b="0" l="0" r="0" t="0"/>
          <a:stretch/>
        </p:blipFill>
        <p:spPr>
          <a:xfrm>
            <a:off x="5292080" y="1772816"/>
            <a:ext cx="3495675" cy="2714625"/>
          </a:xfrm>
          <a:prstGeom prst="rect">
            <a:avLst/>
          </a:prstGeom>
          <a:noFill/>
          <a:ln>
            <a:noFill/>
          </a:ln>
        </p:spPr>
      </p:pic>
      <p:sp>
        <p:nvSpPr>
          <p:cNvPr id="116" name="Google Shape;116;p17"/>
          <p:cNvSpPr txBox="1"/>
          <p:nvPr>
            <p:ph idx="1" type="body"/>
          </p:nvPr>
        </p:nvSpPr>
        <p:spPr>
          <a:xfrm>
            <a:off x="6848" y="153208"/>
            <a:ext cx="8569200" cy="6704792"/>
          </a:xfrm>
          <a:prstGeom prst="rect">
            <a:avLst/>
          </a:prstGeom>
          <a:noFill/>
          <a:ln>
            <a:noFill/>
          </a:ln>
        </p:spPr>
        <p:txBody>
          <a:bodyPr anchorCtr="0" anchor="t" bIns="45700" lIns="91425" spcFirstLastPara="1" rIns="91425" wrap="square" tIns="45700">
            <a:noAutofit/>
          </a:bodyPr>
          <a:lstStyle/>
          <a:p>
            <a:pPr indent="357188" lvl="0" marL="0" rtl="0" algn="just">
              <a:lnSpc>
                <a:spcPct val="80000"/>
              </a:lnSpc>
              <a:spcBef>
                <a:spcPts val="0"/>
              </a:spcBef>
              <a:spcAft>
                <a:spcPts val="0"/>
              </a:spcAft>
              <a:buClr>
                <a:schemeClr val="dk1"/>
              </a:buClr>
              <a:buSzPts val="2400"/>
              <a:buNone/>
            </a:pPr>
            <a:r>
              <a:rPr lang="ru-RU" sz="2400"/>
              <a:t>Давайте теперь рассмотрим какую-то лестницу из </a:t>
            </a:r>
            <a:r>
              <a:rPr b="1" i="1" lang="ru-RU" sz="2400"/>
              <a:t>i</a:t>
            </a:r>
            <a:r>
              <a:rPr lang="ru-RU" sz="2400"/>
              <a:t>- ступенек.</a:t>
            </a:r>
            <a:endParaRPr/>
          </a:p>
          <a:p>
            <a:pPr indent="357188" lvl="0" marL="0" rtl="0" algn="just">
              <a:lnSpc>
                <a:spcPct val="80000"/>
              </a:lnSpc>
              <a:spcBef>
                <a:spcPts val="480"/>
              </a:spcBef>
              <a:spcAft>
                <a:spcPts val="0"/>
              </a:spcAft>
              <a:buClr>
                <a:schemeClr val="dk1"/>
              </a:buClr>
              <a:buSzPts val="2400"/>
              <a:buNone/>
            </a:pPr>
            <a:r>
              <a:rPr lang="ru-RU" sz="2400"/>
              <a:t>Мы могли попасть на i-ю последнюю ступеньку? </a:t>
            </a:r>
            <a:endParaRPr/>
          </a:p>
          <a:p>
            <a:pPr indent="357188" lvl="0" marL="0" rtl="0" algn="just">
              <a:lnSpc>
                <a:spcPct val="80000"/>
              </a:lnSpc>
              <a:spcBef>
                <a:spcPts val="480"/>
              </a:spcBef>
              <a:spcAft>
                <a:spcPts val="0"/>
              </a:spcAft>
              <a:buClr>
                <a:schemeClr val="dk1"/>
              </a:buClr>
              <a:buSzPts val="2400"/>
              <a:buNone/>
            </a:pPr>
            <a:r>
              <a:rPr lang="ru-RU" sz="2400"/>
              <a:t>Мы могли либо попасть с (i-1) ступеньки. </a:t>
            </a:r>
            <a:endParaRPr sz="2400"/>
          </a:p>
          <a:p>
            <a:pPr indent="357188" lvl="0" marL="0" rtl="0" algn="just">
              <a:lnSpc>
                <a:spcPct val="80000"/>
              </a:lnSpc>
              <a:spcBef>
                <a:spcPts val="480"/>
              </a:spcBef>
              <a:spcAft>
                <a:spcPts val="0"/>
              </a:spcAft>
              <a:buClr>
                <a:schemeClr val="dk1"/>
              </a:buClr>
              <a:buSzPts val="2400"/>
              <a:buNone/>
            </a:pPr>
            <a:r>
              <a:rPr lang="ru-RU" sz="2400"/>
              <a:t>Это первый способ. </a:t>
            </a:r>
            <a:endParaRPr sz="2400"/>
          </a:p>
          <a:p>
            <a:pPr indent="357188" lvl="0" marL="0" rtl="0" algn="just">
              <a:lnSpc>
                <a:spcPct val="80000"/>
              </a:lnSpc>
              <a:spcBef>
                <a:spcPts val="480"/>
              </a:spcBef>
              <a:spcAft>
                <a:spcPts val="0"/>
              </a:spcAft>
              <a:buClr>
                <a:schemeClr val="dk1"/>
              </a:buClr>
              <a:buSzPts val="2400"/>
              <a:buNone/>
            </a:pPr>
            <a:r>
              <a:rPr lang="ru-RU" sz="2400"/>
              <a:t>А на (i-1) ступеньку мы могли попасть </a:t>
            </a:r>
            <a:r>
              <a:rPr lang="ru-RU" sz="2400">
                <a:solidFill>
                  <a:srgbClr val="FF0000"/>
                </a:solidFill>
              </a:rPr>
              <a:t>а</a:t>
            </a:r>
            <a:r>
              <a:rPr baseline="-25000" lang="ru-RU" sz="2400">
                <a:solidFill>
                  <a:srgbClr val="FF0000"/>
                </a:solidFill>
              </a:rPr>
              <a:t>i-1 </a:t>
            </a:r>
            <a:r>
              <a:rPr lang="ru-RU" sz="2400"/>
              <a:t>способами.</a:t>
            </a:r>
            <a:endParaRPr/>
          </a:p>
          <a:p>
            <a:pPr indent="357188" lvl="0" marL="0" rtl="0" algn="just">
              <a:lnSpc>
                <a:spcPct val="80000"/>
              </a:lnSpc>
              <a:spcBef>
                <a:spcPts val="480"/>
              </a:spcBef>
              <a:spcAft>
                <a:spcPts val="0"/>
              </a:spcAft>
              <a:buClr>
                <a:schemeClr val="dk1"/>
              </a:buClr>
              <a:buSzPts val="2400"/>
              <a:buNone/>
            </a:pPr>
            <a:r>
              <a:t/>
            </a:r>
            <a:endParaRPr sz="2400"/>
          </a:p>
          <a:p>
            <a:pPr indent="357188" lvl="0" marL="0" rtl="0" algn="just">
              <a:lnSpc>
                <a:spcPct val="80000"/>
              </a:lnSpc>
              <a:spcBef>
                <a:spcPts val="480"/>
              </a:spcBef>
              <a:spcAft>
                <a:spcPts val="0"/>
              </a:spcAft>
              <a:buClr>
                <a:schemeClr val="dk1"/>
              </a:buClr>
              <a:buSzPts val="2400"/>
              <a:buNone/>
            </a:pPr>
            <a:r>
              <a:rPr lang="ru-RU" sz="2400"/>
              <a:t>Теперь если мы возьмем все эти </a:t>
            </a:r>
            <a:r>
              <a:rPr lang="ru-RU" sz="2400">
                <a:solidFill>
                  <a:srgbClr val="FF0000"/>
                </a:solidFill>
              </a:rPr>
              <a:t>а</a:t>
            </a:r>
            <a:r>
              <a:rPr baseline="-25000" lang="ru-RU" sz="2400">
                <a:solidFill>
                  <a:srgbClr val="FF0000"/>
                </a:solidFill>
              </a:rPr>
              <a:t>i-1 </a:t>
            </a:r>
            <a:r>
              <a:rPr lang="ru-RU" sz="2400"/>
              <a:t>способы</a:t>
            </a:r>
            <a:endParaRPr sz="2400"/>
          </a:p>
          <a:p>
            <a:pPr indent="357188" lvl="0" marL="0" rtl="0" algn="just">
              <a:lnSpc>
                <a:spcPct val="80000"/>
              </a:lnSpc>
              <a:spcBef>
                <a:spcPts val="480"/>
              </a:spcBef>
              <a:spcAft>
                <a:spcPts val="0"/>
              </a:spcAft>
              <a:buClr>
                <a:schemeClr val="dk1"/>
              </a:buClr>
              <a:buSzPts val="2400"/>
              <a:buNone/>
            </a:pPr>
            <a:r>
              <a:rPr lang="ru-RU" sz="2400"/>
              <a:t> и к каждому из них добавим такой шажок </a:t>
            </a:r>
            <a:endParaRPr sz="2400"/>
          </a:p>
          <a:p>
            <a:pPr indent="357188" lvl="0" marL="0" rtl="0" algn="just">
              <a:lnSpc>
                <a:spcPct val="80000"/>
              </a:lnSpc>
              <a:spcBef>
                <a:spcPts val="480"/>
              </a:spcBef>
              <a:spcAft>
                <a:spcPts val="0"/>
              </a:spcAft>
              <a:buClr>
                <a:schemeClr val="dk1"/>
              </a:buClr>
              <a:buSzPts val="2400"/>
              <a:buNone/>
            </a:pPr>
            <a:r>
              <a:rPr lang="ru-RU" sz="2400"/>
              <a:t>в конце с (i-1) на i то мы получим </a:t>
            </a:r>
            <a:endParaRPr sz="2400"/>
          </a:p>
          <a:p>
            <a:pPr indent="357188" lvl="0" marL="0" rtl="0" algn="just">
              <a:lnSpc>
                <a:spcPct val="80000"/>
              </a:lnSpc>
              <a:spcBef>
                <a:spcPts val="480"/>
              </a:spcBef>
              <a:spcAft>
                <a:spcPts val="0"/>
              </a:spcAft>
              <a:buClr>
                <a:schemeClr val="dk1"/>
              </a:buClr>
              <a:buSzPts val="2400"/>
              <a:buNone/>
            </a:pPr>
            <a:r>
              <a:rPr lang="ru-RU" sz="2400"/>
              <a:t>столько же способов попасть на i-ю ступеньку.</a:t>
            </a:r>
            <a:endParaRPr/>
          </a:p>
          <a:p>
            <a:pPr indent="357188" lvl="0" marL="0" rtl="0" algn="just">
              <a:lnSpc>
                <a:spcPct val="80000"/>
              </a:lnSpc>
              <a:spcBef>
                <a:spcPts val="480"/>
              </a:spcBef>
              <a:spcAft>
                <a:spcPts val="0"/>
              </a:spcAft>
              <a:buClr>
                <a:schemeClr val="dk1"/>
              </a:buClr>
              <a:buSzPts val="2400"/>
              <a:buNone/>
            </a:pPr>
            <a:r>
              <a:rPr lang="ru-RU" sz="2400"/>
              <a:t>То есть, из каждого способа попасть</a:t>
            </a:r>
            <a:endParaRPr sz="2400"/>
          </a:p>
          <a:p>
            <a:pPr indent="357188" lvl="0" marL="0" rtl="0" algn="just">
              <a:lnSpc>
                <a:spcPct val="80000"/>
              </a:lnSpc>
              <a:spcBef>
                <a:spcPts val="480"/>
              </a:spcBef>
              <a:spcAft>
                <a:spcPts val="0"/>
              </a:spcAft>
              <a:buClr>
                <a:schemeClr val="dk1"/>
              </a:buClr>
              <a:buSzPts val="2400"/>
              <a:buNone/>
            </a:pPr>
            <a:r>
              <a:rPr lang="ru-RU" sz="2400"/>
              <a:t>на (i-1) ступеньку получается один </a:t>
            </a:r>
            <a:endParaRPr sz="2400"/>
          </a:p>
          <a:p>
            <a:pPr indent="357188" lvl="0" marL="0" rtl="0" algn="just">
              <a:lnSpc>
                <a:spcPct val="80000"/>
              </a:lnSpc>
              <a:spcBef>
                <a:spcPts val="480"/>
              </a:spcBef>
              <a:spcAft>
                <a:spcPts val="0"/>
              </a:spcAft>
              <a:buClr>
                <a:schemeClr val="dk1"/>
              </a:buClr>
              <a:buSzPts val="2400"/>
              <a:buNone/>
            </a:pPr>
            <a:r>
              <a:rPr lang="ru-RU" sz="2400"/>
              <a:t>способ попасть на i-ю.</a:t>
            </a:r>
            <a:endParaRPr/>
          </a:p>
          <a:p>
            <a:pPr indent="357188" lvl="0" marL="0" rtl="0" algn="just">
              <a:lnSpc>
                <a:spcPct val="80000"/>
              </a:lnSpc>
              <a:spcBef>
                <a:spcPts val="480"/>
              </a:spcBef>
              <a:spcAft>
                <a:spcPts val="0"/>
              </a:spcAft>
              <a:buClr>
                <a:schemeClr val="dk1"/>
              </a:buClr>
              <a:buSzPts val="2400"/>
              <a:buNone/>
            </a:pPr>
            <a:r>
              <a:t/>
            </a:r>
            <a:endParaRPr sz="2400"/>
          </a:p>
          <a:p>
            <a:pPr indent="357188" lvl="0" marL="0" rtl="0" algn="just">
              <a:lnSpc>
                <a:spcPct val="80000"/>
              </a:lnSpc>
              <a:spcBef>
                <a:spcPts val="480"/>
              </a:spcBef>
              <a:spcAft>
                <a:spcPts val="0"/>
              </a:spcAft>
              <a:buClr>
                <a:schemeClr val="dk1"/>
              </a:buClr>
              <a:buSzPts val="2400"/>
              <a:buNone/>
            </a:pPr>
            <a:r>
              <a:rPr lang="ru-RU" sz="2400"/>
              <a:t>Но кроме этого есть еще пути 2-го вида. Это путь, ведущий с i-2 ступеньки напрямую на эту i-ю ступеньку. Таких путей </a:t>
            </a:r>
            <a:r>
              <a:rPr lang="ru-RU" sz="2400">
                <a:solidFill>
                  <a:srgbClr val="FF0000"/>
                </a:solidFill>
              </a:rPr>
              <a:t>а</a:t>
            </a:r>
            <a:r>
              <a:rPr baseline="-25000" lang="ru-RU" sz="2400">
                <a:solidFill>
                  <a:srgbClr val="FF0000"/>
                </a:solidFill>
              </a:rPr>
              <a:t>i-2 </a:t>
            </a:r>
            <a:r>
              <a:rPr lang="ru-RU" sz="2400"/>
              <a:t>и также если каждому из этих путей добавить один шаг то мы получим путь на i-ю ступеньку.</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idx="1" type="body"/>
          </p:nvPr>
        </p:nvSpPr>
        <p:spPr>
          <a:xfrm>
            <a:off x="755576" y="476672"/>
            <a:ext cx="7956376" cy="6165304"/>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Clr>
                <a:schemeClr val="dk1"/>
              </a:buClr>
              <a:buSzPts val="1600"/>
              <a:buNone/>
            </a:pPr>
            <a:r>
              <a:rPr b="1" lang="ru-RU" sz="1600">
                <a:latin typeface="Courier New"/>
                <a:ea typeface="Courier New"/>
                <a:cs typeface="Courier New"/>
                <a:sym typeface="Courier New"/>
              </a:rPr>
              <a:t>#include &lt;bits/stdc++.h&gt;</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using namespace std;</a:t>
            </a:r>
            <a:endParaRPr/>
          </a:p>
          <a:p>
            <a:pPr indent="-342900" lvl="0" marL="342900" rtl="0" algn="l">
              <a:lnSpc>
                <a:spcPct val="70000"/>
              </a:lnSpc>
              <a:spcBef>
                <a:spcPts val="320"/>
              </a:spcBef>
              <a:spcAft>
                <a:spcPts val="0"/>
              </a:spcAft>
              <a:buClr>
                <a:schemeClr val="dk1"/>
              </a:buClr>
              <a:buSzPts val="1600"/>
              <a:buNone/>
            </a:pPr>
            <a:r>
              <a:t/>
            </a:r>
            <a:endParaRPr b="1" sz="1600">
              <a:latin typeface="Courier New"/>
              <a:ea typeface="Courier New"/>
              <a:cs typeface="Courier New"/>
              <a:sym typeface="Courier New"/>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int minCount(int n)</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int* minSquaresRequired = new int[n + 1];</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minSquaresRequired[0] = 0;</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minSquaresRequired[1] = 1;</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for (int i = 2; i &lt;= n; ++i)</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minSquaresRequired[i] = INT_MAX;</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for (int j = 1; i - (j * j) &gt;= 0; ++j)</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minSquaresRequired[i]</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 min(minSquaresRequired[i],</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minSquaresRequired[i - (j * j)]);</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t/>
            </a:r>
            <a:endParaRPr b="1" sz="1600">
              <a:latin typeface="Courier New"/>
              <a:ea typeface="Courier New"/>
              <a:cs typeface="Courier New"/>
              <a:sym typeface="Courier New"/>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minSquaresRequired[i] += 1;</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int result = minSquaresRequired[n];</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delete[] minSquaresRequired;</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return result;</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int main()</a:t>
            </a:r>
            <a:r>
              <a:rPr b="1" lang="ru-RU" sz="1600">
                <a:solidFill>
                  <a:srgbClr val="00B050"/>
                </a:solidFill>
                <a:latin typeface="Courier New"/>
                <a:ea typeface="Courier New"/>
                <a:cs typeface="Courier New"/>
                <a:sym typeface="Courier New"/>
              </a:rPr>
              <a:t> // Driver code</a:t>
            </a:r>
            <a:endParaRPr b="1" sz="1600">
              <a:latin typeface="Courier New"/>
              <a:ea typeface="Courier New"/>
              <a:cs typeface="Courier New"/>
              <a:sym typeface="Courier New"/>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cout &lt;&lt; minCount(6);</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	return 0;</a:t>
            </a:r>
            <a:endParaRPr/>
          </a:p>
          <a:p>
            <a:pPr indent="-342900" lvl="0" marL="342900" rtl="0" algn="l">
              <a:lnSpc>
                <a:spcPct val="70000"/>
              </a:lnSpc>
              <a:spcBef>
                <a:spcPts val="320"/>
              </a:spcBef>
              <a:spcAft>
                <a:spcPts val="0"/>
              </a:spcAft>
              <a:buClr>
                <a:schemeClr val="dk1"/>
              </a:buClr>
              <a:buSzPts val="1600"/>
              <a:buNone/>
            </a:pPr>
            <a:r>
              <a:rPr b="1" lang="ru-RU" sz="1600">
                <a:latin typeface="Courier New"/>
                <a:ea typeface="Courier New"/>
                <a:cs typeface="Courier New"/>
                <a:sym typeface="Courier New"/>
              </a:rPr>
              <a:t>}</a:t>
            </a:r>
            <a:endParaRPr/>
          </a:p>
        </p:txBody>
      </p:sp>
      <p:sp>
        <p:nvSpPr>
          <p:cNvPr id="361" name="Google Shape;361;p53"/>
          <p:cNvSpPr txBox="1"/>
          <p:nvPr>
            <p:ph type="title"/>
          </p:nvPr>
        </p:nvSpPr>
        <p:spPr>
          <a:xfrm>
            <a:off x="323528" y="-2240"/>
            <a:ext cx="8820472"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Пример 3</a:t>
            </a:r>
            <a:r>
              <a:rPr lang="ru-RU" sz="2400"/>
              <a:t>. Сумма квадратов, вариант 4 (ДП с запоминанием)</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250816" y="116632"/>
            <a:ext cx="8713671" cy="230425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None/>
            </a:pPr>
            <a:r>
              <a:rPr b="1" lang="ru-RU" sz="2400"/>
              <a:t>Пример 4.  </a:t>
            </a:r>
            <a:r>
              <a:rPr b="1" lang="ru-RU" sz="2400">
                <a:solidFill>
                  <a:srgbClr val="FF0000"/>
                </a:solidFill>
              </a:rPr>
              <a:t>Рюкзак 1</a:t>
            </a:r>
            <a:br>
              <a:rPr b="1" lang="ru-RU" sz="2400">
                <a:solidFill>
                  <a:srgbClr val="FF0000"/>
                </a:solidFill>
              </a:rPr>
            </a:br>
            <a:r>
              <a:rPr lang="ru-RU" sz="2400">
                <a:solidFill>
                  <a:srgbClr val="0070C0"/>
                </a:solidFill>
              </a:rPr>
              <a:t>Имеется </a:t>
            </a:r>
            <a:r>
              <a:rPr i="1" lang="ru-RU" sz="2400">
                <a:solidFill>
                  <a:srgbClr val="0070C0"/>
                </a:solidFill>
              </a:rPr>
              <a:t>n </a:t>
            </a:r>
            <a:r>
              <a:rPr lang="ru-RU" sz="2400">
                <a:solidFill>
                  <a:srgbClr val="0070C0"/>
                </a:solidFill>
              </a:rPr>
              <a:t>неделимых предметов, вес  </a:t>
            </a:r>
            <a:r>
              <a:rPr i="1" lang="ru-RU" sz="2400">
                <a:solidFill>
                  <a:srgbClr val="0070C0"/>
                </a:solidFill>
              </a:rPr>
              <a:t>i</a:t>
            </a:r>
            <a:r>
              <a:rPr lang="ru-RU" sz="2400">
                <a:solidFill>
                  <a:srgbClr val="0070C0"/>
                </a:solidFill>
              </a:rPr>
              <a:t>-го предмета равен </a:t>
            </a:r>
            <a:r>
              <a:rPr i="1" lang="ru-RU" sz="2400">
                <a:solidFill>
                  <a:srgbClr val="0070C0"/>
                </a:solidFill>
              </a:rPr>
              <a:t>w</a:t>
            </a:r>
            <a:r>
              <a:rPr baseline="-25000" i="1" lang="ru-RU" sz="2400">
                <a:solidFill>
                  <a:srgbClr val="0070C0"/>
                </a:solidFill>
              </a:rPr>
              <a:t>i</a:t>
            </a:r>
            <a:r>
              <a:rPr lang="ru-RU" sz="2400">
                <a:solidFill>
                  <a:srgbClr val="0070C0"/>
                </a:solidFill>
              </a:rPr>
              <a:t> . </a:t>
            </a:r>
            <a:br>
              <a:rPr lang="ru-RU" sz="2400">
                <a:solidFill>
                  <a:srgbClr val="0070C0"/>
                </a:solidFill>
              </a:rPr>
            </a:br>
            <a:br>
              <a:rPr lang="ru-RU" sz="2400">
                <a:solidFill>
                  <a:srgbClr val="0070C0"/>
                </a:solidFill>
              </a:rPr>
            </a:br>
            <a:r>
              <a:rPr b="1" lang="ru-RU" sz="2400">
                <a:solidFill>
                  <a:srgbClr val="0070C0"/>
                </a:solidFill>
              </a:rPr>
              <a:t>Определить</a:t>
            </a:r>
            <a:r>
              <a:rPr lang="ru-RU" sz="2400">
                <a:solidFill>
                  <a:srgbClr val="0070C0"/>
                </a:solidFill>
              </a:rPr>
              <a:t>, существует ли набор предметов, суммарный вес которого равен </a:t>
            </a:r>
            <a:r>
              <a:rPr i="1" lang="ru-RU" sz="2400">
                <a:solidFill>
                  <a:srgbClr val="0070C0"/>
                </a:solidFill>
              </a:rPr>
              <a:t>W </a:t>
            </a:r>
            <a:r>
              <a:rPr lang="ru-RU" sz="2400">
                <a:solidFill>
                  <a:srgbClr val="0070C0"/>
                </a:solidFill>
              </a:rPr>
              <a:t>килограммам. </a:t>
            </a:r>
            <a:br>
              <a:rPr lang="ru-RU" sz="2400">
                <a:solidFill>
                  <a:srgbClr val="0070C0"/>
                </a:solidFill>
              </a:rPr>
            </a:br>
            <a:r>
              <a:rPr lang="ru-RU" sz="2400">
                <a:solidFill>
                  <a:srgbClr val="0070C0"/>
                </a:solidFill>
              </a:rPr>
              <a:t>Если такой набор существует, то </a:t>
            </a:r>
            <a:r>
              <a:rPr lang="ru-RU" sz="2400" u="sng">
                <a:solidFill>
                  <a:srgbClr val="0070C0"/>
                </a:solidFill>
              </a:rPr>
              <a:t>определить список </a:t>
            </a:r>
            <a:r>
              <a:rPr lang="ru-RU" sz="2400">
                <a:solidFill>
                  <a:srgbClr val="0070C0"/>
                </a:solidFill>
              </a:rPr>
              <a:t>предметов в наборе.</a:t>
            </a:r>
            <a:br>
              <a:rPr lang="ru-RU" sz="2400">
                <a:solidFill>
                  <a:srgbClr val="0070C0"/>
                </a:solidFill>
              </a:rPr>
            </a:br>
            <a:endParaRPr b="1" sz="2400">
              <a:solidFill>
                <a:srgbClr val="0070C0"/>
              </a:solidFill>
            </a:endParaRPr>
          </a:p>
        </p:txBody>
      </p:sp>
      <p:sp>
        <p:nvSpPr>
          <p:cNvPr id="367" name="Google Shape;367;p54"/>
          <p:cNvSpPr txBox="1"/>
          <p:nvPr>
            <p:ph idx="1" type="body"/>
          </p:nvPr>
        </p:nvSpPr>
        <p:spPr>
          <a:xfrm>
            <a:off x="240272" y="2348880"/>
            <a:ext cx="8893175" cy="417646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00"/>
              <a:buFont typeface="Arial"/>
              <a:buNone/>
            </a:pPr>
            <a:r>
              <a:rPr lang="ru-RU" sz="2200"/>
              <a:t>Обозначим через </a:t>
            </a:r>
            <a:r>
              <a:rPr lang="ru-RU" sz="2200">
                <a:solidFill>
                  <a:srgbClr val="FF0000"/>
                </a:solidFill>
                <a:latin typeface="Cambria Math"/>
                <a:ea typeface="Cambria Math"/>
                <a:cs typeface="Cambria Math"/>
                <a:sym typeface="Cambria Math"/>
              </a:rPr>
              <a:t>T(n,  W) </a:t>
            </a:r>
            <a:r>
              <a:rPr lang="ru-RU" sz="2200"/>
              <a:t>функцию, значение которой равно 1, если</a:t>
            </a:r>
            <a:endParaRPr sz="2200"/>
          </a:p>
          <a:p>
            <a:pPr indent="-342900" lvl="0" marL="342900" rtl="0" algn="l">
              <a:lnSpc>
                <a:spcPct val="80000"/>
              </a:lnSpc>
              <a:spcBef>
                <a:spcPts val="440"/>
              </a:spcBef>
              <a:spcAft>
                <a:spcPts val="0"/>
              </a:spcAft>
              <a:buClr>
                <a:schemeClr val="dk1"/>
              </a:buClr>
              <a:buSzPts val="2200"/>
              <a:buFont typeface="Arial"/>
              <a:buNone/>
            </a:pPr>
            <a:r>
              <a:rPr lang="ru-RU" sz="2200"/>
              <a:t>искомый набор имеется, и  равно 0, если набора нет. </a:t>
            </a:r>
            <a:endParaRPr/>
          </a:p>
          <a:p>
            <a:pPr indent="0" lvl="0" marL="0" rtl="0" algn="l">
              <a:lnSpc>
                <a:spcPct val="80000"/>
              </a:lnSpc>
              <a:spcBef>
                <a:spcPts val="440"/>
              </a:spcBef>
              <a:spcAft>
                <a:spcPts val="0"/>
              </a:spcAft>
              <a:buClr>
                <a:schemeClr val="dk1"/>
              </a:buClr>
              <a:buSzPts val="2200"/>
              <a:buFont typeface="Arial"/>
              <a:buNone/>
            </a:pPr>
            <a:r>
              <a:rPr lang="ru-RU" sz="2200"/>
              <a:t>Аргументами функции будут количество предметов </a:t>
            </a:r>
            <a:r>
              <a:rPr lang="ru-RU" sz="2200">
                <a:solidFill>
                  <a:srgbClr val="FF0000"/>
                </a:solidFill>
                <a:latin typeface="Cambria Math"/>
                <a:ea typeface="Cambria Math"/>
                <a:cs typeface="Cambria Math"/>
                <a:sym typeface="Cambria Math"/>
              </a:rPr>
              <a:t>n</a:t>
            </a:r>
            <a:r>
              <a:rPr lang="ru-RU" sz="2200"/>
              <a:t>, по которому можно определить вес каждого предмета, и суммарный вес набора </a:t>
            </a:r>
            <a:r>
              <a:rPr lang="ru-RU" sz="2200">
                <a:solidFill>
                  <a:srgbClr val="FF0000"/>
                </a:solidFill>
                <a:latin typeface="Cambria Math"/>
                <a:ea typeface="Cambria Math"/>
                <a:cs typeface="Cambria Math"/>
                <a:sym typeface="Cambria Math"/>
              </a:rPr>
              <a:t>W</a:t>
            </a:r>
            <a:r>
              <a:rPr i="1" lang="ru-RU" sz="2200"/>
              <a:t>. </a:t>
            </a:r>
            <a:endParaRPr/>
          </a:p>
          <a:p>
            <a:pPr indent="-342900" lvl="0" marL="342900" rtl="0" algn="l">
              <a:lnSpc>
                <a:spcPct val="80000"/>
              </a:lnSpc>
              <a:spcBef>
                <a:spcPts val="320"/>
              </a:spcBef>
              <a:spcAft>
                <a:spcPts val="0"/>
              </a:spcAft>
              <a:buClr>
                <a:schemeClr val="dk1"/>
              </a:buClr>
              <a:buSzPts val="1600"/>
              <a:buFont typeface="Arial"/>
              <a:buNone/>
            </a:pPr>
            <a:r>
              <a:t/>
            </a:r>
            <a:endParaRPr i="1" sz="1600"/>
          </a:p>
          <a:p>
            <a:pPr indent="-342900" lvl="0" marL="342900" rtl="0" algn="l">
              <a:lnSpc>
                <a:spcPct val="80000"/>
              </a:lnSpc>
              <a:spcBef>
                <a:spcPts val="440"/>
              </a:spcBef>
              <a:spcAft>
                <a:spcPts val="0"/>
              </a:spcAft>
              <a:buClr>
                <a:schemeClr val="dk1"/>
              </a:buClr>
              <a:buSzPts val="2200"/>
              <a:buFont typeface="Arial"/>
              <a:buNone/>
            </a:pPr>
            <a:r>
              <a:rPr lang="ru-RU" sz="2200"/>
              <a:t>Определим подзадачи – вычисление функции </a:t>
            </a:r>
            <a:r>
              <a:rPr lang="ru-RU" sz="2200">
                <a:solidFill>
                  <a:srgbClr val="FF0000"/>
                </a:solidFill>
                <a:latin typeface="Cambria Math"/>
                <a:ea typeface="Cambria Math"/>
                <a:cs typeface="Cambria Math"/>
                <a:sym typeface="Cambria Math"/>
              </a:rPr>
              <a:t>T(i,  j)</a:t>
            </a:r>
            <a:r>
              <a:rPr lang="ru-RU" sz="2200">
                <a:latin typeface="Cambria Math"/>
                <a:ea typeface="Cambria Math"/>
                <a:cs typeface="Cambria Math"/>
                <a:sym typeface="Cambria Math"/>
              </a:rPr>
              <a:t>, где</a:t>
            </a:r>
            <a:r>
              <a:rPr lang="ru-RU" sz="2200"/>
              <a:t>:</a:t>
            </a:r>
            <a:endParaRPr/>
          </a:p>
          <a:p>
            <a:pPr indent="-342900" lvl="0" marL="342900" rtl="0" algn="l">
              <a:lnSpc>
                <a:spcPct val="80000"/>
              </a:lnSpc>
              <a:spcBef>
                <a:spcPts val="440"/>
              </a:spcBef>
              <a:spcAft>
                <a:spcPts val="0"/>
              </a:spcAft>
              <a:buClr>
                <a:srgbClr val="FF0000"/>
              </a:buClr>
              <a:buSzPts val="2200"/>
              <a:buNone/>
            </a:pPr>
            <a:r>
              <a:rPr lang="ru-RU" sz="2200">
                <a:solidFill>
                  <a:srgbClr val="FF0000"/>
                </a:solidFill>
                <a:latin typeface="Cambria Math"/>
                <a:ea typeface="Cambria Math"/>
                <a:cs typeface="Cambria Math"/>
                <a:sym typeface="Cambria Math"/>
              </a:rPr>
              <a:t>i</a:t>
            </a:r>
            <a:r>
              <a:rPr i="1" lang="ru-RU" sz="2200"/>
              <a:t> – </a:t>
            </a:r>
            <a:r>
              <a:rPr lang="ru-RU" sz="2200"/>
              <a:t>количество начальных предметов,</a:t>
            </a:r>
            <a:endParaRPr/>
          </a:p>
          <a:p>
            <a:pPr indent="-342900" lvl="0" marL="342900" rtl="0" algn="l">
              <a:lnSpc>
                <a:spcPct val="80000"/>
              </a:lnSpc>
              <a:spcBef>
                <a:spcPts val="440"/>
              </a:spcBef>
              <a:spcAft>
                <a:spcPts val="0"/>
              </a:spcAft>
              <a:buClr>
                <a:schemeClr val="dk1"/>
              </a:buClr>
              <a:buSzPts val="2200"/>
              <a:buFont typeface="Arial"/>
              <a:buNone/>
            </a:pPr>
            <a:r>
              <a:rPr lang="ru-RU" sz="2200"/>
              <a:t> </a:t>
            </a:r>
            <a:r>
              <a:rPr lang="ru-RU" sz="2200">
                <a:solidFill>
                  <a:srgbClr val="FF0000"/>
                </a:solidFill>
                <a:latin typeface="Cambria Math"/>
                <a:ea typeface="Cambria Math"/>
                <a:cs typeface="Cambria Math"/>
                <a:sym typeface="Cambria Math"/>
              </a:rPr>
              <a:t>j </a:t>
            </a:r>
            <a:r>
              <a:rPr i="1" lang="ru-RU" sz="2200"/>
              <a:t>– </a:t>
            </a:r>
            <a:r>
              <a:rPr lang="ru-RU" sz="2200"/>
              <a:t>требуемый суммарный вес, где </a:t>
            </a:r>
            <a:r>
              <a:rPr lang="ru-RU" sz="2200">
                <a:solidFill>
                  <a:srgbClr val="FF0000"/>
                </a:solidFill>
                <a:latin typeface="Cambria Math"/>
                <a:ea typeface="Cambria Math"/>
                <a:cs typeface="Cambria Math"/>
                <a:sym typeface="Cambria Math"/>
              </a:rPr>
              <a:t>0 ≤ i ≤  n, 1 ≤  j ≤ W</a:t>
            </a:r>
            <a:r>
              <a:rPr lang="ru-RU" sz="2200"/>
              <a:t>. </a:t>
            </a:r>
            <a:endParaRPr/>
          </a:p>
          <a:p>
            <a:pPr indent="-342900" lvl="0" marL="342900" rtl="0" algn="l">
              <a:lnSpc>
                <a:spcPct val="80000"/>
              </a:lnSpc>
              <a:spcBef>
                <a:spcPts val="200"/>
              </a:spcBef>
              <a:spcAft>
                <a:spcPts val="0"/>
              </a:spcAft>
              <a:buClr>
                <a:schemeClr val="dk1"/>
              </a:buClr>
              <a:buSzPts val="1000"/>
              <a:buFont typeface="Arial"/>
              <a:buNone/>
            </a:pPr>
            <a:r>
              <a:t/>
            </a:r>
            <a:endParaRPr sz="1000"/>
          </a:p>
          <a:p>
            <a:pPr indent="-342900" lvl="0" marL="342900" rtl="0" algn="l">
              <a:lnSpc>
                <a:spcPct val="80000"/>
              </a:lnSpc>
              <a:spcBef>
                <a:spcPts val="440"/>
              </a:spcBef>
              <a:spcAft>
                <a:spcPts val="0"/>
              </a:spcAft>
              <a:buClr>
                <a:schemeClr val="dk1"/>
              </a:buClr>
              <a:buSzPts val="2200"/>
              <a:buFont typeface="Arial"/>
              <a:buNone/>
            </a:pPr>
            <a:r>
              <a:rPr lang="ru-RU" sz="2200"/>
              <a:t>Параметры -- количество предметов и требуемый суммарный вес</a:t>
            </a:r>
            <a:endParaRPr/>
          </a:p>
          <a:p>
            <a:pPr indent="-342900" lvl="0" marL="342900" rtl="0" algn="l">
              <a:lnSpc>
                <a:spcPct val="80000"/>
              </a:lnSpc>
              <a:spcBef>
                <a:spcPts val="320"/>
              </a:spcBef>
              <a:spcAft>
                <a:spcPts val="0"/>
              </a:spcAft>
              <a:buClr>
                <a:schemeClr val="dk1"/>
              </a:buClr>
              <a:buSzPts val="1600"/>
              <a:buFont typeface="Arial"/>
              <a:buNone/>
            </a:pPr>
            <a:r>
              <a:t/>
            </a:r>
            <a:endParaRPr sz="1600"/>
          </a:p>
          <a:p>
            <a:pPr indent="-342900" lvl="0" marL="342900" rtl="0" algn="l">
              <a:lnSpc>
                <a:spcPct val="80000"/>
              </a:lnSpc>
              <a:spcBef>
                <a:spcPts val="440"/>
              </a:spcBef>
              <a:spcAft>
                <a:spcPts val="0"/>
              </a:spcAft>
              <a:buClr>
                <a:schemeClr val="dk1"/>
              </a:buClr>
              <a:buSzPts val="2200"/>
              <a:buFont typeface="Arial"/>
              <a:buNone/>
            </a:pPr>
            <a:r>
              <a:rPr lang="ru-RU" sz="2200"/>
              <a:t>Начальные значения функции </a:t>
            </a:r>
            <a:r>
              <a:rPr i="1" lang="ru-RU" sz="2200"/>
              <a:t>T:</a:t>
            </a:r>
            <a:endParaRPr/>
          </a:p>
          <a:p>
            <a:pPr indent="-342900" lvl="0" marL="342900" rtl="0" algn="l">
              <a:lnSpc>
                <a:spcPct val="80000"/>
              </a:lnSpc>
              <a:spcBef>
                <a:spcPts val="440"/>
              </a:spcBef>
              <a:spcAft>
                <a:spcPts val="0"/>
              </a:spcAft>
              <a:buClr>
                <a:srgbClr val="FF0000"/>
              </a:buClr>
              <a:buSzPts val="2200"/>
              <a:buFont typeface="Arial"/>
              <a:buNone/>
            </a:pPr>
            <a:r>
              <a:rPr lang="ru-RU" sz="2200">
                <a:solidFill>
                  <a:srgbClr val="FF0000"/>
                </a:solidFill>
                <a:latin typeface="Cambria Math"/>
                <a:ea typeface="Cambria Math"/>
                <a:cs typeface="Cambria Math"/>
                <a:sym typeface="Cambria Math"/>
              </a:rPr>
              <a:t>T(0,  j) = 0 </a:t>
            </a:r>
            <a:r>
              <a:rPr lang="ru-RU" sz="2200"/>
              <a:t>при  </a:t>
            </a:r>
            <a:r>
              <a:rPr lang="ru-RU" sz="2200">
                <a:solidFill>
                  <a:srgbClr val="FF0000"/>
                </a:solidFill>
                <a:latin typeface="Cambria Math"/>
                <a:ea typeface="Cambria Math"/>
                <a:cs typeface="Cambria Math"/>
                <a:sym typeface="Cambria Math"/>
              </a:rPr>
              <a:t>j ≥ 1</a:t>
            </a:r>
            <a:r>
              <a:rPr lang="ru-RU" sz="2200"/>
              <a:t> (нельзя без предметов набрать массу </a:t>
            </a:r>
            <a:r>
              <a:rPr i="1" lang="ru-RU" sz="2200"/>
              <a:t>j </a:t>
            </a:r>
            <a:r>
              <a:rPr lang="ru-RU" sz="2200"/>
              <a:t>&gt; 0), </a:t>
            </a:r>
            <a:endParaRPr i="1" sz="2200"/>
          </a:p>
          <a:p>
            <a:pPr indent="-342900" lvl="0" marL="342900" rtl="0" algn="l">
              <a:lnSpc>
                <a:spcPct val="80000"/>
              </a:lnSpc>
              <a:spcBef>
                <a:spcPts val="440"/>
              </a:spcBef>
              <a:spcAft>
                <a:spcPts val="0"/>
              </a:spcAft>
              <a:buClr>
                <a:srgbClr val="FF0000"/>
              </a:buClr>
              <a:buSzPts val="2200"/>
              <a:buFont typeface="Arial"/>
              <a:buNone/>
            </a:pPr>
            <a:r>
              <a:rPr lang="ru-RU" sz="2200">
                <a:solidFill>
                  <a:srgbClr val="FF0000"/>
                </a:solidFill>
                <a:latin typeface="Cambria Math"/>
                <a:ea typeface="Cambria Math"/>
                <a:cs typeface="Cambria Math"/>
                <a:sym typeface="Cambria Math"/>
              </a:rPr>
              <a:t>T(i,  0) = 1 </a:t>
            </a:r>
            <a:r>
              <a:rPr lang="ru-RU" sz="2200"/>
              <a:t>при  </a:t>
            </a:r>
            <a:r>
              <a:rPr lang="ru-RU" sz="2200">
                <a:solidFill>
                  <a:srgbClr val="FF0000"/>
                </a:solidFill>
                <a:latin typeface="Cambria Math"/>
                <a:ea typeface="Cambria Math"/>
                <a:cs typeface="Cambria Math"/>
                <a:sym typeface="Cambria Math"/>
              </a:rPr>
              <a:t>i ≥ 1 </a:t>
            </a:r>
            <a:r>
              <a:rPr lang="ru-RU" sz="2200"/>
              <a:t>(всегда можно набрать вес, равный 0). </a:t>
            </a:r>
            <a:endParaRPr/>
          </a:p>
          <a:p>
            <a:pPr indent="-342900" lvl="0" marL="342900" rtl="0" algn="l">
              <a:lnSpc>
                <a:spcPct val="80000"/>
              </a:lnSpc>
              <a:spcBef>
                <a:spcPts val="440"/>
              </a:spcBef>
              <a:spcAft>
                <a:spcPts val="0"/>
              </a:spcAft>
              <a:buClr>
                <a:schemeClr val="dk1"/>
              </a:buClr>
              <a:buSzPts val="2200"/>
              <a:buFont typeface="Arial"/>
              <a:buNone/>
            </a:pPr>
            <a:r>
              <a:t/>
            </a:r>
            <a:endParaRPr sz="2200"/>
          </a:p>
          <a:p>
            <a:pPr indent="-342900" lvl="0" marL="342900" rtl="0" algn="l">
              <a:lnSpc>
                <a:spcPct val="80000"/>
              </a:lnSpc>
              <a:spcBef>
                <a:spcPts val="400"/>
              </a:spcBef>
              <a:spcAft>
                <a:spcPts val="0"/>
              </a:spcAft>
              <a:buClr>
                <a:schemeClr val="dk1"/>
              </a:buClr>
              <a:buSzPts val="2000"/>
              <a:buFont typeface="Arial"/>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 calcmode="lin" valueType="num">
                                      <p:cBhvr additive="base">
                                        <p:cTn dur="500"/>
                                        <p:tgtEl>
                                          <p:spTgt spid="36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 calcmode="lin" valueType="num">
                                      <p:cBhvr additive="base">
                                        <p:cTn dur="500"/>
                                        <p:tgtEl>
                                          <p:spTgt spid="36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 calcmode="lin" valueType="num">
                                      <p:cBhvr additive="base">
                                        <p:cTn dur="500"/>
                                        <p:tgtEl>
                                          <p:spTgt spid="3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 calcmode="lin" valueType="num">
                                      <p:cBhvr additive="base">
                                        <p:cTn dur="500"/>
                                        <p:tgtEl>
                                          <p:spTgt spid="36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 calcmode="lin" valueType="num">
                                      <p:cBhvr additive="base">
                                        <p:cTn dur="500"/>
                                        <p:tgtEl>
                                          <p:spTgt spid="36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 calcmode="lin" valueType="num">
                                      <p:cBhvr additive="base">
                                        <p:cTn dur="500"/>
                                        <p:tgtEl>
                                          <p:spTgt spid="36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 calcmode="lin" valueType="num">
                                      <p:cBhvr additive="base">
                                        <p:cTn dur="500"/>
                                        <p:tgtEl>
                                          <p:spTgt spid="36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7" st="7"/>
                                            </p:txEl>
                                          </p:spTgt>
                                        </p:tgtEl>
                                        <p:attrNameLst>
                                          <p:attrName>style.visibility</p:attrName>
                                        </p:attrNameLst>
                                      </p:cBhvr>
                                      <p:to>
                                        <p:strVal val="visible"/>
                                      </p:to>
                                    </p:set>
                                    <p:anim calcmode="lin" valueType="num">
                                      <p:cBhvr additive="base">
                                        <p:cTn dur="500"/>
                                        <p:tgtEl>
                                          <p:spTgt spid="36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8" st="8"/>
                                            </p:txEl>
                                          </p:spTgt>
                                        </p:tgtEl>
                                        <p:attrNameLst>
                                          <p:attrName>style.visibility</p:attrName>
                                        </p:attrNameLst>
                                      </p:cBhvr>
                                      <p:to>
                                        <p:strVal val="visible"/>
                                      </p:to>
                                    </p:set>
                                    <p:anim calcmode="lin" valueType="num">
                                      <p:cBhvr additive="base">
                                        <p:cTn dur="500"/>
                                        <p:tgtEl>
                                          <p:spTgt spid="36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9" st="9"/>
                                            </p:txEl>
                                          </p:spTgt>
                                        </p:tgtEl>
                                        <p:attrNameLst>
                                          <p:attrName>style.visibility</p:attrName>
                                        </p:attrNameLst>
                                      </p:cBhvr>
                                      <p:to>
                                        <p:strVal val="visible"/>
                                      </p:to>
                                    </p:set>
                                    <p:anim calcmode="lin" valueType="num">
                                      <p:cBhvr additive="base">
                                        <p:cTn dur="500"/>
                                        <p:tgtEl>
                                          <p:spTgt spid="367">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10" st="10"/>
                                            </p:txEl>
                                          </p:spTgt>
                                        </p:tgtEl>
                                        <p:attrNameLst>
                                          <p:attrName>style.visibility</p:attrName>
                                        </p:attrNameLst>
                                      </p:cBhvr>
                                      <p:to>
                                        <p:strVal val="visible"/>
                                      </p:to>
                                    </p:set>
                                    <p:anim calcmode="lin" valueType="num">
                                      <p:cBhvr additive="base">
                                        <p:cTn dur="500"/>
                                        <p:tgtEl>
                                          <p:spTgt spid="367">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11" st="11"/>
                                            </p:txEl>
                                          </p:spTgt>
                                        </p:tgtEl>
                                        <p:attrNameLst>
                                          <p:attrName>style.visibility</p:attrName>
                                        </p:attrNameLst>
                                      </p:cBhvr>
                                      <p:to>
                                        <p:strVal val="visible"/>
                                      </p:to>
                                    </p:set>
                                    <p:anim calcmode="lin" valueType="num">
                                      <p:cBhvr additive="base">
                                        <p:cTn dur="500"/>
                                        <p:tgtEl>
                                          <p:spTgt spid="367">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12" st="12"/>
                                            </p:txEl>
                                          </p:spTgt>
                                        </p:tgtEl>
                                        <p:attrNameLst>
                                          <p:attrName>style.visibility</p:attrName>
                                        </p:attrNameLst>
                                      </p:cBhvr>
                                      <p:to>
                                        <p:strVal val="visible"/>
                                      </p:to>
                                    </p:set>
                                    <p:anim calcmode="lin" valueType="num">
                                      <p:cBhvr additive="base">
                                        <p:cTn dur="500"/>
                                        <p:tgtEl>
                                          <p:spTgt spid="367">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13" st="13"/>
                                            </p:txEl>
                                          </p:spTgt>
                                        </p:tgtEl>
                                        <p:attrNameLst>
                                          <p:attrName>style.visibility</p:attrName>
                                        </p:attrNameLst>
                                      </p:cBhvr>
                                      <p:to>
                                        <p:strVal val="visible"/>
                                      </p:to>
                                    </p:set>
                                    <p:anim calcmode="lin" valueType="num">
                                      <p:cBhvr additive="base">
                                        <p:cTn dur="500"/>
                                        <p:tgtEl>
                                          <p:spTgt spid="367">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xEl>
                                              <p:pRg end="14" st="14"/>
                                            </p:txEl>
                                          </p:spTgt>
                                        </p:tgtEl>
                                        <p:attrNameLst>
                                          <p:attrName>style.visibility</p:attrName>
                                        </p:attrNameLst>
                                      </p:cBhvr>
                                      <p:to>
                                        <p:strVal val="visible"/>
                                      </p:to>
                                    </p:set>
                                    <p:anim calcmode="lin" valueType="num">
                                      <p:cBhvr additive="base">
                                        <p:cTn dur="500"/>
                                        <p:tgtEl>
                                          <p:spTgt spid="367">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idx="1" type="body"/>
          </p:nvPr>
        </p:nvSpPr>
        <p:spPr>
          <a:xfrm>
            <a:off x="179512" y="29126"/>
            <a:ext cx="8964488" cy="6568226"/>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2000"/>
              <a:buFont typeface="Arial"/>
              <a:buNone/>
            </a:pPr>
            <a:r>
              <a:rPr lang="ru-RU" sz="2000"/>
              <a:t>Для решения подзадачи, соответствующей функции </a:t>
            </a:r>
            <a:r>
              <a:rPr i="1" lang="ru-RU" sz="2000"/>
              <a:t>T</a:t>
            </a:r>
            <a:r>
              <a:rPr lang="ru-RU" sz="2000"/>
              <a:t>(</a:t>
            </a:r>
            <a:r>
              <a:rPr i="1" lang="ru-RU" sz="2000"/>
              <a:t>i,</a:t>
            </a:r>
            <a:r>
              <a:rPr lang="ru-RU" sz="2000"/>
              <a:t> </a:t>
            </a:r>
            <a:r>
              <a:rPr i="1" lang="ru-RU" sz="2000"/>
              <a:t>j</a:t>
            </a:r>
            <a:r>
              <a:rPr lang="ru-RU" sz="2000"/>
              <a:t>), </a:t>
            </a:r>
            <a:endParaRPr sz="2000"/>
          </a:p>
          <a:p>
            <a:pPr indent="-457200" lvl="0" marL="457200" rtl="0" algn="l">
              <a:lnSpc>
                <a:spcPct val="80000"/>
              </a:lnSpc>
              <a:spcBef>
                <a:spcPts val="400"/>
              </a:spcBef>
              <a:spcAft>
                <a:spcPts val="0"/>
              </a:spcAft>
              <a:buClr>
                <a:schemeClr val="dk1"/>
              </a:buClr>
              <a:buSzPts val="2000"/>
              <a:buFont typeface="Arial"/>
              <a:buNone/>
            </a:pPr>
            <a:r>
              <a:rPr lang="ru-RU" sz="2000"/>
              <a:t>рассмотрим два случая. </a:t>
            </a:r>
            <a:endParaRPr sz="2000"/>
          </a:p>
          <a:p>
            <a:pPr indent="-457200" lvl="0" marL="457200" rtl="0" algn="l">
              <a:lnSpc>
                <a:spcPct val="80000"/>
              </a:lnSpc>
              <a:spcBef>
                <a:spcPts val="400"/>
              </a:spcBef>
              <a:spcAft>
                <a:spcPts val="0"/>
              </a:spcAft>
              <a:buClr>
                <a:srgbClr val="00B050"/>
              </a:buClr>
              <a:buSzPts val="2000"/>
              <a:buFont typeface="Arial"/>
              <a:buAutoNum type="arabicParenR"/>
            </a:pPr>
            <a:r>
              <a:rPr i="1" lang="ru-RU" sz="2000">
                <a:solidFill>
                  <a:srgbClr val="00B050"/>
                </a:solidFill>
              </a:rPr>
              <a:t>i-</a:t>
            </a:r>
            <a:r>
              <a:rPr lang="ru-RU" sz="2000">
                <a:solidFill>
                  <a:srgbClr val="00B050"/>
                </a:solidFill>
              </a:rPr>
              <a:t>ый предмет в набор не берется</a:t>
            </a:r>
            <a:r>
              <a:rPr lang="ru-RU" sz="2000"/>
              <a:t>. </a:t>
            </a:r>
            <a:endParaRPr/>
          </a:p>
          <a:p>
            <a:pPr indent="0" lvl="0" marL="0" rtl="0" algn="l">
              <a:lnSpc>
                <a:spcPct val="80000"/>
              </a:lnSpc>
              <a:spcBef>
                <a:spcPts val="400"/>
              </a:spcBef>
              <a:spcAft>
                <a:spcPts val="0"/>
              </a:spcAft>
              <a:buClr>
                <a:schemeClr val="dk1"/>
              </a:buClr>
              <a:buSzPts val="2000"/>
              <a:buNone/>
            </a:pPr>
            <a:r>
              <a:rPr lang="ru-RU" sz="2000"/>
              <a:t>Решение задачи с</a:t>
            </a:r>
            <a:r>
              <a:rPr i="1" lang="ru-RU" sz="2000"/>
              <a:t> i </a:t>
            </a:r>
            <a:r>
              <a:rPr lang="ru-RU" sz="2000"/>
              <a:t>предметами сводится к решению задачи с </a:t>
            </a:r>
            <a:r>
              <a:rPr i="1" lang="ru-RU" sz="2000"/>
              <a:t>i – </a:t>
            </a:r>
            <a:r>
              <a:rPr lang="ru-RU" sz="2000"/>
              <a:t>1 предметом: </a:t>
            </a:r>
            <a:endParaRPr/>
          </a:p>
          <a:p>
            <a:pPr indent="0" lvl="0" marL="0" rtl="0" algn="ctr">
              <a:lnSpc>
                <a:spcPct val="80000"/>
              </a:lnSpc>
              <a:spcBef>
                <a:spcPts val="400"/>
              </a:spcBef>
              <a:spcAft>
                <a:spcPts val="0"/>
              </a:spcAft>
              <a:buClr>
                <a:schemeClr val="dk1"/>
              </a:buClr>
              <a:buSzPts val="2000"/>
              <a:buNone/>
            </a:pPr>
            <a:r>
              <a:rPr lang="ru-RU" sz="2000"/>
              <a:t> </a:t>
            </a:r>
            <a:r>
              <a:rPr b="1" i="1" lang="ru-RU" sz="2000">
                <a:latin typeface="Courier New"/>
                <a:ea typeface="Courier New"/>
                <a:cs typeface="Courier New"/>
                <a:sym typeface="Courier New"/>
              </a:rPr>
              <a:t>T</a:t>
            </a:r>
            <a:r>
              <a:rPr b="1" lang="ru-RU" sz="2000">
                <a:latin typeface="Courier New"/>
                <a:ea typeface="Courier New"/>
                <a:cs typeface="Courier New"/>
                <a:sym typeface="Courier New"/>
              </a:rPr>
              <a:t>(</a:t>
            </a:r>
            <a:r>
              <a:rPr b="1" i="1" lang="ru-RU" sz="2000">
                <a:latin typeface="Courier New"/>
                <a:ea typeface="Courier New"/>
                <a:cs typeface="Courier New"/>
                <a:sym typeface="Courier New"/>
              </a:rPr>
              <a:t>i,</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j</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 T</a:t>
            </a:r>
            <a:r>
              <a:rPr b="1" lang="ru-RU" sz="2000">
                <a:latin typeface="Courier New"/>
                <a:ea typeface="Courier New"/>
                <a:cs typeface="Courier New"/>
                <a:sym typeface="Courier New"/>
              </a:rPr>
              <a:t>(</a:t>
            </a:r>
            <a:r>
              <a:rPr b="1" i="1" lang="ru-RU" sz="2000">
                <a:latin typeface="Courier New"/>
                <a:ea typeface="Courier New"/>
                <a:cs typeface="Courier New"/>
                <a:sym typeface="Courier New"/>
              </a:rPr>
              <a:t>i-</a:t>
            </a:r>
            <a:r>
              <a:rPr b="1" lang="ru-RU" sz="2000">
                <a:latin typeface="Courier New"/>
                <a:ea typeface="Courier New"/>
                <a:cs typeface="Courier New"/>
                <a:sym typeface="Courier New"/>
              </a:rPr>
              <a:t>1</a:t>
            </a:r>
            <a:r>
              <a:rPr b="1" i="1" lang="ru-RU" sz="2000">
                <a:latin typeface="Courier New"/>
                <a:ea typeface="Courier New"/>
                <a:cs typeface="Courier New"/>
                <a:sym typeface="Courier New"/>
              </a:rPr>
              <a:t>,</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j</a:t>
            </a:r>
            <a:r>
              <a:rPr b="1" lang="ru-RU" sz="2000">
                <a:latin typeface="Courier New"/>
                <a:ea typeface="Courier New"/>
                <a:cs typeface="Courier New"/>
                <a:sym typeface="Courier New"/>
              </a:rPr>
              <a:t>). </a:t>
            </a:r>
            <a:endParaRPr/>
          </a:p>
          <a:p>
            <a:pPr indent="0" lvl="0" marL="0" rtl="0" algn="l">
              <a:lnSpc>
                <a:spcPct val="80000"/>
              </a:lnSpc>
              <a:spcBef>
                <a:spcPts val="400"/>
              </a:spcBef>
              <a:spcAft>
                <a:spcPts val="0"/>
              </a:spcAft>
              <a:buClr>
                <a:schemeClr val="dk1"/>
              </a:buClr>
              <a:buSzPts val="2000"/>
              <a:buNone/>
            </a:pPr>
            <a:r>
              <a:rPr lang="ru-RU" sz="2000"/>
              <a:t>Тогда решение задачи с i предметами сводится к решению задачи с i – 1 предметом</a:t>
            </a:r>
            <a:endParaRPr/>
          </a:p>
          <a:p>
            <a:pPr indent="0" lvl="0" marL="0" rtl="0" algn="ctr">
              <a:lnSpc>
                <a:spcPct val="80000"/>
              </a:lnSpc>
              <a:spcBef>
                <a:spcPts val="220"/>
              </a:spcBef>
              <a:spcAft>
                <a:spcPts val="0"/>
              </a:spcAft>
              <a:buClr>
                <a:schemeClr val="dk1"/>
              </a:buClr>
              <a:buSzPts val="1100"/>
              <a:buNone/>
            </a:pPr>
            <a:r>
              <a:t/>
            </a:r>
            <a:endParaRPr b="1" sz="1100">
              <a:latin typeface="Courier New"/>
              <a:ea typeface="Courier New"/>
              <a:cs typeface="Courier New"/>
              <a:sym typeface="Courier New"/>
            </a:endParaRPr>
          </a:p>
          <a:p>
            <a:pPr indent="-457200" lvl="0" marL="457200" rtl="0" algn="l">
              <a:lnSpc>
                <a:spcPct val="80000"/>
              </a:lnSpc>
              <a:spcBef>
                <a:spcPts val="400"/>
              </a:spcBef>
              <a:spcAft>
                <a:spcPts val="0"/>
              </a:spcAft>
              <a:buClr>
                <a:srgbClr val="00B050"/>
              </a:buClr>
              <a:buSzPts val="2000"/>
              <a:buFont typeface="Arial"/>
              <a:buNone/>
            </a:pPr>
            <a:r>
              <a:rPr lang="ru-RU" sz="2000">
                <a:solidFill>
                  <a:srgbClr val="00B050"/>
                </a:solidFill>
              </a:rPr>
              <a:t>2) </a:t>
            </a:r>
            <a:r>
              <a:rPr i="1" lang="ru-RU" sz="2000">
                <a:solidFill>
                  <a:srgbClr val="00B050"/>
                </a:solidFill>
              </a:rPr>
              <a:t>i-</a:t>
            </a:r>
            <a:r>
              <a:rPr lang="ru-RU" sz="2000">
                <a:solidFill>
                  <a:srgbClr val="00B050"/>
                </a:solidFill>
              </a:rPr>
              <a:t>ый предмет в набор берется</a:t>
            </a:r>
            <a:r>
              <a:rPr lang="ru-RU" sz="2000"/>
              <a:t>.  Вес оставшихся предметов</a:t>
            </a:r>
            <a:endParaRPr/>
          </a:p>
          <a:p>
            <a:pPr indent="-457200" lvl="0" marL="457200" rtl="0" algn="l">
              <a:lnSpc>
                <a:spcPct val="80000"/>
              </a:lnSpc>
              <a:spcBef>
                <a:spcPts val="400"/>
              </a:spcBef>
              <a:spcAft>
                <a:spcPts val="0"/>
              </a:spcAft>
              <a:buClr>
                <a:schemeClr val="dk1"/>
              </a:buClr>
              <a:buSzPts val="2000"/>
              <a:buFont typeface="Arial"/>
              <a:buNone/>
            </a:pPr>
            <a:r>
              <a:rPr lang="ru-RU" sz="2000"/>
              <a:t>уменьшается на величину </a:t>
            </a:r>
            <a:r>
              <a:rPr i="1" lang="ru-RU" sz="2000"/>
              <a:t>w</a:t>
            </a:r>
            <a:r>
              <a:rPr baseline="-25000" i="1" lang="ru-RU" sz="2000"/>
              <a:t>i</a:t>
            </a:r>
            <a:r>
              <a:rPr lang="ru-RU" sz="2000"/>
              <a:t>: </a:t>
            </a:r>
            <a:endParaRPr sz="2000"/>
          </a:p>
          <a:p>
            <a:pPr indent="-457200" lvl="0" marL="457200" rtl="0" algn="ctr">
              <a:lnSpc>
                <a:spcPct val="80000"/>
              </a:lnSpc>
              <a:spcBef>
                <a:spcPts val="400"/>
              </a:spcBef>
              <a:spcAft>
                <a:spcPts val="0"/>
              </a:spcAft>
              <a:buClr>
                <a:schemeClr val="dk1"/>
              </a:buClr>
              <a:buSzPts val="2000"/>
              <a:buFont typeface="Arial"/>
              <a:buNone/>
            </a:pPr>
            <a:r>
              <a:rPr b="1" i="1" lang="ru-RU" sz="2000">
                <a:latin typeface="Courier New"/>
                <a:ea typeface="Courier New"/>
                <a:cs typeface="Courier New"/>
                <a:sym typeface="Courier New"/>
              </a:rPr>
              <a:t>T</a:t>
            </a:r>
            <a:r>
              <a:rPr b="1" lang="ru-RU" sz="2000">
                <a:latin typeface="Courier New"/>
                <a:ea typeface="Courier New"/>
                <a:cs typeface="Courier New"/>
                <a:sym typeface="Courier New"/>
              </a:rPr>
              <a:t>(</a:t>
            </a:r>
            <a:r>
              <a:rPr b="1" i="1" lang="ru-RU" sz="2000">
                <a:latin typeface="Courier New"/>
                <a:ea typeface="Courier New"/>
                <a:cs typeface="Courier New"/>
                <a:sym typeface="Courier New"/>
              </a:rPr>
              <a:t>i,</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j</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 T</a:t>
            </a:r>
            <a:r>
              <a:rPr b="1" lang="ru-RU" sz="2000">
                <a:latin typeface="Courier New"/>
                <a:ea typeface="Courier New"/>
                <a:cs typeface="Courier New"/>
                <a:sym typeface="Courier New"/>
              </a:rPr>
              <a:t>(</a:t>
            </a:r>
            <a:r>
              <a:rPr b="1" i="1" lang="ru-RU" sz="2000">
                <a:latin typeface="Courier New"/>
                <a:ea typeface="Courier New"/>
                <a:cs typeface="Courier New"/>
                <a:sym typeface="Courier New"/>
              </a:rPr>
              <a:t>i-</a:t>
            </a:r>
            <a:r>
              <a:rPr b="1" lang="ru-RU" sz="2000">
                <a:latin typeface="Courier New"/>
                <a:ea typeface="Courier New"/>
                <a:cs typeface="Courier New"/>
                <a:sym typeface="Courier New"/>
              </a:rPr>
              <a:t>1</a:t>
            </a:r>
            <a:r>
              <a:rPr b="1" i="1" lang="ru-RU" sz="2000">
                <a:latin typeface="Courier New"/>
                <a:ea typeface="Courier New"/>
                <a:cs typeface="Courier New"/>
                <a:sym typeface="Courier New"/>
              </a:rPr>
              <a:t>,</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j - w</a:t>
            </a:r>
            <a:r>
              <a:rPr b="1" baseline="-25000" i="1" lang="ru-RU" sz="2000">
                <a:latin typeface="Courier New"/>
                <a:ea typeface="Courier New"/>
                <a:cs typeface="Courier New"/>
                <a:sym typeface="Courier New"/>
              </a:rPr>
              <a:t>i</a:t>
            </a:r>
            <a:r>
              <a:rPr b="1" lang="ru-RU" sz="2000">
                <a:latin typeface="Courier New"/>
                <a:ea typeface="Courier New"/>
                <a:cs typeface="Courier New"/>
                <a:sym typeface="Courier New"/>
              </a:rPr>
              <a:t>)</a:t>
            </a:r>
            <a:r>
              <a:rPr lang="ru-RU" sz="2000"/>
              <a:t>. </a:t>
            </a:r>
            <a:endParaRPr sz="2000"/>
          </a:p>
          <a:p>
            <a:pPr indent="-457200" lvl="0" marL="457200" rtl="0" algn="l">
              <a:lnSpc>
                <a:spcPct val="80000"/>
              </a:lnSpc>
              <a:spcBef>
                <a:spcPts val="400"/>
              </a:spcBef>
              <a:spcAft>
                <a:spcPts val="0"/>
              </a:spcAft>
              <a:buClr>
                <a:schemeClr val="dk1"/>
              </a:buClr>
              <a:buSzPts val="2000"/>
              <a:buFont typeface="Arial"/>
              <a:buNone/>
            </a:pPr>
            <a:r>
              <a:rPr lang="ru-RU" sz="2000"/>
              <a:t>При этом нужно учитывать, что :</a:t>
            </a:r>
            <a:endParaRPr/>
          </a:p>
          <a:p>
            <a:pPr indent="-342900" lvl="0" marL="342900" rtl="0" algn="l">
              <a:lnSpc>
                <a:spcPct val="80000"/>
              </a:lnSpc>
              <a:spcBef>
                <a:spcPts val="400"/>
              </a:spcBef>
              <a:spcAft>
                <a:spcPts val="0"/>
              </a:spcAft>
              <a:buClr>
                <a:schemeClr val="dk1"/>
              </a:buClr>
              <a:buSzPts val="2000"/>
              <a:buChar char="•"/>
            </a:pPr>
            <a:r>
              <a:rPr lang="ru-RU" sz="2000"/>
              <a:t>Масса оставшихся предметов уменьшается на величину w</a:t>
            </a:r>
            <a:r>
              <a:rPr baseline="-25000" lang="ru-RU" sz="2000"/>
              <a:t>i</a:t>
            </a:r>
            <a:endParaRPr baseline="-25000" sz="2000"/>
          </a:p>
          <a:p>
            <a:pPr indent="-342900" lvl="0" marL="342900" rtl="0" algn="l">
              <a:lnSpc>
                <a:spcPct val="80000"/>
              </a:lnSpc>
              <a:spcBef>
                <a:spcPts val="400"/>
              </a:spcBef>
              <a:spcAft>
                <a:spcPts val="0"/>
              </a:spcAft>
              <a:buClr>
                <a:schemeClr val="dk1"/>
              </a:buClr>
              <a:buSzPts val="2000"/>
              <a:buChar char="•"/>
            </a:pPr>
            <a:r>
              <a:rPr lang="ru-RU" sz="2000"/>
              <a:t>эта ситуация возможна только тогда, когда масса </a:t>
            </a:r>
            <a:r>
              <a:rPr i="1" lang="ru-RU" sz="2000"/>
              <a:t>i-</a:t>
            </a:r>
            <a:r>
              <a:rPr lang="ru-RU" sz="2000"/>
              <a:t>го предмета не больше значения </a:t>
            </a:r>
            <a:r>
              <a:rPr i="1" lang="ru-RU" sz="2000"/>
              <a:t>j</a:t>
            </a:r>
            <a:r>
              <a:rPr lang="ru-RU" sz="2000"/>
              <a:t>. </a:t>
            </a:r>
            <a:endParaRPr sz="2000"/>
          </a:p>
          <a:p>
            <a:pPr indent="-457200" lvl="0" marL="457200" rtl="0" algn="l">
              <a:lnSpc>
                <a:spcPct val="80000"/>
              </a:lnSpc>
              <a:spcBef>
                <a:spcPts val="140"/>
              </a:spcBef>
              <a:spcAft>
                <a:spcPts val="0"/>
              </a:spcAft>
              <a:buClr>
                <a:schemeClr val="dk1"/>
              </a:buClr>
              <a:buSzPts val="700"/>
              <a:buFont typeface="Arial"/>
              <a:buNone/>
            </a:pPr>
            <a:r>
              <a:t/>
            </a:r>
            <a:endParaRPr sz="700"/>
          </a:p>
          <a:p>
            <a:pPr indent="-457200" lvl="0" marL="457200" rtl="0" algn="l">
              <a:lnSpc>
                <a:spcPct val="80000"/>
              </a:lnSpc>
              <a:spcBef>
                <a:spcPts val="400"/>
              </a:spcBef>
              <a:spcAft>
                <a:spcPts val="0"/>
              </a:spcAft>
              <a:buClr>
                <a:schemeClr val="dk1"/>
              </a:buClr>
              <a:buSzPts val="2000"/>
              <a:buFont typeface="Arial"/>
              <a:buNone/>
            </a:pPr>
            <a:r>
              <a:rPr lang="ru-RU" sz="2000"/>
              <a:t>Для оптимального решения из двух возможных вариантов нужно</a:t>
            </a:r>
            <a:endParaRPr sz="2000"/>
          </a:p>
          <a:p>
            <a:pPr indent="-457200" lvl="0" marL="457200" rtl="0" algn="l">
              <a:lnSpc>
                <a:spcPct val="80000"/>
              </a:lnSpc>
              <a:spcBef>
                <a:spcPts val="400"/>
              </a:spcBef>
              <a:spcAft>
                <a:spcPts val="0"/>
              </a:spcAft>
              <a:buClr>
                <a:schemeClr val="dk1"/>
              </a:buClr>
              <a:buSzPts val="2000"/>
              <a:buFont typeface="Arial"/>
              <a:buNone/>
            </a:pPr>
            <a:r>
              <a:rPr lang="ru-RU" sz="2000"/>
              <a:t>выбрать </a:t>
            </a:r>
            <a:r>
              <a:rPr b="1" lang="ru-RU" sz="2000" u="sng"/>
              <a:t>наилучший</a:t>
            </a:r>
            <a:r>
              <a:rPr lang="ru-RU" sz="2000"/>
              <a:t>. Рекуррентное соотношение при </a:t>
            </a:r>
            <a:r>
              <a:rPr i="1" lang="ru-RU" sz="2000"/>
              <a:t>i ≥ </a:t>
            </a:r>
            <a:r>
              <a:rPr lang="ru-RU" sz="2000"/>
              <a:t>1 и  </a:t>
            </a:r>
            <a:r>
              <a:rPr i="1" lang="ru-RU" sz="2000"/>
              <a:t>j ≥ </a:t>
            </a:r>
            <a:r>
              <a:rPr lang="ru-RU" sz="2000"/>
              <a:t>1:</a:t>
            </a:r>
            <a:endParaRPr/>
          </a:p>
          <a:p>
            <a:pPr indent="-457200" lvl="0" marL="457200" rtl="0" algn="l">
              <a:lnSpc>
                <a:spcPct val="80000"/>
              </a:lnSpc>
              <a:spcBef>
                <a:spcPts val="360"/>
              </a:spcBef>
              <a:spcAft>
                <a:spcPts val="0"/>
              </a:spcAft>
              <a:buClr>
                <a:schemeClr val="dk1"/>
              </a:buClr>
              <a:buSzPts val="1800"/>
              <a:buFont typeface="Arial"/>
              <a:buNone/>
            </a:pPr>
            <a:r>
              <a:t/>
            </a:r>
            <a:endParaRPr sz="1800"/>
          </a:p>
          <a:p>
            <a:pPr indent="-457200" lvl="0" marL="457200" rtl="0" algn="ctr">
              <a:lnSpc>
                <a:spcPct val="80000"/>
              </a:lnSpc>
              <a:spcBef>
                <a:spcPts val="360"/>
              </a:spcBef>
              <a:spcAft>
                <a:spcPts val="0"/>
              </a:spcAft>
              <a:buClr>
                <a:srgbClr val="FF0000"/>
              </a:buClr>
              <a:buSzPts val="1800"/>
              <a:buFont typeface="Arial"/>
              <a:buNone/>
            </a:pPr>
            <a:r>
              <a:rPr lang="ru-RU" sz="1800">
                <a:solidFill>
                  <a:srgbClr val="FF0000"/>
                </a:solidFill>
                <a:latin typeface="Cambria Math"/>
                <a:ea typeface="Cambria Math"/>
                <a:cs typeface="Cambria Math"/>
                <a:sym typeface="Cambria Math"/>
              </a:rPr>
              <a:t>T(i, j) = T(i − 1, j) при j &lt; w</a:t>
            </a:r>
            <a:r>
              <a:rPr baseline="-25000" lang="ru-RU" sz="1800">
                <a:solidFill>
                  <a:srgbClr val="FF0000"/>
                </a:solidFill>
                <a:latin typeface="Cambria Math"/>
                <a:ea typeface="Cambria Math"/>
                <a:cs typeface="Cambria Math"/>
                <a:sym typeface="Cambria Math"/>
              </a:rPr>
              <a:t>i </a:t>
            </a:r>
            <a:r>
              <a:rPr lang="ru-RU" sz="1800">
                <a:solidFill>
                  <a:srgbClr val="FF0000"/>
                </a:solidFill>
                <a:latin typeface="Cambria Math"/>
                <a:ea typeface="Cambria Math"/>
                <a:cs typeface="Cambria Math"/>
                <a:sym typeface="Cambria Math"/>
              </a:rPr>
              <a:t> </a:t>
            </a:r>
            <a:endParaRPr/>
          </a:p>
          <a:p>
            <a:pPr indent="-457200" lvl="0" marL="457200" rtl="0" algn="ctr">
              <a:lnSpc>
                <a:spcPct val="80000"/>
              </a:lnSpc>
              <a:spcBef>
                <a:spcPts val="360"/>
              </a:spcBef>
              <a:spcAft>
                <a:spcPts val="0"/>
              </a:spcAft>
              <a:buClr>
                <a:srgbClr val="FF0000"/>
              </a:buClr>
              <a:buSzPts val="1800"/>
              <a:buNone/>
            </a:pPr>
            <a:r>
              <a:rPr lang="ru-RU" sz="1800">
                <a:solidFill>
                  <a:srgbClr val="FF0000"/>
                </a:solidFill>
                <a:latin typeface="Cambria Math"/>
                <a:ea typeface="Cambria Math"/>
                <a:cs typeface="Cambria Math"/>
                <a:sym typeface="Cambria Math"/>
              </a:rPr>
              <a:t>T(i, j) = max (T(i − 1, j), T(i − 1, j − w</a:t>
            </a:r>
            <a:r>
              <a:rPr baseline="-25000" lang="ru-RU" sz="1800">
                <a:solidFill>
                  <a:srgbClr val="FF0000"/>
                </a:solidFill>
                <a:latin typeface="Cambria Math"/>
                <a:ea typeface="Cambria Math"/>
                <a:cs typeface="Cambria Math"/>
                <a:sym typeface="Cambria Math"/>
              </a:rPr>
              <a:t>i</a:t>
            </a:r>
            <a:r>
              <a:rPr lang="ru-RU" sz="1800">
                <a:solidFill>
                  <a:srgbClr val="FF0000"/>
                </a:solidFill>
                <a:latin typeface="Cambria Math"/>
                <a:ea typeface="Cambria Math"/>
                <a:cs typeface="Cambria Math"/>
                <a:sym typeface="Cambria Math"/>
              </a:rPr>
              <a:t>)) </a:t>
            </a:r>
            <a:r>
              <a:rPr lang="ru-RU" sz="1800">
                <a:latin typeface="Cambria Math"/>
                <a:ea typeface="Cambria Math"/>
                <a:cs typeface="Cambria Math"/>
                <a:sym typeface="Cambria Math"/>
              </a:rPr>
              <a:t>при</a:t>
            </a:r>
            <a:r>
              <a:rPr lang="ru-RU" sz="1800">
                <a:solidFill>
                  <a:srgbClr val="FF0000"/>
                </a:solidFill>
                <a:latin typeface="Cambria Math"/>
                <a:ea typeface="Cambria Math"/>
                <a:cs typeface="Cambria Math"/>
                <a:sym typeface="Cambria Math"/>
              </a:rPr>
              <a:t> j ≥  w</a:t>
            </a:r>
            <a:r>
              <a:rPr baseline="-25000" lang="ru-RU" sz="1800">
                <a:solidFill>
                  <a:srgbClr val="FF0000"/>
                </a:solidFill>
                <a:latin typeface="Cambria Math"/>
                <a:ea typeface="Cambria Math"/>
                <a:cs typeface="Cambria Math"/>
                <a:sym typeface="Cambria Math"/>
              </a:rPr>
              <a:t>i</a:t>
            </a:r>
            <a:r>
              <a:rPr lang="ru-RU" sz="1800">
                <a:solidFill>
                  <a:srgbClr val="FF0000"/>
                </a:solidFill>
                <a:latin typeface="Cambria Math"/>
                <a:ea typeface="Cambria Math"/>
                <a:cs typeface="Cambria Math"/>
                <a:sym typeface="Cambria Math"/>
              </a:rPr>
              <a:t>.</a:t>
            </a:r>
            <a:endParaRPr/>
          </a:p>
          <a:p>
            <a:pPr indent="-457200" lvl="0" marL="457200" rtl="0" algn="ctr">
              <a:lnSpc>
                <a:spcPct val="80000"/>
              </a:lnSpc>
              <a:spcBef>
                <a:spcPts val="400"/>
              </a:spcBef>
              <a:spcAft>
                <a:spcPts val="0"/>
              </a:spcAft>
              <a:buClr>
                <a:schemeClr val="dk1"/>
              </a:buClr>
              <a:buSzPts val="2000"/>
              <a:buNone/>
            </a:pPr>
            <a:r>
              <a:rPr lang="ru-RU" sz="2000"/>
              <a:t>Начальные значения:</a:t>
            </a:r>
            <a:endParaRPr/>
          </a:p>
          <a:p>
            <a:pPr indent="-342900" lvl="0" marL="342900" rtl="0" algn="ctr">
              <a:lnSpc>
                <a:spcPct val="80000"/>
              </a:lnSpc>
              <a:spcBef>
                <a:spcPts val="360"/>
              </a:spcBef>
              <a:spcAft>
                <a:spcPts val="0"/>
              </a:spcAft>
              <a:buClr>
                <a:srgbClr val="FF0000"/>
              </a:buClr>
              <a:buSzPts val="1800"/>
              <a:buNone/>
            </a:pPr>
            <a:r>
              <a:rPr lang="ru-RU" sz="1800">
                <a:solidFill>
                  <a:srgbClr val="FF0000"/>
                </a:solidFill>
                <a:latin typeface="Cambria Math"/>
                <a:ea typeface="Cambria Math"/>
                <a:cs typeface="Cambria Math"/>
                <a:sym typeface="Cambria Math"/>
              </a:rPr>
              <a:t>T(0, j) = 0 </a:t>
            </a:r>
            <a:r>
              <a:rPr lang="ru-RU" sz="1800">
                <a:latin typeface="Cambria Math"/>
                <a:ea typeface="Cambria Math"/>
                <a:cs typeface="Cambria Math"/>
                <a:sym typeface="Cambria Math"/>
              </a:rPr>
              <a:t>при</a:t>
            </a:r>
            <a:r>
              <a:rPr lang="ru-RU" sz="1800">
                <a:solidFill>
                  <a:srgbClr val="FF0000"/>
                </a:solidFill>
                <a:latin typeface="Cambria Math"/>
                <a:ea typeface="Cambria Math"/>
                <a:cs typeface="Cambria Math"/>
                <a:sym typeface="Cambria Math"/>
              </a:rPr>
              <a:t> j ≥ 1, </a:t>
            </a:r>
            <a:endParaRPr sz="1800">
              <a:solidFill>
                <a:srgbClr val="FF0000"/>
              </a:solidFill>
              <a:latin typeface="Cambria Math"/>
              <a:ea typeface="Cambria Math"/>
              <a:cs typeface="Cambria Math"/>
              <a:sym typeface="Cambria Math"/>
            </a:endParaRPr>
          </a:p>
          <a:p>
            <a:pPr indent="-342900" lvl="0" marL="342900" rtl="0" algn="ctr">
              <a:lnSpc>
                <a:spcPct val="80000"/>
              </a:lnSpc>
              <a:spcBef>
                <a:spcPts val="360"/>
              </a:spcBef>
              <a:spcAft>
                <a:spcPts val="0"/>
              </a:spcAft>
              <a:buClr>
                <a:srgbClr val="FF0000"/>
              </a:buClr>
              <a:buSzPts val="1800"/>
              <a:buNone/>
            </a:pPr>
            <a:r>
              <a:rPr lang="ru-RU" sz="1800">
                <a:solidFill>
                  <a:srgbClr val="FF0000"/>
                </a:solidFill>
                <a:latin typeface="Cambria Math"/>
                <a:ea typeface="Cambria Math"/>
                <a:cs typeface="Cambria Math"/>
                <a:sym typeface="Cambria Math"/>
              </a:rPr>
              <a:t>T(i, 0) = 1 </a:t>
            </a:r>
            <a:r>
              <a:rPr lang="ru-RU" sz="1800">
                <a:latin typeface="Cambria Math"/>
                <a:ea typeface="Cambria Math"/>
                <a:cs typeface="Cambria Math"/>
                <a:sym typeface="Cambria Math"/>
              </a:rPr>
              <a:t>при</a:t>
            </a:r>
            <a:r>
              <a:rPr lang="ru-RU" sz="1800">
                <a:solidFill>
                  <a:srgbClr val="FF0000"/>
                </a:solidFill>
                <a:latin typeface="Cambria Math"/>
                <a:ea typeface="Cambria Math"/>
                <a:cs typeface="Cambria Math"/>
                <a:sym typeface="Cambria Math"/>
              </a:rPr>
              <a:t> i ≥ 1.</a:t>
            </a:r>
            <a:endParaRPr sz="1800">
              <a:solidFill>
                <a:srgbClr val="FF0000"/>
              </a:solidFill>
              <a:latin typeface="Cambria Math"/>
              <a:ea typeface="Cambria Math"/>
              <a:cs typeface="Cambria Math"/>
              <a:sym typeface="Cambria Math"/>
            </a:endParaRPr>
          </a:p>
          <a:p>
            <a:pPr indent="-457200" lvl="0" marL="457200" rtl="0" algn="l">
              <a:lnSpc>
                <a:spcPct val="80000"/>
              </a:lnSpc>
              <a:spcBef>
                <a:spcPts val="400"/>
              </a:spcBef>
              <a:spcAft>
                <a:spcPts val="0"/>
              </a:spcAft>
              <a:buClr>
                <a:schemeClr val="dk1"/>
              </a:buClr>
              <a:buSzPts val="2000"/>
              <a:buFont typeface="Arial"/>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 calcmode="lin" valueType="num">
                                      <p:cBhvr additive="base">
                                        <p:cTn dur="500"/>
                                        <p:tgtEl>
                                          <p:spTgt spid="3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 calcmode="lin" valueType="num">
                                      <p:cBhvr additive="base">
                                        <p:cTn dur="500"/>
                                        <p:tgtEl>
                                          <p:spTgt spid="3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 calcmode="lin" valueType="num">
                                      <p:cBhvr additive="base">
                                        <p:cTn dur="500"/>
                                        <p:tgtEl>
                                          <p:spTgt spid="3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 calcmode="lin" valueType="num">
                                      <p:cBhvr additive="base">
                                        <p:cTn dur="500"/>
                                        <p:tgtEl>
                                          <p:spTgt spid="37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anim calcmode="lin" valueType="num">
                                      <p:cBhvr additive="base">
                                        <p:cTn dur="500"/>
                                        <p:tgtEl>
                                          <p:spTgt spid="37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anim calcmode="lin" valueType="num">
                                      <p:cBhvr additive="base">
                                        <p:cTn dur="500"/>
                                        <p:tgtEl>
                                          <p:spTgt spid="37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anim calcmode="lin" valueType="num">
                                      <p:cBhvr additive="base">
                                        <p:cTn dur="500"/>
                                        <p:tgtEl>
                                          <p:spTgt spid="37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7" st="7"/>
                                            </p:txEl>
                                          </p:spTgt>
                                        </p:tgtEl>
                                        <p:attrNameLst>
                                          <p:attrName>style.visibility</p:attrName>
                                        </p:attrNameLst>
                                      </p:cBhvr>
                                      <p:to>
                                        <p:strVal val="visible"/>
                                      </p:to>
                                    </p:set>
                                    <p:anim calcmode="lin" valueType="num">
                                      <p:cBhvr additive="base">
                                        <p:cTn dur="500"/>
                                        <p:tgtEl>
                                          <p:spTgt spid="37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8" st="8"/>
                                            </p:txEl>
                                          </p:spTgt>
                                        </p:tgtEl>
                                        <p:attrNameLst>
                                          <p:attrName>style.visibility</p:attrName>
                                        </p:attrNameLst>
                                      </p:cBhvr>
                                      <p:to>
                                        <p:strVal val="visible"/>
                                      </p:to>
                                    </p:set>
                                    <p:anim calcmode="lin" valueType="num">
                                      <p:cBhvr additive="base">
                                        <p:cTn dur="500"/>
                                        <p:tgtEl>
                                          <p:spTgt spid="37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9" st="9"/>
                                            </p:txEl>
                                          </p:spTgt>
                                        </p:tgtEl>
                                        <p:attrNameLst>
                                          <p:attrName>style.visibility</p:attrName>
                                        </p:attrNameLst>
                                      </p:cBhvr>
                                      <p:to>
                                        <p:strVal val="visible"/>
                                      </p:to>
                                    </p:set>
                                    <p:anim calcmode="lin" valueType="num">
                                      <p:cBhvr additive="base">
                                        <p:cTn dur="500"/>
                                        <p:tgtEl>
                                          <p:spTgt spid="37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0" st="10"/>
                                            </p:txEl>
                                          </p:spTgt>
                                        </p:tgtEl>
                                        <p:attrNameLst>
                                          <p:attrName>style.visibility</p:attrName>
                                        </p:attrNameLst>
                                      </p:cBhvr>
                                      <p:to>
                                        <p:strVal val="visible"/>
                                      </p:to>
                                    </p:set>
                                    <p:anim calcmode="lin" valueType="num">
                                      <p:cBhvr additive="base">
                                        <p:cTn dur="500"/>
                                        <p:tgtEl>
                                          <p:spTgt spid="37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1" st="11"/>
                                            </p:txEl>
                                          </p:spTgt>
                                        </p:tgtEl>
                                        <p:attrNameLst>
                                          <p:attrName>style.visibility</p:attrName>
                                        </p:attrNameLst>
                                      </p:cBhvr>
                                      <p:to>
                                        <p:strVal val="visible"/>
                                      </p:to>
                                    </p:set>
                                    <p:anim calcmode="lin" valueType="num">
                                      <p:cBhvr additive="base">
                                        <p:cTn dur="500"/>
                                        <p:tgtEl>
                                          <p:spTgt spid="37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2" st="12"/>
                                            </p:txEl>
                                          </p:spTgt>
                                        </p:tgtEl>
                                        <p:attrNameLst>
                                          <p:attrName>style.visibility</p:attrName>
                                        </p:attrNameLst>
                                      </p:cBhvr>
                                      <p:to>
                                        <p:strVal val="visible"/>
                                      </p:to>
                                    </p:set>
                                    <p:anim calcmode="lin" valueType="num">
                                      <p:cBhvr additive="base">
                                        <p:cTn dur="500"/>
                                        <p:tgtEl>
                                          <p:spTgt spid="372">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3" st="13"/>
                                            </p:txEl>
                                          </p:spTgt>
                                        </p:tgtEl>
                                        <p:attrNameLst>
                                          <p:attrName>style.visibility</p:attrName>
                                        </p:attrNameLst>
                                      </p:cBhvr>
                                      <p:to>
                                        <p:strVal val="visible"/>
                                      </p:to>
                                    </p:set>
                                    <p:anim calcmode="lin" valueType="num">
                                      <p:cBhvr additive="base">
                                        <p:cTn dur="500"/>
                                        <p:tgtEl>
                                          <p:spTgt spid="372">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4" st="14"/>
                                            </p:txEl>
                                          </p:spTgt>
                                        </p:tgtEl>
                                        <p:attrNameLst>
                                          <p:attrName>style.visibility</p:attrName>
                                        </p:attrNameLst>
                                      </p:cBhvr>
                                      <p:to>
                                        <p:strVal val="visible"/>
                                      </p:to>
                                    </p:set>
                                    <p:anim calcmode="lin" valueType="num">
                                      <p:cBhvr additive="base">
                                        <p:cTn dur="500"/>
                                        <p:tgtEl>
                                          <p:spTgt spid="372">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5" st="15"/>
                                            </p:txEl>
                                          </p:spTgt>
                                        </p:tgtEl>
                                        <p:attrNameLst>
                                          <p:attrName>style.visibility</p:attrName>
                                        </p:attrNameLst>
                                      </p:cBhvr>
                                      <p:to>
                                        <p:strVal val="visible"/>
                                      </p:to>
                                    </p:set>
                                    <p:anim calcmode="lin" valueType="num">
                                      <p:cBhvr additive="base">
                                        <p:cTn dur="500"/>
                                        <p:tgtEl>
                                          <p:spTgt spid="372">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6" st="16"/>
                                            </p:txEl>
                                          </p:spTgt>
                                        </p:tgtEl>
                                        <p:attrNameLst>
                                          <p:attrName>style.visibility</p:attrName>
                                        </p:attrNameLst>
                                      </p:cBhvr>
                                      <p:to>
                                        <p:strVal val="visible"/>
                                      </p:to>
                                    </p:set>
                                    <p:anim calcmode="lin" valueType="num">
                                      <p:cBhvr additive="base">
                                        <p:cTn dur="500"/>
                                        <p:tgtEl>
                                          <p:spTgt spid="372">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7" st="17"/>
                                            </p:txEl>
                                          </p:spTgt>
                                        </p:tgtEl>
                                        <p:attrNameLst>
                                          <p:attrName>style.visibility</p:attrName>
                                        </p:attrNameLst>
                                      </p:cBhvr>
                                      <p:to>
                                        <p:strVal val="visible"/>
                                      </p:to>
                                    </p:set>
                                    <p:anim calcmode="lin" valueType="num">
                                      <p:cBhvr additive="base">
                                        <p:cTn dur="500"/>
                                        <p:tgtEl>
                                          <p:spTgt spid="372">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8" st="18"/>
                                            </p:txEl>
                                          </p:spTgt>
                                        </p:tgtEl>
                                        <p:attrNameLst>
                                          <p:attrName>style.visibility</p:attrName>
                                        </p:attrNameLst>
                                      </p:cBhvr>
                                      <p:to>
                                        <p:strVal val="visible"/>
                                      </p:to>
                                    </p:set>
                                    <p:anim calcmode="lin" valueType="num">
                                      <p:cBhvr additive="base">
                                        <p:cTn dur="500"/>
                                        <p:tgtEl>
                                          <p:spTgt spid="372">
                                            <p:txEl>
                                              <p:pRg end="18" st="1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19" st="19"/>
                                            </p:txEl>
                                          </p:spTgt>
                                        </p:tgtEl>
                                        <p:attrNameLst>
                                          <p:attrName>style.visibility</p:attrName>
                                        </p:attrNameLst>
                                      </p:cBhvr>
                                      <p:to>
                                        <p:strVal val="visible"/>
                                      </p:to>
                                    </p:set>
                                    <p:anim calcmode="lin" valueType="num">
                                      <p:cBhvr additive="base">
                                        <p:cTn dur="500"/>
                                        <p:tgtEl>
                                          <p:spTgt spid="372">
                                            <p:txEl>
                                              <p:pRg end="19" st="1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20" st="20"/>
                                            </p:txEl>
                                          </p:spTgt>
                                        </p:tgtEl>
                                        <p:attrNameLst>
                                          <p:attrName>style.visibility</p:attrName>
                                        </p:attrNameLst>
                                      </p:cBhvr>
                                      <p:to>
                                        <p:strVal val="visible"/>
                                      </p:to>
                                    </p:set>
                                    <p:anim calcmode="lin" valueType="num">
                                      <p:cBhvr additive="base">
                                        <p:cTn dur="500"/>
                                        <p:tgtEl>
                                          <p:spTgt spid="372">
                                            <p:txEl>
                                              <p:pRg end="20" st="2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21" st="21"/>
                                            </p:txEl>
                                          </p:spTgt>
                                        </p:tgtEl>
                                        <p:attrNameLst>
                                          <p:attrName>style.visibility</p:attrName>
                                        </p:attrNameLst>
                                      </p:cBhvr>
                                      <p:to>
                                        <p:strVal val="visible"/>
                                      </p:to>
                                    </p:set>
                                    <p:anim calcmode="lin" valueType="num">
                                      <p:cBhvr additive="base">
                                        <p:cTn dur="500"/>
                                        <p:tgtEl>
                                          <p:spTgt spid="372">
                                            <p:txEl>
                                              <p:pRg end="21" st="2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2">
                                            <p:txEl>
                                              <p:pRg end="22" st="22"/>
                                            </p:txEl>
                                          </p:spTgt>
                                        </p:tgtEl>
                                        <p:attrNameLst>
                                          <p:attrName>style.visibility</p:attrName>
                                        </p:attrNameLst>
                                      </p:cBhvr>
                                      <p:to>
                                        <p:strVal val="visible"/>
                                      </p:to>
                                    </p:set>
                                    <p:anim calcmode="lin" valueType="num">
                                      <p:cBhvr additive="base">
                                        <p:cTn dur="500"/>
                                        <p:tgtEl>
                                          <p:spTgt spid="372">
                                            <p:txEl>
                                              <p:pRg end="22" st="2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idx="4294967295" type="body"/>
          </p:nvPr>
        </p:nvSpPr>
        <p:spPr>
          <a:xfrm>
            <a:off x="1272674" y="3151609"/>
            <a:ext cx="6443662" cy="647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ru-RU" sz="2400"/>
              <a:t>W = 16; </a:t>
            </a:r>
            <a:r>
              <a:rPr i="1" lang="ru-RU" sz="2400"/>
              <a:t>w</a:t>
            </a:r>
            <a:r>
              <a:rPr baseline="-25000" i="1" lang="ru-RU" sz="2400"/>
              <a:t>1</a:t>
            </a:r>
            <a:r>
              <a:rPr i="1" lang="ru-RU" sz="2400"/>
              <a:t> </a:t>
            </a:r>
            <a:r>
              <a:rPr lang="ru-RU" sz="2400"/>
              <a:t>= 4; </a:t>
            </a:r>
            <a:r>
              <a:rPr i="1" lang="ru-RU" sz="2400"/>
              <a:t>w</a:t>
            </a:r>
            <a:r>
              <a:rPr baseline="-25000" i="1" lang="ru-RU" sz="2400"/>
              <a:t>2</a:t>
            </a:r>
            <a:r>
              <a:rPr i="1" lang="ru-RU" sz="2400"/>
              <a:t> </a:t>
            </a:r>
            <a:r>
              <a:rPr lang="ru-RU" sz="2400"/>
              <a:t>= 5; </a:t>
            </a:r>
            <a:r>
              <a:rPr i="1" lang="ru-RU" sz="2400"/>
              <a:t>w</a:t>
            </a:r>
            <a:r>
              <a:rPr baseline="-25000" i="1" lang="ru-RU" sz="2400"/>
              <a:t>3 </a:t>
            </a:r>
            <a:r>
              <a:rPr lang="ru-RU" sz="2400"/>
              <a:t>= 3;  </a:t>
            </a:r>
            <a:r>
              <a:rPr i="1" lang="ru-RU" sz="2400"/>
              <a:t>w</a:t>
            </a:r>
            <a:r>
              <a:rPr baseline="-25000" i="1" lang="ru-RU" sz="2400"/>
              <a:t>4</a:t>
            </a:r>
            <a:r>
              <a:rPr i="1" lang="ru-RU" sz="2400"/>
              <a:t> </a:t>
            </a:r>
            <a:r>
              <a:rPr lang="ru-RU" sz="2400"/>
              <a:t>= 7; </a:t>
            </a:r>
            <a:r>
              <a:rPr i="1" lang="ru-RU" sz="2400"/>
              <a:t>w</a:t>
            </a:r>
            <a:r>
              <a:rPr baseline="-25000" i="1" lang="ru-RU" sz="2400"/>
              <a:t>5</a:t>
            </a:r>
            <a:r>
              <a:rPr i="1" lang="ru-RU" sz="2400"/>
              <a:t> </a:t>
            </a:r>
            <a:r>
              <a:rPr lang="ru-RU" sz="2400"/>
              <a:t>= 6.</a:t>
            </a:r>
            <a:endParaRPr/>
          </a:p>
          <a:p>
            <a:pPr indent="-342900" lvl="0" marL="342900" rtl="0" algn="l">
              <a:spcBef>
                <a:spcPts val="480"/>
              </a:spcBef>
              <a:spcAft>
                <a:spcPts val="0"/>
              </a:spcAft>
              <a:buClr>
                <a:schemeClr val="dk1"/>
              </a:buClr>
              <a:buSzPts val="2400"/>
              <a:buFont typeface="Arial"/>
              <a:buNone/>
            </a:pPr>
            <a:r>
              <a:t/>
            </a:r>
            <a:endParaRPr sz="2400"/>
          </a:p>
        </p:txBody>
      </p:sp>
      <p:graphicFrame>
        <p:nvGraphicFramePr>
          <p:cNvPr id="378" name="Google Shape;378;p56"/>
          <p:cNvGraphicFramePr/>
          <p:nvPr/>
        </p:nvGraphicFramePr>
        <p:xfrm>
          <a:off x="179512" y="3861048"/>
          <a:ext cx="3000000" cy="3000000"/>
        </p:xfrm>
        <a:graphic>
          <a:graphicData uri="http://schemas.openxmlformats.org/drawingml/2006/table">
            <a:tbl>
              <a:tblPr>
                <a:noFill/>
                <a:tableStyleId>{B8D29D7C-27CE-4FD9-AAA4-7E7A38C4B0F1}</a:tableStyleId>
              </a:tblPr>
              <a:tblGrid>
                <a:gridCol w="1080125"/>
                <a:gridCol w="504050"/>
                <a:gridCol w="432050"/>
                <a:gridCol w="432050"/>
                <a:gridCol w="432050"/>
                <a:gridCol w="432050"/>
                <a:gridCol w="432050"/>
                <a:gridCol w="360050"/>
                <a:gridCol w="432050"/>
                <a:gridCol w="360050"/>
                <a:gridCol w="432050"/>
                <a:gridCol w="432050"/>
                <a:gridCol w="432050"/>
                <a:gridCol w="432050"/>
                <a:gridCol w="432050"/>
                <a:gridCol w="432050"/>
                <a:gridCol w="432050"/>
                <a:gridCol w="432050"/>
                <a:gridCol w="432550"/>
              </a:tblGrid>
              <a:tr h="408000">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W = 16</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mbria Math"/>
                          <a:ea typeface="Cambria Math"/>
                          <a:cs typeface="Cambria Math"/>
                          <a:sym typeface="Cambria Math"/>
                        </a:rPr>
                        <a:t>i \ j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ctr">
                        <a:lnSpc>
                          <a:spcPct val="100000"/>
                        </a:lnSpc>
                        <a:spcBef>
                          <a:spcPts val="0"/>
                        </a:spcBef>
                        <a:spcAft>
                          <a:spcPts val="0"/>
                        </a:spcAft>
                        <a:buClr>
                          <a:schemeClr val="dk1"/>
                        </a:buClr>
                        <a:buSzPts val="1600"/>
                        <a:buFont typeface="Arial"/>
                        <a:buNone/>
                      </a:pPr>
                      <a:r>
                        <a:rPr lang="ru-RU" sz="1600" u="none" cap="none" strike="noStrike"/>
                        <a:t>W</a:t>
                      </a:r>
                      <a:r>
                        <a:rPr baseline="-25000" lang="ru-RU" sz="1600" u="none" cap="none" strike="noStrike"/>
                        <a:t>1</a:t>
                      </a:r>
                      <a:r>
                        <a:rPr lang="ru-RU" sz="1600" u="none" cap="none" strike="noStrike"/>
                        <a:t> = 4</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hlink"/>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75">
                <a:tc>
                  <a:txBody>
                    <a:bodyPr/>
                    <a:lstStyle/>
                    <a:p>
                      <a:pPr indent="0" lvl="0" marL="0" marR="0" rtl="0" algn="ctr">
                        <a:lnSpc>
                          <a:spcPct val="100000"/>
                        </a:lnSpc>
                        <a:spcBef>
                          <a:spcPts val="0"/>
                        </a:spcBef>
                        <a:spcAft>
                          <a:spcPts val="0"/>
                        </a:spcAft>
                        <a:buClr>
                          <a:schemeClr val="dk1"/>
                        </a:buClr>
                        <a:buSzPts val="1600"/>
                        <a:buFont typeface="Arial"/>
                        <a:buNone/>
                      </a:pPr>
                      <a:r>
                        <a:rPr lang="ru-RU" sz="1600" u="none" cap="none" strike="noStrike"/>
                        <a:t>W</a:t>
                      </a:r>
                      <a:r>
                        <a:rPr baseline="-25000" lang="ru-RU" sz="1600" u="none" cap="none" strike="noStrike"/>
                        <a:t>2</a:t>
                      </a:r>
                      <a:r>
                        <a:rPr lang="ru-RU" sz="1600" u="none" cap="none" strike="noStrike"/>
                        <a:t> = </a:t>
                      </a:r>
                      <a:r>
                        <a:rPr b="0" i="0" lang="ru-RU" sz="1600" u="none" cap="none" strike="noStrike">
                          <a:solidFill>
                            <a:schemeClr val="dk1"/>
                          </a:solidFill>
                          <a:latin typeface="Calibri"/>
                          <a:ea typeface="Calibri"/>
                          <a:cs typeface="Calibri"/>
                          <a:sym typeface="Calibri"/>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75">
                <a:tc>
                  <a:txBody>
                    <a:bodyPr/>
                    <a:lstStyle/>
                    <a:p>
                      <a:pPr indent="0" lvl="0" marL="0" marR="0" rtl="0" algn="ctr">
                        <a:lnSpc>
                          <a:spcPct val="100000"/>
                        </a:lnSpc>
                        <a:spcBef>
                          <a:spcPts val="0"/>
                        </a:spcBef>
                        <a:spcAft>
                          <a:spcPts val="0"/>
                        </a:spcAft>
                        <a:buClr>
                          <a:schemeClr val="dk1"/>
                        </a:buClr>
                        <a:buSzPts val="1600"/>
                        <a:buFont typeface="Arial"/>
                        <a:buNone/>
                      </a:pPr>
                      <a:r>
                        <a:rPr lang="ru-RU" sz="1600" u="none" cap="none" strike="noStrike"/>
                        <a:t>W</a:t>
                      </a:r>
                      <a:r>
                        <a:rPr baseline="-25000" lang="ru-RU" sz="1600" u="none" cap="none" strike="noStrike"/>
                        <a:t>3</a:t>
                      </a:r>
                      <a:r>
                        <a:rPr lang="ru-RU" sz="1600" u="none" cap="none" strike="noStrike"/>
                        <a:t> = </a:t>
                      </a:r>
                      <a:r>
                        <a:rPr b="0" i="0" lang="ru-RU" sz="1600" u="none" cap="none" strike="noStrike">
                          <a:solidFill>
                            <a:schemeClr val="dk1"/>
                          </a:solidFill>
                          <a:latin typeface="Calibri"/>
                          <a:ea typeface="Calibri"/>
                          <a:cs typeface="Calibri"/>
                          <a:sym typeface="Calibri"/>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70C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975">
                <a:tc>
                  <a:txBody>
                    <a:bodyPr/>
                    <a:lstStyle/>
                    <a:p>
                      <a:pPr indent="0" lvl="0" marL="0" marR="0" rtl="0" algn="ctr">
                        <a:lnSpc>
                          <a:spcPct val="100000"/>
                        </a:lnSpc>
                        <a:spcBef>
                          <a:spcPts val="0"/>
                        </a:spcBef>
                        <a:spcAft>
                          <a:spcPts val="0"/>
                        </a:spcAft>
                        <a:buClr>
                          <a:schemeClr val="dk1"/>
                        </a:buClr>
                        <a:buSzPts val="1600"/>
                        <a:buFont typeface="Arial"/>
                        <a:buNone/>
                      </a:pPr>
                      <a:r>
                        <a:rPr lang="ru-RU" sz="1600" u="none" cap="none" strike="noStrike"/>
                        <a:t>W</a:t>
                      </a:r>
                      <a:r>
                        <a:rPr baseline="-25000" lang="ru-RU" sz="1600" u="none" cap="none" strike="noStrike"/>
                        <a:t>4</a:t>
                      </a:r>
                      <a:r>
                        <a:rPr lang="ru-RU" sz="1600" u="none" cap="none" strike="noStrike"/>
                        <a:t> = </a:t>
                      </a:r>
                      <a:r>
                        <a:rPr b="0" i="0" lang="ru-RU" sz="1600" u="none" cap="none" strike="noStrike">
                          <a:solidFill>
                            <a:schemeClr val="dk1"/>
                          </a:solidFill>
                          <a:latin typeface="Calibri"/>
                          <a:ea typeface="Calibri"/>
                          <a:cs typeface="Calibri"/>
                          <a:sym typeface="Calibri"/>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75">
                <a:tc>
                  <a:txBody>
                    <a:bodyPr/>
                    <a:lstStyle/>
                    <a:p>
                      <a:pPr indent="0" lvl="0" marL="0" marR="0" rtl="0" algn="ctr">
                        <a:lnSpc>
                          <a:spcPct val="100000"/>
                        </a:lnSpc>
                        <a:spcBef>
                          <a:spcPts val="0"/>
                        </a:spcBef>
                        <a:spcAft>
                          <a:spcPts val="0"/>
                        </a:spcAft>
                        <a:buClr>
                          <a:schemeClr val="dk1"/>
                        </a:buClr>
                        <a:buSzPts val="1600"/>
                        <a:buFont typeface="Arial"/>
                        <a:buNone/>
                      </a:pPr>
                      <a:r>
                        <a:rPr lang="ru-RU" sz="1600" u="none" cap="none" strike="noStrike"/>
                        <a:t>W</a:t>
                      </a:r>
                      <a:r>
                        <a:rPr baseline="-25000" lang="ru-RU" sz="1600" u="none" cap="none" strike="noStrike"/>
                        <a:t>5</a:t>
                      </a:r>
                      <a:r>
                        <a:rPr lang="ru-RU" sz="1600" u="none" cap="none" strike="noStrike"/>
                        <a:t> = </a:t>
                      </a:r>
                      <a:r>
                        <a:rPr b="0" i="0" lang="ru-RU" sz="1600" u="none" cap="none" strike="noStrike">
                          <a:solidFill>
                            <a:schemeClr val="dk1"/>
                          </a:solidFill>
                          <a:latin typeface="Calibri"/>
                          <a:ea typeface="Calibri"/>
                          <a:cs typeface="Calibri"/>
                          <a:sym typeface="Calibri"/>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79" name="Google Shape;379;p56"/>
          <p:cNvSpPr/>
          <p:nvPr/>
        </p:nvSpPr>
        <p:spPr>
          <a:xfrm>
            <a:off x="0" y="29869"/>
            <a:ext cx="8964984" cy="2825389"/>
          </a:xfrm>
          <a:prstGeom prst="rect">
            <a:avLst/>
          </a:prstGeom>
          <a:noFill/>
          <a:ln>
            <a:noFill/>
          </a:ln>
        </p:spPr>
        <p:txBody>
          <a:bodyPr anchorCtr="0" anchor="t" bIns="45700" lIns="91425" spcFirstLastPara="1" rIns="91425" wrap="square" tIns="45700">
            <a:noAutofit/>
          </a:bodyPr>
          <a:lstStyle/>
          <a:p>
            <a:pPr indent="-457200" lvl="0" marL="457200" marR="0" rtl="0" algn="l">
              <a:lnSpc>
                <a:spcPct val="80000"/>
              </a:lnSpc>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lnSpc>
                <a:spcPct val="80000"/>
              </a:lnSpc>
              <a:spcBef>
                <a:spcPts val="0"/>
              </a:spcBef>
              <a:spcAft>
                <a:spcPts val="0"/>
              </a:spcAft>
              <a:buClr>
                <a:schemeClr val="dk1"/>
              </a:buClr>
              <a:buSzPts val="2400"/>
              <a:buFont typeface="Arial"/>
              <a:buNone/>
            </a:pPr>
            <a:r>
              <a:rPr lang="ru-RU" sz="2400">
                <a:solidFill>
                  <a:schemeClr val="dk1"/>
                </a:solidFill>
                <a:latin typeface="Arial"/>
                <a:ea typeface="Arial"/>
                <a:cs typeface="Arial"/>
                <a:sym typeface="Arial"/>
              </a:rPr>
              <a:t>Начальные значения:</a:t>
            </a:r>
            <a:endParaRPr/>
          </a:p>
          <a:p>
            <a:pPr indent="0" lvl="0" marL="0" marR="0" rtl="0" algn="l">
              <a:lnSpc>
                <a:spcPct val="80000"/>
              </a:lnSpc>
              <a:spcBef>
                <a:spcPts val="0"/>
              </a:spcBef>
              <a:spcAft>
                <a:spcPts val="0"/>
              </a:spcAft>
              <a:buClr>
                <a:schemeClr val="dk1"/>
              </a:buClr>
              <a:buSzPts val="2400"/>
              <a:buFont typeface="Arial"/>
              <a:buNone/>
            </a:pPr>
            <a:r>
              <a:t/>
            </a:r>
            <a:endParaRPr sz="2400">
              <a:solidFill>
                <a:srgbClr val="FF0000"/>
              </a:solidFill>
              <a:latin typeface="Cambria Math"/>
              <a:ea typeface="Cambria Math"/>
              <a:cs typeface="Cambria Math"/>
              <a:sym typeface="Cambria Math"/>
            </a:endParaRPr>
          </a:p>
          <a:p>
            <a:pPr indent="0" lvl="0" marL="0" marR="0" rtl="0" algn="l">
              <a:spcBef>
                <a:spcPts val="0"/>
              </a:spcBef>
              <a:spcAft>
                <a:spcPts val="0"/>
              </a:spcAft>
              <a:buClr>
                <a:srgbClr val="FF0000"/>
              </a:buClr>
              <a:buSzPts val="2400"/>
              <a:buFont typeface="Cambria Math"/>
              <a:buNone/>
            </a:pPr>
            <a:r>
              <a:rPr lang="ru-RU" sz="2400">
                <a:solidFill>
                  <a:srgbClr val="FF0000"/>
                </a:solidFill>
                <a:latin typeface="Cambria Math"/>
                <a:ea typeface="Cambria Math"/>
                <a:cs typeface="Cambria Math"/>
                <a:sym typeface="Cambria Math"/>
              </a:rPr>
              <a:t>T(0,  j) = 0 </a:t>
            </a:r>
            <a:r>
              <a:rPr lang="ru-RU" sz="2400">
                <a:solidFill>
                  <a:schemeClr val="dk1"/>
                </a:solidFill>
                <a:latin typeface="Cambria Math"/>
                <a:ea typeface="Cambria Math"/>
                <a:cs typeface="Cambria Math"/>
                <a:sym typeface="Cambria Math"/>
              </a:rPr>
              <a:t>при</a:t>
            </a:r>
            <a:r>
              <a:rPr lang="ru-RU" sz="2400">
                <a:solidFill>
                  <a:srgbClr val="FF0000"/>
                </a:solidFill>
                <a:latin typeface="Cambria Math"/>
                <a:ea typeface="Cambria Math"/>
                <a:cs typeface="Cambria Math"/>
                <a:sym typeface="Cambria Math"/>
              </a:rPr>
              <a:t> j ≥ 1, </a:t>
            </a:r>
            <a:r>
              <a:rPr i="1" lang="ru-RU" sz="2000">
                <a:solidFill>
                  <a:schemeClr val="dk1"/>
                </a:solidFill>
                <a:latin typeface="Cambria Math"/>
                <a:ea typeface="Cambria Math"/>
                <a:cs typeface="Cambria Math"/>
                <a:sym typeface="Cambria Math"/>
              </a:rPr>
              <a:t>(нельзя без предметов набрать массу j &gt; 0 )</a:t>
            </a:r>
            <a:endParaRPr i="1" sz="2000">
              <a:solidFill>
                <a:schemeClr val="dk1"/>
              </a:solidFill>
              <a:latin typeface="Cambria Math"/>
              <a:ea typeface="Cambria Math"/>
              <a:cs typeface="Cambria Math"/>
              <a:sym typeface="Cambria Math"/>
            </a:endParaRPr>
          </a:p>
          <a:p>
            <a:pPr indent="0" lvl="0" marL="0" marR="0" rtl="0" algn="l">
              <a:spcBef>
                <a:spcPts val="0"/>
              </a:spcBef>
              <a:spcAft>
                <a:spcPts val="0"/>
              </a:spcAft>
              <a:buClr>
                <a:srgbClr val="FF0000"/>
              </a:buClr>
              <a:buSzPts val="2400"/>
              <a:buFont typeface="Cambria Math"/>
              <a:buNone/>
            </a:pPr>
            <a:r>
              <a:rPr lang="ru-RU" sz="2400">
                <a:solidFill>
                  <a:srgbClr val="FF0000"/>
                </a:solidFill>
                <a:latin typeface="Cambria Math"/>
                <a:ea typeface="Cambria Math"/>
                <a:cs typeface="Cambria Math"/>
                <a:sym typeface="Cambria Math"/>
              </a:rPr>
              <a:t>T(i,  0) = 1 </a:t>
            </a:r>
            <a:r>
              <a:rPr lang="ru-RU" sz="2400">
                <a:solidFill>
                  <a:schemeClr val="dk1"/>
                </a:solidFill>
                <a:latin typeface="Cambria Math"/>
                <a:ea typeface="Cambria Math"/>
                <a:cs typeface="Cambria Math"/>
                <a:sym typeface="Cambria Math"/>
              </a:rPr>
              <a:t>при</a:t>
            </a:r>
            <a:r>
              <a:rPr lang="ru-RU" sz="2400">
                <a:solidFill>
                  <a:srgbClr val="FF0000"/>
                </a:solidFill>
                <a:latin typeface="Cambria Math"/>
                <a:ea typeface="Cambria Math"/>
                <a:cs typeface="Cambria Math"/>
                <a:sym typeface="Cambria Math"/>
              </a:rPr>
              <a:t> i ≥ 0. </a:t>
            </a:r>
            <a:r>
              <a:rPr i="1" lang="ru-RU" sz="2000">
                <a:solidFill>
                  <a:schemeClr val="dk1"/>
                </a:solidFill>
                <a:latin typeface="Cambria Math"/>
                <a:ea typeface="Cambria Math"/>
                <a:cs typeface="Cambria Math"/>
                <a:sym typeface="Cambria Math"/>
              </a:rPr>
              <a:t>(всегда можно набрать вес, равный 0 )</a:t>
            </a:r>
            <a:endParaRPr/>
          </a:p>
          <a:p>
            <a:pPr indent="0" lvl="0" marL="0" marR="0" rtl="0" algn="l">
              <a:spcBef>
                <a:spcPts val="0"/>
              </a:spcBef>
              <a:spcAft>
                <a:spcPts val="0"/>
              </a:spcAft>
              <a:buClr>
                <a:schemeClr val="dk1"/>
              </a:buClr>
              <a:buSzPts val="2400"/>
              <a:buFont typeface="Arial"/>
              <a:buNone/>
            </a:pPr>
            <a:r>
              <a:t/>
            </a:r>
            <a:endParaRPr sz="2400">
              <a:solidFill>
                <a:srgbClr val="FF0000"/>
              </a:solidFill>
              <a:latin typeface="Cambria Math"/>
              <a:ea typeface="Cambria Math"/>
              <a:cs typeface="Cambria Math"/>
              <a:sym typeface="Cambria Math"/>
            </a:endParaRPr>
          </a:p>
          <a:p>
            <a:pPr indent="0" lvl="0" marL="0" marR="0" rtl="0" algn="l">
              <a:spcBef>
                <a:spcPts val="0"/>
              </a:spcBef>
              <a:spcAft>
                <a:spcPts val="0"/>
              </a:spcAft>
              <a:buNone/>
            </a:pPr>
            <a:r>
              <a:rPr lang="ru-RU" sz="2400">
                <a:solidFill>
                  <a:srgbClr val="FF0000"/>
                </a:solidFill>
                <a:latin typeface="Cambria Math"/>
                <a:ea typeface="Cambria Math"/>
                <a:cs typeface="Cambria Math"/>
                <a:sym typeface="Cambria Math"/>
              </a:rPr>
              <a:t>T(i,  j) = T(i − 1, j) </a:t>
            </a:r>
            <a:r>
              <a:rPr lang="ru-RU" sz="2400">
                <a:solidFill>
                  <a:schemeClr val="dk1"/>
                </a:solidFill>
                <a:latin typeface="Cambria Math"/>
                <a:ea typeface="Cambria Math"/>
                <a:cs typeface="Cambria Math"/>
                <a:sym typeface="Cambria Math"/>
              </a:rPr>
              <a:t>при</a:t>
            </a:r>
            <a:r>
              <a:rPr lang="ru-RU" sz="2400">
                <a:solidFill>
                  <a:srgbClr val="FF0000"/>
                </a:solidFill>
                <a:latin typeface="Cambria Math"/>
                <a:ea typeface="Cambria Math"/>
                <a:cs typeface="Cambria Math"/>
                <a:sym typeface="Cambria Math"/>
              </a:rPr>
              <a:t> j &lt; w</a:t>
            </a:r>
            <a:r>
              <a:rPr baseline="-25000" lang="ru-RU" sz="2400">
                <a:solidFill>
                  <a:srgbClr val="FF0000"/>
                </a:solidFill>
                <a:latin typeface="Cambria Math"/>
                <a:ea typeface="Cambria Math"/>
                <a:cs typeface="Cambria Math"/>
                <a:sym typeface="Cambria Math"/>
              </a:rPr>
              <a:t>i </a:t>
            </a:r>
            <a:r>
              <a:rPr lang="ru-RU" sz="2400">
                <a:solidFill>
                  <a:srgbClr val="FF0000"/>
                </a:solidFill>
                <a:latin typeface="Cambria Math"/>
                <a:ea typeface="Cambria Math"/>
                <a:cs typeface="Cambria Math"/>
                <a:sym typeface="Cambria Math"/>
              </a:rPr>
              <a:t> </a:t>
            </a:r>
            <a:endParaRPr/>
          </a:p>
          <a:p>
            <a:pPr indent="-457200" lvl="0" marL="457200" marR="0" rtl="0" algn="l">
              <a:spcBef>
                <a:spcPts val="0"/>
              </a:spcBef>
              <a:spcAft>
                <a:spcPts val="0"/>
              </a:spcAft>
              <a:buClr>
                <a:srgbClr val="FF0000"/>
              </a:buClr>
              <a:buSzPts val="2400"/>
              <a:buFont typeface="Cambria Math"/>
              <a:buNone/>
            </a:pPr>
            <a:r>
              <a:rPr lang="ru-RU" sz="2400">
                <a:solidFill>
                  <a:srgbClr val="FF0000"/>
                </a:solidFill>
                <a:latin typeface="Cambria Math"/>
                <a:ea typeface="Cambria Math"/>
                <a:cs typeface="Cambria Math"/>
                <a:sym typeface="Cambria Math"/>
              </a:rPr>
              <a:t>T(i,  j) = max (T(i − 1, j), T(i − 1, j − w</a:t>
            </a:r>
            <a:r>
              <a:rPr baseline="-25000" lang="ru-RU" sz="2400">
                <a:solidFill>
                  <a:srgbClr val="FF0000"/>
                </a:solidFill>
                <a:latin typeface="Cambria Math"/>
                <a:ea typeface="Cambria Math"/>
                <a:cs typeface="Cambria Math"/>
                <a:sym typeface="Cambria Math"/>
              </a:rPr>
              <a:t>i</a:t>
            </a:r>
            <a:r>
              <a:rPr lang="ru-RU" sz="2400">
                <a:solidFill>
                  <a:srgbClr val="FF0000"/>
                </a:solidFill>
                <a:latin typeface="Cambria Math"/>
                <a:ea typeface="Cambria Math"/>
                <a:cs typeface="Cambria Math"/>
                <a:sym typeface="Cambria Math"/>
              </a:rPr>
              <a:t>)) </a:t>
            </a:r>
            <a:r>
              <a:rPr lang="ru-RU" sz="2400">
                <a:solidFill>
                  <a:schemeClr val="dk1"/>
                </a:solidFill>
                <a:latin typeface="Cambria Math"/>
                <a:ea typeface="Cambria Math"/>
                <a:cs typeface="Cambria Math"/>
                <a:sym typeface="Cambria Math"/>
              </a:rPr>
              <a:t>при</a:t>
            </a:r>
            <a:r>
              <a:rPr lang="ru-RU" sz="2400">
                <a:solidFill>
                  <a:srgbClr val="FF0000"/>
                </a:solidFill>
                <a:latin typeface="Cambria Math"/>
                <a:ea typeface="Cambria Math"/>
                <a:cs typeface="Cambria Math"/>
                <a:sym typeface="Cambria Math"/>
              </a:rPr>
              <a:t> j ≥  w</a:t>
            </a:r>
            <a:r>
              <a:rPr baseline="-25000" lang="ru-RU" sz="2400">
                <a:solidFill>
                  <a:srgbClr val="FF0000"/>
                </a:solidFill>
                <a:latin typeface="Cambria Math"/>
                <a:ea typeface="Cambria Math"/>
                <a:cs typeface="Cambria Math"/>
                <a:sym typeface="Cambria Math"/>
              </a:rPr>
              <a:t>i</a:t>
            </a:r>
            <a:r>
              <a:rPr lang="ru-RU" sz="2400">
                <a:solidFill>
                  <a:srgbClr val="FF0000"/>
                </a:solidFill>
                <a:latin typeface="Cambria Math"/>
                <a:ea typeface="Cambria Math"/>
                <a:cs typeface="Cambria Math"/>
                <a:sym typeface="Cambria Math"/>
              </a:rPr>
              <a:t>.</a:t>
            </a:r>
            <a:endParaRPr sz="2400">
              <a:solidFill>
                <a:srgbClr val="FF0000"/>
              </a:solidFill>
              <a:latin typeface="Cambria Math"/>
              <a:ea typeface="Cambria Math"/>
              <a:cs typeface="Cambria Math"/>
              <a:sym typeface="Cambria Math"/>
            </a:endParaRPr>
          </a:p>
        </p:txBody>
      </p:sp>
      <p:sp>
        <p:nvSpPr>
          <p:cNvPr id="380" name="Google Shape;380;p56"/>
          <p:cNvSpPr txBox="1"/>
          <p:nvPr/>
        </p:nvSpPr>
        <p:spPr>
          <a:xfrm>
            <a:off x="3495818" y="472514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1" name="Google Shape;381;p56"/>
          <p:cNvSpPr txBox="1"/>
          <p:nvPr/>
        </p:nvSpPr>
        <p:spPr>
          <a:xfrm>
            <a:off x="3481999" y="510253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2" name="Google Shape;382;p56"/>
          <p:cNvSpPr txBox="1"/>
          <p:nvPr/>
        </p:nvSpPr>
        <p:spPr>
          <a:xfrm>
            <a:off x="4715471" y="5930877"/>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3" name="Google Shape;383;p56"/>
          <p:cNvSpPr txBox="1"/>
          <p:nvPr/>
        </p:nvSpPr>
        <p:spPr>
          <a:xfrm>
            <a:off x="5508104" y="508721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4" name="Google Shape;384;p56"/>
          <p:cNvSpPr txBox="1"/>
          <p:nvPr/>
        </p:nvSpPr>
        <p:spPr>
          <a:xfrm>
            <a:off x="3063770" y="551723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5" name="Google Shape;385;p56"/>
          <p:cNvSpPr txBox="1"/>
          <p:nvPr/>
        </p:nvSpPr>
        <p:spPr>
          <a:xfrm>
            <a:off x="3477057" y="5516416"/>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6" name="Google Shape;386;p56"/>
          <p:cNvSpPr txBox="1"/>
          <p:nvPr/>
        </p:nvSpPr>
        <p:spPr>
          <a:xfrm>
            <a:off x="3879694" y="548959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7" name="Google Shape;387;p56"/>
          <p:cNvSpPr txBox="1"/>
          <p:nvPr/>
        </p:nvSpPr>
        <p:spPr>
          <a:xfrm>
            <a:off x="4710529" y="551723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8" name="Google Shape;388;p56"/>
          <p:cNvSpPr txBox="1"/>
          <p:nvPr/>
        </p:nvSpPr>
        <p:spPr>
          <a:xfrm>
            <a:off x="5076056" y="552366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89" name="Google Shape;389;p56"/>
          <p:cNvSpPr txBox="1"/>
          <p:nvPr/>
        </p:nvSpPr>
        <p:spPr>
          <a:xfrm>
            <a:off x="5507099" y="554060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0" name="Google Shape;390;p56"/>
          <p:cNvSpPr txBox="1"/>
          <p:nvPr/>
        </p:nvSpPr>
        <p:spPr>
          <a:xfrm>
            <a:off x="6804248" y="554060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1" name="Google Shape;391;p56"/>
          <p:cNvSpPr txBox="1"/>
          <p:nvPr/>
        </p:nvSpPr>
        <p:spPr>
          <a:xfrm>
            <a:off x="3067706" y="592687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2" name="Google Shape;392;p56"/>
          <p:cNvSpPr txBox="1"/>
          <p:nvPr/>
        </p:nvSpPr>
        <p:spPr>
          <a:xfrm>
            <a:off x="3499754" y="592687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3" name="Google Shape;393;p56"/>
          <p:cNvSpPr txBox="1"/>
          <p:nvPr/>
        </p:nvSpPr>
        <p:spPr>
          <a:xfrm>
            <a:off x="3914047" y="592687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4" name="Google Shape;394;p56"/>
          <p:cNvSpPr txBox="1"/>
          <p:nvPr/>
        </p:nvSpPr>
        <p:spPr>
          <a:xfrm>
            <a:off x="6371195" y="5930877"/>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5" name="Google Shape;395;p56"/>
          <p:cNvSpPr txBox="1"/>
          <p:nvPr/>
        </p:nvSpPr>
        <p:spPr>
          <a:xfrm>
            <a:off x="5068127" y="5930877"/>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6" name="Google Shape;396;p56"/>
          <p:cNvSpPr txBox="1"/>
          <p:nvPr/>
        </p:nvSpPr>
        <p:spPr>
          <a:xfrm>
            <a:off x="5507099" y="5940419"/>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7" name="Google Shape;397;p56"/>
          <p:cNvSpPr txBox="1"/>
          <p:nvPr/>
        </p:nvSpPr>
        <p:spPr>
          <a:xfrm>
            <a:off x="5939147" y="5940419"/>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8" name="Google Shape;398;p56"/>
          <p:cNvSpPr txBox="1"/>
          <p:nvPr/>
        </p:nvSpPr>
        <p:spPr>
          <a:xfrm>
            <a:off x="6803243" y="5940419"/>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399" name="Google Shape;399;p56"/>
          <p:cNvSpPr txBox="1"/>
          <p:nvPr/>
        </p:nvSpPr>
        <p:spPr>
          <a:xfrm>
            <a:off x="7668344" y="594685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0" name="Google Shape;400;p56"/>
          <p:cNvSpPr txBox="1"/>
          <p:nvPr/>
        </p:nvSpPr>
        <p:spPr>
          <a:xfrm>
            <a:off x="8083621" y="598154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1" name="Google Shape;401;p56"/>
          <p:cNvSpPr txBox="1"/>
          <p:nvPr/>
        </p:nvSpPr>
        <p:spPr>
          <a:xfrm>
            <a:off x="8515669" y="596379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2" name="Google Shape;402;p56"/>
          <p:cNvSpPr txBox="1"/>
          <p:nvPr/>
        </p:nvSpPr>
        <p:spPr>
          <a:xfrm>
            <a:off x="5067121" y="641505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3" name="Google Shape;403;p56"/>
          <p:cNvSpPr txBox="1"/>
          <p:nvPr/>
        </p:nvSpPr>
        <p:spPr>
          <a:xfrm>
            <a:off x="5508104" y="639811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4" name="Google Shape;404;p56"/>
          <p:cNvSpPr txBox="1"/>
          <p:nvPr/>
        </p:nvSpPr>
        <p:spPr>
          <a:xfrm>
            <a:off x="5917928" y="639811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5" name="Google Shape;405;p56"/>
          <p:cNvSpPr txBox="1"/>
          <p:nvPr/>
        </p:nvSpPr>
        <p:spPr>
          <a:xfrm>
            <a:off x="6372200" y="640898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6" name="Google Shape;406;p56"/>
          <p:cNvSpPr txBox="1"/>
          <p:nvPr/>
        </p:nvSpPr>
        <p:spPr>
          <a:xfrm>
            <a:off x="6795794" y="639811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7" name="Google Shape;407;p56"/>
          <p:cNvSpPr txBox="1"/>
          <p:nvPr/>
        </p:nvSpPr>
        <p:spPr>
          <a:xfrm>
            <a:off x="7208676" y="640998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8" name="Google Shape;408;p56"/>
          <p:cNvSpPr txBox="1"/>
          <p:nvPr/>
        </p:nvSpPr>
        <p:spPr>
          <a:xfrm>
            <a:off x="7640724" y="64108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09" name="Google Shape;409;p56"/>
          <p:cNvSpPr txBox="1"/>
          <p:nvPr/>
        </p:nvSpPr>
        <p:spPr>
          <a:xfrm>
            <a:off x="8067843" y="64108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0" name="Google Shape;410;p56"/>
          <p:cNvSpPr txBox="1"/>
          <p:nvPr/>
        </p:nvSpPr>
        <p:spPr>
          <a:xfrm>
            <a:off x="8491011" y="64108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1" name="Google Shape;411;p56"/>
          <p:cNvSpPr txBox="1"/>
          <p:nvPr/>
        </p:nvSpPr>
        <p:spPr>
          <a:xfrm>
            <a:off x="3045009" y="6360419"/>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2" name="Google Shape;412;p56"/>
          <p:cNvSpPr txBox="1"/>
          <p:nvPr/>
        </p:nvSpPr>
        <p:spPr>
          <a:xfrm>
            <a:off x="3488894" y="639056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3" name="Google Shape;413;p56"/>
          <p:cNvSpPr txBox="1"/>
          <p:nvPr/>
        </p:nvSpPr>
        <p:spPr>
          <a:xfrm>
            <a:off x="3864242" y="639910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4" name="Google Shape;414;p56"/>
          <p:cNvSpPr txBox="1"/>
          <p:nvPr/>
        </p:nvSpPr>
        <p:spPr>
          <a:xfrm>
            <a:off x="4278481" y="639204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5" name="Google Shape;415;p56"/>
          <p:cNvSpPr txBox="1"/>
          <p:nvPr/>
        </p:nvSpPr>
        <p:spPr>
          <a:xfrm>
            <a:off x="4685324" y="639581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
        <p:nvSpPr>
          <p:cNvPr id="416" name="Google Shape;416;p56"/>
          <p:cNvSpPr txBox="1"/>
          <p:nvPr/>
        </p:nvSpPr>
        <p:spPr>
          <a:xfrm>
            <a:off x="3840101" y="5109599"/>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a:t>
            </a:r>
            <a:endParaRPr sz="1800">
              <a:solidFill>
                <a:srgbClr val="00206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anim calcmode="lin" valueType="num">
                                      <p:cBhvr additive="base">
                                        <p:cTn dur="500"/>
                                        <p:tgtEl>
                                          <p:spTgt spid="3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anim calcmode="lin" valueType="num">
                                      <p:cBhvr additive="base">
                                        <p:cTn dur="500"/>
                                        <p:tgtEl>
                                          <p:spTgt spid="3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idx="4294967295" type="body"/>
          </p:nvPr>
        </p:nvSpPr>
        <p:spPr>
          <a:xfrm>
            <a:off x="1475656" y="468828"/>
            <a:ext cx="6443662" cy="647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ru-RU" sz="2400"/>
              <a:t>W = 16; </a:t>
            </a:r>
            <a:r>
              <a:rPr i="1" lang="ru-RU" sz="2400"/>
              <a:t>w</a:t>
            </a:r>
            <a:r>
              <a:rPr baseline="-25000" i="1" lang="ru-RU" sz="2400"/>
              <a:t>1</a:t>
            </a:r>
            <a:r>
              <a:rPr i="1" lang="ru-RU" sz="2400"/>
              <a:t> </a:t>
            </a:r>
            <a:r>
              <a:rPr lang="ru-RU" sz="2400"/>
              <a:t>= 4; </a:t>
            </a:r>
            <a:r>
              <a:rPr i="1" lang="ru-RU" sz="2400"/>
              <a:t>w</a:t>
            </a:r>
            <a:r>
              <a:rPr baseline="-25000" i="1" lang="ru-RU" sz="2400"/>
              <a:t>2</a:t>
            </a:r>
            <a:r>
              <a:rPr i="1" lang="ru-RU" sz="2400"/>
              <a:t> </a:t>
            </a:r>
            <a:r>
              <a:rPr lang="ru-RU" sz="2400"/>
              <a:t>= 5; </a:t>
            </a:r>
            <a:r>
              <a:rPr i="1" lang="ru-RU" sz="2400"/>
              <a:t>w</a:t>
            </a:r>
            <a:r>
              <a:rPr baseline="-25000" i="1" lang="ru-RU" sz="2400"/>
              <a:t>3 </a:t>
            </a:r>
            <a:r>
              <a:rPr lang="ru-RU" sz="2400"/>
              <a:t>= 3;  </a:t>
            </a:r>
            <a:r>
              <a:rPr i="1" lang="ru-RU" sz="2400"/>
              <a:t>w</a:t>
            </a:r>
            <a:r>
              <a:rPr baseline="-25000" i="1" lang="ru-RU" sz="2400"/>
              <a:t>4</a:t>
            </a:r>
            <a:r>
              <a:rPr i="1" lang="ru-RU" sz="2400"/>
              <a:t> </a:t>
            </a:r>
            <a:r>
              <a:rPr lang="ru-RU" sz="2400"/>
              <a:t>= 7; </a:t>
            </a:r>
            <a:r>
              <a:rPr i="1" lang="ru-RU" sz="2400"/>
              <a:t>w</a:t>
            </a:r>
            <a:r>
              <a:rPr baseline="-25000" i="1" lang="ru-RU" sz="2400"/>
              <a:t>5</a:t>
            </a:r>
            <a:r>
              <a:rPr i="1" lang="ru-RU" sz="2400"/>
              <a:t> </a:t>
            </a:r>
            <a:r>
              <a:rPr lang="ru-RU" sz="2400"/>
              <a:t>= 6.</a:t>
            </a:r>
            <a:endParaRPr/>
          </a:p>
          <a:p>
            <a:pPr indent="-342900" lvl="0" marL="342900" rtl="0" algn="l">
              <a:spcBef>
                <a:spcPts val="480"/>
              </a:spcBef>
              <a:spcAft>
                <a:spcPts val="0"/>
              </a:spcAft>
              <a:buClr>
                <a:schemeClr val="dk1"/>
              </a:buClr>
              <a:buSzPts val="2400"/>
              <a:buFont typeface="Arial"/>
              <a:buNone/>
            </a:pPr>
            <a:r>
              <a:t/>
            </a:r>
            <a:endParaRPr sz="2400"/>
          </a:p>
        </p:txBody>
      </p:sp>
      <p:graphicFrame>
        <p:nvGraphicFramePr>
          <p:cNvPr id="422" name="Google Shape;422;p57"/>
          <p:cNvGraphicFramePr/>
          <p:nvPr/>
        </p:nvGraphicFramePr>
        <p:xfrm>
          <a:off x="323850" y="945939"/>
          <a:ext cx="3000000" cy="3000000"/>
        </p:xfrm>
        <a:graphic>
          <a:graphicData uri="http://schemas.openxmlformats.org/drawingml/2006/table">
            <a:tbl>
              <a:tblPr>
                <a:noFill/>
                <a:tableStyleId>{B8D29D7C-27CE-4FD9-AAA4-7E7A38C4B0F1}</a:tableStyleId>
              </a:tblPr>
              <a:tblGrid>
                <a:gridCol w="461975"/>
                <a:gridCol w="468300"/>
                <a:gridCol w="461975"/>
                <a:gridCol w="463550"/>
                <a:gridCol w="465125"/>
                <a:gridCol w="463550"/>
                <a:gridCol w="461975"/>
                <a:gridCol w="468300"/>
                <a:gridCol w="461975"/>
                <a:gridCol w="473075"/>
                <a:gridCol w="457200"/>
                <a:gridCol w="461950"/>
                <a:gridCol w="463550"/>
                <a:gridCol w="465150"/>
                <a:gridCol w="463550"/>
                <a:gridCol w="461950"/>
                <a:gridCol w="468325"/>
                <a:gridCol w="461950"/>
              </a:tblGrid>
              <a:tr h="4080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i\j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0C0"/>
                        </a:buClr>
                        <a:buSzPts val="1800"/>
                        <a:buFont typeface="Arial"/>
                        <a:buNone/>
                      </a:pPr>
                      <a:r>
                        <a:rPr b="0" i="0" lang="ru-RU" sz="1800" u="none" cap="none" strike="noStrike">
                          <a:solidFill>
                            <a:srgbClr val="0070C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a:t>
                      </a:r>
                      <a:endParaRPr b="0" i="0" sz="18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800"/>
                        <a:buFont typeface="Arial"/>
                        <a:buNone/>
                      </a:pPr>
                      <a:r>
                        <a:rPr b="0" i="0" lang="ru-RU" sz="1800" u="none" cap="none" strike="noStrike">
                          <a:solidFill>
                            <a:schemeClr val="hlink"/>
                          </a:solidFill>
                          <a:latin typeface="Calibri"/>
                          <a:ea typeface="Calibri"/>
                          <a:cs typeface="Calibri"/>
                          <a:sym typeface="Calibri"/>
                        </a:rPr>
                        <a:t>0</a:t>
                      </a:r>
                      <a:endParaRPr b="0" i="0" sz="1800" u="none" cap="none" strike="noStrike">
                        <a:solidFill>
                          <a:schemeClr val="hlink"/>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75">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75">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a:t>
                      </a:r>
                      <a:endParaRPr b="0" i="0" sz="18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0C0"/>
                        </a:buClr>
                        <a:buSzPts val="1800"/>
                        <a:buFont typeface="Arial"/>
                        <a:buNone/>
                      </a:pPr>
                      <a:r>
                        <a:rPr b="0" i="0" lang="ru-RU" sz="1800" u="none" cap="none" strike="noStrike">
                          <a:solidFill>
                            <a:srgbClr val="0070C0"/>
                          </a:solidFill>
                          <a:latin typeface="Calibri"/>
                          <a:ea typeface="Calibri"/>
                          <a:cs typeface="Calibri"/>
                          <a:sym typeface="Calibri"/>
                        </a:rPr>
                        <a:t>0</a:t>
                      </a:r>
                      <a:endParaRPr b="0" i="0" sz="1800" u="none" cap="none" strike="noStrike">
                        <a:solidFill>
                          <a:srgbClr val="0070C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975">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75">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23" name="Google Shape;423;p57"/>
          <p:cNvSpPr/>
          <p:nvPr/>
        </p:nvSpPr>
        <p:spPr>
          <a:xfrm>
            <a:off x="323850" y="3914566"/>
            <a:ext cx="8351838" cy="31700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ru-RU" sz="2000">
                <a:solidFill>
                  <a:schemeClr val="dk1"/>
                </a:solidFill>
                <a:latin typeface="Arial"/>
                <a:ea typeface="Arial"/>
                <a:cs typeface="Arial"/>
                <a:sym typeface="Arial"/>
              </a:rPr>
              <a:t>Обратный ход:</a:t>
            </a:r>
            <a:endParaRPr/>
          </a:p>
          <a:p>
            <a:pPr indent="-342900" lvl="0" marL="342900" marR="0" rtl="0" algn="l">
              <a:spcBef>
                <a:spcPts val="0"/>
              </a:spcBef>
              <a:spcAft>
                <a:spcPts val="0"/>
              </a:spcAft>
              <a:buClr>
                <a:schemeClr val="dk1"/>
              </a:buClr>
              <a:buSzPts val="2000"/>
              <a:buFont typeface="Arial"/>
              <a:buChar char="•"/>
            </a:pPr>
            <a:r>
              <a:rPr lang="ru-RU" sz="2000">
                <a:solidFill>
                  <a:schemeClr val="dk1"/>
                </a:solidFill>
                <a:latin typeface="Calibri"/>
                <a:ea typeface="Calibri"/>
                <a:cs typeface="Calibri"/>
                <a:sym typeface="Calibri"/>
              </a:rPr>
              <a:t>Решение нашего примера определяется  T[5, 16] = 1. </a:t>
            </a:r>
            <a:endParaRPr/>
          </a:p>
          <a:p>
            <a:pPr indent="-285750" lvl="0" marL="285750" marR="0" rtl="0" algn="l">
              <a:spcBef>
                <a:spcPts val="0"/>
              </a:spcBef>
              <a:spcAft>
                <a:spcPts val="0"/>
              </a:spcAft>
              <a:buClr>
                <a:schemeClr val="dk1"/>
              </a:buClr>
              <a:buSzPts val="2000"/>
              <a:buFont typeface="Arial"/>
              <a:buChar char="•"/>
            </a:pP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[5, 16] = </a:t>
            </a: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[4, 16], то 5-ый предмет можно в набор не включать. </a:t>
            </a:r>
            <a:endParaRPr/>
          </a:p>
          <a:p>
            <a:pPr indent="-285750" lvl="0" marL="285750" marR="0" rtl="0" algn="l">
              <a:spcBef>
                <a:spcPts val="0"/>
              </a:spcBef>
              <a:spcAft>
                <a:spcPts val="0"/>
              </a:spcAft>
              <a:buClr>
                <a:schemeClr val="dk1"/>
              </a:buClr>
              <a:buSzPts val="2000"/>
              <a:buFont typeface="Arial"/>
              <a:buChar char="•"/>
            </a:pP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[4, 16] ≠ </a:t>
            </a: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[3, 16] –&gt; 4-ый предмет включается. Оставшаяся масса равна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ru-RU" sz="2000">
                <a:solidFill>
                  <a:schemeClr val="dk1"/>
                </a:solidFill>
                <a:latin typeface="Calibri"/>
                <a:ea typeface="Calibri"/>
                <a:cs typeface="Calibri"/>
                <a:sym typeface="Calibri"/>
              </a:rPr>
              <a:t>      16-w</a:t>
            </a:r>
            <a:r>
              <a:rPr baseline="-25000" lang="ru-RU" sz="2000">
                <a:solidFill>
                  <a:schemeClr val="dk1"/>
                </a:solidFill>
                <a:latin typeface="Calibri"/>
                <a:ea typeface="Calibri"/>
                <a:cs typeface="Calibri"/>
                <a:sym typeface="Calibri"/>
              </a:rPr>
              <a:t>4 </a:t>
            </a:r>
            <a:r>
              <a:rPr lang="ru-RU" sz="2000">
                <a:solidFill>
                  <a:schemeClr val="dk1"/>
                </a:solidFill>
                <a:latin typeface="Calibri"/>
                <a:ea typeface="Calibri"/>
                <a:cs typeface="Calibri"/>
                <a:sym typeface="Calibri"/>
              </a:rPr>
              <a:t>= 16-7 = 9. </a:t>
            </a:r>
            <a:endParaRPr/>
          </a:p>
          <a:p>
            <a:pPr indent="-285750" lvl="0" marL="285750" marR="0" rtl="0" algn="l">
              <a:spcBef>
                <a:spcPts val="0"/>
              </a:spcBef>
              <a:spcAft>
                <a:spcPts val="0"/>
              </a:spcAft>
              <a:buClr>
                <a:schemeClr val="dk1"/>
              </a:buClr>
              <a:buSzPts val="2000"/>
              <a:buFont typeface="Arial"/>
              <a:buChar char="•"/>
            </a:pP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[3, 9] =</a:t>
            </a: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[2, 9] –&gt; 3-ый предмет в набор не включаем.</a:t>
            </a:r>
            <a:endParaRPr/>
          </a:p>
          <a:p>
            <a:pPr indent="-285750" lvl="0" marL="285750" marR="0" rtl="0" algn="l">
              <a:spcBef>
                <a:spcPts val="0"/>
              </a:spcBef>
              <a:spcAft>
                <a:spcPts val="0"/>
              </a:spcAft>
              <a:buClr>
                <a:schemeClr val="dk1"/>
              </a:buClr>
              <a:buSzPts val="2000"/>
              <a:buFont typeface="Arial"/>
              <a:buChar char="•"/>
            </a:pP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[2, 9] ≠ </a:t>
            </a: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[1, 9] ] –&gt; 2-oй предмет включается. Оставшаяся масса равна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ru-RU" sz="2000">
                <a:solidFill>
                  <a:schemeClr val="dk1"/>
                </a:solidFill>
                <a:latin typeface="Calibri"/>
                <a:ea typeface="Calibri"/>
                <a:cs typeface="Calibri"/>
                <a:sym typeface="Calibri"/>
              </a:rPr>
              <a:t>       9-w</a:t>
            </a:r>
            <a:r>
              <a:rPr baseline="-25000" lang="ru-RU" sz="2000">
                <a:solidFill>
                  <a:schemeClr val="dk1"/>
                </a:solidFill>
                <a:latin typeface="Calibri"/>
                <a:ea typeface="Calibri"/>
                <a:cs typeface="Calibri"/>
                <a:sym typeface="Calibri"/>
              </a:rPr>
              <a:t>2</a:t>
            </a:r>
            <a:r>
              <a:rPr lang="ru-RU" sz="2000">
                <a:solidFill>
                  <a:schemeClr val="dk1"/>
                </a:solidFill>
                <a:latin typeface="Calibri"/>
                <a:ea typeface="Calibri"/>
                <a:cs typeface="Calibri"/>
                <a:sym typeface="Calibri"/>
              </a:rPr>
              <a:t> = 9 - 5 = 4. </a:t>
            </a:r>
            <a:endParaRPr/>
          </a:p>
          <a:p>
            <a:pPr indent="-285750" lvl="0" marL="285750" marR="0" rtl="0" algn="l">
              <a:spcBef>
                <a:spcPts val="0"/>
              </a:spcBef>
              <a:spcAft>
                <a:spcPts val="0"/>
              </a:spcAft>
              <a:buClr>
                <a:schemeClr val="dk1"/>
              </a:buClr>
              <a:buSzPts val="2000"/>
              <a:buFont typeface="Arial"/>
              <a:buChar char="•"/>
            </a:pP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[1, 4] ≠ </a:t>
            </a:r>
            <a:r>
              <a:rPr i="1" lang="ru-RU" sz="2000">
                <a:solidFill>
                  <a:schemeClr val="dk1"/>
                </a:solidFill>
                <a:latin typeface="Calibri"/>
                <a:ea typeface="Calibri"/>
                <a:cs typeface="Calibri"/>
                <a:sym typeface="Calibri"/>
              </a:rPr>
              <a:t>T</a:t>
            </a:r>
            <a:r>
              <a:rPr lang="ru-RU" sz="2000">
                <a:solidFill>
                  <a:schemeClr val="dk1"/>
                </a:solidFill>
                <a:latin typeface="Calibri"/>
                <a:ea typeface="Calibri"/>
                <a:cs typeface="Calibri"/>
                <a:sym typeface="Calibri"/>
              </a:rPr>
              <a:t>[0, 4] –&gt; 1-oй предмет включается, оставшаяся масса равна 0.</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24" name="Google Shape;424;p57"/>
          <p:cNvSpPr/>
          <p:nvPr/>
        </p:nvSpPr>
        <p:spPr>
          <a:xfrm>
            <a:off x="2483768" y="0"/>
            <a:ext cx="385253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2400">
                <a:solidFill>
                  <a:schemeClr val="dk1"/>
                </a:solidFill>
                <a:latin typeface="Arial"/>
                <a:ea typeface="Arial"/>
                <a:cs typeface="Arial"/>
                <a:sym typeface="Arial"/>
              </a:rPr>
              <a:t>Результат прямого хода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 calcmode="lin" valueType="num">
                                      <p:cBhvr additive="base">
                                        <p:cTn dur="500"/>
                                        <p:tgtEl>
                                          <p:spTgt spid="4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 calcmode="lin" valueType="num">
                                      <p:cBhvr additive="base">
                                        <p:cTn dur="500"/>
                                        <p:tgtEl>
                                          <p:spTgt spid="4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500"/>
                                        <p:tgtEl>
                                          <p:spTgt spid="4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 calcmode="lin" valueType="num">
                                      <p:cBhvr additive="base">
                                        <p:cTn dur="500"/>
                                        <p:tgtEl>
                                          <p:spTgt spid="4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 calcmode="lin" valueType="num">
                                      <p:cBhvr additive="base">
                                        <p:cTn dur="500"/>
                                        <p:tgtEl>
                                          <p:spTgt spid="4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 calcmode="lin" valueType="num">
                                      <p:cBhvr additive="base">
                                        <p:cTn dur="500"/>
                                        <p:tgtEl>
                                          <p:spTgt spid="4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 calcmode="lin" valueType="num">
                                      <p:cBhvr additive="base">
                                        <p:cTn dur="500"/>
                                        <p:tgtEl>
                                          <p:spTgt spid="42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 calcmode="lin" valueType="num">
                                      <p:cBhvr additive="base">
                                        <p:cTn dur="500"/>
                                        <p:tgtEl>
                                          <p:spTgt spid="42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 calcmode="lin" valueType="num">
                                      <p:cBhvr additive="base">
                                        <p:cTn dur="500"/>
                                        <p:tgtEl>
                                          <p:spTgt spid="42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anim calcmode="lin" valueType="num">
                                      <p:cBhvr additive="base">
                                        <p:cTn dur="500"/>
                                        <p:tgtEl>
                                          <p:spTgt spid="42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anim calcmode="lin" valueType="num">
                                      <p:cBhvr additive="base">
                                        <p:cTn dur="500"/>
                                        <p:tgtEl>
                                          <p:spTgt spid="42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anim calcmode="lin" valueType="num">
                                      <p:cBhvr additive="base">
                                        <p:cTn dur="500"/>
                                        <p:tgtEl>
                                          <p:spTgt spid="42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xEl>
                                              <p:pRg end="9" st="9"/>
                                            </p:txEl>
                                          </p:spTgt>
                                        </p:tgtEl>
                                        <p:attrNameLst>
                                          <p:attrName>style.visibility</p:attrName>
                                        </p:attrNameLst>
                                      </p:cBhvr>
                                      <p:to>
                                        <p:strVal val="visible"/>
                                      </p:to>
                                    </p:set>
                                    <p:anim calcmode="lin" valueType="num">
                                      <p:cBhvr additive="base">
                                        <p:cTn dur="500"/>
                                        <p:tgtEl>
                                          <p:spTgt spid="42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457200" y="274638"/>
            <a:ext cx="8229600" cy="561975"/>
          </a:xfrm>
          <a:prstGeom prst="rect">
            <a:avLst/>
          </a:prstGeom>
          <a:noFill/>
          <a:ln>
            <a:noFill/>
          </a:ln>
        </p:spPr>
        <p:txBody>
          <a:bodyPr anchorCtr="0" anchor="ctr" bIns="45700" lIns="91425" spcFirstLastPara="1" rIns="91425" wrap="square" tIns="45700">
            <a:noAutofit/>
          </a:bodyPr>
          <a:lstStyle/>
          <a:p>
            <a:pPr indent="-838200" lvl="0" marL="838200" rtl="0" algn="l">
              <a:spcBef>
                <a:spcPts val="0"/>
              </a:spcBef>
              <a:spcAft>
                <a:spcPts val="0"/>
              </a:spcAft>
              <a:buNone/>
            </a:pPr>
            <a:r>
              <a:rPr b="1" lang="ru-RU" sz="2400"/>
              <a:t>Пример 5. Задача о рюкзаке</a:t>
            </a:r>
            <a:endParaRPr/>
          </a:p>
        </p:txBody>
      </p:sp>
      <p:sp>
        <p:nvSpPr>
          <p:cNvPr id="430" name="Google Shape;430;p58"/>
          <p:cNvSpPr txBox="1"/>
          <p:nvPr>
            <p:ph idx="1" type="body"/>
          </p:nvPr>
        </p:nvSpPr>
        <p:spPr>
          <a:xfrm>
            <a:off x="395289" y="836613"/>
            <a:ext cx="8569200" cy="5040659"/>
          </a:xfrm>
          <a:prstGeom prst="rect">
            <a:avLst/>
          </a:prstGeom>
          <a:noFill/>
          <a:ln>
            <a:noFill/>
          </a:ln>
        </p:spPr>
        <p:txBody>
          <a:bodyPr anchorCtr="0" anchor="t" bIns="45700" lIns="91425" spcFirstLastPara="1" rIns="91425" wrap="square" tIns="45700">
            <a:noAutofit/>
          </a:bodyPr>
          <a:lstStyle/>
          <a:p>
            <a:pPr indent="361950" lvl="0" marL="0" rtl="0" algn="just">
              <a:lnSpc>
                <a:spcPct val="80000"/>
              </a:lnSpc>
              <a:spcBef>
                <a:spcPts val="0"/>
              </a:spcBef>
              <a:spcAft>
                <a:spcPts val="0"/>
              </a:spcAft>
              <a:buClr>
                <a:schemeClr val="dk1"/>
              </a:buClr>
              <a:buSzPts val="2000"/>
              <a:buFont typeface="Arial"/>
              <a:buNone/>
            </a:pPr>
            <a:r>
              <a:rPr lang="ru-RU" sz="2000"/>
              <a:t>Задача состоит в том, чтобы определить наиболее ценную выборку из </a:t>
            </a:r>
            <a:r>
              <a:rPr i="1" lang="ru-RU" sz="2000"/>
              <a:t>n</a:t>
            </a:r>
            <a:r>
              <a:rPr lang="ru-RU" sz="2000"/>
              <a:t> предметов, подлежащих упаковке в рюкзак, имеющий ограничение по весу, равное </a:t>
            </a:r>
            <a:r>
              <a:rPr i="1" lang="ru-RU" sz="2000"/>
              <a:t>W</a:t>
            </a:r>
            <a:r>
              <a:rPr lang="ru-RU" sz="2000"/>
              <a:t> килограмм. При этом </a:t>
            </a:r>
            <a:r>
              <a:rPr i="1" lang="ru-RU" sz="2000"/>
              <a:t>i</a:t>
            </a:r>
            <a:r>
              <a:rPr lang="ru-RU" sz="2000"/>
              <a:t>-ый предмет характеризуется стоимостью </a:t>
            </a:r>
            <a:r>
              <a:rPr i="1" lang="ru-RU" sz="2000"/>
              <a:t>с</a:t>
            </a:r>
            <a:r>
              <a:rPr baseline="-25000" i="1" lang="ru-RU" sz="2000"/>
              <a:t>i</a:t>
            </a:r>
            <a:r>
              <a:rPr baseline="-25000" lang="ru-RU" sz="2000"/>
              <a:t> </a:t>
            </a:r>
            <a:r>
              <a:rPr lang="ru-RU" sz="2000"/>
              <a:t> и весом </a:t>
            </a:r>
            <a:r>
              <a:rPr i="1" lang="ru-RU" sz="2000"/>
              <a:t>w</a:t>
            </a:r>
            <a:r>
              <a:rPr baseline="-25000" i="1" lang="ru-RU" sz="2000"/>
              <a:t>i </a:t>
            </a:r>
            <a:r>
              <a:rPr lang="ru-RU" sz="2000"/>
              <a:t>(Все веса – НАТУРАЛЬНЫЕ ЦЕЛЫЕ ЧИСЛА!). </a:t>
            </a:r>
            <a:endParaRPr/>
          </a:p>
          <a:p>
            <a:pPr indent="361950" lvl="0" marL="0" rtl="0" algn="just">
              <a:lnSpc>
                <a:spcPct val="80000"/>
              </a:lnSpc>
              <a:spcBef>
                <a:spcPts val="280"/>
              </a:spcBef>
              <a:spcAft>
                <a:spcPts val="0"/>
              </a:spcAft>
              <a:buClr>
                <a:schemeClr val="dk1"/>
              </a:buClr>
              <a:buSzPts val="1400"/>
              <a:buFont typeface="Arial"/>
              <a:buNone/>
            </a:pPr>
            <a:r>
              <a:t/>
            </a:r>
            <a:endParaRPr sz="1400"/>
          </a:p>
          <a:p>
            <a:pPr indent="361950" lvl="0" marL="0" rtl="0" algn="just">
              <a:lnSpc>
                <a:spcPct val="80000"/>
              </a:lnSpc>
              <a:spcBef>
                <a:spcPts val="400"/>
              </a:spcBef>
              <a:spcAft>
                <a:spcPts val="0"/>
              </a:spcAft>
              <a:buClr>
                <a:schemeClr val="dk1"/>
              </a:buClr>
              <a:buSzPts val="2000"/>
              <a:buFont typeface="Arial"/>
              <a:buNone/>
            </a:pPr>
            <a:r>
              <a:rPr lang="ru-RU" sz="2000"/>
              <a:t>Вообще эта задача для разных условий решается в прикладной математике, криптографии, логистике, генетике, химии, статистике и др. науках</a:t>
            </a:r>
            <a:endParaRPr/>
          </a:p>
          <a:p>
            <a:pPr indent="361950" lvl="0" marL="0" rtl="0" algn="just">
              <a:lnSpc>
                <a:spcPct val="80000"/>
              </a:lnSpc>
              <a:spcBef>
                <a:spcPts val="120"/>
              </a:spcBef>
              <a:spcAft>
                <a:spcPts val="0"/>
              </a:spcAft>
              <a:buClr>
                <a:schemeClr val="dk1"/>
              </a:buClr>
              <a:buSzPts val="600"/>
              <a:buFont typeface="Arial"/>
              <a:buNone/>
            </a:pPr>
            <a:r>
              <a:t/>
            </a:r>
            <a:endParaRPr sz="600"/>
          </a:p>
          <a:p>
            <a:pPr indent="361950" lvl="0" marL="0" rtl="0" algn="just">
              <a:lnSpc>
                <a:spcPct val="80000"/>
              </a:lnSpc>
              <a:spcBef>
                <a:spcPts val="400"/>
              </a:spcBef>
              <a:spcAft>
                <a:spcPts val="0"/>
              </a:spcAft>
              <a:buClr>
                <a:schemeClr val="dk1"/>
              </a:buClr>
              <a:buSzPts val="2000"/>
              <a:buFont typeface="Arial"/>
              <a:buNone/>
            </a:pPr>
            <a:r>
              <a:rPr lang="ru-RU" sz="2000"/>
              <a:t>Итак, необходимо выбрать из этих предметов такой набор, чтобы суммарная масса не превосходила заданной величины </a:t>
            </a:r>
            <a:r>
              <a:rPr i="1" lang="ru-RU" sz="2000"/>
              <a:t>W</a:t>
            </a:r>
            <a:r>
              <a:rPr lang="ru-RU" sz="2000"/>
              <a:t>, а суммарная стоимость была максимальна. </a:t>
            </a:r>
            <a:endParaRPr/>
          </a:p>
          <a:p>
            <a:pPr indent="361950" lvl="0" marL="0" rtl="0" algn="just">
              <a:lnSpc>
                <a:spcPct val="80000"/>
              </a:lnSpc>
              <a:spcBef>
                <a:spcPts val="200"/>
              </a:spcBef>
              <a:spcAft>
                <a:spcPts val="0"/>
              </a:spcAft>
              <a:buClr>
                <a:schemeClr val="dk1"/>
              </a:buClr>
              <a:buSzPts val="1000"/>
              <a:buFont typeface="Arial"/>
              <a:buNone/>
            </a:pPr>
            <a:r>
              <a:t/>
            </a:r>
            <a:endParaRPr sz="1000"/>
          </a:p>
          <a:p>
            <a:pPr indent="361950" lvl="0" marL="0" rtl="0" algn="just">
              <a:lnSpc>
                <a:spcPct val="80000"/>
              </a:lnSpc>
              <a:spcBef>
                <a:spcPts val="400"/>
              </a:spcBef>
              <a:spcAft>
                <a:spcPts val="0"/>
              </a:spcAft>
              <a:buClr>
                <a:schemeClr val="dk1"/>
              </a:buClr>
              <a:buSzPts val="2000"/>
              <a:buFont typeface="Arial"/>
              <a:buNone/>
            </a:pPr>
            <a:r>
              <a:rPr lang="ru-RU" sz="2000"/>
              <a:t>Если перебирать всевозможные подмножества данного набора из </a:t>
            </a:r>
            <a:r>
              <a:rPr i="1" lang="ru-RU" sz="2000"/>
              <a:t>n</a:t>
            </a:r>
            <a:r>
              <a:rPr lang="ru-RU" sz="2000"/>
              <a:t> предметов, то получится решение сложности не менее чем </a:t>
            </a:r>
            <a:r>
              <a:rPr i="1" lang="ru-RU" sz="2000"/>
              <a:t>O</a:t>
            </a:r>
            <a:r>
              <a:rPr lang="ru-RU" sz="2000"/>
              <a:t>(2</a:t>
            </a:r>
            <a:r>
              <a:rPr baseline="30000" i="1" lang="ru-RU" sz="2000"/>
              <a:t>n</a:t>
            </a:r>
            <a:r>
              <a:rPr lang="ru-RU" sz="2000"/>
              <a:t>). </a:t>
            </a:r>
            <a:endParaRPr/>
          </a:p>
          <a:p>
            <a:pPr indent="361950" lvl="0" marL="0" rtl="0" algn="just">
              <a:lnSpc>
                <a:spcPct val="80000"/>
              </a:lnSpc>
              <a:spcBef>
                <a:spcPts val="400"/>
              </a:spcBef>
              <a:spcAft>
                <a:spcPts val="0"/>
              </a:spcAft>
              <a:buClr>
                <a:schemeClr val="dk1"/>
              </a:buClr>
              <a:buSzPts val="2000"/>
              <a:buFont typeface="Arial"/>
              <a:buNone/>
            </a:pPr>
            <a:r>
              <a:t/>
            </a:r>
            <a:endParaRPr sz="2000"/>
          </a:p>
          <a:p>
            <a:pPr indent="361950" lvl="0" marL="0" rtl="0" algn="just">
              <a:lnSpc>
                <a:spcPct val="80000"/>
              </a:lnSpc>
              <a:spcBef>
                <a:spcPts val="400"/>
              </a:spcBef>
              <a:spcAft>
                <a:spcPts val="0"/>
              </a:spcAft>
              <a:buClr>
                <a:schemeClr val="dk1"/>
              </a:buClr>
              <a:buSzPts val="2000"/>
              <a:buFont typeface="Arial"/>
              <a:buNone/>
            </a:pPr>
            <a:r>
              <a:rPr lang="ru-RU" sz="2000"/>
              <a:t>В настоящее время неизвестен алгоритм решения этой задачи, сложность которого является полиномиальной. Мы рассмотрим  алгоритм решения данной задачи для случая,  когда все входные данные – </a:t>
            </a:r>
            <a:r>
              <a:rPr b="1" lang="ru-RU" sz="2000" u="sng"/>
              <a:t>целые числа.</a:t>
            </a:r>
            <a:r>
              <a:rPr lang="ru-RU" sz="2000"/>
              <a:t> </a:t>
            </a:r>
            <a:endParaRPr/>
          </a:p>
          <a:p>
            <a:pPr indent="361950" lvl="0" marL="0" rtl="0" algn="just">
              <a:lnSpc>
                <a:spcPct val="80000"/>
              </a:lnSpc>
              <a:spcBef>
                <a:spcPts val="400"/>
              </a:spcBef>
              <a:spcAft>
                <a:spcPts val="0"/>
              </a:spcAft>
              <a:buClr>
                <a:schemeClr val="dk1"/>
              </a:buClr>
              <a:buSzPts val="2000"/>
              <a:buFont typeface="Arial"/>
              <a:buNone/>
            </a:pPr>
            <a:r>
              <a:t/>
            </a:r>
            <a:endParaRPr sz="2000"/>
          </a:p>
          <a:p>
            <a:pPr indent="361950" lvl="0" marL="0" rtl="0" algn="just">
              <a:lnSpc>
                <a:spcPct val="80000"/>
              </a:lnSpc>
              <a:spcBef>
                <a:spcPts val="400"/>
              </a:spcBef>
              <a:spcAft>
                <a:spcPts val="0"/>
              </a:spcAft>
              <a:buClr>
                <a:schemeClr val="dk1"/>
              </a:buClr>
              <a:buSzPts val="2000"/>
              <a:buFont typeface="Arial"/>
              <a:buNone/>
            </a:pPr>
            <a:r>
              <a:rPr lang="ru-RU" sz="2000"/>
              <a:t>Его быстродействие  </a:t>
            </a:r>
            <a:r>
              <a:rPr i="1" lang="ru-RU" sz="2000"/>
              <a:t>O</a:t>
            </a:r>
            <a:r>
              <a:rPr lang="ru-RU" sz="2000"/>
              <a:t>(</a:t>
            </a:r>
            <a:r>
              <a:rPr i="1" lang="ru-RU" sz="2000"/>
              <a:t>nW</a:t>
            </a:r>
            <a:r>
              <a:rPr lang="ru-RU" sz="200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500"/>
                                        <p:tgtEl>
                                          <p:spTgt spid="4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 calcmode="lin" valueType="num">
                                      <p:cBhvr additive="base">
                                        <p:cTn dur="500"/>
                                        <p:tgtEl>
                                          <p:spTgt spid="4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 calcmode="lin" valueType="num">
                                      <p:cBhvr additive="base">
                                        <p:cTn dur="500"/>
                                        <p:tgtEl>
                                          <p:spTgt spid="4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 calcmode="lin" valueType="num">
                                      <p:cBhvr additive="base">
                                        <p:cTn dur="500"/>
                                        <p:tgtEl>
                                          <p:spTgt spid="4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 calcmode="lin" valueType="num">
                                      <p:cBhvr additive="base">
                                        <p:cTn dur="500"/>
                                        <p:tgtEl>
                                          <p:spTgt spid="4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 calcmode="lin" valueType="num">
                                      <p:cBhvr additive="base">
                                        <p:cTn dur="500"/>
                                        <p:tgtEl>
                                          <p:spTgt spid="4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anim calcmode="lin" valueType="num">
                                      <p:cBhvr additive="base">
                                        <p:cTn dur="500"/>
                                        <p:tgtEl>
                                          <p:spTgt spid="4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anim calcmode="lin" valueType="num">
                                      <p:cBhvr additive="base">
                                        <p:cTn dur="500"/>
                                        <p:tgtEl>
                                          <p:spTgt spid="4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7" st="7"/>
                                            </p:txEl>
                                          </p:spTgt>
                                        </p:tgtEl>
                                        <p:attrNameLst>
                                          <p:attrName>style.visibility</p:attrName>
                                        </p:attrNameLst>
                                      </p:cBhvr>
                                      <p:to>
                                        <p:strVal val="visible"/>
                                      </p:to>
                                    </p:set>
                                    <p:anim calcmode="lin" valueType="num">
                                      <p:cBhvr additive="base">
                                        <p:cTn dur="500"/>
                                        <p:tgtEl>
                                          <p:spTgt spid="43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8" st="8"/>
                                            </p:txEl>
                                          </p:spTgt>
                                        </p:tgtEl>
                                        <p:attrNameLst>
                                          <p:attrName>style.visibility</p:attrName>
                                        </p:attrNameLst>
                                      </p:cBhvr>
                                      <p:to>
                                        <p:strVal val="visible"/>
                                      </p:to>
                                    </p:set>
                                    <p:anim calcmode="lin" valueType="num">
                                      <p:cBhvr additive="base">
                                        <p:cTn dur="500"/>
                                        <p:tgtEl>
                                          <p:spTgt spid="43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9" st="9"/>
                                            </p:txEl>
                                          </p:spTgt>
                                        </p:tgtEl>
                                        <p:attrNameLst>
                                          <p:attrName>style.visibility</p:attrName>
                                        </p:attrNameLst>
                                      </p:cBhvr>
                                      <p:to>
                                        <p:strVal val="visible"/>
                                      </p:to>
                                    </p:set>
                                    <p:anim calcmode="lin" valueType="num">
                                      <p:cBhvr additive="base">
                                        <p:cTn dur="500"/>
                                        <p:tgtEl>
                                          <p:spTgt spid="43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xEl>
                                              <p:pRg end="10" st="10"/>
                                            </p:txEl>
                                          </p:spTgt>
                                        </p:tgtEl>
                                        <p:attrNameLst>
                                          <p:attrName>style.visibility</p:attrName>
                                        </p:attrNameLst>
                                      </p:cBhvr>
                                      <p:to>
                                        <p:strVal val="visible"/>
                                      </p:to>
                                    </p:set>
                                    <p:anim calcmode="lin" valueType="num">
                                      <p:cBhvr additive="base">
                                        <p:cTn dur="500"/>
                                        <p:tgtEl>
                                          <p:spTgt spid="43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9"/>
          <p:cNvSpPr txBox="1"/>
          <p:nvPr>
            <p:ph type="title"/>
          </p:nvPr>
        </p:nvSpPr>
        <p:spPr>
          <a:xfrm>
            <a:off x="457200" y="274638"/>
            <a:ext cx="8229600" cy="561975"/>
          </a:xfrm>
          <a:prstGeom prst="rect">
            <a:avLst/>
          </a:prstGeom>
          <a:noFill/>
          <a:ln>
            <a:noFill/>
          </a:ln>
        </p:spPr>
        <p:txBody>
          <a:bodyPr anchorCtr="0" anchor="ctr" bIns="45700" lIns="91425" spcFirstLastPara="1" rIns="91425" wrap="square" tIns="45700">
            <a:noAutofit/>
          </a:bodyPr>
          <a:lstStyle/>
          <a:p>
            <a:pPr indent="-838200" lvl="0" marL="838200" rtl="0" algn="l">
              <a:spcBef>
                <a:spcPts val="0"/>
              </a:spcBef>
              <a:spcAft>
                <a:spcPts val="0"/>
              </a:spcAft>
              <a:buNone/>
            </a:pPr>
            <a:r>
              <a:rPr b="1" lang="ru-RU" sz="2400"/>
              <a:t>Пример 5. Задача о рюкзаке</a:t>
            </a:r>
            <a:endParaRPr/>
          </a:p>
        </p:txBody>
      </p:sp>
      <p:sp>
        <p:nvSpPr>
          <p:cNvPr id="436" name="Google Shape;436;p59"/>
          <p:cNvSpPr txBox="1"/>
          <p:nvPr>
            <p:ph idx="1" type="body"/>
          </p:nvPr>
        </p:nvSpPr>
        <p:spPr>
          <a:xfrm>
            <a:off x="395289" y="836613"/>
            <a:ext cx="8569200" cy="5040659"/>
          </a:xfrm>
          <a:prstGeom prst="rect">
            <a:avLst/>
          </a:prstGeom>
          <a:noFill/>
          <a:ln>
            <a:noFill/>
          </a:ln>
        </p:spPr>
        <p:txBody>
          <a:bodyPr anchorCtr="0" anchor="t" bIns="45700" lIns="91425" spcFirstLastPara="1" rIns="91425" wrap="square" tIns="45700">
            <a:noAutofit/>
          </a:bodyPr>
          <a:lstStyle/>
          <a:p>
            <a:pPr indent="361950" lvl="0" marL="0" rtl="0" algn="just">
              <a:lnSpc>
                <a:spcPct val="80000"/>
              </a:lnSpc>
              <a:spcBef>
                <a:spcPts val="0"/>
              </a:spcBef>
              <a:spcAft>
                <a:spcPts val="0"/>
              </a:spcAft>
              <a:buClr>
                <a:schemeClr val="dk1"/>
              </a:buClr>
              <a:buSzPts val="2000"/>
              <a:buFont typeface="Arial"/>
              <a:buNone/>
            </a:pPr>
            <a:r>
              <a:t/>
            </a:r>
            <a:endParaRPr sz="2000"/>
          </a:p>
        </p:txBody>
      </p:sp>
      <p:pic>
        <p:nvPicPr>
          <p:cNvPr id="437" name="Google Shape;437;p59"/>
          <p:cNvPicPr preferRelativeResize="0"/>
          <p:nvPr/>
        </p:nvPicPr>
        <p:blipFill rotWithShape="1">
          <a:blip r:embed="rId3">
            <a:alphaModFix/>
          </a:blip>
          <a:srcRect b="0" l="0" r="0" t="0"/>
          <a:stretch/>
        </p:blipFill>
        <p:spPr>
          <a:xfrm>
            <a:off x="0" y="795935"/>
            <a:ext cx="9144000" cy="52661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 calcmode="lin" valueType="num">
                                      <p:cBhvr additive="base">
                                        <p:cTn dur="500"/>
                                        <p:tgtEl>
                                          <p:spTgt spid="4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0"/>
          <p:cNvSpPr txBox="1"/>
          <p:nvPr>
            <p:ph type="title"/>
          </p:nvPr>
        </p:nvSpPr>
        <p:spPr>
          <a:xfrm>
            <a:off x="179512" y="188640"/>
            <a:ext cx="8229600" cy="5619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800"/>
              <a:t>Решение</a:t>
            </a:r>
            <a:endParaRPr/>
          </a:p>
        </p:txBody>
      </p:sp>
      <p:sp>
        <p:nvSpPr>
          <p:cNvPr id="443" name="Google Shape;443;p60"/>
          <p:cNvSpPr txBox="1"/>
          <p:nvPr>
            <p:ph idx="1" type="body"/>
          </p:nvPr>
        </p:nvSpPr>
        <p:spPr>
          <a:xfrm>
            <a:off x="179512" y="836612"/>
            <a:ext cx="8640638" cy="6021387"/>
          </a:xfrm>
          <a:prstGeom prst="rect">
            <a:avLst/>
          </a:prstGeom>
          <a:noFill/>
          <a:ln>
            <a:noFill/>
          </a:ln>
        </p:spPr>
        <p:txBody>
          <a:bodyPr anchorCtr="0" anchor="t" bIns="45700" lIns="91425" spcFirstLastPara="1" rIns="91425" wrap="square" tIns="45700">
            <a:noAutofit/>
          </a:bodyPr>
          <a:lstStyle/>
          <a:p>
            <a:pPr indent="365125" lvl="0" marL="0" rtl="0" algn="just">
              <a:lnSpc>
                <a:spcPct val="90000"/>
              </a:lnSpc>
              <a:spcBef>
                <a:spcPts val="0"/>
              </a:spcBef>
              <a:spcAft>
                <a:spcPts val="0"/>
              </a:spcAft>
              <a:buClr>
                <a:schemeClr val="dk1"/>
              </a:buClr>
              <a:buSzPts val="2200"/>
              <a:buFont typeface="Arial"/>
              <a:buNone/>
            </a:pPr>
            <a:r>
              <a:rPr lang="ru-RU" sz="2200"/>
              <a:t>Обозначим через </a:t>
            </a:r>
            <a:r>
              <a:rPr i="1" lang="ru-RU" sz="2200"/>
              <a:t>T</a:t>
            </a:r>
            <a:r>
              <a:rPr lang="ru-RU" sz="2200"/>
              <a:t>(</a:t>
            </a:r>
            <a:r>
              <a:rPr i="1" lang="ru-RU" sz="2200"/>
              <a:t>n</a:t>
            </a:r>
            <a:r>
              <a:rPr lang="ru-RU" sz="2200"/>
              <a:t>,</a:t>
            </a:r>
            <a:r>
              <a:rPr i="1" lang="ru-RU" sz="2200"/>
              <a:t>W</a:t>
            </a:r>
            <a:r>
              <a:rPr lang="ru-RU" sz="2200"/>
              <a:t>) функцию, значение которой  соответствует решению нашей задачи.  </a:t>
            </a:r>
            <a:endParaRPr/>
          </a:p>
          <a:p>
            <a:pPr indent="365125" lvl="0" marL="0" rtl="0" algn="just">
              <a:lnSpc>
                <a:spcPct val="90000"/>
              </a:lnSpc>
              <a:spcBef>
                <a:spcPts val="440"/>
              </a:spcBef>
              <a:spcAft>
                <a:spcPts val="0"/>
              </a:spcAft>
              <a:buClr>
                <a:schemeClr val="dk1"/>
              </a:buClr>
              <a:buSzPts val="2200"/>
              <a:buFont typeface="Arial"/>
              <a:buNone/>
            </a:pPr>
            <a:r>
              <a:rPr lang="ru-RU" sz="2200"/>
              <a:t>Аргументами функции является количество предметов </a:t>
            </a:r>
            <a:r>
              <a:rPr i="1" lang="ru-RU" sz="2200"/>
              <a:t>n</a:t>
            </a:r>
            <a:r>
              <a:rPr lang="ru-RU" sz="2200"/>
              <a:t>, по которому можно определить стоимость и массу каждого предмета, и ограничение по весу </a:t>
            </a:r>
            <a:r>
              <a:rPr i="1" lang="ru-RU" sz="2200"/>
              <a:t>W. </a:t>
            </a:r>
            <a:endParaRPr/>
          </a:p>
          <a:p>
            <a:pPr indent="365125" lvl="0" marL="0" rtl="0" algn="just">
              <a:lnSpc>
                <a:spcPct val="90000"/>
              </a:lnSpc>
              <a:spcBef>
                <a:spcPts val="160"/>
              </a:spcBef>
              <a:spcAft>
                <a:spcPts val="0"/>
              </a:spcAft>
              <a:buClr>
                <a:schemeClr val="dk1"/>
              </a:buClr>
              <a:buSzPts val="800"/>
              <a:buFont typeface="Arial"/>
              <a:buNone/>
            </a:pPr>
            <a:r>
              <a:t/>
            </a:r>
            <a:endParaRPr i="1" sz="800"/>
          </a:p>
          <a:p>
            <a:pPr indent="365125" lvl="0" marL="0" rtl="0" algn="just">
              <a:lnSpc>
                <a:spcPct val="90000"/>
              </a:lnSpc>
              <a:spcBef>
                <a:spcPts val="440"/>
              </a:spcBef>
              <a:spcAft>
                <a:spcPts val="0"/>
              </a:spcAft>
              <a:buClr>
                <a:schemeClr val="dk1"/>
              </a:buClr>
              <a:buSzPts val="2200"/>
              <a:buNone/>
            </a:pPr>
            <a:r>
              <a:rPr lang="ru-RU" sz="2200"/>
              <a:t>Определим подзадачи. Для этого будем рассматривать маленькие рюкзаки размера j кг такие, что </a:t>
            </a:r>
            <a:r>
              <a:rPr i="1" lang="ru-RU" sz="2200"/>
              <a:t>0 ≤  j ≤  W</a:t>
            </a:r>
            <a:r>
              <a:rPr lang="ru-RU" sz="2200"/>
              <a:t> и наборы вещей i, такие, что 0</a:t>
            </a:r>
            <a:r>
              <a:rPr i="1" lang="ru-RU" sz="2200"/>
              <a:t> ≤ i ≤  n, </a:t>
            </a:r>
            <a:r>
              <a:rPr lang="ru-RU" sz="2200"/>
              <a:t>которые будем пытаться туда уложить</a:t>
            </a:r>
            <a:r>
              <a:rPr i="1" lang="ru-RU" sz="2200"/>
              <a:t>.</a:t>
            </a:r>
            <a:endParaRPr sz="2200"/>
          </a:p>
          <a:p>
            <a:pPr indent="365125" lvl="0" marL="0" rtl="0" algn="just">
              <a:lnSpc>
                <a:spcPct val="90000"/>
              </a:lnSpc>
              <a:spcBef>
                <a:spcPts val="440"/>
              </a:spcBef>
              <a:spcAft>
                <a:spcPts val="0"/>
              </a:spcAft>
              <a:buClr>
                <a:schemeClr val="dk1"/>
              </a:buClr>
              <a:buSzPts val="2200"/>
              <a:buNone/>
            </a:pPr>
            <a:r>
              <a:rPr lang="ru-RU" sz="2200"/>
              <a:t>Тогда подзадачи – это вычисление значений функции T(i, j) = max стоимость предметов, которые можно уложить в рюкзак с ограничением по весу j килограмм, если можно использовать только первые i предметов из заданных, где 0</a:t>
            </a:r>
            <a:r>
              <a:rPr i="1" lang="ru-RU" sz="2200"/>
              <a:t> ≤ i ≤  n, 0 ≤  j ≤  W</a:t>
            </a:r>
            <a:r>
              <a:rPr lang="ru-RU" sz="2200"/>
              <a:t>.</a:t>
            </a:r>
            <a:endParaRPr/>
          </a:p>
          <a:p>
            <a:pPr indent="365125" lvl="0" marL="0" rtl="0" algn="just">
              <a:lnSpc>
                <a:spcPct val="90000"/>
              </a:lnSpc>
              <a:spcBef>
                <a:spcPts val="180"/>
              </a:spcBef>
              <a:spcAft>
                <a:spcPts val="0"/>
              </a:spcAft>
              <a:buClr>
                <a:schemeClr val="dk1"/>
              </a:buClr>
              <a:buSzPts val="900"/>
              <a:buFont typeface="Arial"/>
              <a:buNone/>
            </a:pPr>
            <a:r>
              <a:t/>
            </a:r>
            <a:endParaRPr sz="900"/>
          </a:p>
          <a:p>
            <a:pPr indent="365125" lvl="0" marL="0" rtl="0" algn="just">
              <a:lnSpc>
                <a:spcPct val="90000"/>
              </a:lnSpc>
              <a:spcBef>
                <a:spcPts val="440"/>
              </a:spcBef>
              <a:spcAft>
                <a:spcPts val="0"/>
              </a:spcAft>
              <a:buClr>
                <a:schemeClr val="dk1"/>
              </a:buClr>
              <a:buSzPts val="2200"/>
              <a:buFont typeface="Arial"/>
              <a:buNone/>
            </a:pPr>
            <a:r>
              <a:rPr lang="ru-RU" sz="2200"/>
              <a:t>Определим начальные значения функции </a:t>
            </a:r>
            <a:r>
              <a:rPr i="1" lang="ru-RU" sz="2200"/>
              <a:t>T : </a:t>
            </a:r>
            <a:endParaRPr i="1" sz="2200"/>
          </a:p>
          <a:p>
            <a:pPr indent="-342900" lvl="0" marL="342900" rtl="0" algn="just">
              <a:lnSpc>
                <a:spcPct val="90000"/>
              </a:lnSpc>
              <a:spcBef>
                <a:spcPts val="400"/>
              </a:spcBef>
              <a:spcAft>
                <a:spcPts val="0"/>
              </a:spcAft>
              <a:buClr>
                <a:schemeClr val="dk1"/>
              </a:buClr>
              <a:buSzPts val="2000"/>
              <a:buChar char="•"/>
            </a:pPr>
            <a:r>
              <a:rPr i="1" lang="ru-RU" sz="2000"/>
              <a:t>T</a:t>
            </a:r>
            <a:r>
              <a:rPr lang="ru-RU" sz="2000"/>
              <a:t>(0, 0) = 0,  </a:t>
            </a:r>
            <a:endParaRPr i="1" sz="2000"/>
          </a:p>
          <a:p>
            <a:pPr indent="-342900" lvl="0" marL="342900" rtl="0" algn="just">
              <a:lnSpc>
                <a:spcPct val="90000"/>
              </a:lnSpc>
              <a:spcBef>
                <a:spcPts val="400"/>
              </a:spcBef>
              <a:spcAft>
                <a:spcPts val="0"/>
              </a:spcAft>
              <a:buClr>
                <a:schemeClr val="dk1"/>
              </a:buClr>
              <a:buSzPts val="2000"/>
              <a:buChar char="•"/>
            </a:pPr>
            <a:r>
              <a:rPr i="1" lang="ru-RU" sz="2000"/>
              <a:t>T</a:t>
            </a:r>
            <a:r>
              <a:rPr lang="ru-RU" sz="2000"/>
              <a:t>(0, </a:t>
            </a:r>
            <a:r>
              <a:rPr i="1" lang="ru-RU" sz="2000"/>
              <a:t>j</a:t>
            </a:r>
            <a:r>
              <a:rPr lang="ru-RU" sz="2000"/>
              <a:t>) = 0 при  </a:t>
            </a:r>
            <a:r>
              <a:rPr i="1" lang="ru-RU" sz="2000"/>
              <a:t>j ≥ </a:t>
            </a:r>
            <a:r>
              <a:rPr lang="ru-RU" sz="2000"/>
              <a:t>1 (нет предметов, максимальная стоимость равна 0), </a:t>
            </a:r>
            <a:endParaRPr i="1" sz="2000"/>
          </a:p>
          <a:p>
            <a:pPr indent="-342900" lvl="0" marL="342900" rtl="0" algn="just">
              <a:lnSpc>
                <a:spcPct val="90000"/>
              </a:lnSpc>
              <a:spcBef>
                <a:spcPts val="400"/>
              </a:spcBef>
              <a:spcAft>
                <a:spcPts val="0"/>
              </a:spcAft>
              <a:buClr>
                <a:schemeClr val="dk1"/>
              </a:buClr>
              <a:buSzPts val="2000"/>
              <a:buChar char="•"/>
            </a:pPr>
            <a:r>
              <a:rPr i="1" lang="ru-RU" sz="2000"/>
              <a:t>T</a:t>
            </a:r>
            <a:r>
              <a:rPr lang="ru-RU" sz="2000"/>
              <a:t>(</a:t>
            </a:r>
            <a:r>
              <a:rPr i="1" lang="ru-RU" sz="2000"/>
              <a:t>i</a:t>
            </a:r>
            <a:r>
              <a:rPr lang="ru-RU" sz="2000"/>
              <a:t>, 0) = 0 при </a:t>
            </a:r>
            <a:r>
              <a:rPr i="1" lang="ru-RU" sz="2000"/>
              <a:t>i ≥ </a:t>
            </a:r>
            <a:r>
              <a:rPr lang="ru-RU" sz="2000"/>
              <a:t>1 (можно брать любые из первых </a:t>
            </a:r>
            <a:r>
              <a:rPr i="1" lang="ru-RU" sz="2000"/>
              <a:t>i</a:t>
            </a:r>
            <a:r>
              <a:rPr lang="ru-RU" sz="2000"/>
              <a:t> предметов, но </a:t>
            </a:r>
            <a:endParaRPr sz="2000"/>
          </a:p>
          <a:p>
            <a:pPr indent="0" lvl="0" marL="0" rtl="0" algn="just">
              <a:lnSpc>
                <a:spcPct val="90000"/>
              </a:lnSpc>
              <a:spcBef>
                <a:spcPts val="400"/>
              </a:spcBef>
              <a:spcAft>
                <a:spcPts val="0"/>
              </a:spcAft>
              <a:buClr>
                <a:schemeClr val="dk1"/>
              </a:buClr>
              <a:buSzPts val="2000"/>
              <a:buNone/>
            </a:pPr>
            <a:r>
              <a:rPr lang="ru-RU" sz="2000"/>
              <a:t>                                         ограничение по весу равно 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 calcmode="lin" valueType="num">
                                      <p:cBhvr additive="base">
                                        <p:cTn dur="500"/>
                                        <p:tgtEl>
                                          <p:spTgt spid="4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 calcmode="lin" valueType="num">
                                      <p:cBhvr additive="base">
                                        <p:cTn dur="500"/>
                                        <p:tgtEl>
                                          <p:spTgt spid="4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 calcmode="lin" valueType="num">
                                      <p:cBhvr additive="base">
                                        <p:cTn dur="500"/>
                                        <p:tgtEl>
                                          <p:spTgt spid="4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 calcmode="lin" valueType="num">
                                      <p:cBhvr additive="base">
                                        <p:cTn dur="500"/>
                                        <p:tgtEl>
                                          <p:spTgt spid="44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anim calcmode="lin" valueType="num">
                                      <p:cBhvr additive="base">
                                        <p:cTn dur="500"/>
                                        <p:tgtEl>
                                          <p:spTgt spid="44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anim calcmode="lin" valueType="num">
                                      <p:cBhvr additive="base">
                                        <p:cTn dur="500"/>
                                        <p:tgtEl>
                                          <p:spTgt spid="44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6" st="6"/>
                                            </p:txEl>
                                          </p:spTgt>
                                        </p:tgtEl>
                                        <p:attrNameLst>
                                          <p:attrName>style.visibility</p:attrName>
                                        </p:attrNameLst>
                                      </p:cBhvr>
                                      <p:to>
                                        <p:strVal val="visible"/>
                                      </p:to>
                                    </p:set>
                                    <p:anim calcmode="lin" valueType="num">
                                      <p:cBhvr additive="base">
                                        <p:cTn dur="500"/>
                                        <p:tgtEl>
                                          <p:spTgt spid="44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7" st="7"/>
                                            </p:txEl>
                                          </p:spTgt>
                                        </p:tgtEl>
                                        <p:attrNameLst>
                                          <p:attrName>style.visibility</p:attrName>
                                        </p:attrNameLst>
                                      </p:cBhvr>
                                      <p:to>
                                        <p:strVal val="visible"/>
                                      </p:to>
                                    </p:set>
                                    <p:anim calcmode="lin" valueType="num">
                                      <p:cBhvr additive="base">
                                        <p:cTn dur="500"/>
                                        <p:tgtEl>
                                          <p:spTgt spid="44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8" st="8"/>
                                            </p:txEl>
                                          </p:spTgt>
                                        </p:tgtEl>
                                        <p:attrNameLst>
                                          <p:attrName>style.visibility</p:attrName>
                                        </p:attrNameLst>
                                      </p:cBhvr>
                                      <p:to>
                                        <p:strVal val="visible"/>
                                      </p:to>
                                    </p:set>
                                    <p:anim calcmode="lin" valueType="num">
                                      <p:cBhvr additive="base">
                                        <p:cTn dur="500"/>
                                        <p:tgtEl>
                                          <p:spTgt spid="44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9" st="9"/>
                                            </p:txEl>
                                          </p:spTgt>
                                        </p:tgtEl>
                                        <p:attrNameLst>
                                          <p:attrName>style.visibility</p:attrName>
                                        </p:attrNameLst>
                                      </p:cBhvr>
                                      <p:to>
                                        <p:strVal val="visible"/>
                                      </p:to>
                                    </p:set>
                                    <p:anim calcmode="lin" valueType="num">
                                      <p:cBhvr additive="base">
                                        <p:cTn dur="500"/>
                                        <p:tgtEl>
                                          <p:spTgt spid="44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10" st="10"/>
                                            </p:txEl>
                                          </p:spTgt>
                                        </p:tgtEl>
                                        <p:attrNameLst>
                                          <p:attrName>style.visibility</p:attrName>
                                        </p:attrNameLst>
                                      </p:cBhvr>
                                      <p:to>
                                        <p:strVal val="visible"/>
                                      </p:to>
                                    </p:set>
                                    <p:anim calcmode="lin" valueType="num">
                                      <p:cBhvr additive="base">
                                        <p:cTn dur="500"/>
                                        <p:tgtEl>
                                          <p:spTgt spid="44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1"/>
          <p:cNvSpPr txBox="1"/>
          <p:nvPr>
            <p:ph idx="1" type="body"/>
          </p:nvPr>
        </p:nvSpPr>
        <p:spPr>
          <a:xfrm>
            <a:off x="323528" y="260648"/>
            <a:ext cx="8425184" cy="6381750"/>
          </a:xfrm>
          <a:prstGeom prst="rect">
            <a:avLst/>
          </a:prstGeom>
          <a:noFill/>
          <a:ln>
            <a:noFill/>
          </a:ln>
        </p:spPr>
        <p:txBody>
          <a:bodyPr anchorCtr="0" anchor="t" bIns="45700" lIns="91425" spcFirstLastPara="1" rIns="91425" wrap="square" tIns="45700">
            <a:noAutofit/>
          </a:bodyPr>
          <a:lstStyle/>
          <a:p>
            <a:pPr indent="358775" lvl="0" marL="3175" rtl="0" algn="just">
              <a:lnSpc>
                <a:spcPct val="90000"/>
              </a:lnSpc>
              <a:spcBef>
                <a:spcPts val="0"/>
              </a:spcBef>
              <a:spcAft>
                <a:spcPts val="0"/>
              </a:spcAft>
              <a:buClr>
                <a:schemeClr val="dk1"/>
              </a:buClr>
              <a:buSzPts val="2400"/>
              <a:buFont typeface="Arial"/>
              <a:buNone/>
            </a:pPr>
            <a:r>
              <a:rPr lang="ru-RU" sz="2400"/>
              <a:t>Для решения подзадачи, соответствующей функции </a:t>
            </a:r>
            <a:r>
              <a:rPr i="1" lang="ru-RU" sz="2400"/>
              <a:t>T</a:t>
            </a:r>
            <a:r>
              <a:rPr lang="ru-RU" sz="2400"/>
              <a:t>(</a:t>
            </a:r>
            <a:r>
              <a:rPr i="1" lang="ru-RU" sz="2400"/>
              <a:t>i, </a:t>
            </a:r>
            <a:r>
              <a:rPr lang="ru-RU" sz="2400"/>
              <a:t> </a:t>
            </a:r>
            <a:r>
              <a:rPr i="1" lang="ru-RU" sz="2400"/>
              <a:t>j</a:t>
            </a:r>
            <a:r>
              <a:rPr lang="ru-RU" sz="2400"/>
              <a:t>), </a:t>
            </a:r>
            <a:endParaRPr sz="2400"/>
          </a:p>
          <a:p>
            <a:pPr indent="358775" lvl="0" marL="3175" rtl="0" algn="just">
              <a:lnSpc>
                <a:spcPct val="90000"/>
              </a:lnSpc>
              <a:spcBef>
                <a:spcPts val="480"/>
              </a:spcBef>
              <a:spcAft>
                <a:spcPts val="0"/>
              </a:spcAft>
              <a:buClr>
                <a:schemeClr val="dk1"/>
              </a:buClr>
              <a:buSzPts val="2400"/>
              <a:buFont typeface="Arial"/>
              <a:buNone/>
            </a:pPr>
            <a:r>
              <a:rPr lang="ru-RU" sz="2400"/>
              <a:t>рассмотрим два случая. </a:t>
            </a:r>
            <a:endParaRPr sz="2400"/>
          </a:p>
          <a:p>
            <a:pPr indent="358775" lvl="0" marL="3175" rtl="0" algn="just">
              <a:lnSpc>
                <a:spcPct val="90000"/>
              </a:lnSpc>
              <a:spcBef>
                <a:spcPts val="480"/>
              </a:spcBef>
              <a:spcAft>
                <a:spcPts val="0"/>
              </a:spcAft>
              <a:buClr>
                <a:schemeClr val="dk1"/>
              </a:buClr>
              <a:buSzPts val="2400"/>
              <a:buFont typeface="Arial"/>
              <a:buNone/>
            </a:pPr>
            <a:r>
              <a:rPr lang="ru-RU" sz="2400"/>
              <a:t>1) </a:t>
            </a:r>
            <a:r>
              <a:rPr i="1" lang="ru-RU" sz="2400">
                <a:solidFill>
                  <a:srgbClr val="FF0000"/>
                </a:solidFill>
              </a:rPr>
              <a:t>i-</a:t>
            </a:r>
            <a:r>
              <a:rPr lang="ru-RU" sz="2400">
                <a:solidFill>
                  <a:srgbClr val="FF0000"/>
                </a:solidFill>
              </a:rPr>
              <a:t>ый предмет не упаковывается в рюкзак</a:t>
            </a:r>
            <a:r>
              <a:rPr lang="ru-RU" sz="2400"/>
              <a:t>. Решение задачи с</a:t>
            </a:r>
            <a:endParaRPr/>
          </a:p>
          <a:p>
            <a:pPr indent="358775" lvl="0" marL="3175" rtl="0" algn="just">
              <a:lnSpc>
                <a:spcPct val="90000"/>
              </a:lnSpc>
              <a:spcBef>
                <a:spcPts val="480"/>
              </a:spcBef>
              <a:spcAft>
                <a:spcPts val="0"/>
              </a:spcAft>
              <a:buClr>
                <a:schemeClr val="dk1"/>
              </a:buClr>
              <a:buSzPts val="2400"/>
              <a:buFont typeface="Arial"/>
              <a:buNone/>
            </a:pPr>
            <a:r>
              <a:rPr i="1" lang="ru-RU" sz="2400"/>
              <a:t>i </a:t>
            </a:r>
            <a:r>
              <a:rPr lang="ru-RU" sz="2400"/>
              <a:t>предметами сводится к решению задачи с </a:t>
            </a:r>
            <a:r>
              <a:rPr i="1" lang="ru-RU" sz="2400"/>
              <a:t>i – </a:t>
            </a:r>
            <a:r>
              <a:rPr lang="ru-RU" sz="2400"/>
              <a:t>1 предметом:  </a:t>
            </a:r>
            <a:endParaRPr sz="2400"/>
          </a:p>
          <a:p>
            <a:pPr indent="358775" lvl="0" marL="3175" rtl="0" algn="just">
              <a:lnSpc>
                <a:spcPct val="90000"/>
              </a:lnSpc>
              <a:spcBef>
                <a:spcPts val="480"/>
              </a:spcBef>
              <a:spcAft>
                <a:spcPts val="0"/>
              </a:spcAft>
              <a:buClr>
                <a:schemeClr val="dk1"/>
              </a:buClr>
              <a:buSzPts val="2400"/>
              <a:buFont typeface="Arial"/>
              <a:buNone/>
            </a:pPr>
            <a:r>
              <a:rPr b="1" i="1" lang="ru-RU" sz="2400">
                <a:latin typeface="Courier New"/>
                <a:ea typeface="Courier New"/>
                <a:cs typeface="Courier New"/>
                <a:sym typeface="Courier New"/>
              </a:rPr>
              <a:t>T</a:t>
            </a:r>
            <a:r>
              <a:rPr b="1" lang="ru-RU" sz="2400">
                <a:latin typeface="Courier New"/>
                <a:ea typeface="Courier New"/>
                <a:cs typeface="Courier New"/>
                <a:sym typeface="Courier New"/>
              </a:rPr>
              <a:t>(</a:t>
            </a:r>
            <a:r>
              <a:rPr b="1" i="1" lang="ru-RU" sz="2400">
                <a:latin typeface="Courier New"/>
                <a:ea typeface="Courier New"/>
                <a:cs typeface="Courier New"/>
                <a:sym typeface="Courier New"/>
              </a:rPr>
              <a:t>i,j</a:t>
            </a:r>
            <a:r>
              <a:rPr b="1" lang="ru-RU" sz="2400">
                <a:latin typeface="Courier New"/>
                <a:ea typeface="Courier New"/>
                <a:cs typeface="Courier New"/>
                <a:sym typeface="Courier New"/>
              </a:rPr>
              <a:t>) =</a:t>
            </a:r>
            <a:r>
              <a:rPr b="1" i="1" lang="ru-RU" sz="2400">
                <a:latin typeface="Courier New"/>
                <a:ea typeface="Courier New"/>
                <a:cs typeface="Courier New"/>
                <a:sym typeface="Courier New"/>
              </a:rPr>
              <a:t> T</a:t>
            </a:r>
            <a:r>
              <a:rPr b="1" lang="ru-RU" sz="2400">
                <a:latin typeface="Courier New"/>
                <a:ea typeface="Courier New"/>
                <a:cs typeface="Courier New"/>
                <a:sym typeface="Courier New"/>
              </a:rPr>
              <a:t>(</a:t>
            </a:r>
            <a:r>
              <a:rPr b="1" i="1" lang="ru-RU" sz="2400">
                <a:latin typeface="Courier New"/>
                <a:ea typeface="Courier New"/>
                <a:cs typeface="Courier New"/>
                <a:sym typeface="Courier New"/>
              </a:rPr>
              <a:t>i-</a:t>
            </a:r>
            <a:r>
              <a:rPr b="1" lang="ru-RU" sz="2400">
                <a:latin typeface="Courier New"/>
                <a:ea typeface="Courier New"/>
                <a:cs typeface="Courier New"/>
                <a:sym typeface="Courier New"/>
              </a:rPr>
              <a:t>1</a:t>
            </a:r>
            <a:r>
              <a:rPr b="1" i="1" lang="ru-RU" sz="2400">
                <a:latin typeface="Courier New"/>
                <a:ea typeface="Courier New"/>
                <a:cs typeface="Courier New"/>
                <a:sym typeface="Courier New"/>
              </a:rPr>
              <a:t>,j</a:t>
            </a:r>
            <a:r>
              <a:rPr b="1" lang="ru-RU" sz="2400">
                <a:latin typeface="Courier New"/>
                <a:ea typeface="Courier New"/>
                <a:cs typeface="Courier New"/>
                <a:sym typeface="Courier New"/>
              </a:rPr>
              <a:t>)</a:t>
            </a:r>
            <a:r>
              <a:rPr lang="ru-RU" sz="2400"/>
              <a:t>. </a:t>
            </a:r>
            <a:endParaRPr sz="2400"/>
          </a:p>
          <a:p>
            <a:pPr indent="358775" lvl="0" marL="3175" rtl="0" algn="just">
              <a:lnSpc>
                <a:spcPct val="90000"/>
              </a:lnSpc>
              <a:spcBef>
                <a:spcPts val="480"/>
              </a:spcBef>
              <a:spcAft>
                <a:spcPts val="0"/>
              </a:spcAft>
              <a:buClr>
                <a:schemeClr val="dk1"/>
              </a:buClr>
              <a:buSzPts val="2400"/>
              <a:buFont typeface="Arial"/>
              <a:buNone/>
            </a:pPr>
            <a:r>
              <a:rPr lang="ru-RU" sz="2400"/>
              <a:t>2) </a:t>
            </a:r>
            <a:r>
              <a:rPr i="1" lang="ru-RU" sz="2400">
                <a:solidFill>
                  <a:srgbClr val="FF0000"/>
                </a:solidFill>
              </a:rPr>
              <a:t>i-</a:t>
            </a:r>
            <a:r>
              <a:rPr lang="ru-RU" sz="2400">
                <a:solidFill>
                  <a:srgbClr val="FF0000"/>
                </a:solidFill>
              </a:rPr>
              <a:t>ый предмет упаковывается в рюкзак</a:t>
            </a:r>
            <a:r>
              <a:rPr lang="ru-RU" sz="2400"/>
              <a:t>.  Вес, который мы теперь можем положить в «рюкзачок» размером j,   уменьшается на величину </a:t>
            </a:r>
            <a:r>
              <a:rPr i="1" lang="ru-RU" sz="2400"/>
              <a:t>w</a:t>
            </a:r>
            <a:r>
              <a:rPr baseline="-25000" i="1" lang="ru-RU" sz="2400"/>
              <a:t>i</a:t>
            </a:r>
            <a:r>
              <a:rPr lang="ru-RU" sz="2400"/>
              <a:t>, но и при добавлении </a:t>
            </a:r>
            <a:r>
              <a:rPr i="1" lang="ru-RU" sz="2400"/>
              <a:t>i-</a:t>
            </a:r>
            <a:r>
              <a:rPr lang="ru-RU" sz="2400"/>
              <a:t>го предмета  стоимость вещей в «рюкзачке» увеличивается на </a:t>
            </a:r>
            <a:r>
              <a:rPr i="1" lang="ru-RU" sz="2400"/>
              <a:t>c</a:t>
            </a:r>
            <a:r>
              <a:rPr baseline="-25000" i="1" lang="ru-RU" sz="2400"/>
              <a:t>i</a:t>
            </a:r>
            <a:r>
              <a:rPr lang="ru-RU" sz="2400"/>
              <a:t>: </a:t>
            </a:r>
            <a:endParaRPr/>
          </a:p>
          <a:p>
            <a:pPr indent="358775" lvl="0" marL="3175" rtl="0" algn="just">
              <a:lnSpc>
                <a:spcPct val="90000"/>
              </a:lnSpc>
              <a:spcBef>
                <a:spcPts val="480"/>
              </a:spcBef>
              <a:spcAft>
                <a:spcPts val="0"/>
              </a:spcAft>
              <a:buClr>
                <a:schemeClr val="dk1"/>
              </a:buClr>
              <a:buSzPts val="2400"/>
              <a:buFont typeface="Arial"/>
              <a:buNone/>
            </a:pPr>
            <a:r>
              <a:rPr b="1" i="1" lang="ru-RU" sz="2400">
                <a:latin typeface="Courier New"/>
                <a:ea typeface="Courier New"/>
                <a:cs typeface="Courier New"/>
                <a:sym typeface="Courier New"/>
              </a:rPr>
              <a:t>T</a:t>
            </a:r>
            <a:r>
              <a:rPr b="1" lang="ru-RU" sz="2400">
                <a:latin typeface="Courier New"/>
                <a:ea typeface="Courier New"/>
                <a:cs typeface="Courier New"/>
                <a:sym typeface="Courier New"/>
              </a:rPr>
              <a:t>(</a:t>
            </a:r>
            <a:r>
              <a:rPr b="1" i="1" lang="ru-RU" sz="2400">
                <a:latin typeface="Courier New"/>
                <a:ea typeface="Courier New"/>
                <a:cs typeface="Courier New"/>
                <a:sym typeface="Courier New"/>
              </a:rPr>
              <a:t>i,j</a:t>
            </a:r>
            <a:r>
              <a:rPr b="1" lang="ru-RU" sz="2400">
                <a:latin typeface="Courier New"/>
                <a:ea typeface="Courier New"/>
                <a:cs typeface="Courier New"/>
                <a:sym typeface="Courier New"/>
              </a:rPr>
              <a:t>) =</a:t>
            </a:r>
            <a:r>
              <a:rPr b="1" i="1" lang="ru-RU" sz="2400">
                <a:latin typeface="Courier New"/>
                <a:ea typeface="Courier New"/>
                <a:cs typeface="Courier New"/>
                <a:sym typeface="Courier New"/>
              </a:rPr>
              <a:t> T</a:t>
            </a:r>
            <a:r>
              <a:rPr b="1" lang="ru-RU" sz="2400">
                <a:latin typeface="Courier New"/>
                <a:ea typeface="Courier New"/>
                <a:cs typeface="Courier New"/>
                <a:sym typeface="Courier New"/>
              </a:rPr>
              <a:t>(</a:t>
            </a:r>
            <a:r>
              <a:rPr b="1" i="1" lang="ru-RU" sz="2400">
                <a:latin typeface="Courier New"/>
                <a:ea typeface="Courier New"/>
                <a:cs typeface="Courier New"/>
                <a:sym typeface="Courier New"/>
              </a:rPr>
              <a:t>i-</a:t>
            </a:r>
            <a:r>
              <a:rPr b="1" lang="ru-RU" sz="2400">
                <a:latin typeface="Courier New"/>
                <a:ea typeface="Courier New"/>
                <a:cs typeface="Courier New"/>
                <a:sym typeface="Courier New"/>
              </a:rPr>
              <a:t>1</a:t>
            </a:r>
            <a:r>
              <a:rPr b="1" i="1" lang="ru-RU" sz="2400">
                <a:latin typeface="Courier New"/>
                <a:ea typeface="Courier New"/>
                <a:cs typeface="Courier New"/>
                <a:sym typeface="Courier New"/>
              </a:rPr>
              <a:t>,</a:t>
            </a:r>
            <a:r>
              <a:rPr b="1" lang="ru-RU" sz="2400">
                <a:latin typeface="Courier New"/>
                <a:ea typeface="Courier New"/>
                <a:cs typeface="Courier New"/>
                <a:sym typeface="Courier New"/>
              </a:rPr>
              <a:t> </a:t>
            </a:r>
            <a:r>
              <a:rPr b="1" i="1" lang="ru-RU" sz="2400">
                <a:latin typeface="Courier New"/>
                <a:ea typeface="Courier New"/>
                <a:cs typeface="Courier New"/>
                <a:sym typeface="Courier New"/>
              </a:rPr>
              <a:t>j-w</a:t>
            </a:r>
            <a:r>
              <a:rPr b="1" baseline="-25000" i="1" lang="ru-RU" sz="2400">
                <a:latin typeface="Courier New"/>
                <a:ea typeface="Courier New"/>
                <a:cs typeface="Courier New"/>
                <a:sym typeface="Courier New"/>
              </a:rPr>
              <a:t>i</a:t>
            </a:r>
            <a:r>
              <a:rPr b="1" lang="ru-RU" sz="2400">
                <a:latin typeface="Courier New"/>
                <a:ea typeface="Courier New"/>
                <a:cs typeface="Courier New"/>
                <a:sym typeface="Courier New"/>
              </a:rPr>
              <a:t>) + </a:t>
            </a:r>
            <a:r>
              <a:rPr b="1" i="1" lang="ru-RU" sz="2400">
                <a:latin typeface="Courier New"/>
                <a:ea typeface="Courier New"/>
                <a:cs typeface="Courier New"/>
                <a:sym typeface="Courier New"/>
              </a:rPr>
              <a:t>c</a:t>
            </a:r>
            <a:r>
              <a:rPr b="1" baseline="-25000" i="1" lang="ru-RU" sz="2400">
                <a:latin typeface="Courier New"/>
                <a:ea typeface="Courier New"/>
                <a:cs typeface="Courier New"/>
                <a:sym typeface="Courier New"/>
              </a:rPr>
              <a:t>i</a:t>
            </a:r>
            <a:r>
              <a:rPr b="1" lang="ru-RU" sz="2400">
                <a:latin typeface="Courier New"/>
                <a:ea typeface="Courier New"/>
                <a:cs typeface="Courier New"/>
                <a:sym typeface="Courier New"/>
              </a:rPr>
              <a:t>.</a:t>
            </a:r>
            <a:r>
              <a:rPr lang="ru-RU" sz="2400"/>
              <a:t> </a:t>
            </a:r>
            <a:endParaRPr/>
          </a:p>
          <a:p>
            <a:pPr indent="358775" lvl="0" marL="3175" rtl="0" algn="just">
              <a:lnSpc>
                <a:spcPct val="90000"/>
              </a:lnSpc>
              <a:spcBef>
                <a:spcPts val="480"/>
              </a:spcBef>
              <a:spcAft>
                <a:spcPts val="0"/>
              </a:spcAft>
              <a:buClr>
                <a:schemeClr val="dk1"/>
              </a:buClr>
              <a:buSzPts val="2400"/>
              <a:buFont typeface="Arial"/>
              <a:buNone/>
            </a:pPr>
            <a:r>
              <a:rPr lang="ru-RU" sz="2400"/>
              <a:t>При этом нужно учитывать, что эта ситуация возможна только тогда, когда масса </a:t>
            </a:r>
            <a:r>
              <a:rPr i="1" lang="ru-RU" sz="2400"/>
              <a:t>i-</a:t>
            </a:r>
            <a:r>
              <a:rPr lang="ru-RU" sz="2400"/>
              <a:t>го предмета не больше значения </a:t>
            </a:r>
            <a:r>
              <a:rPr i="1" lang="ru-RU" sz="2400"/>
              <a:t>j</a:t>
            </a:r>
            <a:r>
              <a:rPr lang="ru-RU" sz="2400"/>
              <a:t>. Если предмет тяжелее грузоподъёмности «рюкзачка», то мы его туда не положим в любом случае. </a:t>
            </a:r>
            <a:endParaRPr/>
          </a:p>
          <a:p>
            <a:pPr indent="358775" lvl="0" marL="3175" rtl="0" algn="just">
              <a:lnSpc>
                <a:spcPct val="90000"/>
              </a:lnSpc>
              <a:spcBef>
                <a:spcPts val="220"/>
              </a:spcBef>
              <a:spcAft>
                <a:spcPts val="0"/>
              </a:spcAft>
              <a:buClr>
                <a:schemeClr val="dk1"/>
              </a:buClr>
              <a:buSzPts val="1100"/>
              <a:buNone/>
            </a:pPr>
            <a:r>
              <a:t/>
            </a:r>
            <a:endParaRPr sz="1100"/>
          </a:p>
          <a:p>
            <a:pPr indent="358775" lvl="0" marL="3175" rtl="0" algn="just">
              <a:lnSpc>
                <a:spcPct val="90000"/>
              </a:lnSpc>
              <a:spcBef>
                <a:spcPts val="480"/>
              </a:spcBef>
              <a:spcAft>
                <a:spcPts val="0"/>
              </a:spcAft>
              <a:buClr>
                <a:schemeClr val="dk1"/>
              </a:buClr>
              <a:buSzPts val="2400"/>
              <a:buNone/>
            </a:pPr>
            <a:r>
              <a:rPr lang="ru-RU" sz="2400"/>
              <a:t>Для оптимального решения из двух возможных вариантов упаковки рюкзака нужно выбрать </a:t>
            </a:r>
            <a:r>
              <a:rPr b="1" lang="ru-RU" sz="2400" u="sng"/>
              <a:t>наилучший</a:t>
            </a:r>
            <a:r>
              <a:rPr lang="ru-RU" sz="2400"/>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 calcmode="lin" valueType="num">
                                      <p:cBhvr additive="base">
                                        <p:cTn dur="500"/>
                                        <p:tgtEl>
                                          <p:spTgt spid="4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 calcmode="lin" valueType="num">
                                      <p:cBhvr additive="base">
                                        <p:cTn dur="500"/>
                                        <p:tgtEl>
                                          <p:spTgt spid="4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 calcmode="lin" valueType="num">
                                      <p:cBhvr additive="base">
                                        <p:cTn dur="500"/>
                                        <p:tgtEl>
                                          <p:spTgt spid="4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 calcmode="lin" valueType="num">
                                      <p:cBhvr additive="base">
                                        <p:cTn dur="500"/>
                                        <p:tgtEl>
                                          <p:spTgt spid="4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 calcmode="lin" valueType="num">
                                      <p:cBhvr additive="base">
                                        <p:cTn dur="500"/>
                                        <p:tgtEl>
                                          <p:spTgt spid="4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anim calcmode="lin" valueType="num">
                                      <p:cBhvr additive="base">
                                        <p:cTn dur="500"/>
                                        <p:tgtEl>
                                          <p:spTgt spid="4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anim calcmode="lin" valueType="num">
                                      <p:cBhvr additive="base">
                                        <p:cTn dur="500"/>
                                        <p:tgtEl>
                                          <p:spTgt spid="44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7" st="7"/>
                                            </p:txEl>
                                          </p:spTgt>
                                        </p:tgtEl>
                                        <p:attrNameLst>
                                          <p:attrName>style.visibility</p:attrName>
                                        </p:attrNameLst>
                                      </p:cBhvr>
                                      <p:to>
                                        <p:strVal val="visible"/>
                                      </p:to>
                                    </p:set>
                                    <p:anim calcmode="lin" valueType="num">
                                      <p:cBhvr additive="base">
                                        <p:cTn dur="500"/>
                                        <p:tgtEl>
                                          <p:spTgt spid="44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8" st="8"/>
                                            </p:txEl>
                                          </p:spTgt>
                                        </p:tgtEl>
                                        <p:attrNameLst>
                                          <p:attrName>style.visibility</p:attrName>
                                        </p:attrNameLst>
                                      </p:cBhvr>
                                      <p:to>
                                        <p:strVal val="visible"/>
                                      </p:to>
                                    </p:set>
                                    <p:anim calcmode="lin" valueType="num">
                                      <p:cBhvr additive="base">
                                        <p:cTn dur="500"/>
                                        <p:tgtEl>
                                          <p:spTgt spid="44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9" st="9"/>
                                            </p:txEl>
                                          </p:spTgt>
                                        </p:tgtEl>
                                        <p:attrNameLst>
                                          <p:attrName>style.visibility</p:attrName>
                                        </p:attrNameLst>
                                      </p:cBhvr>
                                      <p:to>
                                        <p:strVal val="visible"/>
                                      </p:to>
                                    </p:set>
                                    <p:anim calcmode="lin" valueType="num">
                                      <p:cBhvr additive="base">
                                        <p:cTn dur="500"/>
                                        <p:tgtEl>
                                          <p:spTgt spid="44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ph idx="1" type="body"/>
          </p:nvPr>
        </p:nvSpPr>
        <p:spPr>
          <a:xfrm>
            <a:off x="107504" y="6308"/>
            <a:ext cx="8859738" cy="266248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ru-RU" sz="2400"/>
              <a:t>Рекуррентное соотношение при </a:t>
            </a:r>
            <a:r>
              <a:rPr i="1" lang="ru-RU" sz="2400"/>
              <a:t>i ≥ </a:t>
            </a:r>
            <a:r>
              <a:rPr lang="ru-RU" sz="2400"/>
              <a:t>1 и  </a:t>
            </a:r>
            <a:r>
              <a:rPr i="1" lang="ru-RU" sz="2400"/>
              <a:t>j ≥ </a:t>
            </a:r>
            <a:r>
              <a:rPr lang="ru-RU" sz="2400"/>
              <a:t>1:</a:t>
            </a:r>
            <a:endParaRPr i="1" sz="2400"/>
          </a:p>
          <a:p>
            <a:pPr indent="-342900" lvl="0" marL="342900" rtl="0" algn="l">
              <a:spcBef>
                <a:spcPts val="400"/>
              </a:spcBef>
              <a:spcAft>
                <a:spcPts val="0"/>
              </a:spcAft>
              <a:buClr>
                <a:srgbClr val="FF0000"/>
              </a:buClr>
              <a:buSzPts val="2000"/>
              <a:buNone/>
            </a:pPr>
            <a:r>
              <a:rPr b="1" i="1" lang="ru-RU" sz="2000">
                <a:solidFill>
                  <a:srgbClr val="FF0000"/>
                </a:solidFill>
                <a:latin typeface="Courier New"/>
                <a:ea typeface="Courier New"/>
                <a:cs typeface="Courier New"/>
                <a:sym typeface="Courier New"/>
              </a:rPr>
              <a:t>T</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i,j</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 T</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i−</a:t>
            </a:r>
            <a:r>
              <a:rPr b="1" lang="ru-RU" sz="2000">
                <a:solidFill>
                  <a:srgbClr val="FF0000"/>
                </a:solidFill>
                <a:latin typeface="Courier New"/>
                <a:ea typeface="Courier New"/>
                <a:cs typeface="Courier New"/>
                <a:sym typeface="Courier New"/>
              </a:rPr>
              <a:t>1</a:t>
            </a:r>
            <a:r>
              <a:rPr b="1" i="1" lang="ru-RU" sz="2000">
                <a:solidFill>
                  <a:srgbClr val="FF0000"/>
                </a:solidFill>
                <a:latin typeface="Courier New"/>
                <a:ea typeface="Courier New"/>
                <a:cs typeface="Courier New"/>
                <a:sym typeface="Courier New"/>
              </a:rPr>
              <a:t>, j</a:t>
            </a:r>
            <a:r>
              <a:rPr b="1" lang="ru-RU" sz="2000">
                <a:solidFill>
                  <a:srgbClr val="FF0000"/>
                </a:solidFill>
                <a:latin typeface="Courier New"/>
                <a:ea typeface="Courier New"/>
                <a:cs typeface="Courier New"/>
                <a:sym typeface="Courier New"/>
              </a:rPr>
              <a:t>) при </a:t>
            </a:r>
            <a:r>
              <a:rPr b="1" i="1" lang="ru-RU" sz="2000">
                <a:solidFill>
                  <a:srgbClr val="FF0000"/>
                </a:solidFill>
                <a:latin typeface="Courier New"/>
                <a:ea typeface="Courier New"/>
                <a:cs typeface="Courier New"/>
                <a:sym typeface="Courier New"/>
              </a:rPr>
              <a:t> j &lt; w</a:t>
            </a:r>
            <a:r>
              <a:rPr b="1" baseline="-25000" i="1" lang="ru-RU" sz="2000">
                <a:solidFill>
                  <a:srgbClr val="FF0000"/>
                </a:solidFill>
                <a:latin typeface="Courier New"/>
                <a:ea typeface="Courier New"/>
                <a:cs typeface="Courier New"/>
                <a:sym typeface="Courier New"/>
              </a:rPr>
              <a:t>i </a:t>
            </a:r>
            <a:r>
              <a:rPr b="1" i="1" lang="ru-RU" sz="2000">
                <a:solidFill>
                  <a:srgbClr val="FF0000"/>
                </a:solidFill>
                <a:latin typeface="Courier New"/>
                <a:ea typeface="Courier New"/>
                <a:cs typeface="Courier New"/>
                <a:sym typeface="Courier New"/>
              </a:rPr>
              <a:t> </a:t>
            </a:r>
            <a:endParaRPr/>
          </a:p>
          <a:p>
            <a:pPr indent="-342900" lvl="0" marL="342900" rtl="0" algn="l">
              <a:spcBef>
                <a:spcPts val="400"/>
              </a:spcBef>
              <a:spcAft>
                <a:spcPts val="0"/>
              </a:spcAft>
              <a:buClr>
                <a:srgbClr val="FF0000"/>
              </a:buClr>
              <a:buSzPts val="2000"/>
              <a:buNone/>
            </a:pPr>
            <a:r>
              <a:rPr b="1" i="1" lang="ru-RU" sz="2000">
                <a:solidFill>
                  <a:srgbClr val="FF0000"/>
                </a:solidFill>
                <a:latin typeface="Courier New"/>
                <a:ea typeface="Courier New"/>
                <a:cs typeface="Courier New"/>
                <a:sym typeface="Courier New"/>
              </a:rPr>
              <a:t>T</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i,j</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 max</a:t>
            </a:r>
            <a:r>
              <a:rPr b="1" lang="ru-RU" sz="2000">
                <a:solidFill>
                  <a:srgbClr val="FF0000"/>
                </a:solidFill>
                <a:latin typeface="Courier New"/>
                <a:ea typeface="Courier New"/>
                <a:cs typeface="Courier New"/>
                <a:sym typeface="Courier New"/>
              </a:rPr>
              <a:t>( </a:t>
            </a:r>
            <a:r>
              <a:rPr b="1" i="1" lang="ru-RU" sz="2000">
                <a:solidFill>
                  <a:srgbClr val="FF0000"/>
                </a:solidFill>
                <a:latin typeface="Courier New"/>
                <a:ea typeface="Courier New"/>
                <a:cs typeface="Courier New"/>
                <a:sym typeface="Courier New"/>
              </a:rPr>
              <a:t>T</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i−</a:t>
            </a:r>
            <a:r>
              <a:rPr b="1" lang="ru-RU" sz="2000">
                <a:solidFill>
                  <a:srgbClr val="FF0000"/>
                </a:solidFill>
                <a:latin typeface="Courier New"/>
                <a:ea typeface="Courier New"/>
                <a:cs typeface="Courier New"/>
                <a:sym typeface="Courier New"/>
              </a:rPr>
              <a:t>1</a:t>
            </a:r>
            <a:r>
              <a:rPr b="1" i="1" lang="ru-RU" sz="2000">
                <a:solidFill>
                  <a:srgbClr val="FF0000"/>
                </a:solidFill>
                <a:latin typeface="Courier New"/>
                <a:ea typeface="Courier New"/>
                <a:cs typeface="Courier New"/>
                <a:sym typeface="Courier New"/>
              </a:rPr>
              <a:t>,</a:t>
            </a:r>
            <a:r>
              <a:rPr b="1" lang="ru-RU" sz="2000">
                <a:solidFill>
                  <a:srgbClr val="FF0000"/>
                </a:solidFill>
                <a:latin typeface="Courier New"/>
                <a:ea typeface="Courier New"/>
                <a:cs typeface="Courier New"/>
                <a:sym typeface="Courier New"/>
              </a:rPr>
              <a:t> </a:t>
            </a:r>
            <a:r>
              <a:rPr b="1" i="1" lang="ru-RU" sz="2000">
                <a:solidFill>
                  <a:srgbClr val="FF0000"/>
                </a:solidFill>
                <a:latin typeface="Courier New"/>
                <a:ea typeface="Courier New"/>
                <a:cs typeface="Courier New"/>
                <a:sym typeface="Courier New"/>
              </a:rPr>
              <a:t>j</a:t>
            </a:r>
            <a:r>
              <a:rPr b="1" lang="ru-RU" sz="2000">
                <a:solidFill>
                  <a:srgbClr val="FF0000"/>
                </a:solidFill>
                <a:latin typeface="Courier New"/>
                <a:ea typeface="Courier New"/>
                <a:cs typeface="Courier New"/>
                <a:sym typeface="Courier New"/>
              </a:rPr>
              <a:t>), </a:t>
            </a:r>
            <a:r>
              <a:rPr b="1" i="1" lang="ru-RU" sz="2000">
                <a:solidFill>
                  <a:srgbClr val="FF0000"/>
                </a:solidFill>
                <a:latin typeface="Courier New"/>
                <a:ea typeface="Courier New"/>
                <a:cs typeface="Courier New"/>
                <a:sym typeface="Courier New"/>
              </a:rPr>
              <a:t>T</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i−</a:t>
            </a:r>
            <a:r>
              <a:rPr b="1" lang="ru-RU" sz="2000">
                <a:solidFill>
                  <a:srgbClr val="FF0000"/>
                </a:solidFill>
                <a:latin typeface="Courier New"/>
                <a:ea typeface="Courier New"/>
                <a:cs typeface="Courier New"/>
                <a:sym typeface="Courier New"/>
              </a:rPr>
              <a:t>1</a:t>
            </a:r>
            <a:r>
              <a:rPr b="1" i="1" lang="ru-RU" sz="2000">
                <a:solidFill>
                  <a:srgbClr val="FF0000"/>
                </a:solidFill>
                <a:latin typeface="Courier New"/>
                <a:ea typeface="Courier New"/>
                <a:cs typeface="Courier New"/>
                <a:sym typeface="Courier New"/>
              </a:rPr>
              <a:t>,</a:t>
            </a:r>
            <a:r>
              <a:rPr b="1" lang="ru-RU" sz="2000">
                <a:solidFill>
                  <a:srgbClr val="FF0000"/>
                </a:solidFill>
                <a:latin typeface="Courier New"/>
                <a:ea typeface="Courier New"/>
                <a:cs typeface="Courier New"/>
                <a:sym typeface="Courier New"/>
              </a:rPr>
              <a:t> </a:t>
            </a:r>
            <a:r>
              <a:rPr b="1" i="1" lang="ru-RU" sz="2000">
                <a:solidFill>
                  <a:srgbClr val="FF0000"/>
                </a:solidFill>
                <a:latin typeface="Courier New"/>
                <a:ea typeface="Courier New"/>
                <a:cs typeface="Courier New"/>
                <a:sym typeface="Courier New"/>
              </a:rPr>
              <a:t>j − w</a:t>
            </a:r>
            <a:r>
              <a:rPr b="1" baseline="-25000" i="1" lang="ru-RU" sz="2000">
                <a:solidFill>
                  <a:srgbClr val="FF0000"/>
                </a:solidFill>
                <a:latin typeface="Courier New"/>
                <a:ea typeface="Courier New"/>
                <a:cs typeface="Courier New"/>
                <a:sym typeface="Courier New"/>
              </a:rPr>
              <a:t>i</a:t>
            </a:r>
            <a:r>
              <a:rPr b="1" lang="ru-RU" sz="2000">
                <a:solidFill>
                  <a:srgbClr val="FF0000"/>
                </a:solidFill>
                <a:latin typeface="Courier New"/>
                <a:ea typeface="Courier New"/>
                <a:cs typeface="Courier New"/>
                <a:sym typeface="Courier New"/>
              </a:rPr>
              <a:t>) + </a:t>
            </a:r>
            <a:r>
              <a:rPr b="1" i="1" lang="ru-RU" sz="2000">
                <a:solidFill>
                  <a:srgbClr val="FF0000"/>
                </a:solidFill>
                <a:latin typeface="Courier New"/>
                <a:ea typeface="Courier New"/>
                <a:cs typeface="Courier New"/>
                <a:sym typeface="Courier New"/>
              </a:rPr>
              <a:t>c</a:t>
            </a:r>
            <a:r>
              <a:rPr b="1" baseline="-25000" i="1" lang="ru-RU" sz="2000">
                <a:solidFill>
                  <a:srgbClr val="FF0000"/>
                </a:solidFill>
                <a:latin typeface="Courier New"/>
                <a:ea typeface="Courier New"/>
                <a:cs typeface="Courier New"/>
                <a:sym typeface="Courier New"/>
              </a:rPr>
              <a:t>i</a:t>
            </a:r>
            <a:r>
              <a:rPr b="1" lang="ru-RU" sz="2000">
                <a:solidFill>
                  <a:srgbClr val="FF0000"/>
                </a:solidFill>
                <a:latin typeface="Courier New"/>
                <a:ea typeface="Courier New"/>
                <a:cs typeface="Courier New"/>
                <a:sym typeface="Courier New"/>
              </a:rPr>
              <a:t>) при </a:t>
            </a:r>
            <a:r>
              <a:rPr b="1" i="1" lang="ru-RU" sz="2000">
                <a:solidFill>
                  <a:srgbClr val="FF0000"/>
                </a:solidFill>
                <a:latin typeface="Courier New"/>
                <a:ea typeface="Courier New"/>
                <a:cs typeface="Courier New"/>
                <a:sym typeface="Courier New"/>
              </a:rPr>
              <a:t>j ≥ w</a:t>
            </a:r>
            <a:r>
              <a:rPr b="1" baseline="-25000" i="1" lang="ru-RU" sz="2000">
                <a:solidFill>
                  <a:srgbClr val="FF0000"/>
                </a:solidFill>
                <a:latin typeface="Courier New"/>
                <a:ea typeface="Courier New"/>
                <a:cs typeface="Courier New"/>
                <a:sym typeface="Courier New"/>
              </a:rPr>
              <a:t>i</a:t>
            </a:r>
            <a:r>
              <a:rPr i="1" lang="ru-RU" sz="2000">
                <a:solidFill>
                  <a:srgbClr val="FF0000"/>
                </a:solidFill>
              </a:rPr>
              <a:t>.</a:t>
            </a:r>
            <a:endParaRPr i="1" sz="2000">
              <a:solidFill>
                <a:srgbClr val="FF0000"/>
              </a:solidFill>
            </a:endParaRPr>
          </a:p>
          <a:p>
            <a:pPr indent="-342900" lvl="0" marL="342900" rtl="0" algn="l">
              <a:spcBef>
                <a:spcPts val="480"/>
              </a:spcBef>
              <a:spcAft>
                <a:spcPts val="0"/>
              </a:spcAft>
              <a:buClr>
                <a:schemeClr val="dk1"/>
              </a:buClr>
              <a:buSzPts val="2400"/>
              <a:buFont typeface="Arial"/>
              <a:buNone/>
            </a:pPr>
            <a:r>
              <a:rPr i="1" lang="ru-RU" sz="2400"/>
              <a:t>Начальные условия:	</a:t>
            </a:r>
            <a:endParaRPr/>
          </a:p>
          <a:p>
            <a:pPr indent="-342900" lvl="0" marL="342900" rtl="0" algn="l">
              <a:lnSpc>
                <a:spcPct val="90000"/>
              </a:lnSpc>
              <a:spcBef>
                <a:spcPts val="480"/>
              </a:spcBef>
              <a:spcAft>
                <a:spcPts val="0"/>
              </a:spcAft>
              <a:buClr>
                <a:schemeClr val="dk1"/>
              </a:buClr>
              <a:buSzPts val="2400"/>
              <a:buNone/>
            </a:pPr>
            <a:r>
              <a:rPr i="1" lang="ru-RU" sz="2400"/>
              <a:t>  </a:t>
            </a:r>
            <a:r>
              <a:rPr b="1" i="1" lang="ru-RU" sz="2000">
                <a:solidFill>
                  <a:srgbClr val="FF0000"/>
                </a:solidFill>
                <a:latin typeface="Courier New"/>
                <a:ea typeface="Courier New"/>
                <a:cs typeface="Courier New"/>
                <a:sym typeface="Courier New"/>
              </a:rPr>
              <a:t>T</a:t>
            </a:r>
            <a:r>
              <a:rPr b="1" lang="ru-RU" sz="2000">
                <a:solidFill>
                  <a:srgbClr val="FF0000"/>
                </a:solidFill>
                <a:latin typeface="Courier New"/>
                <a:ea typeface="Courier New"/>
                <a:cs typeface="Courier New"/>
                <a:sym typeface="Courier New"/>
              </a:rPr>
              <a:t>(0,</a:t>
            </a:r>
            <a:r>
              <a:rPr b="1" i="1" lang="ru-RU" sz="2000">
                <a:solidFill>
                  <a:srgbClr val="FF0000"/>
                </a:solidFill>
                <a:latin typeface="Courier New"/>
                <a:ea typeface="Courier New"/>
                <a:cs typeface="Courier New"/>
                <a:sym typeface="Courier New"/>
              </a:rPr>
              <a:t>j</a:t>
            </a:r>
            <a:r>
              <a:rPr b="1" lang="ru-RU" sz="2000">
                <a:solidFill>
                  <a:srgbClr val="FF0000"/>
                </a:solidFill>
                <a:latin typeface="Courier New"/>
                <a:ea typeface="Courier New"/>
                <a:cs typeface="Courier New"/>
                <a:sym typeface="Courier New"/>
              </a:rPr>
              <a:t>)= 0 при </a:t>
            </a:r>
            <a:r>
              <a:rPr b="1" i="1" lang="ru-RU" sz="2000">
                <a:solidFill>
                  <a:srgbClr val="FF0000"/>
                </a:solidFill>
                <a:latin typeface="Courier New"/>
                <a:ea typeface="Courier New"/>
                <a:cs typeface="Courier New"/>
                <a:sym typeface="Courier New"/>
              </a:rPr>
              <a:t>j ≥ </a:t>
            </a:r>
            <a:r>
              <a:rPr b="1" lang="ru-RU" sz="2000">
                <a:solidFill>
                  <a:srgbClr val="FF0000"/>
                </a:solidFill>
                <a:latin typeface="Courier New"/>
                <a:ea typeface="Courier New"/>
                <a:cs typeface="Courier New"/>
                <a:sym typeface="Courier New"/>
              </a:rPr>
              <a:t>0,</a:t>
            </a:r>
            <a:r>
              <a:rPr lang="ru-RU" sz="2000"/>
              <a:t> </a:t>
            </a:r>
            <a:r>
              <a:rPr lang="ru-RU" sz="1800"/>
              <a:t>(нет предметов, максимальная стоимость равна 0)</a:t>
            </a:r>
            <a:r>
              <a:rPr b="1" lang="ru-RU" sz="1800">
                <a:solidFill>
                  <a:srgbClr val="FF0000"/>
                </a:solidFill>
                <a:latin typeface="Courier New"/>
                <a:ea typeface="Courier New"/>
                <a:cs typeface="Courier New"/>
                <a:sym typeface="Courier New"/>
              </a:rPr>
              <a:t> </a:t>
            </a:r>
            <a:endParaRPr b="1" i="1" sz="2000">
              <a:solidFill>
                <a:srgbClr val="FF0000"/>
              </a:solidFill>
              <a:latin typeface="Courier New"/>
              <a:ea typeface="Courier New"/>
              <a:cs typeface="Courier New"/>
              <a:sym typeface="Courier New"/>
            </a:endParaRPr>
          </a:p>
          <a:p>
            <a:pPr indent="-342900" lvl="0" marL="342900" rtl="0" algn="just">
              <a:lnSpc>
                <a:spcPct val="90000"/>
              </a:lnSpc>
              <a:spcBef>
                <a:spcPts val="480"/>
              </a:spcBef>
              <a:spcAft>
                <a:spcPts val="0"/>
              </a:spcAft>
              <a:buClr>
                <a:srgbClr val="FF0000"/>
              </a:buClr>
              <a:buSzPts val="2000"/>
              <a:buNone/>
            </a:pPr>
            <a:r>
              <a:rPr b="1" i="1" lang="ru-RU" sz="2000">
                <a:solidFill>
                  <a:srgbClr val="FF0000"/>
                </a:solidFill>
                <a:latin typeface="Courier New"/>
                <a:ea typeface="Courier New"/>
                <a:cs typeface="Courier New"/>
                <a:sym typeface="Courier New"/>
              </a:rPr>
              <a:t> T</a:t>
            </a:r>
            <a:r>
              <a:rPr b="1" lang="ru-RU" sz="2000">
                <a:solidFill>
                  <a:srgbClr val="FF0000"/>
                </a:solidFill>
                <a:latin typeface="Courier New"/>
                <a:ea typeface="Courier New"/>
                <a:cs typeface="Courier New"/>
                <a:sym typeface="Courier New"/>
              </a:rPr>
              <a:t>(</a:t>
            </a:r>
            <a:r>
              <a:rPr b="1" i="1" lang="ru-RU" sz="2000">
                <a:solidFill>
                  <a:srgbClr val="FF0000"/>
                </a:solidFill>
                <a:latin typeface="Courier New"/>
                <a:ea typeface="Courier New"/>
                <a:cs typeface="Courier New"/>
                <a:sym typeface="Courier New"/>
              </a:rPr>
              <a:t>i</a:t>
            </a:r>
            <a:r>
              <a:rPr b="1" lang="ru-RU" sz="2000">
                <a:solidFill>
                  <a:srgbClr val="FF0000"/>
                </a:solidFill>
                <a:latin typeface="Courier New"/>
                <a:ea typeface="Courier New"/>
                <a:cs typeface="Courier New"/>
                <a:sym typeface="Courier New"/>
              </a:rPr>
              <a:t>,0)= 0 при </a:t>
            </a:r>
            <a:r>
              <a:rPr b="1" i="1" lang="ru-RU" sz="2000">
                <a:solidFill>
                  <a:srgbClr val="FF0000"/>
                </a:solidFill>
                <a:latin typeface="Courier New"/>
                <a:ea typeface="Courier New"/>
                <a:cs typeface="Courier New"/>
                <a:sym typeface="Courier New"/>
              </a:rPr>
              <a:t>i ≥ </a:t>
            </a:r>
            <a:r>
              <a:rPr b="1" lang="ru-RU" sz="2000">
                <a:solidFill>
                  <a:srgbClr val="FF0000"/>
                </a:solidFill>
                <a:latin typeface="Courier New"/>
                <a:ea typeface="Courier New"/>
                <a:cs typeface="Courier New"/>
                <a:sym typeface="Courier New"/>
              </a:rPr>
              <a:t>1.</a:t>
            </a:r>
            <a:r>
              <a:rPr lang="ru-RU" sz="2400"/>
              <a:t> </a:t>
            </a:r>
            <a:r>
              <a:rPr lang="ru-RU" sz="1800"/>
              <a:t>(можно брать любые из первых i предметов, но                      			              ограничение по весу равно 0) </a:t>
            </a:r>
            <a:endParaRPr sz="2000"/>
          </a:p>
          <a:p>
            <a:pPr indent="-342900" lvl="0" marL="342900" rtl="0" algn="l">
              <a:spcBef>
                <a:spcPts val="480"/>
              </a:spcBef>
              <a:spcAft>
                <a:spcPts val="0"/>
              </a:spcAft>
              <a:buClr>
                <a:schemeClr val="dk1"/>
              </a:buClr>
              <a:buSzPts val="2400"/>
              <a:buNone/>
            </a:pPr>
            <a:r>
              <a:rPr b="1" i="1" lang="ru-RU" sz="2400">
                <a:latin typeface="Courier New"/>
                <a:ea typeface="Courier New"/>
                <a:cs typeface="Courier New"/>
                <a:sym typeface="Courier New"/>
              </a:rPr>
              <a:t>	</a:t>
            </a:r>
            <a:endParaRPr i="1" sz="2400"/>
          </a:p>
        </p:txBody>
      </p:sp>
      <p:graphicFrame>
        <p:nvGraphicFramePr>
          <p:cNvPr id="454" name="Google Shape;454;p62"/>
          <p:cNvGraphicFramePr/>
          <p:nvPr/>
        </p:nvGraphicFramePr>
        <p:xfrm>
          <a:off x="36860" y="2780928"/>
          <a:ext cx="3000000" cy="3000000"/>
        </p:xfrm>
        <a:graphic>
          <a:graphicData uri="http://schemas.openxmlformats.org/drawingml/2006/table">
            <a:tbl>
              <a:tblPr>
                <a:noFill/>
                <a:tableStyleId>{B8D29D7C-27CE-4FD9-AAA4-7E7A38C4B0F1}</a:tableStyleId>
              </a:tblPr>
              <a:tblGrid>
                <a:gridCol w="1417200"/>
                <a:gridCol w="504050"/>
                <a:gridCol w="360050"/>
                <a:gridCol w="432050"/>
                <a:gridCol w="432050"/>
                <a:gridCol w="432050"/>
                <a:gridCol w="432050"/>
                <a:gridCol w="432050"/>
                <a:gridCol w="432050"/>
                <a:gridCol w="432050"/>
                <a:gridCol w="432050"/>
                <a:gridCol w="360050"/>
                <a:gridCol w="453650"/>
                <a:gridCol w="410450"/>
                <a:gridCol w="360050"/>
                <a:gridCol w="432050"/>
                <a:gridCol w="432050"/>
                <a:gridCol w="432050"/>
                <a:gridCol w="393075"/>
              </a:tblGrid>
              <a:tr h="431800">
                <a:tc>
                  <a:txBody>
                    <a:bodyPr/>
                    <a:lstStyle/>
                    <a:p>
                      <a:pPr indent="0" lvl="0" marL="0" marR="0" rtl="0" algn="ctr">
                        <a:lnSpc>
                          <a:spcPct val="100000"/>
                        </a:lnSpc>
                        <a:spcBef>
                          <a:spcPts val="0"/>
                        </a:spcBef>
                        <a:spcAft>
                          <a:spcPts val="0"/>
                        </a:spcAft>
                        <a:buClr>
                          <a:schemeClr val="folHlink"/>
                        </a:buClr>
                        <a:buSzPts val="1800"/>
                        <a:buFont typeface="Arial"/>
                        <a:buNone/>
                      </a:pPr>
                      <a:r>
                        <a:rPr lang="ru-RU" sz="1800" u="none" cap="none" strike="noStrike">
                          <a:solidFill>
                            <a:schemeClr val="folHlink"/>
                          </a:solidFill>
                        </a:rPr>
                        <a:t>W = 16</a:t>
                      </a:r>
                      <a:endParaRPr b="0" i="0"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i \ j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0</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2</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3</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4</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5</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6</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7</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8</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9</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10</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11</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12</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13</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14</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15</a:t>
                      </a:r>
                      <a:endParaRPr/>
                    </a:p>
                  </a:txBody>
                  <a:tcPr marT="36000" marB="36000" marR="36000" marL="36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ru-RU" sz="1600" u="none" cap="none" strike="noStrike">
                          <a:solidFill>
                            <a:schemeClr val="dk1"/>
                          </a:solidFill>
                          <a:latin typeface="Calibri"/>
                          <a:ea typeface="Calibri"/>
                          <a:cs typeface="Calibri"/>
                          <a:sym typeface="Calibri"/>
                        </a:rPr>
                        <a:t>16</a:t>
                      </a:r>
                      <a:endParaRPr/>
                    </a:p>
                  </a:txBody>
                  <a:tcPr marT="36000" marB="36000" marR="36000" marL="36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spcBef>
                          <a:spcPts val="0"/>
                        </a:spcBef>
                        <a:spcAft>
                          <a:spcPts val="0"/>
                        </a:spcAft>
                        <a:buClr>
                          <a:schemeClr val="dk1"/>
                        </a:buClr>
                        <a:buSzPts val="1600"/>
                        <a:buFont typeface="Arial"/>
                        <a:buNone/>
                      </a:pPr>
                      <a:r>
                        <a:rPr i="1" lang="ru-RU" sz="1600" u="none" cap="none" strike="noStrike"/>
                        <a:t>c</a:t>
                      </a:r>
                      <a:r>
                        <a:rPr baseline="-25000" lang="ru-RU" sz="1600" u="none" cap="none" strike="noStrike"/>
                        <a:t>1</a:t>
                      </a:r>
                      <a:r>
                        <a:rPr lang="ru-RU" sz="1600" u="none" cap="none" strike="noStrike"/>
                        <a:t>  = 5,</a:t>
                      </a:r>
                      <a:r>
                        <a:rPr i="1" lang="ru-RU" sz="1600" u="none" cap="none" strike="noStrike"/>
                        <a:t> </a:t>
                      </a:r>
                      <a:r>
                        <a:rPr i="1" lang="ru-RU" sz="1600" u="none" cap="none" strike="noStrike">
                          <a:solidFill>
                            <a:schemeClr val="folHlink"/>
                          </a:solidFill>
                        </a:rPr>
                        <a:t>w</a:t>
                      </a:r>
                      <a:r>
                        <a:rPr baseline="-25000" i="1" lang="ru-RU" sz="1600" u="none" cap="none" strike="noStrike">
                          <a:solidFill>
                            <a:schemeClr val="folHlink"/>
                          </a:solidFill>
                        </a:rPr>
                        <a:t>1</a:t>
                      </a:r>
                      <a:r>
                        <a:rPr i="1" lang="ru-RU" sz="1600" u="none" cap="none" strike="noStrike">
                          <a:solidFill>
                            <a:schemeClr val="folHlink"/>
                          </a:solidFill>
                        </a:rPr>
                        <a:t> </a:t>
                      </a:r>
                      <a:r>
                        <a:rPr lang="ru-RU" sz="1600" u="none" cap="none" strike="noStrike">
                          <a:solidFill>
                            <a:schemeClr val="folHlink"/>
                          </a:solidFill>
                        </a:rPr>
                        <a:t>= 4</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400">
                <a:tc>
                  <a:txBody>
                    <a:bodyPr/>
                    <a:lstStyle/>
                    <a:p>
                      <a:pPr indent="0" lvl="0" marL="0" marR="0" rtl="0" algn="l">
                        <a:spcBef>
                          <a:spcPts val="0"/>
                        </a:spcBef>
                        <a:spcAft>
                          <a:spcPts val="0"/>
                        </a:spcAft>
                        <a:buClr>
                          <a:schemeClr val="dk1"/>
                        </a:buClr>
                        <a:buSzPts val="1600"/>
                        <a:buFont typeface="Arial"/>
                        <a:buNone/>
                      </a:pPr>
                      <a:r>
                        <a:rPr i="1" lang="ru-RU" sz="1600" u="none" cap="none" strike="noStrike"/>
                        <a:t>c</a:t>
                      </a:r>
                      <a:r>
                        <a:rPr baseline="-25000" lang="ru-RU" sz="1600" u="none" cap="none" strike="noStrike"/>
                        <a:t>2</a:t>
                      </a:r>
                      <a:r>
                        <a:rPr lang="ru-RU" sz="1600" u="none" cap="none" strike="noStrike"/>
                        <a:t> </a:t>
                      </a:r>
                      <a:r>
                        <a:rPr i="1" lang="ru-RU" sz="1600" u="none" cap="none" strike="noStrike"/>
                        <a:t>  </a:t>
                      </a:r>
                      <a:r>
                        <a:rPr lang="ru-RU" sz="1600" u="none" cap="none" strike="noStrike"/>
                        <a:t>= 7, </a:t>
                      </a:r>
                      <a:r>
                        <a:rPr i="1" lang="ru-RU" sz="1600" u="none" cap="none" strike="noStrike">
                          <a:solidFill>
                            <a:schemeClr val="folHlink"/>
                          </a:solidFill>
                        </a:rPr>
                        <a:t>w</a:t>
                      </a:r>
                      <a:r>
                        <a:rPr baseline="-25000" i="1" lang="ru-RU" sz="1600" u="none" cap="none" strike="noStrike">
                          <a:solidFill>
                            <a:schemeClr val="folHlink"/>
                          </a:solidFill>
                        </a:rPr>
                        <a:t>2</a:t>
                      </a:r>
                      <a:r>
                        <a:rPr i="1" lang="ru-RU" sz="1600" u="none" cap="none" strike="noStrike">
                          <a:solidFill>
                            <a:schemeClr val="folHlink"/>
                          </a:solidFill>
                        </a:rPr>
                        <a:t> </a:t>
                      </a:r>
                      <a:r>
                        <a:rPr lang="ru-RU" sz="1600" u="none" cap="none" strike="noStrike">
                          <a:solidFill>
                            <a:schemeClr val="folHlink"/>
                          </a:solidFill>
                        </a:rPr>
                        <a:t>= 5</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spcBef>
                          <a:spcPts val="0"/>
                        </a:spcBef>
                        <a:spcAft>
                          <a:spcPts val="0"/>
                        </a:spcAft>
                        <a:buClr>
                          <a:schemeClr val="dk1"/>
                        </a:buClr>
                        <a:buSzPts val="1600"/>
                        <a:buFont typeface="Arial"/>
                        <a:buNone/>
                      </a:pPr>
                      <a:r>
                        <a:rPr lang="ru-RU" sz="1600" u="none" cap="none" strike="noStrike"/>
                        <a:t>c</a:t>
                      </a:r>
                      <a:r>
                        <a:rPr baseline="-25000" lang="ru-RU" sz="1600" u="none" cap="none" strike="noStrike"/>
                        <a:t>3</a:t>
                      </a:r>
                      <a:r>
                        <a:rPr i="1" lang="ru-RU" sz="1600" u="none" cap="none" strike="noStrike"/>
                        <a:t>   </a:t>
                      </a:r>
                      <a:r>
                        <a:rPr lang="ru-RU" sz="1600" u="none" cap="none" strike="noStrike"/>
                        <a:t>= 4,</a:t>
                      </a:r>
                      <a:r>
                        <a:rPr i="1" lang="ru-RU" sz="1600" u="none" cap="none" strike="noStrike"/>
                        <a:t> </a:t>
                      </a:r>
                      <a:r>
                        <a:rPr i="1" lang="ru-RU" sz="1600" u="none" cap="none" strike="noStrike">
                          <a:solidFill>
                            <a:schemeClr val="folHlink"/>
                          </a:solidFill>
                        </a:rPr>
                        <a:t>w</a:t>
                      </a:r>
                      <a:r>
                        <a:rPr baseline="-25000" i="1" lang="ru-RU" sz="1600" u="none" cap="none" strike="noStrike">
                          <a:solidFill>
                            <a:schemeClr val="folHlink"/>
                          </a:solidFill>
                        </a:rPr>
                        <a:t>3</a:t>
                      </a:r>
                      <a:r>
                        <a:rPr i="1" lang="ru-RU" sz="1600" u="none" cap="none" strike="noStrike">
                          <a:solidFill>
                            <a:schemeClr val="folHlink"/>
                          </a:solidFill>
                        </a:rPr>
                        <a:t> </a:t>
                      </a:r>
                      <a:r>
                        <a:rPr lang="ru-RU" sz="1600" u="none" cap="none" strike="noStrike">
                          <a:solidFill>
                            <a:schemeClr val="folHlink"/>
                          </a:solidFill>
                        </a:rPr>
                        <a:t>= 3</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spcBef>
                          <a:spcPts val="0"/>
                        </a:spcBef>
                        <a:spcAft>
                          <a:spcPts val="0"/>
                        </a:spcAft>
                        <a:buClr>
                          <a:schemeClr val="dk1"/>
                        </a:buClr>
                        <a:buSzPts val="1600"/>
                        <a:buFont typeface="Arial"/>
                        <a:buNone/>
                      </a:pPr>
                      <a:r>
                        <a:rPr i="1" lang="ru-RU" sz="1600" u="none" cap="none" strike="noStrike"/>
                        <a:t>c</a:t>
                      </a:r>
                      <a:r>
                        <a:rPr baseline="-25000" lang="ru-RU" sz="1600" u="none" cap="none" strike="noStrike"/>
                        <a:t>4</a:t>
                      </a:r>
                      <a:r>
                        <a:rPr i="1" lang="ru-RU" sz="1600" u="none" cap="none" strike="noStrike"/>
                        <a:t>  </a:t>
                      </a:r>
                      <a:r>
                        <a:rPr lang="ru-RU" sz="1600" u="none" cap="none" strike="noStrike"/>
                        <a:t>= 9,  </a:t>
                      </a:r>
                      <a:r>
                        <a:rPr i="1" lang="ru-RU" sz="1600" u="none" cap="none" strike="noStrike">
                          <a:solidFill>
                            <a:schemeClr val="folHlink"/>
                          </a:solidFill>
                        </a:rPr>
                        <a:t>w</a:t>
                      </a:r>
                      <a:r>
                        <a:rPr baseline="-25000" i="1" lang="ru-RU" sz="1600" u="none" cap="none" strike="noStrike">
                          <a:solidFill>
                            <a:schemeClr val="folHlink"/>
                          </a:solidFill>
                        </a:rPr>
                        <a:t>4</a:t>
                      </a:r>
                      <a:r>
                        <a:rPr i="1" lang="ru-RU" sz="1600" u="none" cap="none" strike="noStrike">
                          <a:solidFill>
                            <a:schemeClr val="folHlink"/>
                          </a:solidFill>
                        </a:rPr>
                        <a:t> </a:t>
                      </a:r>
                      <a:r>
                        <a:rPr lang="ru-RU" sz="1600" u="none" cap="none" strike="noStrike">
                          <a:solidFill>
                            <a:schemeClr val="folHlink"/>
                          </a:solidFill>
                        </a:rPr>
                        <a:t>= 7</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spcBef>
                          <a:spcPts val="0"/>
                        </a:spcBef>
                        <a:spcAft>
                          <a:spcPts val="0"/>
                        </a:spcAft>
                        <a:buClr>
                          <a:schemeClr val="dk1"/>
                        </a:buClr>
                        <a:buSzPts val="1600"/>
                        <a:buFont typeface="Arial"/>
                        <a:buNone/>
                      </a:pPr>
                      <a:r>
                        <a:rPr i="1" lang="ru-RU" sz="1600" u="none" cap="none" strike="noStrike"/>
                        <a:t>c</a:t>
                      </a:r>
                      <a:r>
                        <a:rPr baseline="-25000" lang="ru-RU" sz="1600" u="none" cap="none" strike="noStrike"/>
                        <a:t>5</a:t>
                      </a:r>
                      <a:r>
                        <a:rPr i="1" lang="ru-RU" sz="1600" u="none" cap="none" strike="noStrike"/>
                        <a:t>  </a:t>
                      </a:r>
                      <a:r>
                        <a:rPr lang="ru-RU" sz="1600" u="none" cap="none" strike="noStrike"/>
                        <a:t>= 8,  </a:t>
                      </a:r>
                      <a:r>
                        <a:rPr i="1" lang="ru-RU" sz="1600" u="none" cap="none" strike="noStrike">
                          <a:solidFill>
                            <a:schemeClr val="folHlink"/>
                          </a:solidFill>
                        </a:rPr>
                        <a:t>w</a:t>
                      </a:r>
                      <a:r>
                        <a:rPr baseline="-25000" i="1" lang="ru-RU" sz="1600" u="none" cap="none" strike="noStrike">
                          <a:solidFill>
                            <a:schemeClr val="folHlink"/>
                          </a:solidFill>
                        </a:rPr>
                        <a:t>5</a:t>
                      </a:r>
                      <a:r>
                        <a:rPr i="1" lang="ru-RU" sz="1600" u="none" cap="none" strike="noStrike">
                          <a:solidFill>
                            <a:schemeClr val="folHlink"/>
                          </a:solidFill>
                        </a:rPr>
                        <a:t> </a:t>
                      </a:r>
                      <a:r>
                        <a:rPr lang="ru-RU" sz="1600" u="none" cap="none" strike="noStrike">
                          <a:solidFill>
                            <a:schemeClr val="folHlink"/>
                          </a:solidFill>
                        </a:rPr>
                        <a:t>= 6</a:t>
                      </a:r>
                      <a:endParaRPr b="0" i="0" sz="16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0" i="0" lang="ru-RU" sz="16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55" name="Google Shape;455;p62"/>
          <p:cNvSpPr txBox="1"/>
          <p:nvPr/>
        </p:nvSpPr>
        <p:spPr>
          <a:xfrm>
            <a:off x="3618137" y="367376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56" name="Google Shape;456;p62"/>
          <p:cNvSpPr txBox="1"/>
          <p:nvPr/>
        </p:nvSpPr>
        <p:spPr>
          <a:xfrm>
            <a:off x="4050185" y="3671126"/>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57" name="Google Shape;457;p62"/>
          <p:cNvSpPr txBox="1"/>
          <p:nvPr/>
        </p:nvSpPr>
        <p:spPr>
          <a:xfrm>
            <a:off x="4469408" y="364741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58" name="Google Shape;458;p62"/>
          <p:cNvSpPr txBox="1"/>
          <p:nvPr/>
        </p:nvSpPr>
        <p:spPr>
          <a:xfrm>
            <a:off x="4901456" y="364741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59" name="Google Shape;459;p62"/>
          <p:cNvSpPr txBox="1"/>
          <p:nvPr/>
        </p:nvSpPr>
        <p:spPr>
          <a:xfrm>
            <a:off x="5364088" y="364741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0" name="Google Shape;460;p62"/>
          <p:cNvSpPr txBox="1"/>
          <p:nvPr/>
        </p:nvSpPr>
        <p:spPr>
          <a:xfrm>
            <a:off x="5724128" y="364773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1" name="Google Shape;461;p62"/>
          <p:cNvSpPr txBox="1"/>
          <p:nvPr/>
        </p:nvSpPr>
        <p:spPr>
          <a:xfrm>
            <a:off x="6156176" y="364773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2" name="Google Shape;462;p62"/>
          <p:cNvSpPr txBox="1"/>
          <p:nvPr/>
        </p:nvSpPr>
        <p:spPr>
          <a:xfrm>
            <a:off x="6588224" y="364773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3" name="Google Shape;463;p62"/>
          <p:cNvSpPr txBox="1"/>
          <p:nvPr/>
        </p:nvSpPr>
        <p:spPr>
          <a:xfrm>
            <a:off x="6919160" y="36525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4" name="Google Shape;464;p62"/>
          <p:cNvSpPr txBox="1"/>
          <p:nvPr/>
        </p:nvSpPr>
        <p:spPr>
          <a:xfrm>
            <a:off x="7351208" y="36525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5" name="Google Shape;465;p62"/>
          <p:cNvSpPr txBox="1"/>
          <p:nvPr/>
        </p:nvSpPr>
        <p:spPr>
          <a:xfrm>
            <a:off x="7783256" y="36525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6" name="Google Shape;466;p62"/>
          <p:cNvSpPr txBox="1"/>
          <p:nvPr/>
        </p:nvSpPr>
        <p:spPr>
          <a:xfrm>
            <a:off x="8244408" y="36525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7" name="Google Shape;467;p62"/>
          <p:cNvSpPr txBox="1"/>
          <p:nvPr/>
        </p:nvSpPr>
        <p:spPr>
          <a:xfrm>
            <a:off x="8604448" y="3652500"/>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8" name="Google Shape;468;p62"/>
          <p:cNvSpPr txBox="1"/>
          <p:nvPr/>
        </p:nvSpPr>
        <p:spPr>
          <a:xfrm>
            <a:off x="3618137" y="408636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69" name="Google Shape;469;p62"/>
          <p:cNvSpPr txBox="1"/>
          <p:nvPr/>
        </p:nvSpPr>
        <p:spPr>
          <a:xfrm>
            <a:off x="4060047" y="408636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70" name="Google Shape;470;p62"/>
          <p:cNvSpPr txBox="1"/>
          <p:nvPr/>
        </p:nvSpPr>
        <p:spPr>
          <a:xfrm>
            <a:off x="5724128" y="4087497"/>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71" name="Google Shape;471;p62"/>
          <p:cNvSpPr txBox="1"/>
          <p:nvPr/>
        </p:nvSpPr>
        <p:spPr>
          <a:xfrm>
            <a:off x="4480255" y="408636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72" name="Google Shape;472;p62"/>
          <p:cNvSpPr txBox="1"/>
          <p:nvPr/>
        </p:nvSpPr>
        <p:spPr>
          <a:xfrm>
            <a:off x="4901456" y="4084276"/>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73" name="Google Shape;473;p62"/>
          <p:cNvSpPr txBox="1"/>
          <p:nvPr/>
        </p:nvSpPr>
        <p:spPr>
          <a:xfrm>
            <a:off x="5333504" y="408636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74" name="Google Shape;474;p62"/>
          <p:cNvSpPr txBox="1"/>
          <p:nvPr/>
        </p:nvSpPr>
        <p:spPr>
          <a:xfrm>
            <a:off x="6516216" y="4086364"/>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75" name="Google Shape;475;p62"/>
          <p:cNvSpPr txBox="1"/>
          <p:nvPr/>
        </p:nvSpPr>
        <p:spPr>
          <a:xfrm>
            <a:off x="6919160" y="4063823"/>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76" name="Google Shape;476;p62"/>
          <p:cNvSpPr txBox="1"/>
          <p:nvPr/>
        </p:nvSpPr>
        <p:spPr>
          <a:xfrm>
            <a:off x="7315204" y="4074181"/>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77" name="Google Shape;477;p62"/>
          <p:cNvSpPr txBox="1"/>
          <p:nvPr/>
        </p:nvSpPr>
        <p:spPr>
          <a:xfrm>
            <a:off x="7740352" y="4076269"/>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78" name="Google Shape;478;p62"/>
          <p:cNvSpPr txBox="1"/>
          <p:nvPr/>
        </p:nvSpPr>
        <p:spPr>
          <a:xfrm>
            <a:off x="8139358" y="4076269"/>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79" name="Google Shape;479;p62"/>
          <p:cNvSpPr txBox="1"/>
          <p:nvPr/>
        </p:nvSpPr>
        <p:spPr>
          <a:xfrm>
            <a:off x="8568444" y="4074181"/>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80" name="Google Shape;480;p62"/>
          <p:cNvSpPr txBox="1"/>
          <p:nvPr/>
        </p:nvSpPr>
        <p:spPr>
          <a:xfrm>
            <a:off x="6120172" y="4095766"/>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81" name="Google Shape;481;p62"/>
          <p:cNvSpPr txBox="1"/>
          <p:nvPr/>
        </p:nvSpPr>
        <p:spPr>
          <a:xfrm>
            <a:off x="5688124" y="4522241"/>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82" name="Google Shape;482;p62"/>
          <p:cNvSpPr txBox="1"/>
          <p:nvPr/>
        </p:nvSpPr>
        <p:spPr>
          <a:xfrm>
            <a:off x="6134480" y="4522241"/>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83" name="Google Shape;483;p62"/>
          <p:cNvSpPr txBox="1"/>
          <p:nvPr/>
        </p:nvSpPr>
        <p:spPr>
          <a:xfrm>
            <a:off x="6552220" y="4522241"/>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484" name="Google Shape;484;p62"/>
          <p:cNvSpPr txBox="1"/>
          <p:nvPr/>
        </p:nvSpPr>
        <p:spPr>
          <a:xfrm>
            <a:off x="3603334" y="495150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85" name="Google Shape;485;p62"/>
          <p:cNvSpPr txBox="1"/>
          <p:nvPr/>
        </p:nvSpPr>
        <p:spPr>
          <a:xfrm>
            <a:off x="3618137" y="4497673"/>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86" name="Google Shape;486;p62"/>
          <p:cNvSpPr txBox="1"/>
          <p:nvPr/>
        </p:nvSpPr>
        <p:spPr>
          <a:xfrm>
            <a:off x="3186089" y="4522241"/>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4</a:t>
            </a:r>
            <a:endParaRPr sz="1800">
              <a:solidFill>
                <a:srgbClr val="002060"/>
              </a:solidFill>
              <a:latin typeface="Arial"/>
              <a:ea typeface="Arial"/>
              <a:cs typeface="Arial"/>
              <a:sym typeface="Arial"/>
            </a:endParaRPr>
          </a:p>
        </p:txBody>
      </p:sp>
      <p:sp>
        <p:nvSpPr>
          <p:cNvPr id="487" name="Google Shape;487;p62"/>
          <p:cNvSpPr txBox="1"/>
          <p:nvPr/>
        </p:nvSpPr>
        <p:spPr>
          <a:xfrm>
            <a:off x="3603334" y="538901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5</a:t>
            </a:r>
            <a:endParaRPr sz="1800">
              <a:solidFill>
                <a:srgbClr val="002060"/>
              </a:solidFill>
              <a:latin typeface="Arial"/>
              <a:ea typeface="Arial"/>
              <a:cs typeface="Arial"/>
              <a:sym typeface="Arial"/>
            </a:endParaRPr>
          </a:p>
        </p:txBody>
      </p:sp>
      <p:sp>
        <p:nvSpPr>
          <p:cNvPr id="488" name="Google Shape;488;p62"/>
          <p:cNvSpPr txBox="1"/>
          <p:nvPr/>
        </p:nvSpPr>
        <p:spPr>
          <a:xfrm>
            <a:off x="3158456" y="5320834"/>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4</a:t>
            </a:r>
            <a:endParaRPr sz="1800">
              <a:solidFill>
                <a:srgbClr val="002060"/>
              </a:solidFill>
              <a:latin typeface="Arial"/>
              <a:ea typeface="Arial"/>
              <a:cs typeface="Arial"/>
              <a:sym typeface="Arial"/>
            </a:endParaRPr>
          </a:p>
        </p:txBody>
      </p:sp>
      <p:sp>
        <p:nvSpPr>
          <p:cNvPr id="489" name="Google Shape;489;p62"/>
          <p:cNvSpPr txBox="1"/>
          <p:nvPr/>
        </p:nvSpPr>
        <p:spPr>
          <a:xfrm>
            <a:off x="3177691" y="494116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4</a:t>
            </a:r>
            <a:endParaRPr sz="1800">
              <a:solidFill>
                <a:srgbClr val="002060"/>
              </a:solidFill>
              <a:latin typeface="Arial"/>
              <a:ea typeface="Arial"/>
              <a:cs typeface="Arial"/>
              <a:sym typeface="Arial"/>
            </a:endParaRPr>
          </a:p>
        </p:txBody>
      </p:sp>
      <p:sp>
        <p:nvSpPr>
          <p:cNvPr id="490" name="Google Shape;490;p62"/>
          <p:cNvSpPr txBox="1"/>
          <p:nvPr/>
        </p:nvSpPr>
        <p:spPr>
          <a:xfrm>
            <a:off x="4060047" y="4522241"/>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91" name="Google Shape;491;p62"/>
          <p:cNvSpPr txBox="1"/>
          <p:nvPr/>
        </p:nvSpPr>
        <p:spPr>
          <a:xfrm>
            <a:off x="4037360" y="495150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92" name="Google Shape;492;p62"/>
          <p:cNvSpPr txBox="1"/>
          <p:nvPr/>
        </p:nvSpPr>
        <p:spPr>
          <a:xfrm>
            <a:off x="4060047" y="5373216"/>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93" name="Google Shape;493;p62"/>
          <p:cNvSpPr txBox="1"/>
          <p:nvPr/>
        </p:nvSpPr>
        <p:spPr>
          <a:xfrm>
            <a:off x="4469402" y="4522241"/>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94" name="Google Shape;494;p62"/>
          <p:cNvSpPr txBox="1"/>
          <p:nvPr/>
        </p:nvSpPr>
        <p:spPr>
          <a:xfrm>
            <a:off x="4492095" y="5373216"/>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8</a:t>
            </a:r>
            <a:endParaRPr sz="1800">
              <a:solidFill>
                <a:srgbClr val="002060"/>
              </a:solidFill>
              <a:latin typeface="Arial"/>
              <a:ea typeface="Arial"/>
              <a:cs typeface="Arial"/>
              <a:sym typeface="Arial"/>
            </a:endParaRPr>
          </a:p>
        </p:txBody>
      </p:sp>
      <p:sp>
        <p:nvSpPr>
          <p:cNvPr id="495" name="Google Shape;495;p62"/>
          <p:cNvSpPr txBox="1"/>
          <p:nvPr/>
        </p:nvSpPr>
        <p:spPr>
          <a:xfrm>
            <a:off x="4467424" y="495150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7</a:t>
            </a:r>
            <a:endParaRPr sz="1800">
              <a:solidFill>
                <a:srgbClr val="002060"/>
              </a:solidFill>
              <a:latin typeface="Arial"/>
              <a:ea typeface="Arial"/>
              <a:cs typeface="Arial"/>
              <a:sym typeface="Arial"/>
            </a:endParaRPr>
          </a:p>
        </p:txBody>
      </p:sp>
      <p:sp>
        <p:nvSpPr>
          <p:cNvPr id="496" name="Google Shape;496;p62"/>
          <p:cNvSpPr txBox="1"/>
          <p:nvPr/>
        </p:nvSpPr>
        <p:spPr>
          <a:xfrm>
            <a:off x="4912303" y="4522241"/>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9</a:t>
            </a:r>
            <a:endParaRPr sz="1800">
              <a:solidFill>
                <a:srgbClr val="002060"/>
              </a:solidFill>
              <a:latin typeface="Arial"/>
              <a:ea typeface="Arial"/>
              <a:cs typeface="Arial"/>
              <a:sym typeface="Arial"/>
            </a:endParaRPr>
          </a:p>
        </p:txBody>
      </p:sp>
      <p:sp>
        <p:nvSpPr>
          <p:cNvPr id="497" name="Google Shape;497;p62"/>
          <p:cNvSpPr txBox="1"/>
          <p:nvPr/>
        </p:nvSpPr>
        <p:spPr>
          <a:xfrm>
            <a:off x="4899472" y="4941168"/>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9</a:t>
            </a:r>
            <a:endParaRPr sz="1800">
              <a:solidFill>
                <a:srgbClr val="002060"/>
              </a:solidFill>
              <a:latin typeface="Arial"/>
              <a:ea typeface="Arial"/>
              <a:cs typeface="Arial"/>
              <a:sym typeface="Arial"/>
            </a:endParaRPr>
          </a:p>
        </p:txBody>
      </p:sp>
      <p:sp>
        <p:nvSpPr>
          <p:cNvPr id="498" name="Google Shape;498;p62"/>
          <p:cNvSpPr txBox="1"/>
          <p:nvPr/>
        </p:nvSpPr>
        <p:spPr>
          <a:xfrm>
            <a:off x="4924143" y="536579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9</a:t>
            </a:r>
            <a:endParaRPr sz="1800">
              <a:solidFill>
                <a:srgbClr val="002060"/>
              </a:solidFill>
              <a:latin typeface="Arial"/>
              <a:ea typeface="Arial"/>
              <a:cs typeface="Arial"/>
              <a:sym typeface="Arial"/>
            </a:endParaRPr>
          </a:p>
        </p:txBody>
      </p:sp>
      <p:sp>
        <p:nvSpPr>
          <p:cNvPr id="499" name="Google Shape;499;p62"/>
          <p:cNvSpPr txBox="1"/>
          <p:nvPr/>
        </p:nvSpPr>
        <p:spPr>
          <a:xfrm>
            <a:off x="5331520" y="4522241"/>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11</a:t>
            </a:r>
            <a:endParaRPr sz="1800">
              <a:solidFill>
                <a:srgbClr val="002060"/>
              </a:solidFill>
              <a:latin typeface="Arial"/>
              <a:ea typeface="Arial"/>
              <a:cs typeface="Arial"/>
              <a:sym typeface="Arial"/>
            </a:endParaRPr>
          </a:p>
        </p:txBody>
      </p:sp>
      <p:sp>
        <p:nvSpPr>
          <p:cNvPr id="500" name="Google Shape;500;p62"/>
          <p:cNvSpPr txBox="1"/>
          <p:nvPr/>
        </p:nvSpPr>
        <p:spPr>
          <a:xfrm>
            <a:off x="5356191" y="4951502"/>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11</a:t>
            </a:r>
            <a:endParaRPr sz="1800">
              <a:solidFill>
                <a:srgbClr val="002060"/>
              </a:solidFill>
              <a:latin typeface="Arial"/>
              <a:ea typeface="Arial"/>
              <a:cs typeface="Arial"/>
              <a:sym typeface="Arial"/>
            </a:endParaRPr>
          </a:p>
        </p:txBody>
      </p:sp>
      <p:sp>
        <p:nvSpPr>
          <p:cNvPr id="501" name="Google Shape;501;p62"/>
          <p:cNvSpPr txBox="1"/>
          <p:nvPr/>
        </p:nvSpPr>
        <p:spPr>
          <a:xfrm>
            <a:off x="5331520" y="5365795"/>
            <a:ext cx="432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11</a:t>
            </a:r>
            <a:endParaRPr sz="1800">
              <a:solidFill>
                <a:srgbClr val="002060"/>
              </a:solidFill>
              <a:latin typeface="Arial"/>
              <a:ea typeface="Arial"/>
              <a:cs typeface="Arial"/>
              <a:sym typeface="Arial"/>
            </a:endParaRPr>
          </a:p>
        </p:txBody>
      </p:sp>
      <p:sp>
        <p:nvSpPr>
          <p:cNvPr id="502" name="Google Shape;502;p62"/>
          <p:cNvSpPr txBox="1"/>
          <p:nvPr/>
        </p:nvSpPr>
        <p:spPr>
          <a:xfrm>
            <a:off x="6955164" y="4489975"/>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03" name="Google Shape;503;p62"/>
          <p:cNvSpPr txBox="1"/>
          <p:nvPr/>
        </p:nvSpPr>
        <p:spPr>
          <a:xfrm>
            <a:off x="7351208" y="4522503"/>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04" name="Google Shape;504;p62"/>
          <p:cNvSpPr txBox="1"/>
          <p:nvPr/>
        </p:nvSpPr>
        <p:spPr>
          <a:xfrm>
            <a:off x="7747252" y="4522503"/>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05" name="Google Shape;505;p62"/>
          <p:cNvSpPr txBox="1"/>
          <p:nvPr/>
        </p:nvSpPr>
        <p:spPr>
          <a:xfrm>
            <a:off x="8215304" y="4522503"/>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06" name="Google Shape;506;p62"/>
          <p:cNvSpPr txBox="1"/>
          <p:nvPr/>
        </p:nvSpPr>
        <p:spPr>
          <a:xfrm>
            <a:off x="8604448" y="4522503"/>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07" name="Google Shape;507;p62"/>
          <p:cNvSpPr txBox="1"/>
          <p:nvPr/>
        </p:nvSpPr>
        <p:spPr>
          <a:xfrm>
            <a:off x="5719694" y="4951502"/>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508" name="Google Shape;508;p62"/>
          <p:cNvSpPr txBox="1"/>
          <p:nvPr/>
        </p:nvSpPr>
        <p:spPr>
          <a:xfrm>
            <a:off x="5688124" y="5365795"/>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12</a:t>
            </a:r>
            <a:endParaRPr sz="1800">
              <a:solidFill>
                <a:srgbClr val="002060"/>
              </a:solidFill>
              <a:latin typeface="Arial"/>
              <a:ea typeface="Arial"/>
              <a:cs typeface="Arial"/>
              <a:sym typeface="Arial"/>
            </a:endParaRPr>
          </a:p>
        </p:txBody>
      </p:sp>
      <p:sp>
        <p:nvSpPr>
          <p:cNvPr id="509" name="Google Shape;509;p62"/>
          <p:cNvSpPr txBox="1"/>
          <p:nvPr/>
        </p:nvSpPr>
        <p:spPr>
          <a:xfrm>
            <a:off x="6106367" y="4926325"/>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13</a:t>
            </a:r>
            <a:endParaRPr sz="1800">
              <a:solidFill>
                <a:srgbClr val="002060"/>
              </a:solidFill>
              <a:latin typeface="Arial"/>
              <a:ea typeface="Arial"/>
              <a:cs typeface="Arial"/>
              <a:sym typeface="Arial"/>
            </a:endParaRPr>
          </a:p>
        </p:txBody>
      </p:sp>
      <p:sp>
        <p:nvSpPr>
          <p:cNvPr id="510" name="Google Shape;510;p62"/>
          <p:cNvSpPr txBox="1"/>
          <p:nvPr/>
        </p:nvSpPr>
        <p:spPr>
          <a:xfrm>
            <a:off x="6120172" y="5362963"/>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13</a:t>
            </a:r>
            <a:endParaRPr sz="1800">
              <a:solidFill>
                <a:srgbClr val="002060"/>
              </a:solidFill>
              <a:latin typeface="Arial"/>
              <a:ea typeface="Arial"/>
              <a:cs typeface="Arial"/>
              <a:sym typeface="Arial"/>
            </a:endParaRPr>
          </a:p>
        </p:txBody>
      </p:sp>
      <p:sp>
        <p:nvSpPr>
          <p:cNvPr id="511" name="Google Shape;511;p62"/>
          <p:cNvSpPr txBox="1"/>
          <p:nvPr/>
        </p:nvSpPr>
        <p:spPr>
          <a:xfrm>
            <a:off x="6541875" y="4948670"/>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14</a:t>
            </a:r>
            <a:endParaRPr sz="1800">
              <a:solidFill>
                <a:srgbClr val="002060"/>
              </a:solidFill>
              <a:latin typeface="Arial"/>
              <a:ea typeface="Arial"/>
              <a:cs typeface="Arial"/>
              <a:sym typeface="Arial"/>
            </a:endParaRPr>
          </a:p>
        </p:txBody>
      </p:sp>
      <p:sp>
        <p:nvSpPr>
          <p:cNvPr id="512" name="Google Shape;512;p62"/>
          <p:cNvSpPr txBox="1"/>
          <p:nvPr/>
        </p:nvSpPr>
        <p:spPr>
          <a:xfrm>
            <a:off x="6558643" y="5362963"/>
            <a:ext cx="504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15</a:t>
            </a:r>
            <a:endParaRPr sz="1800">
              <a:solidFill>
                <a:srgbClr val="002060"/>
              </a:solidFill>
              <a:latin typeface="Arial"/>
              <a:ea typeface="Arial"/>
              <a:cs typeface="Arial"/>
              <a:sym typeface="Arial"/>
            </a:endParaRPr>
          </a:p>
        </p:txBody>
      </p:sp>
      <p:sp>
        <p:nvSpPr>
          <p:cNvPr id="513" name="Google Shape;513;p62"/>
          <p:cNvSpPr txBox="1"/>
          <p:nvPr/>
        </p:nvSpPr>
        <p:spPr>
          <a:xfrm>
            <a:off x="6955164" y="4941168"/>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14" name="Google Shape;514;p62"/>
          <p:cNvSpPr txBox="1"/>
          <p:nvPr/>
        </p:nvSpPr>
        <p:spPr>
          <a:xfrm>
            <a:off x="6955164" y="5373216"/>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15" name="Google Shape;515;p62"/>
          <p:cNvSpPr txBox="1"/>
          <p:nvPr/>
        </p:nvSpPr>
        <p:spPr>
          <a:xfrm>
            <a:off x="7315204" y="4922149"/>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16</a:t>
            </a:r>
            <a:endParaRPr sz="1800">
              <a:solidFill>
                <a:srgbClr val="002060"/>
              </a:solidFill>
              <a:latin typeface="Arial"/>
              <a:ea typeface="Arial"/>
              <a:cs typeface="Arial"/>
              <a:sym typeface="Arial"/>
            </a:endParaRPr>
          </a:p>
        </p:txBody>
      </p:sp>
      <p:sp>
        <p:nvSpPr>
          <p:cNvPr id="516" name="Google Shape;516;p62"/>
          <p:cNvSpPr txBox="1"/>
          <p:nvPr/>
        </p:nvSpPr>
        <p:spPr>
          <a:xfrm>
            <a:off x="7758354" y="4926325"/>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18</a:t>
            </a:r>
            <a:endParaRPr sz="1800">
              <a:solidFill>
                <a:srgbClr val="002060"/>
              </a:solidFill>
              <a:latin typeface="Arial"/>
              <a:ea typeface="Arial"/>
              <a:cs typeface="Arial"/>
              <a:sym typeface="Arial"/>
            </a:endParaRPr>
          </a:p>
        </p:txBody>
      </p:sp>
      <p:sp>
        <p:nvSpPr>
          <p:cNvPr id="517" name="Google Shape;517;p62"/>
          <p:cNvSpPr txBox="1"/>
          <p:nvPr/>
        </p:nvSpPr>
        <p:spPr>
          <a:xfrm>
            <a:off x="8219750" y="5373216"/>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20</a:t>
            </a:r>
            <a:endParaRPr sz="1800">
              <a:solidFill>
                <a:srgbClr val="002060"/>
              </a:solidFill>
              <a:latin typeface="Arial"/>
              <a:ea typeface="Arial"/>
              <a:cs typeface="Arial"/>
              <a:sym typeface="Arial"/>
            </a:endParaRPr>
          </a:p>
        </p:txBody>
      </p:sp>
      <p:sp>
        <p:nvSpPr>
          <p:cNvPr id="518" name="Google Shape;518;p62"/>
          <p:cNvSpPr txBox="1"/>
          <p:nvPr/>
        </p:nvSpPr>
        <p:spPr>
          <a:xfrm>
            <a:off x="7783256" y="5362963"/>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19</a:t>
            </a:r>
            <a:endParaRPr sz="1800">
              <a:solidFill>
                <a:srgbClr val="002060"/>
              </a:solidFill>
              <a:latin typeface="Arial"/>
              <a:ea typeface="Arial"/>
              <a:cs typeface="Arial"/>
              <a:sym typeface="Arial"/>
            </a:endParaRPr>
          </a:p>
        </p:txBody>
      </p:sp>
      <p:sp>
        <p:nvSpPr>
          <p:cNvPr id="519" name="Google Shape;519;p62"/>
          <p:cNvSpPr txBox="1"/>
          <p:nvPr/>
        </p:nvSpPr>
        <p:spPr>
          <a:xfrm>
            <a:off x="7351208" y="5390891"/>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17</a:t>
            </a:r>
            <a:endParaRPr sz="1800">
              <a:solidFill>
                <a:srgbClr val="002060"/>
              </a:solidFill>
              <a:latin typeface="Arial"/>
              <a:ea typeface="Arial"/>
              <a:cs typeface="Arial"/>
              <a:sym typeface="Arial"/>
            </a:endParaRPr>
          </a:p>
        </p:txBody>
      </p:sp>
      <p:sp>
        <p:nvSpPr>
          <p:cNvPr id="520" name="Google Shape;520;p62"/>
          <p:cNvSpPr txBox="1"/>
          <p:nvPr/>
        </p:nvSpPr>
        <p:spPr>
          <a:xfrm>
            <a:off x="8617274" y="5399642"/>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21</a:t>
            </a:r>
            <a:endParaRPr sz="1800">
              <a:solidFill>
                <a:srgbClr val="002060"/>
              </a:solidFill>
              <a:latin typeface="Arial"/>
              <a:ea typeface="Arial"/>
              <a:cs typeface="Arial"/>
              <a:sym typeface="Arial"/>
            </a:endParaRPr>
          </a:p>
        </p:txBody>
      </p:sp>
      <p:sp>
        <p:nvSpPr>
          <p:cNvPr id="521" name="Google Shape;521;p62"/>
          <p:cNvSpPr txBox="1"/>
          <p:nvPr/>
        </p:nvSpPr>
        <p:spPr>
          <a:xfrm>
            <a:off x="8604448" y="4989215"/>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21</a:t>
            </a:r>
            <a:endParaRPr sz="1800">
              <a:solidFill>
                <a:srgbClr val="002060"/>
              </a:solidFill>
              <a:latin typeface="Arial"/>
              <a:ea typeface="Arial"/>
              <a:cs typeface="Arial"/>
              <a:sym typeface="Arial"/>
            </a:endParaRPr>
          </a:p>
        </p:txBody>
      </p:sp>
      <p:sp>
        <p:nvSpPr>
          <p:cNvPr id="522" name="Google Shape;522;p62"/>
          <p:cNvSpPr txBox="1"/>
          <p:nvPr/>
        </p:nvSpPr>
        <p:spPr>
          <a:xfrm>
            <a:off x="8214334" y="4957547"/>
            <a:ext cx="4680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rgbClr val="002060"/>
                </a:solidFill>
                <a:latin typeface="Arial"/>
                <a:ea typeface="Arial"/>
                <a:cs typeface="Arial"/>
                <a:sym typeface="Arial"/>
              </a:rPr>
              <a:t>20</a:t>
            </a:r>
            <a:endParaRPr sz="1800">
              <a:solidFill>
                <a:srgbClr val="002060"/>
              </a:solidFill>
              <a:latin typeface="Arial"/>
              <a:ea typeface="Arial"/>
              <a:cs typeface="Arial"/>
              <a:sym typeface="Arial"/>
            </a:endParaRPr>
          </a:p>
        </p:txBody>
      </p:sp>
      <p:sp>
        <p:nvSpPr>
          <p:cNvPr id="523" name="Google Shape;523;p62"/>
          <p:cNvSpPr/>
          <p:nvPr/>
        </p:nvSpPr>
        <p:spPr>
          <a:xfrm>
            <a:off x="107504" y="5949280"/>
            <a:ext cx="897782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Решение примера определяется  </a:t>
            </a:r>
            <a:r>
              <a:rPr i="1" lang="ru-RU" sz="1800">
                <a:solidFill>
                  <a:schemeClr val="dk1"/>
                </a:solidFill>
                <a:latin typeface="Calibri"/>
                <a:ea typeface="Calibri"/>
                <a:cs typeface="Calibri"/>
                <a:sym typeface="Calibri"/>
              </a:rPr>
              <a:t>T</a:t>
            </a:r>
            <a:r>
              <a:rPr lang="ru-RU" sz="1800">
                <a:solidFill>
                  <a:schemeClr val="dk1"/>
                </a:solidFill>
                <a:latin typeface="Calibri"/>
                <a:ea typeface="Calibri"/>
                <a:cs typeface="Calibri"/>
                <a:sym typeface="Calibri"/>
              </a:rPr>
              <a:t>[5, 16] = 21.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В примере суммарная масса предметов, подлежащих упаковке в рюкзак, совпадает с</a:t>
            </a:r>
            <a:r>
              <a:rPr i="1" lang="ru-RU" sz="1800">
                <a:solidFill>
                  <a:schemeClr val="dk1"/>
                </a:solidFill>
                <a:latin typeface="Calibri"/>
                <a:ea typeface="Calibri"/>
                <a:cs typeface="Calibri"/>
                <a:sym typeface="Calibri"/>
              </a:rPr>
              <a:t> W</a:t>
            </a: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в общем же случае она просто не должна превосходить величину </a:t>
            </a:r>
            <a:r>
              <a:rPr i="1" lang="ru-RU" sz="1800">
                <a:solidFill>
                  <a:schemeClr val="dk1"/>
                </a:solidFill>
                <a:latin typeface="Calibri"/>
                <a:ea typeface="Calibri"/>
                <a:cs typeface="Calibri"/>
                <a:sym typeface="Calibri"/>
              </a:rPr>
              <a:t>W</a:t>
            </a:r>
            <a:r>
              <a:rPr lang="ru-RU" sz="1800">
                <a:solidFill>
                  <a:schemeClr val="dk1"/>
                </a:solidFill>
                <a:latin typeface="Calibri"/>
                <a:ea typeface="Calibri"/>
                <a:cs typeface="Calibri"/>
                <a:sym typeface="Calibri"/>
              </a:rPr>
              <a:t>.</a:t>
            </a:r>
            <a:endParaRPr/>
          </a:p>
        </p:txBody>
      </p:sp>
      <p:cxnSp>
        <p:nvCxnSpPr>
          <p:cNvPr id="524" name="Google Shape;524;p62"/>
          <p:cNvCxnSpPr/>
          <p:nvPr/>
        </p:nvCxnSpPr>
        <p:spPr>
          <a:xfrm flipH="1" rot="10800000">
            <a:off x="1259632" y="2996952"/>
            <a:ext cx="2520280" cy="792088"/>
          </a:xfrm>
          <a:prstGeom prst="straightConnector1">
            <a:avLst/>
          </a:prstGeom>
          <a:noFill/>
          <a:ln cap="flat" cmpd="sng" w="28575">
            <a:solidFill>
              <a:srgbClr val="0070C0"/>
            </a:solidFill>
            <a:prstDash val="solid"/>
            <a:round/>
            <a:headEnd len="sm" w="sm" type="none"/>
            <a:tailEnd len="med" w="med" type="triangle"/>
          </a:ln>
        </p:spPr>
      </p:cxnSp>
      <p:cxnSp>
        <p:nvCxnSpPr>
          <p:cNvPr id="525" name="Google Shape;525;p62"/>
          <p:cNvCxnSpPr/>
          <p:nvPr/>
        </p:nvCxnSpPr>
        <p:spPr>
          <a:xfrm flipH="1" rot="10800000">
            <a:off x="539552" y="3855793"/>
            <a:ext cx="3238880" cy="64897"/>
          </a:xfrm>
          <a:prstGeom prst="straightConnector1">
            <a:avLst/>
          </a:prstGeom>
          <a:noFill/>
          <a:ln cap="flat" cmpd="sng" w="28575">
            <a:solidFill>
              <a:srgbClr val="0070C0"/>
            </a:solidFill>
            <a:prstDash val="solid"/>
            <a:round/>
            <a:headEnd len="sm" w="sm" type="none"/>
            <a:tailEnd len="med" w="med" type="triangle"/>
          </a:ln>
        </p:spPr>
      </p:cxnSp>
      <p:cxnSp>
        <p:nvCxnSpPr>
          <p:cNvPr id="526" name="Google Shape;526;p62"/>
          <p:cNvCxnSpPr/>
          <p:nvPr/>
        </p:nvCxnSpPr>
        <p:spPr>
          <a:xfrm flipH="1" rot="10800000">
            <a:off x="1324740" y="3030646"/>
            <a:ext cx="2882778" cy="1197178"/>
          </a:xfrm>
          <a:prstGeom prst="straightConnector1">
            <a:avLst/>
          </a:prstGeom>
          <a:noFill/>
          <a:ln cap="flat" cmpd="sng" w="28575">
            <a:solidFill>
              <a:srgbClr val="00B050"/>
            </a:solidFill>
            <a:prstDash val="solid"/>
            <a:round/>
            <a:headEnd len="sm" w="sm" type="none"/>
            <a:tailEnd len="med" w="med" type="triangle"/>
          </a:ln>
        </p:spPr>
      </p:cxnSp>
      <p:cxnSp>
        <p:nvCxnSpPr>
          <p:cNvPr id="527" name="Google Shape;527;p62"/>
          <p:cNvCxnSpPr/>
          <p:nvPr/>
        </p:nvCxnSpPr>
        <p:spPr>
          <a:xfrm flipH="1" rot="10800000">
            <a:off x="611560" y="4334572"/>
            <a:ext cx="3595958" cy="30533"/>
          </a:xfrm>
          <a:prstGeom prst="straightConnector1">
            <a:avLst/>
          </a:prstGeom>
          <a:noFill/>
          <a:ln cap="flat" cmpd="sng" w="28575">
            <a:solidFill>
              <a:srgbClr val="00B050"/>
            </a:solidFill>
            <a:prstDash val="solid"/>
            <a:round/>
            <a:headEnd len="sm" w="sm" type="none"/>
            <a:tailEnd len="med" w="med" type="triangle"/>
          </a:ln>
        </p:spPr>
      </p:cxnSp>
      <p:sp>
        <p:nvSpPr>
          <p:cNvPr id="528" name="Google Shape;528;p62"/>
          <p:cNvSpPr/>
          <p:nvPr/>
        </p:nvSpPr>
        <p:spPr>
          <a:xfrm>
            <a:off x="5683692" y="4016747"/>
            <a:ext cx="530684" cy="50266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62"/>
          <p:cNvSpPr/>
          <p:nvPr/>
        </p:nvSpPr>
        <p:spPr>
          <a:xfrm>
            <a:off x="5675097" y="2706409"/>
            <a:ext cx="530684" cy="50266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0" name="Google Shape;530;p62"/>
          <p:cNvSpPr/>
          <p:nvPr/>
        </p:nvSpPr>
        <p:spPr>
          <a:xfrm>
            <a:off x="3548850" y="2726933"/>
            <a:ext cx="530684" cy="502662"/>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62"/>
          <p:cNvSpPr/>
          <p:nvPr/>
        </p:nvSpPr>
        <p:spPr>
          <a:xfrm>
            <a:off x="3989777" y="2725941"/>
            <a:ext cx="530684" cy="502662"/>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32" name="Google Shape;532;p62"/>
          <p:cNvCxnSpPr>
            <a:endCxn id="470" idx="2"/>
          </p:cNvCxnSpPr>
          <p:nvPr/>
        </p:nvCxnSpPr>
        <p:spPr>
          <a:xfrm>
            <a:off x="611556" y="4365029"/>
            <a:ext cx="5364600" cy="91800"/>
          </a:xfrm>
          <a:prstGeom prst="straightConnector1">
            <a:avLst/>
          </a:prstGeom>
          <a:noFill/>
          <a:ln cap="flat" cmpd="sng" w="19050">
            <a:solidFill>
              <a:srgbClr val="FF0000"/>
            </a:solidFill>
            <a:prstDash val="solid"/>
            <a:round/>
            <a:headEnd len="sm" w="sm" type="none"/>
            <a:tailEnd len="med" w="med" type="triangle"/>
          </a:ln>
        </p:spPr>
      </p:cxnSp>
      <p:cxnSp>
        <p:nvCxnSpPr>
          <p:cNvPr id="533" name="Google Shape;533;p62"/>
          <p:cNvCxnSpPr/>
          <p:nvPr/>
        </p:nvCxnSpPr>
        <p:spPr>
          <a:xfrm>
            <a:off x="611560" y="3920690"/>
            <a:ext cx="5256584" cy="444415"/>
          </a:xfrm>
          <a:prstGeom prst="straightConnector1">
            <a:avLst/>
          </a:prstGeom>
          <a:noFill/>
          <a:ln cap="flat" cmpd="sng" w="19050">
            <a:solidFill>
              <a:srgbClr val="FF0000"/>
            </a:solidFill>
            <a:prstDash val="solid"/>
            <a:round/>
            <a:headEnd len="sm" w="sm" type="none"/>
            <a:tailEnd len="med" w="med" type="triangle"/>
          </a:ln>
        </p:spPr>
      </p:cxnSp>
      <p:cxnSp>
        <p:nvCxnSpPr>
          <p:cNvPr id="534" name="Google Shape;534;p62"/>
          <p:cNvCxnSpPr/>
          <p:nvPr/>
        </p:nvCxnSpPr>
        <p:spPr>
          <a:xfrm flipH="1" rot="10800000">
            <a:off x="1259632" y="3030646"/>
            <a:ext cx="4608512" cy="1197178"/>
          </a:xfrm>
          <a:prstGeom prst="straightConnector1">
            <a:avLst/>
          </a:prstGeom>
          <a:noFill/>
          <a:ln cap="flat" cmpd="sng" w="19050">
            <a:solidFill>
              <a:srgbClr val="FF0000"/>
            </a:solidFill>
            <a:prstDash val="solid"/>
            <a:round/>
            <a:headEnd len="sm" w="sm" type="none"/>
            <a:tailEnd len="med" w="med" type="triangle"/>
          </a:ln>
        </p:spPr>
      </p:cxnSp>
      <p:cxnSp>
        <p:nvCxnSpPr>
          <p:cNvPr id="535" name="Google Shape;535;p62"/>
          <p:cNvCxnSpPr/>
          <p:nvPr/>
        </p:nvCxnSpPr>
        <p:spPr>
          <a:xfrm flipH="1" rot="10800000">
            <a:off x="1259632" y="2937310"/>
            <a:ext cx="4608512" cy="918483"/>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 calcmode="lin" valueType="num">
                                      <p:cBhvr additive="base">
                                        <p:cTn dur="500"/>
                                        <p:tgtEl>
                                          <p:spTgt spid="45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anim calcmode="lin" valueType="num">
                                      <p:cBhvr additive="base">
                                        <p:cTn dur="500"/>
                                        <p:tgtEl>
                                          <p:spTgt spid="45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anim calcmode="lin" valueType="num">
                                      <p:cBhvr additive="base">
                                        <p:cTn dur="500"/>
                                        <p:tgtEl>
                                          <p:spTgt spid="45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anim calcmode="lin" valueType="num">
                                      <p:cBhvr additive="base">
                                        <p:cTn dur="500"/>
                                        <p:tgtEl>
                                          <p:spTgt spid="45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3">
                                            <p:txEl>
                                              <p:pRg end="4" st="4"/>
                                            </p:txEl>
                                          </p:spTgt>
                                        </p:tgtEl>
                                        <p:attrNameLst>
                                          <p:attrName>style.visibility</p:attrName>
                                        </p:attrNameLst>
                                      </p:cBhvr>
                                      <p:to>
                                        <p:strVal val="visible"/>
                                      </p:to>
                                    </p:set>
                                    <p:anim calcmode="lin" valueType="num">
                                      <p:cBhvr additive="base">
                                        <p:cTn dur="500"/>
                                        <p:tgtEl>
                                          <p:spTgt spid="45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3">
                                            <p:txEl>
                                              <p:pRg end="5" st="5"/>
                                            </p:txEl>
                                          </p:spTgt>
                                        </p:tgtEl>
                                        <p:attrNameLst>
                                          <p:attrName>style.visibility</p:attrName>
                                        </p:attrNameLst>
                                      </p:cBhvr>
                                      <p:to>
                                        <p:strVal val="visible"/>
                                      </p:to>
                                    </p:set>
                                    <p:anim calcmode="lin" valueType="num">
                                      <p:cBhvr additive="base">
                                        <p:cTn dur="500"/>
                                        <p:tgtEl>
                                          <p:spTgt spid="45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3">
                                            <p:txEl>
                                              <p:pRg end="6" st="6"/>
                                            </p:txEl>
                                          </p:spTgt>
                                        </p:tgtEl>
                                        <p:attrNameLst>
                                          <p:attrName>style.visibility</p:attrName>
                                        </p:attrNameLst>
                                      </p:cBhvr>
                                      <p:to>
                                        <p:strVal val="visible"/>
                                      </p:to>
                                    </p:set>
                                    <p:anim calcmode="lin" valueType="num">
                                      <p:cBhvr additive="base">
                                        <p:cTn dur="500"/>
                                        <p:tgtEl>
                                          <p:spTgt spid="45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gtEl>
                                        <p:attrNameLst>
                                          <p:attrName>style.visibility</p:attrName>
                                        </p:attrNameLst>
                                      </p:cBhvr>
                                      <p:to>
                                        <p:strVal val="visible"/>
                                      </p:to>
                                    </p:set>
                                    <p:anim calcmode="lin" valueType="num">
                                      <p:cBhvr additive="base">
                                        <p:cTn dur="500"/>
                                        <p:tgtEl>
                                          <p:spTgt spid="4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anim calcmode="lin" valueType="num">
                                      <p:cBhvr additive="base">
                                        <p:cTn dur="500"/>
                                        <p:tgtEl>
                                          <p:spTgt spid="5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anim calcmode="lin" valueType="num">
                                      <p:cBhvr additive="base">
                                        <p:cTn dur="500"/>
                                        <p:tgtEl>
                                          <p:spTgt spid="5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anim calcmode="lin" valueType="num">
                                      <p:cBhvr additive="base">
                                        <p:cTn dur="500"/>
                                        <p:tgtEl>
                                          <p:spTgt spid="5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93180" y="24048"/>
            <a:ext cx="8957640" cy="6704792"/>
          </a:xfrm>
          <a:prstGeom prst="rect">
            <a:avLst/>
          </a:prstGeom>
          <a:noFill/>
          <a:ln>
            <a:noFill/>
          </a:ln>
        </p:spPr>
        <p:txBody>
          <a:bodyPr anchorCtr="0" anchor="t" bIns="45700" lIns="91425" spcFirstLastPara="1" rIns="91425" wrap="square" tIns="45700">
            <a:noAutofit/>
          </a:bodyPr>
          <a:lstStyle/>
          <a:p>
            <a:pPr indent="357188" lvl="0" marL="0" rtl="0" algn="just">
              <a:lnSpc>
                <a:spcPct val="80000"/>
              </a:lnSpc>
              <a:spcBef>
                <a:spcPts val="0"/>
              </a:spcBef>
              <a:spcAft>
                <a:spcPts val="0"/>
              </a:spcAft>
              <a:buClr>
                <a:schemeClr val="dk1"/>
              </a:buClr>
              <a:buSzPts val="2400"/>
              <a:buNone/>
            </a:pPr>
            <a:r>
              <a:rPr lang="ru-RU" sz="2400"/>
              <a:t>Давайте посмотрим, как мы можем попасть на четвертую ступеньку, раскладывая наши пути на две группы.</a:t>
            </a:r>
            <a:endParaRPr/>
          </a:p>
          <a:p>
            <a:pPr indent="357188" lvl="0" marL="0" rtl="0" algn="just">
              <a:lnSpc>
                <a:spcPct val="80000"/>
              </a:lnSpc>
              <a:spcBef>
                <a:spcPts val="480"/>
              </a:spcBef>
              <a:spcAft>
                <a:spcPts val="0"/>
              </a:spcAft>
              <a:buClr>
                <a:schemeClr val="dk1"/>
              </a:buClr>
              <a:buSzPts val="2400"/>
              <a:buNone/>
            </a:pPr>
            <a:r>
              <a:rPr lang="ru-RU" sz="2400"/>
              <a:t>У нас нарисованы все пути до 2 ступеньки, их две штуки и к каждому из них мы добавляем один большой шаг и получаем тоже два пути до 4 ступеньки.</a:t>
            </a:r>
            <a:endParaRPr/>
          </a:p>
          <a:p>
            <a:pPr indent="357188" lvl="0" marL="0" rtl="0" algn="just">
              <a:lnSpc>
                <a:spcPct val="80000"/>
              </a:lnSpc>
              <a:spcBef>
                <a:spcPts val="480"/>
              </a:spcBef>
              <a:spcAft>
                <a:spcPts val="0"/>
              </a:spcAft>
              <a:buClr>
                <a:schemeClr val="dk1"/>
              </a:buClr>
              <a:buSzPts val="2400"/>
              <a:buNone/>
            </a:pPr>
            <a:r>
              <a:rPr lang="ru-RU" sz="2400"/>
              <a:t>Ну и, соответственно, у нас есть 3 пути попасть на третью ступеньку. И, если мы каждому из них добавим еще маленький шажок, то мы получим соответственно три способа попасть на четвертую ступеньку.</a:t>
            </a:r>
            <a:endParaRPr/>
          </a:p>
          <a:p>
            <a:pPr indent="357188" lvl="0" marL="0" rtl="0" algn="just">
              <a:lnSpc>
                <a:spcPct val="80000"/>
              </a:lnSpc>
              <a:spcBef>
                <a:spcPts val="480"/>
              </a:spcBef>
              <a:spcAft>
                <a:spcPts val="0"/>
              </a:spcAft>
              <a:buClr>
                <a:schemeClr val="dk1"/>
              </a:buClr>
              <a:buSzPts val="2400"/>
              <a:buNone/>
            </a:pPr>
            <a:r>
              <a:rPr lang="ru-RU" sz="2400"/>
              <a:t>Таким образом, общее количество способов попасть на i-ю ступеньку получается равным </a:t>
            </a:r>
            <a:r>
              <a:rPr lang="ru-RU" sz="2400">
                <a:solidFill>
                  <a:srgbClr val="FF0000"/>
                </a:solidFill>
              </a:rPr>
              <a:t>а</a:t>
            </a:r>
            <a:r>
              <a:rPr baseline="-25000" lang="ru-RU" sz="2400">
                <a:solidFill>
                  <a:srgbClr val="FF0000"/>
                </a:solidFill>
              </a:rPr>
              <a:t>i </a:t>
            </a:r>
            <a:r>
              <a:rPr lang="ru-RU" sz="2400"/>
              <a:t>= </a:t>
            </a:r>
            <a:r>
              <a:rPr lang="ru-RU" sz="2400">
                <a:solidFill>
                  <a:srgbClr val="FF0000"/>
                </a:solidFill>
              </a:rPr>
              <a:t>а</a:t>
            </a:r>
            <a:r>
              <a:rPr baseline="-25000" lang="ru-RU" sz="2400">
                <a:solidFill>
                  <a:srgbClr val="FF0000"/>
                </a:solidFill>
              </a:rPr>
              <a:t>i-1  </a:t>
            </a:r>
            <a:r>
              <a:rPr lang="ru-RU" sz="2400">
                <a:solidFill>
                  <a:srgbClr val="FF0000"/>
                </a:solidFill>
              </a:rPr>
              <a:t>+ а</a:t>
            </a:r>
            <a:r>
              <a:rPr baseline="-25000" lang="ru-RU" sz="2400">
                <a:solidFill>
                  <a:srgbClr val="FF0000"/>
                </a:solidFill>
              </a:rPr>
              <a:t>i-2 </a:t>
            </a:r>
            <a:r>
              <a:rPr baseline="-25000" lang="ru-RU" sz="2400"/>
              <a:t>.</a:t>
            </a:r>
            <a:endParaRPr/>
          </a:p>
          <a:p>
            <a:pPr indent="357188" lvl="0" marL="0" rtl="0" algn="just">
              <a:lnSpc>
                <a:spcPct val="80000"/>
              </a:lnSpc>
              <a:spcBef>
                <a:spcPts val="480"/>
              </a:spcBef>
              <a:spcAft>
                <a:spcPts val="0"/>
              </a:spcAft>
              <a:buClr>
                <a:schemeClr val="dk1"/>
              </a:buClr>
              <a:buSzPts val="2400"/>
              <a:buNone/>
            </a:pPr>
            <a:r>
              <a:rPr lang="ru-RU" sz="2400"/>
              <a:t>Очень похоже, что это формула для чисел Фибоначчи. Но это еще пока не совсем.</a:t>
            </a:r>
            <a:endParaRPr/>
          </a:p>
          <a:p>
            <a:pPr indent="357188" lvl="0" marL="0" rtl="0" algn="just">
              <a:lnSpc>
                <a:spcPct val="80000"/>
              </a:lnSpc>
              <a:spcBef>
                <a:spcPts val="480"/>
              </a:spcBef>
              <a:spcAft>
                <a:spcPts val="0"/>
              </a:spcAft>
              <a:buClr>
                <a:schemeClr val="dk1"/>
              </a:buClr>
              <a:buSzPts val="2400"/>
              <a:buNone/>
            </a:pPr>
            <a:r>
              <a:rPr lang="ru-RU" sz="2400"/>
              <a:t>Для того чтобы это формула задавала числа Фибоначчи нужны соответствующие начальные значения. Потому что, если задать другие начальные значения, то у нас получится другая последовательность. </a:t>
            </a:r>
            <a:endParaRPr/>
          </a:p>
          <a:p>
            <a:pPr indent="357188" lvl="0" marL="0" rtl="0" algn="just">
              <a:lnSpc>
                <a:spcPct val="80000"/>
              </a:lnSpc>
              <a:spcBef>
                <a:spcPts val="480"/>
              </a:spcBef>
              <a:spcAft>
                <a:spcPts val="0"/>
              </a:spcAft>
              <a:buClr>
                <a:schemeClr val="dk1"/>
              </a:buClr>
              <a:buSzPts val="2400"/>
              <a:buNone/>
            </a:pPr>
            <a:r>
              <a:rPr lang="ru-RU" sz="2400"/>
              <a:t>Давайте посмотрим какие начальные значения нам здесь нужны. У нас есть a</a:t>
            </a:r>
            <a:r>
              <a:rPr baseline="-25000" lang="ru-RU" sz="2400"/>
              <a:t>1</a:t>
            </a:r>
            <a:r>
              <a:rPr lang="ru-RU" sz="2400"/>
              <a:t> , это единичка. Мы можем сказать что </a:t>
            </a:r>
            <a:r>
              <a:rPr lang="ru-RU" sz="2400">
                <a:solidFill>
                  <a:srgbClr val="FF0000"/>
                </a:solidFill>
              </a:rPr>
              <a:t>а</a:t>
            </a:r>
            <a:r>
              <a:rPr baseline="-25000" lang="ru-RU" sz="2400">
                <a:solidFill>
                  <a:srgbClr val="FF0000"/>
                </a:solidFill>
              </a:rPr>
              <a:t>2</a:t>
            </a:r>
            <a:r>
              <a:rPr lang="ru-RU" sz="2400"/>
              <a:t> равно двойка и дальше получить как раз последовательность чисел Фибоначчи 3,5,8 и т.д.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3"/>
          <p:cNvSpPr txBox="1"/>
          <p:nvPr>
            <p:ph type="title"/>
          </p:nvPr>
        </p:nvSpPr>
        <p:spPr>
          <a:xfrm>
            <a:off x="457200" y="274638"/>
            <a:ext cx="8229600" cy="7778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Пример</a:t>
            </a:r>
            <a:endParaRPr/>
          </a:p>
        </p:txBody>
      </p:sp>
      <p:sp>
        <p:nvSpPr>
          <p:cNvPr id="541" name="Google Shape;541;p63"/>
          <p:cNvSpPr txBox="1"/>
          <p:nvPr>
            <p:ph idx="1" type="body"/>
          </p:nvPr>
        </p:nvSpPr>
        <p:spPr>
          <a:xfrm>
            <a:off x="0" y="981075"/>
            <a:ext cx="971550" cy="41767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folHlink"/>
              </a:buClr>
              <a:buSzPts val="2000"/>
              <a:buFont typeface="Arial"/>
              <a:buNone/>
            </a:pPr>
            <a:r>
              <a:rPr lang="ru-RU" sz="2000">
                <a:solidFill>
                  <a:schemeClr val="folHlink"/>
                </a:solidFill>
              </a:rPr>
              <a:t>W = 16</a:t>
            </a:r>
            <a:r>
              <a:rPr lang="ru-RU" sz="2000"/>
              <a:t>,</a:t>
            </a:r>
            <a:endParaRPr i="1" sz="2000"/>
          </a:p>
          <a:p>
            <a:pPr indent="-342900" lvl="0" marL="342900" rtl="0" algn="l">
              <a:spcBef>
                <a:spcPts val="400"/>
              </a:spcBef>
              <a:spcAft>
                <a:spcPts val="0"/>
              </a:spcAft>
              <a:buClr>
                <a:schemeClr val="dk1"/>
              </a:buClr>
              <a:buSzPts val="2000"/>
              <a:buFont typeface="Arial"/>
              <a:buNone/>
            </a:pPr>
            <a:r>
              <a:rPr i="1" lang="ru-RU" sz="2000"/>
              <a:t>c</a:t>
            </a:r>
            <a:r>
              <a:rPr lang="ru-RU" sz="2000"/>
              <a:t>1  = 5,</a:t>
            </a:r>
            <a:r>
              <a:rPr i="1" lang="ru-RU" sz="2000"/>
              <a:t>   </a:t>
            </a:r>
            <a:endParaRPr i="1"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w1 </a:t>
            </a:r>
            <a:r>
              <a:rPr lang="ru-RU" sz="2000">
                <a:solidFill>
                  <a:schemeClr val="folHlink"/>
                </a:solidFill>
              </a:rPr>
              <a:t>= 4;</a:t>
            </a:r>
            <a:endParaRPr i="1" sz="2000">
              <a:solidFill>
                <a:schemeClr val="folHlink"/>
              </a:solidFill>
            </a:endParaRPr>
          </a:p>
          <a:p>
            <a:pPr indent="-342900" lvl="0" marL="342900" rtl="0" algn="l">
              <a:spcBef>
                <a:spcPts val="400"/>
              </a:spcBef>
              <a:spcAft>
                <a:spcPts val="0"/>
              </a:spcAft>
              <a:buClr>
                <a:schemeClr val="dk1"/>
              </a:buClr>
              <a:buSzPts val="2000"/>
              <a:buFont typeface="Arial"/>
              <a:buNone/>
            </a:pPr>
            <a:r>
              <a:rPr i="1" lang="ru-RU" sz="2000"/>
              <a:t>c</a:t>
            </a:r>
            <a:r>
              <a:rPr lang="ru-RU" sz="2000"/>
              <a:t>2 </a:t>
            </a:r>
            <a:r>
              <a:rPr i="1" lang="ru-RU" sz="2000"/>
              <a:t>  </a:t>
            </a:r>
            <a:r>
              <a:rPr lang="ru-RU" sz="2000"/>
              <a:t>= 7,</a:t>
            </a:r>
            <a:r>
              <a:rPr i="1" lang="ru-RU" sz="2000"/>
              <a:t>  </a:t>
            </a:r>
            <a:endParaRPr i="1"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w2 </a:t>
            </a:r>
            <a:r>
              <a:rPr lang="ru-RU" sz="2000">
                <a:solidFill>
                  <a:schemeClr val="folHlink"/>
                </a:solidFill>
              </a:rPr>
              <a:t>= 5;</a:t>
            </a:r>
            <a:endParaRPr/>
          </a:p>
          <a:p>
            <a:pPr indent="-342900" lvl="0" marL="342900" rtl="0" algn="l">
              <a:spcBef>
                <a:spcPts val="400"/>
              </a:spcBef>
              <a:spcAft>
                <a:spcPts val="0"/>
              </a:spcAft>
              <a:buClr>
                <a:schemeClr val="dk1"/>
              </a:buClr>
              <a:buSzPts val="2000"/>
              <a:buFont typeface="Arial"/>
              <a:buNone/>
            </a:pPr>
            <a:r>
              <a:rPr lang="ru-RU" sz="2000"/>
              <a:t>c3</a:t>
            </a:r>
            <a:r>
              <a:rPr i="1" lang="ru-RU" sz="2000"/>
              <a:t>   </a:t>
            </a:r>
            <a:r>
              <a:rPr lang="ru-RU" sz="2000"/>
              <a:t>= 4,</a:t>
            </a:r>
            <a:r>
              <a:rPr i="1" lang="ru-RU" sz="2000"/>
              <a:t>  </a:t>
            </a:r>
            <a:endParaRPr i="1"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w3 </a:t>
            </a:r>
            <a:r>
              <a:rPr lang="ru-RU" sz="2000">
                <a:solidFill>
                  <a:schemeClr val="folHlink"/>
                </a:solidFill>
              </a:rPr>
              <a:t>= 3;</a:t>
            </a:r>
            <a:endParaRPr i="1" sz="2000">
              <a:solidFill>
                <a:schemeClr val="folHlink"/>
              </a:solidFill>
            </a:endParaRPr>
          </a:p>
          <a:p>
            <a:pPr indent="-342900" lvl="0" marL="342900" rtl="0" algn="l">
              <a:spcBef>
                <a:spcPts val="400"/>
              </a:spcBef>
              <a:spcAft>
                <a:spcPts val="0"/>
              </a:spcAft>
              <a:buClr>
                <a:schemeClr val="dk1"/>
              </a:buClr>
              <a:buSzPts val="2000"/>
              <a:buFont typeface="Arial"/>
              <a:buNone/>
            </a:pPr>
            <a:r>
              <a:rPr i="1" lang="ru-RU" sz="2000"/>
              <a:t>c</a:t>
            </a:r>
            <a:r>
              <a:rPr lang="ru-RU" sz="2000"/>
              <a:t>4</a:t>
            </a:r>
            <a:r>
              <a:rPr i="1" lang="ru-RU" sz="2000"/>
              <a:t>  </a:t>
            </a:r>
            <a:r>
              <a:rPr lang="ru-RU" sz="2000"/>
              <a:t>= 9,  </a:t>
            </a:r>
            <a:endParaRPr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w4 </a:t>
            </a:r>
            <a:r>
              <a:rPr lang="ru-RU" sz="2000">
                <a:solidFill>
                  <a:schemeClr val="folHlink"/>
                </a:solidFill>
              </a:rPr>
              <a:t>= 7;</a:t>
            </a:r>
            <a:endParaRPr i="1" sz="2000">
              <a:solidFill>
                <a:schemeClr val="folHlink"/>
              </a:solidFill>
            </a:endParaRPr>
          </a:p>
          <a:p>
            <a:pPr indent="-342900" lvl="0" marL="342900" rtl="0" algn="l">
              <a:spcBef>
                <a:spcPts val="400"/>
              </a:spcBef>
              <a:spcAft>
                <a:spcPts val="0"/>
              </a:spcAft>
              <a:buClr>
                <a:schemeClr val="dk1"/>
              </a:buClr>
              <a:buSzPts val="2000"/>
              <a:buFont typeface="Arial"/>
              <a:buNone/>
            </a:pPr>
            <a:r>
              <a:rPr i="1" lang="ru-RU" sz="2000"/>
              <a:t>c</a:t>
            </a:r>
            <a:r>
              <a:rPr lang="ru-RU" sz="2000"/>
              <a:t>5</a:t>
            </a:r>
            <a:r>
              <a:rPr i="1" lang="ru-RU" sz="2000"/>
              <a:t>  </a:t>
            </a:r>
            <a:r>
              <a:rPr lang="ru-RU" sz="2000"/>
              <a:t>= 8,  </a:t>
            </a:r>
            <a:endParaRPr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w5 </a:t>
            </a:r>
            <a:r>
              <a:rPr lang="ru-RU" sz="2000">
                <a:solidFill>
                  <a:schemeClr val="folHlink"/>
                </a:solidFill>
              </a:rPr>
              <a:t>= 6.</a:t>
            </a:r>
            <a:endParaRPr/>
          </a:p>
          <a:p>
            <a:pPr indent="-342900" lvl="0" marL="342900" rtl="0" algn="l">
              <a:spcBef>
                <a:spcPts val="400"/>
              </a:spcBef>
              <a:spcAft>
                <a:spcPts val="0"/>
              </a:spcAft>
              <a:buClr>
                <a:schemeClr val="dk1"/>
              </a:buClr>
              <a:buSzPts val="2000"/>
              <a:buFont typeface="Arial"/>
              <a:buNone/>
            </a:pPr>
            <a:r>
              <a:t/>
            </a:r>
            <a:endParaRPr sz="2000"/>
          </a:p>
        </p:txBody>
      </p:sp>
      <p:graphicFrame>
        <p:nvGraphicFramePr>
          <p:cNvPr id="542" name="Google Shape;542;p63"/>
          <p:cNvGraphicFramePr/>
          <p:nvPr/>
        </p:nvGraphicFramePr>
        <p:xfrm>
          <a:off x="1042988" y="1125538"/>
          <a:ext cx="3000000" cy="3000000"/>
        </p:xfrm>
        <a:graphic>
          <a:graphicData uri="http://schemas.openxmlformats.org/drawingml/2006/table">
            <a:tbl>
              <a:tblPr>
                <a:noFill/>
                <a:tableStyleId>{B8D29D7C-27CE-4FD9-AAA4-7E7A38C4B0F1}</a:tableStyleId>
              </a:tblPr>
              <a:tblGrid>
                <a:gridCol w="438150"/>
                <a:gridCol w="442900"/>
                <a:gridCol w="438150"/>
                <a:gridCol w="439750"/>
                <a:gridCol w="442900"/>
                <a:gridCol w="439750"/>
                <a:gridCol w="438150"/>
                <a:gridCol w="442900"/>
                <a:gridCol w="438150"/>
                <a:gridCol w="447675"/>
                <a:gridCol w="433400"/>
                <a:gridCol w="438150"/>
                <a:gridCol w="439725"/>
                <a:gridCol w="442925"/>
                <a:gridCol w="439725"/>
                <a:gridCol w="438150"/>
                <a:gridCol w="442925"/>
                <a:gridCol w="438150"/>
              </a:tblGrid>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i\j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4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21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21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43" name="Google Shape;543;p63"/>
          <p:cNvSpPr/>
          <p:nvPr/>
        </p:nvSpPr>
        <p:spPr>
          <a:xfrm>
            <a:off x="1042988" y="4437063"/>
            <a:ext cx="8101012" cy="132343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lang="ru-RU" sz="2000">
                <a:solidFill>
                  <a:schemeClr val="dk1"/>
                </a:solidFill>
                <a:latin typeface="Arial"/>
                <a:ea typeface="Arial"/>
                <a:cs typeface="Arial"/>
                <a:sym typeface="Arial"/>
              </a:rPr>
              <a:t>Решение примера определяется  </a:t>
            </a:r>
            <a:r>
              <a:rPr i="1" lang="ru-RU" sz="2000">
                <a:solidFill>
                  <a:schemeClr val="dk1"/>
                </a:solidFill>
                <a:latin typeface="Arial"/>
                <a:ea typeface="Arial"/>
                <a:cs typeface="Arial"/>
                <a:sym typeface="Arial"/>
              </a:rPr>
              <a:t>T</a:t>
            </a:r>
            <a:r>
              <a:rPr lang="ru-RU" sz="2000">
                <a:solidFill>
                  <a:schemeClr val="dk1"/>
                </a:solidFill>
                <a:latin typeface="Arial"/>
                <a:ea typeface="Arial"/>
                <a:cs typeface="Arial"/>
                <a:sym typeface="Arial"/>
              </a:rPr>
              <a:t>[5, 16] = 21.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ru-RU" sz="2000">
                <a:solidFill>
                  <a:schemeClr val="dk1"/>
                </a:solidFill>
                <a:latin typeface="Arial"/>
                <a:ea typeface="Arial"/>
                <a:cs typeface="Arial"/>
                <a:sym typeface="Arial"/>
              </a:rPr>
              <a:t>В примере суммарная масса предметов, подлежащих упаковке</a:t>
            </a:r>
            <a:endParaRPr/>
          </a:p>
          <a:p>
            <a:pPr indent="0" lvl="0" marL="0" marR="0" rtl="0" algn="l">
              <a:spcBef>
                <a:spcPts val="0"/>
              </a:spcBef>
              <a:spcAft>
                <a:spcPts val="0"/>
              </a:spcAft>
              <a:buNone/>
            </a:pPr>
            <a:r>
              <a:rPr lang="ru-RU" sz="2000">
                <a:solidFill>
                  <a:schemeClr val="dk1"/>
                </a:solidFill>
                <a:latin typeface="Arial"/>
                <a:ea typeface="Arial"/>
                <a:cs typeface="Arial"/>
                <a:sym typeface="Arial"/>
              </a:rPr>
              <a:t>в рюкзак, совпадает с</a:t>
            </a:r>
            <a:r>
              <a:rPr i="1" lang="ru-RU" sz="2000">
                <a:solidFill>
                  <a:schemeClr val="dk1"/>
                </a:solidFill>
                <a:latin typeface="Arial"/>
                <a:ea typeface="Arial"/>
                <a:cs typeface="Arial"/>
                <a:sym typeface="Arial"/>
              </a:rPr>
              <a:t> W</a:t>
            </a:r>
            <a:r>
              <a:rPr lang="ru-RU" sz="2000">
                <a:solidFill>
                  <a:schemeClr val="dk1"/>
                </a:solidFill>
                <a:latin typeface="Arial"/>
                <a:ea typeface="Arial"/>
                <a:cs typeface="Arial"/>
                <a:sym typeface="Arial"/>
              </a:rPr>
              <a:t>, в общем-же случае она просто не должна превосходить величину </a:t>
            </a:r>
            <a:r>
              <a:rPr i="1" lang="ru-RU" sz="2000">
                <a:solidFill>
                  <a:schemeClr val="dk1"/>
                </a:solidFill>
                <a:latin typeface="Arial"/>
                <a:ea typeface="Arial"/>
                <a:cs typeface="Arial"/>
                <a:sym typeface="Arial"/>
              </a:rPr>
              <a:t>W</a:t>
            </a:r>
            <a:r>
              <a:rPr lang="ru-RU" sz="2000">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0" st="0"/>
                                            </p:txEl>
                                          </p:spTgt>
                                        </p:tgtEl>
                                        <p:attrNameLst>
                                          <p:attrName>style.visibility</p:attrName>
                                        </p:attrNameLst>
                                      </p:cBhvr>
                                      <p:to>
                                        <p:strVal val="visible"/>
                                      </p:to>
                                    </p:set>
                                    <p:anim calcmode="lin" valueType="num">
                                      <p:cBhvr additive="base">
                                        <p:cTn dur="500"/>
                                        <p:tgtEl>
                                          <p:spTgt spid="5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1" st="1"/>
                                            </p:txEl>
                                          </p:spTgt>
                                        </p:tgtEl>
                                        <p:attrNameLst>
                                          <p:attrName>style.visibility</p:attrName>
                                        </p:attrNameLst>
                                      </p:cBhvr>
                                      <p:to>
                                        <p:strVal val="visible"/>
                                      </p:to>
                                    </p:set>
                                    <p:anim calcmode="lin" valueType="num">
                                      <p:cBhvr additive="base">
                                        <p:cTn dur="500"/>
                                        <p:tgtEl>
                                          <p:spTgt spid="5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2" st="2"/>
                                            </p:txEl>
                                          </p:spTgt>
                                        </p:tgtEl>
                                        <p:attrNameLst>
                                          <p:attrName>style.visibility</p:attrName>
                                        </p:attrNameLst>
                                      </p:cBhvr>
                                      <p:to>
                                        <p:strVal val="visible"/>
                                      </p:to>
                                    </p:set>
                                    <p:anim calcmode="lin" valueType="num">
                                      <p:cBhvr additive="base">
                                        <p:cTn dur="500"/>
                                        <p:tgtEl>
                                          <p:spTgt spid="5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3" st="3"/>
                                            </p:txEl>
                                          </p:spTgt>
                                        </p:tgtEl>
                                        <p:attrNameLst>
                                          <p:attrName>style.visibility</p:attrName>
                                        </p:attrNameLst>
                                      </p:cBhvr>
                                      <p:to>
                                        <p:strVal val="visible"/>
                                      </p:to>
                                    </p:set>
                                    <p:anim calcmode="lin" valueType="num">
                                      <p:cBhvr additive="base">
                                        <p:cTn dur="500"/>
                                        <p:tgtEl>
                                          <p:spTgt spid="5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4" st="4"/>
                                            </p:txEl>
                                          </p:spTgt>
                                        </p:tgtEl>
                                        <p:attrNameLst>
                                          <p:attrName>style.visibility</p:attrName>
                                        </p:attrNameLst>
                                      </p:cBhvr>
                                      <p:to>
                                        <p:strVal val="visible"/>
                                      </p:to>
                                    </p:set>
                                    <p:anim calcmode="lin" valueType="num">
                                      <p:cBhvr additive="base">
                                        <p:cTn dur="500"/>
                                        <p:tgtEl>
                                          <p:spTgt spid="54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5" st="5"/>
                                            </p:txEl>
                                          </p:spTgt>
                                        </p:tgtEl>
                                        <p:attrNameLst>
                                          <p:attrName>style.visibility</p:attrName>
                                        </p:attrNameLst>
                                      </p:cBhvr>
                                      <p:to>
                                        <p:strVal val="visible"/>
                                      </p:to>
                                    </p:set>
                                    <p:anim calcmode="lin" valueType="num">
                                      <p:cBhvr additive="base">
                                        <p:cTn dur="500"/>
                                        <p:tgtEl>
                                          <p:spTgt spid="54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6" st="6"/>
                                            </p:txEl>
                                          </p:spTgt>
                                        </p:tgtEl>
                                        <p:attrNameLst>
                                          <p:attrName>style.visibility</p:attrName>
                                        </p:attrNameLst>
                                      </p:cBhvr>
                                      <p:to>
                                        <p:strVal val="visible"/>
                                      </p:to>
                                    </p:set>
                                    <p:anim calcmode="lin" valueType="num">
                                      <p:cBhvr additive="base">
                                        <p:cTn dur="500"/>
                                        <p:tgtEl>
                                          <p:spTgt spid="54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7" st="7"/>
                                            </p:txEl>
                                          </p:spTgt>
                                        </p:tgtEl>
                                        <p:attrNameLst>
                                          <p:attrName>style.visibility</p:attrName>
                                        </p:attrNameLst>
                                      </p:cBhvr>
                                      <p:to>
                                        <p:strVal val="visible"/>
                                      </p:to>
                                    </p:set>
                                    <p:anim calcmode="lin" valueType="num">
                                      <p:cBhvr additive="base">
                                        <p:cTn dur="500"/>
                                        <p:tgtEl>
                                          <p:spTgt spid="54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8" st="8"/>
                                            </p:txEl>
                                          </p:spTgt>
                                        </p:tgtEl>
                                        <p:attrNameLst>
                                          <p:attrName>style.visibility</p:attrName>
                                        </p:attrNameLst>
                                      </p:cBhvr>
                                      <p:to>
                                        <p:strVal val="visible"/>
                                      </p:to>
                                    </p:set>
                                    <p:anim calcmode="lin" valueType="num">
                                      <p:cBhvr additive="base">
                                        <p:cTn dur="500"/>
                                        <p:tgtEl>
                                          <p:spTgt spid="54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9" st="9"/>
                                            </p:txEl>
                                          </p:spTgt>
                                        </p:tgtEl>
                                        <p:attrNameLst>
                                          <p:attrName>style.visibility</p:attrName>
                                        </p:attrNameLst>
                                      </p:cBhvr>
                                      <p:to>
                                        <p:strVal val="visible"/>
                                      </p:to>
                                    </p:set>
                                    <p:anim calcmode="lin" valueType="num">
                                      <p:cBhvr additive="base">
                                        <p:cTn dur="500"/>
                                        <p:tgtEl>
                                          <p:spTgt spid="54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10" st="10"/>
                                            </p:txEl>
                                          </p:spTgt>
                                        </p:tgtEl>
                                        <p:attrNameLst>
                                          <p:attrName>style.visibility</p:attrName>
                                        </p:attrNameLst>
                                      </p:cBhvr>
                                      <p:to>
                                        <p:strVal val="visible"/>
                                      </p:to>
                                    </p:set>
                                    <p:anim calcmode="lin" valueType="num">
                                      <p:cBhvr additive="base">
                                        <p:cTn dur="500"/>
                                        <p:tgtEl>
                                          <p:spTgt spid="54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xEl>
                                              <p:pRg end="11" st="11"/>
                                            </p:txEl>
                                          </p:spTgt>
                                        </p:tgtEl>
                                        <p:attrNameLst>
                                          <p:attrName>style.visibility</p:attrName>
                                        </p:attrNameLst>
                                      </p:cBhvr>
                                      <p:to>
                                        <p:strVal val="visible"/>
                                      </p:to>
                                    </p:set>
                                    <p:anim calcmode="lin" valueType="num">
                                      <p:cBhvr additive="base">
                                        <p:cTn dur="500"/>
                                        <p:tgtEl>
                                          <p:spTgt spid="54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 calcmode="lin" valueType="num">
                                      <p:cBhvr additive="base">
                                        <p:cTn dur="500"/>
                                        <p:tgtEl>
                                          <p:spTgt spid="5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anim calcmode="lin" valueType="num">
                                      <p:cBhvr additive="base">
                                        <p:cTn dur="500"/>
                                        <p:tgtEl>
                                          <p:spTgt spid="5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anim calcmode="lin" valueType="num">
                                      <p:cBhvr additive="base">
                                        <p:cTn dur="500"/>
                                        <p:tgtEl>
                                          <p:spTgt spid="5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4"/>
          <p:cNvSpPr txBox="1"/>
          <p:nvPr>
            <p:ph type="title"/>
          </p:nvPr>
        </p:nvSpPr>
        <p:spPr>
          <a:xfrm>
            <a:off x="457200" y="274638"/>
            <a:ext cx="8229600" cy="5619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Обратный ход</a:t>
            </a:r>
            <a:endParaRPr/>
          </a:p>
        </p:txBody>
      </p:sp>
      <p:sp>
        <p:nvSpPr>
          <p:cNvPr id="549" name="Google Shape;549;p64"/>
          <p:cNvSpPr txBox="1"/>
          <p:nvPr>
            <p:ph idx="1" type="body"/>
          </p:nvPr>
        </p:nvSpPr>
        <p:spPr>
          <a:xfrm>
            <a:off x="323850" y="908050"/>
            <a:ext cx="8640763" cy="54006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Arial"/>
              <a:buNone/>
            </a:pPr>
            <a:r>
              <a:rPr lang="ru-RU" sz="2400"/>
              <a:t>Требуется определить набор предметов, которые подлежат</a:t>
            </a:r>
            <a:endParaRPr/>
          </a:p>
          <a:p>
            <a:pPr indent="-342900" lvl="0" marL="342900" rtl="0" algn="l">
              <a:spcBef>
                <a:spcPts val="480"/>
              </a:spcBef>
              <a:spcAft>
                <a:spcPts val="0"/>
              </a:spcAft>
              <a:buClr>
                <a:schemeClr val="dk1"/>
              </a:buClr>
              <a:buSzPts val="2400"/>
              <a:buFont typeface="Arial"/>
              <a:buNone/>
            </a:pPr>
            <a:r>
              <a:rPr lang="ru-RU" sz="2400"/>
              <a:t>упаковке в рюкзак. </a:t>
            </a:r>
            <a:endParaRPr/>
          </a:p>
          <a:p>
            <a:pPr indent="-342900" lvl="0" marL="34290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None/>
            </a:pPr>
            <a:r>
              <a:rPr lang="ru-RU" sz="2400"/>
              <a:t>Сравним значение </a:t>
            </a:r>
            <a:r>
              <a:rPr i="1" lang="ru-RU" sz="2400"/>
              <a:t>T</a:t>
            </a:r>
            <a:r>
              <a:rPr lang="ru-RU" sz="2400"/>
              <a:t>[</a:t>
            </a:r>
            <a:r>
              <a:rPr i="1" lang="ru-RU" sz="2400"/>
              <a:t>n</a:t>
            </a:r>
            <a:r>
              <a:rPr lang="ru-RU" sz="2400"/>
              <a:t>,</a:t>
            </a:r>
            <a:r>
              <a:rPr i="1" lang="ru-RU" sz="2400"/>
              <a:t> W</a:t>
            </a:r>
            <a:r>
              <a:rPr lang="ru-RU" sz="2400"/>
              <a:t>] со значением </a:t>
            </a:r>
            <a:r>
              <a:rPr i="1" lang="ru-RU" sz="2400"/>
              <a:t>T</a:t>
            </a:r>
            <a:r>
              <a:rPr lang="ru-RU" sz="2400"/>
              <a:t>[</a:t>
            </a:r>
            <a:r>
              <a:rPr i="1" lang="ru-RU" sz="2400"/>
              <a:t>n</a:t>
            </a:r>
            <a:r>
              <a:rPr lang="ru-RU" sz="2400"/>
              <a:t>-1, </a:t>
            </a:r>
            <a:r>
              <a:rPr i="1" lang="ru-RU" sz="2400"/>
              <a:t>W</a:t>
            </a:r>
            <a:r>
              <a:rPr lang="ru-RU" sz="2400"/>
              <a:t>]:</a:t>
            </a:r>
            <a:endParaRPr/>
          </a:p>
          <a:p>
            <a:pPr indent="-342900" lvl="0" marL="342900" rtl="0" algn="l">
              <a:spcBef>
                <a:spcPts val="480"/>
              </a:spcBef>
              <a:spcAft>
                <a:spcPts val="0"/>
              </a:spcAft>
              <a:buClr>
                <a:schemeClr val="dk1"/>
              </a:buClr>
              <a:buSzPts val="2400"/>
              <a:buNone/>
            </a:pPr>
            <a:r>
              <a:rPr lang="ru-RU" sz="2400"/>
              <a:t>1) Если  </a:t>
            </a:r>
            <a:r>
              <a:rPr i="1" lang="ru-RU" sz="2400"/>
              <a:t>T</a:t>
            </a:r>
            <a:r>
              <a:rPr lang="ru-RU" sz="2400"/>
              <a:t>[</a:t>
            </a:r>
            <a:r>
              <a:rPr i="1" lang="ru-RU" sz="2400"/>
              <a:t>n</a:t>
            </a:r>
            <a:r>
              <a:rPr lang="ru-RU" sz="2400"/>
              <a:t>, </a:t>
            </a:r>
            <a:r>
              <a:rPr i="1" lang="ru-RU" sz="2400"/>
              <a:t>W</a:t>
            </a:r>
            <a:r>
              <a:rPr lang="ru-RU" sz="2400"/>
              <a:t>] ≠ </a:t>
            </a:r>
            <a:r>
              <a:rPr i="1" lang="ru-RU" sz="2400"/>
              <a:t>T</a:t>
            </a:r>
            <a:r>
              <a:rPr lang="ru-RU" sz="2400"/>
              <a:t>[</a:t>
            </a:r>
            <a:r>
              <a:rPr i="1" lang="ru-RU" sz="2400"/>
              <a:t>n − </a:t>
            </a:r>
            <a:r>
              <a:rPr lang="ru-RU" sz="2400"/>
              <a:t>1, </a:t>
            </a:r>
            <a:r>
              <a:rPr i="1" lang="ru-RU" sz="2400"/>
              <a:t>W</a:t>
            </a:r>
            <a:r>
              <a:rPr lang="ru-RU" sz="2400"/>
              <a:t>], то предмет c номером </a:t>
            </a:r>
            <a:r>
              <a:rPr i="1" lang="ru-RU" sz="2400"/>
              <a:t>n</a:t>
            </a:r>
            <a:r>
              <a:rPr lang="ru-RU" sz="2400"/>
              <a:t> обязательно упаковывается в рюкзак, после чего переходим к сравнению элементов </a:t>
            </a:r>
            <a:r>
              <a:rPr i="1" lang="ru-RU" sz="2400"/>
              <a:t>T</a:t>
            </a:r>
            <a:r>
              <a:rPr lang="ru-RU" sz="2400"/>
              <a:t>[</a:t>
            </a:r>
            <a:r>
              <a:rPr i="1" lang="ru-RU" sz="2400"/>
              <a:t>n − </a:t>
            </a:r>
            <a:r>
              <a:rPr lang="ru-RU" sz="2400"/>
              <a:t>1, </a:t>
            </a:r>
            <a:r>
              <a:rPr i="1" lang="ru-RU" sz="2400"/>
              <a:t>W − w</a:t>
            </a:r>
            <a:r>
              <a:rPr baseline="-25000" i="1" lang="ru-RU" sz="2400"/>
              <a:t>n</a:t>
            </a:r>
            <a:r>
              <a:rPr lang="ru-RU" sz="2400"/>
              <a:t>] и </a:t>
            </a:r>
            <a:r>
              <a:rPr i="1" lang="ru-RU" sz="2400"/>
              <a:t>T</a:t>
            </a:r>
            <a:r>
              <a:rPr lang="ru-RU" sz="2400"/>
              <a:t>[</a:t>
            </a:r>
            <a:r>
              <a:rPr i="1" lang="ru-RU" sz="2400"/>
              <a:t>n − </a:t>
            </a:r>
            <a:r>
              <a:rPr lang="ru-RU" sz="2400"/>
              <a:t>2, </a:t>
            </a:r>
            <a:r>
              <a:rPr i="1" lang="ru-RU" sz="2400"/>
              <a:t>W − w</a:t>
            </a:r>
            <a:r>
              <a:rPr baseline="-25000" i="1" lang="ru-RU" sz="2400"/>
              <a:t>n</a:t>
            </a:r>
            <a:r>
              <a:rPr lang="ru-RU" sz="2400"/>
              <a:t>]  и т.д. </a:t>
            </a:r>
            <a:endParaRPr/>
          </a:p>
          <a:p>
            <a:pPr indent="-342900" lvl="0" marL="342900" rtl="0" algn="l">
              <a:spcBef>
                <a:spcPts val="480"/>
              </a:spcBef>
              <a:spcAft>
                <a:spcPts val="0"/>
              </a:spcAft>
              <a:buClr>
                <a:schemeClr val="dk1"/>
              </a:buClr>
              <a:buSzPts val="2400"/>
              <a:buNone/>
            </a:pPr>
            <a:r>
              <a:rPr lang="ru-RU" sz="2400"/>
              <a:t>2) Если </a:t>
            </a:r>
            <a:r>
              <a:rPr i="1" lang="ru-RU" sz="2400"/>
              <a:t>T</a:t>
            </a:r>
            <a:r>
              <a:rPr lang="ru-RU" sz="2400"/>
              <a:t>[</a:t>
            </a:r>
            <a:r>
              <a:rPr i="1" lang="ru-RU" sz="2400"/>
              <a:t>n − </a:t>
            </a:r>
            <a:r>
              <a:rPr lang="ru-RU" sz="2400"/>
              <a:t>1, </a:t>
            </a:r>
            <a:r>
              <a:rPr i="1" lang="ru-RU" sz="2400"/>
              <a:t>W</a:t>
            </a:r>
            <a:r>
              <a:rPr lang="ru-RU" sz="2400"/>
              <a:t>] = </a:t>
            </a:r>
            <a:r>
              <a:rPr i="1" lang="ru-RU" sz="2400"/>
              <a:t>T</a:t>
            </a:r>
            <a:r>
              <a:rPr lang="ru-RU" sz="2400"/>
              <a:t>[</a:t>
            </a:r>
            <a:r>
              <a:rPr i="1" lang="ru-RU" sz="2400"/>
              <a:t>n − </a:t>
            </a:r>
            <a:r>
              <a:rPr lang="ru-RU" sz="2400"/>
              <a:t>1, </a:t>
            </a:r>
            <a:r>
              <a:rPr i="1" lang="ru-RU" sz="2400"/>
              <a:t>W</a:t>
            </a:r>
            <a:r>
              <a:rPr lang="ru-RU" sz="2400"/>
              <a:t>], то </a:t>
            </a:r>
            <a:r>
              <a:rPr i="1" lang="ru-RU" sz="2400"/>
              <a:t>n</a:t>
            </a:r>
            <a:r>
              <a:rPr lang="ru-RU" sz="2400"/>
              <a:t>-ый предмет можно не</a:t>
            </a:r>
            <a:endParaRPr/>
          </a:p>
          <a:p>
            <a:pPr indent="-342900" lvl="0" marL="342900" rtl="0" algn="l">
              <a:spcBef>
                <a:spcPts val="480"/>
              </a:spcBef>
              <a:spcAft>
                <a:spcPts val="0"/>
              </a:spcAft>
              <a:buClr>
                <a:schemeClr val="dk1"/>
              </a:buClr>
              <a:buSzPts val="2400"/>
              <a:buFont typeface="Arial"/>
              <a:buNone/>
            </a:pPr>
            <a:r>
              <a:rPr lang="ru-RU" sz="2400"/>
              <a:t>упаковывать в рюкзак. В этом случае следует перейти к</a:t>
            </a:r>
            <a:endParaRPr/>
          </a:p>
          <a:p>
            <a:pPr indent="-342900" lvl="0" marL="342900" rtl="0" algn="l">
              <a:spcBef>
                <a:spcPts val="480"/>
              </a:spcBef>
              <a:spcAft>
                <a:spcPts val="0"/>
              </a:spcAft>
              <a:buClr>
                <a:schemeClr val="dk1"/>
              </a:buClr>
              <a:buSzPts val="2400"/>
              <a:buNone/>
            </a:pPr>
            <a:r>
              <a:rPr lang="ru-RU" sz="2400"/>
              <a:t>рассмотрению элементов </a:t>
            </a:r>
            <a:r>
              <a:rPr i="1" lang="ru-RU" sz="2400"/>
              <a:t>T</a:t>
            </a:r>
            <a:r>
              <a:rPr lang="ru-RU" sz="2400"/>
              <a:t>[</a:t>
            </a:r>
            <a:r>
              <a:rPr i="1" lang="ru-RU" sz="2400"/>
              <a:t>n − </a:t>
            </a:r>
            <a:r>
              <a:rPr lang="ru-RU" sz="2400"/>
              <a:t>1, </a:t>
            </a:r>
            <a:r>
              <a:rPr i="1" lang="ru-RU" sz="2400"/>
              <a:t>W</a:t>
            </a:r>
            <a:r>
              <a:rPr lang="ru-RU" sz="2400"/>
              <a:t>] и </a:t>
            </a:r>
            <a:r>
              <a:rPr i="1" lang="ru-RU" sz="2400"/>
              <a:t>T</a:t>
            </a:r>
            <a:r>
              <a:rPr lang="ru-RU" sz="2400"/>
              <a:t>[</a:t>
            </a:r>
            <a:r>
              <a:rPr i="1" lang="ru-RU" sz="2400"/>
              <a:t>n − </a:t>
            </a:r>
            <a:r>
              <a:rPr lang="ru-RU" sz="2400"/>
              <a:t>2, </a:t>
            </a:r>
            <a:r>
              <a:rPr i="1" lang="ru-RU" sz="2400"/>
              <a:t>W</a:t>
            </a:r>
            <a:r>
              <a:rPr lang="ru-RU" sz="2400"/>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500"/>
                                        <p:tgtEl>
                                          <p:spTgt spid="5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anim calcmode="lin" valueType="num">
                                      <p:cBhvr additive="base">
                                        <p:cTn dur="500"/>
                                        <p:tgtEl>
                                          <p:spTgt spid="5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1" st="1"/>
                                            </p:txEl>
                                          </p:spTgt>
                                        </p:tgtEl>
                                        <p:attrNameLst>
                                          <p:attrName>style.visibility</p:attrName>
                                        </p:attrNameLst>
                                      </p:cBhvr>
                                      <p:to>
                                        <p:strVal val="visible"/>
                                      </p:to>
                                    </p:set>
                                    <p:anim calcmode="lin" valueType="num">
                                      <p:cBhvr additive="base">
                                        <p:cTn dur="500"/>
                                        <p:tgtEl>
                                          <p:spTgt spid="5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2" st="2"/>
                                            </p:txEl>
                                          </p:spTgt>
                                        </p:tgtEl>
                                        <p:attrNameLst>
                                          <p:attrName>style.visibility</p:attrName>
                                        </p:attrNameLst>
                                      </p:cBhvr>
                                      <p:to>
                                        <p:strVal val="visible"/>
                                      </p:to>
                                    </p:set>
                                    <p:anim calcmode="lin" valueType="num">
                                      <p:cBhvr additive="base">
                                        <p:cTn dur="500"/>
                                        <p:tgtEl>
                                          <p:spTgt spid="5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3" st="3"/>
                                            </p:txEl>
                                          </p:spTgt>
                                        </p:tgtEl>
                                        <p:attrNameLst>
                                          <p:attrName>style.visibility</p:attrName>
                                        </p:attrNameLst>
                                      </p:cBhvr>
                                      <p:to>
                                        <p:strVal val="visible"/>
                                      </p:to>
                                    </p:set>
                                    <p:anim calcmode="lin" valueType="num">
                                      <p:cBhvr additive="base">
                                        <p:cTn dur="500"/>
                                        <p:tgtEl>
                                          <p:spTgt spid="5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4" st="4"/>
                                            </p:txEl>
                                          </p:spTgt>
                                        </p:tgtEl>
                                        <p:attrNameLst>
                                          <p:attrName>style.visibility</p:attrName>
                                        </p:attrNameLst>
                                      </p:cBhvr>
                                      <p:to>
                                        <p:strVal val="visible"/>
                                      </p:to>
                                    </p:set>
                                    <p:anim calcmode="lin" valueType="num">
                                      <p:cBhvr additive="base">
                                        <p:cTn dur="500"/>
                                        <p:tgtEl>
                                          <p:spTgt spid="5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5" st="5"/>
                                            </p:txEl>
                                          </p:spTgt>
                                        </p:tgtEl>
                                        <p:attrNameLst>
                                          <p:attrName>style.visibility</p:attrName>
                                        </p:attrNameLst>
                                      </p:cBhvr>
                                      <p:to>
                                        <p:strVal val="visible"/>
                                      </p:to>
                                    </p:set>
                                    <p:anim calcmode="lin" valueType="num">
                                      <p:cBhvr additive="base">
                                        <p:cTn dur="500"/>
                                        <p:tgtEl>
                                          <p:spTgt spid="5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6" st="6"/>
                                            </p:txEl>
                                          </p:spTgt>
                                        </p:tgtEl>
                                        <p:attrNameLst>
                                          <p:attrName>style.visibility</p:attrName>
                                        </p:attrNameLst>
                                      </p:cBhvr>
                                      <p:to>
                                        <p:strVal val="visible"/>
                                      </p:to>
                                    </p:set>
                                    <p:anim calcmode="lin" valueType="num">
                                      <p:cBhvr additive="base">
                                        <p:cTn dur="500"/>
                                        <p:tgtEl>
                                          <p:spTgt spid="54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xEl>
                                              <p:pRg end="7" st="7"/>
                                            </p:txEl>
                                          </p:spTgt>
                                        </p:tgtEl>
                                        <p:attrNameLst>
                                          <p:attrName>style.visibility</p:attrName>
                                        </p:attrNameLst>
                                      </p:cBhvr>
                                      <p:to>
                                        <p:strVal val="visible"/>
                                      </p:to>
                                    </p:set>
                                    <p:anim calcmode="lin" valueType="num">
                                      <p:cBhvr additive="base">
                                        <p:cTn dur="500"/>
                                        <p:tgtEl>
                                          <p:spTgt spid="54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5"/>
          <p:cNvSpPr txBox="1"/>
          <p:nvPr>
            <p:ph type="title"/>
          </p:nvPr>
        </p:nvSpPr>
        <p:spPr>
          <a:xfrm>
            <a:off x="395536" y="116632"/>
            <a:ext cx="8229600" cy="4905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Пример</a:t>
            </a:r>
            <a:endParaRPr/>
          </a:p>
        </p:txBody>
      </p:sp>
      <p:sp>
        <p:nvSpPr>
          <p:cNvPr id="555" name="Google Shape;555;p65"/>
          <p:cNvSpPr txBox="1"/>
          <p:nvPr>
            <p:ph idx="1" type="body"/>
          </p:nvPr>
        </p:nvSpPr>
        <p:spPr>
          <a:xfrm>
            <a:off x="179388" y="745427"/>
            <a:ext cx="8964612" cy="594995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800"/>
              <a:buNone/>
            </a:pPr>
            <a:r>
              <a:rPr b="1" lang="ru-RU" sz="2800"/>
              <a:t>Переходим к сравнению элементов таблицы </a:t>
            </a:r>
            <a:endParaRPr/>
          </a:p>
          <a:p>
            <a:pPr indent="0" lvl="0" marL="0" rtl="0" algn="just">
              <a:lnSpc>
                <a:spcPct val="80000"/>
              </a:lnSpc>
              <a:spcBef>
                <a:spcPts val="210"/>
              </a:spcBef>
              <a:spcAft>
                <a:spcPts val="0"/>
              </a:spcAft>
              <a:buClr>
                <a:schemeClr val="dk1"/>
              </a:buClr>
              <a:buSzPts val="1050"/>
              <a:buNone/>
            </a:pPr>
            <a:r>
              <a:t/>
            </a:r>
            <a:endParaRPr sz="1050"/>
          </a:p>
          <a:p>
            <a:pPr indent="-342900" lvl="0" marL="342900" rtl="0" algn="just">
              <a:lnSpc>
                <a:spcPct val="80000"/>
              </a:lnSpc>
              <a:spcBef>
                <a:spcPts val="480"/>
              </a:spcBef>
              <a:spcAft>
                <a:spcPts val="0"/>
              </a:spcAft>
              <a:buClr>
                <a:schemeClr val="dk1"/>
              </a:buClr>
              <a:buSzPts val="2400"/>
              <a:buChar char="•"/>
            </a:pPr>
            <a:r>
              <a:rPr lang="ru-RU" sz="2400"/>
              <a:t>В таблице </a:t>
            </a:r>
            <a:r>
              <a:rPr i="1" lang="ru-RU" sz="2400"/>
              <a:t>T</a:t>
            </a:r>
            <a:r>
              <a:rPr lang="ru-RU" sz="2400"/>
              <a:t>[5, 16] и </a:t>
            </a:r>
            <a:r>
              <a:rPr i="1" lang="ru-RU" sz="2400"/>
              <a:t>T</a:t>
            </a:r>
            <a:r>
              <a:rPr lang="ru-RU" sz="2400"/>
              <a:t>[4, </a:t>
            </a:r>
            <a:r>
              <a:rPr lang="ru-RU" sz="2400">
                <a:solidFill>
                  <a:srgbClr val="00B050"/>
                </a:solidFill>
              </a:rPr>
              <a:t>16</a:t>
            </a:r>
            <a:r>
              <a:rPr lang="ru-RU" sz="2400"/>
              <a:t>] </a:t>
            </a:r>
            <a:r>
              <a:rPr b="1" lang="ru-RU" sz="2400" u="sng">
                <a:solidFill>
                  <a:srgbClr val="FF0000"/>
                </a:solidFill>
              </a:rPr>
              <a:t>равны</a:t>
            </a:r>
            <a:r>
              <a:rPr lang="ru-RU" sz="2400"/>
              <a:t>, поэтому </a:t>
            </a:r>
            <a:r>
              <a:rPr b="1" lang="ru-RU" sz="2400"/>
              <a:t>5-ый предмет </a:t>
            </a:r>
            <a:r>
              <a:rPr lang="ru-RU" sz="2400"/>
              <a:t>в рюкзак </a:t>
            </a:r>
            <a:r>
              <a:rPr b="1" lang="ru-RU" sz="2400">
                <a:solidFill>
                  <a:srgbClr val="FF0000"/>
                </a:solidFill>
              </a:rPr>
              <a:t>не упаковывается</a:t>
            </a:r>
            <a:r>
              <a:rPr lang="ru-RU" sz="2400"/>
              <a:t>. </a:t>
            </a:r>
            <a:endParaRPr/>
          </a:p>
          <a:p>
            <a:pPr indent="-342900" lvl="0" marL="342900" rtl="0" algn="just">
              <a:lnSpc>
                <a:spcPct val="80000"/>
              </a:lnSpc>
              <a:spcBef>
                <a:spcPts val="480"/>
              </a:spcBef>
              <a:spcAft>
                <a:spcPts val="0"/>
              </a:spcAft>
              <a:buClr>
                <a:schemeClr val="dk1"/>
              </a:buClr>
              <a:buSzPts val="2400"/>
              <a:buChar char="•"/>
            </a:pPr>
            <a:r>
              <a:rPr i="1" lang="ru-RU" sz="2400"/>
              <a:t>T</a:t>
            </a:r>
            <a:r>
              <a:rPr lang="ru-RU" sz="2400"/>
              <a:t>[4, </a:t>
            </a:r>
            <a:r>
              <a:rPr lang="ru-RU" sz="2400">
                <a:solidFill>
                  <a:srgbClr val="00B050"/>
                </a:solidFill>
              </a:rPr>
              <a:t>16</a:t>
            </a:r>
            <a:r>
              <a:rPr lang="ru-RU" sz="2400"/>
              <a:t>] и </a:t>
            </a:r>
            <a:r>
              <a:rPr i="1" lang="ru-RU" sz="2400"/>
              <a:t>T</a:t>
            </a:r>
            <a:r>
              <a:rPr lang="ru-RU" sz="2400"/>
              <a:t>[3, 16].  Их значения </a:t>
            </a:r>
            <a:r>
              <a:rPr b="1" lang="ru-RU" sz="2400" u="sng">
                <a:solidFill>
                  <a:srgbClr val="00B050"/>
                </a:solidFill>
              </a:rPr>
              <a:t>не равны</a:t>
            </a:r>
            <a:r>
              <a:rPr lang="ru-RU" sz="2400"/>
              <a:t>, следовательно, </a:t>
            </a:r>
            <a:r>
              <a:rPr b="1" lang="ru-RU" sz="2400"/>
              <a:t>четвертый предмет </a:t>
            </a:r>
            <a:r>
              <a:rPr b="1" lang="ru-RU" sz="2400" u="sng">
                <a:solidFill>
                  <a:srgbClr val="00B050"/>
                </a:solidFill>
              </a:rPr>
              <a:t>должен быть включен</a:t>
            </a:r>
            <a:r>
              <a:rPr lang="ru-RU" sz="2400" u="sng">
                <a:solidFill>
                  <a:srgbClr val="00B050"/>
                </a:solidFill>
              </a:rPr>
              <a:t> </a:t>
            </a:r>
            <a:r>
              <a:rPr lang="ru-RU" sz="2400"/>
              <a:t>в искомый набор, а ограничение на вес становится равным 16 –</a:t>
            </a:r>
            <a:r>
              <a:rPr i="1" lang="ru-RU" sz="2400"/>
              <a:t> w</a:t>
            </a:r>
            <a:r>
              <a:rPr baseline="-25000" lang="ru-RU" sz="2400"/>
              <a:t>4</a:t>
            </a:r>
            <a:r>
              <a:rPr lang="ru-RU" sz="2400"/>
              <a:t>= 16 – 7 = </a:t>
            </a:r>
            <a:r>
              <a:rPr lang="ru-RU" sz="2400">
                <a:solidFill>
                  <a:schemeClr val="hlink"/>
                </a:solidFill>
              </a:rPr>
              <a:t>9</a:t>
            </a:r>
            <a:r>
              <a:rPr lang="ru-RU" sz="2400"/>
              <a:t>.  </a:t>
            </a:r>
            <a:endParaRPr/>
          </a:p>
          <a:p>
            <a:pPr indent="-342900" lvl="0" marL="342900" rtl="0" algn="just">
              <a:lnSpc>
                <a:spcPct val="80000"/>
              </a:lnSpc>
              <a:spcBef>
                <a:spcPts val="480"/>
              </a:spcBef>
              <a:spcAft>
                <a:spcPts val="0"/>
              </a:spcAft>
              <a:buClr>
                <a:schemeClr val="dk1"/>
              </a:buClr>
              <a:buSzPts val="2400"/>
              <a:buChar char="•"/>
            </a:pPr>
            <a:r>
              <a:rPr lang="ru-RU" sz="2400"/>
              <a:t>Далее сравним элементы </a:t>
            </a:r>
            <a:r>
              <a:rPr i="1" lang="ru-RU" sz="2400"/>
              <a:t>T</a:t>
            </a:r>
            <a:r>
              <a:rPr lang="ru-RU" sz="2400"/>
              <a:t>[3, </a:t>
            </a:r>
            <a:r>
              <a:rPr lang="ru-RU" sz="2400">
                <a:solidFill>
                  <a:srgbClr val="0070C0"/>
                </a:solidFill>
              </a:rPr>
              <a:t>9</a:t>
            </a:r>
            <a:r>
              <a:rPr lang="ru-RU" sz="2400"/>
              <a:t>] и </a:t>
            </a:r>
            <a:r>
              <a:rPr i="1" lang="ru-RU" sz="2400"/>
              <a:t>T</a:t>
            </a:r>
            <a:r>
              <a:rPr lang="ru-RU" sz="2400"/>
              <a:t>[2, </a:t>
            </a:r>
            <a:r>
              <a:rPr lang="ru-RU" sz="2400">
                <a:solidFill>
                  <a:srgbClr val="0070C0"/>
                </a:solidFill>
              </a:rPr>
              <a:t>9</a:t>
            </a:r>
            <a:r>
              <a:rPr lang="ru-RU" sz="2400"/>
              <a:t>], они </a:t>
            </a:r>
            <a:r>
              <a:rPr b="1" lang="ru-RU" sz="2400" u="sng">
                <a:solidFill>
                  <a:srgbClr val="FF0000"/>
                </a:solidFill>
              </a:rPr>
              <a:t>равны</a:t>
            </a:r>
            <a:r>
              <a:rPr lang="ru-RU" sz="2400"/>
              <a:t>, поэтому </a:t>
            </a:r>
            <a:r>
              <a:rPr b="1" lang="ru-RU" sz="2400"/>
              <a:t>третий предмет </a:t>
            </a:r>
            <a:r>
              <a:rPr lang="ru-RU" sz="2400"/>
              <a:t>в рюкзак </a:t>
            </a:r>
            <a:r>
              <a:rPr b="1" lang="ru-RU" sz="2400">
                <a:solidFill>
                  <a:srgbClr val="FF0000"/>
                </a:solidFill>
              </a:rPr>
              <a:t>не упаковывается</a:t>
            </a:r>
            <a:endParaRPr/>
          </a:p>
          <a:p>
            <a:pPr indent="-342900" lvl="0" marL="342900" rtl="0" algn="just">
              <a:lnSpc>
                <a:spcPct val="80000"/>
              </a:lnSpc>
              <a:spcBef>
                <a:spcPts val="480"/>
              </a:spcBef>
              <a:spcAft>
                <a:spcPts val="0"/>
              </a:spcAft>
              <a:buClr>
                <a:schemeClr val="dk1"/>
              </a:buClr>
              <a:buSzPts val="2400"/>
              <a:buChar char="•"/>
            </a:pPr>
            <a:r>
              <a:rPr lang="ru-RU" sz="2400"/>
              <a:t>сравниваем </a:t>
            </a:r>
            <a:r>
              <a:rPr i="1" lang="ru-RU" sz="2400"/>
              <a:t>T</a:t>
            </a:r>
            <a:r>
              <a:rPr lang="ru-RU" sz="2400"/>
              <a:t>[2, </a:t>
            </a:r>
            <a:r>
              <a:rPr lang="ru-RU" sz="2400">
                <a:solidFill>
                  <a:srgbClr val="0070C0"/>
                </a:solidFill>
              </a:rPr>
              <a:t>9</a:t>
            </a:r>
            <a:r>
              <a:rPr lang="ru-RU" sz="2400"/>
              <a:t>] и </a:t>
            </a:r>
            <a:r>
              <a:rPr i="1" lang="ru-RU" sz="2400"/>
              <a:t>T</a:t>
            </a:r>
            <a:r>
              <a:rPr lang="ru-RU" sz="2400"/>
              <a:t>[1, </a:t>
            </a:r>
            <a:r>
              <a:rPr lang="ru-RU" sz="2400">
                <a:solidFill>
                  <a:srgbClr val="0070C0"/>
                </a:solidFill>
              </a:rPr>
              <a:t>9</a:t>
            </a:r>
            <a:r>
              <a:rPr lang="ru-RU" sz="2400"/>
              <a:t>], они </a:t>
            </a:r>
            <a:r>
              <a:rPr b="1" lang="ru-RU" sz="2400" u="sng">
                <a:solidFill>
                  <a:srgbClr val="00B050"/>
                </a:solidFill>
              </a:rPr>
              <a:t>не совпадают</a:t>
            </a:r>
            <a:r>
              <a:rPr lang="ru-RU" sz="2400"/>
              <a:t>, следовательно, </a:t>
            </a:r>
            <a:r>
              <a:rPr b="1" lang="ru-RU" sz="2400"/>
              <a:t>второй предмет </a:t>
            </a:r>
            <a:r>
              <a:rPr b="1" lang="ru-RU" sz="2400">
                <a:solidFill>
                  <a:srgbClr val="00B050"/>
                </a:solidFill>
              </a:rPr>
              <a:t>должен быть взят </a:t>
            </a:r>
            <a:r>
              <a:rPr lang="ru-RU" sz="2400"/>
              <a:t>в рюкзак, а ограничение на вес становится равным 9 -</a:t>
            </a:r>
            <a:r>
              <a:rPr i="1" lang="ru-RU" sz="2400"/>
              <a:t> w</a:t>
            </a:r>
            <a:r>
              <a:rPr baseline="-25000" i="1" lang="ru-RU" sz="2400"/>
              <a:t>2 </a:t>
            </a:r>
            <a:r>
              <a:rPr i="1" lang="ru-RU" sz="2400"/>
              <a:t> </a:t>
            </a:r>
            <a:r>
              <a:rPr lang="ru-RU" sz="2400"/>
              <a:t>= 9 – 5 = </a:t>
            </a:r>
            <a:r>
              <a:rPr lang="ru-RU" sz="2400">
                <a:solidFill>
                  <a:srgbClr val="FF0000"/>
                </a:solidFill>
              </a:rPr>
              <a:t>4</a:t>
            </a:r>
            <a:r>
              <a:rPr lang="ru-RU" sz="2400"/>
              <a:t>. </a:t>
            </a:r>
            <a:endParaRPr/>
          </a:p>
          <a:p>
            <a:pPr indent="-342900" lvl="0" marL="342900" rtl="0" algn="just">
              <a:lnSpc>
                <a:spcPct val="80000"/>
              </a:lnSpc>
              <a:spcBef>
                <a:spcPts val="480"/>
              </a:spcBef>
              <a:spcAft>
                <a:spcPts val="0"/>
              </a:spcAft>
              <a:buClr>
                <a:schemeClr val="dk1"/>
              </a:buClr>
              <a:buSzPts val="2400"/>
              <a:buChar char="•"/>
            </a:pPr>
            <a:r>
              <a:rPr lang="ru-RU" sz="2400"/>
              <a:t>И, наконец, сравниваем элементы </a:t>
            </a:r>
            <a:r>
              <a:rPr i="1" lang="ru-RU" sz="2400"/>
              <a:t>T</a:t>
            </a:r>
            <a:r>
              <a:rPr lang="ru-RU" sz="2400"/>
              <a:t>[1, </a:t>
            </a:r>
            <a:r>
              <a:rPr lang="ru-RU" sz="2400">
                <a:solidFill>
                  <a:srgbClr val="FF0000"/>
                </a:solidFill>
              </a:rPr>
              <a:t>4</a:t>
            </a:r>
            <a:r>
              <a:rPr lang="ru-RU" sz="2400"/>
              <a:t>] и </a:t>
            </a:r>
            <a:r>
              <a:rPr i="1" lang="ru-RU" sz="2400"/>
              <a:t>T</a:t>
            </a:r>
            <a:r>
              <a:rPr lang="ru-RU" sz="2400"/>
              <a:t>[0, </a:t>
            </a:r>
            <a:r>
              <a:rPr lang="ru-RU" sz="2400">
                <a:solidFill>
                  <a:srgbClr val="FF0000"/>
                </a:solidFill>
              </a:rPr>
              <a:t>4</a:t>
            </a:r>
            <a:r>
              <a:rPr lang="ru-RU" sz="2400"/>
              <a:t>],  они </a:t>
            </a:r>
            <a:r>
              <a:rPr b="1" lang="ru-RU" sz="2400" u="sng">
                <a:solidFill>
                  <a:srgbClr val="00B050"/>
                </a:solidFill>
              </a:rPr>
              <a:t>не равны</a:t>
            </a:r>
            <a:r>
              <a:rPr lang="ru-RU" sz="2400"/>
              <a:t>, поэтому </a:t>
            </a:r>
            <a:r>
              <a:rPr b="1" lang="ru-RU" sz="2400"/>
              <a:t>первый предмет </a:t>
            </a:r>
            <a:r>
              <a:rPr b="1" lang="ru-RU" sz="2400">
                <a:solidFill>
                  <a:srgbClr val="00B050"/>
                </a:solidFill>
              </a:rPr>
              <a:t>включатся</a:t>
            </a:r>
            <a:r>
              <a:rPr b="1" lang="ru-RU" sz="2400"/>
              <a:t> </a:t>
            </a:r>
            <a:r>
              <a:rPr lang="ru-RU" sz="2400"/>
              <a:t>в искомый набор, при этом, ограничение по весу становится равным </a:t>
            </a:r>
            <a:r>
              <a:rPr b="1" lang="ru-RU" sz="2400"/>
              <a:t>0</a:t>
            </a:r>
            <a:r>
              <a:rPr lang="ru-RU" sz="2400"/>
              <a:t>. </a:t>
            </a:r>
            <a:endParaRPr/>
          </a:p>
          <a:p>
            <a:pPr indent="-342900" lvl="0" marL="342900" rtl="0" algn="just">
              <a:lnSpc>
                <a:spcPct val="80000"/>
              </a:lnSpc>
              <a:spcBef>
                <a:spcPts val="220"/>
              </a:spcBef>
              <a:spcAft>
                <a:spcPts val="0"/>
              </a:spcAft>
              <a:buClr>
                <a:schemeClr val="dk1"/>
              </a:buClr>
              <a:buSzPts val="1100"/>
              <a:buFont typeface="Arial"/>
              <a:buNone/>
            </a:pPr>
            <a:r>
              <a:t/>
            </a:r>
            <a:endParaRPr sz="1100"/>
          </a:p>
          <a:p>
            <a:pPr indent="0" lvl="0" marL="0" rtl="0" algn="ctr">
              <a:lnSpc>
                <a:spcPct val="80000"/>
              </a:lnSpc>
              <a:spcBef>
                <a:spcPts val="560"/>
              </a:spcBef>
              <a:spcAft>
                <a:spcPts val="0"/>
              </a:spcAft>
              <a:buClr>
                <a:schemeClr val="dk1"/>
              </a:buClr>
              <a:buSzPts val="2800"/>
              <a:buFont typeface="Arial"/>
              <a:buNone/>
            </a:pPr>
            <a:r>
              <a:rPr b="1" lang="ru-RU" sz="2800"/>
              <a:t>Итак, для нашего примера, в рюкзак упакуются предметы с номерами </a:t>
            </a:r>
            <a:r>
              <a:rPr b="1" lang="ru-RU" sz="2800">
                <a:solidFill>
                  <a:schemeClr val="hlink"/>
                </a:solidFill>
              </a:rPr>
              <a:t>1, 2, 4.</a:t>
            </a:r>
            <a:r>
              <a:rPr b="1" lang="ru-RU" sz="2800"/>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500"/>
                                        <p:tgtEl>
                                          <p:spTgt spid="5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anim calcmode="lin" valueType="num">
                                      <p:cBhvr additive="base">
                                        <p:cTn dur="500"/>
                                        <p:tgtEl>
                                          <p:spTgt spid="5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1" st="1"/>
                                            </p:txEl>
                                          </p:spTgt>
                                        </p:tgtEl>
                                        <p:attrNameLst>
                                          <p:attrName>style.visibility</p:attrName>
                                        </p:attrNameLst>
                                      </p:cBhvr>
                                      <p:to>
                                        <p:strVal val="visible"/>
                                      </p:to>
                                    </p:set>
                                    <p:anim calcmode="lin" valueType="num">
                                      <p:cBhvr additive="base">
                                        <p:cTn dur="500"/>
                                        <p:tgtEl>
                                          <p:spTgt spid="55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2" st="2"/>
                                            </p:txEl>
                                          </p:spTgt>
                                        </p:tgtEl>
                                        <p:attrNameLst>
                                          <p:attrName>style.visibility</p:attrName>
                                        </p:attrNameLst>
                                      </p:cBhvr>
                                      <p:to>
                                        <p:strVal val="visible"/>
                                      </p:to>
                                    </p:set>
                                    <p:anim calcmode="lin" valueType="num">
                                      <p:cBhvr additive="base">
                                        <p:cTn dur="500"/>
                                        <p:tgtEl>
                                          <p:spTgt spid="55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3" st="3"/>
                                            </p:txEl>
                                          </p:spTgt>
                                        </p:tgtEl>
                                        <p:attrNameLst>
                                          <p:attrName>style.visibility</p:attrName>
                                        </p:attrNameLst>
                                      </p:cBhvr>
                                      <p:to>
                                        <p:strVal val="visible"/>
                                      </p:to>
                                    </p:set>
                                    <p:anim calcmode="lin" valueType="num">
                                      <p:cBhvr additive="base">
                                        <p:cTn dur="500"/>
                                        <p:tgtEl>
                                          <p:spTgt spid="55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4" st="4"/>
                                            </p:txEl>
                                          </p:spTgt>
                                        </p:tgtEl>
                                        <p:attrNameLst>
                                          <p:attrName>style.visibility</p:attrName>
                                        </p:attrNameLst>
                                      </p:cBhvr>
                                      <p:to>
                                        <p:strVal val="visible"/>
                                      </p:to>
                                    </p:set>
                                    <p:anim calcmode="lin" valueType="num">
                                      <p:cBhvr additive="base">
                                        <p:cTn dur="500"/>
                                        <p:tgtEl>
                                          <p:spTgt spid="55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5" st="5"/>
                                            </p:txEl>
                                          </p:spTgt>
                                        </p:tgtEl>
                                        <p:attrNameLst>
                                          <p:attrName>style.visibility</p:attrName>
                                        </p:attrNameLst>
                                      </p:cBhvr>
                                      <p:to>
                                        <p:strVal val="visible"/>
                                      </p:to>
                                    </p:set>
                                    <p:anim calcmode="lin" valueType="num">
                                      <p:cBhvr additive="base">
                                        <p:cTn dur="500"/>
                                        <p:tgtEl>
                                          <p:spTgt spid="55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6" st="6"/>
                                            </p:txEl>
                                          </p:spTgt>
                                        </p:tgtEl>
                                        <p:attrNameLst>
                                          <p:attrName>style.visibility</p:attrName>
                                        </p:attrNameLst>
                                      </p:cBhvr>
                                      <p:to>
                                        <p:strVal val="visible"/>
                                      </p:to>
                                    </p:set>
                                    <p:anim calcmode="lin" valueType="num">
                                      <p:cBhvr additive="base">
                                        <p:cTn dur="500"/>
                                        <p:tgtEl>
                                          <p:spTgt spid="55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7" st="7"/>
                                            </p:txEl>
                                          </p:spTgt>
                                        </p:tgtEl>
                                        <p:attrNameLst>
                                          <p:attrName>style.visibility</p:attrName>
                                        </p:attrNameLst>
                                      </p:cBhvr>
                                      <p:to>
                                        <p:strVal val="visible"/>
                                      </p:to>
                                    </p:set>
                                    <p:anim calcmode="lin" valueType="num">
                                      <p:cBhvr additive="base">
                                        <p:cTn dur="500"/>
                                        <p:tgtEl>
                                          <p:spTgt spid="55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xEl>
                                              <p:pRg end="8" st="8"/>
                                            </p:txEl>
                                          </p:spTgt>
                                        </p:tgtEl>
                                        <p:attrNameLst>
                                          <p:attrName>style.visibility</p:attrName>
                                        </p:attrNameLst>
                                      </p:cBhvr>
                                      <p:to>
                                        <p:strVal val="visible"/>
                                      </p:to>
                                    </p:set>
                                    <p:anim calcmode="lin" valueType="num">
                                      <p:cBhvr additive="base">
                                        <p:cTn dur="500"/>
                                        <p:tgtEl>
                                          <p:spTgt spid="55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6"/>
          <p:cNvSpPr txBox="1"/>
          <p:nvPr>
            <p:ph type="title"/>
          </p:nvPr>
        </p:nvSpPr>
        <p:spPr>
          <a:xfrm>
            <a:off x="457200" y="274638"/>
            <a:ext cx="8229600" cy="7778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2400"/>
              <a:t>Пример</a:t>
            </a:r>
            <a:endParaRPr/>
          </a:p>
        </p:txBody>
      </p:sp>
      <p:sp>
        <p:nvSpPr>
          <p:cNvPr id="561" name="Google Shape;561;p66"/>
          <p:cNvSpPr txBox="1"/>
          <p:nvPr>
            <p:ph idx="1" type="body"/>
          </p:nvPr>
        </p:nvSpPr>
        <p:spPr>
          <a:xfrm>
            <a:off x="-1" y="981075"/>
            <a:ext cx="1042987" cy="41767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None/>
            </a:pPr>
            <a:r>
              <a:rPr b="1" lang="ru-RU" sz="2000"/>
              <a:t>W = 16</a:t>
            </a:r>
            <a:r>
              <a:rPr lang="ru-RU" sz="2000"/>
              <a:t>,</a:t>
            </a:r>
            <a:endParaRPr i="1" sz="2000"/>
          </a:p>
          <a:p>
            <a:pPr indent="-342900" lvl="0" marL="342900" rtl="0" algn="l">
              <a:spcBef>
                <a:spcPts val="400"/>
              </a:spcBef>
              <a:spcAft>
                <a:spcPts val="0"/>
              </a:spcAft>
              <a:buClr>
                <a:schemeClr val="dk1"/>
              </a:buClr>
              <a:buSzPts val="2000"/>
              <a:buFont typeface="Arial"/>
              <a:buNone/>
            </a:pPr>
            <a:r>
              <a:rPr i="1" lang="ru-RU" sz="2000"/>
              <a:t>c</a:t>
            </a:r>
            <a:r>
              <a:rPr baseline="-25000" lang="ru-RU" sz="2000"/>
              <a:t>1</a:t>
            </a:r>
            <a:r>
              <a:rPr lang="ru-RU" sz="2000"/>
              <a:t>  = 5,</a:t>
            </a:r>
            <a:r>
              <a:rPr i="1" lang="ru-RU" sz="2000"/>
              <a:t>   </a:t>
            </a:r>
            <a:endParaRPr i="1"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a:t>
            </a:r>
            <a:r>
              <a:rPr baseline="-25000" i="1" lang="ru-RU" sz="2000">
                <a:solidFill>
                  <a:schemeClr val="folHlink"/>
                </a:solidFill>
              </a:rPr>
              <a:t>1</a:t>
            </a:r>
            <a:r>
              <a:rPr i="1" lang="ru-RU" sz="2000">
                <a:solidFill>
                  <a:schemeClr val="folHlink"/>
                </a:solidFill>
              </a:rPr>
              <a:t> </a:t>
            </a:r>
            <a:r>
              <a:rPr lang="ru-RU" sz="2000">
                <a:solidFill>
                  <a:schemeClr val="folHlink"/>
                </a:solidFill>
              </a:rPr>
              <a:t>= </a:t>
            </a:r>
            <a:r>
              <a:rPr b="1" lang="ru-RU" sz="2000">
                <a:solidFill>
                  <a:srgbClr val="FF0000"/>
                </a:solidFill>
              </a:rPr>
              <a:t>4</a:t>
            </a:r>
            <a:r>
              <a:rPr lang="ru-RU" sz="2000">
                <a:solidFill>
                  <a:schemeClr val="folHlink"/>
                </a:solidFill>
              </a:rPr>
              <a:t>;</a:t>
            </a:r>
            <a:endParaRPr i="1" sz="2000">
              <a:solidFill>
                <a:schemeClr val="folHlink"/>
              </a:solidFill>
            </a:endParaRPr>
          </a:p>
          <a:p>
            <a:pPr indent="-342900" lvl="0" marL="342900" rtl="0" algn="l">
              <a:spcBef>
                <a:spcPts val="400"/>
              </a:spcBef>
              <a:spcAft>
                <a:spcPts val="0"/>
              </a:spcAft>
              <a:buClr>
                <a:schemeClr val="dk1"/>
              </a:buClr>
              <a:buSzPts val="2000"/>
              <a:buFont typeface="Arial"/>
              <a:buNone/>
            </a:pPr>
            <a:r>
              <a:rPr i="1" lang="ru-RU" sz="2000"/>
              <a:t>c</a:t>
            </a:r>
            <a:r>
              <a:rPr baseline="-25000" lang="ru-RU" sz="2000"/>
              <a:t>2</a:t>
            </a:r>
            <a:r>
              <a:rPr lang="ru-RU" sz="2000"/>
              <a:t> </a:t>
            </a:r>
            <a:r>
              <a:rPr i="1" lang="ru-RU" sz="2000"/>
              <a:t>  </a:t>
            </a:r>
            <a:r>
              <a:rPr lang="ru-RU" sz="2000"/>
              <a:t>= 7,</a:t>
            </a:r>
            <a:r>
              <a:rPr i="1" lang="ru-RU" sz="2000"/>
              <a:t>  </a:t>
            </a:r>
            <a:endParaRPr i="1"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a:t>
            </a:r>
            <a:r>
              <a:rPr baseline="-25000" i="1" lang="ru-RU" sz="2000">
                <a:solidFill>
                  <a:schemeClr val="folHlink"/>
                </a:solidFill>
              </a:rPr>
              <a:t>2</a:t>
            </a:r>
            <a:r>
              <a:rPr i="1" lang="ru-RU" sz="2000">
                <a:solidFill>
                  <a:schemeClr val="folHlink"/>
                </a:solidFill>
              </a:rPr>
              <a:t> </a:t>
            </a:r>
            <a:r>
              <a:rPr lang="ru-RU" sz="2000">
                <a:solidFill>
                  <a:schemeClr val="folHlink"/>
                </a:solidFill>
              </a:rPr>
              <a:t>= </a:t>
            </a:r>
            <a:r>
              <a:rPr b="1" lang="ru-RU" sz="2000">
                <a:solidFill>
                  <a:srgbClr val="0070C0"/>
                </a:solidFill>
              </a:rPr>
              <a:t>5</a:t>
            </a:r>
            <a:r>
              <a:rPr lang="ru-RU" sz="2000">
                <a:solidFill>
                  <a:schemeClr val="folHlink"/>
                </a:solidFill>
              </a:rPr>
              <a:t>;</a:t>
            </a:r>
            <a:endParaRPr/>
          </a:p>
          <a:p>
            <a:pPr indent="-342900" lvl="0" marL="342900" rtl="0" algn="l">
              <a:spcBef>
                <a:spcPts val="400"/>
              </a:spcBef>
              <a:spcAft>
                <a:spcPts val="0"/>
              </a:spcAft>
              <a:buClr>
                <a:schemeClr val="dk1"/>
              </a:buClr>
              <a:buSzPts val="2000"/>
              <a:buFont typeface="Arial"/>
              <a:buNone/>
            </a:pPr>
            <a:r>
              <a:rPr lang="ru-RU" sz="2000"/>
              <a:t>c</a:t>
            </a:r>
            <a:r>
              <a:rPr baseline="-25000" lang="ru-RU" sz="2000"/>
              <a:t>3</a:t>
            </a:r>
            <a:r>
              <a:rPr i="1" lang="ru-RU" sz="2000"/>
              <a:t>   </a:t>
            </a:r>
            <a:r>
              <a:rPr lang="ru-RU" sz="2000"/>
              <a:t>= 4,</a:t>
            </a:r>
            <a:r>
              <a:rPr i="1" lang="ru-RU" sz="2000"/>
              <a:t>  </a:t>
            </a:r>
            <a:endParaRPr i="1"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a:t>
            </a:r>
            <a:r>
              <a:rPr baseline="-25000" i="1" lang="ru-RU" sz="2000">
                <a:solidFill>
                  <a:schemeClr val="folHlink"/>
                </a:solidFill>
              </a:rPr>
              <a:t>3</a:t>
            </a:r>
            <a:r>
              <a:rPr i="1" lang="ru-RU" sz="2000">
                <a:solidFill>
                  <a:schemeClr val="folHlink"/>
                </a:solidFill>
              </a:rPr>
              <a:t> </a:t>
            </a:r>
            <a:r>
              <a:rPr lang="ru-RU" sz="2000">
                <a:solidFill>
                  <a:schemeClr val="folHlink"/>
                </a:solidFill>
              </a:rPr>
              <a:t>= 3;</a:t>
            </a:r>
            <a:endParaRPr i="1" sz="2000">
              <a:solidFill>
                <a:schemeClr val="folHlink"/>
              </a:solidFill>
            </a:endParaRPr>
          </a:p>
          <a:p>
            <a:pPr indent="-342900" lvl="0" marL="342900" rtl="0" algn="l">
              <a:spcBef>
                <a:spcPts val="400"/>
              </a:spcBef>
              <a:spcAft>
                <a:spcPts val="0"/>
              </a:spcAft>
              <a:buClr>
                <a:schemeClr val="dk1"/>
              </a:buClr>
              <a:buSzPts val="2000"/>
              <a:buFont typeface="Arial"/>
              <a:buNone/>
            </a:pPr>
            <a:r>
              <a:rPr i="1" lang="ru-RU" sz="2000"/>
              <a:t>c</a:t>
            </a:r>
            <a:r>
              <a:rPr baseline="-25000" lang="ru-RU" sz="2000"/>
              <a:t>4</a:t>
            </a:r>
            <a:r>
              <a:rPr i="1" lang="ru-RU" sz="2000"/>
              <a:t>  </a:t>
            </a:r>
            <a:r>
              <a:rPr lang="ru-RU" sz="2000"/>
              <a:t>= 9,  </a:t>
            </a:r>
            <a:endParaRPr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a:t>
            </a:r>
            <a:r>
              <a:rPr baseline="-25000" i="1" lang="ru-RU" sz="2000">
                <a:solidFill>
                  <a:schemeClr val="folHlink"/>
                </a:solidFill>
              </a:rPr>
              <a:t>4</a:t>
            </a:r>
            <a:r>
              <a:rPr i="1" lang="ru-RU" sz="2000">
                <a:solidFill>
                  <a:schemeClr val="folHlink"/>
                </a:solidFill>
              </a:rPr>
              <a:t> </a:t>
            </a:r>
            <a:r>
              <a:rPr lang="ru-RU" sz="2000">
                <a:solidFill>
                  <a:schemeClr val="folHlink"/>
                </a:solidFill>
              </a:rPr>
              <a:t>= </a:t>
            </a:r>
            <a:r>
              <a:rPr b="1" lang="ru-RU" sz="2000">
                <a:solidFill>
                  <a:srgbClr val="00B050"/>
                </a:solidFill>
              </a:rPr>
              <a:t>7</a:t>
            </a:r>
            <a:r>
              <a:rPr lang="ru-RU" sz="2000">
                <a:solidFill>
                  <a:schemeClr val="folHlink"/>
                </a:solidFill>
              </a:rPr>
              <a:t>;</a:t>
            </a:r>
            <a:endParaRPr i="1" sz="2000">
              <a:solidFill>
                <a:schemeClr val="folHlink"/>
              </a:solidFill>
            </a:endParaRPr>
          </a:p>
          <a:p>
            <a:pPr indent="-342900" lvl="0" marL="342900" rtl="0" algn="l">
              <a:spcBef>
                <a:spcPts val="400"/>
              </a:spcBef>
              <a:spcAft>
                <a:spcPts val="0"/>
              </a:spcAft>
              <a:buClr>
                <a:schemeClr val="dk1"/>
              </a:buClr>
              <a:buSzPts val="2000"/>
              <a:buFont typeface="Arial"/>
              <a:buNone/>
            </a:pPr>
            <a:r>
              <a:rPr i="1" lang="ru-RU" sz="2000"/>
              <a:t>c</a:t>
            </a:r>
            <a:r>
              <a:rPr baseline="-25000" lang="ru-RU" sz="2000"/>
              <a:t>5</a:t>
            </a:r>
            <a:r>
              <a:rPr i="1" lang="ru-RU" sz="2000"/>
              <a:t>  </a:t>
            </a:r>
            <a:r>
              <a:rPr lang="ru-RU" sz="2000"/>
              <a:t>= 8,  </a:t>
            </a:r>
            <a:endParaRPr sz="2000"/>
          </a:p>
          <a:p>
            <a:pPr indent="-342900" lvl="0" marL="342900" rtl="0" algn="l">
              <a:spcBef>
                <a:spcPts val="400"/>
              </a:spcBef>
              <a:spcAft>
                <a:spcPts val="0"/>
              </a:spcAft>
              <a:buClr>
                <a:schemeClr val="folHlink"/>
              </a:buClr>
              <a:buSzPts val="2000"/>
              <a:buFont typeface="Arial"/>
              <a:buNone/>
            </a:pPr>
            <a:r>
              <a:rPr i="1" lang="ru-RU" sz="2000">
                <a:solidFill>
                  <a:schemeClr val="folHlink"/>
                </a:solidFill>
              </a:rPr>
              <a:t>w</a:t>
            </a:r>
            <a:r>
              <a:rPr baseline="-25000" i="1" lang="ru-RU" sz="2000">
                <a:solidFill>
                  <a:schemeClr val="folHlink"/>
                </a:solidFill>
              </a:rPr>
              <a:t>5</a:t>
            </a:r>
            <a:r>
              <a:rPr i="1" lang="ru-RU" sz="2000">
                <a:solidFill>
                  <a:schemeClr val="folHlink"/>
                </a:solidFill>
              </a:rPr>
              <a:t> </a:t>
            </a:r>
            <a:r>
              <a:rPr lang="ru-RU" sz="2000">
                <a:solidFill>
                  <a:schemeClr val="folHlink"/>
                </a:solidFill>
              </a:rPr>
              <a:t>= 6.</a:t>
            </a:r>
            <a:endParaRPr/>
          </a:p>
          <a:p>
            <a:pPr indent="-342900" lvl="0" marL="342900" rtl="0" algn="l">
              <a:spcBef>
                <a:spcPts val="400"/>
              </a:spcBef>
              <a:spcAft>
                <a:spcPts val="0"/>
              </a:spcAft>
              <a:buClr>
                <a:schemeClr val="dk1"/>
              </a:buClr>
              <a:buSzPts val="2000"/>
              <a:buFont typeface="Arial"/>
              <a:buNone/>
            </a:pPr>
            <a:r>
              <a:t/>
            </a:r>
            <a:endParaRPr sz="2000"/>
          </a:p>
        </p:txBody>
      </p:sp>
      <p:graphicFrame>
        <p:nvGraphicFramePr>
          <p:cNvPr id="562" name="Google Shape;562;p66"/>
          <p:cNvGraphicFramePr/>
          <p:nvPr/>
        </p:nvGraphicFramePr>
        <p:xfrm>
          <a:off x="1042988" y="1125538"/>
          <a:ext cx="3000000" cy="3000000"/>
        </p:xfrm>
        <a:graphic>
          <a:graphicData uri="http://schemas.openxmlformats.org/drawingml/2006/table">
            <a:tbl>
              <a:tblPr>
                <a:noFill/>
                <a:tableStyleId>{B8D29D7C-27CE-4FD9-AAA4-7E7A38C4B0F1}</a:tableStyleId>
              </a:tblPr>
              <a:tblGrid>
                <a:gridCol w="442125"/>
                <a:gridCol w="446925"/>
                <a:gridCol w="442125"/>
                <a:gridCol w="443725"/>
                <a:gridCol w="446925"/>
                <a:gridCol w="443725"/>
                <a:gridCol w="442125"/>
                <a:gridCol w="446925"/>
                <a:gridCol w="442125"/>
                <a:gridCol w="451725"/>
                <a:gridCol w="437325"/>
                <a:gridCol w="442125"/>
                <a:gridCol w="443725"/>
                <a:gridCol w="446925"/>
                <a:gridCol w="443725"/>
                <a:gridCol w="442125"/>
                <a:gridCol w="446925"/>
                <a:gridCol w="442125"/>
              </a:tblGrid>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i\j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000"/>
                        <a:buFont typeface="Arial"/>
                        <a:buNone/>
                      </a:pPr>
                      <a:r>
                        <a:rPr b="1" i="0" lang="ru-RU" sz="2000" u="none" cap="none" strike="noStrike">
                          <a:solidFill>
                            <a:srgbClr val="FF0000"/>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0C0"/>
                        </a:buClr>
                        <a:buSzPts val="2000"/>
                        <a:buFont typeface="Arial"/>
                        <a:buNone/>
                      </a:pPr>
                      <a:r>
                        <a:rPr b="1" i="0" lang="ru-RU" sz="2000" u="none" cap="none" strike="noStrike">
                          <a:solidFill>
                            <a:srgbClr val="0070C0"/>
                          </a:solidFill>
                          <a:latin typeface="Calibri"/>
                          <a:ea typeface="Calibri"/>
                          <a:cs typeface="Calibri"/>
                          <a:sym typeface="Calibri"/>
                        </a:rPr>
                        <a:t>9</a:t>
                      </a:r>
                      <a:endParaRPr b="1" i="0" sz="1800" u="none" cap="none" strike="noStrike">
                        <a:solidFill>
                          <a:srgbClr val="0070C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B050"/>
                        </a:buClr>
                        <a:buSzPts val="2000"/>
                        <a:buFont typeface="Arial"/>
                        <a:buNone/>
                      </a:pPr>
                      <a:r>
                        <a:rPr b="1" i="0" lang="ru-RU" sz="2000" u="none" cap="none" strike="noStrike">
                          <a:solidFill>
                            <a:srgbClr val="00B050"/>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rgbClr val="FF0000"/>
                        </a:buClr>
                        <a:buSzPts val="2000"/>
                        <a:buFont typeface="Arial"/>
                        <a:buNone/>
                      </a:pPr>
                      <a:r>
                        <a:rPr b="1" i="0" lang="ru-RU" sz="2000" u="none" cap="none" strike="noStrike">
                          <a:solidFill>
                            <a:srgbClr val="FF0000"/>
                          </a:solidFill>
                          <a:latin typeface="Calibri"/>
                          <a:ea typeface="Calibri"/>
                          <a:cs typeface="Calibri"/>
                          <a:sym typeface="Calibri"/>
                        </a:rPr>
                        <a:t>1</a:t>
                      </a:r>
                      <a:endParaRPr b="1" i="0" sz="1800" u="none" cap="none" strike="noStrike">
                        <a:solidFill>
                          <a:srgbClr val="FF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400">
                <a:tc>
                  <a:txBody>
                    <a:bodyPr/>
                    <a:lstStyle/>
                    <a:p>
                      <a:pPr indent="0" lvl="0" marL="0" marR="0" rtl="0" algn="l">
                        <a:lnSpc>
                          <a:spcPct val="100000"/>
                        </a:lnSpc>
                        <a:spcBef>
                          <a:spcPts val="0"/>
                        </a:spcBef>
                        <a:spcAft>
                          <a:spcPts val="0"/>
                        </a:spcAft>
                        <a:buClr>
                          <a:srgbClr val="FF0000"/>
                        </a:buClr>
                        <a:buSzPts val="2000"/>
                        <a:buFont typeface="Arial"/>
                        <a:buNone/>
                      </a:pPr>
                      <a:r>
                        <a:rPr b="1" i="0" lang="ru-RU" sz="2000" u="none" cap="none" strike="noStrike">
                          <a:solidFill>
                            <a:srgbClr val="FF0000"/>
                          </a:solidFill>
                          <a:latin typeface="Calibri"/>
                          <a:ea typeface="Calibri"/>
                          <a:cs typeface="Calibri"/>
                          <a:sym typeface="Calibri"/>
                        </a:rPr>
                        <a:t>2</a:t>
                      </a:r>
                      <a:endParaRPr b="1" i="0" sz="1800" u="none" cap="none" strike="noStrike">
                        <a:solidFill>
                          <a:srgbClr val="FF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rgbClr val="FF0000"/>
                        </a:buClr>
                        <a:buSzPts val="2000"/>
                        <a:buFont typeface="Arial"/>
                        <a:buNone/>
                      </a:pPr>
                      <a:r>
                        <a:rPr b="1" i="0" lang="ru-RU" sz="2000" u="none" cap="none" strike="noStrike">
                          <a:solidFill>
                            <a:srgbClr val="FF0000"/>
                          </a:solidFill>
                          <a:latin typeface="Calibri"/>
                          <a:ea typeface="Calibri"/>
                          <a:cs typeface="Calibri"/>
                          <a:sym typeface="Calibri"/>
                        </a:rPr>
                        <a:t>4</a:t>
                      </a:r>
                      <a:endParaRPr b="1" i="0" sz="1800" u="none" cap="none" strike="noStrike">
                        <a:solidFill>
                          <a:srgbClr val="FF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21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ru-RU" sz="1800" u="none" cap="none" strike="noStrike">
                          <a:solidFill>
                            <a:schemeClr val="dk1"/>
                          </a:solidFill>
                          <a:latin typeface="Calibri"/>
                          <a:ea typeface="Calibri"/>
                          <a:cs typeface="Calibri"/>
                          <a:sym typeface="Calibri"/>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800"/>
                        <a:buFont typeface="Arial"/>
                        <a:buNone/>
                      </a:pPr>
                      <a:r>
                        <a:rPr b="0" i="0" lang="ru-RU" sz="1800" u="none" cap="none" strike="noStrike">
                          <a:solidFill>
                            <a:srgbClr val="FF0000"/>
                          </a:solidFill>
                          <a:latin typeface="Calibri"/>
                          <a:ea typeface="Calibri"/>
                          <a:cs typeface="Calibri"/>
                          <a:sym typeface="Calibri"/>
                        </a:rPr>
                        <a:t>21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63" name="Google Shape;563;p66"/>
          <p:cNvSpPr/>
          <p:nvPr/>
        </p:nvSpPr>
        <p:spPr>
          <a:xfrm>
            <a:off x="370383" y="4894729"/>
            <a:ext cx="8666111" cy="1938992"/>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Arial"/>
              <a:buChar char="•"/>
            </a:pPr>
            <a:r>
              <a:rPr lang="ru-RU" sz="2000">
                <a:solidFill>
                  <a:schemeClr val="dk1"/>
                </a:solidFill>
                <a:latin typeface="Calibri"/>
                <a:ea typeface="Calibri"/>
                <a:cs typeface="Calibri"/>
                <a:sym typeface="Calibri"/>
              </a:rPr>
              <a:t>Решение примера определяется  </a:t>
            </a:r>
            <a:r>
              <a:rPr i="1" lang="ru-RU" sz="2000">
                <a:solidFill>
                  <a:schemeClr val="dk1"/>
                </a:solidFill>
                <a:latin typeface="Calibri"/>
                <a:ea typeface="Calibri"/>
                <a:cs typeface="Calibri"/>
                <a:sym typeface="Calibri"/>
              </a:rPr>
              <a:t>T </a:t>
            </a:r>
            <a:r>
              <a:rPr lang="ru-RU" sz="2000">
                <a:solidFill>
                  <a:schemeClr val="dk1"/>
                </a:solidFill>
                <a:latin typeface="Calibri"/>
                <a:ea typeface="Calibri"/>
                <a:cs typeface="Calibri"/>
                <a:sym typeface="Calibri"/>
              </a:rPr>
              <a:t>[5,16] = 21. Это максимальная стоимость набора предметов, которые можно упаковать в рюкзак W кг. </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ru-RU" sz="2000">
                <a:solidFill>
                  <a:schemeClr val="dk1"/>
                </a:solidFill>
                <a:latin typeface="Calibri"/>
                <a:ea typeface="Calibri"/>
                <a:cs typeface="Calibri"/>
                <a:sym typeface="Calibri"/>
              </a:rPr>
              <a:t>В примере суммарная масса предметов, подлежащих упаковке в рюкзак, совпадает с</a:t>
            </a:r>
            <a:r>
              <a:rPr i="1" lang="ru-RU" sz="2000">
                <a:solidFill>
                  <a:schemeClr val="dk1"/>
                </a:solidFill>
                <a:latin typeface="Calibri"/>
                <a:ea typeface="Calibri"/>
                <a:cs typeface="Calibri"/>
                <a:sym typeface="Calibri"/>
              </a:rPr>
              <a:t> W</a:t>
            </a:r>
            <a:r>
              <a:rPr lang="ru-RU" sz="2000">
                <a:solidFill>
                  <a:schemeClr val="dk1"/>
                </a:solidFill>
                <a:latin typeface="Calibri"/>
                <a:ea typeface="Calibri"/>
                <a:cs typeface="Calibri"/>
                <a:sym typeface="Calibri"/>
              </a:rPr>
              <a:t>, в общем-же случае она просто не должна превосходить величину </a:t>
            </a:r>
            <a:r>
              <a:rPr i="1" lang="ru-RU" sz="2000">
                <a:solidFill>
                  <a:schemeClr val="dk1"/>
                </a:solidFill>
                <a:latin typeface="Calibri"/>
                <a:ea typeface="Calibri"/>
                <a:cs typeface="Calibri"/>
                <a:sym typeface="Calibri"/>
              </a:rPr>
              <a:t>W</a:t>
            </a:r>
            <a:r>
              <a:rPr lang="ru-RU" sz="2000">
                <a:solidFill>
                  <a:schemeClr val="dk1"/>
                </a:solidFill>
                <a:latin typeface="Calibri"/>
                <a:ea typeface="Calibri"/>
                <a:cs typeface="Calibri"/>
                <a:sym typeface="Calibri"/>
              </a:rPr>
              <a:t>.</a:t>
            </a:r>
            <a:endParaRPr/>
          </a:p>
        </p:txBody>
      </p:sp>
      <p:cxnSp>
        <p:nvCxnSpPr>
          <p:cNvPr id="564" name="Google Shape;564;p66"/>
          <p:cNvCxnSpPr/>
          <p:nvPr/>
        </p:nvCxnSpPr>
        <p:spPr>
          <a:xfrm rot="10800000">
            <a:off x="8964488" y="3501008"/>
            <a:ext cx="0" cy="504056"/>
          </a:xfrm>
          <a:prstGeom prst="straightConnector1">
            <a:avLst/>
          </a:prstGeom>
          <a:noFill/>
          <a:ln cap="flat" cmpd="sng" w="28575">
            <a:solidFill>
              <a:srgbClr val="FF0000"/>
            </a:solidFill>
            <a:prstDash val="solid"/>
            <a:round/>
            <a:headEnd len="sm" w="sm" type="none"/>
            <a:tailEnd len="med" w="med" type="triangle"/>
          </a:ln>
        </p:spPr>
      </p:cxnSp>
      <p:cxnSp>
        <p:nvCxnSpPr>
          <p:cNvPr id="565" name="Google Shape;565;p66"/>
          <p:cNvCxnSpPr/>
          <p:nvPr/>
        </p:nvCxnSpPr>
        <p:spPr>
          <a:xfrm rot="10800000">
            <a:off x="5580112" y="3212976"/>
            <a:ext cx="3106688" cy="144016"/>
          </a:xfrm>
          <a:prstGeom prst="straightConnector1">
            <a:avLst/>
          </a:prstGeom>
          <a:noFill/>
          <a:ln cap="flat" cmpd="sng" w="28575">
            <a:solidFill>
              <a:srgbClr val="FF0000"/>
            </a:solidFill>
            <a:prstDash val="solid"/>
            <a:round/>
            <a:headEnd len="sm" w="sm" type="none"/>
            <a:tailEnd len="med" w="med" type="triangle"/>
          </a:ln>
        </p:spPr>
      </p:cxnSp>
      <p:cxnSp>
        <p:nvCxnSpPr>
          <p:cNvPr id="566" name="Google Shape;566;p66"/>
          <p:cNvCxnSpPr/>
          <p:nvPr/>
        </p:nvCxnSpPr>
        <p:spPr>
          <a:xfrm rot="10800000">
            <a:off x="5868144" y="2564904"/>
            <a:ext cx="0" cy="504056"/>
          </a:xfrm>
          <a:prstGeom prst="straightConnector1">
            <a:avLst/>
          </a:prstGeom>
          <a:noFill/>
          <a:ln cap="flat" cmpd="sng" w="28575">
            <a:solidFill>
              <a:srgbClr val="FF0000"/>
            </a:solidFill>
            <a:prstDash val="solid"/>
            <a:round/>
            <a:headEnd len="sm" w="sm" type="none"/>
            <a:tailEnd len="med" w="med" type="triangle"/>
          </a:ln>
        </p:spPr>
      </p:cxnSp>
      <p:cxnSp>
        <p:nvCxnSpPr>
          <p:cNvPr id="567" name="Google Shape;567;p66"/>
          <p:cNvCxnSpPr/>
          <p:nvPr/>
        </p:nvCxnSpPr>
        <p:spPr>
          <a:xfrm rot="10800000">
            <a:off x="3491880" y="2276872"/>
            <a:ext cx="2088232" cy="216024"/>
          </a:xfrm>
          <a:prstGeom prst="straightConnector1">
            <a:avLst/>
          </a:prstGeom>
          <a:noFill/>
          <a:ln cap="flat" cmpd="sng" w="28575">
            <a:solidFill>
              <a:srgbClr val="FF0000"/>
            </a:solidFill>
            <a:prstDash val="solid"/>
            <a:round/>
            <a:headEnd len="sm" w="sm" type="none"/>
            <a:tailEnd len="med" w="med" type="triangle"/>
          </a:ln>
        </p:spPr>
      </p:cxnSp>
      <p:sp>
        <p:nvSpPr>
          <p:cNvPr id="568" name="Google Shape;568;p66"/>
          <p:cNvSpPr/>
          <p:nvPr/>
        </p:nvSpPr>
        <p:spPr>
          <a:xfrm>
            <a:off x="-97670" y="3573016"/>
            <a:ext cx="1068651" cy="684076"/>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9" name="Google Shape;569;p66"/>
          <p:cNvSpPr/>
          <p:nvPr/>
        </p:nvSpPr>
        <p:spPr>
          <a:xfrm>
            <a:off x="-98761" y="2132856"/>
            <a:ext cx="1068651" cy="684076"/>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0" name="Google Shape;570;p66"/>
          <p:cNvSpPr/>
          <p:nvPr/>
        </p:nvSpPr>
        <p:spPr>
          <a:xfrm>
            <a:off x="-98762" y="1358174"/>
            <a:ext cx="1068651" cy="684076"/>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500"/>
                                        <p:tgtEl>
                                          <p:spTgt spid="5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0" st="0"/>
                                            </p:txEl>
                                          </p:spTgt>
                                        </p:tgtEl>
                                        <p:attrNameLst>
                                          <p:attrName>style.visibility</p:attrName>
                                        </p:attrNameLst>
                                      </p:cBhvr>
                                      <p:to>
                                        <p:strVal val="visible"/>
                                      </p:to>
                                    </p:set>
                                    <p:anim calcmode="lin" valueType="num">
                                      <p:cBhvr additive="base">
                                        <p:cTn dur="500"/>
                                        <p:tgtEl>
                                          <p:spTgt spid="56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1" st="1"/>
                                            </p:txEl>
                                          </p:spTgt>
                                        </p:tgtEl>
                                        <p:attrNameLst>
                                          <p:attrName>style.visibility</p:attrName>
                                        </p:attrNameLst>
                                      </p:cBhvr>
                                      <p:to>
                                        <p:strVal val="visible"/>
                                      </p:to>
                                    </p:set>
                                    <p:anim calcmode="lin" valueType="num">
                                      <p:cBhvr additive="base">
                                        <p:cTn dur="500"/>
                                        <p:tgtEl>
                                          <p:spTgt spid="56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2" st="2"/>
                                            </p:txEl>
                                          </p:spTgt>
                                        </p:tgtEl>
                                        <p:attrNameLst>
                                          <p:attrName>style.visibility</p:attrName>
                                        </p:attrNameLst>
                                      </p:cBhvr>
                                      <p:to>
                                        <p:strVal val="visible"/>
                                      </p:to>
                                    </p:set>
                                    <p:anim calcmode="lin" valueType="num">
                                      <p:cBhvr additive="base">
                                        <p:cTn dur="500"/>
                                        <p:tgtEl>
                                          <p:spTgt spid="56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3" st="3"/>
                                            </p:txEl>
                                          </p:spTgt>
                                        </p:tgtEl>
                                        <p:attrNameLst>
                                          <p:attrName>style.visibility</p:attrName>
                                        </p:attrNameLst>
                                      </p:cBhvr>
                                      <p:to>
                                        <p:strVal val="visible"/>
                                      </p:to>
                                    </p:set>
                                    <p:anim calcmode="lin" valueType="num">
                                      <p:cBhvr additive="base">
                                        <p:cTn dur="500"/>
                                        <p:tgtEl>
                                          <p:spTgt spid="56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4" st="4"/>
                                            </p:txEl>
                                          </p:spTgt>
                                        </p:tgtEl>
                                        <p:attrNameLst>
                                          <p:attrName>style.visibility</p:attrName>
                                        </p:attrNameLst>
                                      </p:cBhvr>
                                      <p:to>
                                        <p:strVal val="visible"/>
                                      </p:to>
                                    </p:set>
                                    <p:anim calcmode="lin" valueType="num">
                                      <p:cBhvr additive="base">
                                        <p:cTn dur="500"/>
                                        <p:tgtEl>
                                          <p:spTgt spid="56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5" st="5"/>
                                            </p:txEl>
                                          </p:spTgt>
                                        </p:tgtEl>
                                        <p:attrNameLst>
                                          <p:attrName>style.visibility</p:attrName>
                                        </p:attrNameLst>
                                      </p:cBhvr>
                                      <p:to>
                                        <p:strVal val="visible"/>
                                      </p:to>
                                    </p:set>
                                    <p:anim calcmode="lin" valueType="num">
                                      <p:cBhvr additive="base">
                                        <p:cTn dur="500"/>
                                        <p:tgtEl>
                                          <p:spTgt spid="56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6" st="6"/>
                                            </p:txEl>
                                          </p:spTgt>
                                        </p:tgtEl>
                                        <p:attrNameLst>
                                          <p:attrName>style.visibility</p:attrName>
                                        </p:attrNameLst>
                                      </p:cBhvr>
                                      <p:to>
                                        <p:strVal val="visible"/>
                                      </p:to>
                                    </p:set>
                                    <p:anim calcmode="lin" valueType="num">
                                      <p:cBhvr additive="base">
                                        <p:cTn dur="500"/>
                                        <p:tgtEl>
                                          <p:spTgt spid="56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7" st="7"/>
                                            </p:txEl>
                                          </p:spTgt>
                                        </p:tgtEl>
                                        <p:attrNameLst>
                                          <p:attrName>style.visibility</p:attrName>
                                        </p:attrNameLst>
                                      </p:cBhvr>
                                      <p:to>
                                        <p:strVal val="visible"/>
                                      </p:to>
                                    </p:set>
                                    <p:anim calcmode="lin" valueType="num">
                                      <p:cBhvr additive="base">
                                        <p:cTn dur="500"/>
                                        <p:tgtEl>
                                          <p:spTgt spid="56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8" st="8"/>
                                            </p:txEl>
                                          </p:spTgt>
                                        </p:tgtEl>
                                        <p:attrNameLst>
                                          <p:attrName>style.visibility</p:attrName>
                                        </p:attrNameLst>
                                      </p:cBhvr>
                                      <p:to>
                                        <p:strVal val="visible"/>
                                      </p:to>
                                    </p:set>
                                    <p:anim calcmode="lin" valueType="num">
                                      <p:cBhvr additive="base">
                                        <p:cTn dur="500"/>
                                        <p:tgtEl>
                                          <p:spTgt spid="56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9" st="9"/>
                                            </p:txEl>
                                          </p:spTgt>
                                        </p:tgtEl>
                                        <p:attrNameLst>
                                          <p:attrName>style.visibility</p:attrName>
                                        </p:attrNameLst>
                                      </p:cBhvr>
                                      <p:to>
                                        <p:strVal val="visible"/>
                                      </p:to>
                                    </p:set>
                                    <p:anim calcmode="lin" valueType="num">
                                      <p:cBhvr additive="base">
                                        <p:cTn dur="500"/>
                                        <p:tgtEl>
                                          <p:spTgt spid="56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10" st="10"/>
                                            </p:txEl>
                                          </p:spTgt>
                                        </p:tgtEl>
                                        <p:attrNameLst>
                                          <p:attrName>style.visibility</p:attrName>
                                        </p:attrNameLst>
                                      </p:cBhvr>
                                      <p:to>
                                        <p:strVal val="visible"/>
                                      </p:to>
                                    </p:set>
                                    <p:anim calcmode="lin" valueType="num">
                                      <p:cBhvr additive="base">
                                        <p:cTn dur="500"/>
                                        <p:tgtEl>
                                          <p:spTgt spid="56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xEl>
                                              <p:pRg end="11" st="11"/>
                                            </p:txEl>
                                          </p:spTgt>
                                        </p:tgtEl>
                                        <p:attrNameLst>
                                          <p:attrName>style.visibility</p:attrName>
                                        </p:attrNameLst>
                                      </p:cBhvr>
                                      <p:to>
                                        <p:strVal val="visible"/>
                                      </p:to>
                                    </p:set>
                                    <p:anim calcmode="lin" valueType="num">
                                      <p:cBhvr additive="base">
                                        <p:cTn dur="500"/>
                                        <p:tgtEl>
                                          <p:spTgt spid="56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500"/>
                                        <p:tgtEl>
                                          <p:spTgt spid="5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 calcmode="lin" valueType="num">
                                      <p:cBhvr additive="base">
                                        <p:cTn dur="500"/>
                                        <p:tgtEl>
                                          <p:spTgt spid="5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 calcmode="lin" valueType="num">
                                      <p:cBhvr additive="base">
                                        <p:cTn dur="500"/>
                                        <p:tgtEl>
                                          <p:spTgt spid="5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 calcmode="lin" valueType="num">
                                      <p:cBhvr additive="base">
                                        <p:cTn dur="500"/>
                                        <p:tgtEl>
                                          <p:spTgt spid="5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7"/>
          <p:cNvSpPr txBox="1"/>
          <p:nvPr>
            <p:ph idx="1" type="body"/>
          </p:nvPr>
        </p:nvSpPr>
        <p:spPr>
          <a:xfrm>
            <a:off x="250825" y="333375"/>
            <a:ext cx="8675688" cy="590391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rPr b="1" lang="ru-RU" sz="2000">
                <a:latin typeface="Courier New"/>
                <a:ea typeface="Courier New"/>
                <a:cs typeface="Courier New"/>
                <a:sym typeface="Courier New"/>
              </a:rPr>
              <a:t>void</a:t>
            </a:r>
            <a:r>
              <a:rPr b="1" lang="ru-RU" sz="1800">
                <a:latin typeface="Courier New"/>
                <a:ea typeface="Courier New"/>
                <a:cs typeface="Courier New"/>
                <a:sym typeface="Courier New"/>
              </a:rPr>
              <a:t> </a:t>
            </a:r>
            <a:r>
              <a:rPr b="1" lang="ru-RU" sz="2000">
                <a:latin typeface="Courier New"/>
                <a:ea typeface="Courier New"/>
                <a:cs typeface="Courier New"/>
                <a:sym typeface="Courier New"/>
              </a:rPr>
              <a:t>Print_item(int i, int j)</a:t>
            </a:r>
            <a:endParaRPr b="1" sz="2000">
              <a:latin typeface="Courier New"/>
              <a:ea typeface="Courier New"/>
              <a:cs typeface="Courier New"/>
              <a:sym typeface="Courier New"/>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chemeClr val="dk1"/>
              </a:buClr>
              <a:buSzPts val="2000"/>
              <a:buNone/>
            </a:pPr>
            <a:r>
              <a:rPr b="1" lang="ru-RU" sz="2000">
                <a:latin typeface="Courier New"/>
                <a:ea typeface="Courier New"/>
                <a:cs typeface="Courier New"/>
                <a:sym typeface="Courier New"/>
              </a:rPr>
              <a:t>  if (T[i][j]==0)  </a:t>
            </a:r>
            <a:r>
              <a:rPr b="1" lang="ru-RU" sz="2000">
                <a:solidFill>
                  <a:srgbClr val="00B050"/>
                </a:solidFill>
                <a:latin typeface="Courier New"/>
                <a:ea typeface="Courier New"/>
                <a:cs typeface="Courier New"/>
                <a:sym typeface="Courier New"/>
              </a:rPr>
              <a:t>//</a:t>
            </a:r>
            <a:r>
              <a:rPr b="1" lang="ru-RU" sz="1800">
                <a:solidFill>
                  <a:srgbClr val="00B050"/>
                </a:solidFill>
                <a:latin typeface="Courier New"/>
                <a:ea typeface="Courier New"/>
                <a:cs typeface="Courier New"/>
                <a:sym typeface="Courier New"/>
              </a:rPr>
              <a:t>набор предметов построен. максимальный         			//рюкзак для параметров</a:t>
            </a:r>
            <a:r>
              <a:rPr b="1" lang="ru-RU" sz="2000">
                <a:solidFill>
                  <a:srgbClr val="00B050"/>
                </a:solidFill>
                <a:latin typeface="Courier New"/>
                <a:ea typeface="Courier New"/>
                <a:cs typeface="Courier New"/>
                <a:sym typeface="Courier New"/>
              </a:rPr>
              <a:t> </a:t>
            </a:r>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return;      </a:t>
            </a:r>
            <a:r>
              <a:rPr b="1" lang="ru-RU" sz="2000">
                <a:solidFill>
                  <a:srgbClr val="00B050"/>
                </a:solidFill>
                <a:latin typeface="Courier New"/>
                <a:ea typeface="Courier New"/>
                <a:cs typeface="Courier New"/>
                <a:sym typeface="Courier New"/>
              </a:rPr>
              <a:t>//</a:t>
            </a:r>
            <a:r>
              <a:rPr b="1" lang="ru-RU" sz="1800">
                <a:solidFill>
                  <a:srgbClr val="00B050"/>
                </a:solidFill>
                <a:latin typeface="Courier New"/>
                <a:ea typeface="Courier New"/>
                <a:cs typeface="Courier New"/>
                <a:sym typeface="Courier New"/>
              </a:rPr>
              <a:t>имеет нулевую ценность</a:t>
            </a:r>
            <a:endParaRPr b="1" sz="2000">
              <a:solidFill>
                <a:srgbClr val="00B050"/>
              </a:solidFill>
              <a:latin typeface="Courier New"/>
              <a:ea typeface="Courier New"/>
              <a:cs typeface="Courier New"/>
              <a:sym typeface="Courier New"/>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else if (T[i-1][j] == T[i][j]) </a:t>
            </a:r>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Print_item (i-1,j); </a:t>
            </a:r>
            <a:r>
              <a:rPr b="1" lang="ru-RU" sz="2000">
                <a:solidFill>
                  <a:srgbClr val="00B050"/>
                </a:solidFill>
                <a:latin typeface="Courier New"/>
                <a:ea typeface="Courier New"/>
                <a:cs typeface="Courier New"/>
                <a:sym typeface="Courier New"/>
              </a:rPr>
              <a:t>//</a:t>
            </a:r>
            <a:r>
              <a:rPr b="1" lang="ru-RU" sz="1800">
                <a:solidFill>
                  <a:srgbClr val="00B050"/>
                </a:solidFill>
                <a:latin typeface="Courier New"/>
                <a:ea typeface="Courier New"/>
                <a:cs typeface="Courier New"/>
                <a:sym typeface="Courier New"/>
              </a:rPr>
              <a:t>можно составить 							// рюкзак без i-го</a:t>
            </a:r>
            <a:r>
              <a:rPr b="1" lang="ru-RU" sz="2000">
                <a:solidFill>
                  <a:srgbClr val="00B050"/>
                </a:solidFill>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предмета</a:t>
            </a:r>
            <a:r>
              <a:rPr b="1" lang="ru-RU" sz="2000">
                <a:solidFill>
                  <a:srgbClr val="00B050"/>
                </a:solidFill>
                <a:latin typeface="Courier New"/>
                <a:ea typeface="Courier New"/>
                <a:cs typeface="Courier New"/>
                <a:sym typeface="Courier New"/>
              </a:rPr>
              <a:t> </a:t>
            </a:r>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else {                               </a:t>
            </a:r>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Print_item(i-1,j-w[i]); </a:t>
            </a:r>
            <a:r>
              <a:rPr b="1" lang="ru-RU" sz="2000">
                <a:solidFill>
                  <a:srgbClr val="00B050"/>
                </a:solidFill>
                <a:latin typeface="Courier New"/>
                <a:ea typeface="Courier New"/>
                <a:cs typeface="Courier New"/>
                <a:sym typeface="Courier New"/>
              </a:rPr>
              <a:t>//</a:t>
            </a:r>
            <a:r>
              <a:rPr b="1" lang="ru-RU" sz="1800">
                <a:solidFill>
                  <a:srgbClr val="00B050"/>
                </a:solidFill>
                <a:latin typeface="Courier New"/>
                <a:ea typeface="Courier New"/>
                <a:cs typeface="Courier New"/>
                <a:sym typeface="Courier New"/>
              </a:rPr>
              <a:t>Предмет i 							//упаковывается в рюкзак</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Printf(“%d “, i);  </a:t>
            </a:r>
            <a:r>
              <a:rPr b="1" lang="ru-RU" sz="2000">
                <a:solidFill>
                  <a:srgbClr val="00B050"/>
                </a:solidFill>
                <a:latin typeface="Courier New"/>
                <a:ea typeface="Courier New"/>
                <a:cs typeface="Courier New"/>
                <a:sym typeface="Courier New"/>
              </a:rPr>
              <a:t>// </a:t>
            </a:r>
            <a:r>
              <a:rPr b="1" lang="ru-RU" sz="1800">
                <a:solidFill>
                  <a:srgbClr val="00B050"/>
                </a:solidFill>
                <a:latin typeface="Courier New"/>
                <a:ea typeface="Courier New"/>
                <a:cs typeface="Courier New"/>
                <a:sym typeface="Courier New"/>
              </a:rPr>
              <a:t>печать i-го предмета</a:t>
            </a:r>
            <a:r>
              <a:rPr b="1" lang="ru-RU" sz="2000">
                <a:solidFill>
                  <a:srgbClr val="00B050"/>
                </a:solidFill>
                <a:latin typeface="Courier New"/>
                <a:ea typeface="Courier New"/>
                <a:cs typeface="Courier New"/>
                <a:sym typeface="Courier New"/>
              </a:rPr>
              <a:t> </a:t>
            </a:r>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       }</a:t>
            </a:r>
            <a:endParaRPr/>
          </a:p>
          <a:p>
            <a:pPr indent="-342900" lvl="0" marL="342900" rtl="0" algn="l">
              <a:lnSpc>
                <a:spcPct val="80000"/>
              </a:lnSpc>
              <a:spcBef>
                <a:spcPts val="400"/>
              </a:spcBef>
              <a:spcAft>
                <a:spcPts val="0"/>
              </a:spcAft>
              <a:buClr>
                <a:schemeClr val="dk1"/>
              </a:buClr>
              <a:buSzPts val="2000"/>
              <a:buFont typeface="Arial"/>
              <a:buNone/>
            </a:pPr>
            <a:r>
              <a:rPr b="1" lang="ru-RU"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chemeClr val="dk1"/>
              </a:buClr>
              <a:buSzPts val="2000"/>
              <a:buFont typeface="Arial"/>
              <a:buNone/>
            </a:pPr>
            <a:r>
              <a:t/>
            </a:r>
            <a:endParaRPr sz="2000"/>
          </a:p>
          <a:p>
            <a:pPr indent="-342900" lvl="0" marL="342900" rtl="0" algn="l">
              <a:lnSpc>
                <a:spcPct val="80000"/>
              </a:lnSpc>
              <a:spcBef>
                <a:spcPts val="400"/>
              </a:spcBef>
              <a:spcAft>
                <a:spcPts val="0"/>
              </a:spcAft>
              <a:buClr>
                <a:schemeClr val="dk1"/>
              </a:buClr>
              <a:buSzPts val="2000"/>
              <a:buFont typeface="Arial"/>
              <a:buNone/>
            </a:pPr>
            <a:r>
              <a:rPr lang="ru-RU" sz="2000"/>
              <a:t>В программе нужно вызвать функцию </a:t>
            </a:r>
            <a:r>
              <a:rPr b="1" lang="ru-RU" sz="2000">
                <a:latin typeface="Courier"/>
                <a:ea typeface="Courier"/>
                <a:cs typeface="Courier"/>
                <a:sym typeface="Courier"/>
              </a:rPr>
              <a:t>Print_item</a:t>
            </a:r>
            <a:r>
              <a:rPr b="1" lang="ru-RU" sz="2000"/>
              <a:t> </a:t>
            </a:r>
            <a:r>
              <a:rPr lang="ru-RU" sz="2000"/>
              <a:t>с параметрами </a:t>
            </a:r>
            <a:r>
              <a:rPr b="1" lang="ru-RU" sz="2000">
                <a:latin typeface="Courier"/>
                <a:ea typeface="Courier"/>
                <a:cs typeface="Courier"/>
                <a:sym typeface="Courier"/>
              </a:rPr>
              <a:t>(</a:t>
            </a:r>
            <a:r>
              <a:rPr b="1" i="1" lang="ru-RU" sz="2000">
                <a:latin typeface="Courier"/>
                <a:ea typeface="Courier"/>
                <a:cs typeface="Courier"/>
                <a:sym typeface="Courier"/>
              </a:rPr>
              <a:t>n</a:t>
            </a:r>
            <a:r>
              <a:rPr b="1" lang="ru-RU" sz="2000">
                <a:latin typeface="Courier"/>
                <a:ea typeface="Courier"/>
                <a:cs typeface="Courier"/>
                <a:sym typeface="Courier"/>
              </a:rPr>
              <a:t>,</a:t>
            </a:r>
            <a:r>
              <a:rPr b="1" i="1" lang="ru-RU" sz="2000">
                <a:latin typeface="Courier"/>
                <a:ea typeface="Courier"/>
                <a:cs typeface="Courier"/>
                <a:sym typeface="Courier"/>
              </a:rPr>
              <a:t>W</a:t>
            </a:r>
            <a:r>
              <a:rPr b="1" lang="ru-RU" sz="2000">
                <a:latin typeface="Courier"/>
                <a:ea typeface="Courier"/>
                <a:cs typeface="Courier"/>
                <a:sym typeface="Courier"/>
              </a:rPr>
              <a:t>).</a:t>
            </a:r>
            <a:endParaRPr b="1" sz="2000">
              <a:latin typeface="Courier"/>
              <a:ea typeface="Courier"/>
              <a:cs typeface="Courier"/>
              <a:sym typeface="Courier"/>
            </a:endParaRPr>
          </a:p>
          <a:p>
            <a:pPr indent="-342900" lvl="0" marL="342900" rtl="0" algn="l">
              <a:lnSpc>
                <a:spcPct val="80000"/>
              </a:lnSpc>
              <a:spcBef>
                <a:spcPts val="400"/>
              </a:spcBef>
              <a:spcAft>
                <a:spcPts val="0"/>
              </a:spcAft>
              <a:buClr>
                <a:schemeClr val="dk1"/>
              </a:buClr>
              <a:buSzPts val="2000"/>
              <a:buFont typeface="Arial"/>
              <a:buNone/>
            </a:pPr>
            <a:r>
              <a:t/>
            </a:r>
            <a:endParaRPr sz="2000"/>
          </a:p>
          <a:p>
            <a:pPr indent="-342900" lvl="0" marL="342900" rtl="0" algn="l">
              <a:lnSpc>
                <a:spcPct val="80000"/>
              </a:lnSpc>
              <a:spcBef>
                <a:spcPts val="400"/>
              </a:spcBef>
              <a:spcAft>
                <a:spcPts val="0"/>
              </a:spcAft>
              <a:buClr>
                <a:schemeClr val="dk1"/>
              </a:buClr>
              <a:buSzPts val="2000"/>
              <a:buFont typeface="Arial"/>
              <a:buNone/>
            </a:pPr>
            <a:r>
              <a:rPr lang="ru-RU" sz="2000"/>
              <a:t>Заметим, что  рассуждения были приведены для случая, когда все предметы</a:t>
            </a:r>
            <a:endParaRPr sz="2000"/>
          </a:p>
          <a:p>
            <a:pPr indent="-342900" lvl="0" marL="342900" rtl="0" algn="l">
              <a:lnSpc>
                <a:spcPct val="80000"/>
              </a:lnSpc>
              <a:spcBef>
                <a:spcPts val="400"/>
              </a:spcBef>
              <a:spcAft>
                <a:spcPts val="0"/>
              </a:spcAft>
              <a:buClr>
                <a:schemeClr val="dk1"/>
              </a:buClr>
              <a:buSzPts val="2000"/>
              <a:buFont typeface="Arial"/>
              <a:buNone/>
            </a:pPr>
            <a:r>
              <a:rPr lang="ru-RU" sz="2000"/>
              <a:t>различны.  Самостоятельно рассмотрите, какие изменения будут внесены в</a:t>
            </a:r>
            <a:endParaRPr/>
          </a:p>
          <a:p>
            <a:pPr indent="-342900" lvl="0" marL="342900" rtl="0" algn="l">
              <a:lnSpc>
                <a:spcPct val="80000"/>
              </a:lnSpc>
              <a:spcBef>
                <a:spcPts val="400"/>
              </a:spcBef>
              <a:spcAft>
                <a:spcPts val="0"/>
              </a:spcAft>
              <a:buClr>
                <a:schemeClr val="dk1"/>
              </a:buClr>
              <a:buSzPts val="2000"/>
              <a:buFont typeface="Arial"/>
              <a:buNone/>
            </a:pPr>
            <a:r>
              <a:rPr lang="ru-RU" sz="2000"/>
              <a:t>таблицу в противном случае.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 calcmode="lin" valueType="num">
                                      <p:cBhvr additive="base">
                                        <p:cTn dur="500"/>
                                        <p:tgtEl>
                                          <p:spTgt spid="57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 calcmode="lin" valueType="num">
                                      <p:cBhvr additive="base">
                                        <p:cTn dur="500"/>
                                        <p:tgtEl>
                                          <p:spTgt spid="57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 calcmode="lin" valueType="num">
                                      <p:cBhvr additive="base">
                                        <p:cTn dur="500"/>
                                        <p:tgtEl>
                                          <p:spTgt spid="57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 calcmode="lin" valueType="num">
                                      <p:cBhvr additive="base">
                                        <p:cTn dur="500"/>
                                        <p:tgtEl>
                                          <p:spTgt spid="57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 calcmode="lin" valueType="num">
                                      <p:cBhvr additive="base">
                                        <p:cTn dur="500"/>
                                        <p:tgtEl>
                                          <p:spTgt spid="57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anim calcmode="lin" valueType="num">
                                      <p:cBhvr additive="base">
                                        <p:cTn dur="500"/>
                                        <p:tgtEl>
                                          <p:spTgt spid="57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anim calcmode="lin" valueType="num">
                                      <p:cBhvr additive="base">
                                        <p:cTn dur="500"/>
                                        <p:tgtEl>
                                          <p:spTgt spid="57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7" st="7"/>
                                            </p:txEl>
                                          </p:spTgt>
                                        </p:tgtEl>
                                        <p:attrNameLst>
                                          <p:attrName>style.visibility</p:attrName>
                                        </p:attrNameLst>
                                      </p:cBhvr>
                                      <p:to>
                                        <p:strVal val="visible"/>
                                      </p:to>
                                    </p:set>
                                    <p:anim calcmode="lin" valueType="num">
                                      <p:cBhvr additive="base">
                                        <p:cTn dur="500"/>
                                        <p:tgtEl>
                                          <p:spTgt spid="57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8" st="8"/>
                                            </p:txEl>
                                          </p:spTgt>
                                        </p:tgtEl>
                                        <p:attrNameLst>
                                          <p:attrName>style.visibility</p:attrName>
                                        </p:attrNameLst>
                                      </p:cBhvr>
                                      <p:to>
                                        <p:strVal val="visible"/>
                                      </p:to>
                                    </p:set>
                                    <p:anim calcmode="lin" valueType="num">
                                      <p:cBhvr additive="base">
                                        <p:cTn dur="500"/>
                                        <p:tgtEl>
                                          <p:spTgt spid="57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9" st="9"/>
                                            </p:txEl>
                                          </p:spTgt>
                                        </p:tgtEl>
                                        <p:attrNameLst>
                                          <p:attrName>style.visibility</p:attrName>
                                        </p:attrNameLst>
                                      </p:cBhvr>
                                      <p:to>
                                        <p:strVal val="visible"/>
                                      </p:to>
                                    </p:set>
                                    <p:anim calcmode="lin" valueType="num">
                                      <p:cBhvr additive="base">
                                        <p:cTn dur="500"/>
                                        <p:tgtEl>
                                          <p:spTgt spid="57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0" st="10"/>
                                            </p:txEl>
                                          </p:spTgt>
                                        </p:tgtEl>
                                        <p:attrNameLst>
                                          <p:attrName>style.visibility</p:attrName>
                                        </p:attrNameLst>
                                      </p:cBhvr>
                                      <p:to>
                                        <p:strVal val="visible"/>
                                      </p:to>
                                    </p:set>
                                    <p:anim calcmode="lin" valueType="num">
                                      <p:cBhvr additive="base">
                                        <p:cTn dur="500"/>
                                        <p:tgtEl>
                                          <p:spTgt spid="57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1" st="11"/>
                                            </p:txEl>
                                          </p:spTgt>
                                        </p:tgtEl>
                                        <p:attrNameLst>
                                          <p:attrName>style.visibility</p:attrName>
                                        </p:attrNameLst>
                                      </p:cBhvr>
                                      <p:to>
                                        <p:strVal val="visible"/>
                                      </p:to>
                                    </p:set>
                                    <p:anim calcmode="lin" valueType="num">
                                      <p:cBhvr additive="base">
                                        <p:cTn dur="500"/>
                                        <p:tgtEl>
                                          <p:spTgt spid="57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2" st="12"/>
                                            </p:txEl>
                                          </p:spTgt>
                                        </p:tgtEl>
                                        <p:attrNameLst>
                                          <p:attrName>style.visibility</p:attrName>
                                        </p:attrNameLst>
                                      </p:cBhvr>
                                      <p:to>
                                        <p:strVal val="visible"/>
                                      </p:to>
                                    </p:set>
                                    <p:anim calcmode="lin" valueType="num">
                                      <p:cBhvr additive="base">
                                        <p:cTn dur="500"/>
                                        <p:tgtEl>
                                          <p:spTgt spid="575">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3" st="13"/>
                                            </p:txEl>
                                          </p:spTgt>
                                        </p:tgtEl>
                                        <p:attrNameLst>
                                          <p:attrName>style.visibility</p:attrName>
                                        </p:attrNameLst>
                                      </p:cBhvr>
                                      <p:to>
                                        <p:strVal val="visible"/>
                                      </p:to>
                                    </p:set>
                                    <p:anim calcmode="lin" valueType="num">
                                      <p:cBhvr additive="base">
                                        <p:cTn dur="500"/>
                                        <p:tgtEl>
                                          <p:spTgt spid="575">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4" st="14"/>
                                            </p:txEl>
                                          </p:spTgt>
                                        </p:tgtEl>
                                        <p:attrNameLst>
                                          <p:attrName>style.visibility</p:attrName>
                                        </p:attrNameLst>
                                      </p:cBhvr>
                                      <p:to>
                                        <p:strVal val="visible"/>
                                      </p:to>
                                    </p:set>
                                    <p:anim calcmode="lin" valueType="num">
                                      <p:cBhvr additive="base">
                                        <p:cTn dur="500"/>
                                        <p:tgtEl>
                                          <p:spTgt spid="575">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5" st="15"/>
                                            </p:txEl>
                                          </p:spTgt>
                                        </p:tgtEl>
                                        <p:attrNameLst>
                                          <p:attrName>style.visibility</p:attrName>
                                        </p:attrNameLst>
                                      </p:cBhvr>
                                      <p:to>
                                        <p:strVal val="visible"/>
                                      </p:to>
                                    </p:set>
                                    <p:anim calcmode="lin" valueType="num">
                                      <p:cBhvr additive="base">
                                        <p:cTn dur="500"/>
                                        <p:tgtEl>
                                          <p:spTgt spid="575">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6" st="16"/>
                                            </p:txEl>
                                          </p:spTgt>
                                        </p:tgtEl>
                                        <p:attrNameLst>
                                          <p:attrName>style.visibility</p:attrName>
                                        </p:attrNameLst>
                                      </p:cBhvr>
                                      <p:to>
                                        <p:strVal val="visible"/>
                                      </p:to>
                                    </p:set>
                                    <p:anim calcmode="lin" valueType="num">
                                      <p:cBhvr additive="base">
                                        <p:cTn dur="500"/>
                                        <p:tgtEl>
                                          <p:spTgt spid="575">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8"/>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a:t>Пятиминутка</a:t>
            </a:r>
            <a:endParaRPr/>
          </a:p>
        </p:txBody>
      </p:sp>
      <p:pic>
        <p:nvPicPr>
          <p:cNvPr id="581" name="Google Shape;581;p68"/>
          <p:cNvPicPr preferRelativeResize="0"/>
          <p:nvPr>
            <p:ph idx="1" type="body"/>
          </p:nvPr>
        </p:nvPicPr>
        <p:blipFill rotWithShape="1">
          <a:blip r:embed="rId3">
            <a:alphaModFix/>
          </a:blip>
          <a:srcRect b="0" l="0" r="0" t="0"/>
          <a:stretch/>
        </p:blipFill>
        <p:spPr>
          <a:xfrm>
            <a:off x="357145" y="1988840"/>
            <a:ext cx="8679351" cy="42484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93180" y="692696"/>
            <a:ext cx="8957640" cy="6036144"/>
          </a:xfrm>
          <a:prstGeom prst="rect">
            <a:avLst/>
          </a:prstGeom>
          <a:noFill/>
          <a:ln>
            <a:noFill/>
          </a:ln>
        </p:spPr>
        <p:txBody>
          <a:bodyPr anchorCtr="0" anchor="t" bIns="45700" lIns="91425" spcFirstLastPara="1" rIns="91425" wrap="square" tIns="45700">
            <a:noAutofit/>
          </a:bodyPr>
          <a:lstStyle/>
          <a:p>
            <a:pPr indent="357188" lvl="0" marL="0" rtl="0" algn="just">
              <a:spcBef>
                <a:spcPts val="0"/>
              </a:spcBef>
              <a:spcAft>
                <a:spcPts val="0"/>
              </a:spcAft>
              <a:buClr>
                <a:schemeClr val="dk1"/>
              </a:buClr>
              <a:buSzPts val="2400"/>
              <a:buNone/>
            </a:pPr>
            <a:r>
              <a:rPr lang="ru-RU" sz="2400"/>
              <a:t>А можем посчитать ещё </a:t>
            </a:r>
            <a:r>
              <a:rPr lang="ru-RU" sz="2400">
                <a:solidFill>
                  <a:srgbClr val="FF0000"/>
                </a:solidFill>
              </a:rPr>
              <a:t>а</a:t>
            </a:r>
            <a:r>
              <a:rPr baseline="-25000" lang="ru-RU" sz="2400">
                <a:solidFill>
                  <a:srgbClr val="FF0000"/>
                </a:solidFill>
              </a:rPr>
              <a:t>0 </a:t>
            </a:r>
            <a:r>
              <a:rPr baseline="-25000" lang="ru-RU" sz="2400"/>
              <a:t>.</a:t>
            </a:r>
            <a:r>
              <a:rPr lang="ru-RU" sz="2400"/>
              <a:t>Формально говоря, это количество способов с 0-й ступеньки попасть на нулевую, то есть количество способов остаться на месте. Таких способов не 0 как может показаться, такой способ 1 – это просто ничего не делать. То есть, путь состоит из нуля шагов, но такой путь один – это просто стоять на месте. Потому что, когда мы говорим что у нас 0 способов, что-то сделать, это означает что мы не можем это сделать. Здесь мы </a:t>
            </a:r>
            <a:r>
              <a:rPr b="1" lang="ru-RU" sz="2400"/>
              <a:t>можем</a:t>
            </a:r>
            <a:r>
              <a:rPr lang="ru-RU" sz="2400"/>
              <a:t> остаться на месте, просто никуда не надо идти поэтому </a:t>
            </a:r>
            <a:r>
              <a:rPr lang="ru-RU" sz="2400">
                <a:solidFill>
                  <a:srgbClr val="FF0000"/>
                </a:solidFill>
              </a:rPr>
              <a:t>а</a:t>
            </a:r>
            <a:r>
              <a:rPr baseline="-25000" lang="ru-RU" sz="2400">
                <a:solidFill>
                  <a:srgbClr val="FF0000"/>
                </a:solidFill>
              </a:rPr>
              <a:t>0</a:t>
            </a:r>
            <a:r>
              <a:rPr lang="ru-RU" sz="2400"/>
              <a:t> здесь равно единице и можно, в принципе, начинать с </a:t>
            </a:r>
            <a:r>
              <a:rPr lang="ru-RU" sz="2400">
                <a:solidFill>
                  <a:srgbClr val="FF0000"/>
                </a:solidFill>
              </a:rPr>
              <a:t>а</a:t>
            </a:r>
            <a:r>
              <a:rPr baseline="-25000" lang="ru-RU" sz="2400">
                <a:solidFill>
                  <a:srgbClr val="FF0000"/>
                </a:solidFill>
              </a:rPr>
              <a:t>0</a:t>
            </a:r>
            <a:r>
              <a:rPr lang="ru-RU" sz="2400">
                <a:solidFill>
                  <a:srgbClr val="FF0000"/>
                </a:solidFill>
              </a:rPr>
              <a:t>=1</a:t>
            </a:r>
            <a:r>
              <a:rPr lang="ru-RU" sz="2400"/>
              <a:t> эту последовательность.</a:t>
            </a:r>
            <a:endParaRPr/>
          </a:p>
          <a:p>
            <a:pPr indent="357188" lvl="0" marL="0" rtl="0" algn="just">
              <a:spcBef>
                <a:spcPts val="480"/>
              </a:spcBef>
              <a:spcAft>
                <a:spcPts val="0"/>
              </a:spcAft>
              <a:buClr>
                <a:schemeClr val="dk1"/>
              </a:buClr>
              <a:buSzPts val="2400"/>
              <a:buNone/>
            </a:pPr>
            <a:r>
              <a:rPr lang="ru-RU" sz="2400"/>
              <a:t>Таким образом, задача, по сути комбинаторная, </a:t>
            </a:r>
            <a:r>
              <a:rPr b="1" i="1" lang="ru-RU" sz="2400"/>
              <a:t>про количество способов</a:t>
            </a:r>
            <a:r>
              <a:rPr lang="ru-RU" sz="2400"/>
              <a:t> сделать что-то, свелась к вычислению некоторой </a:t>
            </a:r>
            <a:r>
              <a:rPr b="1" i="1" lang="ru-RU" sz="2400"/>
              <a:t>рекуррентной последовательности</a:t>
            </a:r>
            <a:r>
              <a:rPr lang="ru-RU" sz="2400"/>
              <a:t>. Как ее вычислять – поговорим далее.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b="0" l="0" r="0" t="0"/>
          <a:stretch/>
        </p:blipFill>
        <p:spPr>
          <a:xfrm>
            <a:off x="3549300" y="2636912"/>
            <a:ext cx="5415188" cy="4145643"/>
          </a:xfrm>
          <a:prstGeom prst="rect">
            <a:avLst/>
          </a:prstGeom>
          <a:noFill/>
          <a:ln>
            <a:noFill/>
          </a:ln>
        </p:spPr>
      </p:pic>
      <p:sp>
        <p:nvSpPr>
          <p:cNvPr id="132" name="Google Shape;132;p20"/>
          <p:cNvSpPr txBox="1"/>
          <p:nvPr>
            <p:ph idx="1" type="body"/>
          </p:nvPr>
        </p:nvSpPr>
        <p:spPr>
          <a:xfrm>
            <a:off x="155536" y="106344"/>
            <a:ext cx="8568952" cy="6396184"/>
          </a:xfrm>
          <a:prstGeom prst="rect">
            <a:avLst/>
          </a:prstGeom>
          <a:noFill/>
          <a:ln>
            <a:noFill/>
          </a:ln>
        </p:spPr>
        <p:txBody>
          <a:bodyPr anchorCtr="0" anchor="t" bIns="45700" lIns="91425" spcFirstLastPara="1" rIns="91425" wrap="square" tIns="45700">
            <a:noAutofit/>
          </a:bodyPr>
          <a:lstStyle/>
          <a:p>
            <a:pPr indent="531813" lvl="0" marL="0" rtl="0" algn="just">
              <a:lnSpc>
                <a:spcPct val="80000"/>
              </a:lnSpc>
              <a:spcBef>
                <a:spcPts val="0"/>
              </a:spcBef>
              <a:spcAft>
                <a:spcPts val="0"/>
              </a:spcAft>
              <a:buClr>
                <a:schemeClr val="dk1"/>
              </a:buClr>
              <a:buSzPts val="2400"/>
              <a:buNone/>
            </a:pPr>
            <a:r>
              <a:rPr b="1" lang="ru-RU" sz="2400" u="sng"/>
              <a:t>Задача 2: </a:t>
            </a:r>
            <a:endParaRPr/>
          </a:p>
          <a:p>
            <a:pPr indent="531813" lvl="0" marL="0" rtl="0" algn="just">
              <a:lnSpc>
                <a:spcPct val="80000"/>
              </a:lnSpc>
              <a:spcBef>
                <a:spcPts val="480"/>
              </a:spcBef>
              <a:spcAft>
                <a:spcPts val="0"/>
              </a:spcAft>
              <a:buClr>
                <a:schemeClr val="dk1"/>
              </a:buClr>
              <a:buSzPts val="2400"/>
              <a:buNone/>
            </a:pPr>
            <a:r>
              <a:rPr lang="ru-RU" sz="2400"/>
              <a:t>У нас имеется лесенка из </a:t>
            </a:r>
            <a:r>
              <a:rPr b="1" i="1" lang="ru-RU" sz="2400"/>
              <a:t>n</a:t>
            </a:r>
            <a:r>
              <a:rPr lang="ru-RU" sz="2400"/>
              <a:t> ступенек. Перед лестницей стоит человек который за один шаг умеет подниматься либо на следующую ступеньку, либо перепрыгивать через ступеньку.</a:t>
            </a:r>
            <a:endParaRPr sz="2400"/>
          </a:p>
          <a:p>
            <a:pPr indent="531813" lvl="0" marL="0" rtl="0" algn="just">
              <a:lnSpc>
                <a:spcPct val="80000"/>
              </a:lnSpc>
              <a:spcBef>
                <a:spcPts val="480"/>
              </a:spcBef>
              <a:spcAft>
                <a:spcPts val="0"/>
              </a:spcAft>
              <a:buClr>
                <a:schemeClr val="dk1"/>
              </a:buClr>
              <a:buSzPts val="2400"/>
              <a:buNone/>
            </a:pPr>
            <a:r>
              <a:rPr lang="ru-RU" sz="2400"/>
              <a:t>На каждой ступеньке стоит устройство, которое берёт плату за проход по данной ступеньке. На каждой ступеньке плата фиксированная, но разная! Обозначим эту плату - </a:t>
            </a:r>
            <a:r>
              <a:rPr lang="ru-RU" sz="2400">
                <a:solidFill>
                  <a:srgbClr val="FF0000"/>
                </a:solidFill>
              </a:rPr>
              <a:t>С</a:t>
            </a:r>
            <a:r>
              <a:rPr baseline="-25000" lang="ru-RU" sz="2400">
                <a:solidFill>
                  <a:srgbClr val="FF0000"/>
                </a:solidFill>
              </a:rPr>
              <a:t>i</a:t>
            </a:r>
            <a:r>
              <a:rPr lang="ru-RU" sz="2400"/>
              <a:t>. </a:t>
            </a:r>
            <a:endParaRPr/>
          </a:p>
          <a:p>
            <a:pPr indent="531813" lvl="0" marL="0" rtl="0" algn="just">
              <a:lnSpc>
                <a:spcPct val="80000"/>
              </a:lnSpc>
              <a:spcBef>
                <a:spcPts val="480"/>
              </a:spcBef>
              <a:spcAft>
                <a:spcPts val="0"/>
              </a:spcAft>
              <a:buClr>
                <a:schemeClr val="dk1"/>
              </a:buClr>
              <a:buSzPts val="2400"/>
              <a:buNone/>
            </a:pPr>
            <a:r>
              <a:rPr b="1" i="1" lang="ru-RU" sz="2400"/>
              <a:t>Нам нужно найти наилучший способ подняться на n-ю ступеньку, заплатив как можно меньше.</a:t>
            </a:r>
            <a:endParaRPr/>
          </a:p>
          <a:p>
            <a:pPr indent="531813" lvl="0" marL="0" rtl="0" algn="just">
              <a:lnSpc>
                <a:spcPct val="80000"/>
              </a:lnSpc>
              <a:spcBef>
                <a:spcPts val="480"/>
              </a:spcBef>
              <a:spcAft>
                <a:spcPts val="0"/>
              </a:spcAft>
              <a:buClr>
                <a:schemeClr val="dk1"/>
              </a:buClr>
              <a:buSzPts val="2400"/>
              <a:buNone/>
            </a:pPr>
            <a:r>
              <a:rPr lang="ru-RU" sz="2400"/>
              <a:t>Т.е. нужно найти: </a:t>
            </a:r>
            <a:endParaRPr/>
          </a:p>
          <a:p>
            <a:pPr indent="-342900" lvl="0" marL="342900" rtl="0" algn="just">
              <a:lnSpc>
                <a:spcPct val="80000"/>
              </a:lnSpc>
              <a:spcBef>
                <a:spcPts val="480"/>
              </a:spcBef>
              <a:spcAft>
                <a:spcPts val="0"/>
              </a:spcAft>
              <a:buClr>
                <a:schemeClr val="dk1"/>
              </a:buClr>
              <a:buSzPts val="2400"/>
              <a:buChar char="•"/>
            </a:pPr>
            <a:r>
              <a:rPr lang="ru-RU" sz="2400"/>
              <a:t>Минимальную сумму, которую мы </a:t>
            </a:r>
            <a:endParaRPr/>
          </a:p>
          <a:p>
            <a:pPr indent="531813" lvl="0" marL="0" rtl="0" algn="just">
              <a:lnSpc>
                <a:spcPct val="80000"/>
              </a:lnSpc>
              <a:spcBef>
                <a:spcPts val="480"/>
              </a:spcBef>
              <a:spcAft>
                <a:spcPts val="0"/>
              </a:spcAft>
              <a:buClr>
                <a:schemeClr val="dk1"/>
              </a:buClr>
              <a:buSzPts val="2400"/>
              <a:buNone/>
            </a:pPr>
            <a:r>
              <a:rPr lang="ru-RU" sz="2400"/>
              <a:t>можем заплатить </a:t>
            </a:r>
            <a:endParaRPr/>
          </a:p>
          <a:p>
            <a:pPr indent="-342900" lvl="0" marL="342900" rtl="0" algn="just">
              <a:lnSpc>
                <a:spcPct val="80000"/>
              </a:lnSpc>
              <a:spcBef>
                <a:spcPts val="480"/>
              </a:spcBef>
              <a:spcAft>
                <a:spcPts val="0"/>
              </a:spcAft>
              <a:buClr>
                <a:schemeClr val="dk1"/>
              </a:buClr>
              <a:buSzPts val="2400"/>
              <a:buChar char="•"/>
            </a:pPr>
            <a:r>
              <a:rPr lang="ru-RU" sz="2400"/>
              <a:t>И построить маршрут, по каким</a:t>
            </a:r>
            <a:endParaRPr/>
          </a:p>
          <a:p>
            <a:pPr indent="531813" lvl="0" marL="0" rtl="0" algn="just">
              <a:lnSpc>
                <a:spcPct val="80000"/>
              </a:lnSpc>
              <a:spcBef>
                <a:spcPts val="480"/>
              </a:spcBef>
              <a:spcAft>
                <a:spcPts val="0"/>
              </a:spcAft>
              <a:buClr>
                <a:schemeClr val="dk1"/>
              </a:buClr>
              <a:buSzPts val="2400"/>
              <a:buNone/>
            </a:pPr>
            <a:r>
              <a:rPr lang="ru-RU" sz="2400"/>
              <a:t>ступенькам лучше всего идти, чтобы</a:t>
            </a:r>
            <a:endParaRPr/>
          </a:p>
          <a:p>
            <a:pPr indent="531813" lvl="0" marL="0" rtl="0" algn="just">
              <a:lnSpc>
                <a:spcPct val="80000"/>
              </a:lnSpc>
              <a:spcBef>
                <a:spcPts val="480"/>
              </a:spcBef>
              <a:spcAft>
                <a:spcPts val="0"/>
              </a:spcAft>
              <a:buClr>
                <a:schemeClr val="dk1"/>
              </a:buClr>
              <a:buSzPts val="2400"/>
              <a:buNone/>
            </a:pPr>
            <a:r>
              <a:rPr lang="ru-RU" sz="2400"/>
              <a:t>оставить такую минимальную</a:t>
            </a:r>
            <a:endParaRPr/>
          </a:p>
          <a:p>
            <a:pPr indent="531813" lvl="0" marL="0" rtl="0" algn="just">
              <a:lnSpc>
                <a:spcPct val="80000"/>
              </a:lnSpc>
              <a:spcBef>
                <a:spcPts val="480"/>
              </a:spcBef>
              <a:spcAft>
                <a:spcPts val="0"/>
              </a:spcAft>
              <a:buClr>
                <a:schemeClr val="dk1"/>
              </a:buClr>
              <a:buSzPts val="2400"/>
              <a:buNone/>
            </a:pPr>
            <a:r>
              <a:rPr lang="ru-RU" sz="2400"/>
              <a:t>сумму</a:t>
            </a:r>
            <a:endParaRPr/>
          </a:p>
          <a:p>
            <a:pPr indent="357188" lvl="0" marL="0" rtl="0" algn="just">
              <a:lnSpc>
                <a:spcPct val="80000"/>
              </a:lnSpc>
              <a:spcBef>
                <a:spcPts val="48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0" l="0" r="0" t="0"/>
          <a:stretch/>
        </p:blipFill>
        <p:spPr>
          <a:xfrm>
            <a:off x="6007116" y="4234095"/>
            <a:ext cx="2809262" cy="2147234"/>
          </a:xfrm>
          <a:prstGeom prst="rect">
            <a:avLst/>
          </a:prstGeom>
          <a:noFill/>
          <a:ln>
            <a:noFill/>
          </a:ln>
        </p:spPr>
      </p:pic>
      <p:pic>
        <p:nvPicPr>
          <p:cNvPr id="138" name="Google Shape;138;p21"/>
          <p:cNvPicPr preferRelativeResize="0"/>
          <p:nvPr/>
        </p:nvPicPr>
        <p:blipFill rotWithShape="1">
          <a:blip r:embed="rId4">
            <a:alphaModFix/>
          </a:blip>
          <a:srcRect b="0" l="0" r="0" t="0"/>
          <a:stretch/>
        </p:blipFill>
        <p:spPr>
          <a:xfrm>
            <a:off x="6584328" y="2542087"/>
            <a:ext cx="2371724" cy="1852612"/>
          </a:xfrm>
          <a:prstGeom prst="rect">
            <a:avLst/>
          </a:prstGeom>
          <a:noFill/>
          <a:ln>
            <a:noFill/>
          </a:ln>
        </p:spPr>
      </p:pic>
      <p:sp>
        <p:nvSpPr>
          <p:cNvPr id="139" name="Google Shape;139;p21"/>
          <p:cNvSpPr txBox="1"/>
          <p:nvPr>
            <p:ph idx="1" type="body"/>
          </p:nvPr>
        </p:nvSpPr>
        <p:spPr>
          <a:xfrm>
            <a:off x="107504" y="153208"/>
            <a:ext cx="8569200" cy="6704792"/>
          </a:xfrm>
          <a:prstGeom prst="rect">
            <a:avLst/>
          </a:prstGeom>
          <a:noFill/>
          <a:ln>
            <a:noFill/>
          </a:ln>
        </p:spPr>
        <p:txBody>
          <a:bodyPr anchorCtr="0" anchor="t" bIns="45700" lIns="91425" spcFirstLastPara="1" rIns="91425" wrap="square" tIns="45700">
            <a:noAutofit/>
          </a:bodyPr>
          <a:lstStyle/>
          <a:p>
            <a:pPr indent="357188" lvl="0" marL="0" rtl="0" algn="just">
              <a:lnSpc>
                <a:spcPct val="80000"/>
              </a:lnSpc>
              <a:spcBef>
                <a:spcPts val="0"/>
              </a:spcBef>
              <a:spcAft>
                <a:spcPts val="0"/>
              </a:spcAft>
              <a:buClr>
                <a:schemeClr val="dk1"/>
              </a:buClr>
              <a:buSzPts val="2000"/>
              <a:buNone/>
            </a:pPr>
            <a:r>
              <a:rPr lang="ru-RU" sz="2000"/>
              <a:t>Снова начнём с маленьких лестниц. </a:t>
            </a:r>
            <a:endParaRPr/>
          </a:p>
          <a:p>
            <a:pPr indent="357188" lvl="0" marL="0" rtl="0" algn="just">
              <a:lnSpc>
                <a:spcPct val="80000"/>
              </a:lnSpc>
              <a:spcBef>
                <a:spcPts val="400"/>
              </a:spcBef>
              <a:spcAft>
                <a:spcPts val="0"/>
              </a:spcAft>
              <a:buClr>
                <a:schemeClr val="dk1"/>
              </a:buClr>
              <a:buSzPts val="2000"/>
              <a:buNone/>
            </a:pPr>
            <a:r>
              <a:rPr lang="ru-RU" sz="2000"/>
              <a:t>Чтобы разобраться в условии задачи и может быть заметить какие-то закономерности. Пусть сумма платы будет </a:t>
            </a:r>
            <a:r>
              <a:rPr lang="ru-RU" sz="2000">
                <a:solidFill>
                  <a:srgbClr val="FF0000"/>
                </a:solidFill>
              </a:rPr>
              <a:t>S</a:t>
            </a:r>
            <a:r>
              <a:rPr baseline="-25000" lang="ru-RU" sz="2000">
                <a:solidFill>
                  <a:srgbClr val="FF0000"/>
                </a:solidFill>
              </a:rPr>
              <a:t>i</a:t>
            </a:r>
            <a:r>
              <a:rPr lang="ru-RU" sz="2000"/>
              <a:t>.</a:t>
            </a:r>
            <a:endParaRPr/>
          </a:p>
          <a:p>
            <a:pPr indent="357188" lvl="0" marL="0" rtl="0" algn="just">
              <a:lnSpc>
                <a:spcPct val="80000"/>
              </a:lnSpc>
              <a:spcBef>
                <a:spcPts val="400"/>
              </a:spcBef>
              <a:spcAft>
                <a:spcPts val="0"/>
              </a:spcAft>
              <a:buClr>
                <a:schemeClr val="dk1"/>
              </a:buClr>
              <a:buSzPts val="2000"/>
              <a:buNone/>
            </a:pPr>
            <a:r>
              <a:rPr lang="ru-RU" sz="2000"/>
              <a:t>Если лестница состоит всего из одной ступеньки, </a:t>
            </a:r>
            <a:endParaRPr/>
          </a:p>
          <a:p>
            <a:pPr indent="357188" lvl="0" marL="0" rtl="0" algn="just">
              <a:lnSpc>
                <a:spcPct val="80000"/>
              </a:lnSpc>
              <a:spcBef>
                <a:spcPts val="400"/>
              </a:spcBef>
              <a:spcAft>
                <a:spcPts val="0"/>
              </a:spcAft>
              <a:buClr>
                <a:schemeClr val="dk1"/>
              </a:buClr>
              <a:buSzPts val="2000"/>
              <a:buNone/>
            </a:pPr>
            <a:r>
              <a:rPr lang="ru-RU" sz="2000"/>
              <a:t>то сумма равна </a:t>
            </a:r>
            <a:r>
              <a:rPr lang="ru-RU" sz="2000">
                <a:solidFill>
                  <a:srgbClr val="FF0000"/>
                </a:solidFill>
              </a:rPr>
              <a:t>С</a:t>
            </a:r>
            <a:r>
              <a:rPr baseline="-25000" lang="ru-RU" sz="2000">
                <a:solidFill>
                  <a:srgbClr val="FF0000"/>
                </a:solidFill>
              </a:rPr>
              <a:t>i</a:t>
            </a:r>
            <a:r>
              <a:rPr lang="ru-RU" sz="2000"/>
              <a:t>, т.к. мы платим только на </a:t>
            </a:r>
            <a:endParaRPr/>
          </a:p>
          <a:p>
            <a:pPr indent="357188" lvl="0" marL="0" rtl="0" algn="just">
              <a:lnSpc>
                <a:spcPct val="80000"/>
              </a:lnSpc>
              <a:spcBef>
                <a:spcPts val="400"/>
              </a:spcBef>
              <a:spcAft>
                <a:spcPts val="0"/>
              </a:spcAft>
              <a:buClr>
                <a:schemeClr val="dk1"/>
              </a:buClr>
              <a:buSzPts val="2000"/>
              <a:buNone/>
            </a:pPr>
            <a:r>
              <a:rPr lang="ru-RU" sz="2000"/>
              <a:t>первом аппарате. </a:t>
            </a:r>
            <a:r>
              <a:rPr lang="ru-RU" sz="2000">
                <a:solidFill>
                  <a:srgbClr val="FF0000"/>
                </a:solidFill>
              </a:rPr>
              <a:t>S</a:t>
            </a:r>
            <a:r>
              <a:rPr baseline="-25000" lang="ru-RU" sz="2000">
                <a:solidFill>
                  <a:srgbClr val="FF0000"/>
                </a:solidFill>
              </a:rPr>
              <a:t>1</a:t>
            </a:r>
            <a:r>
              <a:rPr lang="ru-RU" sz="2000">
                <a:solidFill>
                  <a:srgbClr val="FF0000"/>
                </a:solidFill>
              </a:rPr>
              <a:t>= С</a:t>
            </a:r>
            <a:r>
              <a:rPr baseline="-25000" lang="ru-RU" sz="2000">
                <a:solidFill>
                  <a:srgbClr val="FF0000"/>
                </a:solidFill>
              </a:rPr>
              <a:t>1</a:t>
            </a:r>
            <a:endParaRPr sz="2000">
              <a:solidFill>
                <a:srgbClr val="FF0000"/>
              </a:solidFill>
            </a:endParaRPr>
          </a:p>
          <a:p>
            <a:pPr indent="357188" lvl="0" marL="0" rtl="0" algn="just">
              <a:lnSpc>
                <a:spcPct val="80000"/>
              </a:lnSpc>
              <a:spcBef>
                <a:spcPts val="400"/>
              </a:spcBef>
              <a:spcAft>
                <a:spcPts val="0"/>
              </a:spcAft>
              <a:buClr>
                <a:schemeClr val="dk1"/>
              </a:buClr>
              <a:buSzPts val="2000"/>
              <a:buNone/>
            </a:pPr>
            <a:r>
              <a:t/>
            </a:r>
            <a:endParaRPr sz="2000"/>
          </a:p>
          <a:p>
            <a:pPr indent="357188" lvl="0" marL="0" rtl="0" algn="just">
              <a:lnSpc>
                <a:spcPct val="80000"/>
              </a:lnSpc>
              <a:spcBef>
                <a:spcPts val="400"/>
              </a:spcBef>
              <a:spcAft>
                <a:spcPts val="0"/>
              </a:spcAft>
              <a:buClr>
                <a:schemeClr val="dk1"/>
              </a:buClr>
              <a:buSzPts val="2000"/>
              <a:buNone/>
            </a:pPr>
            <a:r>
              <a:rPr lang="ru-RU" sz="2000"/>
              <a:t>Если нам нужно вторую ступеньку, то нет смысла </a:t>
            </a:r>
            <a:endParaRPr/>
          </a:p>
          <a:p>
            <a:pPr indent="357188" lvl="0" marL="0" rtl="0" algn="just">
              <a:lnSpc>
                <a:spcPct val="80000"/>
              </a:lnSpc>
              <a:spcBef>
                <a:spcPts val="400"/>
              </a:spcBef>
              <a:spcAft>
                <a:spcPts val="0"/>
              </a:spcAft>
              <a:buClr>
                <a:schemeClr val="dk1"/>
              </a:buClr>
              <a:buSzPts val="2000"/>
              <a:buNone/>
            </a:pPr>
            <a:r>
              <a:rPr lang="ru-RU" sz="2000"/>
              <a:t>наступать на первую (чтобы не платить </a:t>
            </a:r>
            <a:endParaRPr/>
          </a:p>
          <a:p>
            <a:pPr indent="357188" lvl="0" marL="0" rtl="0" algn="just">
              <a:lnSpc>
                <a:spcPct val="80000"/>
              </a:lnSpc>
              <a:spcBef>
                <a:spcPts val="400"/>
              </a:spcBef>
              <a:spcAft>
                <a:spcPts val="0"/>
              </a:spcAft>
              <a:buClr>
                <a:schemeClr val="dk1"/>
              </a:buClr>
              <a:buSzPts val="2000"/>
              <a:buNone/>
            </a:pPr>
            <a:r>
              <a:rPr lang="ru-RU" sz="2000"/>
              <a:t>лишнего). Тогда </a:t>
            </a:r>
            <a:r>
              <a:rPr lang="ru-RU" sz="2000">
                <a:solidFill>
                  <a:srgbClr val="FF0000"/>
                </a:solidFill>
              </a:rPr>
              <a:t>S</a:t>
            </a:r>
            <a:r>
              <a:rPr baseline="-25000" lang="ru-RU" sz="2000">
                <a:solidFill>
                  <a:srgbClr val="FF0000"/>
                </a:solidFill>
              </a:rPr>
              <a:t>2</a:t>
            </a:r>
            <a:r>
              <a:rPr lang="ru-RU" sz="2000">
                <a:solidFill>
                  <a:srgbClr val="FF0000"/>
                </a:solidFill>
              </a:rPr>
              <a:t>= С</a:t>
            </a:r>
            <a:r>
              <a:rPr baseline="-25000" lang="ru-RU" sz="2000">
                <a:solidFill>
                  <a:srgbClr val="FF0000"/>
                </a:solidFill>
              </a:rPr>
              <a:t>2</a:t>
            </a:r>
            <a:endParaRPr sz="2000">
              <a:solidFill>
                <a:srgbClr val="FF0000"/>
              </a:solidFill>
            </a:endParaRPr>
          </a:p>
          <a:p>
            <a:pPr indent="357188" lvl="0" marL="0" rtl="0" algn="just">
              <a:lnSpc>
                <a:spcPct val="80000"/>
              </a:lnSpc>
              <a:spcBef>
                <a:spcPts val="400"/>
              </a:spcBef>
              <a:spcAft>
                <a:spcPts val="0"/>
              </a:spcAft>
              <a:buClr>
                <a:schemeClr val="dk1"/>
              </a:buClr>
              <a:buSzPts val="2000"/>
              <a:buNone/>
            </a:pPr>
            <a:r>
              <a:t/>
            </a:r>
            <a:endParaRPr sz="2000"/>
          </a:p>
          <a:p>
            <a:pPr indent="357188" lvl="0" marL="0" rtl="0" algn="just">
              <a:lnSpc>
                <a:spcPct val="80000"/>
              </a:lnSpc>
              <a:spcBef>
                <a:spcPts val="400"/>
              </a:spcBef>
              <a:spcAft>
                <a:spcPts val="0"/>
              </a:spcAft>
              <a:buClr>
                <a:schemeClr val="dk1"/>
              </a:buClr>
              <a:buSzPts val="2000"/>
              <a:buNone/>
            </a:pPr>
            <a:r>
              <a:rPr lang="ru-RU" sz="2000"/>
              <a:t>Ну и наконец, давайте посмотрим еще на лестницу</a:t>
            </a:r>
            <a:endParaRPr/>
          </a:p>
          <a:p>
            <a:pPr indent="357188" lvl="0" marL="0" rtl="0" algn="just">
              <a:lnSpc>
                <a:spcPct val="80000"/>
              </a:lnSpc>
              <a:spcBef>
                <a:spcPts val="400"/>
              </a:spcBef>
              <a:spcAft>
                <a:spcPts val="0"/>
              </a:spcAft>
              <a:buClr>
                <a:schemeClr val="dk1"/>
              </a:buClr>
              <a:buSzPts val="2000"/>
              <a:buNone/>
            </a:pPr>
            <a:r>
              <a:rPr lang="ru-RU" sz="2000"/>
              <a:t>из трех ступенек. Первый способ - пойти по всем </a:t>
            </a:r>
            <a:endParaRPr/>
          </a:p>
          <a:p>
            <a:pPr indent="357188" lvl="0" marL="0" rtl="0" algn="just">
              <a:lnSpc>
                <a:spcPct val="80000"/>
              </a:lnSpc>
              <a:spcBef>
                <a:spcPts val="400"/>
              </a:spcBef>
              <a:spcAft>
                <a:spcPts val="0"/>
              </a:spcAft>
              <a:buClr>
                <a:schemeClr val="dk1"/>
              </a:buClr>
              <a:buSzPts val="2000"/>
              <a:buNone/>
            </a:pPr>
            <a:r>
              <a:rPr lang="ru-RU" sz="2000"/>
              <a:t>ступенькам. Нам это не выгодно! </a:t>
            </a:r>
            <a:endParaRPr/>
          </a:p>
          <a:p>
            <a:pPr indent="357188" lvl="0" marL="0" rtl="0" algn="just">
              <a:lnSpc>
                <a:spcPct val="80000"/>
              </a:lnSpc>
              <a:spcBef>
                <a:spcPts val="400"/>
              </a:spcBef>
              <a:spcAft>
                <a:spcPts val="0"/>
              </a:spcAft>
              <a:buClr>
                <a:schemeClr val="dk1"/>
              </a:buClr>
              <a:buSzPts val="2000"/>
              <a:buNone/>
            </a:pPr>
            <a:r>
              <a:rPr lang="ru-RU" sz="2000"/>
              <a:t>Второй способ и третий способ - </a:t>
            </a:r>
            <a:endParaRPr/>
          </a:p>
          <a:p>
            <a:pPr indent="357188" lvl="0" marL="0" rtl="0" algn="just">
              <a:lnSpc>
                <a:spcPct val="80000"/>
              </a:lnSpc>
              <a:spcBef>
                <a:spcPts val="400"/>
              </a:spcBef>
              <a:spcAft>
                <a:spcPts val="0"/>
              </a:spcAft>
              <a:buClr>
                <a:schemeClr val="dk1"/>
              </a:buClr>
              <a:buSzPts val="2000"/>
              <a:buNone/>
            </a:pPr>
            <a:r>
              <a:rPr lang="ru-RU" sz="2000"/>
              <a:t>не наступать на первую/вторую ступеньку.</a:t>
            </a:r>
            <a:endParaRPr/>
          </a:p>
          <a:p>
            <a:pPr indent="357188" lvl="0" marL="0" rtl="0" algn="just">
              <a:lnSpc>
                <a:spcPct val="80000"/>
              </a:lnSpc>
              <a:spcBef>
                <a:spcPts val="400"/>
              </a:spcBef>
              <a:spcAft>
                <a:spcPts val="0"/>
              </a:spcAft>
              <a:buClr>
                <a:schemeClr val="dk1"/>
              </a:buClr>
              <a:buSzPts val="2000"/>
              <a:buNone/>
            </a:pPr>
            <a:r>
              <a:rPr lang="ru-RU" sz="2000"/>
              <a:t>На третьей ступеньке мы всё равно </a:t>
            </a:r>
            <a:endParaRPr/>
          </a:p>
          <a:p>
            <a:pPr indent="357188" lvl="0" marL="0" rtl="0" algn="just">
              <a:lnSpc>
                <a:spcPct val="80000"/>
              </a:lnSpc>
              <a:spcBef>
                <a:spcPts val="400"/>
              </a:spcBef>
              <a:spcAft>
                <a:spcPts val="0"/>
              </a:spcAft>
              <a:buClr>
                <a:schemeClr val="dk1"/>
              </a:buClr>
              <a:buSzPts val="2000"/>
              <a:buNone/>
            </a:pPr>
            <a:r>
              <a:rPr lang="ru-RU" sz="2000"/>
              <a:t>заплатим, а дальше есть варианты </a:t>
            </a:r>
            <a:endParaRPr/>
          </a:p>
          <a:p>
            <a:pPr indent="357188" lvl="0" marL="0" rtl="0" algn="just">
              <a:lnSpc>
                <a:spcPct val="80000"/>
              </a:lnSpc>
              <a:spcBef>
                <a:spcPts val="400"/>
              </a:spcBef>
              <a:spcAft>
                <a:spcPts val="0"/>
              </a:spcAft>
              <a:buClr>
                <a:schemeClr val="dk1"/>
              </a:buClr>
              <a:buSzPts val="2000"/>
              <a:buNone/>
            </a:pPr>
            <a:r>
              <a:rPr lang="ru-RU" sz="2000"/>
              <a:t>– платим на первой или на второй. Разумеется </a:t>
            </a:r>
            <a:endParaRPr/>
          </a:p>
          <a:p>
            <a:pPr indent="357188" lvl="0" marL="0" rtl="0" algn="just">
              <a:lnSpc>
                <a:spcPct val="80000"/>
              </a:lnSpc>
              <a:spcBef>
                <a:spcPts val="400"/>
              </a:spcBef>
              <a:spcAft>
                <a:spcPts val="0"/>
              </a:spcAft>
              <a:buClr>
                <a:schemeClr val="dk1"/>
              </a:buClr>
              <a:buSzPts val="2000"/>
              <a:buNone/>
            </a:pPr>
            <a:r>
              <a:rPr lang="ru-RU" sz="2000"/>
              <a:t>мы заплатим там, где цена ниже. Тогда сумма </a:t>
            </a:r>
            <a:endParaRPr/>
          </a:p>
          <a:p>
            <a:pPr indent="357188" lvl="0" marL="0" rtl="0" algn="just">
              <a:lnSpc>
                <a:spcPct val="80000"/>
              </a:lnSpc>
              <a:spcBef>
                <a:spcPts val="400"/>
              </a:spcBef>
              <a:spcAft>
                <a:spcPts val="0"/>
              </a:spcAft>
              <a:buClr>
                <a:schemeClr val="dk1"/>
              </a:buClr>
              <a:buSzPts val="2000"/>
              <a:buNone/>
            </a:pPr>
            <a:r>
              <a:rPr lang="ru-RU" sz="2000"/>
              <a:t>Оплаты запишется так: </a:t>
            </a:r>
            <a:r>
              <a:rPr lang="ru-RU" sz="2000">
                <a:solidFill>
                  <a:srgbClr val="FF0000"/>
                </a:solidFill>
              </a:rPr>
              <a:t>S</a:t>
            </a:r>
            <a:r>
              <a:rPr baseline="-25000" lang="ru-RU" sz="2000">
                <a:solidFill>
                  <a:srgbClr val="FF0000"/>
                </a:solidFill>
              </a:rPr>
              <a:t>3</a:t>
            </a:r>
            <a:r>
              <a:rPr lang="ru-RU" sz="2000">
                <a:solidFill>
                  <a:srgbClr val="FF0000"/>
                </a:solidFill>
              </a:rPr>
              <a:t>= С</a:t>
            </a:r>
            <a:r>
              <a:rPr baseline="-25000" lang="ru-RU" sz="2000">
                <a:solidFill>
                  <a:srgbClr val="FF0000"/>
                </a:solidFill>
              </a:rPr>
              <a:t>3</a:t>
            </a:r>
            <a:r>
              <a:rPr lang="ru-RU" sz="2000">
                <a:solidFill>
                  <a:srgbClr val="FF0000"/>
                </a:solidFill>
              </a:rPr>
              <a:t>+ min(С</a:t>
            </a:r>
            <a:r>
              <a:rPr baseline="-25000" lang="ru-RU" sz="2000">
                <a:solidFill>
                  <a:srgbClr val="FF0000"/>
                </a:solidFill>
              </a:rPr>
              <a:t>1</a:t>
            </a:r>
            <a:r>
              <a:rPr lang="ru-RU" sz="2000">
                <a:solidFill>
                  <a:srgbClr val="FF0000"/>
                </a:solidFill>
              </a:rPr>
              <a:t> , С</a:t>
            </a:r>
            <a:r>
              <a:rPr baseline="-25000" lang="ru-RU" sz="2000">
                <a:solidFill>
                  <a:srgbClr val="FF0000"/>
                </a:solidFill>
              </a:rPr>
              <a:t>2</a:t>
            </a:r>
            <a:r>
              <a:rPr lang="ru-RU" sz="2000">
                <a:solidFill>
                  <a:srgbClr val="FF0000"/>
                </a:solidFill>
              </a:rPr>
              <a:t>)</a:t>
            </a:r>
            <a:endParaRPr sz="2000">
              <a:solidFill>
                <a:srgbClr val="FF0000"/>
              </a:solidFill>
            </a:endParaRPr>
          </a:p>
        </p:txBody>
      </p:sp>
      <p:pic>
        <p:nvPicPr>
          <p:cNvPr id="140" name="Google Shape;140;p21"/>
          <p:cNvPicPr preferRelativeResize="0"/>
          <p:nvPr/>
        </p:nvPicPr>
        <p:blipFill rotWithShape="1">
          <a:blip r:embed="rId5">
            <a:alphaModFix/>
          </a:blip>
          <a:srcRect b="0" l="0" r="8732" t="0"/>
          <a:stretch/>
        </p:blipFill>
        <p:spPr>
          <a:xfrm>
            <a:off x="6587744" y="826797"/>
            <a:ext cx="1505322" cy="1504950"/>
          </a:xfrm>
          <a:prstGeom prst="rect">
            <a:avLst/>
          </a:prstGeom>
          <a:noFill/>
          <a:ln>
            <a:noFill/>
          </a:ln>
        </p:spPr>
      </p:pic>
      <p:pic>
        <p:nvPicPr>
          <p:cNvPr id="141" name="Google Shape;141;p21"/>
          <p:cNvPicPr preferRelativeResize="0"/>
          <p:nvPr/>
        </p:nvPicPr>
        <p:blipFill rotWithShape="1">
          <a:blip r:embed="rId6">
            <a:alphaModFix/>
          </a:blip>
          <a:srcRect b="0" l="0" r="0" t="0"/>
          <a:stretch/>
        </p:blipFill>
        <p:spPr>
          <a:xfrm>
            <a:off x="7945973" y="1274472"/>
            <a:ext cx="304800" cy="30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0" l="0" r="0" t="0"/>
          <a:stretch/>
        </p:blipFill>
        <p:spPr>
          <a:xfrm>
            <a:off x="5261569" y="1988840"/>
            <a:ext cx="3495675" cy="2714625"/>
          </a:xfrm>
          <a:prstGeom prst="rect">
            <a:avLst/>
          </a:prstGeom>
          <a:noFill/>
          <a:ln>
            <a:noFill/>
          </a:ln>
        </p:spPr>
      </p:pic>
      <p:sp>
        <p:nvSpPr>
          <p:cNvPr id="147" name="Google Shape;147;p22"/>
          <p:cNvSpPr txBox="1"/>
          <p:nvPr>
            <p:ph idx="1" type="body"/>
          </p:nvPr>
        </p:nvSpPr>
        <p:spPr>
          <a:xfrm>
            <a:off x="6847" y="153208"/>
            <a:ext cx="8780907" cy="6704792"/>
          </a:xfrm>
          <a:prstGeom prst="rect">
            <a:avLst/>
          </a:prstGeom>
          <a:noFill/>
          <a:ln>
            <a:noFill/>
          </a:ln>
        </p:spPr>
        <p:txBody>
          <a:bodyPr anchorCtr="0" anchor="t" bIns="45700" lIns="91425" spcFirstLastPara="1" rIns="91425" wrap="square" tIns="45700">
            <a:noAutofit/>
          </a:bodyPr>
          <a:lstStyle/>
          <a:p>
            <a:pPr indent="357188" lvl="0" marL="0" rtl="0" algn="just">
              <a:lnSpc>
                <a:spcPct val="80000"/>
              </a:lnSpc>
              <a:spcBef>
                <a:spcPts val="0"/>
              </a:spcBef>
              <a:spcAft>
                <a:spcPts val="0"/>
              </a:spcAft>
              <a:buClr>
                <a:schemeClr val="dk1"/>
              </a:buClr>
              <a:buSzPts val="2400"/>
              <a:buNone/>
            </a:pPr>
            <a:r>
              <a:rPr lang="ru-RU" sz="2400"/>
              <a:t>Давайте теперь рассмотрим лестницу из </a:t>
            </a:r>
            <a:r>
              <a:rPr b="1" i="1" lang="ru-RU" sz="2400"/>
              <a:t>i</a:t>
            </a:r>
            <a:r>
              <a:rPr lang="ru-RU" sz="2400"/>
              <a:t> ступенек. Будем искать </a:t>
            </a:r>
            <a:r>
              <a:rPr lang="ru-RU" sz="2400">
                <a:solidFill>
                  <a:srgbClr val="FF0000"/>
                </a:solidFill>
              </a:rPr>
              <a:t>S</a:t>
            </a:r>
            <a:r>
              <a:rPr baseline="-25000" lang="ru-RU" sz="2400">
                <a:solidFill>
                  <a:srgbClr val="FF0000"/>
                </a:solidFill>
              </a:rPr>
              <a:t>i</a:t>
            </a:r>
            <a:r>
              <a:rPr lang="ru-RU" sz="2400"/>
              <a:t>.</a:t>
            </a:r>
            <a:endParaRPr/>
          </a:p>
          <a:p>
            <a:pPr indent="357188" lvl="0" marL="0" rtl="0" algn="just">
              <a:lnSpc>
                <a:spcPct val="80000"/>
              </a:lnSpc>
              <a:spcBef>
                <a:spcPts val="480"/>
              </a:spcBef>
              <a:spcAft>
                <a:spcPts val="0"/>
              </a:spcAft>
              <a:buClr>
                <a:schemeClr val="dk1"/>
              </a:buClr>
              <a:buSzPts val="2400"/>
              <a:buNone/>
            </a:pPr>
            <a:r>
              <a:rPr lang="ru-RU" sz="2400"/>
              <a:t>Ясно, что в минимальную стоимость войдёт </a:t>
            </a:r>
            <a:r>
              <a:rPr lang="ru-RU" sz="2400">
                <a:solidFill>
                  <a:srgbClr val="FF0000"/>
                </a:solidFill>
              </a:rPr>
              <a:t>C</a:t>
            </a:r>
            <a:r>
              <a:rPr baseline="-25000" lang="ru-RU" sz="2400">
                <a:solidFill>
                  <a:srgbClr val="FF0000"/>
                </a:solidFill>
              </a:rPr>
              <a:t>i</a:t>
            </a:r>
            <a:r>
              <a:rPr lang="ru-RU" sz="2400"/>
              <a:t>. </a:t>
            </a:r>
            <a:endParaRPr/>
          </a:p>
          <a:p>
            <a:pPr indent="357188" lvl="0" marL="0" rtl="0" algn="just">
              <a:lnSpc>
                <a:spcPct val="80000"/>
              </a:lnSpc>
              <a:spcBef>
                <a:spcPts val="480"/>
              </a:spcBef>
              <a:spcAft>
                <a:spcPts val="0"/>
              </a:spcAft>
              <a:buClr>
                <a:schemeClr val="dk1"/>
              </a:buClr>
              <a:buSzPts val="2400"/>
              <a:buNone/>
            </a:pPr>
            <a:r>
              <a:rPr lang="ru-RU" sz="2400"/>
              <a:t>Давайте теперь посмотрим как мы могли попасть на i-ю ступеньку. Мы могли либо попасть с (i-1) ступеньки. Тогда, как минимум, мы должны были заплатить </a:t>
            </a:r>
            <a:r>
              <a:rPr lang="ru-RU" sz="2400">
                <a:solidFill>
                  <a:srgbClr val="FF0000"/>
                </a:solidFill>
              </a:rPr>
              <a:t>S</a:t>
            </a:r>
            <a:r>
              <a:rPr baseline="-25000" lang="ru-RU" sz="2400">
                <a:solidFill>
                  <a:srgbClr val="FF0000"/>
                </a:solidFill>
              </a:rPr>
              <a:t>i-1</a:t>
            </a:r>
            <a:r>
              <a:rPr lang="ru-RU" sz="2400"/>
              <a:t>.</a:t>
            </a:r>
            <a:endParaRPr sz="2400"/>
          </a:p>
          <a:p>
            <a:pPr indent="357188" lvl="0" marL="0" rtl="0" algn="just">
              <a:lnSpc>
                <a:spcPct val="80000"/>
              </a:lnSpc>
              <a:spcBef>
                <a:spcPts val="280"/>
              </a:spcBef>
              <a:spcAft>
                <a:spcPts val="0"/>
              </a:spcAft>
              <a:buClr>
                <a:schemeClr val="dk1"/>
              </a:buClr>
              <a:buSzPts val="1400"/>
              <a:buNone/>
            </a:pPr>
            <a:r>
              <a:t/>
            </a:r>
            <a:endParaRPr sz="1400"/>
          </a:p>
          <a:p>
            <a:pPr indent="357188" lvl="0" marL="0" rtl="0" algn="just">
              <a:lnSpc>
                <a:spcPct val="80000"/>
              </a:lnSpc>
              <a:spcBef>
                <a:spcPts val="480"/>
              </a:spcBef>
              <a:spcAft>
                <a:spcPts val="0"/>
              </a:spcAft>
              <a:buClr>
                <a:schemeClr val="dk1"/>
              </a:buClr>
              <a:buSzPts val="2400"/>
              <a:buNone/>
            </a:pPr>
            <a:r>
              <a:rPr lang="ru-RU" sz="2400"/>
              <a:t>Если мы пришли на i-ю ступеньку с (i-2) </a:t>
            </a:r>
            <a:endParaRPr/>
          </a:p>
          <a:p>
            <a:pPr indent="357188" lvl="0" marL="0" rtl="0" algn="just">
              <a:lnSpc>
                <a:spcPct val="80000"/>
              </a:lnSpc>
              <a:spcBef>
                <a:spcPts val="480"/>
              </a:spcBef>
              <a:spcAft>
                <a:spcPts val="0"/>
              </a:spcAft>
              <a:buClr>
                <a:schemeClr val="dk1"/>
              </a:buClr>
              <a:buSzPts val="2400"/>
              <a:buNone/>
            </a:pPr>
            <a:r>
              <a:rPr lang="ru-RU" sz="2400"/>
              <a:t>ступеньки, то чтобы добраться до неё мы </a:t>
            </a:r>
            <a:endParaRPr/>
          </a:p>
          <a:p>
            <a:pPr indent="357188" lvl="0" marL="0" rtl="0" algn="just">
              <a:lnSpc>
                <a:spcPct val="80000"/>
              </a:lnSpc>
              <a:spcBef>
                <a:spcPts val="480"/>
              </a:spcBef>
              <a:spcAft>
                <a:spcPts val="0"/>
              </a:spcAft>
              <a:buClr>
                <a:schemeClr val="dk1"/>
              </a:buClr>
              <a:buSzPts val="2400"/>
              <a:buNone/>
            </a:pPr>
            <a:r>
              <a:rPr lang="ru-RU" sz="2400"/>
              <a:t>должны заплатить минимум </a:t>
            </a:r>
            <a:r>
              <a:rPr lang="ru-RU" sz="2400">
                <a:solidFill>
                  <a:srgbClr val="FF0000"/>
                </a:solidFill>
              </a:rPr>
              <a:t>S</a:t>
            </a:r>
            <a:r>
              <a:rPr baseline="-25000" lang="ru-RU" sz="2400">
                <a:solidFill>
                  <a:srgbClr val="FF0000"/>
                </a:solidFill>
              </a:rPr>
              <a:t>i-2</a:t>
            </a:r>
            <a:r>
              <a:rPr lang="ru-RU" sz="2400"/>
              <a:t>.</a:t>
            </a:r>
            <a:endParaRPr/>
          </a:p>
          <a:p>
            <a:pPr indent="357188" lvl="0" marL="0" rtl="0" algn="just">
              <a:lnSpc>
                <a:spcPct val="80000"/>
              </a:lnSpc>
              <a:spcBef>
                <a:spcPts val="240"/>
              </a:spcBef>
              <a:spcAft>
                <a:spcPts val="0"/>
              </a:spcAft>
              <a:buClr>
                <a:schemeClr val="dk1"/>
              </a:buClr>
              <a:buSzPts val="1200"/>
              <a:buNone/>
            </a:pPr>
            <a:r>
              <a:t/>
            </a:r>
            <a:endParaRPr sz="1200"/>
          </a:p>
          <a:p>
            <a:pPr indent="357188" lvl="0" marL="0" rtl="0" algn="just">
              <a:lnSpc>
                <a:spcPct val="80000"/>
              </a:lnSpc>
              <a:spcBef>
                <a:spcPts val="480"/>
              </a:spcBef>
              <a:spcAft>
                <a:spcPts val="0"/>
              </a:spcAft>
              <a:buClr>
                <a:schemeClr val="dk1"/>
              </a:buClr>
              <a:buSzPts val="2400"/>
              <a:buNone/>
            </a:pPr>
            <a:r>
              <a:rPr lang="ru-RU" sz="2400"/>
              <a:t>Таким образом уже понятно, что если </a:t>
            </a:r>
            <a:endParaRPr/>
          </a:p>
          <a:p>
            <a:pPr indent="357188" lvl="0" marL="0" rtl="0" algn="just">
              <a:lnSpc>
                <a:spcPct val="80000"/>
              </a:lnSpc>
              <a:spcBef>
                <a:spcPts val="480"/>
              </a:spcBef>
              <a:spcAft>
                <a:spcPts val="0"/>
              </a:spcAft>
              <a:buClr>
                <a:schemeClr val="dk1"/>
              </a:buClr>
              <a:buSzPts val="2400"/>
              <a:buNone/>
            </a:pPr>
            <a:r>
              <a:rPr lang="ru-RU" sz="2400"/>
              <a:t>выбрать минимальное из </a:t>
            </a:r>
            <a:r>
              <a:rPr lang="ru-RU" sz="2400">
                <a:solidFill>
                  <a:srgbClr val="FF0000"/>
                </a:solidFill>
              </a:rPr>
              <a:t>S</a:t>
            </a:r>
            <a:r>
              <a:rPr baseline="-25000" lang="ru-RU" sz="2400">
                <a:solidFill>
                  <a:srgbClr val="FF0000"/>
                </a:solidFill>
              </a:rPr>
              <a:t>i-1  </a:t>
            </a:r>
            <a:r>
              <a:rPr lang="ru-RU" sz="2400"/>
              <a:t>и </a:t>
            </a:r>
            <a:r>
              <a:rPr lang="ru-RU" sz="2400">
                <a:solidFill>
                  <a:srgbClr val="FF0000"/>
                </a:solidFill>
              </a:rPr>
              <a:t>S</a:t>
            </a:r>
            <a:r>
              <a:rPr baseline="-25000" lang="ru-RU" sz="2400">
                <a:solidFill>
                  <a:srgbClr val="FF0000"/>
                </a:solidFill>
              </a:rPr>
              <a:t>i-2 </a:t>
            </a:r>
            <a:r>
              <a:rPr lang="ru-RU" sz="2400"/>
              <a:t>,</a:t>
            </a:r>
            <a:endParaRPr/>
          </a:p>
          <a:p>
            <a:pPr indent="357188" lvl="0" marL="0" rtl="0" algn="just">
              <a:lnSpc>
                <a:spcPct val="80000"/>
              </a:lnSpc>
              <a:spcBef>
                <a:spcPts val="480"/>
              </a:spcBef>
              <a:spcAft>
                <a:spcPts val="0"/>
              </a:spcAft>
              <a:buClr>
                <a:schemeClr val="dk1"/>
              </a:buClr>
              <a:buSzPts val="2400"/>
              <a:buNone/>
            </a:pPr>
            <a:r>
              <a:rPr lang="ru-RU" sz="2400"/>
              <a:t> то это и будет минимальная цена, </a:t>
            </a:r>
            <a:endParaRPr/>
          </a:p>
          <a:p>
            <a:pPr indent="357188" lvl="0" marL="0" rtl="0" algn="just">
              <a:lnSpc>
                <a:spcPct val="80000"/>
              </a:lnSpc>
              <a:spcBef>
                <a:spcPts val="480"/>
              </a:spcBef>
              <a:spcAft>
                <a:spcPts val="0"/>
              </a:spcAft>
              <a:buClr>
                <a:schemeClr val="dk1"/>
              </a:buClr>
              <a:buSzPts val="2400"/>
              <a:buNone/>
            </a:pPr>
            <a:r>
              <a:rPr lang="ru-RU" sz="2400"/>
              <a:t>которая и определит до какой </a:t>
            </a:r>
            <a:endParaRPr/>
          </a:p>
          <a:p>
            <a:pPr indent="357188" lvl="0" marL="0" rtl="0" algn="just">
              <a:lnSpc>
                <a:spcPct val="80000"/>
              </a:lnSpc>
              <a:spcBef>
                <a:spcPts val="480"/>
              </a:spcBef>
              <a:spcAft>
                <a:spcPts val="0"/>
              </a:spcAft>
              <a:buClr>
                <a:schemeClr val="dk1"/>
              </a:buClr>
              <a:buSzPts val="2400"/>
              <a:buNone/>
            </a:pPr>
            <a:r>
              <a:rPr lang="ru-RU" sz="2400"/>
              <a:t>ступеньки (i-1 или i-2) нам лучше было сначала добраться.</a:t>
            </a:r>
            <a:endParaRPr/>
          </a:p>
          <a:p>
            <a:pPr indent="357188" lvl="0" marL="0" rtl="0" algn="just">
              <a:lnSpc>
                <a:spcPct val="80000"/>
              </a:lnSpc>
              <a:spcBef>
                <a:spcPts val="480"/>
              </a:spcBef>
              <a:spcAft>
                <a:spcPts val="0"/>
              </a:spcAft>
              <a:buClr>
                <a:srgbClr val="FF0000"/>
              </a:buClr>
              <a:buSzPts val="2400"/>
              <a:buNone/>
            </a:pPr>
            <a:r>
              <a:rPr lang="ru-RU" sz="2400">
                <a:solidFill>
                  <a:srgbClr val="FF0000"/>
                </a:solidFill>
              </a:rPr>
              <a:t>S</a:t>
            </a:r>
            <a:r>
              <a:rPr baseline="-25000" lang="ru-RU" sz="2400">
                <a:solidFill>
                  <a:srgbClr val="FF0000"/>
                </a:solidFill>
              </a:rPr>
              <a:t>i</a:t>
            </a:r>
            <a:r>
              <a:rPr lang="ru-RU" sz="2400">
                <a:solidFill>
                  <a:srgbClr val="FF0000"/>
                </a:solidFill>
              </a:rPr>
              <a:t>= С</a:t>
            </a:r>
            <a:r>
              <a:rPr baseline="-25000" lang="ru-RU" sz="2400">
                <a:solidFill>
                  <a:srgbClr val="FF0000"/>
                </a:solidFill>
              </a:rPr>
              <a:t>i </a:t>
            </a:r>
            <a:r>
              <a:rPr lang="ru-RU" sz="2400">
                <a:solidFill>
                  <a:srgbClr val="FF0000"/>
                </a:solidFill>
              </a:rPr>
              <a:t>+ min(S</a:t>
            </a:r>
            <a:r>
              <a:rPr baseline="-25000" lang="ru-RU" sz="2400">
                <a:solidFill>
                  <a:srgbClr val="FF0000"/>
                </a:solidFill>
              </a:rPr>
              <a:t>i-1</a:t>
            </a:r>
            <a:r>
              <a:rPr lang="ru-RU" sz="2400">
                <a:solidFill>
                  <a:srgbClr val="FF0000"/>
                </a:solidFill>
              </a:rPr>
              <a:t> , S</a:t>
            </a:r>
            <a:r>
              <a:rPr baseline="-25000" lang="ru-RU" sz="2400">
                <a:solidFill>
                  <a:srgbClr val="FF0000"/>
                </a:solidFill>
              </a:rPr>
              <a:t>i-2</a:t>
            </a:r>
            <a:r>
              <a:rPr lang="ru-RU" sz="2400">
                <a:solidFill>
                  <a:srgbClr val="FF0000"/>
                </a:solidFill>
              </a:rPr>
              <a:t>)</a:t>
            </a:r>
            <a:endParaRPr/>
          </a:p>
          <a:p>
            <a:pPr indent="357188" lvl="0" marL="0" rtl="0" algn="just">
              <a:lnSpc>
                <a:spcPct val="80000"/>
              </a:lnSpc>
              <a:spcBef>
                <a:spcPts val="320"/>
              </a:spcBef>
              <a:spcAft>
                <a:spcPts val="0"/>
              </a:spcAft>
              <a:buClr>
                <a:schemeClr val="dk1"/>
              </a:buClr>
              <a:buSzPts val="1600"/>
              <a:buNone/>
            </a:pPr>
            <a:r>
              <a:t/>
            </a:r>
            <a:endParaRPr sz="1600"/>
          </a:p>
          <a:p>
            <a:pPr indent="357188" lvl="0" marL="0" rtl="0" algn="just">
              <a:lnSpc>
                <a:spcPct val="80000"/>
              </a:lnSpc>
              <a:spcBef>
                <a:spcPts val="480"/>
              </a:spcBef>
              <a:spcAft>
                <a:spcPts val="0"/>
              </a:spcAft>
              <a:buClr>
                <a:schemeClr val="dk1"/>
              </a:buClr>
              <a:buSzPts val="2400"/>
              <a:buNone/>
            </a:pPr>
            <a:r>
              <a:rPr lang="ru-RU" sz="2400"/>
              <a:t>В итоге: мы знаем </a:t>
            </a:r>
            <a:r>
              <a:rPr lang="ru-RU" sz="2400">
                <a:solidFill>
                  <a:srgbClr val="FF0000"/>
                </a:solidFill>
              </a:rPr>
              <a:t>S</a:t>
            </a:r>
            <a:r>
              <a:rPr baseline="-25000" lang="ru-RU" sz="2400">
                <a:solidFill>
                  <a:srgbClr val="FF0000"/>
                </a:solidFill>
              </a:rPr>
              <a:t>1</a:t>
            </a:r>
            <a:r>
              <a:rPr lang="ru-RU" sz="2400">
                <a:solidFill>
                  <a:srgbClr val="FF0000"/>
                </a:solidFill>
              </a:rPr>
              <a:t>= С</a:t>
            </a:r>
            <a:r>
              <a:rPr baseline="-25000" lang="ru-RU" sz="2400">
                <a:solidFill>
                  <a:srgbClr val="FF0000"/>
                </a:solidFill>
              </a:rPr>
              <a:t>1</a:t>
            </a:r>
            <a:r>
              <a:rPr lang="ru-RU" sz="2400"/>
              <a:t>, </a:t>
            </a:r>
            <a:r>
              <a:rPr lang="ru-RU" sz="2400">
                <a:solidFill>
                  <a:srgbClr val="FF0000"/>
                </a:solidFill>
              </a:rPr>
              <a:t>S</a:t>
            </a:r>
            <a:r>
              <a:rPr baseline="-25000" lang="ru-RU" sz="2400">
                <a:solidFill>
                  <a:srgbClr val="FF0000"/>
                </a:solidFill>
              </a:rPr>
              <a:t>2</a:t>
            </a:r>
            <a:r>
              <a:rPr lang="ru-RU" sz="2400">
                <a:solidFill>
                  <a:srgbClr val="FF0000"/>
                </a:solidFill>
              </a:rPr>
              <a:t>= С</a:t>
            </a:r>
            <a:r>
              <a:rPr baseline="-25000" lang="ru-RU" sz="2400">
                <a:solidFill>
                  <a:srgbClr val="FF0000"/>
                </a:solidFill>
              </a:rPr>
              <a:t>2 </a:t>
            </a:r>
            <a:r>
              <a:rPr lang="ru-RU" sz="2400"/>
              <a:t>, формулу для </a:t>
            </a:r>
            <a:r>
              <a:rPr lang="ru-RU" sz="2400">
                <a:solidFill>
                  <a:srgbClr val="FF0000"/>
                </a:solidFill>
              </a:rPr>
              <a:t>S</a:t>
            </a:r>
            <a:r>
              <a:rPr baseline="-25000" lang="ru-RU" sz="2400">
                <a:solidFill>
                  <a:srgbClr val="FF0000"/>
                </a:solidFill>
              </a:rPr>
              <a:t>i</a:t>
            </a:r>
            <a:r>
              <a:rPr lang="ru-RU" sz="2400"/>
              <a:t> , можем даже посчитать </a:t>
            </a:r>
            <a:r>
              <a:rPr lang="ru-RU" sz="2400">
                <a:solidFill>
                  <a:srgbClr val="FF0000"/>
                </a:solidFill>
              </a:rPr>
              <a:t>S</a:t>
            </a:r>
            <a:r>
              <a:rPr baseline="-25000" lang="ru-RU" sz="2400">
                <a:solidFill>
                  <a:srgbClr val="FF0000"/>
                </a:solidFill>
              </a:rPr>
              <a:t>0</a:t>
            </a:r>
            <a:r>
              <a:rPr lang="ru-RU" sz="2400">
                <a:solidFill>
                  <a:srgbClr val="FF0000"/>
                </a:solidFill>
              </a:rPr>
              <a:t>= 0</a:t>
            </a:r>
            <a:r>
              <a:rPr lang="ru-RU" sz="2400"/>
              <a:t>,</a:t>
            </a:r>
            <a:r>
              <a:rPr lang="ru-RU" sz="2400">
                <a:solidFill>
                  <a:srgbClr val="FF0000"/>
                </a:solidFill>
              </a:rPr>
              <a:t> </a:t>
            </a:r>
            <a:r>
              <a:rPr lang="ru-RU" sz="2400"/>
              <a:t>т.к. если стоим – никому платить не нужно.  </a:t>
            </a:r>
            <a:endParaRPr sz="2400"/>
          </a:p>
          <a:p>
            <a:pPr indent="357188" lvl="0" marL="0" rtl="0" algn="just">
              <a:lnSpc>
                <a:spcPct val="80000"/>
              </a:lnSpc>
              <a:spcBef>
                <a:spcPts val="48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