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D0033FB-A69D-4449-981F-27205E5818D3}">
  <a:tblStyle styleId="{FD0033FB-A69D-4449-981F-27205E5818D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0" Type="http://schemas.openxmlformats.org/officeDocument/2006/relationships/slide" Target="slides/slide4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2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2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2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2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2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2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2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3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3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3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3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3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3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3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3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3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3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4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4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4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1" name="Google Shape;841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4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4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3" name="Google Shape;923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4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4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7" name="Google Shape;947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p4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685800" y="1124745"/>
            <a:ext cx="7772400" cy="24757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Лекция 21</a:t>
            </a:r>
            <a:br>
              <a:rPr lang="ru-RU"/>
            </a:br>
            <a:r>
              <a:rPr lang="ru-RU"/>
              <a:t>Отношения, графы, деревья:</a:t>
            </a:r>
            <a:br>
              <a:rPr lang="ru-RU"/>
            </a:br>
            <a:r>
              <a:rPr lang="ru-RU"/>
              <a:t>основные определения</a:t>
            </a:r>
            <a:endParaRPr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467544" y="3886200"/>
            <a:ext cx="8496944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>
                <a:solidFill>
                  <a:schemeClr val="dk1"/>
                </a:solidFill>
              </a:rPr>
              <a:t>Дополнительно: 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>
                <a:solidFill>
                  <a:schemeClr val="dk1"/>
                </a:solidFill>
              </a:rPr>
              <a:t>учебное пособие Нестеренко Т.В., Чурина Т.Г. Основы алгоритмизации и программирования (часть 2). Динамические структуры данных, алгоритмы на графах. 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>
                <a:solidFill>
                  <a:schemeClr val="dk1"/>
                </a:solidFill>
              </a:rPr>
              <a:t>Стр. </a:t>
            </a:r>
            <a:r>
              <a:rPr lang="ru-RU">
                <a:solidFill>
                  <a:srgbClr val="FF0000"/>
                </a:solidFill>
              </a:rPr>
              <a:t>34-42, 45-47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457200" y="3518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Обработка данных в виде графов</a:t>
            </a:r>
            <a:endParaRPr/>
          </a:p>
        </p:txBody>
      </p:sp>
      <p:pic>
        <p:nvPicPr>
          <p:cNvPr descr="http://volgograd-map.narod.ru/oblast.jpg" id="191" name="Google Shape;19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026" y="2020760"/>
            <a:ext cx="3800918" cy="35998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2" name="Google Shape;192;p22"/>
          <p:cNvGrpSpPr/>
          <p:nvPr/>
        </p:nvGrpSpPr>
        <p:grpSpPr>
          <a:xfrm>
            <a:off x="3286124" y="1571624"/>
            <a:ext cx="5702027" cy="4881712"/>
            <a:chOff x="3551" y="3898"/>
            <a:chExt cx="2373" cy="2076"/>
          </a:xfrm>
        </p:grpSpPr>
        <p:cxnSp>
          <p:nvCxnSpPr>
            <p:cNvPr id="193" name="Google Shape;193;p22"/>
            <p:cNvCxnSpPr/>
            <p:nvPr/>
          </p:nvCxnSpPr>
          <p:spPr>
            <a:xfrm flipH="1">
              <a:off x="4819" y="4999"/>
              <a:ext cx="543" cy="72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4" name="Google Shape;194;p22"/>
            <p:cNvCxnSpPr/>
            <p:nvPr/>
          </p:nvCxnSpPr>
          <p:spPr>
            <a:xfrm flipH="1">
              <a:off x="4869" y="5616"/>
              <a:ext cx="243" cy="134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95" name="Google Shape;195;p22"/>
            <p:cNvSpPr txBox="1"/>
            <p:nvPr/>
          </p:nvSpPr>
          <p:spPr>
            <a:xfrm>
              <a:off x="4302" y="5811"/>
              <a:ext cx="623" cy="1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b="1" i="0" lang="ru-RU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Волгоград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22"/>
            <p:cNvSpPr txBox="1"/>
            <p:nvPr/>
          </p:nvSpPr>
          <p:spPr>
            <a:xfrm>
              <a:off x="5146" y="5364"/>
              <a:ext cx="591" cy="1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b="0" i="0" lang="ru-RU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Волжский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22"/>
            <p:cNvSpPr txBox="1"/>
            <p:nvPr/>
          </p:nvSpPr>
          <p:spPr>
            <a:xfrm>
              <a:off x="5362" y="4683"/>
              <a:ext cx="562" cy="2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b="0" i="0" lang="ru-RU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Камышин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22"/>
            <p:cNvSpPr txBox="1"/>
            <p:nvPr/>
          </p:nvSpPr>
          <p:spPr>
            <a:xfrm>
              <a:off x="4268" y="4284"/>
              <a:ext cx="719" cy="2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b="0" i="0" lang="ru-RU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Михайловка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22"/>
            <p:cNvSpPr txBox="1"/>
            <p:nvPr/>
          </p:nvSpPr>
          <p:spPr>
            <a:xfrm>
              <a:off x="4019" y="4934"/>
              <a:ext cx="509" cy="1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b="0" i="0" lang="ru-RU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Фролово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0" name="Google Shape;200;p22"/>
            <p:cNvCxnSpPr/>
            <p:nvPr/>
          </p:nvCxnSpPr>
          <p:spPr>
            <a:xfrm>
              <a:off x="4622" y="5140"/>
              <a:ext cx="153" cy="563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1" name="Google Shape;201;p22"/>
            <p:cNvCxnSpPr/>
            <p:nvPr/>
          </p:nvCxnSpPr>
          <p:spPr>
            <a:xfrm>
              <a:off x="4269" y="4581"/>
              <a:ext cx="281" cy="423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2" name="Google Shape;202;p22"/>
            <p:cNvSpPr/>
            <p:nvPr/>
          </p:nvSpPr>
          <p:spPr>
            <a:xfrm>
              <a:off x="4163" y="4444"/>
              <a:ext cx="153" cy="141"/>
            </a:xfrm>
            <a:prstGeom prst="ellipse">
              <a:avLst/>
            </a:prstGeom>
            <a:solidFill>
              <a:srgbClr val="DEAE00"/>
            </a:solidFill>
            <a:ln cap="flat" cmpd="sng" w="9525">
              <a:solidFill>
                <a:srgbClr val="CC99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4520" y="4999"/>
              <a:ext cx="153" cy="141"/>
            </a:xfrm>
            <a:prstGeom prst="ellipse">
              <a:avLst/>
            </a:prstGeom>
            <a:solidFill>
              <a:srgbClr val="DEAE00"/>
            </a:solidFill>
            <a:ln cap="flat" cmpd="sng" w="9525">
              <a:solidFill>
                <a:srgbClr val="CC99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22"/>
            <p:cNvSpPr/>
            <p:nvPr/>
          </p:nvSpPr>
          <p:spPr>
            <a:xfrm>
              <a:off x="4716" y="5703"/>
              <a:ext cx="153" cy="141"/>
            </a:xfrm>
            <a:prstGeom prst="ellipse">
              <a:avLst/>
            </a:prstGeom>
            <a:solidFill>
              <a:srgbClr val="DEAE00"/>
            </a:solidFill>
            <a:ln cap="flat" cmpd="sng" w="9525">
              <a:solidFill>
                <a:srgbClr val="CC99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22"/>
            <p:cNvSpPr/>
            <p:nvPr/>
          </p:nvSpPr>
          <p:spPr>
            <a:xfrm>
              <a:off x="3555" y="4070"/>
              <a:ext cx="153" cy="141"/>
            </a:xfrm>
            <a:prstGeom prst="ellipse">
              <a:avLst/>
            </a:prstGeom>
            <a:solidFill>
              <a:srgbClr val="DEAE00"/>
            </a:solidFill>
            <a:ln cap="flat" cmpd="sng" w="9525">
              <a:solidFill>
                <a:srgbClr val="CC99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6" name="Google Shape;206;p22"/>
            <p:cNvCxnSpPr/>
            <p:nvPr/>
          </p:nvCxnSpPr>
          <p:spPr>
            <a:xfrm>
              <a:off x="3698" y="4186"/>
              <a:ext cx="468" cy="293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7" name="Google Shape;207;p22"/>
            <p:cNvSpPr/>
            <p:nvPr/>
          </p:nvSpPr>
          <p:spPr>
            <a:xfrm>
              <a:off x="5081" y="5500"/>
              <a:ext cx="153" cy="141"/>
            </a:xfrm>
            <a:prstGeom prst="ellipse">
              <a:avLst/>
            </a:prstGeom>
            <a:solidFill>
              <a:srgbClr val="DEAE00"/>
            </a:solidFill>
            <a:ln cap="flat" cmpd="sng" w="9525">
              <a:solidFill>
                <a:srgbClr val="CC99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22"/>
            <p:cNvSpPr/>
            <p:nvPr/>
          </p:nvSpPr>
          <p:spPr>
            <a:xfrm>
              <a:off x="5339" y="4883"/>
              <a:ext cx="153" cy="141"/>
            </a:xfrm>
            <a:prstGeom prst="ellipse">
              <a:avLst/>
            </a:prstGeom>
            <a:solidFill>
              <a:srgbClr val="DEAE00"/>
            </a:solidFill>
            <a:ln cap="flat" cmpd="sng" w="9525">
              <a:solidFill>
                <a:srgbClr val="CC99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22"/>
            <p:cNvSpPr txBox="1"/>
            <p:nvPr/>
          </p:nvSpPr>
          <p:spPr>
            <a:xfrm>
              <a:off x="3551" y="3898"/>
              <a:ext cx="593" cy="1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b="0" i="0" lang="ru-RU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Урюпинск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0" name="Google Shape;210;p22"/>
            <p:cNvCxnSpPr/>
            <p:nvPr/>
          </p:nvCxnSpPr>
          <p:spPr>
            <a:xfrm>
              <a:off x="4325" y="4525"/>
              <a:ext cx="1037" cy="376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1" name="Google Shape;211;p22"/>
            <p:cNvCxnSpPr/>
            <p:nvPr/>
          </p:nvCxnSpPr>
          <p:spPr>
            <a:xfrm flipH="1" rot="10800000">
              <a:off x="4675" y="4966"/>
              <a:ext cx="656" cy="98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12" name="Google Shape;212;p22"/>
          <p:cNvSpPr txBox="1"/>
          <p:nvPr/>
        </p:nvSpPr>
        <p:spPr>
          <a:xfrm>
            <a:off x="6929466" y="1310043"/>
            <a:ext cx="1200427" cy="625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i="0" lang="ru-RU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Граф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2"/>
          <p:cNvSpPr/>
          <p:nvPr/>
        </p:nvSpPr>
        <p:spPr>
          <a:xfrm>
            <a:off x="184278" y="5830589"/>
            <a:ext cx="3295278" cy="875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Карта Волгоградской области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23"/>
          <p:cNvGrpSpPr/>
          <p:nvPr/>
        </p:nvGrpSpPr>
        <p:grpSpPr>
          <a:xfrm>
            <a:off x="1102913" y="1341438"/>
            <a:ext cx="6254695" cy="4464050"/>
            <a:chOff x="603" y="255"/>
            <a:chExt cx="4536" cy="3719"/>
          </a:xfrm>
        </p:grpSpPr>
        <p:sp>
          <p:nvSpPr>
            <p:cNvPr id="219" name="Google Shape;219;p23"/>
            <p:cNvSpPr/>
            <p:nvPr/>
          </p:nvSpPr>
          <p:spPr>
            <a:xfrm>
              <a:off x="2426" y="618"/>
              <a:ext cx="862" cy="771"/>
            </a:xfrm>
            <a:prstGeom prst="ellipse">
              <a:avLst/>
            </a:prstGeom>
            <a:solidFill>
              <a:srgbClr val="FF7C80"/>
            </a:solidFill>
            <a:ln cap="flat" cmpd="sng" w="57150">
              <a:solidFill>
                <a:srgbClr val="8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220" name="Google Shape;220;p23"/>
            <p:cNvSpPr txBox="1"/>
            <p:nvPr/>
          </p:nvSpPr>
          <p:spPr>
            <a:xfrm>
              <a:off x="2743" y="754"/>
              <a:ext cx="229" cy="5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3600">
                  <a:solidFill>
                    <a:srgbClr val="000000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I</a:t>
              </a:r>
              <a:endParaRPr b="1" sz="36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221" name="Google Shape;221;p23"/>
            <p:cNvSpPr/>
            <p:nvPr/>
          </p:nvSpPr>
          <p:spPr>
            <a:xfrm>
              <a:off x="930" y="1752"/>
              <a:ext cx="862" cy="771"/>
            </a:xfrm>
            <a:prstGeom prst="ellipse">
              <a:avLst/>
            </a:prstGeom>
            <a:solidFill>
              <a:srgbClr val="FF7C80"/>
            </a:solidFill>
            <a:ln cap="flat" cmpd="sng" w="57150">
              <a:solidFill>
                <a:srgbClr val="8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222" name="Google Shape;222;p23"/>
            <p:cNvSpPr txBox="1"/>
            <p:nvPr/>
          </p:nvSpPr>
          <p:spPr>
            <a:xfrm>
              <a:off x="1110" y="1888"/>
              <a:ext cx="500" cy="4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3200">
                  <a:solidFill>
                    <a:srgbClr val="000000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II</a:t>
              </a:r>
              <a:endParaRPr b="1" sz="32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223" name="Google Shape;223;p23"/>
            <p:cNvSpPr/>
            <p:nvPr/>
          </p:nvSpPr>
          <p:spPr>
            <a:xfrm>
              <a:off x="3923" y="1752"/>
              <a:ext cx="862" cy="771"/>
            </a:xfrm>
            <a:prstGeom prst="ellipse">
              <a:avLst/>
            </a:prstGeom>
            <a:solidFill>
              <a:srgbClr val="FF7C80"/>
            </a:solidFill>
            <a:ln cap="flat" cmpd="sng" w="57150">
              <a:solidFill>
                <a:srgbClr val="8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224" name="Google Shape;224;p23"/>
            <p:cNvSpPr txBox="1"/>
            <p:nvPr/>
          </p:nvSpPr>
          <p:spPr>
            <a:xfrm>
              <a:off x="4059" y="1888"/>
              <a:ext cx="635" cy="4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3200">
                  <a:solidFill>
                    <a:srgbClr val="000000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III</a:t>
              </a:r>
              <a:endParaRPr b="1" sz="32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225" name="Google Shape;225;p23"/>
            <p:cNvSpPr/>
            <p:nvPr/>
          </p:nvSpPr>
          <p:spPr>
            <a:xfrm>
              <a:off x="2426" y="2840"/>
              <a:ext cx="862" cy="771"/>
            </a:xfrm>
            <a:prstGeom prst="ellipse">
              <a:avLst/>
            </a:prstGeom>
            <a:solidFill>
              <a:srgbClr val="FF7C80"/>
            </a:solidFill>
            <a:ln cap="flat" cmpd="sng" w="57150">
              <a:solidFill>
                <a:srgbClr val="8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226" name="Google Shape;226;p23"/>
            <p:cNvSpPr txBox="1"/>
            <p:nvPr/>
          </p:nvSpPr>
          <p:spPr>
            <a:xfrm>
              <a:off x="2562" y="2975"/>
              <a:ext cx="636" cy="4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3200">
                  <a:solidFill>
                    <a:srgbClr val="000000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IV</a:t>
              </a:r>
              <a:endParaRPr b="1" sz="32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cxnSp>
          <p:nvCxnSpPr>
            <p:cNvPr id="227" name="Google Shape;227;p23"/>
            <p:cNvCxnSpPr/>
            <p:nvPr/>
          </p:nvCxnSpPr>
          <p:spPr>
            <a:xfrm flipH="1">
              <a:off x="1565" y="1207"/>
              <a:ext cx="861" cy="545"/>
            </a:xfrm>
            <a:prstGeom prst="straightConnector1">
              <a:avLst/>
            </a:prstGeom>
            <a:noFill/>
            <a:ln cap="flat" cmpd="sng" w="57150">
              <a:solidFill>
                <a:srgbClr val="800000"/>
              </a:solidFill>
              <a:prstDash val="solid"/>
              <a:round/>
              <a:headEnd len="med" w="med" type="oval"/>
              <a:tailEnd len="lg" w="lg" type="triangle"/>
            </a:ln>
          </p:spPr>
        </p:cxnSp>
        <p:cxnSp>
          <p:nvCxnSpPr>
            <p:cNvPr id="228" name="Google Shape;228;p23"/>
            <p:cNvCxnSpPr/>
            <p:nvPr/>
          </p:nvCxnSpPr>
          <p:spPr>
            <a:xfrm flipH="1">
              <a:off x="3288" y="2523"/>
              <a:ext cx="861" cy="545"/>
            </a:xfrm>
            <a:prstGeom prst="straightConnector1">
              <a:avLst/>
            </a:prstGeom>
            <a:noFill/>
            <a:ln cap="flat" cmpd="sng" w="57150">
              <a:solidFill>
                <a:srgbClr val="800000"/>
              </a:solidFill>
              <a:prstDash val="solid"/>
              <a:round/>
              <a:headEnd len="med" w="med" type="oval"/>
              <a:tailEnd len="lg" w="lg" type="triangle"/>
            </a:ln>
          </p:spPr>
        </p:cxnSp>
        <p:cxnSp>
          <p:nvCxnSpPr>
            <p:cNvPr id="229" name="Google Shape;229;p23"/>
            <p:cNvCxnSpPr/>
            <p:nvPr/>
          </p:nvCxnSpPr>
          <p:spPr>
            <a:xfrm>
              <a:off x="1609" y="2523"/>
              <a:ext cx="817" cy="544"/>
            </a:xfrm>
            <a:prstGeom prst="straightConnector1">
              <a:avLst/>
            </a:prstGeom>
            <a:noFill/>
            <a:ln cap="flat" cmpd="sng" w="57150">
              <a:solidFill>
                <a:srgbClr val="800000"/>
              </a:solidFill>
              <a:prstDash val="solid"/>
              <a:round/>
              <a:headEnd len="med" w="med" type="oval"/>
              <a:tailEnd len="lg" w="lg" type="triangle"/>
            </a:ln>
          </p:spPr>
        </p:cxnSp>
        <p:cxnSp>
          <p:nvCxnSpPr>
            <p:cNvPr id="230" name="Google Shape;230;p23"/>
            <p:cNvCxnSpPr/>
            <p:nvPr/>
          </p:nvCxnSpPr>
          <p:spPr>
            <a:xfrm>
              <a:off x="3288" y="1207"/>
              <a:ext cx="817" cy="544"/>
            </a:xfrm>
            <a:prstGeom prst="straightConnector1">
              <a:avLst/>
            </a:prstGeom>
            <a:noFill/>
            <a:ln cap="flat" cmpd="sng" w="57150">
              <a:solidFill>
                <a:srgbClr val="800000"/>
              </a:solidFill>
              <a:prstDash val="solid"/>
              <a:round/>
              <a:headEnd len="med" w="med" type="oval"/>
              <a:tailEnd len="lg" w="lg" type="triangle"/>
            </a:ln>
          </p:spPr>
        </p:cxnSp>
        <p:cxnSp>
          <p:nvCxnSpPr>
            <p:cNvPr id="231" name="Google Shape;231;p23"/>
            <p:cNvCxnSpPr/>
            <p:nvPr/>
          </p:nvCxnSpPr>
          <p:spPr>
            <a:xfrm>
              <a:off x="2880" y="1434"/>
              <a:ext cx="0" cy="1361"/>
            </a:xfrm>
            <a:prstGeom prst="straightConnector1">
              <a:avLst/>
            </a:prstGeom>
            <a:noFill/>
            <a:ln cap="flat" cmpd="sng" w="57150">
              <a:solidFill>
                <a:srgbClr val="800000"/>
              </a:solidFill>
              <a:prstDash val="solid"/>
              <a:round/>
              <a:headEnd len="med" w="med" type="oval"/>
              <a:tailEnd len="lg" w="lg" type="triangle"/>
            </a:ln>
          </p:spPr>
        </p:cxnSp>
        <p:sp>
          <p:nvSpPr>
            <p:cNvPr id="232" name="Google Shape;232;p23"/>
            <p:cNvSpPr/>
            <p:nvPr/>
          </p:nvSpPr>
          <p:spPr>
            <a:xfrm>
              <a:off x="2562" y="255"/>
              <a:ext cx="590" cy="635"/>
            </a:xfrm>
            <a:custGeom>
              <a:rect b="b" l="l" r="r" t="t"/>
              <a:pathLst>
                <a:path extrusionOk="0" h="21600" w="21600">
                  <a:moveTo>
                    <a:pt x="20135" y="10205"/>
                  </a:moveTo>
                  <a:cubicBezTo>
                    <a:pt x="19821" y="5279"/>
                    <a:pt x="15735" y="1446"/>
                    <a:pt x="10800" y="1446"/>
                  </a:cubicBezTo>
                  <a:cubicBezTo>
                    <a:pt x="5633" y="1446"/>
                    <a:pt x="1446" y="5633"/>
                    <a:pt x="1446" y="10800"/>
                  </a:cubicBezTo>
                  <a:cubicBezTo>
                    <a:pt x="1445" y="11585"/>
                    <a:pt x="1544" y="12366"/>
                    <a:pt x="1740" y="13127"/>
                  </a:cubicBezTo>
                  <a:lnTo>
                    <a:pt x="339" y="13486"/>
                  </a:lnTo>
                  <a:cubicBezTo>
                    <a:pt x="114" y="12609"/>
                    <a:pt x="0" y="11706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497" y="-1"/>
                    <a:pt x="21215" y="4426"/>
                    <a:pt x="21578" y="10113"/>
                  </a:cubicBezTo>
                  <a:lnTo>
                    <a:pt x="24272" y="9941"/>
                  </a:lnTo>
                  <a:lnTo>
                    <a:pt x="21073" y="13575"/>
                  </a:lnTo>
                  <a:lnTo>
                    <a:pt x="17440" y="10376"/>
                  </a:lnTo>
                  <a:lnTo>
                    <a:pt x="20135" y="10205"/>
                  </a:lnTo>
                  <a:close/>
                </a:path>
              </a:pathLst>
            </a:custGeom>
            <a:solidFill>
              <a:srgbClr val="800000"/>
            </a:solidFill>
            <a:ln cap="flat" cmpd="sng" w="9525">
              <a:solidFill>
                <a:srgbClr val="8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233" name="Google Shape;233;p23"/>
            <p:cNvSpPr/>
            <p:nvPr/>
          </p:nvSpPr>
          <p:spPr>
            <a:xfrm rot="5837301">
              <a:off x="4491" y="1865"/>
              <a:ext cx="590" cy="635"/>
            </a:xfrm>
            <a:custGeom>
              <a:rect b="b" l="l" r="r" t="t"/>
              <a:pathLst>
                <a:path extrusionOk="0" h="21600" w="21600">
                  <a:moveTo>
                    <a:pt x="20135" y="10205"/>
                  </a:moveTo>
                  <a:cubicBezTo>
                    <a:pt x="19821" y="5279"/>
                    <a:pt x="15735" y="1446"/>
                    <a:pt x="10800" y="1446"/>
                  </a:cubicBezTo>
                  <a:cubicBezTo>
                    <a:pt x="5633" y="1446"/>
                    <a:pt x="1446" y="5633"/>
                    <a:pt x="1446" y="10800"/>
                  </a:cubicBezTo>
                  <a:cubicBezTo>
                    <a:pt x="1445" y="11585"/>
                    <a:pt x="1544" y="12366"/>
                    <a:pt x="1740" y="13127"/>
                  </a:cubicBezTo>
                  <a:lnTo>
                    <a:pt x="339" y="13486"/>
                  </a:lnTo>
                  <a:cubicBezTo>
                    <a:pt x="114" y="12609"/>
                    <a:pt x="0" y="11706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497" y="-1"/>
                    <a:pt x="21215" y="4426"/>
                    <a:pt x="21578" y="10113"/>
                  </a:cubicBezTo>
                  <a:lnTo>
                    <a:pt x="24272" y="9941"/>
                  </a:lnTo>
                  <a:lnTo>
                    <a:pt x="21073" y="13575"/>
                  </a:lnTo>
                  <a:lnTo>
                    <a:pt x="17440" y="10376"/>
                  </a:lnTo>
                  <a:lnTo>
                    <a:pt x="20135" y="10205"/>
                  </a:lnTo>
                  <a:close/>
                </a:path>
              </a:pathLst>
            </a:custGeom>
            <a:solidFill>
              <a:srgbClr val="800000"/>
            </a:solidFill>
            <a:ln cap="flat" cmpd="sng" w="9525">
              <a:solidFill>
                <a:srgbClr val="8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3"/>
            <p:cNvSpPr txBox="1"/>
            <p:nvPr/>
          </p:nvSpPr>
          <p:spPr>
            <a:xfrm rot="437301">
              <a:off x="4453" y="1873"/>
              <a:ext cx="635" cy="5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235" name="Google Shape;235;p23"/>
            <p:cNvSpPr/>
            <p:nvPr/>
          </p:nvSpPr>
          <p:spPr>
            <a:xfrm rot="-5400000">
              <a:off x="635" y="1819"/>
              <a:ext cx="590" cy="635"/>
            </a:xfrm>
            <a:custGeom>
              <a:rect b="b" l="l" r="r" t="t"/>
              <a:pathLst>
                <a:path extrusionOk="0" h="21600" w="21600">
                  <a:moveTo>
                    <a:pt x="20135" y="10205"/>
                  </a:moveTo>
                  <a:cubicBezTo>
                    <a:pt x="19821" y="5279"/>
                    <a:pt x="15735" y="1446"/>
                    <a:pt x="10800" y="1446"/>
                  </a:cubicBezTo>
                  <a:cubicBezTo>
                    <a:pt x="5633" y="1446"/>
                    <a:pt x="1446" y="5633"/>
                    <a:pt x="1446" y="10800"/>
                  </a:cubicBezTo>
                  <a:cubicBezTo>
                    <a:pt x="1445" y="11585"/>
                    <a:pt x="1544" y="12366"/>
                    <a:pt x="1740" y="13127"/>
                  </a:cubicBezTo>
                  <a:lnTo>
                    <a:pt x="339" y="13486"/>
                  </a:lnTo>
                  <a:cubicBezTo>
                    <a:pt x="114" y="12609"/>
                    <a:pt x="0" y="11706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497" y="-1"/>
                    <a:pt x="21215" y="4426"/>
                    <a:pt x="21578" y="10113"/>
                  </a:cubicBezTo>
                  <a:lnTo>
                    <a:pt x="24272" y="9941"/>
                  </a:lnTo>
                  <a:lnTo>
                    <a:pt x="21073" y="13575"/>
                  </a:lnTo>
                  <a:lnTo>
                    <a:pt x="17440" y="10376"/>
                  </a:lnTo>
                  <a:lnTo>
                    <a:pt x="20135" y="10205"/>
                  </a:lnTo>
                  <a:close/>
                </a:path>
              </a:pathLst>
            </a:custGeom>
            <a:solidFill>
              <a:srgbClr val="800000"/>
            </a:solidFill>
            <a:ln cap="flat" cmpd="sng" w="9525">
              <a:solidFill>
                <a:srgbClr val="8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3"/>
            <p:cNvSpPr txBox="1"/>
            <p:nvPr/>
          </p:nvSpPr>
          <p:spPr>
            <a:xfrm>
              <a:off x="603" y="1823"/>
              <a:ext cx="635" cy="5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237" name="Google Shape;237;p23"/>
            <p:cNvSpPr/>
            <p:nvPr/>
          </p:nvSpPr>
          <p:spPr>
            <a:xfrm rot="10800000">
              <a:off x="2562" y="3339"/>
              <a:ext cx="590" cy="635"/>
            </a:xfrm>
            <a:custGeom>
              <a:rect b="b" l="l" r="r" t="t"/>
              <a:pathLst>
                <a:path extrusionOk="0" h="21600" w="21600">
                  <a:moveTo>
                    <a:pt x="20135" y="10205"/>
                  </a:moveTo>
                  <a:cubicBezTo>
                    <a:pt x="19821" y="5279"/>
                    <a:pt x="15735" y="1446"/>
                    <a:pt x="10800" y="1446"/>
                  </a:cubicBezTo>
                  <a:cubicBezTo>
                    <a:pt x="5633" y="1446"/>
                    <a:pt x="1446" y="5633"/>
                    <a:pt x="1446" y="10800"/>
                  </a:cubicBezTo>
                  <a:cubicBezTo>
                    <a:pt x="1445" y="11585"/>
                    <a:pt x="1544" y="12366"/>
                    <a:pt x="1740" y="13127"/>
                  </a:cubicBezTo>
                  <a:lnTo>
                    <a:pt x="339" y="13486"/>
                  </a:lnTo>
                  <a:cubicBezTo>
                    <a:pt x="114" y="12609"/>
                    <a:pt x="0" y="11706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497" y="-1"/>
                    <a:pt x="21215" y="4426"/>
                    <a:pt x="21578" y="10113"/>
                  </a:cubicBezTo>
                  <a:lnTo>
                    <a:pt x="24272" y="9941"/>
                  </a:lnTo>
                  <a:lnTo>
                    <a:pt x="21073" y="13575"/>
                  </a:lnTo>
                  <a:lnTo>
                    <a:pt x="17440" y="10376"/>
                  </a:lnTo>
                  <a:lnTo>
                    <a:pt x="20135" y="10205"/>
                  </a:lnTo>
                  <a:close/>
                </a:path>
              </a:pathLst>
            </a:custGeom>
            <a:solidFill>
              <a:srgbClr val="800000"/>
            </a:solidFill>
            <a:ln cap="flat" cmpd="sng" w="9525">
              <a:solidFill>
                <a:srgbClr val="8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3"/>
            <p:cNvSpPr txBox="1"/>
            <p:nvPr/>
          </p:nvSpPr>
          <p:spPr>
            <a:xfrm>
              <a:off x="2550" y="3325"/>
              <a:ext cx="590" cy="6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</p:grpSp>
      <p:sp>
        <p:nvSpPr>
          <p:cNvPr id="239" name="Google Shape;239;p23"/>
          <p:cNvSpPr/>
          <p:nvPr/>
        </p:nvSpPr>
        <p:spPr>
          <a:xfrm>
            <a:off x="-180975" y="-26988"/>
            <a:ext cx="9144000" cy="1239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4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ПЕРЕЛИВАНИЕ   КРОВИ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4"/>
          <p:cNvSpPr txBox="1"/>
          <p:nvPr>
            <p:ph idx="1" type="body"/>
          </p:nvPr>
        </p:nvSpPr>
        <p:spPr>
          <a:xfrm>
            <a:off x="457200" y="357167"/>
            <a:ext cx="8229600" cy="3643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b="1" lang="ru-RU">
                <a:solidFill>
                  <a:srgbClr val="002060"/>
                </a:solidFill>
              </a:rPr>
              <a:t>Определения</a:t>
            </a:r>
            <a:r>
              <a:rPr b="1" lang="ru-RU"/>
              <a:t>. </a:t>
            </a:r>
            <a:endParaRPr/>
          </a:p>
          <a:p>
            <a:pPr indent="-342900" lvl="0" marL="342900" rtl="0" algn="just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Последовательность вершин </a:t>
            </a:r>
            <a:r>
              <a:rPr i="1" lang="ru-RU"/>
              <a:t>(а</a:t>
            </a:r>
            <a:r>
              <a:rPr baseline="-25000" i="1" lang="ru-RU"/>
              <a:t>0</a:t>
            </a:r>
            <a:r>
              <a:rPr i="1" lang="ru-RU"/>
              <a:t>, а</a:t>
            </a:r>
            <a:r>
              <a:rPr baseline="-25000" i="1" lang="ru-RU"/>
              <a:t>1</a:t>
            </a:r>
            <a:r>
              <a:rPr i="1" lang="ru-RU"/>
              <a:t>, </a:t>
            </a:r>
            <a:r>
              <a:rPr lang="ru-RU"/>
              <a:t>... </a:t>
            </a:r>
            <a:r>
              <a:rPr i="1" lang="ru-RU"/>
              <a:t>,а</a:t>
            </a:r>
            <a:r>
              <a:rPr baseline="-25000" i="1" lang="ru-RU"/>
              <a:t>n</a:t>
            </a:r>
            <a:r>
              <a:rPr i="1" lang="ru-RU"/>
              <a:t>), n</a:t>
            </a:r>
            <a:r>
              <a:rPr lang="ru-RU"/>
              <a:t>≥1, называется </a:t>
            </a:r>
            <a:r>
              <a:rPr i="1" lang="ru-RU">
                <a:solidFill>
                  <a:srgbClr val="FF0000"/>
                </a:solidFill>
              </a:rPr>
              <a:t>путем</a:t>
            </a:r>
            <a:r>
              <a:rPr i="1" lang="ru-RU"/>
              <a:t> </a:t>
            </a:r>
            <a:r>
              <a:rPr lang="ru-RU"/>
              <a:t>(или </a:t>
            </a:r>
            <a:r>
              <a:rPr i="1" lang="ru-RU">
                <a:solidFill>
                  <a:srgbClr val="FF0000"/>
                </a:solidFill>
              </a:rPr>
              <a:t>маршрутом</a:t>
            </a:r>
            <a:r>
              <a:rPr i="1" lang="ru-RU"/>
              <a:t>) длины n </a:t>
            </a:r>
            <a:r>
              <a:rPr lang="ru-RU"/>
              <a:t>из вершины </a:t>
            </a:r>
            <a:r>
              <a:rPr i="1" lang="ru-RU"/>
              <a:t>а</a:t>
            </a:r>
            <a:r>
              <a:rPr baseline="-25000" lang="ru-RU"/>
              <a:t>0</a:t>
            </a:r>
            <a:r>
              <a:rPr lang="ru-RU"/>
              <a:t> в вершину </a:t>
            </a:r>
            <a:r>
              <a:rPr i="1" lang="ru-RU"/>
              <a:t>а</a:t>
            </a:r>
            <a:r>
              <a:rPr baseline="-25000" i="1" lang="ru-RU"/>
              <a:t>n</a:t>
            </a:r>
            <a:r>
              <a:rPr i="1" lang="ru-RU"/>
              <a:t>, </a:t>
            </a:r>
            <a:r>
              <a:rPr lang="ru-RU"/>
              <a:t>если для каждого 1≤</a:t>
            </a:r>
            <a:r>
              <a:rPr i="1" lang="ru-RU"/>
              <a:t>i</a:t>
            </a:r>
            <a:r>
              <a:rPr lang="ru-RU"/>
              <a:t>≤</a:t>
            </a:r>
            <a:r>
              <a:rPr i="1" lang="ru-RU"/>
              <a:t>n</a:t>
            </a:r>
            <a:r>
              <a:rPr lang="ru-RU"/>
              <a:t> существует дуга, выходящая из вершины </a:t>
            </a:r>
            <a:r>
              <a:rPr i="1" lang="ru-RU"/>
              <a:t>а</a:t>
            </a:r>
            <a:r>
              <a:rPr baseline="-25000" i="1" lang="ru-RU"/>
              <a:t>i</a:t>
            </a:r>
            <a:r>
              <a:rPr baseline="-25000" lang="ru-RU"/>
              <a:t>-1</a:t>
            </a:r>
            <a:r>
              <a:rPr lang="ru-RU"/>
              <a:t> и входящая в вершину </a:t>
            </a:r>
            <a:r>
              <a:rPr i="1" lang="ru-RU"/>
              <a:t>а</a:t>
            </a:r>
            <a:r>
              <a:rPr baseline="-25000" i="1" lang="ru-RU"/>
              <a:t>i</a:t>
            </a:r>
            <a:r>
              <a:rPr lang="ru-RU"/>
              <a:t>. </a:t>
            </a:r>
            <a:endParaRPr/>
          </a:p>
          <a:p>
            <a:pPr indent="-342900" lvl="0" marL="342900" rtl="0" algn="just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Если существует путь из вершины </a:t>
            </a:r>
            <a:r>
              <a:rPr i="1" lang="ru-RU"/>
              <a:t>а</a:t>
            </a:r>
            <a:r>
              <a:rPr baseline="-25000" i="1" lang="ru-RU"/>
              <a:t>0</a:t>
            </a:r>
            <a:r>
              <a:rPr i="1" lang="ru-RU"/>
              <a:t> </a:t>
            </a:r>
            <a:r>
              <a:rPr lang="ru-RU"/>
              <a:t>в вершину </a:t>
            </a:r>
            <a:r>
              <a:rPr i="1" lang="ru-RU"/>
              <a:t>а</a:t>
            </a:r>
            <a:r>
              <a:rPr baseline="-25000" i="1" lang="ru-RU"/>
              <a:t>n</a:t>
            </a:r>
            <a:r>
              <a:rPr i="1" lang="ru-RU"/>
              <a:t>, </a:t>
            </a:r>
            <a:r>
              <a:rPr lang="ru-RU"/>
              <a:t>то говорят, что </a:t>
            </a:r>
            <a:r>
              <a:rPr i="1" lang="ru-RU"/>
              <a:t>а</a:t>
            </a:r>
            <a:r>
              <a:rPr baseline="-25000" i="1" lang="ru-RU"/>
              <a:t>n</a:t>
            </a:r>
            <a:r>
              <a:rPr i="1" lang="ru-RU"/>
              <a:t> </a:t>
            </a:r>
            <a:r>
              <a:rPr i="1" lang="ru-RU">
                <a:solidFill>
                  <a:srgbClr val="FF0000"/>
                </a:solidFill>
              </a:rPr>
              <a:t>достижима</a:t>
            </a:r>
            <a:r>
              <a:rPr i="1" lang="ru-RU"/>
              <a:t> </a:t>
            </a:r>
            <a:r>
              <a:rPr lang="ru-RU"/>
              <a:t>из </a:t>
            </a:r>
            <a:r>
              <a:rPr i="1" lang="ru-RU"/>
              <a:t>а</a:t>
            </a:r>
            <a:r>
              <a:rPr baseline="-25000" lang="ru-RU"/>
              <a:t>0</a:t>
            </a:r>
            <a:r>
              <a:rPr lang="ru-RU"/>
              <a:t>.</a:t>
            </a:r>
            <a:endParaRPr/>
          </a:p>
          <a:p>
            <a:pPr indent="-342900" lvl="0" marL="342900" rtl="0" algn="just">
              <a:spcBef>
                <a:spcPts val="496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i="1" lang="ru-RU">
                <a:solidFill>
                  <a:srgbClr val="FF0000"/>
                </a:solidFill>
              </a:rPr>
              <a:t>Циклом</a:t>
            </a:r>
            <a:r>
              <a:rPr i="1" lang="ru-RU"/>
              <a:t> </a:t>
            </a:r>
            <a:r>
              <a:rPr lang="ru-RU"/>
              <a:t>называется путь </a:t>
            </a:r>
            <a:r>
              <a:rPr i="1" lang="ru-RU"/>
              <a:t>(а</a:t>
            </a:r>
            <a:r>
              <a:rPr baseline="-25000" i="1" lang="ru-RU"/>
              <a:t>0</a:t>
            </a:r>
            <a:r>
              <a:rPr i="1" lang="ru-RU"/>
              <a:t>, а</a:t>
            </a:r>
            <a:r>
              <a:rPr baseline="-25000" i="1" lang="ru-RU"/>
              <a:t>1</a:t>
            </a:r>
            <a:r>
              <a:rPr i="1" lang="ru-RU"/>
              <a:t>, ...,а</a:t>
            </a:r>
            <a:r>
              <a:rPr baseline="-25000" i="1" lang="ru-RU"/>
              <a:t>n</a:t>
            </a:r>
            <a:r>
              <a:rPr i="1" lang="ru-RU"/>
              <a:t>), в </a:t>
            </a:r>
            <a:r>
              <a:rPr lang="ru-RU"/>
              <a:t>котором </a:t>
            </a:r>
            <a:r>
              <a:rPr i="1" lang="ru-RU"/>
              <a:t>а</a:t>
            </a:r>
            <a:r>
              <a:rPr baseline="-25000" i="1" lang="ru-RU"/>
              <a:t>0</a:t>
            </a:r>
            <a:r>
              <a:rPr i="1" lang="ru-RU"/>
              <a:t> = а</a:t>
            </a:r>
            <a:r>
              <a:rPr baseline="-25000" i="1" lang="ru-RU"/>
              <a:t>n</a:t>
            </a:r>
            <a:r>
              <a:rPr i="1" lang="ru-RU"/>
              <a:t>. </a:t>
            </a:r>
            <a:endParaRPr/>
          </a:p>
          <a:p>
            <a:pPr indent="-342900" lvl="0" marL="342900" rtl="0" algn="just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Граф называется </a:t>
            </a:r>
            <a:r>
              <a:rPr i="1" lang="ru-RU">
                <a:solidFill>
                  <a:srgbClr val="FF0000"/>
                </a:solidFill>
              </a:rPr>
              <a:t>сильно связным</a:t>
            </a:r>
            <a:r>
              <a:rPr i="1" lang="ru-RU"/>
              <a:t>, </a:t>
            </a:r>
            <a:r>
              <a:rPr lang="ru-RU"/>
              <a:t>если для любых двух разных вершин </a:t>
            </a:r>
            <a:r>
              <a:rPr i="1" lang="ru-RU"/>
              <a:t>а и b </a:t>
            </a:r>
            <a:r>
              <a:rPr lang="ru-RU"/>
              <a:t>существует путь из </a:t>
            </a:r>
            <a:r>
              <a:rPr i="1" lang="ru-RU"/>
              <a:t>a</a:t>
            </a:r>
            <a:r>
              <a:rPr lang="ru-RU"/>
              <a:t> в </a:t>
            </a:r>
            <a:r>
              <a:rPr i="1" lang="ru-RU"/>
              <a:t>b</a:t>
            </a:r>
            <a:r>
              <a:rPr lang="ru-RU"/>
              <a:t>.</a:t>
            </a:r>
            <a:endParaRPr/>
          </a:p>
        </p:txBody>
      </p:sp>
      <p:sp>
        <p:nvSpPr>
          <p:cNvPr id="245" name="Google Shape;245;p24"/>
          <p:cNvSpPr/>
          <p:nvPr/>
        </p:nvSpPr>
        <p:spPr>
          <a:xfrm>
            <a:off x="1365926" y="4985389"/>
            <a:ext cx="357190" cy="357190"/>
          </a:xfrm>
          <a:prstGeom prst="ellipse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4"/>
          <p:cNvSpPr/>
          <p:nvPr/>
        </p:nvSpPr>
        <p:spPr>
          <a:xfrm>
            <a:off x="2508934" y="5628331"/>
            <a:ext cx="357190" cy="357190"/>
          </a:xfrm>
          <a:prstGeom prst="ellipse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4"/>
          <p:cNvSpPr/>
          <p:nvPr/>
        </p:nvSpPr>
        <p:spPr>
          <a:xfrm>
            <a:off x="2437496" y="4485323"/>
            <a:ext cx="357190" cy="357190"/>
          </a:xfrm>
          <a:prstGeom prst="ellipse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4"/>
          <p:cNvSpPr/>
          <p:nvPr/>
        </p:nvSpPr>
        <p:spPr>
          <a:xfrm>
            <a:off x="3580504" y="5056827"/>
            <a:ext cx="357190" cy="357190"/>
          </a:xfrm>
          <a:prstGeom prst="ellipse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4"/>
          <p:cNvSpPr txBox="1"/>
          <p:nvPr/>
        </p:nvSpPr>
        <p:spPr>
          <a:xfrm>
            <a:off x="1365926" y="4985389"/>
            <a:ext cx="31451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4"/>
          <p:cNvSpPr txBox="1"/>
          <p:nvPr/>
        </p:nvSpPr>
        <p:spPr>
          <a:xfrm>
            <a:off x="3580504" y="5056827"/>
            <a:ext cx="31451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24"/>
          <p:cNvSpPr txBox="1"/>
          <p:nvPr/>
        </p:nvSpPr>
        <p:spPr>
          <a:xfrm>
            <a:off x="2437496" y="4485323"/>
            <a:ext cx="31451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2" name="Google Shape;252;p24"/>
          <p:cNvCxnSpPr>
            <a:stCxn id="249" idx="1"/>
            <a:endCxn id="249" idx="0"/>
          </p:cNvCxnSpPr>
          <p:nvPr/>
        </p:nvCxnSpPr>
        <p:spPr>
          <a:xfrm flipH="1" rot="10800000">
            <a:off x="1365926" y="4985344"/>
            <a:ext cx="157200" cy="200100"/>
          </a:xfrm>
          <a:prstGeom prst="curvedConnector4">
            <a:avLst>
              <a:gd fmla="val -401637" name="adj1"/>
              <a:gd fmla="val 301263" name="adj2"/>
            </a:avLst>
          </a:pr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53" name="Google Shape;253;p24"/>
          <p:cNvCxnSpPr>
            <a:stCxn id="249" idx="0"/>
            <a:endCxn id="251" idx="1"/>
          </p:cNvCxnSpPr>
          <p:nvPr/>
        </p:nvCxnSpPr>
        <p:spPr>
          <a:xfrm rot="-5400000">
            <a:off x="1830381" y="4378189"/>
            <a:ext cx="300000" cy="914400"/>
          </a:xfrm>
          <a:prstGeom prst="curvedConnector2">
            <a:avLst/>
          </a:pr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54" name="Google Shape;254;p24"/>
          <p:cNvCxnSpPr>
            <a:stCxn id="250" idx="2"/>
          </p:cNvCxnSpPr>
          <p:nvPr/>
        </p:nvCxnSpPr>
        <p:spPr>
          <a:xfrm rot="5400000">
            <a:off x="3106709" y="5216487"/>
            <a:ext cx="390600" cy="871500"/>
          </a:xfrm>
          <a:prstGeom prst="curvedConnector2">
            <a:avLst/>
          </a:pr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55" name="Google Shape;255;p24"/>
          <p:cNvCxnSpPr>
            <a:stCxn id="251" idx="2"/>
          </p:cNvCxnSpPr>
          <p:nvPr/>
        </p:nvCxnSpPr>
        <p:spPr>
          <a:xfrm rot="5400000">
            <a:off x="2180451" y="5285333"/>
            <a:ext cx="814200" cy="14400"/>
          </a:xfrm>
          <a:prstGeom prst="curvedConnector3">
            <a:avLst>
              <a:gd fmla="val 50009" name="adj1"/>
            </a:avLst>
          </a:pr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56" name="Google Shape;256;p24"/>
          <p:cNvCxnSpPr>
            <a:endCxn id="250" idx="1"/>
          </p:cNvCxnSpPr>
          <p:nvPr/>
        </p:nvCxnSpPr>
        <p:spPr>
          <a:xfrm flipH="1" rot="10800000">
            <a:off x="2666104" y="5256882"/>
            <a:ext cx="914400" cy="371400"/>
          </a:xfrm>
          <a:prstGeom prst="curvedConnector2">
            <a:avLst/>
          </a:pr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57" name="Google Shape;257;p24"/>
          <p:cNvCxnSpPr>
            <a:endCxn id="249" idx="2"/>
          </p:cNvCxnSpPr>
          <p:nvPr/>
        </p:nvCxnSpPr>
        <p:spPr>
          <a:xfrm rot="10800000">
            <a:off x="1523181" y="5385499"/>
            <a:ext cx="985800" cy="399900"/>
          </a:xfrm>
          <a:prstGeom prst="curvedConnector2">
            <a:avLst/>
          </a:pr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58" name="Google Shape;258;p24"/>
          <p:cNvCxnSpPr>
            <a:stCxn id="247" idx="6"/>
            <a:endCxn id="250" idx="0"/>
          </p:cNvCxnSpPr>
          <p:nvPr/>
        </p:nvCxnSpPr>
        <p:spPr>
          <a:xfrm>
            <a:off x="2794686" y="4663918"/>
            <a:ext cx="943200" cy="393000"/>
          </a:xfrm>
          <a:prstGeom prst="curvedConnector2">
            <a:avLst/>
          </a:pr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59" name="Google Shape;259;p24"/>
          <p:cNvSpPr txBox="1"/>
          <p:nvPr/>
        </p:nvSpPr>
        <p:spPr>
          <a:xfrm>
            <a:off x="2523314" y="5599813"/>
            <a:ext cx="31451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24"/>
          <p:cNvSpPr txBox="1"/>
          <p:nvPr/>
        </p:nvSpPr>
        <p:spPr>
          <a:xfrm>
            <a:off x="4067945" y="4000504"/>
            <a:ext cx="4968552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 2, 4,3) - путь из 1 вершины в 3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(1, 2, 3, 4, 1) – цикл, проходящий через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вершины 1, 2, 3, 4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5"/>
          <p:cNvSpPr/>
          <p:nvPr/>
        </p:nvSpPr>
        <p:spPr>
          <a:xfrm>
            <a:off x="1116013" y="333375"/>
            <a:ext cx="7599362" cy="115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25"/>
          <p:cNvSpPr txBox="1"/>
          <p:nvPr>
            <p:ph idx="4294967295" type="title"/>
          </p:nvPr>
        </p:nvSpPr>
        <p:spPr>
          <a:xfrm>
            <a:off x="742950" y="188913"/>
            <a:ext cx="8115300" cy="1008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4400"/>
              <a:buFont typeface="Calibri"/>
              <a:buNone/>
            </a:pPr>
            <a:r>
              <a:rPr b="1" lang="ru-RU">
                <a:solidFill>
                  <a:srgbClr val="1F497D"/>
                </a:solidFill>
              </a:rPr>
              <a:t>Неориентированный граф</a:t>
            </a:r>
            <a:r>
              <a:rPr lang="ru-RU" sz="2700"/>
              <a:t> </a:t>
            </a:r>
            <a:endParaRPr/>
          </a:p>
        </p:txBody>
      </p:sp>
      <p:sp>
        <p:nvSpPr>
          <p:cNvPr id="267" name="Google Shape;267;p25"/>
          <p:cNvSpPr txBox="1"/>
          <p:nvPr>
            <p:ph idx="4294967295" type="body"/>
          </p:nvPr>
        </p:nvSpPr>
        <p:spPr>
          <a:xfrm>
            <a:off x="571500" y="1087619"/>
            <a:ext cx="8358188" cy="54370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90488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i="1" lang="ru-RU" sz="2400"/>
              <a:t>Неориентированный граф </a:t>
            </a:r>
            <a:r>
              <a:rPr lang="ru-RU" sz="2400"/>
              <a:t>- граф, вершины которого соединены ребрами. </a:t>
            </a:r>
            <a:endParaRPr/>
          </a:p>
          <a:p>
            <a:pPr indent="0" lvl="0" marL="90488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/>
          </a:p>
          <a:p>
            <a:pPr indent="0" lvl="0" marL="90488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ru-RU" sz="2400"/>
              <a:t>С помощью таких графов могут быть представлены схемы двухсторонних (симметричных) отношений.</a:t>
            </a:r>
            <a:endParaRPr/>
          </a:p>
          <a:p>
            <a:pPr indent="0" lvl="0" marL="90488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sz="2400"/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i="1" lang="ru-RU" sz="2400" u="sng"/>
              <a:t>Цепь</a:t>
            </a:r>
            <a:r>
              <a:rPr lang="ru-RU" sz="2400"/>
              <a:t> – путь по вершинам и ребрам, включающий любое ребро графа </a:t>
            </a:r>
            <a:r>
              <a:rPr b="1" lang="ru-RU" sz="2400"/>
              <a:t>не более одного раза</a:t>
            </a:r>
            <a:r>
              <a:rPr lang="ru-RU" sz="2400"/>
              <a:t>.</a:t>
            </a:r>
            <a:endParaRPr/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i="1" lang="ru-RU" sz="2400" u="sng"/>
              <a:t>Цикл</a:t>
            </a:r>
            <a:r>
              <a:rPr lang="ru-RU" sz="2400"/>
              <a:t> – цепь, начальная и конечная вершины которой совпадают. </a:t>
            </a:r>
            <a:endParaRPr/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/>
              <a:t>Граф с циклом называют </a:t>
            </a:r>
            <a:r>
              <a:rPr b="1" i="1" lang="ru-RU" sz="2400"/>
              <a:t>сетью</a:t>
            </a:r>
            <a:r>
              <a:rPr lang="ru-RU" sz="2400"/>
              <a:t>. Это набор узлов (вершин) и связей между ними (ребер).</a:t>
            </a:r>
            <a:endParaRPr/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90488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6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6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6"/>
          <p:cNvSpPr txBox="1"/>
          <p:nvPr>
            <p:ph type="title"/>
          </p:nvPr>
        </p:nvSpPr>
        <p:spPr>
          <a:xfrm>
            <a:off x="473074" y="44557"/>
            <a:ext cx="8229600" cy="792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/>
              <a:t>Неориентированный граф</a:t>
            </a:r>
            <a:endParaRPr/>
          </a:p>
        </p:txBody>
      </p:sp>
      <p:sp>
        <p:nvSpPr>
          <p:cNvPr id="273" name="Google Shape;273;p26"/>
          <p:cNvSpPr txBox="1"/>
          <p:nvPr>
            <p:ph idx="1" type="body"/>
          </p:nvPr>
        </p:nvSpPr>
        <p:spPr>
          <a:xfrm>
            <a:off x="457200" y="4581195"/>
            <a:ext cx="8229600" cy="2232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Граф может быть ориентированным или нет. </a:t>
            </a:r>
            <a:endParaRPr/>
          </a:p>
          <a:p>
            <a:pPr indent="-342900" lvl="0" marL="342900" rtl="0" algn="just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Ребра неориентированного графа, чаще всего называемого просто графом, можно проходить в обоих направлениях. 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В этом случае ребро — это неупорядоченная пара вершин, его концов.</a:t>
            </a:r>
            <a:endParaRPr/>
          </a:p>
        </p:txBody>
      </p:sp>
      <p:pic>
        <p:nvPicPr>
          <p:cNvPr descr="image286" id="274" name="Google Shape;27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520" y="1016765"/>
            <a:ext cx="3960440" cy="33843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5" name="Google Shape;275;p26"/>
          <p:cNvGrpSpPr/>
          <p:nvPr/>
        </p:nvGrpSpPr>
        <p:grpSpPr>
          <a:xfrm>
            <a:off x="4614797" y="760126"/>
            <a:ext cx="2367878" cy="2232247"/>
            <a:chOff x="4786346" y="-142900"/>
            <a:chExt cx="2206504" cy="1960508"/>
          </a:xfrm>
        </p:grpSpPr>
        <p:sp>
          <p:nvSpPr>
            <p:cNvPr id="276" name="Google Shape;276;p26"/>
            <p:cNvSpPr/>
            <p:nvPr/>
          </p:nvSpPr>
          <p:spPr>
            <a:xfrm>
              <a:off x="6349948" y="-142900"/>
              <a:ext cx="642902" cy="642919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Calibri"/>
                <a:buNone/>
              </a:pPr>
              <a:r>
                <a:t/>
              </a:r>
              <a:endParaRPr sz="23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277" name="Google Shape;277;p26"/>
            <p:cNvCxnSpPr/>
            <p:nvPr/>
          </p:nvCxnSpPr>
          <p:spPr>
            <a:xfrm>
              <a:off x="5000647" y="1641401"/>
              <a:ext cx="1500105" cy="1587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</p:cxnSp>
        <p:cxnSp>
          <p:nvCxnSpPr>
            <p:cNvPr id="278" name="Google Shape;278;p26"/>
            <p:cNvCxnSpPr/>
            <p:nvPr/>
          </p:nvCxnSpPr>
          <p:spPr>
            <a:xfrm>
              <a:off x="4976836" y="357149"/>
              <a:ext cx="1500106" cy="1589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</p:cxnSp>
        <p:cxnSp>
          <p:nvCxnSpPr>
            <p:cNvPr id="279" name="Google Shape;279;p26"/>
            <p:cNvCxnSpPr/>
            <p:nvPr/>
          </p:nvCxnSpPr>
          <p:spPr>
            <a:xfrm rot="5400000">
              <a:off x="4358521" y="1031024"/>
              <a:ext cx="1285840" cy="1587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</p:cxnSp>
        <p:cxnSp>
          <p:nvCxnSpPr>
            <p:cNvPr id="280" name="Google Shape;280;p26"/>
            <p:cNvCxnSpPr/>
            <p:nvPr/>
          </p:nvCxnSpPr>
          <p:spPr>
            <a:xfrm rot="5400000">
              <a:off x="5849101" y="1031024"/>
              <a:ext cx="1285840" cy="1588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</p:cxnSp>
        <p:cxnSp>
          <p:nvCxnSpPr>
            <p:cNvPr id="281" name="Google Shape;281;p26"/>
            <p:cNvCxnSpPr/>
            <p:nvPr/>
          </p:nvCxnSpPr>
          <p:spPr>
            <a:xfrm flipH="1">
              <a:off x="4949850" y="347623"/>
              <a:ext cx="1571539" cy="128584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</p:cxnSp>
        <p:sp>
          <p:nvSpPr>
            <p:cNvPr id="282" name="Google Shape;282;p26"/>
            <p:cNvSpPr/>
            <p:nvPr/>
          </p:nvSpPr>
          <p:spPr>
            <a:xfrm>
              <a:off x="4787934" y="184116"/>
              <a:ext cx="428601" cy="428613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Trebuchet MS"/>
                <a:buNone/>
              </a:pPr>
              <a:r>
                <a:rPr lang="ru-RU" sz="23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</a:t>
              </a:r>
              <a:endParaRPr sz="23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83" name="Google Shape;283;p26"/>
            <p:cNvSpPr/>
            <p:nvPr/>
          </p:nvSpPr>
          <p:spPr>
            <a:xfrm>
              <a:off x="6286452" y="144429"/>
              <a:ext cx="428601" cy="428613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Trebuchet MS"/>
                <a:buNone/>
              </a:pPr>
              <a:r>
                <a:rPr lang="ru-RU" sz="23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</a:t>
              </a:r>
              <a:endParaRPr sz="23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84" name="Google Shape;284;p26"/>
            <p:cNvSpPr/>
            <p:nvPr/>
          </p:nvSpPr>
          <p:spPr>
            <a:xfrm>
              <a:off x="6286452" y="1388995"/>
              <a:ext cx="428601" cy="428613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Trebuchet MS"/>
                <a:buNone/>
              </a:pPr>
              <a:r>
                <a:rPr lang="ru-RU" sz="23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</a:t>
              </a:r>
              <a:endParaRPr sz="23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85" name="Google Shape;285;p26"/>
            <p:cNvSpPr/>
            <p:nvPr/>
          </p:nvSpPr>
          <p:spPr>
            <a:xfrm>
              <a:off x="4786346" y="1388995"/>
              <a:ext cx="428601" cy="428613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Trebuchet MS"/>
                <a:buNone/>
              </a:pPr>
              <a:r>
                <a:rPr lang="ru-RU" sz="23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B</a:t>
              </a:r>
              <a:endParaRPr sz="23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286" name="Google Shape;286;p26"/>
          <p:cNvGrpSpPr/>
          <p:nvPr/>
        </p:nvGrpSpPr>
        <p:grpSpPr>
          <a:xfrm>
            <a:off x="6576401" y="1868151"/>
            <a:ext cx="2273851" cy="2439751"/>
            <a:chOff x="4786346" y="-428652"/>
            <a:chExt cx="1928826" cy="2246260"/>
          </a:xfrm>
        </p:grpSpPr>
        <p:sp>
          <p:nvSpPr>
            <p:cNvPr id="287" name="Google Shape;287;p26"/>
            <p:cNvSpPr/>
            <p:nvPr/>
          </p:nvSpPr>
          <p:spPr>
            <a:xfrm>
              <a:off x="5470564" y="-428652"/>
              <a:ext cx="642941" cy="642923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Calibri"/>
                <a:buNone/>
              </a:pPr>
              <a:r>
                <a:t/>
              </a:r>
              <a:endParaRPr sz="23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288" name="Google Shape;288;p26"/>
            <p:cNvCxnSpPr/>
            <p:nvPr/>
          </p:nvCxnSpPr>
          <p:spPr>
            <a:xfrm>
              <a:off x="5000660" y="1641399"/>
              <a:ext cx="1500197" cy="1588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</p:cxnSp>
        <p:cxnSp>
          <p:nvCxnSpPr>
            <p:cNvPr id="289" name="Google Shape;289;p26"/>
            <p:cNvCxnSpPr/>
            <p:nvPr/>
          </p:nvCxnSpPr>
          <p:spPr>
            <a:xfrm rot="5400000">
              <a:off x="5465017" y="607168"/>
              <a:ext cx="642922" cy="3175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</p:cxnSp>
        <p:cxnSp>
          <p:nvCxnSpPr>
            <p:cNvPr id="290" name="Google Shape;290;p26"/>
            <p:cNvCxnSpPr>
              <a:stCxn id="291" idx="3"/>
            </p:cNvCxnSpPr>
            <p:nvPr/>
          </p:nvCxnSpPr>
          <p:spPr>
            <a:xfrm flipH="1">
              <a:off x="4999835" y="294374"/>
              <a:ext cx="635100" cy="13812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</p:cxnSp>
        <p:cxnSp>
          <p:nvCxnSpPr>
            <p:cNvPr id="292" name="Google Shape;292;p26"/>
            <p:cNvCxnSpPr>
              <a:stCxn id="291" idx="5"/>
            </p:cNvCxnSpPr>
            <p:nvPr/>
          </p:nvCxnSpPr>
          <p:spPr>
            <a:xfrm>
              <a:off x="5938021" y="294374"/>
              <a:ext cx="554100" cy="13812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</p:cxnSp>
        <p:cxnSp>
          <p:nvCxnSpPr>
            <p:cNvPr id="293" name="Google Shape;293;p26"/>
            <p:cNvCxnSpPr/>
            <p:nvPr/>
          </p:nvCxnSpPr>
          <p:spPr>
            <a:xfrm flipH="1">
              <a:off x="4949860" y="1000064"/>
              <a:ext cx="836618" cy="633398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</p:cxnSp>
        <p:sp>
          <p:nvSpPr>
            <p:cNvPr id="294" name="Google Shape;294;p26"/>
            <p:cNvSpPr/>
            <p:nvPr/>
          </p:nvSpPr>
          <p:spPr>
            <a:xfrm>
              <a:off x="6286544" y="1357244"/>
              <a:ext cx="428628" cy="428615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Trebuchet MS"/>
                <a:buNone/>
              </a:pPr>
              <a:r>
                <a:rPr lang="ru-RU" sz="23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</a:t>
              </a:r>
              <a:endParaRPr sz="23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91" name="Google Shape;291;p26"/>
            <p:cNvSpPr/>
            <p:nvPr/>
          </p:nvSpPr>
          <p:spPr>
            <a:xfrm>
              <a:off x="5572164" y="-71472"/>
              <a:ext cx="428628" cy="428615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Trebuchet MS"/>
                <a:buNone/>
              </a:pPr>
              <a:r>
                <a:rPr lang="ru-RU" sz="23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</a:t>
              </a:r>
              <a:endParaRPr sz="23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95" name="Google Shape;295;p26"/>
            <p:cNvSpPr/>
            <p:nvPr/>
          </p:nvSpPr>
          <p:spPr>
            <a:xfrm>
              <a:off x="5572164" y="785757"/>
              <a:ext cx="428628" cy="428615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Trebuchet MS"/>
                <a:buNone/>
              </a:pPr>
              <a:r>
                <a:rPr lang="ru-RU" sz="23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</a:t>
              </a:r>
              <a:endParaRPr sz="23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96" name="Google Shape;296;p26"/>
            <p:cNvSpPr/>
            <p:nvPr/>
          </p:nvSpPr>
          <p:spPr>
            <a:xfrm>
              <a:off x="4786346" y="1388993"/>
              <a:ext cx="428628" cy="428615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Trebuchet MS"/>
                <a:buNone/>
              </a:pPr>
              <a:r>
                <a:rPr lang="ru-RU" sz="23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B</a:t>
              </a:r>
              <a:endParaRPr sz="23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7"/>
          <p:cNvSpPr txBox="1"/>
          <p:nvPr>
            <p:ph type="title"/>
          </p:nvPr>
        </p:nvSpPr>
        <p:spPr>
          <a:xfrm>
            <a:off x="179512" y="35180"/>
            <a:ext cx="8784976" cy="7143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ru-RU">
                <a:latin typeface="Calibri"/>
                <a:ea typeface="Calibri"/>
                <a:cs typeface="Calibri"/>
                <a:sym typeface="Calibri"/>
              </a:rPr>
              <a:t>Обработка данных в виде графов</a:t>
            </a:r>
            <a:endParaRPr/>
          </a:p>
        </p:txBody>
      </p:sp>
      <p:graphicFrame>
        <p:nvGraphicFramePr>
          <p:cNvPr id="302" name="Google Shape;302;p27"/>
          <p:cNvGraphicFramePr/>
          <p:nvPr/>
        </p:nvGraphicFramePr>
        <p:xfrm>
          <a:off x="4411850" y="438386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{FD0033FB-A69D-4449-981F-27205E5818D3}</a:tableStyleId>
              </a:tblPr>
              <a:tblGrid>
                <a:gridCol w="579450"/>
                <a:gridCol w="579450"/>
                <a:gridCol w="579450"/>
                <a:gridCol w="579450"/>
                <a:gridCol w="579450"/>
              </a:tblGrid>
              <a:tr h="471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ru-RU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ru-RU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ru-RU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ru-RU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81"/>
                    </a:solidFill>
                  </a:tcPr>
                </a:tc>
              </a:tr>
              <a:tr h="471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ru-RU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ru-RU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ru-RU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ru-RU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ru-RU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1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ru-RU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ru-RU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ru-RU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ru-RU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ru-RU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1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ru-RU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ru-RU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ru-RU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t/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ru-RU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1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ru-RU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ru-RU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ru-RU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ru-RU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ru-RU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E3BC"/>
                    </a:solidFill>
                  </a:tcPr>
                </a:tc>
              </a:tr>
            </a:tbl>
          </a:graphicData>
        </a:graphic>
      </p:graphicFrame>
      <p:grpSp>
        <p:nvGrpSpPr>
          <p:cNvPr id="303" name="Google Shape;303;p27"/>
          <p:cNvGrpSpPr/>
          <p:nvPr/>
        </p:nvGrpSpPr>
        <p:grpSpPr>
          <a:xfrm>
            <a:off x="1106071" y="916657"/>
            <a:ext cx="2643188" cy="2154237"/>
            <a:chOff x="2000232" y="462169"/>
            <a:chExt cx="2760611" cy="2297596"/>
          </a:xfrm>
        </p:grpSpPr>
        <p:sp>
          <p:nvSpPr>
            <p:cNvPr id="304" name="Google Shape;304;p27"/>
            <p:cNvSpPr/>
            <p:nvPr/>
          </p:nvSpPr>
          <p:spPr>
            <a:xfrm>
              <a:off x="2214118" y="1285037"/>
              <a:ext cx="1599993" cy="1144565"/>
            </a:xfrm>
            <a:custGeom>
              <a:rect b="b" l="l" r="r" t="t"/>
              <a:pathLst>
                <a:path extrusionOk="0" h="1143000" w="1600200">
                  <a:moveTo>
                    <a:pt x="0" y="1103243"/>
                  </a:moveTo>
                  <a:cubicBezTo>
                    <a:pt x="106017" y="1123121"/>
                    <a:pt x="212035" y="1143000"/>
                    <a:pt x="298174" y="1143000"/>
                  </a:cubicBezTo>
                  <a:cubicBezTo>
                    <a:pt x="384313" y="1143000"/>
                    <a:pt x="458857" y="1123121"/>
                    <a:pt x="516835" y="1103243"/>
                  </a:cubicBezTo>
                  <a:cubicBezTo>
                    <a:pt x="574813" y="1083365"/>
                    <a:pt x="617883" y="1055204"/>
                    <a:pt x="646044" y="1023730"/>
                  </a:cubicBezTo>
                  <a:cubicBezTo>
                    <a:pt x="674205" y="992256"/>
                    <a:pt x="667578" y="982317"/>
                    <a:pt x="685800" y="914400"/>
                  </a:cubicBezTo>
                  <a:cubicBezTo>
                    <a:pt x="704022" y="846483"/>
                    <a:pt x="732183" y="699052"/>
                    <a:pt x="755374" y="616226"/>
                  </a:cubicBezTo>
                  <a:cubicBezTo>
                    <a:pt x="778565" y="533400"/>
                    <a:pt x="791818" y="480391"/>
                    <a:pt x="824948" y="417443"/>
                  </a:cubicBezTo>
                  <a:cubicBezTo>
                    <a:pt x="858078" y="354495"/>
                    <a:pt x="881270" y="298174"/>
                    <a:pt x="954157" y="238539"/>
                  </a:cubicBezTo>
                  <a:cubicBezTo>
                    <a:pt x="1027044" y="178904"/>
                    <a:pt x="1154596" y="99390"/>
                    <a:pt x="1262270" y="59634"/>
                  </a:cubicBezTo>
                  <a:cubicBezTo>
                    <a:pt x="1369944" y="19878"/>
                    <a:pt x="1485072" y="9939"/>
                    <a:pt x="1600200" y="0"/>
                  </a:cubicBezTo>
                </a:path>
              </a:pathLst>
            </a:custGeom>
            <a:noFill/>
            <a:ln cap="flat" cmpd="sng" w="3810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27"/>
            <p:cNvSpPr/>
            <p:nvPr/>
          </p:nvSpPr>
          <p:spPr>
            <a:xfrm>
              <a:off x="2041683" y="462169"/>
              <a:ext cx="2719160" cy="2297596"/>
            </a:xfrm>
            <a:custGeom>
              <a:rect b="b" l="l" r="r" t="t"/>
              <a:pathLst>
                <a:path extrusionOk="0" h="2297596" w="2718352">
                  <a:moveTo>
                    <a:pt x="114300" y="670892"/>
                  </a:moveTo>
                  <a:cubicBezTo>
                    <a:pt x="173107" y="708163"/>
                    <a:pt x="231914" y="745435"/>
                    <a:pt x="303144" y="770283"/>
                  </a:cubicBezTo>
                  <a:cubicBezTo>
                    <a:pt x="374374" y="795131"/>
                    <a:pt x="483705" y="808383"/>
                    <a:pt x="541683" y="819979"/>
                  </a:cubicBezTo>
                  <a:cubicBezTo>
                    <a:pt x="599661" y="831575"/>
                    <a:pt x="594691" y="849796"/>
                    <a:pt x="651013" y="839857"/>
                  </a:cubicBezTo>
                  <a:cubicBezTo>
                    <a:pt x="707335" y="829918"/>
                    <a:pt x="798443" y="790161"/>
                    <a:pt x="879613" y="760344"/>
                  </a:cubicBezTo>
                  <a:cubicBezTo>
                    <a:pt x="960783" y="730527"/>
                    <a:pt x="1063488" y="682488"/>
                    <a:pt x="1138031" y="660953"/>
                  </a:cubicBezTo>
                  <a:cubicBezTo>
                    <a:pt x="1212574" y="639418"/>
                    <a:pt x="1267239" y="627822"/>
                    <a:pt x="1326874" y="631135"/>
                  </a:cubicBezTo>
                  <a:cubicBezTo>
                    <a:pt x="1386509" y="634448"/>
                    <a:pt x="1431235" y="657640"/>
                    <a:pt x="1495839" y="680831"/>
                  </a:cubicBezTo>
                  <a:cubicBezTo>
                    <a:pt x="1560443" y="704022"/>
                    <a:pt x="1697935" y="775253"/>
                    <a:pt x="1714500" y="770283"/>
                  </a:cubicBezTo>
                  <a:cubicBezTo>
                    <a:pt x="1731065" y="765313"/>
                    <a:pt x="1628361" y="687458"/>
                    <a:pt x="1595231" y="651014"/>
                  </a:cubicBezTo>
                  <a:cubicBezTo>
                    <a:pt x="1562101" y="614571"/>
                    <a:pt x="1522344" y="594692"/>
                    <a:pt x="1515718" y="551622"/>
                  </a:cubicBezTo>
                  <a:cubicBezTo>
                    <a:pt x="1509092" y="508552"/>
                    <a:pt x="1542222" y="437322"/>
                    <a:pt x="1555474" y="392596"/>
                  </a:cubicBezTo>
                  <a:cubicBezTo>
                    <a:pt x="1568726" y="347870"/>
                    <a:pt x="1567070" y="323022"/>
                    <a:pt x="1595231" y="283266"/>
                  </a:cubicBezTo>
                  <a:cubicBezTo>
                    <a:pt x="1623392" y="243510"/>
                    <a:pt x="1681370" y="193813"/>
                    <a:pt x="1724439" y="154057"/>
                  </a:cubicBezTo>
                  <a:cubicBezTo>
                    <a:pt x="1767508" y="114301"/>
                    <a:pt x="1815548" y="69575"/>
                    <a:pt x="1853648" y="44727"/>
                  </a:cubicBezTo>
                  <a:cubicBezTo>
                    <a:pt x="1891748" y="19879"/>
                    <a:pt x="1909969" y="9940"/>
                    <a:pt x="1953039" y="4970"/>
                  </a:cubicBezTo>
                  <a:cubicBezTo>
                    <a:pt x="1996109" y="0"/>
                    <a:pt x="2064027" y="3313"/>
                    <a:pt x="2112066" y="14909"/>
                  </a:cubicBezTo>
                  <a:cubicBezTo>
                    <a:pt x="2160105" y="26505"/>
                    <a:pt x="2189922" y="44727"/>
                    <a:pt x="2241274" y="74544"/>
                  </a:cubicBezTo>
                  <a:cubicBezTo>
                    <a:pt x="2292626" y="104361"/>
                    <a:pt x="2348949" y="140805"/>
                    <a:pt x="2420179" y="193814"/>
                  </a:cubicBezTo>
                  <a:cubicBezTo>
                    <a:pt x="2491409" y="246823"/>
                    <a:pt x="2625588" y="339587"/>
                    <a:pt x="2668657" y="392596"/>
                  </a:cubicBezTo>
                  <a:cubicBezTo>
                    <a:pt x="2711727" y="445605"/>
                    <a:pt x="2718352" y="470453"/>
                    <a:pt x="2678596" y="511866"/>
                  </a:cubicBezTo>
                  <a:cubicBezTo>
                    <a:pt x="2638840" y="553279"/>
                    <a:pt x="2565953" y="589722"/>
                    <a:pt x="2430118" y="641074"/>
                  </a:cubicBezTo>
                  <a:cubicBezTo>
                    <a:pt x="2294283" y="692426"/>
                    <a:pt x="1977887" y="790162"/>
                    <a:pt x="1863587" y="819979"/>
                  </a:cubicBezTo>
                  <a:cubicBezTo>
                    <a:pt x="1749287" y="849796"/>
                    <a:pt x="1755914" y="808383"/>
                    <a:pt x="1744318" y="819979"/>
                  </a:cubicBezTo>
                  <a:cubicBezTo>
                    <a:pt x="1732722" y="831575"/>
                    <a:pt x="1790700" y="843171"/>
                    <a:pt x="1794013" y="889553"/>
                  </a:cubicBezTo>
                  <a:cubicBezTo>
                    <a:pt x="1797326" y="935936"/>
                    <a:pt x="1774135" y="1018761"/>
                    <a:pt x="1764196" y="1098274"/>
                  </a:cubicBezTo>
                  <a:cubicBezTo>
                    <a:pt x="1754257" y="1177787"/>
                    <a:pt x="1739348" y="1282148"/>
                    <a:pt x="1734379" y="1366631"/>
                  </a:cubicBezTo>
                  <a:cubicBezTo>
                    <a:pt x="1729410" y="1451114"/>
                    <a:pt x="1722784" y="1530627"/>
                    <a:pt x="1734379" y="1605170"/>
                  </a:cubicBezTo>
                  <a:cubicBezTo>
                    <a:pt x="1745974" y="1679713"/>
                    <a:pt x="1777448" y="1750944"/>
                    <a:pt x="1803952" y="1813892"/>
                  </a:cubicBezTo>
                  <a:cubicBezTo>
                    <a:pt x="1830456" y="1876840"/>
                    <a:pt x="1896718" y="1931505"/>
                    <a:pt x="1893405" y="1982857"/>
                  </a:cubicBezTo>
                  <a:cubicBezTo>
                    <a:pt x="1890092" y="2034209"/>
                    <a:pt x="1837083" y="2082249"/>
                    <a:pt x="1784074" y="2122005"/>
                  </a:cubicBezTo>
                  <a:cubicBezTo>
                    <a:pt x="1731065" y="2161761"/>
                    <a:pt x="1648239" y="2193235"/>
                    <a:pt x="1575352" y="2221396"/>
                  </a:cubicBezTo>
                  <a:cubicBezTo>
                    <a:pt x="1502465" y="2249557"/>
                    <a:pt x="1441174" y="2284344"/>
                    <a:pt x="1346752" y="2290970"/>
                  </a:cubicBezTo>
                  <a:cubicBezTo>
                    <a:pt x="1252330" y="2297596"/>
                    <a:pt x="1103244" y="2276062"/>
                    <a:pt x="1008822" y="2261153"/>
                  </a:cubicBezTo>
                  <a:cubicBezTo>
                    <a:pt x="914400" y="2246244"/>
                    <a:pt x="859735" y="2226366"/>
                    <a:pt x="780222" y="2201518"/>
                  </a:cubicBezTo>
                  <a:cubicBezTo>
                    <a:pt x="700709" y="2176670"/>
                    <a:pt x="627822" y="2151823"/>
                    <a:pt x="531744" y="2112066"/>
                  </a:cubicBezTo>
                  <a:cubicBezTo>
                    <a:pt x="435666" y="2072310"/>
                    <a:pt x="274982" y="2019301"/>
                    <a:pt x="203752" y="1962979"/>
                  </a:cubicBezTo>
                  <a:cubicBezTo>
                    <a:pt x="132522" y="1906657"/>
                    <a:pt x="124239" y="1830457"/>
                    <a:pt x="104361" y="1774135"/>
                  </a:cubicBezTo>
                  <a:cubicBezTo>
                    <a:pt x="84483" y="1717813"/>
                    <a:pt x="99392" y="1678057"/>
                    <a:pt x="84483" y="1625048"/>
                  </a:cubicBezTo>
                  <a:cubicBezTo>
                    <a:pt x="69574" y="1572039"/>
                    <a:pt x="0" y="1519031"/>
                    <a:pt x="14909" y="1456083"/>
                  </a:cubicBezTo>
                  <a:cubicBezTo>
                    <a:pt x="29818" y="1393135"/>
                    <a:pt x="140805" y="1297057"/>
                    <a:pt x="173935" y="1247361"/>
                  </a:cubicBezTo>
                  <a:cubicBezTo>
                    <a:pt x="207065" y="1197665"/>
                    <a:pt x="210379" y="1197665"/>
                    <a:pt x="213692" y="1157909"/>
                  </a:cubicBezTo>
                  <a:cubicBezTo>
                    <a:pt x="217005" y="1118153"/>
                    <a:pt x="215348" y="1070113"/>
                    <a:pt x="193813" y="1008822"/>
                  </a:cubicBezTo>
                  <a:cubicBezTo>
                    <a:pt x="172278" y="947531"/>
                    <a:pt x="109331" y="848139"/>
                    <a:pt x="84483" y="790161"/>
                  </a:cubicBezTo>
                  <a:cubicBezTo>
                    <a:pt x="59635" y="732183"/>
                    <a:pt x="52180" y="696568"/>
                    <a:pt x="44726" y="660953"/>
                  </a:cubicBezTo>
                </a:path>
              </a:pathLst>
            </a:custGeom>
            <a:noFill/>
            <a:ln cap="flat" cmpd="sng" w="3810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27"/>
            <p:cNvSpPr/>
            <p:nvPr/>
          </p:nvSpPr>
          <p:spPr>
            <a:xfrm>
              <a:off x="2000232" y="1000589"/>
              <a:ext cx="285180" cy="284448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Calibri"/>
                <a:buNone/>
              </a:pPr>
              <a:r>
                <a:t/>
              </a:r>
              <a:endParaRPr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27"/>
            <p:cNvSpPr/>
            <p:nvPr/>
          </p:nvSpPr>
          <p:spPr>
            <a:xfrm>
              <a:off x="3572039" y="1142813"/>
              <a:ext cx="285180" cy="286141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Calibri"/>
                <a:buNone/>
              </a:pPr>
              <a:r>
                <a:t/>
              </a:r>
              <a:endParaRPr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27"/>
            <p:cNvSpPr/>
            <p:nvPr/>
          </p:nvSpPr>
          <p:spPr>
            <a:xfrm>
              <a:off x="3785925" y="2285685"/>
              <a:ext cx="286838" cy="286142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Calibri"/>
                <a:buNone/>
              </a:pPr>
              <a:r>
                <a:t/>
              </a:r>
              <a:endParaRPr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27"/>
            <p:cNvSpPr/>
            <p:nvPr/>
          </p:nvSpPr>
          <p:spPr>
            <a:xfrm>
              <a:off x="2071528" y="2214573"/>
              <a:ext cx="285180" cy="286142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Calibri"/>
                <a:buNone/>
              </a:pPr>
              <a:r>
                <a:t/>
              </a:r>
              <a:endParaRPr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0" name="Google Shape;310;p27"/>
          <p:cNvGrpSpPr/>
          <p:nvPr/>
        </p:nvGrpSpPr>
        <p:grpSpPr>
          <a:xfrm>
            <a:off x="4572447" y="1083221"/>
            <a:ext cx="2206625" cy="1960563"/>
            <a:chOff x="4786346" y="-142900"/>
            <a:chExt cx="2206504" cy="1960508"/>
          </a:xfrm>
        </p:grpSpPr>
        <p:sp>
          <p:nvSpPr>
            <p:cNvPr id="311" name="Google Shape;311;p27"/>
            <p:cNvSpPr/>
            <p:nvPr/>
          </p:nvSpPr>
          <p:spPr>
            <a:xfrm>
              <a:off x="6349947" y="-142900"/>
              <a:ext cx="642903" cy="642920"/>
            </a:xfrm>
            <a:prstGeom prst="ellipse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Calibri"/>
                <a:buNone/>
              </a:pPr>
              <a:r>
                <a:t/>
              </a:r>
              <a:endParaRPr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12" name="Google Shape;312;p27"/>
            <p:cNvCxnSpPr/>
            <p:nvPr/>
          </p:nvCxnSpPr>
          <p:spPr>
            <a:xfrm>
              <a:off x="5000646" y="1641400"/>
              <a:ext cx="1500106" cy="1588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</p:cxnSp>
        <p:cxnSp>
          <p:nvCxnSpPr>
            <p:cNvPr id="313" name="Google Shape;313;p27"/>
            <p:cNvCxnSpPr/>
            <p:nvPr/>
          </p:nvCxnSpPr>
          <p:spPr>
            <a:xfrm>
              <a:off x="4976836" y="357149"/>
              <a:ext cx="1500105" cy="1587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</p:cxnSp>
        <p:cxnSp>
          <p:nvCxnSpPr>
            <p:cNvPr id="314" name="Google Shape;314;p27"/>
            <p:cNvCxnSpPr/>
            <p:nvPr/>
          </p:nvCxnSpPr>
          <p:spPr>
            <a:xfrm rot="5400000">
              <a:off x="4358520" y="1031024"/>
              <a:ext cx="1285839" cy="1588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</p:cxnSp>
        <p:cxnSp>
          <p:nvCxnSpPr>
            <p:cNvPr id="315" name="Google Shape;315;p27"/>
            <p:cNvCxnSpPr/>
            <p:nvPr/>
          </p:nvCxnSpPr>
          <p:spPr>
            <a:xfrm rot="5400000">
              <a:off x="5849102" y="1031024"/>
              <a:ext cx="1285839" cy="1587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</p:cxnSp>
        <p:cxnSp>
          <p:nvCxnSpPr>
            <p:cNvPr id="316" name="Google Shape;316;p27"/>
            <p:cNvCxnSpPr/>
            <p:nvPr/>
          </p:nvCxnSpPr>
          <p:spPr>
            <a:xfrm flipH="1">
              <a:off x="4949849" y="347624"/>
              <a:ext cx="1571539" cy="1285839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</p:cxnSp>
        <p:sp>
          <p:nvSpPr>
            <p:cNvPr id="317" name="Google Shape;317;p27"/>
            <p:cNvSpPr/>
            <p:nvPr/>
          </p:nvSpPr>
          <p:spPr>
            <a:xfrm>
              <a:off x="4787933" y="184116"/>
              <a:ext cx="428601" cy="428613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Calibri"/>
                <a:buNone/>
              </a:pPr>
              <a:r>
                <a:rPr lang="ru-RU" sz="2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27"/>
            <p:cNvSpPr/>
            <p:nvPr/>
          </p:nvSpPr>
          <p:spPr>
            <a:xfrm>
              <a:off x="6286451" y="144430"/>
              <a:ext cx="428601" cy="428613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Calibri"/>
                <a:buNone/>
              </a:pPr>
              <a:r>
                <a:rPr lang="ru-RU" sz="2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27"/>
            <p:cNvSpPr/>
            <p:nvPr/>
          </p:nvSpPr>
          <p:spPr>
            <a:xfrm>
              <a:off x="6286451" y="1388995"/>
              <a:ext cx="428601" cy="428613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Calibri"/>
                <a:buNone/>
              </a:pPr>
              <a:r>
                <a:rPr lang="ru-RU" sz="2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27"/>
            <p:cNvSpPr/>
            <p:nvPr/>
          </p:nvSpPr>
          <p:spPr>
            <a:xfrm>
              <a:off x="4786346" y="1388995"/>
              <a:ext cx="428601" cy="428613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Calibri"/>
                <a:buNone/>
              </a:pPr>
              <a:r>
                <a:rPr lang="ru-RU" sz="2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1" name="Google Shape;321;p27"/>
          <p:cNvSpPr txBox="1"/>
          <p:nvPr/>
        </p:nvSpPr>
        <p:spPr>
          <a:xfrm>
            <a:off x="4427984" y="692696"/>
            <a:ext cx="11430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b="1" lang="ru-RU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Граф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27"/>
          <p:cNvSpPr txBox="1"/>
          <p:nvPr/>
        </p:nvSpPr>
        <p:spPr>
          <a:xfrm>
            <a:off x="130878" y="689414"/>
            <a:ext cx="2500312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b="1" lang="ru-RU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Схема дорог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27"/>
          <p:cNvSpPr txBox="1"/>
          <p:nvPr/>
        </p:nvSpPr>
        <p:spPr>
          <a:xfrm>
            <a:off x="5305300" y="3558549"/>
            <a:ext cx="3771216" cy="932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None/>
            </a:pPr>
            <a:r>
              <a:rPr b="1" lang="ru-RU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Матрица смежности </a:t>
            </a:r>
            <a:endParaRPr b="1"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None/>
            </a:pPr>
            <a:r>
              <a:rPr b="1" lang="ru-RU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неоринтированного </a:t>
            </a:r>
            <a:endParaRPr b="1"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None/>
            </a:pPr>
            <a:r>
              <a:rPr b="1" lang="ru-RU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графа</a:t>
            </a:r>
            <a:endParaRPr sz="1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27"/>
          <p:cNvSpPr/>
          <p:nvPr/>
        </p:nvSpPr>
        <p:spPr>
          <a:xfrm>
            <a:off x="6202550" y="5852306"/>
            <a:ext cx="357187" cy="357187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5" name="Google Shape;325;p27"/>
          <p:cNvGrpSpPr/>
          <p:nvPr/>
        </p:nvGrpSpPr>
        <p:grpSpPr>
          <a:xfrm>
            <a:off x="6788598" y="797471"/>
            <a:ext cx="1069974" cy="500063"/>
            <a:chOff x="7431386" y="857232"/>
            <a:chExt cx="1069704" cy="500067"/>
          </a:xfrm>
        </p:grpSpPr>
        <p:sp>
          <p:nvSpPr>
            <p:cNvPr id="326" name="Google Shape;326;p27"/>
            <p:cNvSpPr txBox="1"/>
            <p:nvPr/>
          </p:nvSpPr>
          <p:spPr>
            <a:xfrm>
              <a:off x="7500958" y="857232"/>
              <a:ext cx="100013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b="1" i="1" lang="ru-RU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Петля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27" name="Google Shape;327;p27"/>
            <p:cNvCxnSpPr/>
            <p:nvPr/>
          </p:nvCxnSpPr>
          <p:spPr>
            <a:xfrm rot="-5400000">
              <a:off x="7431367" y="1214441"/>
              <a:ext cx="142876" cy="142839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328" name="Google Shape;328;p27"/>
            <p:cNvCxnSpPr/>
            <p:nvPr/>
          </p:nvCxnSpPr>
          <p:spPr>
            <a:xfrm>
              <a:off x="7572636" y="1214422"/>
              <a:ext cx="785615" cy="1587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29" name="Google Shape;329;p27"/>
          <p:cNvGrpSpPr/>
          <p:nvPr/>
        </p:nvGrpSpPr>
        <p:grpSpPr>
          <a:xfrm>
            <a:off x="6358384" y="1869034"/>
            <a:ext cx="1212850" cy="400050"/>
            <a:chOff x="7288509" y="857232"/>
            <a:chExt cx="1212581" cy="400110"/>
          </a:xfrm>
        </p:grpSpPr>
        <p:sp>
          <p:nvSpPr>
            <p:cNvPr id="330" name="Google Shape;330;p27"/>
            <p:cNvSpPr txBox="1"/>
            <p:nvPr/>
          </p:nvSpPr>
          <p:spPr>
            <a:xfrm>
              <a:off x="7500958" y="857232"/>
              <a:ext cx="100013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b="1" i="1" lang="ru-RU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Ребро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31" name="Google Shape;331;p27"/>
            <p:cNvCxnSpPr/>
            <p:nvPr/>
          </p:nvCxnSpPr>
          <p:spPr>
            <a:xfrm>
              <a:off x="7288509" y="1214473"/>
              <a:ext cx="1069738" cy="1588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triangle"/>
              <a:tailEnd len="sm" w="sm" type="none"/>
            </a:ln>
          </p:spPr>
        </p:cxnSp>
      </p:grpSp>
      <p:grpSp>
        <p:nvGrpSpPr>
          <p:cNvPr id="332" name="Google Shape;332;p27"/>
          <p:cNvGrpSpPr/>
          <p:nvPr/>
        </p:nvGrpSpPr>
        <p:grpSpPr>
          <a:xfrm>
            <a:off x="6461572" y="2923134"/>
            <a:ext cx="1682749" cy="400050"/>
            <a:chOff x="7359949" y="857232"/>
            <a:chExt cx="1141141" cy="400110"/>
          </a:xfrm>
        </p:grpSpPr>
        <p:sp>
          <p:nvSpPr>
            <p:cNvPr id="333" name="Google Shape;333;p27"/>
            <p:cNvSpPr txBox="1"/>
            <p:nvPr/>
          </p:nvSpPr>
          <p:spPr>
            <a:xfrm>
              <a:off x="7500958" y="857232"/>
              <a:ext cx="100013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b="1" i="1" lang="ru-RU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Вершина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34" name="Google Shape;334;p27"/>
            <p:cNvCxnSpPr/>
            <p:nvPr/>
          </p:nvCxnSpPr>
          <p:spPr>
            <a:xfrm flipH="1" rot="-5400000">
              <a:off x="7324169" y="964460"/>
              <a:ext cx="285793" cy="214233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335" name="Google Shape;335;p27"/>
            <p:cNvCxnSpPr/>
            <p:nvPr/>
          </p:nvCxnSpPr>
          <p:spPr>
            <a:xfrm>
              <a:off x="7572029" y="1214473"/>
              <a:ext cx="785880" cy="1588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36" name="Google Shape;336;p27"/>
          <p:cNvSpPr txBox="1"/>
          <p:nvPr/>
        </p:nvSpPr>
        <p:spPr>
          <a:xfrm>
            <a:off x="8036112" y="5539569"/>
            <a:ext cx="1000384" cy="400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1" i="1"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Петля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7" name="Google Shape;337;p27"/>
          <p:cNvCxnSpPr>
            <a:endCxn id="336" idx="1"/>
          </p:cNvCxnSpPr>
          <p:nvPr/>
        </p:nvCxnSpPr>
        <p:spPr>
          <a:xfrm flipH="1" rot="10800000">
            <a:off x="6559812" y="5739623"/>
            <a:ext cx="1476300" cy="227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338" name="Google Shape;338;p27"/>
          <p:cNvSpPr txBox="1"/>
          <p:nvPr/>
        </p:nvSpPr>
        <p:spPr>
          <a:xfrm>
            <a:off x="174406" y="3520473"/>
            <a:ext cx="3771216" cy="318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None/>
            </a:pPr>
            <a:r>
              <a:rPr b="1" lang="ru-RU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Список смежности </a:t>
            </a:r>
            <a:endParaRPr b="1"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None/>
            </a:pPr>
            <a:r>
              <a:rPr b="1" lang="ru-RU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неоринтированного </a:t>
            </a:r>
            <a:endParaRPr b="1"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None/>
            </a:pPr>
            <a:r>
              <a:rPr b="1" lang="ru-RU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Графа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</a:t>
            </a:r>
            <a:r>
              <a:rPr b="1" lang="ru-RU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(B, C), </a:t>
            </a:r>
            <a:b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lang="ru-RU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(A, C, D), </a:t>
            </a:r>
            <a:b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lang="ru-RU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(A, B, </a:t>
            </a:r>
            <a:r>
              <a:rPr lang="ru-RU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С</a:t>
            </a: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D), </a:t>
            </a:r>
            <a:b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lang="ru-RU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(B, C)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sz="1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27"/>
          <p:cNvSpPr/>
          <p:nvPr/>
        </p:nvSpPr>
        <p:spPr>
          <a:xfrm>
            <a:off x="8036112" y="916657"/>
            <a:ext cx="550397" cy="2507579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27"/>
          <p:cNvSpPr/>
          <p:nvPr/>
        </p:nvSpPr>
        <p:spPr>
          <a:xfrm rot="-5400000">
            <a:off x="7292851" y="1884392"/>
            <a:ext cx="28496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компоненты связности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8"/>
          <p:cNvSpPr txBox="1"/>
          <p:nvPr>
            <p:ph type="title"/>
          </p:nvPr>
        </p:nvSpPr>
        <p:spPr>
          <a:xfrm>
            <a:off x="454185" y="0"/>
            <a:ext cx="8229600" cy="620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ru-RU"/>
              <a:t>Ориентированный граф (орграф)</a:t>
            </a:r>
            <a:endParaRPr/>
          </a:p>
        </p:txBody>
      </p:sp>
      <p:sp>
        <p:nvSpPr>
          <p:cNvPr id="346" name="Google Shape;346;p28"/>
          <p:cNvSpPr txBox="1"/>
          <p:nvPr>
            <p:ph idx="1" type="body"/>
          </p:nvPr>
        </p:nvSpPr>
        <p:spPr>
          <a:xfrm>
            <a:off x="202016" y="655734"/>
            <a:ext cx="5018056" cy="626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i="1" lang="ru-RU"/>
              <a:t>Ориентированный граф (орграф) </a:t>
            </a:r>
            <a:r>
              <a:rPr lang="ru-RU"/>
              <a:t>- граф, вершины которого соединены дугами. </a:t>
            </a:r>
            <a:endParaRPr/>
          </a:p>
          <a:p>
            <a:pPr indent="0" lvl="0" marL="0" rtl="0" algn="just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С помощью таких графов могут быть представлены схемы односторонних отношений.</a:t>
            </a:r>
            <a:endParaRPr/>
          </a:p>
          <a:p>
            <a:pPr indent="0" lvl="0" marL="0" rtl="0" algn="just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В ориентированном графе, или орграфе, ребра представляют собой упорядоченные пары вершин: первая вершина — это начало ребра, вторая — его конец </a:t>
            </a:r>
            <a:endParaRPr/>
          </a:p>
        </p:txBody>
      </p:sp>
      <p:pic>
        <p:nvPicPr>
          <p:cNvPr descr="image287" id="347" name="Google Shape;34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36096" y="1703973"/>
            <a:ext cx="3528392" cy="3960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9"/>
          <p:cNvSpPr txBox="1"/>
          <p:nvPr>
            <p:ph type="title"/>
          </p:nvPr>
        </p:nvSpPr>
        <p:spPr>
          <a:xfrm>
            <a:off x="454185" y="0"/>
            <a:ext cx="8229600" cy="620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ru-RU"/>
              <a:t>Ориентированный граф (орграф)</a:t>
            </a:r>
            <a:endParaRPr/>
          </a:p>
        </p:txBody>
      </p:sp>
      <p:graphicFrame>
        <p:nvGraphicFramePr>
          <p:cNvPr id="353" name="Google Shape;353;p29"/>
          <p:cNvGraphicFramePr/>
          <p:nvPr/>
        </p:nvGraphicFramePr>
        <p:xfrm>
          <a:off x="4786313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{FD0033FB-A69D-4449-981F-27205E5818D3}</a:tableStyleId>
              </a:tblPr>
              <a:tblGrid>
                <a:gridCol w="630650"/>
                <a:gridCol w="630650"/>
                <a:gridCol w="609625"/>
                <a:gridCol w="609625"/>
                <a:gridCol w="630650"/>
              </a:tblGrid>
              <a:tr h="562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ru-RU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ru-RU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ru-RU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ru-RU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81"/>
                    </a:solidFill>
                  </a:tcPr>
                </a:tc>
              </a:tr>
              <a:tr h="562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ru-RU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ru-RU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ru-RU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ru-RU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ru-RU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2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ru-RU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ru-RU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ru-RU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ru-RU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ru-RU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2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ru-RU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ru-RU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ru-RU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ru-RU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ru-RU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2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ru-RU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ru-RU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ru-RU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ru-RU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ru-RU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E3BC"/>
                    </a:solidFill>
                  </a:tcPr>
                </a:tc>
              </a:tr>
            </a:tbl>
          </a:graphicData>
        </a:graphic>
      </p:graphicFrame>
      <p:grpSp>
        <p:nvGrpSpPr>
          <p:cNvPr id="354" name="Google Shape;354;p29"/>
          <p:cNvGrpSpPr/>
          <p:nvPr/>
        </p:nvGrpSpPr>
        <p:grpSpPr>
          <a:xfrm>
            <a:off x="928688" y="1857375"/>
            <a:ext cx="3143250" cy="2928938"/>
            <a:chOff x="1285852" y="1618290"/>
            <a:chExt cx="2286016" cy="1913830"/>
          </a:xfrm>
        </p:grpSpPr>
        <p:grpSp>
          <p:nvGrpSpPr>
            <p:cNvPr id="355" name="Google Shape;355;p29"/>
            <p:cNvGrpSpPr/>
            <p:nvPr/>
          </p:nvGrpSpPr>
          <p:grpSpPr>
            <a:xfrm>
              <a:off x="1285852" y="1858945"/>
              <a:ext cx="1929259" cy="1673175"/>
              <a:chOff x="4786346" y="144433"/>
              <a:chExt cx="1929259" cy="1673175"/>
            </a:xfrm>
          </p:grpSpPr>
          <p:cxnSp>
            <p:nvCxnSpPr>
              <p:cNvPr id="356" name="Google Shape;356;p29"/>
              <p:cNvCxnSpPr/>
              <p:nvPr/>
            </p:nvCxnSpPr>
            <p:spPr>
              <a:xfrm>
                <a:off x="5089993" y="1641266"/>
                <a:ext cx="1214590" cy="2075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  <a:effectLst>
                <a:outerShdw blurRad="40000" rotWithShape="0" dir="5400000" dist="23000">
                  <a:srgbClr val="000000">
                    <a:alpha val="34509"/>
                  </a:srgbClr>
                </a:outerShdw>
              </a:effectLst>
            </p:spPr>
          </p:cxnSp>
          <p:cxnSp>
            <p:nvCxnSpPr>
              <p:cNvPr id="357" name="Google Shape;357;p29"/>
              <p:cNvCxnSpPr/>
              <p:nvPr/>
            </p:nvCxnSpPr>
            <p:spPr>
              <a:xfrm>
                <a:off x="4968765" y="357081"/>
                <a:ext cx="1310418" cy="2075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  <a:effectLst>
                <a:outerShdw blurRad="40000" rotWithShape="0" dir="5400000" dist="23000">
                  <a:srgbClr val="000000">
                    <a:alpha val="34509"/>
                  </a:srgbClr>
                </a:outerShdw>
              </a:effectLst>
            </p:spPr>
          </p:cxnSp>
          <p:cxnSp>
            <p:nvCxnSpPr>
              <p:cNvPr id="358" name="Google Shape;358;p29"/>
              <p:cNvCxnSpPr>
                <a:endCxn id="359" idx="0"/>
              </p:cNvCxnSpPr>
              <p:nvPr/>
            </p:nvCxnSpPr>
            <p:spPr>
              <a:xfrm flipH="1">
                <a:off x="5000516" y="358100"/>
                <a:ext cx="1200" cy="10311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  <a:effectLst>
                <a:outerShdw blurRad="40000" rotWithShape="0" dir="5400000" dist="23000">
                  <a:srgbClr val="000000">
                    <a:alpha val="34509"/>
                  </a:srgbClr>
                </a:outerShdw>
              </a:effectLst>
            </p:spPr>
          </p:cxnSp>
          <p:cxnSp>
            <p:nvCxnSpPr>
              <p:cNvPr id="360" name="Google Shape;360;p29"/>
              <p:cNvCxnSpPr>
                <a:endCxn id="361" idx="0"/>
              </p:cNvCxnSpPr>
              <p:nvPr/>
            </p:nvCxnSpPr>
            <p:spPr>
              <a:xfrm>
                <a:off x="6493336" y="388400"/>
                <a:ext cx="8100" cy="10008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triangle"/>
                <a:tailEnd len="med" w="med" type="triangle"/>
              </a:ln>
              <a:effectLst>
                <a:outerShdw blurRad="40000" rotWithShape="0" dir="5400000" dist="23000">
                  <a:srgbClr val="000000">
                    <a:alpha val="34509"/>
                  </a:srgbClr>
                </a:outerShdw>
              </a:effectLst>
            </p:spPr>
          </p:cxnSp>
          <p:cxnSp>
            <p:nvCxnSpPr>
              <p:cNvPr id="362" name="Google Shape;362;p29"/>
              <p:cNvCxnSpPr>
                <a:endCxn id="363" idx="3"/>
              </p:cNvCxnSpPr>
              <p:nvPr/>
            </p:nvCxnSpPr>
            <p:spPr>
              <a:xfrm flipH="1" rot="10800000">
                <a:off x="5143395" y="510102"/>
                <a:ext cx="1206600" cy="9387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  <a:effectLst>
                <a:outerShdw blurRad="40000" rotWithShape="0" dir="5400000" dist="23000">
                  <a:srgbClr val="000000">
                    <a:alpha val="34509"/>
                  </a:srgbClr>
                </a:outerShdw>
              </a:effectLst>
            </p:spPr>
          </p:cxnSp>
          <p:sp>
            <p:nvSpPr>
              <p:cNvPr id="364" name="Google Shape;364;p29"/>
              <p:cNvSpPr/>
              <p:nvPr/>
            </p:nvSpPr>
            <p:spPr>
              <a:xfrm>
                <a:off x="4788655" y="183850"/>
                <a:ext cx="428339" cy="429445"/>
              </a:xfrm>
              <a:prstGeom prst="ellipse">
                <a:avLst/>
              </a:prstGeom>
              <a:gradFill>
                <a:gsLst>
                  <a:gs pos="0">
                    <a:srgbClr val="BABABA"/>
                  </a:gs>
                  <a:gs pos="35000">
                    <a:srgbClr val="CFCFCF"/>
                  </a:gs>
                  <a:gs pos="100000">
                    <a:srgbClr val="EDEDED"/>
                  </a:gs>
                </a:gsLst>
                <a:lin ang="1620000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300"/>
                  <a:buFont typeface="Trebuchet MS"/>
                  <a:buNone/>
                </a:pPr>
                <a:r>
                  <a:rPr lang="ru-RU" sz="230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A</a:t>
                </a:r>
                <a:endParaRPr sz="23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363" name="Google Shape;363;p29"/>
              <p:cNvSpPr/>
              <p:nvPr/>
            </p:nvSpPr>
            <p:spPr>
              <a:xfrm>
                <a:off x="6287266" y="144433"/>
                <a:ext cx="428339" cy="428408"/>
              </a:xfrm>
              <a:prstGeom prst="ellipse">
                <a:avLst/>
              </a:prstGeom>
              <a:gradFill>
                <a:gsLst>
                  <a:gs pos="0">
                    <a:srgbClr val="BABABA"/>
                  </a:gs>
                  <a:gs pos="35000">
                    <a:srgbClr val="CFCFCF"/>
                  </a:gs>
                  <a:gs pos="100000">
                    <a:srgbClr val="EDEDED"/>
                  </a:gs>
                </a:gsLst>
                <a:lin ang="1620000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300"/>
                  <a:buFont typeface="Trebuchet MS"/>
                  <a:buNone/>
                </a:pPr>
                <a:r>
                  <a:rPr lang="ru-RU" sz="230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C</a:t>
                </a:r>
                <a:endParaRPr sz="23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361" name="Google Shape;361;p29"/>
              <p:cNvSpPr/>
              <p:nvPr/>
            </p:nvSpPr>
            <p:spPr>
              <a:xfrm>
                <a:off x="6287266" y="1389200"/>
                <a:ext cx="428339" cy="428408"/>
              </a:xfrm>
              <a:prstGeom prst="ellipse">
                <a:avLst/>
              </a:prstGeom>
              <a:gradFill>
                <a:gsLst>
                  <a:gs pos="0">
                    <a:srgbClr val="BABABA"/>
                  </a:gs>
                  <a:gs pos="35000">
                    <a:srgbClr val="CFCFCF"/>
                  </a:gs>
                  <a:gs pos="100000">
                    <a:srgbClr val="EDEDED"/>
                  </a:gs>
                </a:gsLst>
                <a:lin ang="1620000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300"/>
                  <a:buFont typeface="Trebuchet MS"/>
                  <a:buNone/>
                </a:pPr>
                <a:r>
                  <a:rPr lang="ru-RU" sz="230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D</a:t>
                </a:r>
                <a:endParaRPr sz="23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359" name="Google Shape;359;p29"/>
              <p:cNvSpPr/>
              <p:nvPr/>
            </p:nvSpPr>
            <p:spPr>
              <a:xfrm>
                <a:off x="4786346" y="1389200"/>
                <a:ext cx="428339" cy="428408"/>
              </a:xfrm>
              <a:prstGeom prst="ellipse">
                <a:avLst/>
              </a:prstGeom>
              <a:gradFill>
                <a:gsLst>
                  <a:gs pos="0">
                    <a:srgbClr val="BABABA"/>
                  </a:gs>
                  <a:gs pos="35000">
                    <a:srgbClr val="CFCFCF"/>
                  </a:gs>
                  <a:gs pos="100000">
                    <a:srgbClr val="EDEDED"/>
                  </a:gs>
                </a:gsLst>
                <a:lin ang="1620000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300"/>
                  <a:buFont typeface="Trebuchet MS"/>
                  <a:buNone/>
                </a:pPr>
                <a:r>
                  <a:rPr lang="ru-RU" sz="230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B</a:t>
                </a:r>
                <a:endParaRPr sz="23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</p:grpSp>
        <p:sp>
          <p:nvSpPr>
            <p:cNvPr id="365" name="Google Shape;365;p29"/>
            <p:cNvSpPr/>
            <p:nvPr/>
          </p:nvSpPr>
          <p:spPr>
            <a:xfrm>
              <a:off x="2909154" y="1618290"/>
              <a:ext cx="662714" cy="586078"/>
            </a:xfrm>
            <a:prstGeom prst="arc">
              <a:avLst>
                <a:gd fmla="val 11094042" name="adj1"/>
                <a:gd fmla="val 6048441" name="adj2"/>
              </a:avLst>
            </a:prstGeom>
            <a:noFill/>
            <a:ln cap="flat" cmpd="sng" w="38100">
              <a:solidFill>
                <a:srgbClr val="0C0C0C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6" name="Google Shape;366;p29"/>
          <p:cNvSpPr txBox="1"/>
          <p:nvPr/>
        </p:nvSpPr>
        <p:spPr>
          <a:xfrm>
            <a:off x="393825" y="886638"/>
            <a:ext cx="8784976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b="1" lang="ru-RU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Матрица смежности оринтированного графа</a:t>
            </a:r>
            <a:endParaRPr/>
          </a:p>
        </p:txBody>
      </p:sp>
      <p:sp>
        <p:nvSpPr>
          <p:cNvPr id="367" name="Google Shape;367;p29"/>
          <p:cNvSpPr/>
          <p:nvPr/>
        </p:nvSpPr>
        <p:spPr>
          <a:xfrm>
            <a:off x="2411760" y="5664317"/>
            <a:ext cx="415132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Может быть несимметрична!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0"/>
          <p:cNvSpPr txBox="1"/>
          <p:nvPr>
            <p:ph type="title"/>
          </p:nvPr>
        </p:nvSpPr>
        <p:spPr>
          <a:xfrm>
            <a:off x="396793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/>
              <a:t>Полный граф </a:t>
            </a:r>
            <a:endParaRPr/>
          </a:p>
        </p:txBody>
      </p:sp>
      <p:sp>
        <p:nvSpPr>
          <p:cNvPr id="373" name="Google Shape;373;p30"/>
          <p:cNvSpPr txBox="1"/>
          <p:nvPr>
            <p:ph idx="1" type="body"/>
          </p:nvPr>
        </p:nvSpPr>
        <p:spPr>
          <a:xfrm>
            <a:off x="323528" y="1417638"/>
            <a:ext cx="8376131" cy="49251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это граф, в котором каждая вершина соединена со всеми остальными. </a:t>
            </a:r>
            <a:endParaRPr/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Количество ребер в полном графе без петель с N вершинами равно (N2 - N)/2. </a:t>
            </a:r>
            <a:endParaRPr/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В полном ориентированном графе разрешается переход из любой вершины в любую другую. Поскольку в графе переход по ребру разрешается в обоих направлениях.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1"/>
          <p:cNvSpPr/>
          <p:nvPr/>
        </p:nvSpPr>
        <p:spPr>
          <a:xfrm>
            <a:off x="1116013" y="0"/>
            <a:ext cx="74834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31"/>
          <p:cNvSpPr/>
          <p:nvPr/>
        </p:nvSpPr>
        <p:spPr>
          <a:xfrm>
            <a:off x="642938" y="96838"/>
            <a:ext cx="8215312" cy="769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Взвешенный граф 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0" name="Google Shape;380;p31"/>
          <p:cNvGrpSpPr/>
          <p:nvPr/>
        </p:nvGrpSpPr>
        <p:grpSpPr>
          <a:xfrm>
            <a:off x="220663" y="2820677"/>
            <a:ext cx="8637587" cy="3214687"/>
            <a:chOff x="446075" y="2500306"/>
            <a:chExt cx="8637615" cy="3214710"/>
          </a:xfrm>
        </p:grpSpPr>
        <p:sp>
          <p:nvSpPr>
            <p:cNvPr id="381" name="Google Shape;381;p31"/>
            <p:cNvSpPr txBox="1"/>
            <p:nvPr/>
          </p:nvSpPr>
          <p:spPr>
            <a:xfrm>
              <a:off x="446075" y="4389445"/>
              <a:ext cx="2339983" cy="3968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ru-RU" sz="2000">
                  <a:solidFill>
                    <a:srgbClr val="17365D"/>
                  </a:solidFill>
                  <a:latin typeface="Calibri"/>
                  <a:ea typeface="Calibri"/>
                  <a:cs typeface="Calibri"/>
                  <a:sym typeface="Calibri"/>
                </a:rPr>
                <a:t>Москва, 1147</a:t>
              </a:r>
              <a:endParaRPr/>
            </a:p>
          </p:txBody>
        </p:sp>
        <p:sp>
          <p:nvSpPr>
            <p:cNvPr id="382" name="Google Shape;382;p31"/>
            <p:cNvSpPr txBox="1"/>
            <p:nvPr/>
          </p:nvSpPr>
          <p:spPr>
            <a:xfrm>
              <a:off x="2586032" y="5318138"/>
              <a:ext cx="4495815" cy="3968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ru-RU" sz="2000">
                  <a:solidFill>
                    <a:srgbClr val="17365D"/>
                  </a:solidFill>
                  <a:latin typeface="Calibri"/>
                  <a:ea typeface="Calibri"/>
                  <a:cs typeface="Calibri"/>
                  <a:sym typeface="Calibri"/>
                </a:rPr>
                <a:t>Переславль Залесский, 1152</a:t>
              </a:r>
              <a:endParaRPr/>
            </a:p>
          </p:txBody>
        </p:sp>
        <p:sp>
          <p:nvSpPr>
            <p:cNvPr id="383" name="Google Shape;383;p31"/>
            <p:cNvSpPr txBox="1"/>
            <p:nvPr/>
          </p:nvSpPr>
          <p:spPr>
            <a:xfrm>
              <a:off x="6786571" y="4389445"/>
              <a:ext cx="2297119" cy="3968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ru-RU" sz="2000">
                  <a:solidFill>
                    <a:srgbClr val="17365D"/>
                  </a:solidFill>
                  <a:latin typeface="Calibri"/>
                  <a:ea typeface="Calibri"/>
                  <a:cs typeface="Calibri"/>
                  <a:sym typeface="Calibri"/>
                </a:rPr>
                <a:t>Владимир, 1108</a:t>
              </a:r>
              <a:endParaRPr/>
            </a:p>
          </p:txBody>
        </p:sp>
        <p:cxnSp>
          <p:nvCxnSpPr>
            <p:cNvPr id="384" name="Google Shape;384;p31"/>
            <p:cNvCxnSpPr/>
            <p:nvPr/>
          </p:nvCxnSpPr>
          <p:spPr>
            <a:xfrm>
              <a:off x="2347945" y="3636979"/>
              <a:ext cx="1779185" cy="662066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5" name="Google Shape;385;p31"/>
            <p:cNvCxnSpPr/>
            <p:nvPr/>
          </p:nvCxnSpPr>
          <p:spPr>
            <a:xfrm>
              <a:off x="2357470" y="2955941"/>
              <a:ext cx="48768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6" name="Google Shape;386;p31"/>
            <p:cNvCxnSpPr/>
            <p:nvPr/>
          </p:nvCxnSpPr>
          <p:spPr>
            <a:xfrm flipH="1">
              <a:off x="5437315" y="3641741"/>
              <a:ext cx="1806480" cy="684599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87" name="Google Shape;387;p31"/>
            <p:cNvSpPr txBox="1"/>
            <p:nvPr/>
          </p:nvSpPr>
          <p:spPr>
            <a:xfrm>
              <a:off x="4186237" y="2571744"/>
              <a:ext cx="1295404" cy="4000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2000">
                  <a:solidFill>
                    <a:srgbClr val="17365D"/>
                  </a:solidFill>
                  <a:latin typeface="Calibri"/>
                  <a:ea typeface="Calibri"/>
                  <a:cs typeface="Calibri"/>
                  <a:sym typeface="Calibri"/>
                </a:rPr>
                <a:t>182</a:t>
              </a:r>
              <a:endParaRPr/>
            </a:p>
          </p:txBody>
        </p:sp>
        <p:sp>
          <p:nvSpPr>
            <p:cNvPr id="388" name="Google Shape;388;p31"/>
            <p:cNvSpPr txBox="1"/>
            <p:nvPr/>
          </p:nvSpPr>
          <p:spPr>
            <a:xfrm>
              <a:off x="5481641" y="3500438"/>
              <a:ext cx="1295404" cy="4000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2000">
                  <a:solidFill>
                    <a:srgbClr val="17365D"/>
                  </a:solidFill>
                  <a:latin typeface="Calibri"/>
                  <a:ea typeface="Calibri"/>
                  <a:cs typeface="Calibri"/>
                  <a:sym typeface="Calibri"/>
                </a:rPr>
                <a:t>158</a:t>
              </a:r>
              <a:endParaRPr/>
            </a:p>
          </p:txBody>
        </p:sp>
        <p:sp>
          <p:nvSpPr>
            <p:cNvPr id="389" name="Google Shape;389;p31"/>
            <p:cNvSpPr txBox="1"/>
            <p:nvPr/>
          </p:nvSpPr>
          <p:spPr>
            <a:xfrm>
              <a:off x="2738432" y="3471863"/>
              <a:ext cx="1295404" cy="4000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2000">
                  <a:solidFill>
                    <a:srgbClr val="17365D"/>
                  </a:solidFill>
                  <a:latin typeface="Calibri"/>
                  <a:ea typeface="Calibri"/>
                  <a:cs typeface="Calibri"/>
                  <a:sym typeface="Calibri"/>
                </a:rPr>
                <a:t>127</a:t>
              </a:r>
              <a:endParaRPr/>
            </a:p>
          </p:txBody>
        </p:sp>
        <p:pic>
          <p:nvPicPr>
            <p:cNvPr descr="http://abali.ru/wp-content/uploads/2010/12/gerb_moskvy-600x708.png" id="390" name="Google Shape;390;p3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5342" y="2500306"/>
              <a:ext cx="1654694" cy="1951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www.graycell.ru/picture/big/vladimir2.jpg" id="391" name="Google Shape;391;p31"/>
            <p:cNvPicPr preferRelativeResize="0"/>
            <p:nvPr/>
          </p:nvPicPr>
          <p:blipFill rotWithShape="1">
            <a:blip r:embed="rId4">
              <a:alphaModFix/>
            </a:blip>
            <a:srcRect b="0" l="7322" r="4808" t="0"/>
            <a:stretch/>
          </p:blipFill>
          <p:spPr>
            <a:xfrm>
              <a:off x="7081886" y="2500306"/>
              <a:ext cx="1714512" cy="1951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img1.liveinternet.ru/images/attach/b/1/11351/11351828_Coat_of_Arms_of_PereslavlZalessky_Yaroslavl_oblast_1781.png" id="392" name="Google Shape;392;p3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010052" y="3357562"/>
              <a:ext cx="1571636" cy="20097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3" name="Google Shape;393;p31"/>
          <p:cNvSpPr/>
          <p:nvPr/>
        </p:nvSpPr>
        <p:spPr>
          <a:xfrm>
            <a:off x="333406" y="935287"/>
            <a:ext cx="8474074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Взвешенный граф </a:t>
            </a: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граф, у которого вершины или рёбра (дуги) несут дополнительную информацию (вес).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457200" y="357166"/>
            <a:ext cx="8229600" cy="5768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b="1" lang="ru-RU">
                <a:solidFill>
                  <a:srgbClr val="002060"/>
                </a:solidFill>
              </a:rPr>
              <a:t>Определение</a:t>
            </a:r>
            <a:r>
              <a:rPr b="1" lang="ru-RU"/>
              <a:t>. </a:t>
            </a:r>
            <a:r>
              <a:rPr lang="ru-RU"/>
              <a:t>Пусть </a:t>
            </a:r>
            <a:r>
              <a:rPr i="1" lang="ru-RU"/>
              <a:t>а </a:t>
            </a:r>
            <a:r>
              <a:rPr lang="ru-RU"/>
              <a:t>и </a:t>
            </a:r>
            <a:r>
              <a:rPr i="1" lang="ru-RU"/>
              <a:t>b </a:t>
            </a:r>
            <a:r>
              <a:rPr lang="ru-RU"/>
              <a:t>— объекты. </a:t>
            </a:r>
            <a:endParaRPr/>
          </a:p>
          <a:p>
            <a:pPr indent="-342900" lvl="0" marL="342900" rtl="0" algn="just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Через (</a:t>
            </a:r>
            <a:r>
              <a:rPr i="1" lang="ru-RU"/>
              <a:t>а, b</a:t>
            </a:r>
            <a:r>
              <a:rPr lang="ru-RU"/>
              <a:t>)</a:t>
            </a:r>
            <a:r>
              <a:rPr i="1" lang="ru-RU"/>
              <a:t> </a:t>
            </a:r>
            <a:r>
              <a:rPr lang="ru-RU"/>
              <a:t>обозначим </a:t>
            </a:r>
            <a:r>
              <a:rPr i="1" lang="ru-RU">
                <a:solidFill>
                  <a:srgbClr val="FF0000"/>
                </a:solidFill>
              </a:rPr>
              <a:t>упорядоченную пару</a:t>
            </a:r>
            <a:r>
              <a:rPr i="1" lang="ru-RU"/>
              <a:t>, </a:t>
            </a:r>
            <a:r>
              <a:rPr lang="ru-RU"/>
              <a:t>состоящую из объектов </a:t>
            </a:r>
            <a:r>
              <a:rPr i="1" lang="ru-RU"/>
              <a:t>а</a:t>
            </a:r>
            <a:r>
              <a:rPr lang="ru-RU"/>
              <a:t> и </a:t>
            </a:r>
            <a:r>
              <a:rPr i="1" lang="ru-RU"/>
              <a:t>b</a:t>
            </a:r>
            <a:r>
              <a:rPr lang="ru-RU"/>
              <a:t>, взятых в этом порядке. </a:t>
            </a:r>
            <a:endParaRPr/>
          </a:p>
          <a:p>
            <a:pPr indent="-342900" lvl="0" marL="342900" rtl="0" algn="just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Упорядоченные пары (</a:t>
            </a:r>
            <a:r>
              <a:rPr i="1" lang="ru-RU"/>
              <a:t>а</a:t>
            </a:r>
            <a:r>
              <a:rPr lang="ru-RU"/>
              <a:t>, </a:t>
            </a:r>
            <a:r>
              <a:rPr i="1" lang="ru-RU"/>
              <a:t>b</a:t>
            </a:r>
            <a:r>
              <a:rPr lang="ru-RU"/>
              <a:t>)</a:t>
            </a:r>
            <a:r>
              <a:rPr i="1" lang="ru-RU"/>
              <a:t> </a:t>
            </a:r>
            <a:r>
              <a:rPr lang="ru-RU"/>
              <a:t>и (</a:t>
            </a:r>
            <a:r>
              <a:rPr i="1" lang="ru-RU"/>
              <a:t>с, d</a:t>
            </a:r>
            <a:r>
              <a:rPr lang="ru-RU"/>
              <a:t>)</a:t>
            </a:r>
            <a:r>
              <a:rPr i="1" lang="ru-RU"/>
              <a:t> </a:t>
            </a:r>
            <a:r>
              <a:rPr lang="ru-RU"/>
              <a:t>называются </a:t>
            </a:r>
            <a:r>
              <a:rPr i="1" lang="ru-RU"/>
              <a:t>равными, </a:t>
            </a:r>
            <a:r>
              <a:rPr lang="ru-RU"/>
              <a:t>если </a:t>
            </a:r>
            <a:r>
              <a:rPr i="1" lang="ru-RU"/>
              <a:t>а = с </a:t>
            </a:r>
            <a:r>
              <a:rPr lang="ru-RU"/>
              <a:t>и </a:t>
            </a:r>
            <a:r>
              <a:rPr i="1" lang="ru-RU"/>
              <a:t>b = d. </a:t>
            </a:r>
            <a:endParaRPr i="1"/>
          </a:p>
          <a:p>
            <a:pPr indent="-342900" lvl="0" marL="342900" rtl="0" algn="just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В противоположность этому {</a:t>
            </a:r>
            <a:r>
              <a:rPr i="1" lang="ru-RU"/>
              <a:t>а, b</a:t>
            </a:r>
            <a:r>
              <a:rPr lang="ru-RU"/>
              <a:t>}</a:t>
            </a:r>
            <a:r>
              <a:rPr i="1" lang="ru-RU"/>
              <a:t>= </a:t>
            </a:r>
            <a:r>
              <a:rPr lang="ru-RU"/>
              <a:t>{</a:t>
            </a:r>
            <a:r>
              <a:rPr i="1" lang="ru-RU"/>
              <a:t>b, а</a:t>
            </a:r>
            <a:r>
              <a:rPr lang="ru-RU"/>
              <a:t>}</a:t>
            </a:r>
            <a:r>
              <a:rPr i="1" lang="ru-RU"/>
              <a:t>.</a:t>
            </a:r>
            <a:endParaRPr/>
          </a:p>
          <a:p>
            <a:pPr indent="-342900" lvl="0" marL="342900" rtl="0" algn="just">
              <a:spcBef>
                <a:spcPts val="592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b="1" lang="ru-RU">
                <a:solidFill>
                  <a:srgbClr val="002060"/>
                </a:solidFill>
              </a:rPr>
              <a:t>Определение</a:t>
            </a:r>
            <a:r>
              <a:rPr b="1" lang="ru-RU"/>
              <a:t>. </a:t>
            </a:r>
            <a:r>
              <a:rPr i="1" lang="ru-RU">
                <a:solidFill>
                  <a:srgbClr val="FF0000"/>
                </a:solidFill>
              </a:rPr>
              <a:t>Декартовым произведением</a:t>
            </a:r>
            <a:r>
              <a:rPr i="1" lang="ru-RU"/>
              <a:t> </a:t>
            </a:r>
            <a:r>
              <a:rPr lang="ru-RU"/>
              <a:t>множеств </a:t>
            </a:r>
            <a:r>
              <a:rPr i="1" lang="ru-RU"/>
              <a:t>A</a:t>
            </a:r>
            <a:r>
              <a:rPr lang="ru-RU"/>
              <a:t> и </a:t>
            </a:r>
            <a:r>
              <a:rPr i="1" lang="ru-RU"/>
              <a:t>B</a:t>
            </a:r>
            <a:r>
              <a:rPr lang="ru-RU"/>
              <a:t>, обозначаемым через </a:t>
            </a:r>
            <a:r>
              <a:rPr i="1" lang="ru-RU"/>
              <a:t>АхВ, </a:t>
            </a:r>
            <a:r>
              <a:rPr lang="ru-RU"/>
              <a:t>называют множество {(</a:t>
            </a:r>
            <a:r>
              <a:rPr i="1" lang="ru-RU"/>
              <a:t>а, b</a:t>
            </a:r>
            <a:r>
              <a:rPr lang="ru-RU"/>
              <a:t>)</a:t>
            </a:r>
            <a:r>
              <a:rPr i="1" lang="ru-RU"/>
              <a:t> </a:t>
            </a:r>
            <a:r>
              <a:rPr lang="ru-RU"/>
              <a:t>|</a:t>
            </a:r>
            <a:r>
              <a:rPr i="1" lang="ru-RU"/>
              <a:t> а</a:t>
            </a:r>
            <a:r>
              <a:rPr lang="ru-RU"/>
              <a:t>∈</a:t>
            </a:r>
            <a:r>
              <a:rPr i="1" lang="ru-RU"/>
              <a:t>А </a:t>
            </a:r>
            <a:r>
              <a:rPr lang="ru-RU"/>
              <a:t>и </a:t>
            </a:r>
            <a:r>
              <a:rPr i="1" lang="ru-RU"/>
              <a:t>b</a:t>
            </a:r>
            <a:r>
              <a:rPr lang="ru-RU"/>
              <a:t>∈</a:t>
            </a:r>
            <a:r>
              <a:rPr i="1" lang="ru-RU"/>
              <a:t>B</a:t>
            </a:r>
            <a:r>
              <a:rPr lang="ru-RU"/>
              <a:t>}</a:t>
            </a:r>
            <a:r>
              <a:rPr i="1" lang="ru-RU"/>
              <a:t>.</a:t>
            </a:r>
            <a:endParaRPr/>
          </a:p>
          <a:p>
            <a:pPr indent="-342900" lvl="0" marL="342900" rtl="0" algn="just">
              <a:spcBef>
                <a:spcPts val="592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b="1" lang="ru-RU">
                <a:solidFill>
                  <a:srgbClr val="002060"/>
                </a:solidFill>
              </a:rPr>
              <a:t>Пример</a:t>
            </a:r>
            <a:r>
              <a:rPr b="1" lang="ru-RU"/>
              <a:t>. </a:t>
            </a:r>
            <a:r>
              <a:rPr lang="ru-RU"/>
              <a:t>Пусть A = {1, 2} и В = {2, 3, 4}. Тогда </a:t>
            </a:r>
            <a:endParaRPr/>
          </a:p>
          <a:p>
            <a:pPr indent="-342900" lvl="0" marL="342900" rtl="0" algn="just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AхB = {(1, 2), (1, 3), (1, 4), (2, 2), (2, 3), (2, 4)}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2"/>
          <p:cNvSpPr/>
          <p:nvPr/>
        </p:nvSpPr>
        <p:spPr>
          <a:xfrm>
            <a:off x="1116013" y="0"/>
            <a:ext cx="74834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32"/>
          <p:cNvSpPr/>
          <p:nvPr/>
        </p:nvSpPr>
        <p:spPr>
          <a:xfrm>
            <a:off x="717293" y="-3036"/>
            <a:ext cx="8215312" cy="769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Взвешенный граф 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00" name="Google Shape;400;p32"/>
          <p:cNvGraphicFramePr/>
          <p:nvPr/>
        </p:nvGraphicFramePr>
        <p:xfrm>
          <a:off x="5143500" y="42118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{FD0033FB-A69D-4449-981F-27205E5818D3}</a:tableStyleId>
              </a:tblPr>
              <a:tblGrid>
                <a:gridCol w="581675"/>
                <a:gridCol w="680100"/>
                <a:gridCol w="680100"/>
                <a:gridCol w="562275"/>
                <a:gridCol w="581675"/>
              </a:tblGrid>
              <a:tr h="491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ru-RU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ru-RU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ru-RU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ru-RU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81"/>
                    </a:solidFill>
                  </a:tcPr>
                </a:tc>
              </a:tr>
              <a:tr h="491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ru-RU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ru-RU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ru-RU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ru-RU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1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ru-RU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ru-RU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ru-RU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ru-RU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1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ru-RU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ru-RU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ru-RU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ru-RU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1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ru-RU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ru-RU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ru-RU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ru-RU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E3BC"/>
                    </a:solidFill>
                  </a:tcPr>
                </a:tc>
              </a:tr>
            </a:tbl>
          </a:graphicData>
        </a:graphic>
      </p:graphicFrame>
      <p:grpSp>
        <p:nvGrpSpPr>
          <p:cNvPr id="401" name="Google Shape;401;p32"/>
          <p:cNvGrpSpPr/>
          <p:nvPr/>
        </p:nvGrpSpPr>
        <p:grpSpPr>
          <a:xfrm>
            <a:off x="785813" y="3191147"/>
            <a:ext cx="3286125" cy="3155950"/>
            <a:chOff x="714348" y="2214554"/>
            <a:chExt cx="3286148" cy="3156543"/>
          </a:xfrm>
        </p:grpSpPr>
        <p:grpSp>
          <p:nvGrpSpPr>
            <p:cNvPr id="402" name="Google Shape;402;p32"/>
            <p:cNvGrpSpPr/>
            <p:nvPr/>
          </p:nvGrpSpPr>
          <p:grpSpPr>
            <a:xfrm>
              <a:off x="1071536" y="2428908"/>
              <a:ext cx="2786082" cy="2643683"/>
              <a:chOff x="4786345" y="144742"/>
              <a:chExt cx="1928826" cy="1673193"/>
            </a:xfrm>
          </p:grpSpPr>
          <p:cxnSp>
            <p:nvCxnSpPr>
              <p:cNvPr id="403" name="Google Shape;403;p32"/>
              <p:cNvCxnSpPr/>
              <p:nvPr/>
            </p:nvCxnSpPr>
            <p:spPr>
              <a:xfrm>
                <a:off x="5000660" y="1641069"/>
                <a:ext cx="1500197" cy="201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509"/>
                  </a:srgbClr>
                </a:outerShdw>
              </a:effectLst>
            </p:spPr>
          </p:cxnSp>
          <p:cxnSp>
            <p:nvCxnSpPr>
              <p:cNvPr id="404" name="Google Shape;404;p32"/>
              <p:cNvCxnSpPr/>
              <p:nvPr/>
            </p:nvCxnSpPr>
            <p:spPr>
              <a:xfrm>
                <a:off x="4977579" y="356780"/>
                <a:ext cx="1500198" cy="201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509"/>
                  </a:srgbClr>
                </a:outerShdw>
              </a:effectLst>
            </p:spPr>
          </p:cxnSp>
          <p:cxnSp>
            <p:nvCxnSpPr>
              <p:cNvPr id="405" name="Google Shape;405;p32"/>
              <p:cNvCxnSpPr/>
              <p:nvPr/>
            </p:nvCxnSpPr>
            <p:spPr>
              <a:xfrm rot="5400000">
                <a:off x="4357510" y="1031993"/>
                <a:ext cx="1286299" cy="2198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509"/>
                  </a:srgbClr>
                </a:outerShdw>
              </a:effectLst>
            </p:spPr>
          </p:cxnSp>
          <p:cxnSp>
            <p:nvCxnSpPr>
              <p:cNvPr id="406" name="Google Shape;406;p32"/>
              <p:cNvCxnSpPr/>
              <p:nvPr/>
            </p:nvCxnSpPr>
            <p:spPr>
              <a:xfrm rot="5400000">
                <a:off x="5848916" y="1030987"/>
                <a:ext cx="1286299" cy="2198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509"/>
                  </a:srgbClr>
                </a:outerShdw>
              </a:effectLst>
            </p:spPr>
          </p:cxnSp>
          <p:cxnSp>
            <p:nvCxnSpPr>
              <p:cNvPr id="407" name="Google Shape;407;p32"/>
              <p:cNvCxnSpPr/>
              <p:nvPr/>
            </p:nvCxnSpPr>
            <p:spPr>
              <a:xfrm flipH="1">
                <a:off x="4949004" y="347736"/>
                <a:ext cx="1571636" cy="1285294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509"/>
                  </a:srgbClr>
                </a:outerShdw>
              </a:effectLst>
            </p:spPr>
          </p:cxnSp>
          <p:sp>
            <p:nvSpPr>
              <p:cNvPr id="408" name="Google Shape;408;p32"/>
              <p:cNvSpPr/>
              <p:nvPr/>
            </p:nvSpPr>
            <p:spPr>
              <a:xfrm>
                <a:off x="4788543" y="184939"/>
                <a:ext cx="428628" cy="428096"/>
              </a:xfrm>
              <a:prstGeom prst="ellipse">
                <a:avLst/>
              </a:prstGeom>
              <a:gradFill>
                <a:gsLst>
                  <a:gs pos="0">
                    <a:srgbClr val="BABABA"/>
                  </a:gs>
                  <a:gs pos="35000">
                    <a:srgbClr val="CFCFCF"/>
                  </a:gs>
                  <a:gs pos="100000">
                    <a:srgbClr val="EDEDED"/>
                  </a:gs>
                </a:gsLst>
                <a:lin ang="1620000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300"/>
                  <a:buFont typeface="Calibri"/>
                  <a:buNone/>
                </a:pPr>
                <a:r>
                  <a:rPr lang="ru-RU" sz="23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</a:t>
                </a:r>
                <a:endParaRPr sz="2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409;p32"/>
              <p:cNvSpPr/>
              <p:nvPr/>
            </p:nvSpPr>
            <p:spPr>
              <a:xfrm>
                <a:off x="6286543" y="144742"/>
                <a:ext cx="428628" cy="429101"/>
              </a:xfrm>
              <a:prstGeom prst="ellipse">
                <a:avLst/>
              </a:prstGeom>
              <a:gradFill>
                <a:gsLst>
                  <a:gs pos="0">
                    <a:srgbClr val="BABABA"/>
                  </a:gs>
                  <a:gs pos="35000">
                    <a:srgbClr val="CFCFCF"/>
                  </a:gs>
                  <a:gs pos="100000">
                    <a:srgbClr val="EDEDED"/>
                  </a:gs>
                </a:gsLst>
                <a:lin ang="1620000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300"/>
                  <a:buFont typeface="Calibri"/>
                  <a:buNone/>
                </a:pPr>
                <a:r>
                  <a:rPr lang="ru-RU" sz="23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 sz="2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" name="Google Shape;410;p32"/>
              <p:cNvSpPr/>
              <p:nvPr/>
            </p:nvSpPr>
            <p:spPr>
              <a:xfrm>
                <a:off x="6286543" y="1388834"/>
                <a:ext cx="428628" cy="429101"/>
              </a:xfrm>
              <a:prstGeom prst="ellipse">
                <a:avLst/>
              </a:prstGeom>
              <a:gradFill>
                <a:gsLst>
                  <a:gs pos="0">
                    <a:srgbClr val="BABABA"/>
                  </a:gs>
                  <a:gs pos="35000">
                    <a:srgbClr val="CFCFCF"/>
                  </a:gs>
                  <a:gs pos="100000">
                    <a:srgbClr val="EDEDED"/>
                  </a:gs>
                </a:gsLst>
                <a:lin ang="1620000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300"/>
                  <a:buFont typeface="Calibri"/>
                  <a:buNone/>
                </a:pPr>
                <a:r>
                  <a:rPr lang="ru-RU" sz="23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endParaRPr sz="2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" name="Google Shape;411;p32"/>
              <p:cNvSpPr/>
              <p:nvPr/>
            </p:nvSpPr>
            <p:spPr>
              <a:xfrm>
                <a:off x="4786345" y="1388834"/>
                <a:ext cx="428628" cy="429101"/>
              </a:xfrm>
              <a:prstGeom prst="ellipse">
                <a:avLst/>
              </a:prstGeom>
              <a:gradFill>
                <a:gsLst>
                  <a:gs pos="0">
                    <a:srgbClr val="BABABA"/>
                  </a:gs>
                  <a:gs pos="35000">
                    <a:srgbClr val="CFCFCF"/>
                  </a:gs>
                  <a:gs pos="100000">
                    <a:srgbClr val="EDEDED"/>
                  </a:gs>
                </a:gsLst>
                <a:lin ang="1620000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300"/>
                  <a:buFont typeface="Calibri"/>
                  <a:buNone/>
                </a:pPr>
                <a:r>
                  <a:rPr lang="ru-RU" sz="23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</a:t>
                </a:r>
                <a:endParaRPr sz="2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12" name="Google Shape;412;p32"/>
            <p:cNvSpPr txBox="1"/>
            <p:nvPr/>
          </p:nvSpPr>
          <p:spPr>
            <a:xfrm>
              <a:off x="714348" y="3429000"/>
              <a:ext cx="642942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Calibri"/>
                <a:buNone/>
              </a:pPr>
              <a:r>
                <a:rPr b="1" lang="ru-RU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12</a:t>
              </a:r>
              <a:endParaRPr b="1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32"/>
            <p:cNvSpPr txBox="1"/>
            <p:nvPr/>
          </p:nvSpPr>
          <p:spPr>
            <a:xfrm>
              <a:off x="2214546" y="2214554"/>
              <a:ext cx="428628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Calibri"/>
                <a:buNone/>
              </a:pPr>
              <a:r>
                <a:rPr b="1" lang="ru-RU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b="1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32"/>
            <p:cNvSpPr txBox="1"/>
            <p:nvPr/>
          </p:nvSpPr>
          <p:spPr>
            <a:xfrm>
              <a:off x="3571868" y="3429000"/>
              <a:ext cx="428628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Calibri"/>
                <a:buNone/>
              </a:pPr>
              <a:r>
                <a:rPr b="1" lang="ru-RU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b="1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32"/>
            <p:cNvSpPr txBox="1"/>
            <p:nvPr/>
          </p:nvSpPr>
          <p:spPr>
            <a:xfrm>
              <a:off x="2214546" y="4786322"/>
              <a:ext cx="428628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Calibri"/>
                <a:buNone/>
              </a:pPr>
              <a:r>
                <a:rPr b="1" lang="ru-RU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b="1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6" name="Google Shape;416;p32"/>
          <p:cNvSpPr txBox="1"/>
          <p:nvPr/>
        </p:nvSpPr>
        <p:spPr>
          <a:xfrm>
            <a:off x="4681537" y="3297459"/>
            <a:ext cx="4138935" cy="847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Весовая матрица </a:t>
            </a:r>
            <a:endParaRPr b="1"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7" name="Google Shape;417;p32"/>
          <p:cNvGrpSpPr/>
          <p:nvPr/>
        </p:nvGrpSpPr>
        <p:grpSpPr>
          <a:xfrm>
            <a:off x="2571751" y="6269310"/>
            <a:ext cx="1714498" cy="400050"/>
            <a:chOff x="7431386" y="857232"/>
            <a:chExt cx="1069704" cy="400110"/>
          </a:xfrm>
        </p:grpSpPr>
        <p:sp>
          <p:nvSpPr>
            <p:cNvPr id="418" name="Google Shape;418;p32"/>
            <p:cNvSpPr txBox="1"/>
            <p:nvPr/>
          </p:nvSpPr>
          <p:spPr>
            <a:xfrm>
              <a:off x="7500958" y="857232"/>
              <a:ext cx="100013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b="1" i="1" lang="ru-RU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Вес ребра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19" name="Google Shape;419;p32"/>
            <p:cNvCxnSpPr/>
            <p:nvPr/>
          </p:nvCxnSpPr>
          <p:spPr>
            <a:xfrm flipH="1" rot="-5400000">
              <a:off x="7327254" y="967715"/>
              <a:ext cx="350890" cy="142627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420" name="Google Shape;420;p32"/>
            <p:cNvCxnSpPr/>
            <p:nvPr/>
          </p:nvCxnSpPr>
          <p:spPr>
            <a:xfrm>
              <a:off x="7572031" y="1214473"/>
              <a:ext cx="786431" cy="1588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21" name="Google Shape;421;p32"/>
          <p:cNvSpPr txBox="1"/>
          <p:nvPr/>
        </p:nvSpPr>
        <p:spPr>
          <a:xfrm>
            <a:off x="2143125" y="4273822"/>
            <a:ext cx="428625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2" name="Google Shape;422;p32"/>
          <p:cNvGrpSpPr/>
          <p:nvPr/>
        </p:nvGrpSpPr>
        <p:grpSpPr>
          <a:xfrm>
            <a:off x="479355" y="741909"/>
            <a:ext cx="4783388" cy="2380975"/>
            <a:chOff x="2467" y="10628"/>
            <a:chExt cx="2937" cy="1461"/>
          </a:xfrm>
        </p:grpSpPr>
        <p:sp>
          <p:nvSpPr>
            <p:cNvPr id="423" name="Google Shape;423;p32"/>
            <p:cNvSpPr/>
            <p:nvPr/>
          </p:nvSpPr>
          <p:spPr>
            <a:xfrm>
              <a:off x="3405" y="11725"/>
              <a:ext cx="125" cy="124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424" name="Google Shape;424;p32"/>
            <p:cNvSpPr/>
            <p:nvPr/>
          </p:nvSpPr>
          <p:spPr>
            <a:xfrm>
              <a:off x="3335" y="10945"/>
              <a:ext cx="125" cy="124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425" name="Google Shape;425;p32"/>
            <p:cNvSpPr/>
            <p:nvPr/>
          </p:nvSpPr>
          <p:spPr>
            <a:xfrm>
              <a:off x="4389" y="11039"/>
              <a:ext cx="125" cy="124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426" name="Google Shape;426;p32"/>
            <p:cNvSpPr/>
            <p:nvPr/>
          </p:nvSpPr>
          <p:spPr>
            <a:xfrm>
              <a:off x="4451" y="11796"/>
              <a:ext cx="126" cy="124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427" name="Google Shape;427;p32"/>
            <p:cNvSpPr/>
            <p:nvPr/>
          </p:nvSpPr>
          <p:spPr>
            <a:xfrm>
              <a:off x="2631" y="11748"/>
              <a:ext cx="884" cy="341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t" bIns="45700" lIns="0" spcFirstLastPara="1" rIns="0" wrap="square" tIns="36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0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Васюки</a:t>
              </a:r>
              <a:endParaRPr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428" name="Google Shape;428;p32"/>
            <p:cNvSpPr/>
            <p:nvPr/>
          </p:nvSpPr>
          <p:spPr>
            <a:xfrm>
              <a:off x="2467" y="10787"/>
              <a:ext cx="884" cy="342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t" bIns="45700" lIns="0" spcFirstLastPara="1" rIns="0" wrap="square" tIns="36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0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Солнцево</a:t>
              </a:r>
              <a:endParaRPr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429" name="Google Shape;429;p32"/>
            <p:cNvSpPr/>
            <p:nvPr/>
          </p:nvSpPr>
          <p:spPr>
            <a:xfrm>
              <a:off x="4390" y="11081"/>
              <a:ext cx="884" cy="341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t" bIns="45700" lIns="0" spcFirstLastPara="1" rIns="0" wrap="square" tIns="36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0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Грибное</a:t>
              </a:r>
              <a:endParaRPr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430" name="Google Shape;430;p32"/>
            <p:cNvSpPr/>
            <p:nvPr/>
          </p:nvSpPr>
          <p:spPr>
            <a:xfrm>
              <a:off x="4520" y="11715"/>
              <a:ext cx="884" cy="343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t" bIns="45700" lIns="0" spcFirstLastPara="1" rIns="0" wrap="square" tIns="36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0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Ягодное</a:t>
              </a:r>
              <a:endParaRPr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431" name="Google Shape;431;p32"/>
            <p:cNvSpPr/>
            <p:nvPr/>
          </p:nvSpPr>
          <p:spPr>
            <a:xfrm>
              <a:off x="3405" y="10999"/>
              <a:ext cx="1054" cy="117"/>
            </a:xfrm>
            <a:custGeom>
              <a:rect b="b" l="l" r="r" t="t"/>
              <a:pathLst>
                <a:path extrusionOk="0" h="152" w="1369">
                  <a:moveTo>
                    <a:pt x="0" y="0"/>
                  </a:moveTo>
                  <a:cubicBezTo>
                    <a:pt x="149" y="76"/>
                    <a:pt x="299" y="152"/>
                    <a:pt x="466" y="152"/>
                  </a:cubicBezTo>
                  <a:cubicBezTo>
                    <a:pt x="633" y="152"/>
                    <a:pt x="853" y="0"/>
                    <a:pt x="1003" y="0"/>
                  </a:cubicBezTo>
                  <a:cubicBezTo>
                    <a:pt x="1153" y="0"/>
                    <a:pt x="1261" y="76"/>
                    <a:pt x="1369" y="152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432" name="Google Shape;432;p32"/>
            <p:cNvSpPr/>
            <p:nvPr/>
          </p:nvSpPr>
          <p:spPr>
            <a:xfrm>
              <a:off x="3381" y="10983"/>
              <a:ext cx="127" cy="781"/>
            </a:xfrm>
            <a:custGeom>
              <a:rect b="b" l="l" r="r" t="t"/>
              <a:pathLst>
                <a:path extrusionOk="0" h="1015" w="164">
                  <a:moveTo>
                    <a:pt x="0" y="0"/>
                  </a:moveTo>
                  <a:cubicBezTo>
                    <a:pt x="80" y="157"/>
                    <a:pt x="160" y="314"/>
                    <a:pt x="162" y="426"/>
                  </a:cubicBezTo>
                  <a:cubicBezTo>
                    <a:pt x="164" y="538"/>
                    <a:pt x="15" y="572"/>
                    <a:pt x="10" y="670"/>
                  </a:cubicBezTo>
                  <a:cubicBezTo>
                    <a:pt x="5" y="768"/>
                    <a:pt x="68" y="891"/>
                    <a:pt x="132" y="1015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433" name="Google Shape;433;p32"/>
            <p:cNvSpPr/>
            <p:nvPr/>
          </p:nvSpPr>
          <p:spPr>
            <a:xfrm>
              <a:off x="3444" y="11818"/>
              <a:ext cx="1077" cy="220"/>
            </a:xfrm>
            <a:custGeom>
              <a:rect b="b" l="l" r="r" t="t"/>
              <a:pathLst>
                <a:path extrusionOk="0" h="286" w="1400">
                  <a:moveTo>
                    <a:pt x="0" y="0"/>
                  </a:moveTo>
                  <a:cubicBezTo>
                    <a:pt x="324" y="131"/>
                    <a:pt x="649" y="262"/>
                    <a:pt x="882" y="274"/>
                  </a:cubicBezTo>
                  <a:cubicBezTo>
                    <a:pt x="1115" y="286"/>
                    <a:pt x="1257" y="178"/>
                    <a:pt x="1400" y="71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434" name="Google Shape;434;p32"/>
            <p:cNvSpPr/>
            <p:nvPr/>
          </p:nvSpPr>
          <p:spPr>
            <a:xfrm>
              <a:off x="4437" y="11100"/>
              <a:ext cx="84" cy="726"/>
            </a:xfrm>
            <a:custGeom>
              <a:rect b="b" l="l" r="r" t="t"/>
              <a:pathLst>
                <a:path extrusionOk="0" h="943" w="109">
                  <a:moveTo>
                    <a:pt x="68" y="0"/>
                  </a:moveTo>
                  <a:cubicBezTo>
                    <a:pt x="34" y="205"/>
                    <a:pt x="0" y="410"/>
                    <a:pt x="7" y="567"/>
                  </a:cubicBezTo>
                  <a:cubicBezTo>
                    <a:pt x="14" y="724"/>
                    <a:pt x="61" y="833"/>
                    <a:pt x="109" y="943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435" name="Google Shape;435;p32"/>
            <p:cNvSpPr/>
            <p:nvPr/>
          </p:nvSpPr>
          <p:spPr>
            <a:xfrm>
              <a:off x="3468" y="11116"/>
              <a:ext cx="959" cy="716"/>
            </a:xfrm>
            <a:custGeom>
              <a:rect b="b" l="l" r="r" t="t"/>
              <a:pathLst>
                <a:path extrusionOk="0" h="931" w="1247">
                  <a:moveTo>
                    <a:pt x="0" y="862"/>
                  </a:moveTo>
                  <a:cubicBezTo>
                    <a:pt x="196" y="896"/>
                    <a:pt x="392" y="931"/>
                    <a:pt x="517" y="821"/>
                  </a:cubicBezTo>
                  <a:cubicBezTo>
                    <a:pt x="642" y="711"/>
                    <a:pt x="628" y="340"/>
                    <a:pt x="750" y="203"/>
                  </a:cubicBezTo>
                  <a:cubicBezTo>
                    <a:pt x="872" y="66"/>
                    <a:pt x="1059" y="33"/>
                    <a:pt x="1247" y="0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436" name="Google Shape;436;p32"/>
            <p:cNvSpPr/>
            <p:nvPr/>
          </p:nvSpPr>
          <p:spPr>
            <a:xfrm>
              <a:off x="4299" y="10628"/>
              <a:ext cx="749" cy="491"/>
            </a:xfrm>
            <a:custGeom>
              <a:rect b="b" l="l" r="r" t="t"/>
              <a:pathLst>
                <a:path extrusionOk="0" h="638" w="974">
                  <a:moveTo>
                    <a:pt x="199" y="609"/>
                  </a:moveTo>
                  <a:cubicBezTo>
                    <a:pt x="99" y="521"/>
                    <a:pt x="0" y="433"/>
                    <a:pt x="30" y="332"/>
                  </a:cubicBezTo>
                  <a:cubicBezTo>
                    <a:pt x="60" y="231"/>
                    <a:pt x="223" y="0"/>
                    <a:pt x="376" y="2"/>
                  </a:cubicBezTo>
                  <a:cubicBezTo>
                    <a:pt x="529" y="4"/>
                    <a:pt x="974" y="239"/>
                    <a:pt x="950" y="345"/>
                  </a:cubicBezTo>
                  <a:cubicBezTo>
                    <a:pt x="926" y="451"/>
                    <a:pt x="579" y="544"/>
                    <a:pt x="232" y="638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437" name="Google Shape;437;p32"/>
          <p:cNvSpPr/>
          <p:nvPr/>
        </p:nvSpPr>
        <p:spPr>
          <a:xfrm>
            <a:off x="935916" y="1835696"/>
            <a:ext cx="779748" cy="424459"/>
          </a:xfrm>
          <a:prstGeom prst="ellipse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 sz="4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38" name="Google Shape;438;p32"/>
          <p:cNvSpPr/>
          <p:nvPr/>
        </p:nvSpPr>
        <p:spPr>
          <a:xfrm>
            <a:off x="2205916" y="1099096"/>
            <a:ext cx="779748" cy="424459"/>
          </a:xfrm>
          <a:prstGeom prst="ellipse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 sz="4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39" name="Google Shape;439;p32"/>
          <p:cNvSpPr/>
          <p:nvPr/>
        </p:nvSpPr>
        <p:spPr>
          <a:xfrm>
            <a:off x="4301911" y="579873"/>
            <a:ext cx="779748" cy="424459"/>
          </a:xfrm>
          <a:prstGeom prst="ellipse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4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40" name="Google Shape;440;p32"/>
          <p:cNvSpPr/>
          <p:nvPr/>
        </p:nvSpPr>
        <p:spPr>
          <a:xfrm>
            <a:off x="2091616" y="2013496"/>
            <a:ext cx="779748" cy="424459"/>
          </a:xfrm>
          <a:prstGeom prst="ellipse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sz="4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41" name="Google Shape;441;p32"/>
          <p:cNvSpPr/>
          <p:nvPr/>
        </p:nvSpPr>
        <p:spPr>
          <a:xfrm>
            <a:off x="3539416" y="2026196"/>
            <a:ext cx="779748" cy="424459"/>
          </a:xfrm>
          <a:prstGeom prst="ellipse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sz="4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42" name="Google Shape;442;p32"/>
          <p:cNvSpPr/>
          <p:nvPr/>
        </p:nvSpPr>
        <p:spPr>
          <a:xfrm>
            <a:off x="2759668" y="2491824"/>
            <a:ext cx="779748" cy="424459"/>
          </a:xfrm>
          <a:prstGeom prst="ellipse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 sz="4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43" name="Google Shape;443;p32"/>
          <p:cNvSpPr/>
          <p:nvPr/>
        </p:nvSpPr>
        <p:spPr>
          <a:xfrm>
            <a:off x="5682154" y="1560844"/>
            <a:ext cx="2676034" cy="537363"/>
          </a:xfrm>
          <a:prstGeom prst="wedgeRoundRectCallout">
            <a:avLst>
              <a:gd fmla="val -83074" name="adj1"/>
              <a:gd fmla="val -143127" name="adj2"/>
              <a:gd fmla="val 16667" name="adj3"/>
            </a:avLst>
          </a:prstGeom>
          <a:solidFill>
            <a:srgbClr val="FFFF99"/>
          </a:solidFill>
          <a:ln>
            <a:noFill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вес ребра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3"/>
          <p:cNvSpPr/>
          <p:nvPr/>
        </p:nvSpPr>
        <p:spPr>
          <a:xfrm>
            <a:off x="1116013" y="0"/>
            <a:ext cx="74834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33"/>
          <p:cNvSpPr/>
          <p:nvPr/>
        </p:nvSpPr>
        <p:spPr>
          <a:xfrm>
            <a:off x="642938" y="96838"/>
            <a:ext cx="8215312" cy="769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Взвешенный орграф 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33"/>
          <p:cNvSpPr txBox="1"/>
          <p:nvPr/>
        </p:nvSpPr>
        <p:spPr>
          <a:xfrm>
            <a:off x="5000625" y="1285874"/>
            <a:ext cx="3857625" cy="10630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b="1" lang="ru-RU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Весовая матрица</a:t>
            </a:r>
            <a:endParaRPr b="1" sz="3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Она может быть несимметрична!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51" name="Google Shape;451;p33"/>
          <p:cNvGrpSpPr/>
          <p:nvPr/>
        </p:nvGrpSpPr>
        <p:grpSpPr>
          <a:xfrm>
            <a:off x="2571751" y="4929188"/>
            <a:ext cx="1714498" cy="400050"/>
            <a:chOff x="7431386" y="857232"/>
            <a:chExt cx="1069704" cy="400110"/>
          </a:xfrm>
        </p:grpSpPr>
        <p:sp>
          <p:nvSpPr>
            <p:cNvPr id="452" name="Google Shape;452;p33"/>
            <p:cNvSpPr txBox="1"/>
            <p:nvPr/>
          </p:nvSpPr>
          <p:spPr>
            <a:xfrm>
              <a:off x="7500958" y="857232"/>
              <a:ext cx="100013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b="1" i="1" lang="ru-RU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Вес ребра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53" name="Google Shape;453;p33"/>
            <p:cNvCxnSpPr/>
            <p:nvPr/>
          </p:nvCxnSpPr>
          <p:spPr>
            <a:xfrm flipH="1" rot="-5400000">
              <a:off x="7327254" y="967715"/>
              <a:ext cx="350890" cy="142627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454" name="Google Shape;454;p33"/>
            <p:cNvCxnSpPr/>
            <p:nvPr/>
          </p:nvCxnSpPr>
          <p:spPr>
            <a:xfrm>
              <a:off x="7572031" y="1214473"/>
              <a:ext cx="786431" cy="1588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55" name="Google Shape;455;p33"/>
          <p:cNvGrpSpPr/>
          <p:nvPr/>
        </p:nvGrpSpPr>
        <p:grpSpPr>
          <a:xfrm>
            <a:off x="785813" y="1851025"/>
            <a:ext cx="3357561" cy="3155950"/>
            <a:chOff x="714348" y="2214554"/>
            <a:chExt cx="3357584" cy="3156543"/>
          </a:xfrm>
        </p:grpSpPr>
        <p:grpSp>
          <p:nvGrpSpPr>
            <p:cNvPr id="456" name="Google Shape;456;p33"/>
            <p:cNvGrpSpPr/>
            <p:nvPr/>
          </p:nvGrpSpPr>
          <p:grpSpPr>
            <a:xfrm>
              <a:off x="1071536" y="2489244"/>
              <a:ext cx="2786082" cy="2583347"/>
              <a:chOff x="4786345" y="182934"/>
              <a:chExt cx="1928826" cy="1635057"/>
            </a:xfrm>
          </p:grpSpPr>
          <p:cxnSp>
            <p:nvCxnSpPr>
              <p:cNvPr id="457" name="Google Shape;457;p33"/>
              <p:cNvCxnSpPr/>
              <p:nvPr/>
            </p:nvCxnSpPr>
            <p:spPr>
              <a:xfrm>
                <a:off x="4984174" y="1641119"/>
                <a:ext cx="1308964" cy="201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  <a:effectLst>
                <a:outerShdw blurRad="40000" rotWithShape="0" dir="5400000" dist="23000">
                  <a:srgbClr val="000000">
                    <a:alpha val="34509"/>
                  </a:srgbClr>
                </a:outerShdw>
              </a:effectLst>
            </p:spPr>
          </p:cxnSp>
          <p:cxnSp>
            <p:nvCxnSpPr>
              <p:cNvPr id="458" name="Google Shape;458;p33"/>
              <p:cNvCxnSpPr>
                <a:endCxn id="459" idx="2"/>
              </p:cNvCxnSpPr>
              <p:nvPr/>
            </p:nvCxnSpPr>
            <p:spPr>
              <a:xfrm>
                <a:off x="4977643" y="394889"/>
                <a:ext cx="1308900" cy="21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  <a:effectLst>
                <a:outerShdw blurRad="40000" rotWithShape="0" dir="5400000" dist="23000">
                  <a:srgbClr val="000000">
                    <a:alpha val="34509"/>
                  </a:srgbClr>
                </a:outerShdw>
              </a:effectLst>
            </p:spPr>
          </p:cxnSp>
          <p:cxnSp>
            <p:nvCxnSpPr>
              <p:cNvPr id="460" name="Google Shape;460;p33"/>
              <p:cNvCxnSpPr/>
              <p:nvPr/>
            </p:nvCxnSpPr>
            <p:spPr>
              <a:xfrm rot="5400000">
                <a:off x="4527161" y="1008454"/>
                <a:ext cx="814011" cy="1099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  <a:effectLst>
                <a:outerShdw blurRad="40000" rotWithShape="0" dir="5400000" dist="23000">
                  <a:srgbClr val="000000">
                    <a:alpha val="34509"/>
                  </a:srgbClr>
                </a:outerShdw>
              </a:effectLst>
            </p:spPr>
          </p:cxnSp>
          <p:cxnSp>
            <p:nvCxnSpPr>
              <p:cNvPr id="461" name="Google Shape;461;p33"/>
              <p:cNvCxnSpPr/>
              <p:nvPr/>
            </p:nvCxnSpPr>
            <p:spPr>
              <a:xfrm flipH="1">
                <a:off x="4997362" y="530647"/>
                <a:ext cx="1321053" cy="1077309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triangl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509"/>
                  </a:srgbClr>
                </a:outerShdw>
              </a:effectLst>
            </p:spPr>
          </p:cxnSp>
          <p:sp>
            <p:nvSpPr>
              <p:cNvPr id="462" name="Google Shape;462;p33"/>
              <p:cNvSpPr/>
              <p:nvPr/>
            </p:nvSpPr>
            <p:spPr>
              <a:xfrm>
                <a:off x="4788543" y="184943"/>
                <a:ext cx="428628" cy="428110"/>
              </a:xfrm>
              <a:prstGeom prst="ellipse">
                <a:avLst/>
              </a:prstGeom>
              <a:gradFill>
                <a:gsLst>
                  <a:gs pos="0">
                    <a:srgbClr val="BABABA"/>
                  </a:gs>
                  <a:gs pos="35000">
                    <a:srgbClr val="CFCFCF"/>
                  </a:gs>
                  <a:gs pos="100000">
                    <a:srgbClr val="EDEDED"/>
                  </a:gs>
                </a:gsLst>
                <a:lin ang="1620000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300"/>
                  <a:buFont typeface="Trebuchet MS"/>
                  <a:buNone/>
                </a:pPr>
                <a:r>
                  <a:rPr lang="ru-RU" sz="230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A</a:t>
                </a:r>
                <a:endParaRPr sz="23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459" name="Google Shape;459;p33"/>
              <p:cNvSpPr/>
              <p:nvPr/>
            </p:nvSpPr>
            <p:spPr>
              <a:xfrm>
                <a:off x="6286543" y="182934"/>
                <a:ext cx="428628" cy="428110"/>
              </a:xfrm>
              <a:prstGeom prst="ellipse">
                <a:avLst/>
              </a:prstGeom>
              <a:gradFill>
                <a:gsLst>
                  <a:gs pos="0">
                    <a:srgbClr val="BABABA"/>
                  </a:gs>
                  <a:gs pos="35000">
                    <a:srgbClr val="CFCFCF"/>
                  </a:gs>
                  <a:gs pos="100000">
                    <a:srgbClr val="EDEDED"/>
                  </a:gs>
                </a:gsLst>
                <a:lin ang="1620000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300"/>
                  <a:buFont typeface="Trebuchet MS"/>
                  <a:buNone/>
                </a:pPr>
                <a:r>
                  <a:rPr lang="ru-RU" sz="230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C</a:t>
                </a:r>
                <a:endParaRPr sz="23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463" name="Google Shape;463;p33"/>
              <p:cNvSpPr/>
              <p:nvPr/>
            </p:nvSpPr>
            <p:spPr>
              <a:xfrm>
                <a:off x="6286543" y="1389881"/>
                <a:ext cx="428628" cy="428110"/>
              </a:xfrm>
              <a:prstGeom prst="ellipse">
                <a:avLst/>
              </a:prstGeom>
              <a:gradFill>
                <a:gsLst>
                  <a:gs pos="0">
                    <a:srgbClr val="BABABA"/>
                  </a:gs>
                  <a:gs pos="35000">
                    <a:srgbClr val="CFCFCF"/>
                  </a:gs>
                  <a:gs pos="100000">
                    <a:srgbClr val="EDEDED"/>
                  </a:gs>
                </a:gsLst>
                <a:lin ang="1620000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300"/>
                  <a:buFont typeface="Trebuchet MS"/>
                  <a:buNone/>
                </a:pPr>
                <a:r>
                  <a:rPr lang="ru-RU" sz="230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D</a:t>
                </a:r>
                <a:endParaRPr sz="23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464" name="Google Shape;464;p33"/>
              <p:cNvSpPr/>
              <p:nvPr/>
            </p:nvSpPr>
            <p:spPr>
              <a:xfrm>
                <a:off x="4786345" y="1389881"/>
                <a:ext cx="428628" cy="428110"/>
              </a:xfrm>
              <a:prstGeom prst="ellipse">
                <a:avLst/>
              </a:prstGeom>
              <a:gradFill>
                <a:gsLst>
                  <a:gs pos="0">
                    <a:srgbClr val="BABABA"/>
                  </a:gs>
                  <a:gs pos="35000">
                    <a:srgbClr val="CFCFCF"/>
                  </a:gs>
                  <a:gs pos="100000">
                    <a:srgbClr val="EDEDED"/>
                  </a:gs>
                </a:gsLst>
                <a:lin ang="1620000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300"/>
                  <a:buFont typeface="Trebuchet MS"/>
                  <a:buNone/>
                </a:pPr>
                <a:r>
                  <a:rPr lang="ru-RU" sz="230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B</a:t>
                </a:r>
                <a:endParaRPr sz="23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cxnSp>
            <p:nvCxnSpPr>
              <p:cNvPr id="465" name="Google Shape;465;p33"/>
              <p:cNvCxnSpPr/>
              <p:nvPr/>
            </p:nvCxnSpPr>
            <p:spPr>
              <a:xfrm rot="5400000">
                <a:off x="4677134" y="1007952"/>
                <a:ext cx="813007" cy="1099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triangl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509"/>
                  </a:srgbClr>
                </a:outerShdw>
              </a:effectLst>
            </p:spPr>
          </p:cxnSp>
          <p:cxnSp>
            <p:nvCxnSpPr>
              <p:cNvPr id="466" name="Google Shape;466;p33"/>
              <p:cNvCxnSpPr/>
              <p:nvPr/>
            </p:nvCxnSpPr>
            <p:spPr>
              <a:xfrm rot="5400000">
                <a:off x="6010873" y="1008454"/>
                <a:ext cx="814011" cy="1099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  <a:effectLst>
                <a:outerShdw blurRad="40000" rotWithShape="0" dir="5400000" dist="23000">
                  <a:srgbClr val="000000">
                    <a:alpha val="34509"/>
                  </a:srgbClr>
                </a:outerShdw>
              </a:effectLst>
            </p:spPr>
          </p:cxnSp>
          <p:cxnSp>
            <p:nvCxnSpPr>
              <p:cNvPr id="467" name="Google Shape;467;p33"/>
              <p:cNvCxnSpPr/>
              <p:nvPr/>
            </p:nvCxnSpPr>
            <p:spPr>
              <a:xfrm rot="5400000">
                <a:off x="6160846" y="1007952"/>
                <a:ext cx="813007" cy="1099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triangl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509"/>
                  </a:srgbClr>
                </a:outerShdw>
              </a:effectLst>
            </p:spPr>
          </p:cxnSp>
        </p:grpSp>
        <p:sp>
          <p:nvSpPr>
            <p:cNvPr id="468" name="Google Shape;468;p33"/>
            <p:cNvSpPr txBox="1"/>
            <p:nvPr/>
          </p:nvSpPr>
          <p:spPr>
            <a:xfrm>
              <a:off x="714348" y="3429000"/>
              <a:ext cx="642942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Calibri"/>
                <a:buNone/>
              </a:pPr>
              <a:r>
                <a:rPr b="1" lang="ru-RU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12</a:t>
              </a:r>
              <a:endParaRPr b="1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33"/>
            <p:cNvSpPr txBox="1"/>
            <p:nvPr/>
          </p:nvSpPr>
          <p:spPr>
            <a:xfrm>
              <a:off x="2214546" y="2214554"/>
              <a:ext cx="428628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Calibri"/>
                <a:buNone/>
              </a:pPr>
              <a:r>
                <a:rPr b="1" lang="ru-RU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b="1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33"/>
            <p:cNvSpPr txBox="1"/>
            <p:nvPr/>
          </p:nvSpPr>
          <p:spPr>
            <a:xfrm>
              <a:off x="3643304" y="3450422"/>
              <a:ext cx="428628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Calibri"/>
                <a:buNone/>
              </a:pPr>
              <a:r>
                <a:rPr b="1" lang="ru-RU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b="1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33"/>
            <p:cNvSpPr txBox="1"/>
            <p:nvPr/>
          </p:nvSpPr>
          <p:spPr>
            <a:xfrm>
              <a:off x="2214546" y="4786322"/>
              <a:ext cx="428628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Calibri"/>
                <a:buNone/>
              </a:pPr>
              <a:r>
                <a:rPr b="1" lang="ru-RU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b="1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33"/>
            <p:cNvSpPr txBox="1"/>
            <p:nvPr/>
          </p:nvSpPr>
          <p:spPr>
            <a:xfrm>
              <a:off x="2071669" y="3297103"/>
              <a:ext cx="428628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Calibri"/>
                <a:buNone/>
              </a:pPr>
              <a:r>
                <a:rPr b="1" lang="ru-RU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473" name="Google Shape;473;p33"/>
          <p:cNvGraphicFramePr/>
          <p:nvPr/>
        </p:nvGraphicFramePr>
        <p:xfrm>
          <a:off x="5143500" y="2200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{FD0033FB-A69D-4449-981F-27205E5818D3}</a:tableStyleId>
              </a:tblPr>
              <a:tblGrid>
                <a:gridCol w="581675"/>
                <a:gridCol w="680100"/>
                <a:gridCol w="680100"/>
                <a:gridCol w="562275"/>
                <a:gridCol w="581675"/>
              </a:tblGrid>
              <a:tr h="491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ru-RU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ru-RU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ru-RU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ru-RU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81"/>
                    </a:solidFill>
                  </a:tcPr>
                </a:tc>
              </a:tr>
              <a:tr h="491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ru-RU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ru-RU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ru-RU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1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ru-RU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ru-RU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ru-RU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ru-RU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1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ru-RU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ru-RU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1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ru-RU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ru-RU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E3B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4"/>
          <p:cNvSpPr txBox="1"/>
          <p:nvPr>
            <p:ph type="title"/>
          </p:nvPr>
        </p:nvSpPr>
        <p:spPr>
          <a:xfrm>
            <a:off x="457200" y="274638"/>
            <a:ext cx="8229600" cy="5825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ru-RU"/>
              <a:t>Степень вершины</a:t>
            </a:r>
            <a:endParaRPr/>
          </a:p>
        </p:txBody>
      </p:sp>
      <p:sp>
        <p:nvSpPr>
          <p:cNvPr id="479" name="Google Shape;479;p34"/>
          <p:cNvSpPr txBox="1"/>
          <p:nvPr>
            <p:ph idx="1" type="body"/>
          </p:nvPr>
        </p:nvSpPr>
        <p:spPr>
          <a:xfrm>
            <a:off x="457200" y="1000109"/>
            <a:ext cx="8229600" cy="32861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i="1" lang="ru-RU" sz="2800"/>
              <a:t>Степенью по входу </a:t>
            </a:r>
            <a:r>
              <a:rPr lang="ru-RU" sz="2800"/>
              <a:t>(</a:t>
            </a:r>
            <a:r>
              <a:rPr i="1" lang="ru-RU" sz="2800">
                <a:solidFill>
                  <a:srgbClr val="FF0000"/>
                </a:solidFill>
              </a:rPr>
              <a:t>полустепенью входа</a:t>
            </a:r>
            <a:r>
              <a:rPr lang="ru-RU" sz="2800"/>
              <a:t>)</a:t>
            </a:r>
            <a:r>
              <a:rPr i="1" lang="ru-RU" sz="2800"/>
              <a:t> </a:t>
            </a:r>
            <a:r>
              <a:rPr lang="ru-RU" sz="2800"/>
              <a:t>вершины </a:t>
            </a:r>
            <a:r>
              <a:rPr b="1" i="1" lang="ru-RU">
                <a:solidFill>
                  <a:srgbClr val="FF0000"/>
                </a:solidFill>
              </a:rPr>
              <a:t>а</a:t>
            </a:r>
            <a:r>
              <a:rPr i="1" lang="ru-RU" sz="2800"/>
              <a:t> </a:t>
            </a:r>
            <a:r>
              <a:rPr lang="ru-RU" sz="2800"/>
              <a:t>назовем число входящих в нее дуг,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sz="2800"/>
              <a:t>а </a:t>
            </a:r>
            <a:r>
              <a:rPr i="1" lang="ru-RU" sz="2800"/>
              <a:t>степенью по выходу </a:t>
            </a:r>
            <a:r>
              <a:rPr lang="ru-RU" sz="2800"/>
              <a:t>(</a:t>
            </a:r>
            <a:r>
              <a:rPr i="1" lang="ru-RU" sz="2800">
                <a:solidFill>
                  <a:srgbClr val="FF0000"/>
                </a:solidFill>
              </a:rPr>
              <a:t>полустепенью исхода</a:t>
            </a:r>
            <a:r>
              <a:rPr lang="ru-RU" sz="2800"/>
              <a:t>)—число выходящих из нее дуг.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sz="2800"/>
              <a:t>Если граф неориентированный, то </a:t>
            </a:r>
            <a:r>
              <a:rPr i="1" lang="ru-RU" sz="2800">
                <a:solidFill>
                  <a:srgbClr val="FF0000"/>
                </a:solidFill>
              </a:rPr>
              <a:t>степень</a:t>
            </a:r>
            <a:r>
              <a:rPr lang="ru-RU" sz="2800"/>
              <a:t> вершины – это количество ребер, связанных с ней.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480" name="Google Shape;480;p34"/>
          <p:cNvSpPr/>
          <p:nvPr/>
        </p:nvSpPr>
        <p:spPr>
          <a:xfrm>
            <a:off x="2343042" y="5029154"/>
            <a:ext cx="357190" cy="357190"/>
          </a:xfrm>
          <a:prstGeom prst="ellipse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34"/>
          <p:cNvSpPr/>
          <p:nvPr/>
        </p:nvSpPr>
        <p:spPr>
          <a:xfrm>
            <a:off x="3486050" y="5672096"/>
            <a:ext cx="357190" cy="357190"/>
          </a:xfrm>
          <a:prstGeom prst="ellipse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34"/>
          <p:cNvSpPr/>
          <p:nvPr/>
        </p:nvSpPr>
        <p:spPr>
          <a:xfrm>
            <a:off x="3414612" y="4529088"/>
            <a:ext cx="357190" cy="357190"/>
          </a:xfrm>
          <a:prstGeom prst="ellipse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34"/>
          <p:cNvSpPr/>
          <p:nvPr/>
        </p:nvSpPr>
        <p:spPr>
          <a:xfrm>
            <a:off x="4557620" y="5100592"/>
            <a:ext cx="357190" cy="357190"/>
          </a:xfrm>
          <a:prstGeom prst="ellipse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34"/>
          <p:cNvSpPr txBox="1"/>
          <p:nvPr/>
        </p:nvSpPr>
        <p:spPr>
          <a:xfrm>
            <a:off x="2343042" y="5029154"/>
            <a:ext cx="31451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34"/>
          <p:cNvSpPr txBox="1"/>
          <p:nvPr/>
        </p:nvSpPr>
        <p:spPr>
          <a:xfrm>
            <a:off x="4557620" y="5100592"/>
            <a:ext cx="31451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34"/>
          <p:cNvSpPr txBox="1"/>
          <p:nvPr/>
        </p:nvSpPr>
        <p:spPr>
          <a:xfrm>
            <a:off x="3414612" y="4529088"/>
            <a:ext cx="31451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7" name="Google Shape;487;p34"/>
          <p:cNvCxnSpPr>
            <a:stCxn id="484" idx="1"/>
            <a:endCxn id="484" idx="0"/>
          </p:cNvCxnSpPr>
          <p:nvPr/>
        </p:nvCxnSpPr>
        <p:spPr>
          <a:xfrm flipH="1" rot="10800000">
            <a:off x="2343042" y="5029109"/>
            <a:ext cx="157200" cy="200100"/>
          </a:xfrm>
          <a:prstGeom prst="curvedConnector4">
            <a:avLst>
              <a:gd fmla="val -401637" name="adj1"/>
              <a:gd fmla="val 301263" name="adj2"/>
            </a:avLst>
          </a:pr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88" name="Google Shape;488;p34"/>
          <p:cNvCxnSpPr>
            <a:stCxn id="484" idx="0"/>
            <a:endCxn id="486" idx="1"/>
          </p:cNvCxnSpPr>
          <p:nvPr/>
        </p:nvCxnSpPr>
        <p:spPr>
          <a:xfrm rot="-5400000">
            <a:off x="2807497" y="4421954"/>
            <a:ext cx="300000" cy="914400"/>
          </a:xfrm>
          <a:prstGeom prst="curvedConnector2">
            <a:avLst/>
          </a:pr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89" name="Google Shape;489;p34"/>
          <p:cNvCxnSpPr>
            <a:stCxn id="485" idx="2"/>
          </p:cNvCxnSpPr>
          <p:nvPr/>
        </p:nvCxnSpPr>
        <p:spPr>
          <a:xfrm rot="5400000">
            <a:off x="4083825" y="5260252"/>
            <a:ext cx="390600" cy="871500"/>
          </a:xfrm>
          <a:prstGeom prst="curvedConnector2">
            <a:avLst/>
          </a:pr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90" name="Google Shape;490;p34"/>
          <p:cNvCxnSpPr>
            <a:stCxn id="486" idx="2"/>
          </p:cNvCxnSpPr>
          <p:nvPr/>
        </p:nvCxnSpPr>
        <p:spPr>
          <a:xfrm rot="5400000">
            <a:off x="3157567" y="5329098"/>
            <a:ext cx="814200" cy="14400"/>
          </a:xfrm>
          <a:prstGeom prst="curvedConnector3">
            <a:avLst>
              <a:gd fmla="val 50009" name="adj1"/>
            </a:avLst>
          </a:pr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91" name="Google Shape;491;p34"/>
          <p:cNvCxnSpPr>
            <a:endCxn id="485" idx="1"/>
          </p:cNvCxnSpPr>
          <p:nvPr/>
        </p:nvCxnSpPr>
        <p:spPr>
          <a:xfrm flipH="1" rot="10800000">
            <a:off x="3643220" y="5300647"/>
            <a:ext cx="914400" cy="371400"/>
          </a:xfrm>
          <a:prstGeom prst="curvedConnector2">
            <a:avLst/>
          </a:pr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92" name="Google Shape;492;p34"/>
          <p:cNvCxnSpPr>
            <a:endCxn id="484" idx="2"/>
          </p:cNvCxnSpPr>
          <p:nvPr/>
        </p:nvCxnSpPr>
        <p:spPr>
          <a:xfrm rot="10800000">
            <a:off x="2500297" y="5429264"/>
            <a:ext cx="985800" cy="399900"/>
          </a:xfrm>
          <a:prstGeom prst="curvedConnector2">
            <a:avLst/>
          </a:pr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93" name="Google Shape;493;p34"/>
          <p:cNvCxnSpPr>
            <a:stCxn id="482" idx="6"/>
            <a:endCxn id="485" idx="0"/>
          </p:cNvCxnSpPr>
          <p:nvPr/>
        </p:nvCxnSpPr>
        <p:spPr>
          <a:xfrm>
            <a:off x="3771802" y="4707683"/>
            <a:ext cx="943200" cy="393000"/>
          </a:xfrm>
          <a:prstGeom prst="curvedConnector2">
            <a:avLst/>
          </a:pr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94" name="Google Shape;494;p34"/>
          <p:cNvSpPr txBox="1"/>
          <p:nvPr/>
        </p:nvSpPr>
        <p:spPr>
          <a:xfrm>
            <a:off x="3500430" y="5643578"/>
            <a:ext cx="31451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34"/>
          <p:cNvSpPr txBox="1"/>
          <p:nvPr/>
        </p:nvSpPr>
        <p:spPr>
          <a:xfrm>
            <a:off x="5357818" y="4429132"/>
            <a:ext cx="332898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вершины 2: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полустепень входа =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полустепень исхода = 2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5"/>
          <p:cNvSpPr txBox="1"/>
          <p:nvPr>
            <p:ph type="title"/>
          </p:nvPr>
        </p:nvSpPr>
        <p:spPr>
          <a:xfrm>
            <a:off x="457200" y="274638"/>
            <a:ext cx="8229600" cy="5825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ru-RU"/>
              <a:t>Ациклические графы</a:t>
            </a:r>
            <a:endParaRPr/>
          </a:p>
        </p:txBody>
      </p:sp>
      <p:sp>
        <p:nvSpPr>
          <p:cNvPr id="501" name="Google Shape;501;p35"/>
          <p:cNvSpPr txBox="1"/>
          <p:nvPr>
            <p:ph idx="1" type="body"/>
          </p:nvPr>
        </p:nvSpPr>
        <p:spPr>
          <a:xfrm>
            <a:off x="500034" y="1000108"/>
            <a:ext cx="8229600" cy="31257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i="1" lang="ru-RU" sz="2800">
                <a:solidFill>
                  <a:srgbClr val="FF0000"/>
                </a:solidFill>
              </a:rPr>
              <a:t>Ациклическим графом </a:t>
            </a:r>
            <a:r>
              <a:rPr lang="ru-RU" sz="2800"/>
              <a:t>называется (ориентированный) граф, не имеющий циклов.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sz="2800"/>
              <a:t>Вершину, степень по входу которой равна 0, назовем </a:t>
            </a:r>
            <a:r>
              <a:rPr i="1" lang="ru-RU" sz="2800">
                <a:solidFill>
                  <a:srgbClr val="FF0000"/>
                </a:solidFill>
              </a:rPr>
              <a:t>базовой</a:t>
            </a:r>
            <a:r>
              <a:rPr i="1" lang="ru-RU" sz="2800"/>
              <a:t>.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sz="2800"/>
              <a:t>Вершину, степень по выходу которой равна 0, назовем </a:t>
            </a:r>
            <a:r>
              <a:rPr i="1" lang="ru-RU" sz="2800">
                <a:solidFill>
                  <a:srgbClr val="FF0000"/>
                </a:solidFill>
              </a:rPr>
              <a:t>листом</a:t>
            </a:r>
            <a:r>
              <a:rPr i="1" lang="ru-RU" sz="2800"/>
              <a:t> </a:t>
            </a:r>
            <a:r>
              <a:rPr lang="ru-RU" sz="2800"/>
              <a:t>(или </a:t>
            </a:r>
            <a:r>
              <a:rPr i="1" lang="ru-RU" sz="2800">
                <a:solidFill>
                  <a:srgbClr val="FF0000"/>
                </a:solidFill>
              </a:rPr>
              <a:t>концевой</a:t>
            </a:r>
            <a:r>
              <a:rPr i="1" lang="ru-RU" sz="2800"/>
              <a:t> </a:t>
            </a:r>
            <a:r>
              <a:rPr lang="ru-RU" sz="2800"/>
              <a:t>вершиной). </a:t>
            </a:r>
            <a:endParaRPr/>
          </a:p>
        </p:txBody>
      </p:sp>
      <p:sp>
        <p:nvSpPr>
          <p:cNvPr id="502" name="Google Shape;502;p35"/>
          <p:cNvSpPr/>
          <p:nvPr/>
        </p:nvSpPr>
        <p:spPr>
          <a:xfrm>
            <a:off x="928662" y="4786322"/>
            <a:ext cx="500066" cy="500066"/>
          </a:xfrm>
          <a:prstGeom prst="ellipse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p35"/>
          <p:cNvSpPr txBox="1"/>
          <p:nvPr/>
        </p:nvSpPr>
        <p:spPr>
          <a:xfrm flipH="1">
            <a:off x="1071538" y="4857760"/>
            <a:ext cx="28575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04" name="Google Shape;504;p35"/>
          <p:cNvSpPr/>
          <p:nvPr/>
        </p:nvSpPr>
        <p:spPr>
          <a:xfrm>
            <a:off x="2143108" y="4786322"/>
            <a:ext cx="500066" cy="428628"/>
          </a:xfrm>
          <a:prstGeom prst="ellipse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35"/>
          <p:cNvSpPr txBox="1"/>
          <p:nvPr/>
        </p:nvSpPr>
        <p:spPr>
          <a:xfrm>
            <a:off x="2214546" y="4786322"/>
            <a:ext cx="31451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506" name="Google Shape;506;p35"/>
          <p:cNvSpPr/>
          <p:nvPr/>
        </p:nvSpPr>
        <p:spPr>
          <a:xfrm>
            <a:off x="3357554" y="4714884"/>
            <a:ext cx="500066" cy="500066"/>
          </a:xfrm>
          <a:prstGeom prst="ellipse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35"/>
          <p:cNvSpPr txBox="1"/>
          <p:nvPr/>
        </p:nvSpPr>
        <p:spPr>
          <a:xfrm>
            <a:off x="3428992" y="4714884"/>
            <a:ext cx="28575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508" name="Google Shape;508;p35"/>
          <p:cNvSpPr/>
          <p:nvPr/>
        </p:nvSpPr>
        <p:spPr>
          <a:xfrm>
            <a:off x="4643438" y="4714884"/>
            <a:ext cx="500066" cy="428628"/>
          </a:xfrm>
          <a:prstGeom prst="ellipse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35"/>
          <p:cNvSpPr txBox="1"/>
          <p:nvPr/>
        </p:nvSpPr>
        <p:spPr>
          <a:xfrm>
            <a:off x="4714876" y="4714884"/>
            <a:ext cx="31451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510" name="Google Shape;510;p35"/>
          <p:cNvSpPr/>
          <p:nvPr/>
        </p:nvSpPr>
        <p:spPr>
          <a:xfrm>
            <a:off x="1500166" y="5500702"/>
            <a:ext cx="500066" cy="500066"/>
          </a:xfrm>
          <a:prstGeom prst="ellipse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35"/>
          <p:cNvSpPr txBox="1"/>
          <p:nvPr/>
        </p:nvSpPr>
        <p:spPr>
          <a:xfrm>
            <a:off x="1643042" y="5500702"/>
            <a:ext cx="28575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512" name="Google Shape;512;p35"/>
          <p:cNvSpPr/>
          <p:nvPr/>
        </p:nvSpPr>
        <p:spPr>
          <a:xfrm>
            <a:off x="2857488" y="5500702"/>
            <a:ext cx="500066" cy="500066"/>
          </a:xfrm>
          <a:prstGeom prst="ellipse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35"/>
          <p:cNvSpPr txBox="1"/>
          <p:nvPr/>
        </p:nvSpPr>
        <p:spPr>
          <a:xfrm>
            <a:off x="2928926" y="5572140"/>
            <a:ext cx="28575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514" name="Google Shape;514;p35"/>
          <p:cNvSpPr/>
          <p:nvPr/>
        </p:nvSpPr>
        <p:spPr>
          <a:xfrm>
            <a:off x="4000496" y="5572140"/>
            <a:ext cx="571504" cy="500066"/>
          </a:xfrm>
          <a:prstGeom prst="ellipse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35"/>
          <p:cNvSpPr txBox="1"/>
          <p:nvPr/>
        </p:nvSpPr>
        <p:spPr>
          <a:xfrm>
            <a:off x="4143372" y="5643578"/>
            <a:ext cx="28575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516" name="Google Shape;516;p35"/>
          <p:cNvSpPr/>
          <p:nvPr/>
        </p:nvSpPr>
        <p:spPr>
          <a:xfrm>
            <a:off x="857224" y="6143644"/>
            <a:ext cx="500066" cy="571480"/>
          </a:xfrm>
          <a:prstGeom prst="ellipse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35"/>
          <p:cNvSpPr txBox="1"/>
          <p:nvPr/>
        </p:nvSpPr>
        <p:spPr>
          <a:xfrm>
            <a:off x="928662" y="6215082"/>
            <a:ext cx="31451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518" name="Google Shape;518;p35"/>
          <p:cNvSpPr/>
          <p:nvPr/>
        </p:nvSpPr>
        <p:spPr>
          <a:xfrm>
            <a:off x="2071670" y="6215082"/>
            <a:ext cx="571504" cy="500066"/>
          </a:xfrm>
          <a:prstGeom prst="ellipse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35"/>
          <p:cNvSpPr txBox="1"/>
          <p:nvPr/>
        </p:nvSpPr>
        <p:spPr>
          <a:xfrm>
            <a:off x="2214546" y="6286520"/>
            <a:ext cx="28575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cxnSp>
        <p:nvCxnSpPr>
          <p:cNvPr id="520" name="Google Shape;520;p35"/>
          <p:cNvCxnSpPr>
            <a:stCxn id="506" idx="2"/>
            <a:endCxn id="512" idx="0"/>
          </p:cNvCxnSpPr>
          <p:nvPr/>
        </p:nvCxnSpPr>
        <p:spPr>
          <a:xfrm flipH="1">
            <a:off x="3107654" y="4964917"/>
            <a:ext cx="249900" cy="535800"/>
          </a:xfrm>
          <a:prstGeom prst="curvedConnector2">
            <a:avLst/>
          </a:pr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21" name="Google Shape;521;p35"/>
          <p:cNvCxnSpPr>
            <a:stCxn id="512" idx="2"/>
            <a:endCxn id="518" idx="7"/>
          </p:cNvCxnSpPr>
          <p:nvPr/>
        </p:nvCxnSpPr>
        <p:spPr>
          <a:xfrm flipH="1">
            <a:off x="2559588" y="5750735"/>
            <a:ext cx="297900" cy="537600"/>
          </a:xfrm>
          <a:prstGeom prst="curvedConnector2">
            <a:avLst/>
          </a:pr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22" name="Google Shape;522;p35"/>
          <p:cNvCxnSpPr>
            <a:stCxn id="510" idx="6"/>
            <a:endCxn id="518" idx="0"/>
          </p:cNvCxnSpPr>
          <p:nvPr/>
        </p:nvCxnSpPr>
        <p:spPr>
          <a:xfrm>
            <a:off x="2000232" y="5750735"/>
            <a:ext cx="357300" cy="464400"/>
          </a:xfrm>
          <a:prstGeom prst="curvedConnector2">
            <a:avLst/>
          </a:pr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23" name="Google Shape;523;p35"/>
          <p:cNvCxnSpPr>
            <a:stCxn id="510" idx="3"/>
            <a:endCxn id="516" idx="6"/>
          </p:cNvCxnSpPr>
          <p:nvPr/>
        </p:nvCxnSpPr>
        <p:spPr>
          <a:xfrm rot="5400000">
            <a:off x="1214449" y="6070485"/>
            <a:ext cx="501900" cy="216000"/>
          </a:xfrm>
          <a:prstGeom prst="curvedConnector2">
            <a:avLst/>
          </a:pr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24" name="Google Shape;524;p35"/>
          <p:cNvCxnSpPr>
            <a:stCxn id="502" idx="2"/>
            <a:endCxn id="516" idx="2"/>
          </p:cNvCxnSpPr>
          <p:nvPr/>
        </p:nvCxnSpPr>
        <p:spPr>
          <a:xfrm flipH="1">
            <a:off x="857262" y="5036355"/>
            <a:ext cx="71400" cy="1392900"/>
          </a:xfrm>
          <a:prstGeom prst="curvedConnector3">
            <a:avLst>
              <a:gd fmla="val 420222" name="adj1"/>
            </a:avLst>
          </a:pr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25" name="Google Shape;525;p35"/>
          <p:cNvCxnSpPr>
            <a:stCxn id="502" idx="6"/>
            <a:endCxn id="510" idx="1"/>
          </p:cNvCxnSpPr>
          <p:nvPr/>
        </p:nvCxnSpPr>
        <p:spPr>
          <a:xfrm>
            <a:off x="1428728" y="5036355"/>
            <a:ext cx="144600" cy="537600"/>
          </a:xfrm>
          <a:prstGeom prst="curvedConnector2">
            <a:avLst/>
          </a:pr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26" name="Google Shape;526;p35"/>
          <p:cNvCxnSpPr>
            <a:stCxn id="506" idx="6"/>
            <a:endCxn id="514" idx="0"/>
          </p:cNvCxnSpPr>
          <p:nvPr/>
        </p:nvCxnSpPr>
        <p:spPr>
          <a:xfrm>
            <a:off x="3857620" y="4964917"/>
            <a:ext cx="428700" cy="607200"/>
          </a:xfrm>
          <a:prstGeom prst="curvedConnector2">
            <a:avLst/>
          </a:pr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527" name="Google Shape;527;p35"/>
          <p:cNvSpPr txBox="1"/>
          <p:nvPr/>
        </p:nvSpPr>
        <p:spPr>
          <a:xfrm>
            <a:off x="5580112" y="4581128"/>
            <a:ext cx="345638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Базовые вершины: 1, 2, 3, 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Листья – 2, 4, 8, 9, 7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6"/>
          <p:cNvSpPr txBox="1"/>
          <p:nvPr>
            <p:ph type="title"/>
          </p:nvPr>
        </p:nvSpPr>
        <p:spPr>
          <a:xfrm>
            <a:off x="457200" y="274638"/>
            <a:ext cx="8229600" cy="5825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ru-RU"/>
              <a:t>Дуга и путь в ациклическом графе</a:t>
            </a:r>
            <a:endParaRPr/>
          </a:p>
        </p:txBody>
      </p:sp>
      <p:sp>
        <p:nvSpPr>
          <p:cNvPr id="533" name="Google Shape;533;p36"/>
          <p:cNvSpPr txBox="1"/>
          <p:nvPr>
            <p:ph idx="1" type="body"/>
          </p:nvPr>
        </p:nvSpPr>
        <p:spPr>
          <a:xfrm>
            <a:off x="457200" y="2000240"/>
            <a:ext cx="8229600" cy="41259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Если (</a:t>
            </a:r>
            <a:r>
              <a:rPr i="1" lang="ru-RU"/>
              <a:t>a</a:t>
            </a:r>
            <a:r>
              <a:rPr lang="ru-RU"/>
              <a:t>, </a:t>
            </a:r>
            <a:r>
              <a:rPr i="1" lang="ru-RU"/>
              <a:t>b</a:t>
            </a:r>
            <a:r>
              <a:rPr lang="ru-RU"/>
              <a:t>) – дуга в ациклическом графе,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то </a:t>
            </a:r>
            <a:r>
              <a:rPr i="1" lang="ru-RU"/>
              <a:t>a</a:t>
            </a:r>
            <a:r>
              <a:rPr lang="ru-RU"/>
              <a:t> – </a:t>
            </a:r>
            <a:r>
              <a:rPr lang="ru-RU">
                <a:solidFill>
                  <a:srgbClr val="FF0000"/>
                </a:solidFill>
              </a:rPr>
              <a:t>прямой предок </a:t>
            </a:r>
            <a:r>
              <a:rPr i="1" lang="ru-RU"/>
              <a:t>b</a:t>
            </a:r>
            <a:r>
              <a:rPr lang="ru-RU"/>
              <a:t>,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	</a:t>
            </a:r>
            <a:r>
              <a:rPr i="1" lang="ru-RU"/>
              <a:t>b</a:t>
            </a:r>
            <a:r>
              <a:rPr lang="ru-RU"/>
              <a:t> – </a:t>
            </a:r>
            <a:r>
              <a:rPr lang="ru-RU">
                <a:solidFill>
                  <a:srgbClr val="FF0000"/>
                </a:solidFill>
              </a:rPr>
              <a:t>прямой потомок </a:t>
            </a:r>
            <a:r>
              <a:rPr i="1" lang="ru-RU"/>
              <a:t>a</a:t>
            </a:r>
            <a:r>
              <a:rPr lang="ru-RU"/>
              <a:t>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Если в ациклическом графе существует путь из </a:t>
            </a:r>
            <a:r>
              <a:rPr i="1" lang="ru-RU"/>
              <a:t>a</a:t>
            </a:r>
            <a:r>
              <a:rPr lang="ru-RU"/>
              <a:t> в </a:t>
            </a:r>
            <a:r>
              <a:rPr i="1" lang="ru-RU"/>
              <a:t>b</a:t>
            </a:r>
            <a:r>
              <a:rPr lang="ru-RU"/>
              <a:t>,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то </a:t>
            </a:r>
            <a:r>
              <a:rPr i="1" lang="ru-RU"/>
              <a:t>a</a:t>
            </a:r>
            <a:r>
              <a:rPr lang="ru-RU"/>
              <a:t> – </a:t>
            </a:r>
            <a:r>
              <a:rPr lang="ru-RU">
                <a:solidFill>
                  <a:srgbClr val="FF0000"/>
                </a:solidFill>
              </a:rPr>
              <a:t>предок </a:t>
            </a:r>
            <a:r>
              <a:rPr i="1" lang="ru-RU"/>
              <a:t>b</a:t>
            </a:r>
            <a:r>
              <a:rPr lang="ru-RU"/>
              <a:t>,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	</a:t>
            </a:r>
            <a:r>
              <a:rPr i="1" lang="ru-RU"/>
              <a:t>b</a:t>
            </a:r>
            <a:r>
              <a:rPr lang="ru-RU"/>
              <a:t> – </a:t>
            </a:r>
            <a:r>
              <a:rPr lang="ru-RU">
                <a:solidFill>
                  <a:srgbClr val="FF0000"/>
                </a:solidFill>
              </a:rPr>
              <a:t>потомок </a:t>
            </a:r>
            <a:r>
              <a:rPr i="1" lang="ru-RU"/>
              <a:t>a</a:t>
            </a:r>
            <a:r>
              <a:rPr lang="ru-RU"/>
              <a:t>.</a:t>
            </a:r>
            <a:endParaRPr/>
          </a:p>
        </p:txBody>
      </p:sp>
      <p:sp>
        <p:nvSpPr>
          <p:cNvPr id="534" name="Google Shape;534;p36"/>
          <p:cNvSpPr/>
          <p:nvPr/>
        </p:nvSpPr>
        <p:spPr>
          <a:xfrm>
            <a:off x="2500298" y="1214422"/>
            <a:ext cx="500066" cy="571504"/>
          </a:xfrm>
          <a:prstGeom prst="ellipse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36"/>
          <p:cNvSpPr/>
          <p:nvPr/>
        </p:nvSpPr>
        <p:spPr>
          <a:xfrm>
            <a:off x="5500694" y="1285860"/>
            <a:ext cx="571504" cy="571504"/>
          </a:xfrm>
          <a:prstGeom prst="ellipse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36"/>
          <p:cNvSpPr txBox="1"/>
          <p:nvPr/>
        </p:nvSpPr>
        <p:spPr>
          <a:xfrm>
            <a:off x="5643570" y="1357298"/>
            <a:ext cx="35719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36"/>
          <p:cNvSpPr txBox="1"/>
          <p:nvPr/>
        </p:nvSpPr>
        <p:spPr>
          <a:xfrm>
            <a:off x="2571736" y="1285860"/>
            <a:ext cx="34336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8" name="Google Shape;538;p36"/>
          <p:cNvCxnSpPr>
            <a:stCxn id="534" idx="7"/>
            <a:endCxn id="535" idx="1"/>
          </p:cNvCxnSpPr>
          <p:nvPr/>
        </p:nvCxnSpPr>
        <p:spPr>
          <a:xfrm flipH="1" rot="-5400000">
            <a:off x="4220131" y="5117"/>
            <a:ext cx="71400" cy="2657400"/>
          </a:xfrm>
          <a:prstGeom prst="curvedConnector3">
            <a:avLst>
              <a:gd fmla="val -437387" name="adj1"/>
            </a:avLst>
          </a:pr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7"/>
          <p:cNvSpPr txBox="1"/>
          <p:nvPr>
            <p:ph type="title"/>
          </p:nvPr>
        </p:nvSpPr>
        <p:spPr>
          <a:xfrm>
            <a:off x="457200" y="274638"/>
            <a:ext cx="8229600" cy="5825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ru-RU"/>
              <a:t>Количество путей из А в Ж</a:t>
            </a:r>
            <a:endParaRPr b="1"/>
          </a:p>
        </p:txBody>
      </p:sp>
      <p:grpSp>
        <p:nvGrpSpPr>
          <p:cNvPr id="544" name="Google Shape;544;p37"/>
          <p:cNvGrpSpPr/>
          <p:nvPr/>
        </p:nvGrpSpPr>
        <p:grpSpPr>
          <a:xfrm>
            <a:off x="989013" y="1247775"/>
            <a:ext cx="5627687" cy="3727450"/>
            <a:chOff x="403646" y="1850692"/>
            <a:chExt cx="3333179" cy="2206804"/>
          </a:xfrm>
        </p:grpSpPr>
        <p:sp>
          <p:nvSpPr>
            <p:cNvPr id="545" name="Google Shape;545;p37"/>
            <p:cNvSpPr/>
            <p:nvPr/>
          </p:nvSpPr>
          <p:spPr>
            <a:xfrm>
              <a:off x="627961" y="2781759"/>
              <a:ext cx="132202" cy="132202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546" name="Google Shape;546;p37"/>
            <p:cNvSpPr/>
            <p:nvPr/>
          </p:nvSpPr>
          <p:spPr>
            <a:xfrm>
              <a:off x="1330286" y="1961002"/>
              <a:ext cx="132202" cy="132202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547" name="Google Shape;547;p37"/>
            <p:cNvSpPr/>
            <p:nvPr/>
          </p:nvSpPr>
          <p:spPr>
            <a:xfrm>
              <a:off x="2032611" y="2781759"/>
              <a:ext cx="132202" cy="132202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548" name="Google Shape;548;p37"/>
            <p:cNvSpPr/>
            <p:nvPr/>
          </p:nvSpPr>
          <p:spPr>
            <a:xfrm>
              <a:off x="2734936" y="1961002"/>
              <a:ext cx="132202" cy="132202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549" name="Google Shape;549;p37"/>
            <p:cNvSpPr/>
            <p:nvPr/>
          </p:nvSpPr>
          <p:spPr>
            <a:xfrm>
              <a:off x="3437262" y="2781759"/>
              <a:ext cx="132202" cy="132202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550" name="Google Shape;550;p37"/>
            <p:cNvSpPr/>
            <p:nvPr/>
          </p:nvSpPr>
          <p:spPr>
            <a:xfrm>
              <a:off x="1330286" y="3602515"/>
              <a:ext cx="132202" cy="132202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551" name="Google Shape;551;p37"/>
            <p:cNvSpPr/>
            <p:nvPr/>
          </p:nvSpPr>
          <p:spPr>
            <a:xfrm>
              <a:off x="2734936" y="3602515"/>
              <a:ext cx="132202" cy="132202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552" name="Google Shape;552;p37"/>
            <p:cNvSpPr/>
            <p:nvPr/>
          </p:nvSpPr>
          <p:spPr>
            <a:xfrm>
              <a:off x="3552675" y="2857276"/>
              <a:ext cx="18415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Ж</a:t>
              </a:r>
              <a:endParaRPr/>
            </a:p>
          </p:txBody>
        </p:sp>
        <p:sp>
          <p:nvSpPr>
            <p:cNvPr id="553" name="Google Shape;553;p37"/>
            <p:cNvSpPr/>
            <p:nvPr/>
          </p:nvSpPr>
          <p:spPr>
            <a:xfrm>
              <a:off x="403646" y="2690028"/>
              <a:ext cx="18415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А</a:t>
              </a:r>
              <a:endParaRPr/>
            </a:p>
          </p:txBody>
        </p:sp>
        <p:sp>
          <p:nvSpPr>
            <p:cNvPr id="554" name="Google Shape;554;p37"/>
            <p:cNvSpPr/>
            <p:nvPr/>
          </p:nvSpPr>
          <p:spPr>
            <a:xfrm>
              <a:off x="1097041" y="1850692"/>
              <a:ext cx="18415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Б</a:t>
              </a:r>
              <a:endParaRPr/>
            </a:p>
          </p:txBody>
        </p:sp>
        <p:sp>
          <p:nvSpPr>
            <p:cNvPr id="555" name="Google Shape;555;p37"/>
            <p:cNvSpPr/>
            <p:nvPr/>
          </p:nvSpPr>
          <p:spPr>
            <a:xfrm>
              <a:off x="1174827" y="3714596"/>
              <a:ext cx="18415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В</a:t>
              </a:r>
              <a:endParaRPr/>
            </a:p>
          </p:txBody>
        </p:sp>
        <p:sp>
          <p:nvSpPr>
            <p:cNvPr id="556" name="Google Shape;556;p37"/>
            <p:cNvSpPr/>
            <p:nvPr/>
          </p:nvSpPr>
          <p:spPr>
            <a:xfrm>
              <a:off x="2056845" y="2883963"/>
              <a:ext cx="18415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Г</a:t>
              </a:r>
              <a:endParaRPr/>
            </a:p>
          </p:txBody>
        </p:sp>
        <p:sp>
          <p:nvSpPr>
            <p:cNvPr id="557" name="Google Shape;557;p37"/>
            <p:cNvSpPr/>
            <p:nvPr/>
          </p:nvSpPr>
          <p:spPr>
            <a:xfrm>
              <a:off x="2604556" y="2050527"/>
              <a:ext cx="18415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Д</a:t>
              </a:r>
              <a:endParaRPr/>
            </a:p>
          </p:txBody>
        </p:sp>
        <p:sp>
          <p:nvSpPr>
            <p:cNvPr id="558" name="Google Shape;558;p37"/>
            <p:cNvSpPr/>
            <p:nvPr/>
          </p:nvSpPr>
          <p:spPr>
            <a:xfrm>
              <a:off x="2695154" y="3692562"/>
              <a:ext cx="18415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Е</a:t>
              </a:r>
              <a:endParaRPr/>
            </a:p>
          </p:txBody>
        </p:sp>
        <p:sp>
          <p:nvSpPr>
            <p:cNvPr id="559" name="Google Shape;559;p37"/>
            <p:cNvSpPr/>
            <p:nvPr/>
          </p:nvSpPr>
          <p:spPr>
            <a:xfrm flipH="1">
              <a:off x="730250" y="2838450"/>
              <a:ext cx="1314450" cy="5080"/>
            </a:xfrm>
            <a:custGeom>
              <a:rect b="b" l="l" r="r" t="t"/>
              <a:pathLst>
                <a:path extrusionOk="0" h="584200" w="857250">
                  <a:moveTo>
                    <a:pt x="857250" y="0"/>
                  </a:moveTo>
                  <a:lnTo>
                    <a:pt x="0" y="58420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560" name="Google Shape;560;p37"/>
            <p:cNvSpPr/>
            <p:nvPr/>
          </p:nvSpPr>
          <p:spPr>
            <a:xfrm flipH="1">
              <a:off x="2120900" y="2838450"/>
              <a:ext cx="1314450" cy="5080"/>
            </a:xfrm>
            <a:custGeom>
              <a:rect b="b" l="l" r="r" t="t"/>
              <a:pathLst>
                <a:path extrusionOk="0" h="584200" w="857250">
                  <a:moveTo>
                    <a:pt x="857250" y="0"/>
                  </a:moveTo>
                  <a:lnTo>
                    <a:pt x="0" y="58420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561" name="Google Shape;561;p37"/>
            <p:cNvSpPr/>
            <p:nvPr/>
          </p:nvSpPr>
          <p:spPr>
            <a:xfrm rot="10800000">
              <a:off x="723900" y="2070100"/>
              <a:ext cx="628650" cy="730250"/>
            </a:xfrm>
            <a:custGeom>
              <a:rect b="b" l="l" r="r" t="t"/>
              <a:pathLst>
                <a:path extrusionOk="0" h="584200" w="857250">
                  <a:moveTo>
                    <a:pt x="857250" y="0"/>
                  </a:moveTo>
                  <a:lnTo>
                    <a:pt x="0" y="58420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562" name="Google Shape;562;p37"/>
            <p:cNvSpPr/>
            <p:nvPr/>
          </p:nvSpPr>
          <p:spPr>
            <a:xfrm rot="10800000">
              <a:off x="2832100" y="2908300"/>
              <a:ext cx="628650" cy="730250"/>
            </a:xfrm>
            <a:custGeom>
              <a:rect b="b" l="l" r="r" t="t"/>
              <a:pathLst>
                <a:path extrusionOk="0" h="584200" w="857250">
                  <a:moveTo>
                    <a:pt x="857250" y="0"/>
                  </a:moveTo>
                  <a:lnTo>
                    <a:pt x="0" y="58420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563" name="Google Shape;563;p37"/>
            <p:cNvSpPr/>
            <p:nvPr/>
          </p:nvSpPr>
          <p:spPr>
            <a:xfrm flipH="1">
              <a:off x="711200" y="2889250"/>
              <a:ext cx="628650" cy="730250"/>
            </a:xfrm>
            <a:custGeom>
              <a:rect b="b" l="l" r="r" t="t"/>
              <a:pathLst>
                <a:path extrusionOk="0" h="584200" w="857250">
                  <a:moveTo>
                    <a:pt x="857250" y="0"/>
                  </a:moveTo>
                  <a:lnTo>
                    <a:pt x="0" y="58420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564" name="Google Shape;564;p37"/>
            <p:cNvSpPr/>
            <p:nvPr/>
          </p:nvSpPr>
          <p:spPr>
            <a:xfrm flipH="1">
              <a:off x="1428750" y="2070100"/>
              <a:ext cx="628650" cy="730250"/>
            </a:xfrm>
            <a:custGeom>
              <a:rect b="b" l="l" r="r" t="t"/>
              <a:pathLst>
                <a:path extrusionOk="0" h="584200" w="857250">
                  <a:moveTo>
                    <a:pt x="857250" y="0"/>
                  </a:moveTo>
                  <a:lnTo>
                    <a:pt x="0" y="58420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565" name="Google Shape;565;p37"/>
            <p:cNvSpPr/>
            <p:nvPr/>
          </p:nvSpPr>
          <p:spPr>
            <a:xfrm flipH="1">
              <a:off x="2832100" y="2070100"/>
              <a:ext cx="628650" cy="730250"/>
            </a:xfrm>
            <a:custGeom>
              <a:rect b="b" l="l" r="r" t="t"/>
              <a:pathLst>
                <a:path extrusionOk="0" h="584200" w="857250">
                  <a:moveTo>
                    <a:pt x="857250" y="0"/>
                  </a:moveTo>
                  <a:lnTo>
                    <a:pt x="0" y="58420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566" name="Google Shape;566;p37"/>
            <p:cNvSpPr/>
            <p:nvPr/>
          </p:nvSpPr>
          <p:spPr>
            <a:xfrm rot="10800000">
              <a:off x="1435100" y="2895600"/>
              <a:ext cx="628650" cy="730250"/>
            </a:xfrm>
            <a:custGeom>
              <a:rect b="b" l="l" r="r" t="t"/>
              <a:pathLst>
                <a:path extrusionOk="0" h="584200" w="857250">
                  <a:moveTo>
                    <a:pt x="857250" y="0"/>
                  </a:moveTo>
                  <a:lnTo>
                    <a:pt x="0" y="58420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567" name="Google Shape;567;p37"/>
            <p:cNvSpPr/>
            <p:nvPr/>
          </p:nvSpPr>
          <p:spPr>
            <a:xfrm flipH="1">
              <a:off x="1422400" y="2025650"/>
              <a:ext cx="1314450" cy="5080"/>
            </a:xfrm>
            <a:custGeom>
              <a:rect b="b" l="l" r="r" t="t"/>
              <a:pathLst>
                <a:path extrusionOk="0" h="584200" w="857250">
                  <a:moveTo>
                    <a:pt x="857250" y="0"/>
                  </a:moveTo>
                  <a:lnTo>
                    <a:pt x="0" y="58420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568" name="Google Shape;568;p37"/>
            <p:cNvSpPr/>
            <p:nvPr/>
          </p:nvSpPr>
          <p:spPr>
            <a:xfrm flipH="1">
              <a:off x="1422400" y="3663950"/>
              <a:ext cx="1314450" cy="5080"/>
            </a:xfrm>
            <a:custGeom>
              <a:rect b="b" l="l" r="r" t="t"/>
              <a:pathLst>
                <a:path extrusionOk="0" h="584200" w="857250">
                  <a:moveTo>
                    <a:pt x="857250" y="0"/>
                  </a:moveTo>
                  <a:lnTo>
                    <a:pt x="0" y="58420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569" name="Google Shape;569;p37"/>
            <p:cNvSpPr/>
            <p:nvPr/>
          </p:nvSpPr>
          <p:spPr>
            <a:xfrm flipH="1">
              <a:off x="1403350" y="2038350"/>
              <a:ext cx="2019300" cy="768350"/>
            </a:xfrm>
            <a:custGeom>
              <a:rect b="b" l="l" r="r" t="t"/>
              <a:pathLst>
                <a:path extrusionOk="0" h="584200" w="857250">
                  <a:moveTo>
                    <a:pt x="857250" y="0"/>
                  </a:moveTo>
                  <a:lnTo>
                    <a:pt x="0" y="58420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570" name="Google Shape;570;p37"/>
            <p:cNvSpPr/>
            <p:nvPr/>
          </p:nvSpPr>
          <p:spPr>
            <a:xfrm rot="10800000">
              <a:off x="1403350" y="2889250"/>
              <a:ext cx="2019300" cy="768350"/>
            </a:xfrm>
            <a:custGeom>
              <a:rect b="b" l="l" r="r" t="t"/>
              <a:pathLst>
                <a:path extrusionOk="0" h="584200" w="857250">
                  <a:moveTo>
                    <a:pt x="857250" y="0"/>
                  </a:moveTo>
                  <a:lnTo>
                    <a:pt x="0" y="58420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571" name="Google Shape;571;p37"/>
          <p:cNvSpPr/>
          <p:nvPr/>
        </p:nvSpPr>
        <p:spPr>
          <a:xfrm>
            <a:off x="2860675" y="844550"/>
            <a:ext cx="506413" cy="576263"/>
          </a:xfrm>
          <a:prstGeom prst="wedgeRoundRectCallout">
            <a:avLst>
              <a:gd fmla="val -77879" name="adj1"/>
              <a:gd fmla="val 44681" name="adj2"/>
              <a:gd fmla="val 16667" name="adj3"/>
            </a:avLst>
          </a:prstGeom>
          <a:solidFill>
            <a:srgbClr val="FFFF99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37"/>
          <p:cNvSpPr/>
          <p:nvPr/>
        </p:nvSpPr>
        <p:spPr>
          <a:xfrm>
            <a:off x="3014663" y="4389438"/>
            <a:ext cx="506412" cy="576262"/>
          </a:xfrm>
          <a:prstGeom prst="wedgeRoundRectCallout">
            <a:avLst>
              <a:gd fmla="val -108267" name="adj1"/>
              <a:gd fmla="val -52673" name="adj2"/>
              <a:gd fmla="val 16667" name="adj3"/>
            </a:avLst>
          </a:prstGeom>
          <a:solidFill>
            <a:srgbClr val="FFFF99"/>
          </a:solidFill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37"/>
          <p:cNvSpPr/>
          <p:nvPr/>
        </p:nvSpPr>
        <p:spPr>
          <a:xfrm>
            <a:off x="5411788" y="989013"/>
            <a:ext cx="506412" cy="576262"/>
          </a:xfrm>
          <a:prstGeom prst="wedgeRoundRectCallout">
            <a:avLst>
              <a:gd fmla="val -100822" name="adj1"/>
              <a:gd fmla="val 37131" name="adj2"/>
              <a:gd fmla="val 16667" name="adj3"/>
            </a:avLst>
          </a:prstGeom>
          <a:solidFill>
            <a:srgbClr val="FFFF99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37"/>
          <p:cNvSpPr/>
          <p:nvPr/>
        </p:nvSpPr>
        <p:spPr>
          <a:xfrm>
            <a:off x="2601913" y="2016125"/>
            <a:ext cx="1776412" cy="576263"/>
          </a:xfrm>
          <a:prstGeom prst="wedgeRoundRectCallout">
            <a:avLst>
              <a:gd fmla="val 20904" name="adj1"/>
              <a:gd fmla="val 86989" name="adj2"/>
              <a:gd fmla="val 16667" name="adj3"/>
            </a:avLst>
          </a:prstGeom>
          <a:solidFill>
            <a:srgbClr val="FFFF99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1+1+1=3</a:t>
            </a:r>
            <a:endParaRPr sz="1800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37"/>
          <p:cNvSpPr/>
          <p:nvPr/>
        </p:nvSpPr>
        <p:spPr>
          <a:xfrm>
            <a:off x="5299075" y="4222750"/>
            <a:ext cx="506413" cy="576263"/>
          </a:xfrm>
          <a:prstGeom prst="wedgeRoundRectCallout">
            <a:avLst>
              <a:gd fmla="val -78972" name="adj1"/>
              <a:gd fmla="val -47704" name="adj2"/>
              <a:gd fmla="val 16667" name="adj3"/>
            </a:avLst>
          </a:prstGeom>
          <a:solidFill>
            <a:srgbClr val="FFFF99"/>
          </a:solidFill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37"/>
          <p:cNvSpPr/>
          <p:nvPr/>
        </p:nvSpPr>
        <p:spPr>
          <a:xfrm>
            <a:off x="5692775" y="1851025"/>
            <a:ext cx="2506663" cy="576263"/>
          </a:xfrm>
          <a:prstGeom prst="wedgeRoundRectCallout">
            <a:avLst>
              <a:gd fmla="val -27889" name="adj1"/>
              <a:gd fmla="val 120118" name="adj2"/>
              <a:gd fmla="val 16667" name="adj3"/>
            </a:avLst>
          </a:prstGeom>
          <a:solidFill>
            <a:srgbClr val="FFFF99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1+1+1+1+3=7</a:t>
            </a:r>
            <a:endParaRPr sz="1800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37"/>
          <p:cNvSpPr/>
          <p:nvPr/>
        </p:nvSpPr>
        <p:spPr>
          <a:xfrm>
            <a:off x="486238" y="5423904"/>
            <a:ext cx="77131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1" baseline="-25000" lang="ru-RU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Ж</a:t>
            </a:r>
            <a:r>
              <a:rPr b="1" lang="ru-RU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N</a:t>
            </a:r>
            <a:r>
              <a:rPr b="1" baseline="-25000" lang="ru-RU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 </a:t>
            </a:r>
            <a:r>
              <a:rPr b="1" lang="ru-RU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N</a:t>
            </a:r>
            <a:r>
              <a:rPr b="1" baseline="-25000" lang="ru-RU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 </a:t>
            </a:r>
            <a:r>
              <a:rPr b="1" lang="ru-RU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N</a:t>
            </a:r>
            <a:r>
              <a:rPr b="1" baseline="-25000" lang="ru-RU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Г </a:t>
            </a:r>
            <a:r>
              <a:rPr b="1" lang="ru-RU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N</a:t>
            </a:r>
            <a:r>
              <a:rPr b="1" baseline="-25000" lang="ru-RU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</a:t>
            </a:r>
            <a:r>
              <a:rPr b="1" lang="ru-RU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N</a:t>
            </a:r>
            <a:r>
              <a:rPr b="1" baseline="-25000" lang="ru-RU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 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38"/>
          <p:cNvSpPr txBox="1"/>
          <p:nvPr>
            <p:ph type="title"/>
          </p:nvPr>
        </p:nvSpPr>
        <p:spPr>
          <a:xfrm>
            <a:off x="457200" y="0"/>
            <a:ext cx="8229600" cy="7647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/>
              <a:t>Работа с графом</a:t>
            </a:r>
            <a:endParaRPr/>
          </a:p>
        </p:txBody>
      </p:sp>
      <p:sp>
        <p:nvSpPr>
          <p:cNvPr id="583" name="Google Shape;583;p38"/>
          <p:cNvSpPr txBox="1"/>
          <p:nvPr>
            <p:ph idx="1" type="body"/>
          </p:nvPr>
        </p:nvSpPr>
        <p:spPr>
          <a:xfrm>
            <a:off x="107504" y="764704"/>
            <a:ext cx="8784976" cy="6093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При работе с графами часто приходится выполнять некоторое действие по одному разу с каждой из вершин графа, например, когда некоторую порцию информации следует передать каждому из компьютеров в сети. При этом нерационально посещать какой-либо компьютер дважды. </a:t>
            </a:r>
            <a:endParaRPr/>
          </a:p>
          <a:p>
            <a:pPr indent="-170180" lvl="0" marL="342900" rtl="0" algn="just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just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Аналогичная ситуация возникает, если нужно собирать, а не распространять информацию.</a:t>
            </a:r>
            <a:endParaRPr/>
          </a:p>
          <a:p>
            <a:pPr indent="-170180" lvl="0" marL="342900" rtl="0" algn="just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just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Подобный обход можно совершать двумя способами. При обходе в глубину проход по выбранному пути осуществляется настолько глубоко, насколько это возможно, а при обходе по уровням происходит равномерное движение вдоль всех возможных направлений.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39"/>
          <p:cNvSpPr txBox="1"/>
          <p:nvPr>
            <p:ph type="title"/>
          </p:nvPr>
        </p:nvSpPr>
        <p:spPr>
          <a:xfrm>
            <a:off x="491763" y="69609"/>
            <a:ext cx="8229600" cy="62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ru-RU"/>
              <a:t>Обход в глубину</a:t>
            </a:r>
            <a:endParaRPr/>
          </a:p>
        </p:txBody>
      </p:sp>
      <p:sp>
        <p:nvSpPr>
          <p:cNvPr id="589" name="Google Shape;589;p39"/>
          <p:cNvSpPr txBox="1"/>
          <p:nvPr>
            <p:ph idx="1" type="body"/>
          </p:nvPr>
        </p:nvSpPr>
        <p:spPr>
          <a:xfrm>
            <a:off x="179512" y="946981"/>
            <a:ext cx="8712968" cy="5832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При обходе в глубину происходит посещение первого узла, а затем передвижение вдоль ребер графа, пока не будет достигнут тупик. Узел неориентированного графа является тупиком, если уже посещены все примыкающие к нему узлы. В ориентированном графе тупиком также оказывается узел, из которого нет выходящих ребер.</a:t>
            </a:r>
            <a:endParaRPr/>
          </a:p>
          <a:p>
            <a:pPr indent="-342900" lvl="0" marL="342900" rtl="0" algn="just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После попадания в тупик следует вернуться назад вдоль пройденного пути, пока не будет обнаружена вершина, у которой есть еще не посещенный сосед, а затем двигаться в новом направлении. Процесс оказывается завершенным после того, как произошел возврат в отправную точку, а все примыкающие к ней вершины уже посещены </a:t>
            </a:r>
            <a:endParaRPr/>
          </a:p>
          <a:p>
            <a:pPr indent="-170180" lvl="0" marL="342900" rtl="0" algn="just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40"/>
          <p:cNvSpPr txBox="1"/>
          <p:nvPr>
            <p:ph type="title"/>
          </p:nvPr>
        </p:nvSpPr>
        <p:spPr>
          <a:xfrm>
            <a:off x="457200" y="114233"/>
            <a:ext cx="8229600" cy="778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/>
              <a:t>Обход по уровням</a:t>
            </a:r>
            <a:endParaRPr/>
          </a:p>
        </p:txBody>
      </p:sp>
      <p:sp>
        <p:nvSpPr>
          <p:cNvPr id="595" name="Google Shape;595;p40"/>
          <p:cNvSpPr txBox="1"/>
          <p:nvPr>
            <p:ph idx="1" type="body"/>
          </p:nvPr>
        </p:nvSpPr>
        <p:spPr>
          <a:xfrm>
            <a:off x="179512" y="892331"/>
            <a:ext cx="8784976" cy="57770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При обходе графа по уровням после посещения первого узла происходит обход всех соседних с ним вершин. </a:t>
            </a:r>
            <a:endParaRPr/>
          </a:p>
          <a:p>
            <a:pPr indent="-342900" lvl="0" marL="342900" rtl="0" algn="just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При втором проходе посещаются все вершины на расстоянии «двух ребер» от начальной. </a:t>
            </a:r>
            <a:endParaRPr/>
          </a:p>
          <a:p>
            <a:pPr indent="-342900" lvl="0" marL="342900" rtl="0" algn="just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При каждом новом проходе обходятся вершины, расстояние от которых до начальной на единицу больше предыдущего. </a:t>
            </a:r>
            <a:endParaRPr/>
          </a:p>
          <a:p>
            <a:pPr indent="-342900" lvl="0" marL="342900" rtl="0" algn="just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В графе могут быть циклы, поэтому не исключено, что одну и ту же вершину можно соединить с начальной двумя различными путями. </a:t>
            </a:r>
            <a:endParaRPr/>
          </a:p>
          <a:p>
            <a:pPr indent="-342900" lvl="0" marL="342900" rtl="0" algn="just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При обходе этой вершины впервые проходится самый короткий до нее путь, и посещать ее второй раз нет необходимости. Поэтому, чтобы предупредить повторное посещение, приходится либо вести список посещенных вершин, либо сопоставить каждой вершине флажок, указывающий, посещена она или нет.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1"/>
          <p:cNvSpPr txBox="1"/>
          <p:nvPr>
            <p:ph type="title"/>
          </p:nvPr>
        </p:nvSpPr>
        <p:spPr>
          <a:xfrm>
            <a:off x="457200" y="90395"/>
            <a:ext cx="8229600" cy="6743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Calibri"/>
              <a:buNone/>
            </a:pPr>
            <a:r>
              <a:rPr b="1" lang="ru-RU" sz="3600">
                <a:solidFill>
                  <a:srgbClr val="002060"/>
                </a:solidFill>
              </a:rPr>
              <a:t>Типы моделей на графах</a:t>
            </a:r>
            <a:endParaRPr/>
          </a:p>
        </p:txBody>
      </p:sp>
      <p:sp>
        <p:nvSpPr>
          <p:cNvPr id="601" name="Google Shape;601;p41"/>
          <p:cNvSpPr txBox="1"/>
          <p:nvPr>
            <p:ph idx="1" type="body"/>
          </p:nvPr>
        </p:nvSpPr>
        <p:spPr>
          <a:xfrm>
            <a:off x="179512" y="908720"/>
            <a:ext cx="8784976" cy="5386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609600" lvl="0" marL="6096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1" lang="ru-RU"/>
              <a:t>Иерархия</a:t>
            </a:r>
            <a:r>
              <a:rPr lang="ru-RU"/>
              <a:t> (дерево). Принцип связи – «один ко многим». Фактически - это расположение частей или элементов целого в порядке от высшего к низшему.</a:t>
            </a:r>
            <a:endParaRPr/>
          </a:p>
          <a:p>
            <a:pPr indent="-436880" lvl="0" marL="6096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/>
          </a:p>
          <a:p>
            <a:pPr indent="-609600" lvl="0" marL="6096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1" lang="ru-RU"/>
              <a:t>Сеть</a:t>
            </a:r>
            <a:r>
              <a:rPr lang="ru-RU"/>
              <a:t>. Принцип связи – «многие ко многим».</a:t>
            </a:r>
            <a:endParaRPr/>
          </a:p>
          <a:p>
            <a:pPr indent="0" lvl="0" marL="0" rtl="0" algn="just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ru-RU"/>
              <a:t>Сетевая модель (сетевой график) </a:t>
            </a:r>
            <a:r>
              <a:rPr lang="ru-RU"/>
              <a:t>— ориентированный граф, вершины которого отображают состояния (характеристики)  некоторого объекта (например, строительного объекта, дорожной сети и т.д.), а дуги — работы (процессы), связанные с этим объектом. Каждой дуге соответствует показатель (время, расстояние и т.д.), характеризующий работу (процесс). </a:t>
            </a:r>
            <a:endParaRPr/>
          </a:p>
          <a:p>
            <a:pPr indent="-436880" lvl="0" marL="6096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457200" y="274638"/>
            <a:ext cx="8229600" cy="4397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Отношения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428596" y="785795"/>
            <a:ext cx="8229600" cy="35319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b="1" lang="ru-RU">
                <a:solidFill>
                  <a:srgbClr val="002060"/>
                </a:solidFill>
              </a:rPr>
              <a:t>Определение</a:t>
            </a:r>
            <a:r>
              <a:rPr b="1" lang="ru-RU"/>
              <a:t>. </a:t>
            </a:r>
            <a:r>
              <a:rPr lang="ru-RU"/>
              <a:t>Пусть </a:t>
            </a:r>
            <a:r>
              <a:rPr i="1" lang="ru-RU"/>
              <a:t>А </a:t>
            </a:r>
            <a:r>
              <a:rPr lang="ru-RU"/>
              <a:t>и </a:t>
            </a:r>
            <a:r>
              <a:rPr i="1" lang="ru-RU"/>
              <a:t>В </a:t>
            </a:r>
            <a:r>
              <a:rPr lang="ru-RU"/>
              <a:t>—множества. </a:t>
            </a:r>
            <a:endParaRPr/>
          </a:p>
          <a:p>
            <a:pPr indent="-342900" lvl="0" marL="342900" rtl="0" algn="just">
              <a:spcBef>
                <a:spcPts val="448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i="1" lang="ru-RU">
                <a:solidFill>
                  <a:srgbClr val="FF0000"/>
                </a:solidFill>
              </a:rPr>
              <a:t>Отношением</a:t>
            </a:r>
            <a:r>
              <a:rPr i="1" lang="ru-RU"/>
              <a:t> из А в В </a:t>
            </a:r>
            <a:r>
              <a:rPr lang="ru-RU"/>
              <a:t>называется любое подмножество множества </a:t>
            </a:r>
            <a:r>
              <a:rPr i="1" lang="ru-RU"/>
              <a:t>А</a:t>
            </a:r>
            <a:r>
              <a:rPr lang="ru-RU"/>
              <a:t>х</a:t>
            </a:r>
            <a:r>
              <a:rPr i="1" lang="ru-RU"/>
              <a:t>В. </a:t>
            </a:r>
            <a:endParaRPr i="1"/>
          </a:p>
          <a:p>
            <a:pPr indent="-342900" lvl="0" marL="342900" rtl="0" algn="just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Если </a:t>
            </a:r>
            <a:r>
              <a:rPr i="1" lang="ru-RU"/>
              <a:t>А </a:t>
            </a:r>
            <a:r>
              <a:rPr lang="ru-RU"/>
              <a:t>= </a:t>
            </a:r>
            <a:r>
              <a:rPr i="1" lang="ru-RU"/>
              <a:t>B</a:t>
            </a:r>
            <a:r>
              <a:rPr lang="ru-RU"/>
              <a:t>, то говорят, что отношение задано, или определено, </a:t>
            </a:r>
            <a:r>
              <a:rPr i="1" lang="ru-RU"/>
              <a:t>на А </a:t>
            </a:r>
            <a:r>
              <a:rPr lang="ru-RU"/>
              <a:t>(или просто, что это — </a:t>
            </a:r>
            <a:r>
              <a:rPr i="1" lang="ru-RU"/>
              <a:t>отношение на </a:t>
            </a:r>
            <a:r>
              <a:rPr lang="ru-RU"/>
              <a:t>множестве A). </a:t>
            </a:r>
            <a:endParaRPr/>
          </a:p>
          <a:p>
            <a:pPr indent="-342900" lvl="0" marL="342900" rtl="0" algn="just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Если </a:t>
            </a:r>
            <a:r>
              <a:rPr i="1" lang="ru-RU"/>
              <a:t>R</a:t>
            </a:r>
            <a:r>
              <a:rPr lang="ru-RU"/>
              <a:t> — отношение из </a:t>
            </a:r>
            <a:r>
              <a:rPr i="1" lang="ru-RU"/>
              <a:t>A</a:t>
            </a:r>
            <a:r>
              <a:rPr lang="ru-RU"/>
              <a:t> в </a:t>
            </a:r>
            <a:r>
              <a:rPr i="1" lang="ru-RU"/>
              <a:t>B</a:t>
            </a:r>
            <a:r>
              <a:rPr lang="ru-RU"/>
              <a:t> и (а, </a:t>
            </a:r>
            <a:r>
              <a:rPr i="1" lang="ru-RU"/>
              <a:t>b)</a:t>
            </a:r>
            <a:r>
              <a:rPr lang="ru-RU"/>
              <a:t>∈</a:t>
            </a:r>
            <a:r>
              <a:rPr i="1" lang="ru-RU"/>
              <a:t>R, </a:t>
            </a:r>
            <a:r>
              <a:rPr lang="ru-RU"/>
              <a:t>то пишут </a:t>
            </a:r>
            <a:r>
              <a:rPr i="1" lang="ru-RU"/>
              <a:t>аRb. </a:t>
            </a:r>
            <a:endParaRPr i="1"/>
          </a:p>
          <a:p>
            <a:pPr indent="-342900" lvl="0" marL="342900" rtl="0" algn="just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i="1" lang="ru-RU"/>
              <a:t>A</a:t>
            </a:r>
            <a:r>
              <a:rPr lang="ru-RU"/>
              <a:t> — </a:t>
            </a:r>
            <a:r>
              <a:rPr i="1" lang="ru-RU">
                <a:solidFill>
                  <a:srgbClr val="FF0000"/>
                </a:solidFill>
              </a:rPr>
              <a:t>область определения </a:t>
            </a:r>
            <a:r>
              <a:rPr lang="ru-RU"/>
              <a:t>отношения </a:t>
            </a:r>
            <a:r>
              <a:rPr i="1" lang="ru-RU"/>
              <a:t>R,</a:t>
            </a:r>
            <a:endParaRPr i="1"/>
          </a:p>
          <a:p>
            <a:pPr indent="-342900" lvl="0" marL="342900" rtl="0" algn="just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i="1" lang="ru-RU"/>
              <a:t>В </a:t>
            </a:r>
            <a:r>
              <a:rPr lang="ru-RU"/>
              <a:t>—</a:t>
            </a:r>
            <a:r>
              <a:rPr lang="ru-RU">
                <a:solidFill>
                  <a:srgbClr val="FF0000"/>
                </a:solidFill>
              </a:rPr>
              <a:t>множество</a:t>
            </a:r>
            <a:r>
              <a:rPr lang="ru-RU"/>
              <a:t> его </a:t>
            </a:r>
            <a:r>
              <a:rPr lang="ru-RU">
                <a:solidFill>
                  <a:srgbClr val="FF0000"/>
                </a:solidFill>
              </a:rPr>
              <a:t>значений</a:t>
            </a:r>
            <a:r>
              <a:rPr i="1" lang="ru-RU"/>
              <a:t>.</a:t>
            </a:r>
            <a:endParaRPr/>
          </a:p>
          <a:p>
            <a:pPr indent="-342900" lvl="0" marL="342900" rtl="0" algn="just">
              <a:spcBef>
                <a:spcPts val="448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b="1" lang="ru-RU">
                <a:solidFill>
                  <a:srgbClr val="002060"/>
                </a:solidFill>
              </a:rPr>
              <a:t>Определение</a:t>
            </a:r>
            <a:r>
              <a:rPr b="1" lang="ru-RU"/>
              <a:t>. </a:t>
            </a:r>
            <a:r>
              <a:rPr lang="ru-RU"/>
              <a:t>Отношение {(</a:t>
            </a:r>
            <a:r>
              <a:rPr i="1" lang="ru-RU"/>
              <a:t>b, а</a:t>
            </a:r>
            <a:r>
              <a:rPr lang="ru-RU"/>
              <a:t>)</a:t>
            </a:r>
            <a:r>
              <a:rPr i="1" lang="ru-RU"/>
              <a:t> </a:t>
            </a:r>
            <a:r>
              <a:rPr lang="ru-RU"/>
              <a:t>|</a:t>
            </a:r>
            <a:r>
              <a:rPr i="1" lang="ru-RU"/>
              <a:t> </a:t>
            </a:r>
            <a:r>
              <a:rPr lang="ru-RU"/>
              <a:t>(</a:t>
            </a:r>
            <a:r>
              <a:rPr i="1" lang="ru-RU"/>
              <a:t>а, b</a:t>
            </a:r>
            <a:r>
              <a:rPr lang="ru-RU"/>
              <a:t>)</a:t>
            </a:r>
            <a:r>
              <a:rPr i="1" lang="ru-RU"/>
              <a:t> </a:t>
            </a:r>
            <a:r>
              <a:rPr lang="ru-RU"/>
              <a:t>∈ </a:t>
            </a:r>
            <a:r>
              <a:rPr i="1" lang="ru-RU"/>
              <a:t>R</a:t>
            </a:r>
            <a:r>
              <a:rPr lang="ru-RU"/>
              <a:t>} называется </a:t>
            </a:r>
            <a:r>
              <a:rPr i="1" lang="ru-RU">
                <a:solidFill>
                  <a:srgbClr val="FF0000"/>
                </a:solidFill>
              </a:rPr>
              <a:t>обратным</a:t>
            </a:r>
            <a:r>
              <a:rPr i="1" lang="ru-RU"/>
              <a:t> </a:t>
            </a:r>
            <a:r>
              <a:rPr lang="ru-RU"/>
              <a:t>к отношению </a:t>
            </a:r>
            <a:r>
              <a:rPr i="1" lang="ru-RU"/>
              <a:t>R</a:t>
            </a:r>
            <a:r>
              <a:rPr lang="ru-RU"/>
              <a:t> и часто обозначается через </a:t>
            </a:r>
            <a:r>
              <a:rPr i="1" lang="ru-RU"/>
              <a:t>R</a:t>
            </a:r>
            <a:r>
              <a:rPr baseline="30000" lang="ru-RU"/>
              <a:t>-1</a:t>
            </a:r>
            <a:r>
              <a:rPr i="1" lang="ru-RU"/>
              <a:t>.</a:t>
            </a:r>
            <a:endParaRPr/>
          </a:p>
          <a:p>
            <a:pPr indent="-342900" lvl="0" marL="342900" rtl="0" algn="just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cxnSp>
        <p:nvCxnSpPr>
          <p:cNvPr id="101" name="Google Shape;101;p15"/>
          <p:cNvCxnSpPr/>
          <p:nvPr/>
        </p:nvCxnSpPr>
        <p:spPr>
          <a:xfrm>
            <a:off x="2571736" y="6500834"/>
            <a:ext cx="3286148" cy="1588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02" name="Google Shape;102;p15"/>
          <p:cNvCxnSpPr/>
          <p:nvPr/>
        </p:nvCxnSpPr>
        <p:spPr>
          <a:xfrm flipH="1" rot="5400000">
            <a:off x="1464447" y="5393545"/>
            <a:ext cx="2143140" cy="71438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03" name="Google Shape;103;p15"/>
          <p:cNvCxnSpPr/>
          <p:nvPr/>
        </p:nvCxnSpPr>
        <p:spPr>
          <a:xfrm rot="5400000">
            <a:off x="2285984" y="5572140"/>
            <a:ext cx="2143140" cy="1588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4" name="Google Shape;104;p15"/>
          <p:cNvCxnSpPr/>
          <p:nvPr/>
        </p:nvCxnSpPr>
        <p:spPr>
          <a:xfrm>
            <a:off x="2428860" y="6072206"/>
            <a:ext cx="2714644" cy="1588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5" name="Google Shape;105;p15"/>
          <p:cNvCxnSpPr/>
          <p:nvPr/>
        </p:nvCxnSpPr>
        <p:spPr>
          <a:xfrm>
            <a:off x="2428860" y="5286388"/>
            <a:ext cx="2571768" cy="1588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6" name="Google Shape;106;p15"/>
          <p:cNvCxnSpPr/>
          <p:nvPr/>
        </p:nvCxnSpPr>
        <p:spPr>
          <a:xfrm rot="5400000">
            <a:off x="3606793" y="5607859"/>
            <a:ext cx="2072496" cy="794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7" name="Google Shape;107;p15"/>
          <p:cNvSpPr txBox="1"/>
          <p:nvPr/>
        </p:nvSpPr>
        <p:spPr>
          <a:xfrm>
            <a:off x="2071670" y="5429264"/>
            <a:ext cx="35137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3786182" y="6396335"/>
            <a:ext cx="362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5"/>
          <p:cNvSpPr/>
          <p:nvPr/>
        </p:nvSpPr>
        <p:spPr>
          <a:xfrm>
            <a:off x="3358287" y="5286388"/>
            <a:ext cx="1285151" cy="785818"/>
          </a:xfrm>
          <a:prstGeom prst="rect">
            <a:avLst/>
          </a:prstGeom>
          <a:gradFill>
            <a:gsLst>
              <a:gs pos="0">
                <a:srgbClr val="97B4E4">
                  <a:alpha val="54901"/>
                </a:srgbClr>
              </a:gs>
              <a:gs pos="50000">
                <a:srgbClr val="BFCFEC"/>
              </a:gs>
              <a:gs pos="100000">
                <a:srgbClr val="E0E8F4"/>
              </a:gs>
            </a:gsLst>
            <a:path path="circle">
              <a:fillToRect l="100%" t="100%"/>
            </a:path>
            <a:tileRect b="-100%" r="-100%"/>
          </a:gradFill>
          <a:ln cap="flat" cmpd="sng" w="28575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5214942" y="5357826"/>
            <a:ext cx="66236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1" name="Google Shape;111;p15"/>
          <p:cNvCxnSpPr>
            <a:stCxn id="110" idx="1"/>
          </p:cNvCxnSpPr>
          <p:nvPr/>
        </p:nvCxnSpPr>
        <p:spPr>
          <a:xfrm rot="10800000">
            <a:off x="4500642" y="5572159"/>
            <a:ext cx="714300" cy="1650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12" name="Google Shape;112;p15"/>
          <p:cNvSpPr/>
          <p:nvPr/>
        </p:nvSpPr>
        <p:spPr>
          <a:xfrm>
            <a:off x="3363686" y="5292271"/>
            <a:ext cx="1279752" cy="760186"/>
          </a:xfrm>
          <a:custGeom>
            <a:rect b="b" l="l" r="r" t="t"/>
            <a:pathLst>
              <a:path extrusionOk="0" h="760186" w="1360714">
                <a:moveTo>
                  <a:pt x="0" y="760186"/>
                </a:moveTo>
                <a:lnTo>
                  <a:pt x="315685" y="357415"/>
                </a:lnTo>
                <a:lnTo>
                  <a:pt x="315685" y="357415"/>
                </a:lnTo>
                <a:cubicBezTo>
                  <a:pt x="399142" y="332015"/>
                  <a:pt x="654957" y="259444"/>
                  <a:pt x="816428" y="205015"/>
                </a:cubicBezTo>
                <a:cubicBezTo>
                  <a:pt x="977899" y="150586"/>
                  <a:pt x="1208314" y="61686"/>
                  <a:pt x="1284514" y="30843"/>
                </a:cubicBezTo>
                <a:cubicBezTo>
                  <a:pt x="1360714" y="0"/>
                  <a:pt x="1271814" y="19958"/>
                  <a:pt x="1273628" y="19958"/>
                </a:cubicBezTo>
                <a:cubicBezTo>
                  <a:pt x="1275442" y="19958"/>
                  <a:pt x="1295400" y="30843"/>
                  <a:pt x="1295400" y="30843"/>
                </a:cubicBezTo>
              </a:path>
            </a:pathLst>
          </a:custGeom>
          <a:noFill/>
          <a:ln cap="flat" cmpd="sng" w="28575">
            <a:solidFill>
              <a:srgbClr val="BD4B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5"/>
          <p:cNvSpPr txBox="1"/>
          <p:nvPr/>
        </p:nvSpPr>
        <p:spPr>
          <a:xfrm>
            <a:off x="5286380" y="5857892"/>
            <a:ext cx="35137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" name="Google Shape;114;p15"/>
          <p:cNvCxnSpPr>
            <a:stCxn id="113" idx="1"/>
          </p:cNvCxnSpPr>
          <p:nvPr/>
        </p:nvCxnSpPr>
        <p:spPr>
          <a:xfrm rot="10800000">
            <a:off x="4000580" y="5572125"/>
            <a:ext cx="1285800" cy="51660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42"/>
          <p:cNvSpPr txBox="1"/>
          <p:nvPr>
            <p:ph type="title"/>
          </p:nvPr>
        </p:nvSpPr>
        <p:spPr>
          <a:xfrm>
            <a:off x="457200" y="90395"/>
            <a:ext cx="8229600" cy="6743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Calibri"/>
              <a:buNone/>
            </a:pPr>
            <a:r>
              <a:rPr b="1" lang="ru-RU" sz="3600">
                <a:solidFill>
                  <a:srgbClr val="002060"/>
                </a:solidFill>
              </a:rPr>
              <a:t>Типы моделей на графах</a:t>
            </a:r>
            <a:endParaRPr/>
          </a:p>
        </p:txBody>
      </p:sp>
      <p:sp>
        <p:nvSpPr>
          <p:cNvPr id="607" name="Google Shape;607;p42"/>
          <p:cNvSpPr txBox="1"/>
          <p:nvPr>
            <p:ph idx="1" type="body"/>
          </p:nvPr>
        </p:nvSpPr>
        <p:spPr>
          <a:xfrm>
            <a:off x="179512" y="908720"/>
            <a:ext cx="8784976" cy="5386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609600" lvl="0" marL="6096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1" lang="ru-RU"/>
              <a:t>Иерархия</a:t>
            </a:r>
            <a:r>
              <a:rPr lang="ru-RU"/>
              <a:t> (дерево). Принцип связи – «один ко многим». Фактически - это расположение частей или элементов целого в порядке от высшего к низшему.</a:t>
            </a:r>
            <a:endParaRPr/>
          </a:p>
          <a:p>
            <a:pPr indent="-421640" lvl="0" marL="6096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/>
          </a:p>
          <a:p>
            <a:pPr indent="-609600" lvl="0" marL="6096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1" lang="ru-RU"/>
              <a:t>Сеть</a:t>
            </a:r>
            <a:r>
              <a:rPr lang="ru-RU"/>
              <a:t>. Принцип связи – «многие ко многим».</a:t>
            </a:r>
            <a:endParaRPr/>
          </a:p>
          <a:p>
            <a:pPr indent="-421640" lvl="0" marL="6096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	</a:t>
            </a:r>
            <a:r>
              <a:rPr b="1" lang="ru-RU"/>
              <a:t>Дерево</a:t>
            </a:r>
            <a:r>
              <a:rPr lang="ru-RU"/>
              <a:t> – это граф иерархической структуры. </a:t>
            </a:r>
            <a:br>
              <a:rPr lang="ru-RU"/>
            </a:br>
            <a:r>
              <a:rPr lang="ru-RU"/>
              <a:t>Между любыми двумя его вершинами существует единственный путь. Дерево не содержит циклов </a:t>
            </a:r>
            <a:br>
              <a:rPr lang="ru-RU"/>
            </a:br>
            <a:r>
              <a:rPr lang="ru-RU"/>
              <a:t>и петель.</a:t>
            </a:r>
            <a:endParaRPr/>
          </a:p>
          <a:p>
            <a:pPr indent="0" lvl="0" marL="0" rtl="0" algn="just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	</a:t>
            </a:r>
            <a:r>
              <a:rPr b="1" lang="ru-RU"/>
              <a:t>Дерево</a:t>
            </a:r>
            <a:r>
              <a:rPr lang="ru-RU"/>
              <a:t> – это связный граф без </a:t>
            </a:r>
            <a:br>
              <a:rPr lang="ru-RU"/>
            </a:br>
            <a:r>
              <a:rPr lang="ru-RU"/>
              <a:t>   циклов (замкнутых путей).</a:t>
            </a:r>
            <a:endParaRPr/>
          </a:p>
          <a:p>
            <a:pPr indent="-421640" lvl="0" marL="6096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43"/>
          <p:cNvSpPr txBox="1"/>
          <p:nvPr>
            <p:ph type="title"/>
          </p:nvPr>
        </p:nvSpPr>
        <p:spPr>
          <a:xfrm>
            <a:off x="457200" y="90395"/>
            <a:ext cx="8229600" cy="6743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Calibri"/>
              <a:buNone/>
            </a:pPr>
            <a:r>
              <a:rPr b="1" lang="ru-RU" sz="3600">
                <a:solidFill>
                  <a:srgbClr val="002060"/>
                </a:solidFill>
              </a:rPr>
              <a:t>Типы моделей на графах</a:t>
            </a:r>
            <a:endParaRPr/>
          </a:p>
        </p:txBody>
      </p:sp>
      <p:sp>
        <p:nvSpPr>
          <p:cNvPr id="613" name="Google Shape;613;p43"/>
          <p:cNvSpPr txBox="1"/>
          <p:nvPr>
            <p:ph idx="1" type="body"/>
          </p:nvPr>
        </p:nvSpPr>
        <p:spPr>
          <a:xfrm>
            <a:off x="179512" y="764705"/>
            <a:ext cx="8784976" cy="2547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ru-RU"/>
              <a:t>Дерево</a:t>
            </a:r>
            <a:r>
              <a:rPr lang="ru-RU"/>
              <a:t> – это граф иерархической структуры. </a:t>
            </a:r>
            <a:br>
              <a:rPr lang="ru-RU"/>
            </a:br>
            <a:r>
              <a:rPr lang="ru-RU"/>
              <a:t>Между любыми двумя его вершинами существует единственный путь. Дерево не содержит циклов и петель.</a:t>
            </a:r>
            <a:endParaRPr/>
          </a:p>
          <a:p>
            <a:pPr indent="0" lvl="0" marL="0" rtl="0" algn="just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ru-RU"/>
              <a:t>Дерево</a:t>
            </a:r>
            <a:r>
              <a:rPr lang="ru-RU"/>
              <a:t> – это связный граф без </a:t>
            </a:r>
            <a:br>
              <a:rPr lang="ru-RU"/>
            </a:br>
            <a:r>
              <a:rPr lang="ru-RU"/>
              <a:t>циклов (замкнутых путей).</a:t>
            </a:r>
            <a:endParaRPr/>
          </a:p>
          <a:p>
            <a:pPr indent="-421640" lvl="0" marL="6096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/>
          </a:p>
        </p:txBody>
      </p:sp>
      <p:grpSp>
        <p:nvGrpSpPr>
          <p:cNvPr id="614" name="Google Shape;614;p43"/>
          <p:cNvGrpSpPr/>
          <p:nvPr/>
        </p:nvGrpSpPr>
        <p:grpSpPr>
          <a:xfrm>
            <a:off x="1012701" y="3201178"/>
            <a:ext cx="2546350" cy="2287587"/>
            <a:chOff x="6203" y="10783"/>
            <a:chExt cx="1358" cy="1220"/>
          </a:xfrm>
        </p:grpSpPr>
        <p:sp>
          <p:nvSpPr>
            <p:cNvPr id="615" name="Google Shape;615;p43"/>
            <p:cNvSpPr/>
            <p:nvPr/>
          </p:nvSpPr>
          <p:spPr>
            <a:xfrm>
              <a:off x="7190" y="10783"/>
              <a:ext cx="371" cy="371"/>
            </a:xfrm>
            <a:prstGeom prst="ellipse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616" name="Google Shape;616;p43"/>
            <p:cNvSpPr/>
            <p:nvPr/>
          </p:nvSpPr>
          <p:spPr>
            <a:xfrm>
              <a:off x="6203" y="10950"/>
              <a:ext cx="274" cy="273"/>
            </a:xfrm>
            <a:prstGeom prst="ellipse">
              <a:avLst/>
            </a:prstGeom>
            <a:solidFill>
              <a:srgbClr val="E6E6FF"/>
            </a:solidFill>
            <a:ln>
              <a:noFill/>
            </a:ln>
            <a:effectLst>
              <a:outerShdw rotWithShape="0" algn="ctr" dir="2700000" dist="17961">
                <a:srgbClr val="808080"/>
              </a:outerShdw>
            </a:effectLst>
          </p:spPr>
          <p:txBody>
            <a:bodyPr anchorCtr="0" anchor="t" bIns="0" lIns="0" spcFirstLastPara="1" rIns="0" wrap="square" tIns="18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2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</a:t>
              </a:r>
              <a:endPara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43"/>
            <p:cNvSpPr/>
            <p:nvPr/>
          </p:nvSpPr>
          <p:spPr>
            <a:xfrm>
              <a:off x="6203" y="11730"/>
              <a:ext cx="274" cy="273"/>
            </a:xfrm>
            <a:prstGeom prst="ellipse">
              <a:avLst/>
            </a:prstGeom>
            <a:solidFill>
              <a:srgbClr val="E6E6FF"/>
            </a:solidFill>
            <a:ln>
              <a:noFill/>
            </a:ln>
            <a:effectLst>
              <a:outerShdw rotWithShape="0" algn="ctr" dir="2700000" dist="17961">
                <a:srgbClr val="808080"/>
              </a:outerShdw>
            </a:effectLst>
          </p:spPr>
          <p:txBody>
            <a:bodyPr anchorCtr="0" anchor="t" bIns="0" lIns="0" spcFirstLastPara="1" rIns="0" wrap="square" tIns="18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2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B</a:t>
              </a:r>
              <a:endPara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43"/>
            <p:cNvSpPr/>
            <p:nvPr/>
          </p:nvSpPr>
          <p:spPr>
            <a:xfrm>
              <a:off x="7116" y="10950"/>
              <a:ext cx="274" cy="273"/>
            </a:xfrm>
            <a:prstGeom prst="ellipse">
              <a:avLst/>
            </a:prstGeom>
            <a:solidFill>
              <a:srgbClr val="E6E6FF"/>
            </a:solidFill>
            <a:ln>
              <a:noFill/>
            </a:ln>
            <a:effectLst>
              <a:outerShdw rotWithShape="0" algn="ctr" dir="2700000" dist="17961">
                <a:srgbClr val="808080"/>
              </a:outerShdw>
            </a:effectLst>
          </p:spPr>
          <p:txBody>
            <a:bodyPr anchorCtr="0" anchor="t" bIns="0" lIns="0" spcFirstLastPara="1" rIns="0" wrap="square" tIns="18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2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</a:t>
              </a:r>
              <a:endPara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43"/>
            <p:cNvSpPr/>
            <p:nvPr/>
          </p:nvSpPr>
          <p:spPr>
            <a:xfrm>
              <a:off x="7116" y="11730"/>
              <a:ext cx="274" cy="272"/>
            </a:xfrm>
            <a:prstGeom prst="ellipse">
              <a:avLst/>
            </a:prstGeom>
            <a:solidFill>
              <a:srgbClr val="E6E6FF"/>
            </a:solidFill>
            <a:ln>
              <a:noFill/>
            </a:ln>
            <a:effectLst>
              <a:outerShdw rotWithShape="0" algn="ctr" dir="2700000" dist="17961">
                <a:srgbClr val="808080"/>
              </a:outerShdw>
            </a:effectLst>
          </p:spPr>
          <p:txBody>
            <a:bodyPr anchorCtr="0" anchor="t" bIns="0" lIns="0" spcFirstLastPara="1" rIns="0" wrap="square" tIns="18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2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</a:t>
              </a:r>
              <a:endPara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20" name="Google Shape;620;p43"/>
            <p:cNvCxnSpPr/>
            <p:nvPr/>
          </p:nvCxnSpPr>
          <p:spPr>
            <a:xfrm>
              <a:off x="6477" y="11867"/>
              <a:ext cx="639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1" name="Google Shape;621;p43"/>
            <p:cNvCxnSpPr/>
            <p:nvPr/>
          </p:nvCxnSpPr>
          <p:spPr>
            <a:xfrm flipH="1" rot="10800000">
              <a:off x="6340" y="11223"/>
              <a:ext cx="1" cy="50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2" name="Google Shape;622;p43"/>
            <p:cNvCxnSpPr/>
            <p:nvPr/>
          </p:nvCxnSpPr>
          <p:spPr>
            <a:xfrm flipH="1" rot="10800000">
              <a:off x="6477" y="11086"/>
              <a:ext cx="639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3" name="Google Shape;623;p43"/>
            <p:cNvCxnSpPr/>
            <p:nvPr/>
          </p:nvCxnSpPr>
          <p:spPr>
            <a:xfrm>
              <a:off x="7253" y="11222"/>
              <a:ext cx="1" cy="50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4" name="Google Shape;624;p43"/>
            <p:cNvCxnSpPr/>
            <p:nvPr/>
          </p:nvCxnSpPr>
          <p:spPr>
            <a:xfrm flipH="1" rot="10800000">
              <a:off x="6437" y="11182"/>
              <a:ext cx="719" cy="58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25" name="Google Shape;625;p43"/>
          <p:cNvGrpSpPr/>
          <p:nvPr/>
        </p:nvGrpSpPr>
        <p:grpSpPr>
          <a:xfrm>
            <a:off x="4355976" y="3193240"/>
            <a:ext cx="3648075" cy="2390775"/>
            <a:chOff x="3427" y="3631"/>
            <a:chExt cx="2437" cy="1597"/>
          </a:xfrm>
        </p:grpSpPr>
        <p:sp>
          <p:nvSpPr>
            <p:cNvPr id="626" name="Google Shape;626;p43"/>
            <p:cNvSpPr/>
            <p:nvPr/>
          </p:nvSpPr>
          <p:spPr>
            <a:xfrm>
              <a:off x="3427" y="4939"/>
              <a:ext cx="274" cy="281"/>
            </a:xfrm>
            <a:prstGeom prst="ellipse">
              <a:avLst/>
            </a:prstGeom>
            <a:solidFill>
              <a:srgbClr val="E6E6FF"/>
            </a:solidFill>
            <a:ln>
              <a:noFill/>
            </a:ln>
            <a:effectLst>
              <a:outerShdw rotWithShape="0" algn="ctr" dir="2700000" dist="17961">
                <a:srgbClr val="808080"/>
              </a:outerShdw>
            </a:effectLst>
          </p:spPr>
          <p:txBody>
            <a:bodyPr anchorCtr="0" anchor="t" bIns="0" lIns="0" spcFirstLastPara="1" rIns="0" wrap="square" tIns="18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H</a:t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43"/>
            <p:cNvSpPr/>
            <p:nvPr/>
          </p:nvSpPr>
          <p:spPr>
            <a:xfrm>
              <a:off x="4046" y="4954"/>
              <a:ext cx="274" cy="274"/>
            </a:xfrm>
            <a:prstGeom prst="ellipse">
              <a:avLst/>
            </a:prstGeom>
            <a:solidFill>
              <a:srgbClr val="E6E6FF"/>
            </a:solidFill>
            <a:ln>
              <a:noFill/>
            </a:ln>
            <a:effectLst>
              <a:outerShdw rotWithShape="0" algn="ctr" dir="2700000" dist="17961">
                <a:srgbClr val="808080"/>
              </a:outerShdw>
            </a:effectLst>
          </p:spPr>
          <p:txBody>
            <a:bodyPr anchorCtr="0" anchor="t" bIns="0" lIns="0" spcFirstLastPara="1" rIns="0" wrap="square" tIns="18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J</a:t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43"/>
            <p:cNvSpPr/>
            <p:nvPr/>
          </p:nvSpPr>
          <p:spPr>
            <a:xfrm>
              <a:off x="4664" y="3631"/>
              <a:ext cx="280" cy="274"/>
            </a:xfrm>
            <a:prstGeom prst="ellipse">
              <a:avLst/>
            </a:prstGeom>
            <a:solidFill>
              <a:srgbClr val="E6E6FF"/>
            </a:solidFill>
            <a:ln>
              <a:noFill/>
            </a:ln>
            <a:effectLst>
              <a:outerShdw rotWithShape="0" algn="ctr" dir="2700000" dist="17961">
                <a:srgbClr val="808080"/>
              </a:outerShdw>
            </a:effectLst>
          </p:spPr>
          <p:txBody>
            <a:bodyPr anchorCtr="0" anchor="t" bIns="0" lIns="0" spcFirstLastPara="1" rIns="0" wrap="square" tIns="18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</a:t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43"/>
            <p:cNvSpPr/>
            <p:nvPr/>
          </p:nvSpPr>
          <p:spPr>
            <a:xfrm>
              <a:off x="3736" y="4522"/>
              <a:ext cx="279" cy="271"/>
            </a:xfrm>
            <a:prstGeom prst="ellipse">
              <a:avLst/>
            </a:prstGeom>
            <a:solidFill>
              <a:srgbClr val="E6E6FF"/>
            </a:solidFill>
            <a:ln>
              <a:noFill/>
            </a:ln>
            <a:effectLst>
              <a:outerShdw rotWithShape="0" algn="ctr" dir="2700000" dist="17961">
                <a:srgbClr val="808080"/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</a:t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43"/>
            <p:cNvSpPr/>
            <p:nvPr/>
          </p:nvSpPr>
          <p:spPr>
            <a:xfrm>
              <a:off x="4046" y="4068"/>
              <a:ext cx="274" cy="274"/>
            </a:xfrm>
            <a:prstGeom prst="ellipse">
              <a:avLst/>
            </a:prstGeom>
            <a:solidFill>
              <a:srgbClr val="E6E6FF"/>
            </a:solidFill>
            <a:ln>
              <a:noFill/>
            </a:ln>
            <a:effectLst>
              <a:outerShdw rotWithShape="0" algn="ctr" dir="2700000" dist="17961">
                <a:srgbClr val="808080"/>
              </a:outerShdw>
            </a:effectLst>
          </p:spPr>
          <p:txBody>
            <a:bodyPr anchorCtr="0" anchor="t" bIns="0" lIns="0" spcFirstLastPara="1" rIns="0" wrap="square" tIns="18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B</a:t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43"/>
            <p:cNvSpPr/>
            <p:nvPr/>
          </p:nvSpPr>
          <p:spPr>
            <a:xfrm>
              <a:off x="4356" y="4519"/>
              <a:ext cx="274" cy="280"/>
            </a:xfrm>
            <a:prstGeom prst="ellipse">
              <a:avLst/>
            </a:prstGeom>
            <a:solidFill>
              <a:srgbClr val="E6E6FF"/>
            </a:solidFill>
            <a:ln>
              <a:noFill/>
            </a:ln>
            <a:effectLst>
              <a:outerShdw rotWithShape="0" algn="ctr" dir="2700000" dist="17961">
                <a:srgbClr val="808080"/>
              </a:outerShdw>
            </a:effectLst>
          </p:spPr>
          <p:txBody>
            <a:bodyPr anchorCtr="0" anchor="t" bIns="0" lIns="0" spcFirstLastPara="1" rIns="0" wrap="square" tIns="18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</a:t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43"/>
            <p:cNvSpPr/>
            <p:nvPr/>
          </p:nvSpPr>
          <p:spPr>
            <a:xfrm>
              <a:off x="4977" y="4519"/>
              <a:ext cx="274" cy="280"/>
            </a:xfrm>
            <a:prstGeom prst="ellipse">
              <a:avLst/>
            </a:prstGeom>
            <a:solidFill>
              <a:srgbClr val="E6E6FF"/>
            </a:solidFill>
            <a:ln>
              <a:noFill/>
            </a:ln>
            <a:effectLst>
              <a:outerShdw rotWithShape="0" algn="ctr" dir="2700000" dist="17961">
                <a:srgbClr val="808080"/>
              </a:outerShdw>
            </a:effectLst>
          </p:spPr>
          <p:txBody>
            <a:bodyPr anchorCtr="0" anchor="t" bIns="0" lIns="0" spcFirstLastPara="1" rIns="0" wrap="square" tIns="18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</a:t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43"/>
            <p:cNvSpPr/>
            <p:nvPr/>
          </p:nvSpPr>
          <p:spPr>
            <a:xfrm>
              <a:off x="5590" y="4519"/>
              <a:ext cx="274" cy="280"/>
            </a:xfrm>
            <a:prstGeom prst="ellipse">
              <a:avLst/>
            </a:prstGeom>
            <a:solidFill>
              <a:srgbClr val="E6E6FF"/>
            </a:solidFill>
            <a:ln>
              <a:noFill/>
            </a:ln>
            <a:effectLst>
              <a:outerShdw rotWithShape="0" algn="ctr" dir="2700000" dist="17961">
                <a:srgbClr val="808080"/>
              </a:outerShdw>
            </a:effectLst>
          </p:spPr>
          <p:txBody>
            <a:bodyPr anchorCtr="0" anchor="t" bIns="0" lIns="0" spcFirstLastPara="1" rIns="0" wrap="square" tIns="18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G</a:t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43"/>
            <p:cNvSpPr/>
            <p:nvPr/>
          </p:nvSpPr>
          <p:spPr>
            <a:xfrm>
              <a:off x="5284" y="4068"/>
              <a:ext cx="274" cy="274"/>
            </a:xfrm>
            <a:prstGeom prst="ellipse">
              <a:avLst/>
            </a:prstGeom>
            <a:solidFill>
              <a:srgbClr val="E6E6FF"/>
            </a:solidFill>
            <a:ln>
              <a:noFill/>
            </a:ln>
            <a:effectLst>
              <a:outerShdw rotWithShape="0" algn="ctr" dir="2700000" dist="17961">
                <a:srgbClr val="808080"/>
              </a:outerShdw>
            </a:effectLst>
          </p:spPr>
          <p:txBody>
            <a:bodyPr anchorCtr="0" anchor="t" bIns="0" lIns="0" spcFirstLastPara="1" rIns="0" wrap="square" tIns="18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</a:t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35" name="Google Shape;635;p43"/>
            <p:cNvCxnSpPr/>
            <p:nvPr/>
          </p:nvCxnSpPr>
          <p:spPr>
            <a:xfrm flipH="1">
              <a:off x="4280" y="3865"/>
              <a:ext cx="424" cy="24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6" name="Google Shape;636;p43"/>
            <p:cNvCxnSpPr/>
            <p:nvPr/>
          </p:nvCxnSpPr>
          <p:spPr>
            <a:xfrm>
              <a:off x="4898" y="3865"/>
              <a:ext cx="426" cy="24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7" name="Google Shape;637;p43"/>
            <p:cNvCxnSpPr/>
            <p:nvPr/>
          </p:nvCxnSpPr>
          <p:spPr>
            <a:xfrm flipH="1">
              <a:off x="3873" y="4302"/>
              <a:ext cx="213" cy="22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8" name="Google Shape;638;p43"/>
            <p:cNvCxnSpPr/>
            <p:nvPr/>
          </p:nvCxnSpPr>
          <p:spPr>
            <a:xfrm>
              <a:off x="4280" y="4302"/>
              <a:ext cx="213" cy="21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9" name="Google Shape;639;p43"/>
            <p:cNvCxnSpPr/>
            <p:nvPr/>
          </p:nvCxnSpPr>
          <p:spPr>
            <a:xfrm flipH="1">
              <a:off x="3564" y="4753"/>
              <a:ext cx="212" cy="18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0" name="Google Shape;640;p43"/>
            <p:cNvCxnSpPr/>
            <p:nvPr/>
          </p:nvCxnSpPr>
          <p:spPr>
            <a:xfrm>
              <a:off x="3970" y="4753"/>
              <a:ext cx="213" cy="20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1" name="Google Shape;641;p43"/>
            <p:cNvCxnSpPr/>
            <p:nvPr/>
          </p:nvCxnSpPr>
          <p:spPr>
            <a:xfrm flipH="1">
              <a:off x="5114" y="4302"/>
              <a:ext cx="210" cy="21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2" name="Google Shape;642;p43"/>
            <p:cNvCxnSpPr/>
            <p:nvPr/>
          </p:nvCxnSpPr>
          <p:spPr>
            <a:xfrm>
              <a:off x="5518" y="4302"/>
              <a:ext cx="209" cy="21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43" name="Google Shape;643;p43"/>
          <p:cNvSpPr/>
          <p:nvPr/>
        </p:nvSpPr>
        <p:spPr>
          <a:xfrm>
            <a:off x="6562601" y="5574490"/>
            <a:ext cx="1752600" cy="625475"/>
          </a:xfrm>
          <a:prstGeom prst="wedgeRoundRectCallout">
            <a:avLst>
              <a:gd fmla="val -56802" name="adj1"/>
              <a:gd fmla="val -147151" name="adj2"/>
              <a:gd fmla="val 16667" name="adj3"/>
            </a:avLst>
          </a:prstGeom>
          <a:solidFill>
            <a:srgbClr val="FFFF99"/>
          </a:solidFill>
          <a:ln>
            <a:noFill/>
          </a:ln>
          <a:effectLst>
            <a:outerShdw rotWithShape="0" algn="ctr" dir="2700000" dist="35921">
              <a:schemeClr val="dk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дерево</a:t>
            </a:r>
            <a:endParaRPr/>
          </a:p>
        </p:txBody>
      </p:sp>
      <p:sp>
        <p:nvSpPr>
          <p:cNvPr id="644" name="Google Shape;644;p43"/>
          <p:cNvSpPr/>
          <p:nvPr/>
        </p:nvSpPr>
        <p:spPr>
          <a:xfrm rot="2700000">
            <a:off x="1685801" y="4053665"/>
            <a:ext cx="901700" cy="901700"/>
          </a:xfrm>
          <a:prstGeom prst="plus">
            <a:avLst>
              <a:gd fmla="val 44718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43"/>
          <p:cNvSpPr/>
          <p:nvPr/>
        </p:nvSpPr>
        <p:spPr>
          <a:xfrm>
            <a:off x="1142876" y="5660215"/>
            <a:ext cx="2441575" cy="1076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ABC	ABDC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BCD	CCC…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44"/>
          <p:cNvSpPr txBox="1"/>
          <p:nvPr>
            <p:ph type="title"/>
          </p:nvPr>
        </p:nvSpPr>
        <p:spPr>
          <a:xfrm>
            <a:off x="642910" y="285728"/>
            <a:ext cx="8229600" cy="725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ru-RU" sz="3200"/>
              <a:t>Дерево </a:t>
            </a:r>
            <a:br>
              <a:rPr lang="ru-RU" sz="3200"/>
            </a:br>
            <a:r>
              <a:rPr lang="ru-RU" sz="3200"/>
              <a:t>(частный вид ациклического графа)</a:t>
            </a:r>
            <a:endParaRPr/>
          </a:p>
        </p:txBody>
      </p:sp>
      <p:sp>
        <p:nvSpPr>
          <p:cNvPr id="651" name="Google Shape;651;p44"/>
          <p:cNvSpPr txBox="1"/>
          <p:nvPr>
            <p:ph idx="1" type="body"/>
          </p:nvPr>
        </p:nvSpPr>
        <p:spPr>
          <a:xfrm>
            <a:off x="428596" y="1196752"/>
            <a:ext cx="8229600" cy="5544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ru-RU" sz="3100"/>
              <a:t>Определение. </a:t>
            </a:r>
            <a:r>
              <a:rPr i="1" lang="ru-RU" sz="3100"/>
              <a:t>(Ориентированным) </a:t>
            </a:r>
            <a:r>
              <a:rPr i="1" lang="ru-RU" sz="3100">
                <a:solidFill>
                  <a:srgbClr val="FF0000"/>
                </a:solidFill>
              </a:rPr>
              <a:t>деревом</a:t>
            </a:r>
            <a:r>
              <a:rPr i="1" lang="ru-RU" sz="3100"/>
              <a:t> Т </a:t>
            </a:r>
            <a:r>
              <a:rPr lang="ru-RU" sz="3100"/>
              <a:t>называется (ориентированный) граф </a:t>
            </a:r>
            <a:r>
              <a:rPr i="1" lang="ru-RU" sz="3100"/>
              <a:t>G = (А,R) </a:t>
            </a:r>
            <a:r>
              <a:rPr lang="ru-RU" sz="3100"/>
              <a:t>со специальной вершиной </a:t>
            </a:r>
            <a:r>
              <a:rPr i="1" lang="ru-RU" sz="3100"/>
              <a:t>r</a:t>
            </a:r>
            <a:r>
              <a:rPr lang="ru-RU" sz="3100"/>
              <a:t>∈ </a:t>
            </a:r>
            <a:r>
              <a:rPr i="1" lang="ru-RU" sz="3100"/>
              <a:t>А, </a:t>
            </a:r>
            <a:r>
              <a:rPr lang="ru-RU" sz="3100"/>
              <a:t>называемый </a:t>
            </a:r>
            <a:r>
              <a:rPr i="1" lang="ru-RU" sz="3100">
                <a:solidFill>
                  <a:srgbClr val="FF0000"/>
                </a:solidFill>
              </a:rPr>
              <a:t>корнем</a:t>
            </a:r>
            <a:r>
              <a:rPr i="1" lang="ru-RU" sz="3100"/>
              <a:t>, </a:t>
            </a:r>
            <a:r>
              <a:rPr lang="ru-RU" sz="3100"/>
              <a:t>у которого</a:t>
            </a:r>
            <a:endParaRPr/>
          </a:p>
          <a:p>
            <a:pPr indent="-342900" lvl="0" marL="3429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sz="3100"/>
              <a:t>степень по входу вершины </a:t>
            </a:r>
            <a:r>
              <a:rPr i="1" lang="ru-RU" sz="3100"/>
              <a:t>r </a:t>
            </a:r>
            <a:r>
              <a:rPr lang="ru-RU" sz="3100"/>
              <a:t>равна 0,</a:t>
            </a:r>
            <a:endParaRPr/>
          </a:p>
          <a:p>
            <a:pPr indent="-342900" lvl="0" marL="3429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sz="3100"/>
              <a:t>степень по входу всех остальных вершин дерева </a:t>
            </a:r>
            <a:r>
              <a:rPr i="1" lang="ru-RU" sz="3100"/>
              <a:t>Т </a:t>
            </a:r>
            <a:r>
              <a:rPr lang="ru-RU" sz="3100"/>
              <a:t>равна 1,</a:t>
            </a:r>
            <a:endParaRPr/>
          </a:p>
          <a:p>
            <a:pPr indent="-342900" lvl="0" marL="3429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sz="3100"/>
              <a:t>каждая вершина </a:t>
            </a:r>
            <a:r>
              <a:rPr i="1" lang="ru-RU" sz="3100"/>
              <a:t>а</a:t>
            </a:r>
            <a:r>
              <a:rPr lang="ru-RU" sz="3100"/>
              <a:t>∈</a:t>
            </a:r>
            <a:r>
              <a:rPr i="1" lang="ru-RU" sz="3100"/>
              <a:t>А </a:t>
            </a:r>
            <a:r>
              <a:rPr lang="ru-RU" sz="3100"/>
              <a:t>достижима из </a:t>
            </a:r>
            <a:r>
              <a:rPr i="1" lang="ru-RU" sz="3100"/>
              <a:t>r.</a:t>
            </a:r>
            <a:endParaRPr sz="3100"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Дерево</a:t>
            </a:r>
            <a:r>
              <a:rPr i="1" lang="ru-RU"/>
              <a:t> Т </a:t>
            </a:r>
            <a:r>
              <a:rPr lang="ru-RU"/>
              <a:t>обладает следующими свойствами: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 </a:t>
            </a:r>
            <a:r>
              <a:rPr i="1" lang="ru-RU"/>
              <a:t>Т</a:t>
            </a:r>
            <a:r>
              <a:rPr lang="ru-RU"/>
              <a:t>—</a:t>
            </a:r>
            <a:r>
              <a:rPr i="1" lang="ru-RU"/>
              <a:t>ациклический граф,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ru-RU"/>
              <a:t>для каждой вершины дерева Т существует единственный путь, ведущий из корня в эту вершину.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ru-RU"/>
              <a:t>Корень</a:t>
            </a:r>
            <a:r>
              <a:rPr lang="ru-RU"/>
              <a:t> – главная вершина дерева. 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ru-RU"/>
              <a:t>Предок</a:t>
            </a:r>
            <a:r>
              <a:rPr lang="ru-RU"/>
              <a:t> – объект верхнего уровня.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ru-RU"/>
              <a:t>Потомок</a:t>
            </a:r>
            <a:r>
              <a:rPr lang="ru-RU"/>
              <a:t> – объект нижнего уровня.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ru-RU"/>
              <a:t>Листья</a:t>
            </a:r>
            <a:r>
              <a:rPr lang="ru-RU"/>
              <a:t> – вершины, не имеющие потомков.</a:t>
            </a:r>
            <a:endParaRPr/>
          </a:p>
          <a:p>
            <a:pPr indent="-20066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1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45"/>
          <p:cNvSpPr txBox="1"/>
          <p:nvPr>
            <p:ph type="title"/>
          </p:nvPr>
        </p:nvSpPr>
        <p:spPr>
          <a:xfrm>
            <a:off x="457200" y="1166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ru-RU"/>
              <a:t>Дерево </a:t>
            </a:r>
            <a:br>
              <a:rPr b="1" lang="ru-RU"/>
            </a:br>
            <a:r>
              <a:rPr b="1" lang="ru-RU" sz="4000"/>
              <a:t>(частный вид ациклического графа)</a:t>
            </a:r>
            <a:endParaRPr b="1"/>
          </a:p>
        </p:txBody>
      </p:sp>
      <p:sp>
        <p:nvSpPr>
          <p:cNvPr id="657" name="Google Shape;657;p45"/>
          <p:cNvSpPr txBox="1"/>
          <p:nvPr>
            <p:ph idx="1" type="body"/>
          </p:nvPr>
        </p:nvSpPr>
        <p:spPr>
          <a:xfrm>
            <a:off x="457200" y="1412776"/>
            <a:ext cx="8229600" cy="5184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Корень - это единственный узел, не имеющий непосредственного предка. Это главная вершина дерева.</a:t>
            </a:r>
            <a:endParaRPr/>
          </a:p>
          <a:p>
            <a:pPr indent="-342900" lvl="0" marL="342900" rtl="0" algn="just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Имеется множество типов деревьев. Важнейшим с точки зрения информатики подмножеством структуры типа дерева является подмножество бинарных деревьев поиска. </a:t>
            </a:r>
            <a:endParaRPr/>
          </a:p>
          <a:p>
            <a:pPr indent="-342900" lvl="0" marL="342900" rtl="0" algn="just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У бинарного дерева каждый узел имеет не более двух дочерних узлов, причем левый и правый узлы различаются. </a:t>
            </a:r>
            <a:endParaRPr/>
          </a:p>
          <a:p>
            <a:pPr indent="-342900" lvl="0" marL="342900" rtl="0" algn="just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Каждый узел содержит несколько полей: поля значения, хранящегося в узле, и полей, указывающих на левый и правый потомки данного узла, а также на родительский узел.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46"/>
          <p:cNvSpPr txBox="1"/>
          <p:nvPr>
            <p:ph idx="1" type="body"/>
          </p:nvPr>
        </p:nvSpPr>
        <p:spPr>
          <a:xfrm>
            <a:off x="457200" y="357167"/>
            <a:ext cx="4686304" cy="5357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i="1" lang="ru-RU" sz="2400">
                <a:solidFill>
                  <a:srgbClr val="FF0000"/>
                </a:solidFill>
              </a:rPr>
              <a:t>Поддеревом</a:t>
            </a:r>
            <a:r>
              <a:rPr i="1" lang="ru-RU" sz="2400"/>
              <a:t> </a:t>
            </a:r>
            <a:r>
              <a:rPr lang="ru-RU" sz="2400"/>
              <a:t>дерева </a:t>
            </a:r>
            <a:r>
              <a:rPr i="1" lang="ru-RU" sz="2400"/>
              <a:t>Т </a:t>
            </a:r>
            <a:r>
              <a:rPr lang="ru-RU" sz="2400"/>
              <a:t>= </a:t>
            </a:r>
            <a:r>
              <a:rPr i="1" lang="ru-RU" sz="2400"/>
              <a:t>(А, R) </a:t>
            </a:r>
            <a:r>
              <a:rPr lang="ru-RU" sz="2400"/>
              <a:t>называется любое дерево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/>
              <a:t>	 T</a:t>
            </a:r>
            <a:r>
              <a:rPr i="1" lang="ru-RU" sz="2400"/>
              <a:t>' =</a:t>
            </a:r>
            <a:r>
              <a:rPr lang="ru-RU" sz="2400"/>
              <a:t>(</a:t>
            </a:r>
            <a:r>
              <a:rPr i="1" lang="ru-RU" sz="2400"/>
              <a:t>А', R'</a:t>
            </a:r>
            <a:r>
              <a:rPr lang="ru-RU" sz="2400"/>
              <a:t>), у которого </a:t>
            </a:r>
            <a:endParaRPr/>
          </a:p>
          <a:p>
            <a:pPr indent="-514350" lvl="0" marL="5143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arenR"/>
            </a:pPr>
            <a:r>
              <a:rPr i="1" lang="ru-RU" sz="2400"/>
              <a:t>А' </a:t>
            </a:r>
            <a:r>
              <a:rPr lang="ru-RU" sz="2400"/>
              <a:t>не пусто и содержится в </a:t>
            </a:r>
            <a:r>
              <a:rPr i="1" lang="ru-RU" sz="2400"/>
              <a:t>A</a:t>
            </a:r>
            <a:r>
              <a:rPr lang="ru-RU" sz="2400"/>
              <a:t>,</a:t>
            </a:r>
            <a:endParaRPr/>
          </a:p>
          <a:p>
            <a:pPr indent="-514350" lvl="0" marL="5143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arenR"/>
            </a:pPr>
            <a:r>
              <a:rPr i="1" lang="ru-RU" sz="2400"/>
              <a:t>R</a:t>
            </a:r>
            <a:r>
              <a:rPr lang="ru-RU" sz="2400"/>
              <a:t>' = (</a:t>
            </a:r>
            <a:r>
              <a:rPr i="1" lang="ru-RU" sz="2400"/>
              <a:t>A</a:t>
            </a:r>
            <a:r>
              <a:rPr lang="ru-RU" sz="2400"/>
              <a:t>'х </a:t>
            </a:r>
            <a:r>
              <a:rPr i="1" lang="ru-RU" sz="2400"/>
              <a:t>A</a:t>
            </a:r>
            <a:r>
              <a:rPr lang="ru-RU" sz="2400"/>
              <a:t>')∩</a:t>
            </a:r>
            <a:r>
              <a:rPr i="1" lang="ru-RU" sz="2400"/>
              <a:t>R</a:t>
            </a:r>
            <a:r>
              <a:rPr lang="ru-RU" sz="2400"/>
              <a:t>,</a:t>
            </a:r>
            <a:endParaRPr/>
          </a:p>
          <a:p>
            <a:pPr indent="-514350" lvl="0" marL="5143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arenR"/>
            </a:pPr>
            <a:r>
              <a:rPr lang="ru-RU" sz="2400"/>
              <a:t>ни одна вершина из множества   </a:t>
            </a:r>
            <a:r>
              <a:rPr i="1" lang="ru-RU" sz="2400"/>
              <a:t>А \</a:t>
            </a:r>
            <a:r>
              <a:rPr lang="ru-RU" sz="2400"/>
              <a:t> </a:t>
            </a:r>
            <a:r>
              <a:rPr i="1" lang="ru-RU" sz="2400"/>
              <a:t>А'  </a:t>
            </a:r>
            <a:r>
              <a:rPr lang="ru-RU" sz="2400"/>
              <a:t>не  является потомком вершины из множества </a:t>
            </a:r>
            <a:r>
              <a:rPr i="1" lang="ru-RU" sz="2400"/>
              <a:t>А‘.</a:t>
            </a:r>
            <a:endParaRPr i="1" sz="2400"/>
          </a:p>
          <a:p>
            <a:pPr indent="-514350" lvl="0" marL="5143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i="1" lang="ru-RU" sz="1800"/>
              <a:t>Другими словами, поддерево – это дерево с корнем в выделенной вершине и все вершины и дуги, достижимые из нее.</a:t>
            </a:r>
            <a:endParaRPr i="1" sz="1800"/>
          </a:p>
          <a:p>
            <a:pPr indent="-514350" lvl="0" marL="5143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/>
              <a:t>Ориентированный граф, состоящий из нескольких деревьев, называется </a:t>
            </a:r>
            <a:r>
              <a:rPr i="1" lang="ru-RU" sz="2400">
                <a:solidFill>
                  <a:srgbClr val="FF0000"/>
                </a:solidFill>
              </a:rPr>
              <a:t>лесом</a:t>
            </a:r>
            <a:r>
              <a:rPr i="1" lang="ru-RU" sz="2400"/>
              <a:t>.</a:t>
            </a:r>
            <a:endParaRPr sz="2400"/>
          </a:p>
        </p:txBody>
      </p:sp>
      <p:sp>
        <p:nvSpPr>
          <p:cNvPr id="663" name="Google Shape;663;p46"/>
          <p:cNvSpPr/>
          <p:nvPr/>
        </p:nvSpPr>
        <p:spPr>
          <a:xfrm>
            <a:off x="6929454" y="500042"/>
            <a:ext cx="500066" cy="428628"/>
          </a:xfrm>
          <a:prstGeom prst="ellipse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4" name="Google Shape;664;p46"/>
          <p:cNvSpPr txBox="1"/>
          <p:nvPr/>
        </p:nvSpPr>
        <p:spPr>
          <a:xfrm>
            <a:off x="7000892" y="500042"/>
            <a:ext cx="31451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665" name="Google Shape;665;p46"/>
          <p:cNvSpPr/>
          <p:nvPr/>
        </p:nvSpPr>
        <p:spPr>
          <a:xfrm>
            <a:off x="6143636" y="1571612"/>
            <a:ext cx="500066" cy="428628"/>
          </a:xfrm>
          <a:prstGeom prst="ellipse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6" name="Google Shape;666;p46"/>
          <p:cNvSpPr txBox="1"/>
          <p:nvPr/>
        </p:nvSpPr>
        <p:spPr>
          <a:xfrm>
            <a:off x="6215074" y="1571612"/>
            <a:ext cx="31451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667" name="Google Shape;667;p46"/>
          <p:cNvSpPr/>
          <p:nvPr/>
        </p:nvSpPr>
        <p:spPr>
          <a:xfrm>
            <a:off x="7786710" y="1571612"/>
            <a:ext cx="500066" cy="428628"/>
          </a:xfrm>
          <a:prstGeom prst="ellipse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8" name="Google Shape;668;p46"/>
          <p:cNvSpPr txBox="1"/>
          <p:nvPr/>
        </p:nvSpPr>
        <p:spPr>
          <a:xfrm>
            <a:off x="7858148" y="1571612"/>
            <a:ext cx="31451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669" name="Google Shape;669;p46"/>
          <p:cNvSpPr/>
          <p:nvPr/>
        </p:nvSpPr>
        <p:spPr>
          <a:xfrm>
            <a:off x="5500694" y="2714620"/>
            <a:ext cx="500066" cy="428628"/>
          </a:xfrm>
          <a:prstGeom prst="ellipse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0" name="Google Shape;670;p46"/>
          <p:cNvSpPr txBox="1"/>
          <p:nvPr/>
        </p:nvSpPr>
        <p:spPr>
          <a:xfrm>
            <a:off x="5572132" y="2714620"/>
            <a:ext cx="31451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671" name="Google Shape;671;p46"/>
          <p:cNvSpPr/>
          <p:nvPr/>
        </p:nvSpPr>
        <p:spPr>
          <a:xfrm>
            <a:off x="6357950" y="2786058"/>
            <a:ext cx="500066" cy="428628"/>
          </a:xfrm>
          <a:prstGeom prst="ellipse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2" name="Google Shape;672;p46"/>
          <p:cNvSpPr txBox="1"/>
          <p:nvPr/>
        </p:nvSpPr>
        <p:spPr>
          <a:xfrm>
            <a:off x="6429388" y="2786058"/>
            <a:ext cx="31451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673" name="Google Shape;673;p46"/>
          <p:cNvSpPr/>
          <p:nvPr/>
        </p:nvSpPr>
        <p:spPr>
          <a:xfrm>
            <a:off x="8501090" y="2786058"/>
            <a:ext cx="500066" cy="428628"/>
          </a:xfrm>
          <a:prstGeom prst="ellipse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4" name="Google Shape;674;p46"/>
          <p:cNvSpPr txBox="1"/>
          <p:nvPr/>
        </p:nvSpPr>
        <p:spPr>
          <a:xfrm>
            <a:off x="8643966" y="2786058"/>
            <a:ext cx="31451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675" name="Google Shape;675;p46"/>
          <p:cNvSpPr/>
          <p:nvPr/>
        </p:nvSpPr>
        <p:spPr>
          <a:xfrm>
            <a:off x="7858148" y="2786058"/>
            <a:ext cx="500066" cy="428628"/>
          </a:xfrm>
          <a:prstGeom prst="ellipse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6" name="Google Shape;676;p46"/>
          <p:cNvSpPr txBox="1"/>
          <p:nvPr/>
        </p:nvSpPr>
        <p:spPr>
          <a:xfrm>
            <a:off x="7929586" y="2786058"/>
            <a:ext cx="31451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677" name="Google Shape;677;p46"/>
          <p:cNvSpPr/>
          <p:nvPr/>
        </p:nvSpPr>
        <p:spPr>
          <a:xfrm>
            <a:off x="7215206" y="2786058"/>
            <a:ext cx="500066" cy="428628"/>
          </a:xfrm>
          <a:prstGeom prst="ellipse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8" name="Google Shape;678;p46"/>
          <p:cNvSpPr txBox="1"/>
          <p:nvPr/>
        </p:nvSpPr>
        <p:spPr>
          <a:xfrm>
            <a:off x="7286644" y="2786058"/>
            <a:ext cx="31451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679" name="Google Shape;679;p46"/>
          <p:cNvSpPr/>
          <p:nvPr/>
        </p:nvSpPr>
        <p:spPr>
          <a:xfrm>
            <a:off x="5715008" y="4143380"/>
            <a:ext cx="500066" cy="428628"/>
          </a:xfrm>
          <a:prstGeom prst="ellipse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0" name="Google Shape;680;p46"/>
          <p:cNvSpPr txBox="1"/>
          <p:nvPr/>
        </p:nvSpPr>
        <p:spPr>
          <a:xfrm>
            <a:off x="5786446" y="4143380"/>
            <a:ext cx="31451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681" name="Google Shape;681;p46"/>
          <p:cNvSpPr/>
          <p:nvPr/>
        </p:nvSpPr>
        <p:spPr>
          <a:xfrm>
            <a:off x="6500826" y="4214818"/>
            <a:ext cx="500066" cy="428628"/>
          </a:xfrm>
          <a:prstGeom prst="ellipse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2" name="Google Shape;682;p46"/>
          <p:cNvSpPr txBox="1"/>
          <p:nvPr/>
        </p:nvSpPr>
        <p:spPr>
          <a:xfrm>
            <a:off x="6572264" y="4214818"/>
            <a:ext cx="44435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cxnSp>
        <p:nvCxnSpPr>
          <p:cNvPr id="683" name="Google Shape;683;p46"/>
          <p:cNvCxnSpPr>
            <a:stCxn id="663" idx="3"/>
            <a:endCxn id="665" idx="7"/>
          </p:cNvCxnSpPr>
          <p:nvPr/>
        </p:nvCxnSpPr>
        <p:spPr>
          <a:xfrm flipH="1">
            <a:off x="6570387" y="865899"/>
            <a:ext cx="432300" cy="768600"/>
          </a:xfrm>
          <a:prstGeom prst="straightConnector1">
            <a:avLst/>
          </a:pr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4" name="Google Shape;684;p46"/>
          <p:cNvCxnSpPr/>
          <p:nvPr/>
        </p:nvCxnSpPr>
        <p:spPr>
          <a:xfrm rot="5400000">
            <a:off x="5715008" y="2143116"/>
            <a:ext cx="714380" cy="428628"/>
          </a:xfrm>
          <a:prstGeom prst="straightConnector1">
            <a:avLst/>
          </a:pr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5" name="Google Shape;685;p46"/>
          <p:cNvCxnSpPr>
            <a:stCxn id="665" idx="4"/>
            <a:endCxn id="672" idx="0"/>
          </p:cNvCxnSpPr>
          <p:nvPr/>
        </p:nvCxnSpPr>
        <p:spPr>
          <a:xfrm>
            <a:off x="6393669" y="2000240"/>
            <a:ext cx="192900" cy="785700"/>
          </a:xfrm>
          <a:prstGeom prst="straightConnector1">
            <a:avLst/>
          </a:pr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6" name="Google Shape;686;p46"/>
          <p:cNvCxnSpPr>
            <a:endCxn id="676" idx="0"/>
          </p:cNvCxnSpPr>
          <p:nvPr/>
        </p:nvCxnSpPr>
        <p:spPr>
          <a:xfrm>
            <a:off x="8004641" y="2000358"/>
            <a:ext cx="82200" cy="785700"/>
          </a:xfrm>
          <a:prstGeom prst="straightConnector1">
            <a:avLst/>
          </a:pr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7" name="Google Shape;687;p46"/>
          <p:cNvCxnSpPr>
            <a:endCxn id="678" idx="0"/>
          </p:cNvCxnSpPr>
          <p:nvPr/>
        </p:nvCxnSpPr>
        <p:spPr>
          <a:xfrm flipH="1">
            <a:off x="7443899" y="1928658"/>
            <a:ext cx="417900" cy="857400"/>
          </a:xfrm>
          <a:prstGeom prst="straightConnector1">
            <a:avLst/>
          </a:pr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8" name="Google Shape;688;p46"/>
          <p:cNvCxnSpPr>
            <a:stCxn id="663" idx="5"/>
            <a:endCxn id="668" idx="0"/>
          </p:cNvCxnSpPr>
          <p:nvPr/>
        </p:nvCxnSpPr>
        <p:spPr>
          <a:xfrm>
            <a:off x="7356287" y="865899"/>
            <a:ext cx="659100" cy="705600"/>
          </a:xfrm>
          <a:prstGeom prst="straightConnector1">
            <a:avLst/>
          </a:pr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9" name="Google Shape;689;p46"/>
          <p:cNvCxnSpPr>
            <a:stCxn id="671" idx="3"/>
            <a:endCxn id="680" idx="0"/>
          </p:cNvCxnSpPr>
          <p:nvPr/>
        </p:nvCxnSpPr>
        <p:spPr>
          <a:xfrm flipH="1">
            <a:off x="5943683" y="3151915"/>
            <a:ext cx="487500" cy="991500"/>
          </a:xfrm>
          <a:prstGeom prst="straightConnector1">
            <a:avLst/>
          </a:pr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0" name="Google Shape;690;p46"/>
          <p:cNvCxnSpPr>
            <a:stCxn id="671" idx="4"/>
            <a:endCxn id="682" idx="0"/>
          </p:cNvCxnSpPr>
          <p:nvPr/>
        </p:nvCxnSpPr>
        <p:spPr>
          <a:xfrm>
            <a:off x="6607983" y="3214686"/>
            <a:ext cx="186600" cy="1000200"/>
          </a:xfrm>
          <a:prstGeom prst="straightConnector1">
            <a:avLst/>
          </a:pr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1" name="Google Shape;691;p46"/>
          <p:cNvCxnSpPr>
            <a:stCxn id="667" idx="5"/>
            <a:endCxn id="674" idx="0"/>
          </p:cNvCxnSpPr>
          <p:nvPr/>
        </p:nvCxnSpPr>
        <p:spPr>
          <a:xfrm>
            <a:off x="8213543" y="1937469"/>
            <a:ext cx="587700" cy="848700"/>
          </a:xfrm>
          <a:prstGeom prst="straightConnector1">
            <a:avLst/>
          </a:pr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2" name="Google Shape;692;p46"/>
          <p:cNvSpPr/>
          <p:nvPr/>
        </p:nvSpPr>
        <p:spPr>
          <a:xfrm>
            <a:off x="5214942" y="1357298"/>
            <a:ext cx="2000264" cy="3714776"/>
          </a:xfrm>
          <a:prstGeom prst="rect">
            <a:avLst/>
          </a:prstGeom>
          <a:solidFill>
            <a:schemeClr val="accent1">
              <a:alpha val="21960"/>
            </a:schemeClr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47"/>
          <p:cNvSpPr txBox="1"/>
          <p:nvPr>
            <p:ph idx="1" type="body"/>
          </p:nvPr>
        </p:nvSpPr>
        <p:spPr>
          <a:xfrm>
            <a:off x="457200" y="428604"/>
            <a:ext cx="5043494" cy="59293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2400"/>
              <a:t>Пусть </a:t>
            </a:r>
            <a:r>
              <a:rPr i="1" lang="ru-RU" sz="2400"/>
              <a:t>Т</a:t>
            </a:r>
            <a:r>
              <a:rPr lang="ru-RU" sz="2400"/>
              <a:t>=(</a:t>
            </a:r>
            <a:r>
              <a:rPr i="1" lang="ru-RU" sz="2400"/>
              <a:t>A</a:t>
            </a:r>
            <a:r>
              <a:rPr lang="ru-RU" sz="2400"/>
              <a:t>, </a:t>
            </a:r>
            <a:r>
              <a:rPr i="1" lang="ru-RU" sz="2400"/>
              <a:t>R</a:t>
            </a:r>
            <a:r>
              <a:rPr lang="ru-RU" sz="2400"/>
              <a:t>) – дерево, (</a:t>
            </a:r>
            <a:r>
              <a:rPr i="1" lang="ru-RU" sz="2400"/>
              <a:t>a</a:t>
            </a:r>
            <a:r>
              <a:rPr lang="ru-RU" sz="2400"/>
              <a:t>, </a:t>
            </a:r>
            <a:r>
              <a:rPr i="1" lang="ru-RU" sz="2400"/>
              <a:t>b</a:t>
            </a:r>
            <a:r>
              <a:rPr lang="ru-RU" sz="2400"/>
              <a:t>) ∈</a:t>
            </a:r>
            <a:r>
              <a:rPr i="1" lang="ru-RU" sz="2400"/>
              <a:t>R</a:t>
            </a:r>
            <a:r>
              <a:rPr lang="ru-RU" sz="2400"/>
              <a:t>, тогда</a:t>
            </a:r>
            <a:endParaRPr/>
          </a:p>
          <a:p>
            <a:pPr indent="-342900" lvl="0" marL="3429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i="1" lang="ru-RU" sz="2400"/>
              <a:t>a</a:t>
            </a:r>
            <a:r>
              <a:rPr lang="ru-RU" sz="2400"/>
              <a:t> – </a:t>
            </a:r>
            <a:r>
              <a:rPr i="1" lang="ru-RU" sz="2400">
                <a:solidFill>
                  <a:srgbClr val="FF0000"/>
                </a:solidFill>
              </a:rPr>
              <a:t>отец</a:t>
            </a:r>
            <a:r>
              <a:rPr lang="ru-RU" sz="2400"/>
              <a:t> </a:t>
            </a:r>
            <a:r>
              <a:rPr i="1" lang="ru-RU" sz="2400"/>
              <a:t>b</a:t>
            </a:r>
            <a:r>
              <a:rPr lang="ru-RU" sz="2400"/>
              <a:t>, а </a:t>
            </a:r>
            <a:r>
              <a:rPr i="1" lang="ru-RU" sz="2400"/>
              <a:t>b</a:t>
            </a:r>
            <a:r>
              <a:rPr lang="ru-RU" sz="2400"/>
              <a:t> – </a:t>
            </a:r>
            <a:r>
              <a:rPr i="1" lang="ru-RU" sz="2400">
                <a:solidFill>
                  <a:srgbClr val="FF0000"/>
                </a:solidFill>
              </a:rPr>
              <a:t>сын</a:t>
            </a:r>
            <a:r>
              <a:rPr lang="ru-RU" sz="2400"/>
              <a:t> </a:t>
            </a:r>
            <a:r>
              <a:rPr i="1" lang="ru-RU" sz="2400"/>
              <a:t>a</a:t>
            </a:r>
            <a:r>
              <a:rPr lang="ru-RU" sz="2400"/>
              <a:t>.</a:t>
            </a:r>
            <a:endParaRPr/>
          </a:p>
          <a:p>
            <a:pPr indent="-342900" lvl="0" marL="342900" rtl="0" algn="l">
              <a:spcBef>
                <a:spcPts val="444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ru-RU" sz="2400">
                <a:solidFill>
                  <a:srgbClr val="FF0000"/>
                </a:solidFill>
              </a:rPr>
              <a:t>Глубина</a:t>
            </a:r>
            <a:r>
              <a:rPr lang="ru-RU" sz="2400"/>
              <a:t> или </a:t>
            </a:r>
            <a:r>
              <a:rPr lang="ru-RU" sz="2400">
                <a:solidFill>
                  <a:srgbClr val="FF0000"/>
                </a:solidFill>
              </a:rPr>
              <a:t>уровень</a:t>
            </a:r>
            <a:r>
              <a:rPr lang="ru-RU" sz="2400"/>
              <a:t> вершины – длина пути от корня до этой вершины.</a:t>
            </a:r>
            <a:endParaRPr/>
          </a:p>
          <a:p>
            <a:pPr indent="-342900" lvl="0" marL="342900" rtl="0" algn="l">
              <a:spcBef>
                <a:spcPts val="444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ru-RU" sz="2400">
                <a:solidFill>
                  <a:srgbClr val="FF0000"/>
                </a:solidFill>
              </a:rPr>
              <a:t>Высота</a:t>
            </a:r>
            <a:r>
              <a:rPr lang="ru-RU" sz="2400"/>
              <a:t> </a:t>
            </a:r>
            <a:r>
              <a:rPr lang="ru-RU" sz="2400">
                <a:solidFill>
                  <a:srgbClr val="FF0000"/>
                </a:solidFill>
              </a:rPr>
              <a:t>вершины</a:t>
            </a:r>
            <a:r>
              <a:rPr lang="ru-RU" sz="2400"/>
              <a:t> – длина максимального пути от этой вершины до листа.</a:t>
            </a:r>
            <a:endParaRPr/>
          </a:p>
          <a:p>
            <a:pPr indent="-342900" lvl="0" marL="342900" rtl="0" algn="l">
              <a:spcBef>
                <a:spcPts val="444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ru-RU" sz="2400">
                <a:solidFill>
                  <a:srgbClr val="FF0000"/>
                </a:solidFill>
              </a:rPr>
              <a:t>Высота дерева </a:t>
            </a:r>
            <a:r>
              <a:rPr lang="ru-RU" sz="2400"/>
              <a:t>– длина максимального пути от корня до листа.</a:t>
            </a:r>
            <a:endParaRPr/>
          </a:p>
          <a:p>
            <a:pPr indent="-342900" lvl="0" marL="3429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2400"/>
              <a:t>Глубина корня = 0.</a:t>
            </a:r>
            <a:endParaRPr/>
          </a:p>
          <a:p>
            <a:pPr indent="-342900" lvl="0" marL="342900" rtl="0" algn="l">
              <a:spcBef>
                <a:spcPts val="444"/>
              </a:spcBef>
              <a:spcAft>
                <a:spcPts val="0"/>
              </a:spcAft>
              <a:buClr>
                <a:srgbClr val="00B050"/>
              </a:buClr>
              <a:buSzPct val="100000"/>
              <a:buNone/>
            </a:pPr>
            <a:r>
              <a:rPr lang="ru-RU" sz="2400">
                <a:solidFill>
                  <a:srgbClr val="00B050"/>
                </a:solidFill>
              </a:rPr>
              <a:t>Например</a:t>
            </a:r>
            <a:r>
              <a:rPr lang="ru-RU" sz="2400"/>
              <a:t>, глубина вершины 2 = 1, высота вершины 2 = 2.</a:t>
            </a:r>
            <a:endParaRPr/>
          </a:p>
          <a:p>
            <a:pPr indent="-342900" lvl="0" marL="3429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2400"/>
              <a:t>Высота вершины 1 = высота дерева =3.</a:t>
            </a:r>
            <a:endParaRPr/>
          </a:p>
          <a:p>
            <a:pPr indent="-342900" lvl="0" marL="3429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2400"/>
              <a:t>Глубина вершины 1 = 0.</a:t>
            </a:r>
            <a:endParaRPr/>
          </a:p>
          <a:p>
            <a:pPr indent="-342900" lvl="0" marL="3429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2400"/>
              <a:t>Высота вершины 6 = 0, а ее глубина = 2.</a:t>
            </a:r>
            <a:endParaRPr sz="2400"/>
          </a:p>
        </p:txBody>
      </p:sp>
      <p:sp>
        <p:nvSpPr>
          <p:cNvPr id="698" name="Google Shape;698;p47"/>
          <p:cNvSpPr/>
          <p:nvPr/>
        </p:nvSpPr>
        <p:spPr>
          <a:xfrm>
            <a:off x="6929454" y="500042"/>
            <a:ext cx="500066" cy="428628"/>
          </a:xfrm>
          <a:prstGeom prst="ellipse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9" name="Google Shape;699;p47"/>
          <p:cNvSpPr txBox="1"/>
          <p:nvPr/>
        </p:nvSpPr>
        <p:spPr>
          <a:xfrm>
            <a:off x="7000892" y="500042"/>
            <a:ext cx="31451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700" name="Google Shape;700;p47"/>
          <p:cNvSpPr/>
          <p:nvPr/>
        </p:nvSpPr>
        <p:spPr>
          <a:xfrm>
            <a:off x="6143636" y="1571612"/>
            <a:ext cx="500066" cy="428628"/>
          </a:xfrm>
          <a:prstGeom prst="ellipse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1" name="Google Shape;701;p47"/>
          <p:cNvSpPr txBox="1"/>
          <p:nvPr/>
        </p:nvSpPr>
        <p:spPr>
          <a:xfrm>
            <a:off x="6215074" y="1571612"/>
            <a:ext cx="31451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702" name="Google Shape;702;p47"/>
          <p:cNvSpPr/>
          <p:nvPr/>
        </p:nvSpPr>
        <p:spPr>
          <a:xfrm>
            <a:off x="7786710" y="1571612"/>
            <a:ext cx="500066" cy="428628"/>
          </a:xfrm>
          <a:prstGeom prst="ellipse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3" name="Google Shape;703;p47"/>
          <p:cNvSpPr txBox="1"/>
          <p:nvPr/>
        </p:nvSpPr>
        <p:spPr>
          <a:xfrm>
            <a:off x="7858148" y="1571612"/>
            <a:ext cx="31451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704" name="Google Shape;704;p47"/>
          <p:cNvSpPr/>
          <p:nvPr/>
        </p:nvSpPr>
        <p:spPr>
          <a:xfrm>
            <a:off x="5500694" y="2714620"/>
            <a:ext cx="500066" cy="428628"/>
          </a:xfrm>
          <a:prstGeom prst="ellipse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5" name="Google Shape;705;p47"/>
          <p:cNvSpPr txBox="1"/>
          <p:nvPr/>
        </p:nvSpPr>
        <p:spPr>
          <a:xfrm>
            <a:off x="5572132" y="2714620"/>
            <a:ext cx="31451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706" name="Google Shape;706;p47"/>
          <p:cNvSpPr/>
          <p:nvPr/>
        </p:nvSpPr>
        <p:spPr>
          <a:xfrm>
            <a:off x="6357950" y="2786058"/>
            <a:ext cx="500066" cy="428628"/>
          </a:xfrm>
          <a:prstGeom prst="ellipse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7" name="Google Shape;707;p47"/>
          <p:cNvSpPr txBox="1"/>
          <p:nvPr/>
        </p:nvSpPr>
        <p:spPr>
          <a:xfrm>
            <a:off x="6429388" y="2786058"/>
            <a:ext cx="31451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708" name="Google Shape;708;p47"/>
          <p:cNvSpPr/>
          <p:nvPr/>
        </p:nvSpPr>
        <p:spPr>
          <a:xfrm>
            <a:off x="8501090" y="2786058"/>
            <a:ext cx="500066" cy="428628"/>
          </a:xfrm>
          <a:prstGeom prst="ellipse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9" name="Google Shape;709;p47"/>
          <p:cNvSpPr txBox="1"/>
          <p:nvPr/>
        </p:nvSpPr>
        <p:spPr>
          <a:xfrm>
            <a:off x="8643966" y="2786058"/>
            <a:ext cx="31451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710" name="Google Shape;710;p47"/>
          <p:cNvSpPr/>
          <p:nvPr/>
        </p:nvSpPr>
        <p:spPr>
          <a:xfrm>
            <a:off x="7858148" y="2786058"/>
            <a:ext cx="500066" cy="428628"/>
          </a:xfrm>
          <a:prstGeom prst="ellipse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1" name="Google Shape;711;p47"/>
          <p:cNvSpPr txBox="1"/>
          <p:nvPr/>
        </p:nvSpPr>
        <p:spPr>
          <a:xfrm>
            <a:off x="7929586" y="2786058"/>
            <a:ext cx="31451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712" name="Google Shape;712;p47"/>
          <p:cNvSpPr/>
          <p:nvPr/>
        </p:nvSpPr>
        <p:spPr>
          <a:xfrm>
            <a:off x="7215206" y="2786058"/>
            <a:ext cx="500066" cy="428628"/>
          </a:xfrm>
          <a:prstGeom prst="ellipse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3" name="Google Shape;713;p47"/>
          <p:cNvSpPr txBox="1"/>
          <p:nvPr/>
        </p:nvSpPr>
        <p:spPr>
          <a:xfrm>
            <a:off x="7286644" y="2786058"/>
            <a:ext cx="31451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714" name="Google Shape;714;p47"/>
          <p:cNvSpPr/>
          <p:nvPr/>
        </p:nvSpPr>
        <p:spPr>
          <a:xfrm>
            <a:off x="5715008" y="4143380"/>
            <a:ext cx="500066" cy="428628"/>
          </a:xfrm>
          <a:prstGeom prst="ellipse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5" name="Google Shape;715;p47"/>
          <p:cNvSpPr txBox="1"/>
          <p:nvPr/>
        </p:nvSpPr>
        <p:spPr>
          <a:xfrm>
            <a:off x="5786446" y="4143380"/>
            <a:ext cx="31451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716" name="Google Shape;716;p47"/>
          <p:cNvSpPr/>
          <p:nvPr/>
        </p:nvSpPr>
        <p:spPr>
          <a:xfrm>
            <a:off x="6500826" y="4214818"/>
            <a:ext cx="500066" cy="428628"/>
          </a:xfrm>
          <a:prstGeom prst="ellipse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7" name="Google Shape;717;p47"/>
          <p:cNvSpPr txBox="1"/>
          <p:nvPr/>
        </p:nvSpPr>
        <p:spPr>
          <a:xfrm>
            <a:off x="6572264" y="4214818"/>
            <a:ext cx="44435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cxnSp>
        <p:nvCxnSpPr>
          <p:cNvPr id="718" name="Google Shape;718;p47"/>
          <p:cNvCxnSpPr>
            <a:stCxn id="698" idx="3"/>
            <a:endCxn id="700" idx="7"/>
          </p:cNvCxnSpPr>
          <p:nvPr/>
        </p:nvCxnSpPr>
        <p:spPr>
          <a:xfrm flipH="1">
            <a:off x="6570387" y="865899"/>
            <a:ext cx="432300" cy="768600"/>
          </a:xfrm>
          <a:prstGeom prst="straightConnector1">
            <a:avLst/>
          </a:pr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19" name="Google Shape;719;p47"/>
          <p:cNvCxnSpPr/>
          <p:nvPr/>
        </p:nvCxnSpPr>
        <p:spPr>
          <a:xfrm rot="5400000">
            <a:off x="5715008" y="2143116"/>
            <a:ext cx="714380" cy="428628"/>
          </a:xfrm>
          <a:prstGeom prst="straightConnector1">
            <a:avLst/>
          </a:pr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20" name="Google Shape;720;p47"/>
          <p:cNvCxnSpPr>
            <a:stCxn id="700" idx="4"/>
            <a:endCxn id="707" idx="0"/>
          </p:cNvCxnSpPr>
          <p:nvPr/>
        </p:nvCxnSpPr>
        <p:spPr>
          <a:xfrm>
            <a:off x="6393669" y="2000240"/>
            <a:ext cx="192900" cy="785700"/>
          </a:xfrm>
          <a:prstGeom prst="straightConnector1">
            <a:avLst/>
          </a:pr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21" name="Google Shape;721;p47"/>
          <p:cNvCxnSpPr>
            <a:endCxn id="711" idx="0"/>
          </p:cNvCxnSpPr>
          <p:nvPr/>
        </p:nvCxnSpPr>
        <p:spPr>
          <a:xfrm>
            <a:off x="8004641" y="2000358"/>
            <a:ext cx="82200" cy="785700"/>
          </a:xfrm>
          <a:prstGeom prst="straightConnector1">
            <a:avLst/>
          </a:pr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22" name="Google Shape;722;p47"/>
          <p:cNvCxnSpPr>
            <a:endCxn id="713" idx="0"/>
          </p:cNvCxnSpPr>
          <p:nvPr/>
        </p:nvCxnSpPr>
        <p:spPr>
          <a:xfrm flipH="1">
            <a:off x="7443899" y="1928658"/>
            <a:ext cx="417900" cy="857400"/>
          </a:xfrm>
          <a:prstGeom prst="straightConnector1">
            <a:avLst/>
          </a:pr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23" name="Google Shape;723;p47"/>
          <p:cNvCxnSpPr>
            <a:stCxn id="698" idx="5"/>
            <a:endCxn id="703" idx="0"/>
          </p:cNvCxnSpPr>
          <p:nvPr/>
        </p:nvCxnSpPr>
        <p:spPr>
          <a:xfrm>
            <a:off x="7356287" y="865899"/>
            <a:ext cx="659100" cy="705600"/>
          </a:xfrm>
          <a:prstGeom prst="straightConnector1">
            <a:avLst/>
          </a:pr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24" name="Google Shape;724;p47"/>
          <p:cNvCxnSpPr>
            <a:stCxn id="706" idx="3"/>
            <a:endCxn id="715" idx="0"/>
          </p:cNvCxnSpPr>
          <p:nvPr/>
        </p:nvCxnSpPr>
        <p:spPr>
          <a:xfrm flipH="1">
            <a:off x="5943683" y="3151915"/>
            <a:ext cx="487500" cy="991500"/>
          </a:xfrm>
          <a:prstGeom prst="straightConnector1">
            <a:avLst/>
          </a:pr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25" name="Google Shape;725;p47"/>
          <p:cNvCxnSpPr>
            <a:stCxn id="706" idx="4"/>
            <a:endCxn id="717" idx="0"/>
          </p:cNvCxnSpPr>
          <p:nvPr/>
        </p:nvCxnSpPr>
        <p:spPr>
          <a:xfrm>
            <a:off x="6607983" y="3214686"/>
            <a:ext cx="186600" cy="1000200"/>
          </a:xfrm>
          <a:prstGeom prst="straightConnector1">
            <a:avLst/>
          </a:pr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26" name="Google Shape;726;p47"/>
          <p:cNvCxnSpPr>
            <a:stCxn id="702" idx="5"/>
            <a:endCxn id="709" idx="0"/>
          </p:cNvCxnSpPr>
          <p:nvPr/>
        </p:nvCxnSpPr>
        <p:spPr>
          <a:xfrm>
            <a:off x="8213543" y="1937469"/>
            <a:ext cx="587700" cy="848700"/>
          </a:xfrm>
          <a:prstGeom prst="straightConnector1">
            <a:avLst/>
          </a:pr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48"/>
          <p:cNvSpPr txBox="1"/>
          <p:nvPr>
            <p:ph type="title"/>
          </p:nvPr>
        </p:nvSpPr>
        <p:spPr>
          <a:xfrm>
            <a:off x="457200" y="274638"/>
            <a:ext cx="8229600" cy="5825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Бинарные деревья</a:t>
            </a:r>
            <a:endParaRPr/>
          </a:p>
        </p:txBody>
      </p:sp>
      <p:sp>
        <p:nvSpPr>
          <p:cNvPr id="732" name="Google Shape;732;p48"/>
          <p:cNvSpPr txBox="1"/>
          <p:nvPr>
            <p:ph idx="1" type="body"/>
          </p:nvPr>
        </p:nvSpPr>
        <p:spPr>
          <a:xfrm>
            <a:off x="457200" y="1000108"/>
            <a:ext cx="5472122" cy="5126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i="1" lang="ru-RU" sz="2400">
                <a:solidFill>
                  <a:srgbClr val="FF0000"/>
                </a:solidFill>
              </a:rPr>
              <a:t>Упорядоченное дерево </a:t>
            </a:r>
            <a:r>
              <a:rPr lang="ru-RU" sz="2400"/>
              <a:t>– это дерево, в котором множество сыновей каждой вершины упорядочено слева направо.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i="1" lang="ru-RU" sz="2400">
                <a:solidFill>
                  <a:srgbClr val="FF0000"/>
                </a:solidFill>
              </a:rPr>
              <a:t>Бинарное дерево </a:t>
            </a:r>
            <a:r>
              <a:rPr lang="ru-RU" sz="2400"/>
              <a:t>– это упорядоченное дерево, в котором:</a:t>
            </a:r>
            <a:endParaRPr/>
          </a:p>
          <a:p>
            <a:pPr indent="-514350" lvl="0" marL="5143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R"/>
            </a:pPr>
            <a:r>
              <a:rPr lang="ru-RU" sz="2400"/>
              <a:t>любой сын – либо левый либо правый,</a:t>
            </a:r>
            <a:endParaRPr/>
          </a:p>
          <a:p>
            <a:pPr indent="-514350" lvl="0" marL="5143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R"/>
            </a:pPr>
            <a:r>
              <a:rPr lang="ru-RU" sz="2400"/>
              <a:t>любой узел имеет не более одного левого и не более одного правого сына.</a:t>
            </a:r>
            <a:endParaRPr/>
          </a:p>
        </p:txBody>
      </p:sp>
      <p:sp>
        <p:nvSpPr>
          <p:cNvPr id="733" name="Google Shape;733;p48"/>
          <p:cNvSpPr/>
          <p:nvPr/>
        </p:nvSpPr>
        <p:spPr>
          <a:xfrm>
            <a:off x="6929454" y="500042"/>
            <a:ext cx="500066" cy="428628"/>
          </a:xfrm>
          <a:prstGeom prst="ellipse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4" name="Google Shape;734;p48"/>
          <p:cNvSpPr txBox="1"/>
          <p:nvPr/>
        </p:nvSpPr>
        <p:spPr>
          <a:xfrm>
            <a:off x="7000892" y="500042"/>
            <a:ext cx="31451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735" name="Google Shape;735;p48"/>
          <p:cNvSpPr/>
          <p:nvPr/>
        </p:nvSpPr>
        <p:spPr>
          <a:xfrm>
            <a:off x="6143636" y="1571612"/>
            <a:ext cx="500066" cy="428628"/>
          </a:xfrm>
          <a:prstGeom prst="ellipse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6" name="Google Shape;736;p48"/>
          <p:cNvSpPr txBox="1"/>
          <p:nvPr/>
        </p:nvSpPr>
        <p:spPr>
          <a:xfrm>
            <a:off x="6215074" y="1571612"/>
            <a:ext cx="31451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737" name="Google Shape;737;p48"/>
          <p:cNvSpPr/>
          <p:nvPr/>
        </p:nvSpPr>
        <p:spPr>
          <a:xfrm>
            <a:off x="7786710" y="1571612"/>
            <a:ext cx="500066" cy="428628"/>
          </a:xfrm>
          <a:prstGeom prst="ellipse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8" name="Google Shape;738;p48"/>
          <p:cNvSpPr txBox="1"/>
          <p:nvPr/>
        </p:nvSpPr>
        <p:spPr>
          <a:xfrm>
            <a:off x="7858148" y="1571612"/>
            <a:ext cx="31451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739" name="Google Shape;739;p48"/>
          <p:cNvSpPr/>
          <p:nvPr/>
        </p:nvSpPr>
        <p:spPr>
          <a:xfrm>
            <a:off x="5500694" y="2714620"/>
            <a:ext cx="500066" cy="428628"/>
          </a:xfrm>
          <a:prstGeom prst="ellipse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0" name="Google Shape;740;p48"/>
          <p:cNvSpPr txBox="1"/>
          <p:nvPr/>
        </p:nvSpPr>
        <p:spPr>
          <a:xfrm>
            <a:off x="5572132" y="2714620"/>
            <a:ext cx="31451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741" name="Google Shape;741;p48"/>
          <p:cNvSpPr/>
          <p:nvPr/>
        </p:nvSpPr>
        <p:spPr>
          <a:xfrm>
            <a:off x="6357950" y="2786058"/>
            <a:ext cx="500066" cy="428628"/>
          </a:xfrm>
          <a:prstGeom prst="ellipse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2" name="Google Shape;742;p48"/>
          <p:cNvSpPr txBox="1"/>
          <p:nvPr/>
        </p:nvSpPr>
        <p:spPr>
          <a:xfrm>
            <a:off x="6429388" y="2786058"/>
            <a:ext cx="31451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743" name="Google Shape;743;p48"/>
          <p:cNvSpPr/>
          <p:nvPr/>
        </p:nvSpPr>
        <p:spPr>
          <a:xfrm>
            <a:off x="6929454" y="4214818"/>
            <a:ext cx="500066" cy="428628"/>
          </a:xfrm>
          <a:prstGeom prst="ellipse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4" name="Google Shape;744;p48"/>
          <p:cNvSpPr txBox="1"/>
          <p:nvPr/>
        </p:nvSpPr>
        <p:spPr>
          <a:xfrm>
            <a:off x="7000892" y="4214818"/>
            <a:ext cx="31451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745" name="Google Shape;745;p48"/>
          <p:cNvSpPr/>
          <p:nvPr/>
        </p:nvSpPr>
        <p:spPr>
          <a:xfrm>
            <a:off x="7215206" y="2786058"/>
            <a:ext cx="500066" cy="428628"/>
          </a:xfrm>
          <a:prstGeom prst="ellipse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6" name="Google Shape;746;p48"/>
          <p:cNvSpPr txBox="1"/>
          <p:nvPr/>
        </p:nvSpPr>
        <p:spPr>
          <a:xfrm>
            <a:off x="7286644" y="2786058"/>
            <a:ext cx="31451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747" name="Google Shape;747;p48"/>
          <p:cNvSpPr/>
          <p:nvPr/>
        </p:nvSpPr>
        <p:spPr>
          <a:xfrm>
            <a:off x="5715008" y="4143380"/>
            <a:ext cx="500066" cy="428628"/>
          </a:xfrm>
          <a:prstGeom prst="ellipse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8" name="Google Shape;748;p48"/>
          <p:cNvSpPr txBox="1"/>
          <p:nvPr/>
        </p:nvSpPr>
        <p:spPr>
          <a:xfrm>
            <a:off x="5786446" y="4143380"/>
            <a:ext cx="31451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749" name="Google Shape;749;p48"/>
          <p:cNvSpPr/>
          <p:nvPr/>
        </p:nvSpPr>
        <p:spPr>
          <a:xfrm>
            <a:off x="7929586" y="4143380"/>
            <a:ext cx="500066" cy="500066"/>
          </a:xfrm>
          <a:prstGeom prst="ellipse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0" name="Google Shape;750;p48"/>
          <p:cNvSpPr txBox="1"/>
          <p:nvPr/>
        </p:nvSpPr>
        <p:spPr>
          <a:xfrm>
            <a:off x="8001024" y="4214818"/>
            <a:ext cx="31451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cxnSp>
        <p:nvCxnSpPr>
          <p:cNvPr id="751" name="Google Shape;751;p48"/>
          <p:cNvCxnSpPr>
            <a:stCxn id="733" idx="3"/>
            <a:endCxn id="735" idx="7"/>
          </p:cNvCxnSpPr>
          <p:nvPr/>
        </p:nvCxnSpPr>
        <p:spPr>
          <a:xfrm flipH="1">
            <a:off x="6570387" y="865899"/>
            <a:ext cx="432300" cy="768600"/>
          </a:xfrm>
          <a:prstGeom prst="straightConnector1">
            <a:avLst/>
          </a:pr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2" name="Google Shape;752;p48"/>
          <p:cNvCxnSpPr/>
          <p:nvPr/>
        </p:nvCxnSpPr>
        <p:spPr>
          <a:xfrm rot="5400000">
            <a:off x="5715008" y="2143116"/>
            <a:ext cx="714380" cy="428628"/>
          </a:xfrm>
          <a:prstGeom prst="straightConnector1">
            <a:avLst/>
          </a:pr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3" name="Google Shape;753;p48"/>
          <p:cNvCxnSpPr>
            <a:stCxn id="735" idx="4"/>
            <a:endCxn id="742" idx="0"/>
          </p:cNvCxnSpPr>
          <p:nvPr/>
        </p:nvCxnSpPr>
        <p:spPr>
          <a:xfrm>
            <a:off x="6393669" y="2000240"/>
            <a:ext cx="192900" cy="785700"/>
          </a:xfrm>
          <a:prstGeom prst="straightConnector1">
            <a:avLst/>
          </a:pr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4" name="Google Shape;754;p48"/>
          <p:cNvCxnSpPr/>
          <p:nvPr/>
        </p:nvCxnSpPr>
        <p:spPr>
          <a:xfrm rot="5400000">
            <a:off x="6750859" y="3607595"/>
            <a:ext cx="1000132" cy="214314"/>
          </a:xfrm>
          <a:prstGeom prst="straightConnector1">
            <a:avLst/>
          </a:pr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5" name="Google Shape;755;p48"/>
          <p:cNvCxnSpPr>
            <a:endCxn id="746" idx="0"/>
          </p:cNvCxnSpPr>
          <p:nvPr/>
        </p:nvCxnSpPr>
        <p:spPr>
          <a:xfrm flipH="1">
            <a:off x="7443899" y="1928658"/>
            <a:ext cx="417900" cy="857400"/>
          </a:xfrm>
          <a:prstGeom prst="straightConnector1">
            <a:avLst/>
          </a:pr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6" name="Google Shape;756;p48"/>
          <p:cNvCxnSpPr>
            <a:stCxn id="733" idx="5"/>
            <a:endCxn id="738" idx="0"/>
          </p:cNvCxnSpPr>
          <p:nvPr/>
        </p:nvCxnSpPr>
        <p:spPr>
          <a:xfrm>
            <a:off x="7356287" y="865899"/>
            <a:ext cx="659100" cy="705600"/>
          </a:xfrm>
          <a:prstGeom prst="straightConnector1">
            <a:avLst/>
          </a:pr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7" name="Google Shape;757;p48"/>
          <p:cNvCxnSpPr>
            <a:stCxn id="741" idx="3"/>
            <a:endCxn id="748" idx="0"/>
          </p:cNvCxnSpPr>
          <p:nvPr/>
        </p:nvCxnSpPr>
        <p:spPr>
          <a:xfrm flipH="1">
            <a:off x="5943683" y="3151915"/>
            <a:ext cx="487500" cy="991500"/>
          </a:xfrm>
          <a:prstGeom prst="straightConnector1">
            <a:avLst/>
          </a:pr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8" name="Google Shape;758;p48"/>
          <p:cNvCxnSpPr>
            <a:stCxn id="745" idx="5"/>
          </p:cNvCxnSpPr>
          <p:nvPr/>
        </p:nvCxnSpPr>
        <p:spPr>
          <a:xfrm>
            <a:off x="7642039" y="3151915"/>
            <a:ext cx="501900" cy="991500"/>
          </a:xfrm>
          <a:prstGeom prst="straightConnector1">
            <a:avLst/>
          </a:pr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49"/>
          <p:cNvSpPr txBox="1"/>
          <p:nvPr>
            <p:ph type="title"/>
          </p:nvPr>
        </p:nvSpPr>
        <p:spPr>
          <a:xfrm>
            <a:off x="457200" y="2630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Бинарное дерево</a:t>
            </a:r>
            <a:endParaRPr/>
          </a:p>
        </p:txBody>
      </p:sp>
      <p:sp>
        <p:nvSpPr>
          <p:cNvPr id="764" name="Google Shape;764;p49"/>
          <p:cNvSpPr txBox="1"/>
          <p:nvPr>
            <p:ph idx="1" type="body"/>
          </p:nvPr>
        </p:nvSpPr>
        <p:spPr>
          <a:xfrm>
            <a:off x="395536" y="3501008"/>
            <a:ext cx="8229600" cy="3240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Дерево на рис. </a:t>
            </a:r>
            <a:r>
              <a:rPr b="1" lang="ru-RU" sz="3300"/>
              <a:t>а</a:t>
            </a:r>
            <a:r>
              <a:rPr lang="ru-RU"/>
              <a:t> не является бинарным, так как у узла 5 есть три дочерних узла. </a:t>
            </a:r>
            <a:endParaRPr/>
          </a:p>
          <a:p>
            <a:pPr indent="-342900" lvl="0" marL="342900" rtl="0" algn="just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Дерево на рис. </a:t>
            </a:r>
            <a:r>
              <a:rPr b="1" lang="ru-RU"/>
              <a:t>б</a:t>
            </a:r>
            <a:r>
              <a:rPr lang="ru-RU"/>
              <a:t> является бинарным, но не является деревом поиска, так как узел 2 является правым дочерним узлом по отношению к узлу 3, нарушая свойство дерева поиска. </a:t>
            </a:r>
            <a:endParaRPr/>
          </a:p>
          <a:p>
            <a:pPr indent="-342900" lvl="0" marL="342900" rtl="0" algn="just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Дерево на рис. </a:t>
            </a:r>
            <a:r>
              <a:rPr b="1" lang="ru-RU"/>
              <a:t>в</a:t>
            </a:r>
            <a:r>
              <a:rPr lang="ru-RU"/>
              <a:t> представляет собой корректное бинарное дерево поиска.</a:t>
            </a:r>
            <a:endParaRPr/>
          </a:p>
        </p:txBody>
      </p:sp>
      <p:pic>
        <p:nvPicPr>
          <p:cNvPr id="765" name="Google Shape;765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1196752"/>
            <a:ext cx="7869560" cy="2160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50"/>
          <p:cNvSpPr txBox="1"/>
          <p:nvPr>
            <p:ph idx="1" type="body"/>
          </p:nvPr>
        </p:nvSpPr>
        <p:spPr>
          <a:xfrm>
            <a:off x="457200" y="428605"/>
            <a:ext cx="8229600" cy="21431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sz="2800"/>
              <a:t>Бинарное дерево называется </a:t>
            </a:r>
            <a:r>
              <a:rPr i="1" lang="ru-RU" sz="2800">
                <a:solidFill>
                  <a:srgbClr val="FF0000"/>
                </a:solidFill>
              </a:rPr>
              <a:t>полным</a:t>
            </a:r>
            <a:r>
              <a:rPr lang="ru-RU" sz="2800"/>
              <a:t>, если существует некоторое целое </a:t>
            </a:r>
            <a:r>
              <a:rPr i="1" lang="ru-RU" sz="2800"/>
              <a:t>k</a:t>
            </a:r>
            <a:r>
              <a:rPr lang="ru-RU" sz="2800"/>
              <a:t>, такое что любой узел глубины меньше </a:t>
            </a:r>
            <a:r>
              <a:rPr i="1" lang="ru-RU" sz="2800"/>
              <a:t>k</a:t>
            </a:r>
            <a:r>
              <a:rPr lang="ru-RU" sz="2800"/>
              <a:t> имеет как левого, так и правого сына, а если узел имеет глубину </a:t>
            </a:r>
            <a:r>
              <a:rPr i="1" lang="ru-RU" sz="2800"/>
              <a:t>k</a:t>
            </a:r>
            <a:r>
              <a:rPr lang="ru-RU" sz="2800"/>
              <a:t>, то он является листом.</a:t>
            </a:r>
            <a:endParaRPr/>
          </a:p>
        </p:txBody>
      </p:sp>
      <p:sp>
        <p:nvSpPr>
          <p:cNvPr id="771" name="Google Shape;771;p50"/>
          <p:cNvSpPr/>
          <p:nvPr/>
        </p:nvSpPr>
        <p:spPr>
          <a:xfrm>
            <a:off x="4714876" y="2285992"/>
            <a:ext cx="500066" cy="428628"/>
          </a:xfrm>
          <a:prstGeom prst="ellipse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2" name="Google Shape;772;p50"/>
          <p:cNvSpPr txBox="1"/>
          <p:nvPr/>
        </p:nvSpPr>
        <p:spPr>
          <a:xfrm>
            <a:off x="4786314" y="2285992"/>
            <a:ext cx="31451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773" name="Google Shape;773;p50"/>
          <p:cNvSpPr/>
          <p:nvPr/>
        </p:nvSpPr>
        <p:spPr>
          <a:xfrm>
            <a:off x="3428992" y="3429000"/>
            <a:ext cx="500066" cy="428628"/>
          </a:xfrm>
          <a:prstGeom prst="ellipse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4" name="Google Shape;774;p50"/>
          <p:cNvSpPr txBox="1"/>
          <p:nvPr/>
        </p:nvSpPr>
        <p:spPr>
          <a:xfrm>
            <a:off x="3500430" y="3429000"/>
            <a:ext cx="31451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775" name="Google Shape;775;p50"/>
          <p:cNvSpPr/>
          <p:nvPr/>
        </p:nvSpPr>
        <p:spPr>
          <a:xfrm>
            <a:off x="5572132" y="3357562"/>
            <a:ext cx="500066" cy="428628"/>
          </a:xfrm>
          <a:prstGeom prst="ellipse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6" name="Google Shape;776;p50"/>
          <p:cNvSpPr txBox="1"/>
          <p:nvPr/>
        </p:nvSpPr>
        <p:spPr>
          <a:xfrm>
            <a:off x="5643570" y="3357562"/>
            <a:ext cx="31451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777" name="Google Shape;777;p50"/>
          <p:cNvSpPr/>
          <p:nvPr/>
        </p:nvSpPr>
        <p:spPr>
          <a:xfrm>
            <a:off x="2357422" y="4429132"/>
            <a:ext cx="500066" cy="428628"/>
          </a:xfrm>
          <a:prstGeom prst="ellipse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8" name="Google Shape;778;p50"/>
          <p:cNvSpPr txBox="1"/>
          <p:nvPr/>
        </p:nvSpPr>
        <p:spPr>
          <a:xfrm>
            <a:off x="2428860" y="4429132"/>
            <a:ext cx="31451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779" name="Google Shape;779;p50"/>
          <p:cNvSpPr/>
          <p:nvPr/>
        </p:nvSpPr>
        <p:spPr>
          <a:xfrm>
            <a:off x="3786182" y="4572008"/>
            <a:ext cx="500066" cy="428628"/>
          </a:xfrm>
          <a:prstGeom prst="ellipse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0" name="Google Shape;780;p50"/>
          <p:cNvSpPr txBox="1"/>
          <p:nvPr/>
        </p:nvSpPr>
        <p:spPr>
          <a:xfrm>
            <a:off x="3857620" y="4572008"/>
            <a:ext cx="31451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781" name="Google Shape;781;p50"/>
          <p:cNvSpPr/>
          <p:nvPr/>
        </p:nvSpPr>
        <p:spPr>
          <a:xfrm>
            <a:off x="4714876" y="6000768"/>
            <a:ext cx="500066" cy="428628"/>
          </a:xfrm>
          <a:prstGeom prst="ellipse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2" name="Google Shape;782;p50"/>
          <p:cNvSpPr txBox="1"/>
          <p:nvPr/>
        </p:nvSpPr>
        <p:spPr>
          <a:xfrm>
            <a:off x="4786314" y="6000768"/>
            <a:ext cx="44435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/>
          </a:p>
        </p:txBody>
      </p:sp>
      <p:sp>
        <p:nvSpPr>
          <p:cNvPr id="783" name="Google Shape;783;p50"/>
          <p:cNvSpPr/>
          <p:nvPr/>
        </p:nvSpPr>
        <p:spPr>
          <a:xfrm>
            <a:off x="5000628" y="4572008"/>
            <a:ext cx="500066" cy="428628"/>
          </a:xfrm>
          <a:prstGeom prst="ellipse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4" name="Google Shape;784;p50"/>
          <p:cNvSpPr txBox="1"/>
          <p:nvPr/>
        </p:nvSpPr>
        <p:spPr>
          <a:xfrm>
            <a:off x="5072066" y="4572008"/>
            <a:ext cx="31451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785" name="Google Shape;785;p50"/>
          <p:cNvSpPr/>
          <p:nvPr/>
        </p:nvSpPr>
        <p:spPr>
          <a:xfrm>
            <a:off x="3286116" y="6000768"/>
            <a:ext cx="500066" cy="428628"/>
          </a:xfrm>
          <a:prstGeom prst="ellipse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6" name="Google Shape;786;p50"/>
          <p:cNvSpPr txBox="1"/>
          <p:nvPr/>
        </p:nvSpPr>
        <p:spPr>
          <a:xfrm>
            <a:off x="3357554" y="6000768"/>
            <a:ext cx="44435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787" name="Google Shape;787;p50"/>
          <p:cNvSpPr/>
          <p:nvPr/>
        </p:nvSpPr>
        <p:spPr>
          <a:xfrm>
            <a:off x="5715008" y="5929330"/>
            <a:ext cx="500066" cy="500066"/>
          </a:xfrm>
          <a:prstGeom prst="ellipse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8" name="Google Shape;788;p50"/>
          <p:cNvSpPr txBox="1"/>
          <p:nvPr/>
        </p:nvSpPr>
        <p:spPr>
          <a:xfrm>
            <a:off x="5786446" y="6000768"/>
            <a:ext cx="44435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/>
          </a:p>
        </p:txBody>
      </p:sp>
      <p:cxnSp>
        <p:nvCxnSpPr>
          <p:cNvPr id="789" name="Google Shape;789;p50"/>
          <p:cNvCxnSpPr>
            <a:stCxn id="771" idx="3"/>
            <a:endCxn id="773" idx="7"/>
          </p:cNvCxnSpPr>
          <p:nvPr/>
        </p:nvCxnSpPr>
        <p:spPr>
          <a:xfrm flipH="1">
            <a:off x="3855709" y="2651849"/>
            <a:ext cx="932400" cy="840000"/>
          </a:xfrm>
          <a:prstGeom prst="straightConnector1">
            <a:avLst/>
          </a:pr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0" name="Google Shape;790;p50"/>
          <p:cNvCxnSpPr>
            <a:stCxn id="773" idx="3"/>
            <a:endCxn id="778" idx="0"/>
          </p:cNvCxnSpPr>
          <p:nvPr/>
        </p:nvCxnSpPr>
        <p:spPr>
          <a:xfrm flipH="1">
            <a:off x="2586025" y="3794857"/>
            <a:ext cx="916200" cy="634200"/>
          </a:xfrm>
          <a:prstGeom prst="straightConnector1">
            <a:avLst/>
          </a:pr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1" name="Google Shape;791;p50"/>
          <p:cNvCxnSpPr>
            <a:stCxn id="773" idx="4"/>
            <a:endCxn id="780" idx="0"/>
          </p:cNvCxnSpPr>
          <p:nvPr/>
        </p:nvCxnSpPr>
        <p:spPr>
          <a:xfrm>
            <a:off x="3679025" y="3857628"/>
            <a:ext cx="336000" cy="714300"/>
          </a:xfrm>
          <a:prstGeom prst="straightConnector1">
            <a:avLst/>
          </a:pr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2" name="Google Shape;792;p50"/>
          <p:cNvCxnSpPr/>
          <p:nvPr/>
        </p:nvCxnSpPr>
        <p:spPr>
          <a:xfrm rot="5400000">
            <a:off x="4536281" y="5393545"/>
            <a:ext cx="1000132" cy="214314"/>
          </a:xfrm>
          <a:prstGeom prst="straightConnector1">
            <a:avLst/>
          </a:pr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3" name="Google Shape;793;p50"/>
          <p:cNvCxnSpPr>
            <a:endCxn id="784" idx="0"/>
          </p:cNvCxnSpPr>
          <p:nvPr/>
        </p:nvCxnSpPr>
        <p:spPr>
          <a:xfrm flipH="1">
            <a:off x="5229321" y="3714608"/>
            <a:ext cx="417900" cy="857400"/>
          </a:xfrm>
          <a:prstGeom prst="straightConnector1">
            <a:avLst/>
          </a:pr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4" name="Google Shape;794;p50"/>
          <p:cNvCxnSpPr>
            <a:stCxn id="771" idx="5"/>
            <a:endCxn id="776" idx="0"/>
          </p:cNvCxnSpPr>
          <p:nvPr/>
        </p:nvCxnSpPr>
        <p:spPr>
          <a:xfrm>
            <a:off x="5141709" y="2651849"/>
            <a:ext cx="659100" cy="705600"/>
          </a:xfrm>
          <a:prstGeom prst="straightConnector1">
            <a:avLst/>
          </a:pr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5" name="Google Shape;795;p50"/>
          <p:cNvCxnSpPr>
            <a:stCxn id="780" idx="2"/>
            <a:endCxn id="786" idx="0"/>
          </p:cNvCxnSpPr>
          <p:nvPr/>
        </p:nvCxnSpPr>
        <p:spPr>
          <a:xfrm flipH="1">
            <a:off x="3579875" y="4972118"/>
            <a:ext cx="435000" cy="1028700"/>
          </a:xfrm>
          <a:prstGeom prst="straightConnector1">
            <a:avLst/>
          </a:pr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6" name="Google Shape;796;p50"/>
          <p:cNvCxnSpPr>
            <a:stCxn id="783" idx="5"/>
          </p:cNvCxnSpPr>
          <p:nvPr/>
        </p:nvCxnSpPr>
        <p:spPr>
          <a:xfrm>
            <a:off x="5427461" y="4937865"/>
            <a:ext cx="501900" cy="991500"/>
          </a:xfrm>
          <a:prstGeom prst="straightConnector1">
            <a:avLst/>
          </a:pr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97" name="Google Shape;797;p50"/>
          <p:cNvSpPr/>
          <p:nvPr/>
        </p:nvSpPr>
        <p:spPr>
          <a:xfrm>
            <a:off x="6500826" y="6000768"/>
            <a:ext cx="500066" cy="428628"/>
          </a:xfrm>
          <a:prstGeom prst="ellipse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8" name="Google Shape;798;p50"/>
          <p:cNvSpPr txBox="1"/>
          <p:nvPr/>
        </p:nvSpPr>
        <p:spPr>
          <a:xfrm>
            <a:off x="6572264" y="6000768"/>
            <a:ext cx="44435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/>
          </a:p>
        </p:txBody>
      </p:sp>
      <p:sp>
        <p:nvSpPr>
          <p:cNvPr id="799" name="Google Shape;799;p50"/>
          <p:cNvSpPr/>
          <p:nvPr/>
        </p:nvSpPr>
        <p:spPr>
          <a:xfrm>
            <a:off x="6786578" y="4572008"/>
            <a:ext cx="500066" cy="428628"/>
          </a:xfrm>
          <a:prstGeom prst="ellipse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0" name="Google Shape;800;p50"/>
          <p:cNvSpPr txBox="1"/>
          <p:nvPr/>
        </p:nvSpPr>
        <p:spPr>
          <a:xfrm>
            <a:off x="6858016" y="4572008"/>
            <a:ext cx="31451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801" name="Google Shape;801;p50"/>
          <p:cNvSpPr/>
          <p:nvPr/>
        </p:nvSpPr>
        <p:spPr>
          <a:xfrm>
            <a:off x="7500958" y="5929330"/>
            <a:ext cx="500066" cy="500066"/>
          </a:xfrm>
          <a:prstGeom prst="ellipse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2" name="Google Shape;802;p50"/>
          <p:cNvSpPr txBox="1"/>
          <p:nvPr/>
        </p:nvSpPr>
        <p:spPr>
          <a:xfrm>
            <a:off x="7572396" y="6000768"/>
            <a:ext cx="44435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cxnSp>
        <p:nvCxnSpPr>
          <p:cNvPr id="803" name="Google Shape;803;p50"/>
          <p:cNvCxnSpPr/>
          <p:nvPr/>
        </p:nvCxnSpPr>
        <p:spPr>
          <a:xfrm rot="5400000">
            <a:off x="6322231" y="5393545"/>
            <a:ext cx="1000132" cy="214314"/>
          </a:xfrm>
          <a:prstGeom prst="straightConnector1">
            <a:avLst/>
          </a:pr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04" name="Google Shape;804;p50"/>
          <p:cNvCxnSpPr>
            <a:stCxn id="775" idx="5"/>
          </p:cNvCxnSpPr>
          <p:nvPr/>
        </p:nvCxnSpPr>
        <p:spPr>
          <a:xfrm>
            <a:off x="5998965" y="3723419"/>
            <a:ext cx="930600" cy="920100"/>
          </a:xfrm>
          <a:prstGeom prst="straightConnector1">
            <a:avLst/>
          </a:pr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05" name="Google Shape;805;p50"/>
          <p:cNvCxnSpPr>
            <a:stCxn id="799" idx="5"/>
          </p:cNvCxnSpPr>
          <p:nvPr/>
        </p:nvCxnSpPr>
        <p:spPr>
          <a:xfrm>
            <a:off x="7213411" y="4937865"/>
            <a:ext cx="501900" cy="991500"/>
          </a:xfrm>
          <a:prstGeom prst="straightConnector1">
            <a:avLst/>
          </a:pr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6" name="Google Shape;806;p50"/>
          <p:cNvSpPr/>
          <p:nvPr/>
        </p:nvSpPr>
        <p:spPr>
          <a:xfrm>
            <a:off x="1714480" y="5857892"/>
            <a:ext cx="500066" cy="500066"/>
          </a:xfrm>
          <a:prstGeom prst="ellipse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7" name="Google Shape;807;p50"/>
          <p:cNvSpPr txBox="1"/>
          <p:nvPr/>
        </p:nvSpPr>
        <p:spPr>
          <a:xfrm>
            <a:off x="1785918" y="5929330"/>
            <a:ext cx="31451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808" name="Google Shape;808;p50"/>
          <p:cNvSpPr/>
          <p:nvPr/>
        </p:nvSpPr>
        <p:spPr>
          <a:xfrm>
            <a:off x="2714612" y="5857892"/>
            <a:ext cx="500066" cy="500066"/>
          </a:xfrm>
          <a:prstGeom prst="ellipse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9" name="Google Shape;809;p50"/>
          <p:cNvSpPr txBox="1"/>
          <p:nvPr/>
        </p:nvSpPr>
        <p:spPr>
          <a:xfrm>
            <a:off x="2786050" y="5929330"/>
            <a:ext cx="31451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810" name="Google Shape;810;p50"/>
          <p:cNvSpPr/>
          <p:nvPr/>
        </p:nvSpPr>
        <p:spPr>
          <a:xfrm>
            <a:off x="4071934" y="5929330"/>
            <a:ext cx="500066" cy="500066"/>
          </a:xfrm>
          <a:prstGeom prst="ellipse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1" name="Google Shape;811;p50"/>
          <p:cNvSpPr txBox="1"/>
          <p:nvPr/>
        </p:nvSpPr>
        <p:spPr>
          <a:xfrm>
            <a:off x="4143372" y="6000768"/>
            <a:ext cx="44435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/>
          </a:p>
        </p:txBody>
      </p:sp>
      <p:cxnSp>
        <p:nvCxnSpPr>
          <p:cNvPr id="812" name="Google Shape;812;p50"/>
          <p:cNvCxnSpPr>
            <a:stCxn id="777" idx="3"/>
            <a:endCxn id="806" idx="0"/>
          </p:cNvCxnSpPr>
          <p:nvPr/>
        </p:nvCxnSpPr>
        <p:spPr>
          <a:xfrm flipH="1">
            <a:off x="1964455" y="4794989"/>
            <a:ext cx="466200" cy="1062900"/>
          </a:xfrm>
          <a:prstGeom prst="straightConnector1">
            <a:avLst/>
          </a:pr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3" name="Google Shape;813;p50"/>
          <p:cNvCxnSpPr>
            <a:stCxn id="777" idx="5"/>
            <a:endCxn id="808" idx="0"/>
          </p:cNvCxnSpPr>
          <p:nvPr/>
        </p:nvCxnSpPr>
        <p:spPr>
          <a:xfrm>
            <a:off x="2784255" y="4794989"/>
            <a:ext cx="180300" cy="1062900"/>
          </a:xfrm>
          <a:prstGeom prst="straightConnector1">
            <a:avLst/>
          </a:pr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4" name="Google Shape;814;p50"/>
          <p:cNvCxnSpPr>
            <a:endCxn id="810" idx="0"/>
          </p:cNvCxnSpPr>
          <p:nvPr/>
        </p:nvCxnSpPr>
        <p:spPr>
          <a:xfrm>
            <a:off x="4143467" y="5000530"/>
            <a:ext cx="178500" cy="928800"/>
          </a:xfrm>
          <a:prstGeom prst="straightConnector1">
            <a:avLst/>
          </a:pr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51"/>
          <p:cNvSpPr txBox="1"/>
          <p:nvPr>
            <p:ph type="title"/>
          </p:nvPr>
        </p:nvSpPr>
        <p:spPr>
          <a:xfrm>
            <a:off x="457200" y="274638"/>
            <a:ext cx="8229600" cy="725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ru-RU" sz="3200"/>
              <a:t>Представление полных бинарных деревьев с помощью массива</a:t>
            </a:r>
            <a:endParaRPr/>
          </a:p>
        </p:txBody>
      </p:sp>
      <p:sp>
        <p:nvSpPr>
          <p:cNvPr id="820" name="Google Shape;820;p51"/>
          <p:cNvSpPr txBox="1"/>
          <p:nvPr>
            <p:ph idx="1" type="body"/>
          </p:nvPr>
        </p:nvSpPr>
        <p:spPr>
          <a:xfrm>
            <a:off x="457200" y="1428736"/>
            <a:ext cx="8229600" cy="4697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sz="2800"/>
              <a:t>Пусть T[2</a:t>
            </a:r>
            <a:r>
              <a:rPr baseline="30000" lang="ru-RU" sz="2800"/>
              <a:t>k+1</a:t>
            </a:r>
            <a:r>
              <a:rPr lang="ru-RU" sz="2800"/>
              <a:t>-1] – массив для хранения вершин дерева, k- высота дерева.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sz="2800"/>
              <a:t>В T[0] хранится корень дерева.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sz="2800"/>
              <a:t>Левый сын узла </a:t>
            </a:r>
            <a:r>
              <a:rPr i="1" lang="ru-RU" sz="2800"/>
              <a:t>i</a:t>
            </a:r>
            <a:r>
              <a:rPr lang="ru-RU" sz="2800"/>
              <a:t> расположен в позиции 2 * </a:t>
            </a:r>
            <a:r>
              <a:rPr i="1" lang="ru-RU" sz="2800"/>
              <a:t>i </a:t>
            </a:r>
            <a:r>
              <a:rPr lang="ru-RU" sz="2800"/>
              <a:t>+ 1,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sz="2800"/>
              <a:t>правый сын – в позиции 2 * </a:t>
            </a:r>
            <a:r>
              <a:rPr i="1" lang="ru-RU" sz="2800"/>
              <a:t>i </a:t>
            </a:r>
            <a:r>
              <a:rPr lang="ru-RU" sz="2800"/>
              <a:t>+ 2</a:t>
            </a:r>
            <a:r>
              <a:rPr i="1" lang="ru-RU" sz="2800"/>
              <a:t>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sz="2800"/>
              <a:t>Отец узла, находящегося в позиции </a:t>
            </a:r>
            <a:r>
              <a:rPr i="1" lang="ru-RU" sz="2800"/>
              <a:t>i</a:t>
            </a:r>
            <a:r>
              <a:rPr lang="ru-RU" sz="2800"/>
              <a:t> &gt;0, расположен в позиции</a:t>
            </a:r>
            <a:r>
              <a:rPr i="1" lang="ru-RU" sz="2800"/>
              <a:t> </a:t>
            </a:r>
            <a:r>
              <a:rPr lang="ru-RU" sz="2800"/>
              <a:t>⎣(</a:t>
            </a:r>
            <a:r>
              <a:rPr i="1" lang="ru-RU" sz="2800"/>
              <a:t>i </a:t>
            </a:r>
            <a:r>
              <a:rPr lang="ru-RU" sz="2800"/>
              <a:t>-1)/2⎦</a:t>
            </a:r>
            <a:r>
              <a:rPr i="1" lang="ru-RU" sz="2800"/>
              <a:t>.</a:t>
            </a:r>
            <a:endParaRPr sz="2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title"/>
          </p:nvPr>
        </p:nvSpPr>
        <p:spPr>
          <a:xfrm>
            <a:off x="457200" y="274638"/>
            <a:ext cx="8229600" cy="5825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Свойства отношений</a:t>
            </a:r>
            <a:endParaRPr/>
          </a:p>
        </p:txBody>
      </p:sp>
      <p:sp>
        <p:nvSpPr>
          <p:cNvPr id="120" name="Google Shape;120;p16"/>
          <p:cNvSpPr txBox="1"/>
          <p:nvPr>
            <p:ph idx="1" type="body"/>
          </p:nvPr>
        </p:nvSpPr>
        <p:spPr>
          <a:xfrm>
            <a:off x="428596" y="1142984"/>
            <a:ext cx="8229600" cy="52149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b="1" lang="ru-RU" sz="3100">
                <a:solidFill>
                  <a:srgbClr val="002060"/>
                </a:solidFill>
              </a:rPr>
              <a:t>Определение</a:t>
            </a:r>
            <a:r>
              <a:rPr b="1" lang="ru-RU" sz="3100"/>
              <a:t>. </a:t>
            </a:r>
            <a:r>
              <a:rPr lang="ru-RU" sz="3100"/>
              <a:t>Пусть </a:t>
            </a:r>
            <a:r>
              <a:rPr i="1" lang="ru-RU" sz="3100"/>
              <a:t>A</a:t>
            </a:r>
            <a:r>
              <a:rPr lang="ru-RU" sz="3100"/>
              <a:t>—множество и </a:t>
            </a:r>
            <a:r>
              <a:rPr i="1" lang="ru-RU" sz="3100"/>
              <a:t>R</a:t>
            </a:r>
            <a:r>
              <a:rPr lang="ru-RU" sz="3100"/>
              <a:t> — отношение на </a:t>
            </a:r>
            <a:r>
              <a:rPr i="1" lang="ru-RU" sz="3100"/>
              <a:t>A</a:t>
            </a:r>
            <a:r>
              <a:rPr lang="ru-RU" sz="3100"/>
              <a:t>. Отношение </a:t>
            </a:r>
            <a:r>
              <a:rPr i="1" lang="ru-RU" sz="3100"/>
              <a:t>R</a:t>
            </a:r>
            <a:r>
              <a:rPr lang="ru-RU" sz="3100"/>
              <a:t> называется</a:t>
            </a:r>
            <a:endParaRPr/>
          </a:p>
          <a:p>
            <a:pPr indent="-342931" lvl="0" marL="342900" rtl="0" algn="just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i="1" lang="ru-RU" sz="3100">
                <a:solidFill>
                  <a:srgbClr val="FF0000"/>
                </a:solidFill>
              </a:rPr>
              <a:t>рефлексивным</a:t>
            </a:r>
            <a:r>
              <a:rPr i="1" lang="ru-RU" sz="3100"/>
              <a:t>, </a:t>
            </a:r>
            <a:r>
              <a:rPr lang="ru-RU" sz="3100"/>
              <a:t>если </a:t>
            </a:r>
            <a:r>
              <a:rPr i="1" lang="ru-RU" sz="3100"/>
              <a:t>аRа </a:t>
            </a:r>
            <a:r>
              <a:rPr lang="ru-RU" sz="3100"/>
              <a:t>для всех </a:t>
            </a:r>
            <a:r>
              <a:rPr i="1" lang="ru-RU" sz="3100"/>
              <a:t>a </a:t>
            </a:r>
            <a:r>
              <a:rPr lang="ru-RU" sz="3100"/>
              <a:t>из </a:t>
            </a:r>
            <a:r>
              <a:rPr i="1" lang="ru-RU" sz="3100"/>
              <a:t>А,</a:t>
            </a:r>
            <a:endParaRPr sz="3100"/>
          </a:p>
          <a:p>
            <a:pPr indent="-342931" lvl="0" marL="342900" rtl="0" algn="just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i="1" lang="ru-RU" sz="3100">
                <a:solidFill>
                  <a:srgbClr val="FF0000"/>
                </a:solidFill>
              </a:rPr>
              <a:t>симметричным</a:t>
            </a:r>
            <a:r>
              <a:rPr i="1" lang="ru-RU" sz="3100"/>
              <a:t>, </a:t>
            </a:r>
            <a:r>
              <a:rPr lang="ru-RU" sz="3100"/>
              <a:t>если </a:t>
            </a:r>
            <a:r>
              <a:rPr i="1" lang="ru-RU" sz="3100"/>
              <a:t>аRb </a:t>
            </a:r>
            <a:r>
              <a:rPr lang="ru-RU" sz="3100"/>
              <a:t>влечет </a:t>
            </a:r>
            <a:r>
              <a:rPr i="1" lang="ru-RU" sz="3100"/>
              <a:t>bRa </a:t>
            </a:r>
            <a:r>
              <a:rPr lang="ru-RU" sz="3100"/>
              <a:t>для </a:t>
            </a:r>
            <a:r>
              <a:rPr i="1" lang="ru-RU" sz="3100"/>
              <a:t>a</a:t>
            </a:r>
            <a:r>
              <a:rPr lang="ru-RU" sz="3100"/>
              <a:t> и </a:t>
            </a:r>
            <a:r>
              <a:rPr i="1" lang="ru-RU" sz="3100"/>
              <a:t>b</a:t>
            </a:r>
            <a:r>
              <a:rPr lang="ru-RU" sz="3100"/>
              <a:t> из </a:t>
            </a:r>
            <a:r>
              <a:rPr i="1" lang="ru-RU" sz="3100"/>
              <a:t>A</a:t>
            </a:r>
            <a:r>
              <a:rPr lang="ru-RU" sz="3100"/>
              <a:t>,</a:t>
            </a:r>
            <a:endParaRPr/>
          </a:p>
          <a:p>
            <a:pPr indent="-342931" lvl="0" marL="342900" rtl="0" algn="just">
              <a:spcBef>
                <a:spcPts val="496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i="1" lang="ru-RU" sz="3100">
                <a:solidFill>
                  <a:srgbClr val="FF0000"/>
                </a:solidFill>
              </a:rPr>
              <a:t>транзитивным</a:t>
            </a:r>
            <a:r>
              <a:rPr i="1" lang="ru-RU" sz="3100"/>
              <a:t>, </a:t>
            </a:r>
            <a:r>
              <a:rPr lang="ru-RU" sz="3100"/>
              <a:t>если </a:t>
            </a:r>
            <a:r>
              <a:rPr i="1" lang="ru-RU" sz="3100"/>
              <a:t>аRb </a:t>
            </a:r>
            <a:r>
              <a:rPr lang="ru-RU" sz="3100"/>
              <a:t>и </a:t>
            </a:r>
            <a:r>
              <a:rPr i="1" lang="ru-RU" sz="3100"/>
              <a:t>bRс </a:t>
            </a:r>
            <a:r>
              <a:rPr lang="ru-RU" sz="3100"/>
              <a:t>влекут </a:t>
            </a:r>
            <a:r>
              <a:rPr i="1" lang="ru-RU" sz="3100"/>
              <a:t>аRс </a:t>
            </a:r>
            <a:r>
              <a:rPr lang="ru-RU" sz="3100"/>
              <a:t>для </a:t>
            </a:r>
            <a:r>
              <a:rPr i="1" lang="ru-RU" sz="3100"/>
              <a:t>а</a:t>
            </a:r>
            <a:r>
              <a:rPr lang="ru-RU" sz="3100"/>
              <a:t>, </a:t>
            </a:r>
            <a:r>
              <a:rPr i="1" lang="ru-RU" sz="3100"/>
              <a:t>b</a:t>
            </a:r>
            <a:r>
              <a:rPr lang="ru-RU" sz="3100"/>
              <a:t> и </a:t>
            </a:r>
            <a:r>
              <a:rPr i="1" lang="ru-RU" sz="3100"/>
              <a:t>с</a:t>
            </a:r>
            <a:br>
              <a:rPr lang="ru-RU" sz="3100"/>
            </a:br>
            <a:r>
              <a:rPr lang="ru-RU" sz="3100"/>
              <a:t>из </a:t>
            </a:r>
            <a:r>
              <a:rPr i="1" lang="ru-RU" sz="3100"/>
              <a:t>A</a:t>
            </a:r>
            <a:r>
              <a:rPr lang="ru-RU" sz="3100"/>
              <a:t>. Элементы </a:t>
            </a:r>
            <a:r>
              <a:rPr i="1" lang="ru-RU" sz="3100"/>
              <a:t>а</a:t>
            </a:r>
            <a:r>
              <a:rPr lang="ru-RU" sz="3100"/>
              <a:t>, </a:t>
            </a:r>
            <a:r>
              <a:rPr i="1" lang="ru-RU" sz="3100"/>
              <a:t>b</a:t>
            </a:r>
            <a:r>
              <a:rPr lang="ru-RU" sz="3100"/>
              <a:t> и </a:t>
            </a:r>
            <a:r>
              <a:rPr i="1" lang="ru-RU" sz="3100"/>
              <a:t>с</a:t>
            </a:r>
            <a:r>
              <a:rPr lang="ru-RU" sz="3100"/>
              <a:t> не обязаны быть различными</a:t>
            </a:r>
            <a:r>
              <a:rPr lang="ru-RU"/>
              <a:t>.</a:t>
            </a:r>
            <a:endParaRPr/>
          </a:p>
          <a:p>
            <a:pPr indent="-342900" lvl="0" marL="342900" rtl="0" algn="just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just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3100"/>
              <a:t>Рефлексивное, симметричное и транзитивное отношение называется </a:t>
            </a:r>
            <a:r>
              <a:rPr i="1" lang="ru-RU" sz="3100">
                <a:solidFill>
                  <a:srgbClr val="FF0000"/>
                </a:solidFill>
              </a:rPr>
              <a:t>отношением эквивалентности</a:t>
            </a:r>
            <a:r>
              <a:rPr i="1" lang="ru-RU"/>
              <a:t>.</a:t>
            </a:r>
            <a:endParaRPr/>
          </a:p>
          <a:p>
            <a:pPr indent="-342900" lvl="0" marL="342900" rtl="0" algn="just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just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3100"/>
              <a:t>Важное свойство любого отношения эквивалентности </a:t>
            </a:r>
            <a:r>
              <a:rPr i="1" lang="ru-RU" sz="3100"/>
              <a:t>R, </a:t>
            </a:r>
            <a:r>
              <a:rPr lang="ru-RU" sz="3100"/>
              <a:t>определенного на множестве </a:t>
            </a:r>
            <a:r>
              <a:rPr i="1" lang="ru-RU" sz="3100"/>
              <a:t>A</a:t>
            </a:r>
            <a:r>
              <a:rPr lang="ru-RU" sz="3100"/>
              <a:t>, заключается в том, что оно разбивает множество </a:t>
            </a:r>
            <a:r>
              <a:rPr i="1" lang="ru-RU" sz="3100"/>
              <a:t>A</a:t>
            </a:r>
            <a:r>
              <a:rPr lang="ru-RU" sz="3100"/>
              <a:t> на непересекающиеся подмножества, называемые </a:t>
            </a:r>
            <a:r>
              <a:rPr i="1" lang="ru-RU" sz="3100">
                <a:solidFill>
                  <a:srgbClr val="FF0000"/>
                </a:solidFill>
              </a:rPr>
              <a:t>классами эквивалентности</a:t>
            </a:r>
            <a:r>
              <a:rPr i="1" lang="ru-RU"/>
              <a:t>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52"/>
          <p:cNvSpPr txBox="1"/>
          <p:nvPr>
            <p:ph type="title"/>
          </p:nvPr>
        </p:nvSpPr>
        <p:spPr>
          <a:xfrm>
            <a:off x="457200" y="5375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Бинарное дерево поиска</a:t>
            </a:r>
            <a:endParaRPr/>
          </a:p>
        </p:txBody>
      </p:sp>
      <p:sp>
        <p:nvSpPr>
          <p:cNvPr id="826" name="Google Shape;826;p52"/>
          <p:cNvSpPr txBox="1"/>
          <p:nvPr>
            <p:ph idx="1" type="body"/>
          </p:nvPr>
        </p:nvSpPr>
        <p:spPr>
          <a:xfrm>
            <a:off x="457200" y="4105905"/>
            <a:ext cx="8229600" cy="2736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изображено возможное представление бинарного дерева поиска с использованием полей указателей (например, двусвязный список). </a:t>
            </a:r>
            <a:endParaRPr/>
          </a:p>
          <a:p>
            <a:pPr indent="-342900" lvl="0" marL="342900" rtl="0" algn="just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На этом рисунке, цифры представляют собой значения, хранящиеся в каждом из элементов дерева, а стрелки показывают, как при помощи указателей каждый узел дерева связан со своими правым и левым поддеревьями, а также с родительским узлом. </a:t>
            </a:r>
            <a:endParaRPr/>
          </a:p>
        </p:txBody>
      </p:sp>
      <p:pic>
        <p:nvPicPr>
          <p:cNvPr id="827" name="Google Shape;827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9672" y="980728"/>
            <a:ext cx="5616624" cy="3024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53"/>
          <p:cNvSpPr txBox="1"/>
          <p:nvPr>
            <p:ph type="title"/>
          </p:nvPr>
        </p:nvSpPr>
        <p:spPr>
          <a:xfrm>
            <a:off x="457200" y="6367"/>
            <a:ext cx="8229600" cy="725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ru-RU" sz="3200"/>
              <a:t>Задача №1</a:t>
            </a:r>
            <a:endParaRPr/>
          </a:p>
        </p:txBody>
      </p:sp>
      <p:sp>
        <p:nvSpPr>
          <p:cNvPr id="833" name="Google Shape;833;p53"/>
          <p:cNvSpPr txBox="1"/>
          <p:nvPr>
            <p:ph idx="1" type="body"/>
          </p:nvPr>
        </p:nvSpPr>
        <p:spPr>
          <a:xfrm>
            <a:off x="251520" y="620317"/>
            <a:ext cx="8712968" cy="394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363538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2800"/>
              <a:t>Таблица стоимости перевозок устроена следующим образом: числа, стоящие на пересечениях строк и столбцов таблиц, означают стоимость проезда между соответствующими соседними станциями.</a:t>
            </a:r>
            <a:endParaRPr/>
          </a:p>
          <a:p>
            <a:pPr indent="363538" lvl="0" marL="0" rtl="0" algn="just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2800"/>
              <a:t> Если пересечение строки и столбца </a:t>
            </a:r>
            <a:r>
              <a:rPr b="1" i="1" lang="ru-RU" sz="2800"/>
              <a:t>пусто</a:t>
            </a:r>
            <a:r>
              <a:rPr lang="ru-RU" sz="2800"/>
              <a:t>, то станции </a:t>
            </a:r>
            <a:r>
              <a:rPr b="1" i="1" lang="ru-RU" sz="2800"/>
              <a:t>не являются соседними</a:t>
            </a:r>
            <a:r>
              <a:rPr lang="ru-RU" sz="2800"/>
              <a:t>. Укажите таблицу, для которой выполняется условие: «Минимальная стоимость проезда  из А в B не больше 6». </a:t>
            </a:r>
            <a:endParaRPr/>
          </a:p>
          <a:p>
            <a:pPr indent="363538" lvl="0" marL="0" rtl="0" algn="just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2800"/>
              <a:t>Стоимость проезда по маршруту складывается из стоимостей проезда между соответствующими  соседними станциями.</a:t>
            </a:r>
            <a:endParaRPr/>
          </a:p>
        </p:txBody>
      </p:sp>
      <p:graphicFrame>
        <p:nvGraphicFramePr>
          <p:cNvPr id="834" name="Google Shape;834;p53"/>
          <p:cNvGraphicFramePr/>
          <p:nvPr/>
        </p:nvGraphicFramePr>
        <p:xfrm>
          <a:off x="500034" y="481579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{FD0033FB-A69D-4449-981F-27205E5818D3}</a:tableStyleId>
              </a:tblPr>
              <a:tblGrid>
                <a:gridCol w="343175"/>
                <a:gridCol w="318675"/>
                <a:gridCol w="271400"/>
                <a:gridCol w="287150"/>
                <a:gridCol w="247750"/>
                <a:gridCol w="317800"/>
              </a:tblGrid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 u="none" cap="none" strike="noStrike">
                        <a:solidFill>
                          <a:srgbClr val="C0C0C0"/>
                        </a:solidFill>
                        <a:highlight>
                          <a:srgbClr val="C0C0C0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Е</a:t>
                      </a:r>
                      <a:endParaRPr b="1" sz="2000" u="none" cap="none" strike="noStrike"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8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Е</a:t>
                      </a:r>
                      <a:endParaRPr b="1" sz="2000" u="none" cap="none" strike="noStrike"/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E3B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35" name="Google Shape;835;p53"/>
          <p:cNvGraphicFramePr/>
          <p:nvPr/>
        </p:nvGraphicFramePr>
        <p:xfrm>
          <a:off x="2643174" y="481579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{FD0033FB-A69D-4449-981F-27205E5818D3}</a:tableStyleId>
              </a:tblPr>
              <a:tblGrid>
                <a:gridCol w="349150"/>
                <a:gridCol w="324200"/>
                <a:gridCol w="276100"/>
                <a:gridCol w="292150"/>
                <a:gridCol w="258600"/>
                <a:gridCol w="316750"/>
              </a:tblGrid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 u="none" cap="none" strike="noStrike">
                        <a:solidFill>
                          <a:srgbClr val="C0C0C0"/>
                        </a:solidFill>
                        <a:highlight>
                          <a:srgbClr val="C0C0C0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Е</a:t>
                      </a:r>
                      <a:endParaRPr b="1" sz="2000" u="none" cap="none" strike="noStrike"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8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Е</a:t>
                      </a:r>
                      <a:endParaRPr b="1" sz="2400" u="none" cap="none" strike="noStrike"/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E3B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36" name="Google Shape;836;p53"/>
          <p:cNvGraphicFramePr/>
          <p:nvPr/>
        </p:nvGraphicFramePr>
        <p:xfrm>
          <a:off x="4741726" y="481579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{FD0033FB-A69D-4449-981F-27205E5818D3}</a:tableStyleId>
              </a:tblPr>
              <a:tblGrid>
                <a:gridCol w="351750"/>
                <a:gridCol w="326625"/>
                <a:gridCol w="278150"/>
                <a:gridCol w="294325"/>
                <a:gridCol w="253950"/>
                <a:gridCol w="325725"/>
              </a:tblGrid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 u="none" cap="none" strike="noStrike">
                        <a:solidFill>
                          <a:srgbClr val="C0C0C0"/>
                        </a:solidFill>
                        <a:highlight>
                          <a:srgbClr val="C0C0C0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Е</a:t>
                      </a:r>
                      <a:endParaRPr b="1" sz="2000" u="none" cap="none" strike="noStrike"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8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1" sz="2000" u="none" cap="none" strike="noStrike"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1" sz="2000" u="none" cap="none" strike="noStrike"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1" sz="2000" u="none" cap="none" strike="noStrike"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1" sz="2000" u="none" cap="none" strike="noStrike"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1" sz="2000" u="none" cap="none" strike="noStrike"/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1" sz="2000" u="none" cap="none" strike="noStrike"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1" sz="2000" u="none" cap="none" strike="noStrike"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1" sz="2000" u="none" cap="none" strike="noStrike"/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Е</a:t>
                      </a:r>
                      <a:endParaRPr b="1" sz="2000" u="none" cap="none" strike="noStrike"/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1" sz="2000" u="none" cap="none" strike="noStrike"/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1" sz="2000" u="none" cap="none" strike="noStrike"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E3B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37" name="Google Shape;837;p53"/>
          <p:cNvGraphicFramePr/>
          <p:nvPr/>
        </p:nvGraphicFramePr>
        <p:xfrm>
          <a:off x="6917914" y="481579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{FD0033FB-A69D-4449-981F-27205E5818D3}</a:tableStyleId>
              </a:tblPr>
              <a:tblGrid>
                <a:gridCol w="365575"/>
                <a:gridCol w="339475"/>
                <a:gridCol w="289125"/>
                <a:gridCol w="305900"/>
                <a:gridCol w="263950"/>
                <a:gridCol w="338550"/>
              </a:tblGrid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 u="none" cap="none" strike="noStrike">
                        <a:solidFill>
                          <a:srgbClr val="C0C0C0"/>
                        </a:solidFill>
                        <a:highlight>
                          <a:srgbClr val="C0C0C0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Е</a:t>
                      </a:r>
                      <a:endParaRPr b="1" sz="2000" u="none" cap="none" strike="noStrike"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8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1" sz="2000" u="none" cap="none" strike="noStrike"/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1" sz="2000" u="none" cap="none" strike="noStrike"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Е</a:t>
                      </a:r>
                      <a:endParaRPr b="1" sz="2000" u="none" cap="none" strike="noStrike"/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1" sz="2000" u="none" cap="none" strike="noStrike"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1" sz="2000" u="none" cap="none" strike="noStrike"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E3B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38" name="Google Shape;838;p53"/>
          <p:cNvGraphicFramePr/>
          <p:nvPr/>
        </p:nvGraphicFramePr>
        <p:xfrm>
          <a:off x="179512" y="44062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{FD0033FB-A69D-4449-981F-27205E5818D3}</a:tableStyleId>
              </a:tblPr>
              <a:tblGrid>
                <a:gridCol w="2124825"/>
                <a:gridCol w="2125725"/>
                <a:gridCol w="2124825"/>
                <a:gridCol w="212572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ru-RU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1)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ru-RU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2)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ru-RU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3)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ru-RU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4)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54"/>
          <p:cNvSpPr txBox="1"/>
          <p:nvPr>
            <p:ph type="title"/>
          </p:nvPr>
        </p:nvSpPr>
        <p:spPr>
          <a:xfrm>
            <a:off x="457200" y="6367"/>
            <a:ext cx="8229600" cy="725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ru-RU" sz="3200"/>
              <a:t>Решение задачи №1</a:t>
            </a:r>
            <a:endParaRPr/>
          </a:p>
        </p:txBody>
      </p:sp>
      <p:sp>
        <p:nvSpPr>
          <p:cNvPr id="845" name="Google Shape;845;p54"/>
          <p:cNvSpPr txBox="1"/>
          <p:nvPr>
            <p:ph idx="1" type="body"/>
          </p:nvPr>
        </p:nvSpPr>
        <p:spPr>
          <a:xfrm>
            <a:off x="251520" y="731837"/>
            <a:ext cx="8712968" cy="11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363538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Для каждой таблицы нарисуем соответствующий ей взвешенный граф</a:t>
            </a:r>
            <a:endParaRPr sz="2400"/>
          </a:p>
        </p:txBody>
      </p:sp>
      <p:graphicFrame>
        <p:nvGraphicFramePr>
          <p:cNvPr id="846" name="Google Shape;846;p54"/>
          <p:cNvGraphicFramePr/>
          <p:nvPr/>
        </p:nvGraphicFramePr>
        <p:xfrm>
          <a:off x="251520" y="180850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{FD0033FB-A69D-4449-981F-27205E5818D3}</a:tableStyleId>
              </a:tblPr>
              <a:tblGrid>
                <a:gridCol w="2124825"/>
                <a:gridCol w="2125725"/>
                <a:gridCol w="2124825"/>
                <a:gridCol w="2125725"/>
              </a:tblGrid>
              <a:tr h="253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1)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2)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3)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4)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847" name="Google Shape;847;p54"/>
          <p:cNvGrpSpPr/>
          <p:nvPr/>
        </p:nvGrpSpPr>
        <p:grpSpPr>
          <a:xfrm>
            <a:off x="357188" y="4667399"/>
            <a:ext cx="1949450" cy="1785937"/>
            <a:chOff x="2657" y="3872"/>
            <a:chExt cx="1533" cy="1403"/>
          </a:xfrm>
        </p:grpSpPr>
        <p:sp>
          <p:nvSpPr>
            <p:cNvPr id="848" name="Google Shape;848;p54"/>
            <p:cNvSpPr/>
            <p:nvPr/>
          </p:nvSpPr>
          <p:spPr>
            <a:xfrm>
              <a:off x="2657" y="3872"/>
              <a:ext cx="1533" cy="14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alibri"/>
                <a:buNone/>
              </a:pPr>
              <a:r>
                <a:t/>
              </a:r>
              <a:endParaRPr b="1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54"/>
            <p:cNvSpPr txBox="1"/>
            <p:nvPr/>
          </p:nvSpPr>
          <p:spPr>
            <a:xfrm>
              <a:off x="3583" y="4979"/>
              <a:ext cx="121" cy="2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0" spcFirstLastPara="1" rIns="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b="1" lang="ru-RU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  </a:t>
              </a:r>
              <a:endParaRPr b="1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50" name="Google Shape;850;p54"/>
            <p:cNvCxnSpPr/>
            <p:nvPr/>
          </p:nvCxnSpPr>
          <p:spPr>
            <a:xfrm flipH="1" rot="10800000">
              <a:off x="3231" y="4449"/>
              <a:ext cx="445" cy="64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51" name="Google Shape;851;p54"/>
            <p:cNvCxnSpPr/>
            <p:nvPr/>
          </p:nvCxnSpPr>
          <p:spPr>
            <a:xfrm flipH="1" rot="10800000">
              <a:off x="3209" y="4958"/>
              <a:ext cx="723" cy="11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52" name="Google Shape;852;p54"/>
            <p:cNvCxnSpPr/>
            <p:nvPr/>
          </p:nvCxnSpPr>
          <p:spPr>
            <a:xfrm>
              <a:off x="3203" y="4075"/>
              <a:ext cx="445" cy="38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53" name="Google Shape;853;p54"/>
            <p:cNvCxnSpPr/>
            <p:nvPr/>
          </p:nvCxnSpPr>
          <p:spPr>
            <a:xfrm flipH="1">
              <a:off x="2822" y="4104"/>
              <a:ext cx="381" cy="44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54" name="Google Shape;854;p54"/>
            <p:cNvCxnSpPr/>
            <p:nvPr/>
          </p:nvCxnSpPr>
          <p:spPr>
            <a:xfrm flipH="1">
              <a:off x="2811" y="4460"/>
              <a:ext cx="830" cy="14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55" name="Google Shape;855;p54"/>
            <p:cNvSpPr txBox="1"/>
            <p:nvPr/>
          </p:nvSpPr>
          <p:spPr>
            <a:xfrm>
              <a:off x="3123" y="4318"/>
              <a:ext cx="120" cy="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0" spcFirstLastPara="1" rIns="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b="1" lang="ru-RU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  </a:t>
              </a:r>
              <a:endParaRPr b="1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54"/>
            <p:cNvSpPr txBox="1"/>
            <p:nvPr/>
          </p:nvSpPr>
          <p:spPr>
            <a:xfrm>
              <a:off x="3399" y="4043"/>
              <a:ext cx="120" cy="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0" spcFirstLastPara="1" rIns="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b="1" lang="ru-RU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  </a:t>
              </a:r>
              <a:endParaRPr b="1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54"/>
            <p:cNvSpPr txBox="1"/>
            <p:nvPr/>
          </p:nvSpPr>
          <p:spPr>
            <a:xfrm>
              <a:off x="2898" y="4144"/>
              <a:ext cx="120" cy="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0" spcFirstLastPara="1" rIns="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b="1" lang="ru-RU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  </a:t>
              </a:r>
              <a:endParaRPr b="1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54"/>
            <p:cNvSpPr txBox="1"/>
            <p:nvPr/>
          </p:nvSpPr>
          <p:spPr>
            <a:xfrm>
              <a:off x="3515" y="4625"/>
              <a:ext cx="120" cy="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0" spcFirstLastPara="1" rIns="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b="1" lang="ru-RU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  </a:t>
              </a:r>
              <a:endParaRPr b="1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Google Shape;859;p54"/>
            <p:cNvSpPr/>
            <p:nvPr/>
          </p:nvSpPr>
          <p:spPr>
            <a:xfrm>
              <a:off x="3104" y="4928"/>
              <a:ext cx="236" cy="231"/>
            </a:xfrm>
            <a:prstGeom prst="ellipse">
              <a:avLst/>
            </a:prstGeom>
            <a:solidFill>
              <a:srgbClr val="E5B8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18000" spcFirstLastPara="1" rIns="1800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b="1" lang="ru-RU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b="1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p54"/>
            <p:cNvSpPr/>
            <p:nvPr/>
          </p:nvSpPr>
          <p:spPr>
            <a:xfrm>
              <a:off x="3045" y="3956"/>
              <a:ext cx="236" cy="232"/>
            </a:xfrm>
            <a:prstGeom prst="ellipse">
              <a:avLst/>
            </a:prstGeom>
            <a:solidFill>
              <a:srgbClr val="E5B8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18000" spcFirstLastPara="1" rIns="1800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b="1" lang="ru-RU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b="1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54"/>
            <p:cNvSpPr/>
            <p:nvPr/>
          </p:nvSpPr>
          <p:spPr>
            <a:xfrm>
              <a:off x="3541" y="4352"/>
              <a:ext cx="236" cy="232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18000" spcFirstLastPara="1" rIns="1800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b="1" lang="ru-RU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 b="1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54"/>
            <p:cNvSpPr/>
            <p:nvPr/>
          </p:nvSpPr>
          <p:spPr>
            <a:xfrm>
              <a:off x="3817" y="4845"/>
              <a:ext cx="236" cy="232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18000" spcFirstLastPara="1" rIns="1800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b="1" lang="ru-RU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 b="1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54"/>
            <p:cNvSpPr/>
            <p:nvPr/>
          </p:nvSpPr>
          <p:spPr>
            <a:xfrm>
              <a:off x="2683" y="4468"/>
              <a:ext cx="236" cy="234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18000" spcFirstLastPara="1" rIns="1800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b="1" lang="ru-RU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 b="1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4" name="Google Shape;864;p54"/>
          <p:cNvGrpSpPr/>
          <p:nvPr/>
        </p:nvGrpSpPr>
        <p:grpSpPr>
          <a:xfrm>
            <a:off x="2571750" y="4667399"/>
            <a:ext cx="1906588" cy="1714500"/>
            <a:chOff x="2657" y="3872"/>
            <a:chExt cx="1533" cy="1379"/>
          </a:xfrm>
        </p:grpSpPr>
        <p:sp>
          <p:nvSpPr>
            <p:cNvPr id="865" name="Google Shape;865;p54"/>
            <p:cNvSpPr/>
            <p:nvPr/>
          </p:nvSpPr>
          <p:spPr>
            <a:xfrm>
              <a:off x="2657" y="3872"/>
              <a:ext cx="1533" cy="13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alibri"/>
                <a:buNone/>
              </a:pPr>
              <a:r>
                <a:t/>
              </a:r>
              <a:endParaRPr b="1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54"/>
            <p:cNvSpPr txBox="1"/>
            <p:nvPr/>
          </p:nvSpPr>
          <p:spPr>
            <a:xfrm>
              <a:off x="3583" y="4979"/>
              <a:ext cx="121" cy="2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0" spcFirstLastPara="1" rIns="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b="1" lang="ru-RU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  </a:t>
              </a:r>
              <a:endParaRPr b="1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67" name="Google Shape;867;p54"/>
            <p:cNvCxnSpPr/>
            <p:nvPr/>
          </p:nvCxnSpPr>
          <p:spPr>
            <a:xfrm flipH="1" rot="10800000">
              <a:off x="3231" y="4449"/>
              <a:ext cx="445" cy="64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68" name="Google Shape;868;p54"/>
            <p:cNvCxnSpPr/>
            <p:nvPr/>
          </p:nvCxnSpPr>
          <p:spPr>
            <a:xfrm flipH="1" rot="10800000">
              <a:off x="3209" y="4958"/>
              <a:ext cx="723" cy="11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69" name="Google Shape;869;p54"/>
            <p:cNvCxnSpPr/>
            <p:nvPr/>
          </p:nvCxnSpPr>
          <p:spPr>
            <a:xfrm>
              <a:off x="3203" y="4075"/>
              <a:ext cx="445" cy="38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70" name="Google Shape;870;p54"/>
            <p:cNvCxnSpPr/>
            <p:nvPr/>
          </p:nvCxnSpPr>
          <p:spPr>
            <a:xfrm rot="10800000">
              <a:off x="2822" y="4553"/>
              <a:ext cx="398" cy="47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71" name="Google Shape;871;p54"/>
            <p:cNvCxnSpPr/>
            <p:nvPr/>
          </p:nvCxnSpPr>
          <p:spPr>
            <a:xfrm flipH="1">
              <a:off x="2811" y="4460"/>
              <a:ext cx="830" cy="14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72" name="Google Shape;872;p54"/>
            <p:cNvSpPr txBox="1"/>
            <p:nvPr/>
          </p:nvSpPr>
          <p:spPr>
            <a:xfrm>
              <a:off x="3123" y="4318"/>
              <a:ext cx="120" cy="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0" spcFirstLastPara="1" rIns="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b="1" lang="ru-RU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  </a:t>
              </a:r>
              <a:endParaRPr b="1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54"/>
            <p:cNvSpPr txBox="1"/>
            <p:nvPr/>
          </p:nvSpPr>
          <p:spPr>
            <a:xfrm>
              <a:off x="3399" y="4043"/>
              <a:ext cx="120" cy="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0" spcFirstLastPara="1" rIns="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b="1" lang="ru-RU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  </a:t>
              </a:r>
              <a:endParaRPr b="1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54"/>
            <p:cNvSpPr txBox="1"/>
            <p:nvPr/>
          </p:nvSpPr>
          <p:spPr>
            <a:xfrm>
              <a:off x="2870" y="4683"/>
              <a:ext cx="120" cy="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0" spcFirstLastPara="1" rIns="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b="1" lang="ru-RU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  </a:t>
              </a:r>
              <a:endParaRPr b="1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54"/>
            <p:cNvSpPr txBox="1"/>
            <p:nvPr/>
          </p:nvSpPr>
          <p:spPr>
            <a:xfrm>
              <a:off x="3515" y="4625"/>
              <a:ext cx="120" cy="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0" spcFirstLastPara="1" rIns="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b="1" lang="ru-RU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  </a:t>
              </a:r>
              <a:endParaRPr b="1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54"/>
            <p:cNvSpPr/>
            <p:nvPr/>
          </p:nvSpPr>
          <p:spPr>
            <a:xfrm>
              <a:off x="3104" y="4928"/>
              <a:ext cx="236" cy="231"/>
            </a:xfrm>
            <a:prstGeom prst="ellipse">
              <a:avLst/>
            </a:prstGeom>
            <a:solidFill>
              <a:srgbClr val="E5B8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18000" spcFirstLastPara="1" rIns="1800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b="1" lang="ru-RU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b="1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54"/>
            <p:cNvSpPr/>
            <p:nvPr/>
          </p:nvSpPr>
          <p:spPr>
            <a:xfrm>
              <a:off x="3045" y="3955"/>
              <a:ext cx="236" cy="232"/>
            </a:xfrm>
            <a:prstGeom prst="ellipse">
              <a:avLst/>
            </a:prstGeom>
            <a:solidFill>
              <a:srgbClr val="E5B8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18000" spcFirstLastPara="1" rIns="1800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b="1" lang="ru-RU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b="1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54"/>
            <p:cNvSpPr/>
            <p:nvPr/>
          </p:nvSpPr>
          <p:spPr>
            <a:xfrm>
              <a:off x="3541" y="4352"/>
              <a:ext cx="236" cy="232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18000" spcFirstLastPara="1" rIns="1800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b="1" lang="ru-RU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 b="1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54"/>
            <p:cNvSpPr/>
            <p:nvPr/>
          </p:nvSpPr>
          <p:spPr>
            <a:xfrm>
              <a:off x="3817" y="4845"/>
              <a:ext cx="236" cy="232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18000" spcFirstLastPara="1" rIns="1800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b="1" lang="ru-RU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 b="1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54"/>
            <p:cNvSpPr/>
            <p:nvPr/>
          </p:nvSpPr>
          <p:spPr>
            <a:xfrm>
              <a:off x="2683" y="4468"/>
              <a:ext cx="236" cy="234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18000" spcFirstLastPara="1" rIns="1800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b="1" lang="ru-RU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 b="1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1" name="Google Shape;881;p54"/>
          <p:cNvGrpSpPr/>
          <p:nvPr/>
        </p:nvGrpSpPr>
        <p:grpSpPr>
          <a:xfrm>
            <a:off x="4714875" y="4595961"/>
            <a:ext cx="2065338" cy="1857375"/>
            <a:chOff x="2657" y="3872"/>
            <a:chExt cx="1533" cy="1379"/>
          </a:xfrm>
        </p:grpSpPr>
        <p:sp>
          <p:nvSpPr>
            <p:cNvPr id="882" name="Google Shape;882;p54"/>
            <p:cNvSpPr/>
            <p:nvPr/>
          </p:nvSpPr>
          <p:spPr>
            <a:xfrm>
              <a:off x="2657" y="3872"/>
              <a:ext cx="1533" cy="13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alibri"/>
                <a:buNone/>
              </a:pPr>
              <a:r>
                <a:t/>
              </a:r>
              <a:endParaRPr b="1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54"/>
            <p:cNvSpPr txBox="1"/>
            <p:nvPr/>
          </p:nvSpPr>
          <p:spPr>
            <a:xfrm>
              <a:off x="3583" y="4979"/>
              <a:ext cx="121" cy="2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0" spcFirstLastPara="1" rIns="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b="1" lang="ru-RU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  </a:t>
              </a:r>
              <a:endParaRPr b="1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84" name="Google Shape;884;p54"/>
            <p:cNvCxnSpPr/>
            <p:nvPr/>
          </p:nvCxnSpPr>
          <p:spPr>
            <a:xfrm flipH="1" rot="10800000">
              <a:off x="3231" y="4449"/>
              <a:ext cx="445" cy="64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85" name="Google Shape;885;p54"/>
            <p:cNvCxnSpPr/>
            <p:nvPr/>
          </p:nvCxnSpPr>
          <p:spPr>
            <a:xfrm flipH="1" rot="10800000">
              <a:off x="3209" y="4958"/>
              <a:ext cx="723" cy="11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86" name="Google Shape;886;p54"/>
            <p:cNvCxnSpPr/>
            <p:nvPr/>
          </p:nvCxnSpPr>
          <p:spPr>
            <a:xfrm>
              <a:off x="3203" y="4075"/>
              <a:ext cx="445" cy="38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87" name="Google Shape;887;p54"/>
            <p:cNvCxnSpPr/>
            <p:nvPr/>
          </p:nvCxnSpPr>
          <p:spPr>
            <a:xfrm rot="10800000">
              <a:off x="2822" y="4553"/>
              <a:ext cx="398" cy="47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88" name="Google Shape;888;p54"/>
            <p:cNvCxnSpPr/>
            <p:nvPr/>
          </p:nvCxnSpPr>
          <p:spPr>
            <a:xfrm flipH="1">
              <a:off x="2811" y="4460"/>
              <a:ext cx="830" cy="14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89" name="Google Shape;889;p54"/>
            <p:cNvSpPr txBox="1"/>
            <p:nvPr/>
          </p:nvSpPr>
          <p:spPr>
            <a:xfrm>
              <a:off x="3123" y="4318"/>
              <a:ext cx="120" cy="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0" spcFirstLastPara="1" rIns="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b="1" lang="ru-RU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  </a:t>
              </a:r>
              <a:endParaRPr b="1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54"/>
            <p:cNvSpPr txBox="1"/>
            <p:nvPr/>
          </p:nvSpPr>
          <p:spPr>
            <a:xfrm>
              <a:off x="3399" y="4043"/>
              <a:ext cx="120" cy="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0" spcFirstLastPara="1" rIns="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b="1" lang="ru-RU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  </a:t>
              </a:r>
              <a:endParaRPr b="1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54"/>
            <p:cNvSpPr txBox="1"/>
            <p:nvPr/>
          </p:nvSpPr>
          <p:spPr>
            <a:xfrm>
              <a:off x="2870" y="4683"/>
              <a:ext cx="120" cy="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0" spcFirstLastPara="1" rIns="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b="1" lang="ru-RU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  </a:t>
              </a:r>
              <a:endParaRPr b="1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54"/>
            <p:cNvSpPr txBox="1"/>
            <p:nvPr/>
          </p:nvSpPr>
          <p:spPr>
            <a:xfrm>
              <a:off x="3515" y="4625"/>
              <a:ext cx="120" cy="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0" spcFirstLastPara="1" rIns="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b="1" lang="ru-RU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  </a:t>
              </a:r>
              <a:endParaRPr b="1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54"/>
            <p:cNvSpPr/>
            <p:nvPr/>
          </p:nvSpPr>
          <p:spPr>
            <a:xfrm>
              <a:off x="3104" y="4928"/>
              <a:ext cx="237" cy="231"/>
            </a:xfrm>
            <a:prstGeom prst="ellipse">
              <a:avLst/>
            </a:prstGeom>
            <a:solidFill>
              <a:srgbClr val="E5B8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18000" spcFirstLastPara="1" rIns="1800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b="1" lang="ru-RU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b="1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54"/>
            <p:cNvSpPr/>
            <p:nvPr/>
          </p:nvSpPr>
          <p:spPr>
            <a:xfrm>
              <a:off x="3541" y="4352"/>
              <a:ext cx="236" cy="232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18000" spcFirstLastPara="1" rIns="1800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b="1" lang="ru-RU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 b="1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54"/>
            <p:cNvSpPr/>
            <p:nvPr/>
          </p:nvSpPr>
          <p:spPr>
            <a:xfrm>
              <a:off x="3817" y="4845"/>
              <a:ext cx="236" cy="232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18000" spcFirstLastPara="1" rIns="1800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b="1" lang="ru-RU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 b="1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96" name="Google Shape;896;p54"/>
            <p:cNvCxnSpPr/>
            <p:nvPr/>
          </p:nvCxnSpPr>
          <p:spPr>
            <a:xfrm flipH="1">
              <a:off x="2817" y="4074"/>
              <a:ext cx="351" cy="494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97" name="Google Shape;897;p54"/>
            <p:cNvSpPr txBox="1"/>
            <p:nvPr/>
          </p:nvSpPr>
          <p:spPr>
            <a:xfrm>
              <a:off x="2851" y="4111"/>
              <a:ext cx="120" cy="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0" spcFirstLastPara="1" rIns="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b="1" lang="ru-RU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  </a:t>
              </a:r>
              <a:endParaRPr b="1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54"/>
            <p:cNvSpPr/>
            <p:nvPr/>
          </p:nvSpPr>
          <p:spPr>
            <a:xfrm>
              <a:off x="3045" y="3955"/>
              <a:ext cx="237" cy="232"/>
            </a:xfrm>
            <a:prstGeom prst="ellipse">
              <a:avLst/>
            </a:prstGeom>
            <a:solidFill>
              <a:srgbClr val="E5B8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18000" spcFirstLastPara="1" rIns="1800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b="1" lang="ru-RU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b="1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54"/>
            <p:cNvSpPr/>
            <p:nvPr/>
          </p:nvSpPr>
          <p:spPr>
            <a:xfrm>
              <a:off x="2683" y="4468"/>
              <a:ext cx="236" cy="234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18000" spcFirstLastPara="1" rIns="1800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b="1" lang="ru-RU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 b="1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0" name="Google Shape;900;p54"/>
          <p:cNvGrpSpPr/>
          <p:nvPr/>
        </p:nvGrpSpPr>
        <p:grpSpPr>
          <a:xfrm>
            <a:off x="6929438" y="4667399"/>
            <a:ext cx="1906587" cy="1714500"/>
            <a:chOff x="2657" y="3872"/>
            <a:chExt cx="1533" cy="1379"/>
          </a:xfrm>
        </p:grpSpPr>
        <p:sp>
          <p:nvSpPr>
            <p:cNvPr id="901" name="Google Shape;901;p54"/>
            <p:cNvSpPr/>
            <p:nvPr/>
          </p:nvSpPr>
          <p:spPr>
            <a:xfrm>
              <a:off x="2657" y="3872"/>
              <a:ext cx="1533" cy="13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alibri"/>
                <a:buNone/>
              </a:pPr>
              <a:r>
                <a:t/>
              </a:r>
              <a:endParaRPr b="1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54"/>
            <p:cNvSpPr txBox="1"/>
            <p:nvPr/>
          </p:nvSpPr>
          <p:spPr>
            <a:xfrm>
              <a:off x="3583" y="4979"/>
              <a:ext cx="121" cy="2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0" spcFirstLastPara="1" rIns="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b="1" lang="ru-RU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  </a:t>
              </a:r>
              <a:endParaRPr b="1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03" name="Google Shape;903;p54"/>
            <p:cNvCxnSpPr/>
            <p:nvPr/>
          </p:nvCxnSpPr>
          <p:spPr>
            <a:xfrm rot="10800000">
              <a:off x="3667" y="4450"/>
              <a:ext cx="284" cy="54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04" name="Google Shape;904;p54"/>
            <p:cNvCxnSpPr/>
            <p:nvPr/>
          </p:nvCxnSpPr>
          <p:spPr>
            <a:xfrm flipH="1" rot="10800000">
              <a:off x="3209" y="4958"/>
              <a:ext cx="723" cy="11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05" name="Google Shape;905;p54"/>
            <p:cNvCxnSpPr/>
            <p:nvPr/>
          </p:nvCxnSpPr>
          <p:spPr>
            <a:xfrm>
              <a:off x="3203" y="4075"/>
              <a:ext cx="445" cy="38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06" name="Google Shape;906;p54"/>
            <p:cNvCxnSpPr/>
            <p:nvPr/>
          </p:nvCxnSpPr>
          <p:spPr>
            <a:xfrm flipH="1">
              <a:off x="2811" y="4460"/>
              <a:ext cx="830" cy="14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07" name="Google Shape;907;p54"/>
            <p:cNvSpPr txBox="1"/>
            <p:nvPr/>
          </p:nvSpPr>
          <p:spPr>
            <a:xfrm>
              <a:off x="3123" y="4302"/>
              <a:ext cx="120" cy="2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0" spcFirstLastPara="1" rIns="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b="1" lang="ru-RU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  </a:t>
              </a:r>
              <a:endParaRPr b="1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54"/>
            <p:cNvSpPr txBox="1"/>
            <p:nvPr/>
          </p:nvSpPr>
          <p:spPr>
            <a:xfrm>
              <a:off x="3399" y="4043"/>
              <a:ext cx="120" cy="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0" spcFirstLastPara="1" rIns="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b="1" lang="ru-RU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  </a:t>
              </a:r>
              <a:endParaRPr b="1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54"/>
            <p:cNvSpPr txBox="1"/>
            <p:nvPr/>
          </p:nvSpPr>
          <p:spPr>
            <a:xfrm>
              <a:off x="3831" y="4490"/>
              <a:ext cx="119" cy="2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0" spcFirstLastPara="1" rIns="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b="1" lang="ru-RU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  </a:t>
              </a:r>
              <a:endParaRPr b="1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54"/>
            <p:cNvSpPr/>
            <p:nvPr/>
          </p:nvSpPr>
          <p:spPr>
            <a:xfrm>
              <a:off x="3104" y="4945"/>
              <a:ext cx="236" cy="231"/>
            </a:xfrm>
            <a:prstGeom prst="ellipse">
              <a:avLst/>
            </a:prstGeom>
            <a:solidFill>
              <a:srgbClr val="E5B8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18000" spcFirstLastPara="1" rIns="1800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b="1" lang="ru-RU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b="1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54"/>
            <p:cNvSpPr/>
            <p:nvPr/>
          </p:nvSpPr>
          <p:spPr>
            <a:xfrm>
              <a:off x="3541" y="4352"/>
              <a:ext cx="236" cy="232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18000" spcFirstLastPara="1" rIns="1800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b="1" lang="ru-RU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 b="1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54"/>
            <p:cNvSpPr/>
            <p:nvPr/>
          </p:nvSpPr>
          <p:spPr>
            <a:xfrm>
              <a:off x="3817" y="4845"/>
              <a:ext cx="236" cy="232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18000" spcFirstLastPara="1" rIns="1800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b="1" lang="ru-RU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 b="1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13" name="Google Shape;913;p54"/>
            <p:cNvCxnSpPr/>
            <p:nvPr/>
          </p:nvCxnSpPr>
          <p:spPr>
            <a:xfrm flipH="1">
              <a:off x="2817" y="4074"/>
              <a:ext cx="351" cy="494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14" name="Google Shape;914;p54"/>
            <p:cNvSpPr txBox="1"/>
            <p:nvPr/>
          </p:nvSpPr>
          <p:spPr>
            <a:xfrm>
              <a:off x="2851" y="4111"/>
              <a:ext cx="120" cy="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0" spcFirstLastPara="1" rIns="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b="1" lang="ru-RU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  </a:t>
              </a:r>
              <a:endParaRPr b="1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54"/>
            <p:cNvSpPr/>
            <p:nvPr/>
          </p:nvSpPr>
          <p:spPr>
            <a:xfrm>
              <a:off x="3045" y="3955"/>
              <a:ext cx="236" cy="232"/>
            </a:xfrm>
            <a:prstGeom prst="ellipse">
              <a:avLst/>
            </a:prstGeom>
            <a:solidFill>
              <a:srgbClr val="E5B8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18000" spcFirstLastPara="1" rIns="1800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b="1" lang="ru-RU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b="1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54"/>
            <p:cNvSpPr/>
            <p:nvPr/>
          </p:nvSpPr>
          <p:spPr>
            <a:xfrm>
              <a:off x="2683" y="4468"/>
              <a:ext cx="236" cy="234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18000" spcFirstLastPara="1" rIns="1800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b="1" lang="ru-RU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 b="1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917" name="Google Shape;917;p54"/>
          <p:cNvGraphicFramePr/>
          <p:nvPr/>
        </p:nvGraphicFramePr>
        <p:xfrm>
          <a:off x="428598" y="22465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{FD0033FB-A69D-4449-981F-27205E5818D3}</a:tableStyleId>
              </a:tblPr>
              <a:tblGrid>
                <a:gridCol w="343175"/>
                <a:gridCol w="318675"/>
                <a:gridCol w="271400"/>
                <a:gridCol w="287150"/>
                <a:gridCol w="279800"/>
                <a:gridCol w="285750"/>
              </a:tblGrid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 u="none" cap="none" strike="noStrike">
                        <a:solidFill>
                          <a:srgbClr val="C0C0C0"/>
                        </a:solidFill>
                        <a:highlight>
                          <a:srgbClr val="C0C0C0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Е</a:t>
                      </a:r>
                      <a:endParaRPr b="1" sz="2000" u="none" cap="none" strike="noStrike"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8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Е</a:t>
                      </a:r>
                      <a:endParaRPr b="1" sz="2000" u="none" cap="none" strike="noStrike"/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E3B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18" name="Google Shape;918;p54"/>
          <p:cNvGraphicFramePr/>
          <p:nvPr/>
        </p:nvGraphicFramePr>
        <p:xfrm>
          <a:off x="2612167" y="22543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{FD0033FB-A69D-4449-981F-27205E5818D3}</a:tableStyleId>
              </a:tblPr>
              <a:tblGrid>
                <a:gridCol w="349150"/>
                <a:gridCol w="324200"/>
                <a:gridCol w="276100"/>
                <a:gridCol w="292150"/>
                <a:gridCol w="289625"/>
                <a:gridCol w="285750"/>
              </a:tblGrid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 u="none" cap="none" strike="noStrike">
                        <a:solidFill>
                          <a:srgbClr val="C0C0C0"/>
                        </a:solidFill>
                        <a:highlight>
                          <a:srgbClr val="C0C0C0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Е</a:t>
                      </a:r>
                      <a:endParaRPr b="1" sz="2000" u="none" cap="none" strike="noStrike"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8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Е</a:t>
                      </a:r>
                      <a:endParaRPr b="1" sz="2000" u="none" cap="none" strike="noStrike"/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E3B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19" name="Google Shape;919;p54"/>
          <p:cNvGraphicFramePr/>
          <p:nvPr/>
        </p:nvGraphicFramePr>
        <p:xfrm>
          <a:off x="4754632" y="22642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{FD0033FB-A69D-4449-981F-27205E5818D3}</a:tableStyleId>
              </a:tblPr>
              <a:tblGrid>
                <a:gridCol w="353775"/>
                <a:gridCol w="328500"/>
                <a:gridCol w="279750"/>
                <a:gridCol w="296000"/>
                <a:gridCol w="286325"/>
                <a:gridCol w="296675"/>
              </a:tblGrid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 u="none" cap="none" strike="noStrike">
                        <a:solidFill>
                          <a:srgbClr val="C0C0C0"/>
                        </a:solidFill>
                        <a:highlight>
                          <a:srgbClr val="C0C0C0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Е</a:t>
                      </a:r>
                      <a:endParaRPr b="1" sz="2000" u="none" cap="none" strike="noStrike"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8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1" sz="2000" u="none" cap="none" strike="noStrike"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1" sz="2000" u="none" cap="none" strike="noStrike"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1" sz="2000" u="none" cap="none" strike="noStrike"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1" sz="2000" u="none" cap="none" strike="noStrike"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1" sz="2000" u="none" cap="none" strike="noStrike"/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1" sz="2000" u="none" cap="none" strike="noStrike"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1" sz="2000" u="none" cap="none" strike="noStrike"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1" sz="2000" u="none" cap="none" strike="noStrike"/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Е</a:t>
                      </a:r>
                      <a:endParaRPr b="1" sz="2000" u="none" cap="none" strike="noStrike"/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1" sz="2000" u="none" cap="none" strike="noStrike"/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1" sz="2000" u="none" cap="none" strike="noStrike"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E3B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20" name="Google Shape;920;p54"/>
          <p:cNvGraphicFramePr/>
          <p:nvPr/>
        </p:nvGraphicFramePr>
        <p:xfrm>
          <a:off x="6929454" y="227605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{FD0033FB-A69D-4449-981F-27205E5818D3}</a:tableStyleId>
              </a:tblPr>
              <a:tblGrid>
                <a:gridCol w="351750"/>
                <a:gridCol w="326625"/>
                <a:gridCol w="278175"/>
                <a:gridCol w="294325"/>
                <a:gridCol w="320750"/>
                <a:gridCol w="258925"/>
              </a:tblGrid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 u="none" cap="none" strike="noStrike">
                        <a:solidFill>
                          <a:srgbClr val="C0C0C0"/>
                        </a:solidFill>
                        <a:highlight>
                          <a:srgbClr val="C0C0C0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Е</a:t>
                      </a:r>
                      <a:endParaRPr b="1" sz="2000" u="none" cap="none" strike="noStrike"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8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1" sz="2000" u="none" cap="none" strike="noStrike"/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1" sz="2000" u="none" cap="none" strike="noStrike"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Е</a:t>
                      </a:r>
                      <a:endParaRPr b="1" sz="2000" u="none" cap="none" strike="noStrike"/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8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1" sz="2000" u="none" cap="none" strike="noStrike"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1" sz="2000" u="none" cap="none" strike="noStrike"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E3B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55"/>
          <p:cNvSpPr txBox="1"/>
          <p:nvPr>
            <p:ph type="title"/>
          </p:nvPr>
        </p:nvSpPr>
        <p:spPr>
          <a:xfrm>
            <a:off x="457200" y="6367"/>
            <a:ext cx="8229600" cy="725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ru-RU" sz="3200"/>
              <a:t>Решение задачи №1</a:t>
            </a:r>
            <a:endParaRPr sz="3200"/>
          </a:p>
        </p:txBody>
      </p:sp>
      <p:sp>
        <p:nvSpPr>
          <p:cNvPr id="927" name="Google Shape;927;p55"/>
          <p:cNvSpPr/>
          <p:nvPr/>
        </p:nvSpPr>
        <p:spPr>
          <a:xfrm>
            <a:off x="457200" y="872840"/>
            <a:ext cx="8291264" cy="500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Теперь по схемам определяем кратчайшие маршруты для каждой таблицы: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8" name="Google Shape;928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1625" y="2170113"/>
            <a:ext cx="1311275" cy="500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29" name="Google Shape;929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57625" y="2159000"/>
            <a:ext cx="1846263" cy="500063"/>
          </a:xfrm>
          <a:prstGeom prst="rect">
            <a:avLst/>
          </a:prstGeom>
          <a:noFill/>
          <a:ln>
            <a:noFill/>
          </a:ln>
        </p:spPr>
      </p:pic>
      <p:sp>
        <p:nvSpPr>
          <p:cNvPr id="930" name="Google Shape;930;p55"/>
          <p:cNvSpPr/>
          <p:nvPr/>
        </p:nvSpPr>
        <p:spPr>
          <a:xfrm>
            <a:off x="982713" y="2357438"/>
            <a:ext cx="414337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1: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1" name="Google Shape;931;p55"/>
          <p:cNvSpPr/>
          <p:nvPr/>
        </p:nvSpPr>
        <p:spPr>
          <a:xfrm>
            <a:off x="3143250" y="2347913"/>
            <a:ext cx="762264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или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2" name="Google Shape;932;p55"/>
          <p:cNvSpPr/>
          <p:nvPr/>
        </p:nvSpPr>
        <p:spPr>
          <a:xfrm>
            <a:off x="5643562" y="2324100"/>
            <a:ext cx="2096789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стоимость 7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3" name="Google Shape;933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1625" y="2895600"/>
            <a:ext cx="1311275" cy="500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34" name="Google Shape;934;p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41750" y="2886075"/>
            <a:ext cx="1844675" cy="500063"/>
          </a:xfrm>
          <a:prstGeom prst="rect">
            <a:avLst/>
          </a:prstGeom>
          <a:noFill/>
          <a:ln>
            <a:noFill/>
          </a:ln>
        </p:spPr>
      </p:pic>
      <p:sp>
        <p:nvSpPr>
          <p:cNvPr id="935" name="Google Shape;935;p55"/>
          <p:cNvSpPr/>
          <p:nvPr/>
        </p:nvSpPr>
        <p:spPr>
          <a:xfrm>
            <a:off x="3155950" y="3074988"/>
            <a:ext cx="764525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или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6" name="Google Shape;936;p55"/>
          <p:cNvSpPr/>
          <p:nvPr/>
        </p:nvSpPr>
        <p:spPr>
          <a:xfrm>
            <a:off x="982713" y="3062288"/>
            <a:ext cx="414337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2: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7" name="Google Shape;937;p55"/>
          <p:cNvSpPr/>
          <p:nvPr/>
        </p:nvSpPr>
        <p:spPr>
          <a:xfrm>
            <a:off x="5645150" y="3035300"/>
            <a:ext cx="209679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стоимость 7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8" name="Google Shape;938;p5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39875" y="3611563"/>
            <a:ext cx="1311275" cy="500062"/>
          </a:xfrm>
          <a:prstGeom prst="rect">
            <a:avLst/>
          </a:prstGeom>
          <a:noFill/>
          <a:ln>
            <a:noFill/>
          </a:ln>
        </p:spPr>
      </p:pic>
      <p:sp>
        <p:nvSpPr>
          <p:cNvPr id="939" name="Google Shape;939;p55"/>
          <p:cNvSpPr/>
          <p:nvPr/>
        </p:nvSpPr>
        <p:spPr>
          <a:xfrm>
            <a:off x="982713" y="3808413"/>
            <a:ext cx="414337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3: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0" name="Google Shape;940;p5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25588" y="4343400"/>
            <a:ext cx="2362200" cy="500063"/>
          </a:xfrm>
          <a:prstGeom prst="rect">
            <a:avLst/>
          </a:prstGeom>
          <a:noFill/>
          <a:ln>
            <a:noFill/>
          </a:ln>
        </p:spPr>
      </p:pic>
      <p:sp>
        <p:nvSpPr>
          <p:cNvPr id="941" name="Google Shape;941;p55"/>
          <p:cNvSpPr/>
          <p:nvPr/>
        </p:nvSpPr>
        <p:spPr>
          <a:xfrm>
            <a:off x="971600" y="4529138"/>
            <a:ext cx="414338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4: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2" name="Google Shape;942;p55"/>
          <p:cNvSpPr/>
          <p:nvPr/>
        </p:nvSpPr>
        <p:spPr>
          <a:xfrm>
            <a:off x="2835275" y="3757613"/>
            <a:ext cx="209679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стоимость 6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3" name="Google Shape;943;p55"/>
          <p:cNvSpPr/>
          <p:nvPr/>
        </p:nvSpPr>
        <p:spPr>
          <a:xfrm>
            <a:off x="642938" y="5143500"/>
            <a:ext cx="8291264" cy="1237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Условие </a:t>
            </a:r>
            <a:r>
              <a:rPr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«не больше 6» 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выполняется только для таблицы 3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Таким образом, правильный ответ – 3. 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4" name="Google Shape;944;p55"/>
          <p:cNvSpPr/>
          <p:nvPr/>
        </p:nvSpPr>
        <p:spPr>
          <a:xfrm>
            <a:off x="3857625" y="4487863"/>
            <a:ext cx="209679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стоимость 8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56"/>
          <p:cNvSpPr txBox="1"/>
          <p:nvPr>
            <p:ph type="title"/>
          </p:nvPr>
        </p:nvSpPr>
        <p:spPr>
          <a:xfrm>
            <a:off x="457200" y="6367"/>
            <a:ext cx="8229600" cy="725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ru-RU" sz="3200"/>
              <a:t>Задача №2</a:t>
            </a:r>
            <a:endParaRPr sz="3200"/>
          </a:p>
        </p:txBody>
      </p:sp>
      <p:sp>
        <p:nvSpPr>
          <p:cNvPr id="951" name="Google Shape;951;p56"/>
          <p:cNvSpPr/>
          <p:nvPr/>
        </p:nvSpPr>
        <p:spPr>
          <a:xfrm>
            <a:off x="2620331" y="585944"/>
            <a:ext cx="3961482" cy="500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Кратчайший путь (перебор)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2" name="Google Shape;952;p56"/>
          <p:cNvSpPr/>
          <p:nvPr/>
        </p:nvSpPr>
        <p:spPr>
          <a:xfrm flipH="1">
            <a:off x="5410200" y="5471938"/>
            <a:ext cx="6350" cy="406400"/>
          </a:xfrm>
          <a:custGeom>
            <a:rect b="b" l="l" r="r" t="t"/>
            <a:pathLst>
              <a:path extrusionOk="0" h="584200" w="857250">
                <a:moveTo>
                  <a:pt x="857250" y="0"/>
                </a:moveTo>
                <a:lnTo>
                  <a:pt x="0" y="58420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53" name="Google Shape;953;p56"/>
          <p:cNvSpPr/>
          <p:nvPr/>
        </p:nvSpPr>
        <p:spPr>
          <a:xfrm flipH="1">
            <a:off x="4876800" y="4462288"/>
            <a:ext cx="400050" cy="501650"/>
          </a:xfrm>
          <a:custGeom>
            <a:rect b="b" l="l" r="r" t="t"/>
            <a:pathLst>
              <a:path extrusionOk="0" h="584200" w="857250">
                <a:moveTo>
                  <a:pt x="857250" y="0"/>
                </a:moveTo>
                <a:lnTo>
                  <a:pt x="0" y="58420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54" name="Google Shape;954;p56"/>
          <p:cNvSpPr/>
          <p:nvPr/>
        </p:nvSpPr>
        <p:spPr>
          <a:xfrm>
            <a:off x="4152900" y="4462288"/>
            <a:ext cx="400050" cy="501650"/>
          </a:xfrm>
          <a:custGeom>
            <a:rect b="b" l="l" r="r" t="t"/>
            <a:pathLst>
              <a:path extrusionOk="0" h="584200" w="857250">
                <a:moveTo>
                  <a:pt x="857250" y="0"/>
                </a:moveTo>
                <a:lnTo>
                  <a:pt x="0" y="58420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55" name="Google Shape;955;p56"/>
          <p:cNvSpPr/>
          <p:nvPr/>
        </p:nvSpPr>
        <p:spPr>
          <a:xfrm flipH="1">
            <a:off x="7912100" y="3509788"/>
            <a:ext cx="381000" cy="514350"/>
          </a:xfrm>
          <a:custGeom>
            <a:rect b="b" l="l" r="r" t="t"/>
            <a:pathLst>
              <a:path extrusionOk="0" h="584200" w="857250">
                <a:moveTo>
                  <a:pt x="857250" y="0"/>
                </a:moveTo>
                <a:lnTo>
                  <a:pt x="0" y="58420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56" name="Google Shape;956;p56"/>
          <p:cNvSpPr/>
          <p:nvPr/>
        </p:nvSpPr>
        <p:spPr>
          <a:xfrm>
            <a:off x="7181850" y="3509788"/>
            <a:ext cx="381000" cy="514350"/>
          </a:xfrm>
          <a:custGeom>
            <a:rect b="b" l="l" r="r" t="t"/>
            <a:pathLst>
              <a:path extrusionOk="0" h="584200" w="857250">
                <a:moveTo>
                  <a:pt x="857250" y="0"/>
                </a:moveTo>
                <a:lnTo>
                  <a:pt x="0" y="58420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57" name="Google Shape;957;p56"/>
          <p:cNvSpPr/>
          <p:nvPr/>
        </p:nvSpPr>
        <p:spPr>
          <a:xfrm flipH="1">
            <a:off x="6489700" y="2646188"/>
            <a:ext cx="6350" cy="406400"/>
          </a:xfrm>
          <a:custGeom>
            <a:rect b="b" l="l" r="r" t="t"/>
            <a:pathLst>
              <a:path extrusionOk="0" h="584200" w="857250">
                <a:moveTo>
                  <a:pt x="857250" y="0"/>
                </a:moveTo>
                <a:lnTo>
                  <a:pt x="0" y="58420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58" name="Google Shape;958;p56"/>
          <p:cNvSpPr/>
          <p:nvPr/>
        </p:nvSpPr>
        <p:spPr>
          <a:xfrm flipH="1">
            <a:off x="6724650" y="2525538"/>
            <a:ext cx="857250" cy="584200"/>
          </a:xfrm>
          <a:custGeom>
            <a:rect b="b" l="l" r="r" t="t"/>
            <a:pathLst>
              <a:path extrusionOk="0" h="584200" w="857250">
                <a:moveTo>
                  <a:pt x="857250" y="0"/>
                </a:moveTo>
                <a:lnTo>
                  <a:pt x="0" y="58420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59" name="Google Shape;959;p56"/>
          <p:cNvSpPr/>
          <p:nvPr/>
        </p:nvSpPr>
        <p:spPr>
          <a:xfrm>
            <a:off x="5410200" y="2525538"/>
            <a:ext cx="857250" cy="584200"/>
          </a:xfrm>
          <a:custGeom>
            <a:rect b="b" l="l" r="r" t="t"/>
            <a:pathLst>
              <a:path extrusionOk="0" h="584200" w="857250">
                <a:moveTo>
                  <a:pt x="857250" y="0"/>
                </a:moveTo>
                <a:lnTo>
                  <a:pt x="0" y="58420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aphicFrame>
        <p:nvGraphicFramePr>
          <p:cNvPr id="960" name="Google Shape;960;p56"/>
          <p:cNvGraphicFramePr/>
          <p:nvPr/>
        </p:nvGraphicFramePr>
        <p:xfrm>
          <a:off x="444500" y="1426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{FD0033FB-A69D-4449-981F-27205E5818D3}</a:tableStyleId>
              </a:tblPr>
              <a:tblGrid>
                <a:gridCol w="570175"/>
                <a:gridCol w="570175"/>
                <a:gridCol w="570175"/>
                <a:gridCol w="570175"/>
                <a:gridCol w="570175"/>
                <a:gridCol w="570175"/>
              </a:tblGrid>
              <a:tr h="508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80625" marL="1806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2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80625" marL="1806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sz="2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80625" marL="1806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sz="2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80625" marL="1806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sz="2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80625" marL="1806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b="1" sz="2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80625" marL="1806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9C3"/>
                    </a:solidFill>
                  </a:tcPr>
                </a:tc>
              </a:tr>
              <a:tr h="508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2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80625" marL="1806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sz="2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80625" marL="1806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sz="2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80625" marL="1806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sz="2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80625" marL="1806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b="1" sz="2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180625" marL="1806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961" name="Google Shape;961;p56"/>
          <p:cNvSpPr/>
          <p:nvPr/>
        </p:nvSpPr>
        <p:spPr>
          <a:xfrm>
            <a:off x="6208713" y="2109613"/>
            <a:ext cx="555625" cy="550863"/>
          </a:xfrm>
          <a:prstGeom prst="ellipse">
            <a:avLst/>
          </a:prstGeom>
          <a:solidFill>
            <a:srgbClr val="E6E6FF"/>
          </a:solidFill>
          <a:ln>
            <a:noFill/>
          </a:ln>
          <a:effectLst>
            <a:outerShdw rotWithShape="0" algn="ctr" dir="2700000" dist="17961">
              <a:srgbClr val="808080"/>
            </a:outerShdw>
          </a:effectLst>
        </p:spPr>
        <p:txBody>
          <a:bodyPr anchorCtr="0" anchor="t" bIns="0" lIns="360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2" name="Google Shape;962;p56"/>
          <p:cNvSpPr/>
          <p:nvPr/>
        </p:nvSpPr>
        <p:spPr>
          <a:xfrm>
            <a:off x="4957763" y="3046238"/>
            <a:ext cx="555625" cy="549275"/>
          </a:xfrm>
          <a:prstGeom prst="ellipse">
            <a:avLst/>
          </a:prstGeom>
          <a:solidFill>
            <a:srgbClr val="E6E6FF"/>
          </a:solidFill>
          <a:ln>
            <a:noFill/>
          </a:ln>
          <a:effectLst>
            <a:outerShdw rotWithShape="0" algn="ctr" dir="2700000" dist="17961">
              <a:srgbClr val="808080"/>
            </a:outerShdw>
          </a:effectLst>
        </p:spPr>
        <p:txBody>
          <a:bodyPr anchorCtr="0" anchor="t" bIns="0" lIns="360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3" name="Google Shape;963;p56"/>
          <p:cNvSpPr/>
          <p:nvPr/>
        </p:nvSpPr>
        <p:spPr>
          <a:xfrm>
            <a:off x="6208713" y="3046238"/>
            <a:ext cx="555625" cy="549275"/>
          </a:xfrm>
          <a:prstGeom prst="ellipse">
            <a:avLst/>
          </a:prstGeom>
          <a:solidFill>
            <a:srgbClr val="E6E6FF"/>
          </a:solidFill>
          <a:ln>
            <a:noFill/>
          </a:ln>
          <a:effectLst>
            <a:outerShdw rotWithShape="0" algn="ctr" dir="2700000" dist="17961">
              <a:srgbClr val="808080"/>
            </a:outerShdw>
          </a:effectLst>
        </p:spPr>
        <p:txBody>
          <a:bodyPr anchorCtr="0" anchor="t" bIns="0" lIns="360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С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4" name="Google Shape;964;p56"/>
          <p:cNvSpPr/>
          <p:nvPr/>
        </p:nvSpPr>
        <p:spPr>
          <a:xfrm>
            <a:off x="7464425" y="3046238"/>
            <a:ext cx="555625" cy="549275"/>
          </a:xfrm>
          <a:prstGeom prst="ellipse">
            <a:avLst/>
          </a:prstGeom>
          <a:solidFill>
            <a:srgbClr val="E6E6FF"/>
          </a:solidFill>
          <a:ln>
            <a:noFill/>
          </a:ln>
          <a:effectLst>
            <a:outerShdw rotWithShape="0" algn="ctr" dir="2700000" dist="17961">
              <a:srgbClr val="808080"/>
            </a:outerShdw>
          </a:effectLst>
        </p:spPr>
        <p:txBody>
          <a:bodyPr anchorCtr="0" anchor="t" bIns="0" lIns="360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5" name="Google Shape;965;p56"/>
          <p:cNvSpPr/>
          <p:nvPr/>
        </p:nvSpPr>
        <p:spPr>
          <a:xfrm>
            <a:off x="6770688" y="3982863"/>
            <a:ext cx="555625" cy="549275"/>
          </a:xfrm>
          <a:prstGeom prst="ellipse">
            <a:avLst/>
          </a:prstGeom>
          <a:solidFill>
            <a:srgbClr val="E6E6FF"/>
          </a:solidFill>
          <a:ln>
            <a:noFill/>
          </a:ln>
          <a:effectLst>
            <a:outerShdw rotWithShape="0" algn="ctr" dir="2700000" dist="17961">
              <a:srgbClr val="808080"/>
            </a:outerShdw>
          </a:effectLst>
        </p:spPr>
        <p:txBody>
          <a:bodyPr anchorCtr="0" anchor="t" bIns="0" lIns="360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С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6" name="Google Shape;966;p56"/>
          <p:cNvSpPr/>
          <p:nvPr/>
        </p:nvSpPr>
        <p:spPr>
          <a:xfrm>
            <a:off x="8159750" y="3982863"/>
            <a:ext cx="554038" cy="549275"/>
          </a:xfrm>
          <a:prstGeom prst="ellipse">
            <a:avLst/>
          </a:prstGeom>
          <a:solidFill>
            <a:srgbClr val="008000"/>
          </a:solidFill>
          <a:ln>
            <a:noFill/>
          </a:ln>
          <a:effectLst>
            <a:outerShdw rotWithShape="0" algn="ctr" dir="2700000" dist="17961">
              <a:srgbClr val="808080"/>
            </a:outerShdw>
          </a:effectLst>
        </p:spPr>
        <p:txBody>
          <a:bodyPr anchorCtr="0" anchor="t" bIns="0" lIns="360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endParaRPr b="1"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7" name="Google Shape;967;p56"/>
          <p:cNvSpPr/>
          <p:nvPr/>
        </p:nvSpPr>
        <p:spPr>
          <a:xfrm>
            <a:off x="4462463" y="3982863"/>
            <a:ext cx="555625" cy="549275"/>
          </a:xfrm>
          <a:prstGeom prst="ellipse">
            <a:avLst/>
          </a:prstGeom>
          <a:solidFill>
            <a:srgbClr val="E6E6FF"/>
          </a:solidFill>
          <a:ln>
            <a:noFill/>
          </a:ln>
          <a:effectLst>
            <a:outerShdw rotWithShape="0" algn="ctr" dir="2700000" dist="17961">
              <a:srgbClr val="808080"/>
            </a:outerShdw>
          </a:effectLst>
        </p:spPr>
        <p:txBody>
          <a:bodyPr anchorCtr="0" anchor="t" bIns="0" lIns="360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С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8" name="Google Shape;968;p56"/>
          <p:cNvSpPr/>
          <p:nvPr/>
        </p:nvSpPr>
        <p:spPr>
          <a:xfrm>
            <a:off x="3724275" y="4917901"/>
            <a:ext cx="555625" cy="550862"/>
          </a:xfrm>
          <a:prstGeom prst="ellipse">
            <a:avLst/>
          </a:prstGeom>
          <a:solidFill>
            <a:srgbClr val="E6E6FF"/>
          </a:solidFill>
          <a:ln>
            <a:noFill/>
          </a:ln>
          <a:effectLst>
            <a:outerShdw rotWithShape="0" algn="ctr" dir="2700000" dist="17961">
              <a:srgbClr val="808080"/>
            </a:outerShdw>
          </a:effectLst>
        </p:spPr>
        <p:txBody>
          <a:bodyPr anchorCtr="0" anchor="t" bIns="0" lIns="360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9" name="Google Shape;969;p56"/>
          <p:cNvSpPr/>
          <p:nvPr/>
        </p:nvSpPr>
        <p:spPr>
          <a:xfrm>
            <a:off x="5145088" y="4917901"/>
            <a:ext cx="555625" cy="550862"/>
          </a:xfrm>
          <a:prstGeom prst="ellipse">
            <a:avLst/>
          </a:prstGeom>
          <a:solidFill>
            <a:srgbClr val="E6E6FF"/>
          </a:solidFill>
          <a:ln>
            <a:noFill/>
          </a:ln>
          <a:effectLst>
            <a:outerShdw rotWithShape="0" algn="ctr" dir="2700000" dist="17961">
              <a:srgbClr val="808080"/>
            </a:outerShdw>
          </a:effectLst>
        </p:spPr>
        <p:txBody>
          <a:bodyPr anchorCtr="0" anchor="t" bIns="0" lIns="360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0" name="Google Shape;970;p56"/>
          <p:cNvSpPr/>
          <p:nvPr/>
        </p:nvSpPr>
        <p:spPr>
          <a:xfrm>
            <a:off x="5145088" y="5854526"/>
            <a:ext cx="555625" cy="550862"/>
          </a:xfrm>
          <a:prstGeom prst="ellipse">
            <a:avLst/>
          </a:prstGeom>
          <a:solidFill>
            <a:srgbClr val="E6E6FF"/>
          </a:solidFill>
          <a:ln>
            <a:noFill/>
          </a:ln>
          <a:effectLst>
            <a:outerShdw rotWithShape="0" algn="ctr" dir="2700000" dist="17961">
              <a:srgbClr val="808080"/>
            </a:outerShdw>
          </a:effectLst>
        </p:spPr>
        <p:txBody>
          <a:bodyPr anchorCtr="0" anchor="t" bIns="0" lIns="360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1" name="Google Shape;971;p56"/>
          <p:cNvSpPr/>
          <p:nvPr/>
        </p:nvSpPr>
        <p:spPr>
          <a:xfrm>
            <a:off x="5537200" y="3141488"/>
            <a:ext cx="18415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/>
          </a:p>
        </p:txBody>
      </p:sp>
      <p:sp>
        <p:nvSpPr>
          <p:cNvPr id="972" name="Google Shape;972;p56"/>
          <p:cNvSpPr/>
          <p:nvPr/>
        </p:nvSpPr>
        <p:spPr>
          <a:xfrm>
            <a:off x="6788150" y="3141488"/>
            <a:ext cx="18415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73" name="Google Shape;973;p56"/>
          <p:cNvSpPr/>
          <p:nvPr/>
        </p:nvSpPr>
        <p:spPr>
          <a:xfrm>
            <a:off x="8039100" y="3141488"/>
            <a:ext cx="18415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6</a:t>
            </a:r>
            <a:endParaRPr/>
          </a:p>
        </p:txBody>
      </p:sp>
      <p:sp>
        <p:nvSpPr>
          <p:cNvPr id="974" name="Google Shape;974;p56"/>
          <p:cNvSpPr/>
          <p:nvPr/>
        </p:nvSpPr>
        <p:spPr>
          <a:xfrm>
            <a:off x="5702300" y="2449338"/>
            <a:ext cx="18415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/>
          </a:p>
        </p:txBody>
      </p:sp>
      <p:sp>
        <p:nvSpPr>
          <p:cNvPr id="975" name="Google Shape;975;p56"/>
          <p:cNvSpPr/>
          <p:nvPr/>
        </p:nvSpPr>
        <p:spPr>
          <a:xfrm>
            <a:off x="6546850" y="2658888"/>
            <a:ext cx="18415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76" name="Google Shape;976;p56"/>
          <p:cNvSpPr/>
          <p:nvPr/>
        </p:nvSpPr>
        <p:spPr>
          <a:xfrm>
            <a:off x="7035800" y="2449338"/>
            <a:ext cx="18415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6</a:t>
            </a:r>
            <a:endParaRPr/>
          </a:p>
        </p:txBody>
      </p:sp>
      <p:sp>
        <p:nvSpPr>
          <p:cNvPr id="977" name="Google Shape;977;p56"/>
          <p:cNvSpPr/>
          <p:nvPr/>
        </p:nvSpPr>
        <p:spPr>
          <a:xfrm>
            <a:off x="4768850" y="3465338"/>
            <a:ext cx="18415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/>
          </a:p>
        </p:txBody>
      </p:sp>
      <p:sp>
        <p:nvSpPr>
          <p:cNvPr id="978" name="Google Shape;978;p56"/>
          <p:cNvSpPr/>
          <p:nvPr/>
        </p:nvSpPr>
        <p:spPr>
          <a:xfrm>
            <a:off x="5054600" y="4093988"/>
            <a:ext cx="18415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endParaRPr/>
          </a:p>
        </p:txBody>
      </p:sp>
      <p:sp>
        <p:nvSpPr>
          <p:cNvPr id="979" name="Google Shape;979;p56"/>
          <p:cNvSpPr/>
          <p:nvPr/>
        </p:nvSpPr>
        <p:spPr>
          <a:xfrm>
            <a:off x="4838700" y="3566938"/>
            <a:ext cx="273050" cy="438150"/>
          </a:xfrm>
          <a:custGeom>
            <a:rect b="b" l="l" r="r" t="t"/>
            <a:pathLst>
              <a:path extrusionOk="0" h="584200" w="857250">
                <a:moveTo>
                  <a:pt x="857250" y="0"/>
                </a:moveTo>
                <a:lnTo>
                  <a:pt x="0" y="58420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80" name="Google Shape;980;p56"/>
          <p:cNvSpPr/>
          <p:nvPr/>
        </p:nvSpPr>
        <p:spPr>
          <a:xfrm>
            <a:off x="7194550" y="3484388"/>
            <a:ext cx="18415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/>
          </a:p>
        </p:txBody>
      </p:sp>
      <p:sp>
        <p:nvSpPr>
          <p:cNvPr id="981" name="Google Shape;981;p56"/>
          <p:cNvSpPr/>
          <p:nvPr/>
        </p:nvSpPr>
        <p:spPr>
          <a:xfrm>
            <a:off x="8140700" y="3516138"/>
            <a:ext cx="18415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82" name="Google Shape;982;p56"/>
          <p:cNvSpPr/>
          <p:nvPr/>
        </p:nvSpPr>
        <p:spPr>
          <a:xfrm>
            <a:off x="8737600" y="4074938"/>
            <a:ext cx="18415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9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83" name="Google Shape;983;p56"/>
          <p:cNvSpPr/>
          <p:nvPr/>
        </p:nvSpPr>
        <p:spPr>
          <a:xfrm>
            <a:off x="7353300" y="4074938"/>
            <a:ext cx="18415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7</a:t>
            </a:r>
            <a:endParaRPr/>
          </a:p>
        </p:txBody>
      </p:sp>
      <p:sp>
        <p:nvSpPr>
          <p:cNvPr id="984" name="Google Shape;984;p56"/>
          <p:cNvSpPr/>
          <p:nvPr/>
        </p:nvSpPr>
        <p:spPr>
          <a:xfrm>
            <a:off x="4203700" y="4405138"/>
            <a:ext cx="18415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85" name="Google Shape;985;p56"/>
          <p:cNvSpPr/>
          <p:nvPr/>
        </p:nvSpPr>
        <p:spPr>
          <a:xfrm>
            <a:off x="4305300" y="5027438"/>
            <a:ext cx="18415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8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86" name="Google Shape;986;p56"/>
          <p:cNvSpPr/>
          <p:nvPr/>
        </p:nvSpPr>
        <p:spPr>
          <a:xfrm>
            <a:off x="5746750" y="5027438"/>
            <a:ext cx="18415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endParaRPr/>
          </a:p>
        </p:txBody>
      </p:sp>
      <p:sp>
        <p:nvSpPr>
          <p:cNvPr id="987" name="Google Shape;987;p56"/>
          <p:cNvSpPr/>
          <p:nvPr/>
        </p:nvSpPr>
        <p:spPr>
          <a:xfrm>
            <a:off x="5060950" y="4449588"/>
            <a:ext cx="18415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/>
          </a:p>
        </p:txBody>
      </p:sp>
      <p:sp>
        <p:nvSpPr>
          <p:cNvPr id="988" name="Google Shape;988;p56"/>
          <p:cNvSpPr/>
          <p:nvPr/>
        </p:nvSpPr>
        <p:spPr>
          <a:xfrm>
            <a:off x="5435600" y="5490988"/>
            <a:ext cx="18415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endParaRPr/>
          </a:p>
        </p:txBody>
      </p:sp>
      <p:sp>
        <p:nvSpPr>
          <p:cNvPr id="989" name="Google Shape;989;p56"/>
          <p:cNvSpPr/>
          <p:nvPr/>
        </p:nvSpPr>
        <p:spPr>
          <a:xfrm>
            <a:off x="5759450" y="5960888"/>
            <a:ext cx="18415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7</a:t>
            </a:r>
            <a:endParaRPr/>
          </a:p>
        </p:txBody>
      </p:sp>
      <p:sp>
        <p:nvSpPr>
          <p:cNvPr id="990" name="Google Shape;990;p56"/>
          <p:cNvSpPr/>
          <p:nvPr/>
        </p:nvSpPr>
        <p:spPr>
          <a:xfrm>
            <a:off x="303801" y="5501315"/>
            <a:ext cx="3135312" cy="911225"/>
          </a:xfrm>
          <a:prstGeom prst="wedgeRoundRectCallout">
            <a:avLst>
              <a:gd fmla="val 102995" name="adj1"/>
              <a:gd fmla="val -53344" name="adj2"/>
              <a:gd fmla="val 16667" name="adj3"/>
            </a:avLst>
          </a:prstGeom>
          <a:solidFill>
            <a:srgbClr val="FFFF66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дерево возможных путей</a:t>
            </a:r>
            <a:endParaRPr/>
          </a:p>
        </p:txBody>
      </p:sp>
      <p:sp>
        <p:nvSpPr>
          <p:cNvPr id="991" name="Google Shape;991;p56"/>
          <p:cNvSpPr/>
          <p:nvPr/>
        </p:nvSpPr>
        <p:spPr>
          <a:xfrm rot="2700000">
            <a:off x="6207919" y="3064713"/>
            <a:ext cx="539750" cy="539750"/>
          </a:xfrm>
          <a:prstGeom prst="plus">
            <a:avLst>
              <a:gd fmla="val 43824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92" name="Google Shape;992;p56"/>
          <p:cNvSpPr/>
          <p:nvPr/>
        </p:nvSpPr>
        <p:spPr>
          <a:xfrm rot="2700000">
            <a:off x="6800850" y="3979688"/>
            <a:ext cx="539750" cy="539750"/>
          </a:xfrm>
          <a:prstGeom prst="plus">
            <a:avLst>
              <a:gd fmla="val 43824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93" name="Google Shape;993;p56"/>
          <p:cNvSpPr/>
          <p:nvPr/>
        </p:nvSpPr>
        <p:spPr>
          <a:xfrm>
            <a:off x="4050506" y="1185688"/>
            <a:ext cx="4884738" cy="83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Определите кратчайший путь между пунктами A и D.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>
            <p:ph type="title"/>
          </p:nvPr>
        </p:nvSpPr>
        <p:spPr>
          <a:xfrm>
            <a:off x="485533" y="122793"/>
            <a:ext cx="8229600" cy="5825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ru-RU"/>
              <a:t>Графы</a:t>
            </a:r>
            <a:endParaRPr/>
          </a:p>
        </p:txBody>
      </p:sp>
      <p:sp>
        <p:nvSpPr>
          <p:cNvPr id="126" name="Google Shape;126;p17"/>
          <p:cNvSpPr txBox="1"/>
          <p:nvPr>
            <p:ph idx="1" type="body"/>
          </p:nvPr>
        </p:nvSpPr>
        <p:spPr>
          <a:xfrm>
            <a:off x="451503" y="719836"/>
            <a:ext cx="8579297" cy="6015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sz="2800"/>
              <a:t>В математической теории графов и информатике </a:t>
            </a:r>
            <a:r>
              <a:rPr b="1" i="1" lang="ru-RU" sz="2800"/>
              <a:t>граф</a:t>
            </a:r>
            <a:r>
              <a:rPr lang="ru-RU" sz="2800"/>
              <a:t> — это совокупность двух конечных множеств: множества точек, которые называются вершинами, и множества пар вершин, которые называются ребрами .</a:t>
            </a:r>
            <a:endParaRPr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sz="2800"/>
              <a:t>Для разных областей применения виды графов могут различаться направленностью, ограничениями на количество связей и дополнительными данными о вершинах или рёбрах.</a:t>
            </a:r>
            <a:endParaRPr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title"/>
          </p:nvPr>
        </p:nvSpPr>
        <p:spPr>
          <a:xfrm>
            <a:off x="485533" y="122793"/>
            <a:ext cx="8229600" cy="5825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Графы</a:t>
            </a:r>
            <a:endParaRPr/>
          </a:p>
        </p:txBody>
      </p:sp>
      <p:sp>
        <p:nvSpPr>
          <p:cNvPr id="132" name="Google Shape;132;p18"/>
          <p:cNvSpPr txBox="1"/>
          <p:nvPr>
            <p:ph idx="1" type="body"/>
          </p:nvPr>
        </p:nvSpPr>
        <p:spPr>
          <a:xfrm>
            <a:off x="451503" y="719836"/>
            <a:ext cx="8579297" cy="6015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i="1" lang="ru-RU" sz="2400"/>
              <a:t>Система</a:t>
            </a:r>
            <a:r>
              <a:rPr lang="ru-RU" sz="2400"/>
              <a:t> –  это целое, состоящее из объектов, взаимосвязанных между собой (человек, книга, обучение в школе и т.д.).</a:t>
            </a:r>
            <a:endParaRPr/>
          </a:p>
          <a:p>
            <a:pPr indent="-342900" lvl="0" marL="342900" rtl="0" algn="just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i="1" lang="ru-RU" sz="2400"/>
              <a:t>Граф</a:t>
            </a:r>
            <a:r>
              <a:rPr lang="ru-RU" sz="2400"/>
              <a:t> – это средство для наглядного представления состава и структуры системы. Обычно - это набор узлов (вершин) и связей между ними (ребер).</a:t>
            </a:r>
            <a:endParaRPr/>
          </a:p>
          <a:p>
            <a:pPr indent="-342900" lvl="0" marL="342900" rtl="0" algn="just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  <a:p>
            <a:pPr indent="-342900" lvl="0" marL="342900" rtl="0" algn="just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i="1" lang="ru-RU" sz="2400"/>
              <a:t>Неупорядоченный граф G </a:t>
            </a:r>
            <a:r>
              <a:rPr lang="ru-RU" sz="2400"/>
              <a:t>— это пара </a:t>
            </a:r>
            <a:r>
              <a:rPr i="1" lang="ru-RU" sz="2400"/>
              <a:t>(А, R), </a:t>
            </a:r>
            <a:r>
              <a:rPr lang="ru-RU" sz="2400"/>
              <a:t>где </a:t>
            </a:r>
            <a:r>
              <a:rPr i="1" lang="ru-RU" sz="2400"/>
              <a:t>А </a:t>
            </a:r>
            <a:r>
              <a:rPr lang="ru-RU" sz="2400"/>
              <a:t>— множество элементов, называемых </a:t>
            </a:r>
            <a:r>
              <a:rPr i="1" lang="ru-RU" sz="2400"/>
              <a:t>вершинами </a:t>
            </a:r>
            <a:r>
              <a:rPr lang="ru-RU" sz="2400"/>
              <a:t>(или </a:t>
            </a:r>
            <a:r>
              <a:rPr i="1" lang="ru-RU" sz="2400"/>
              <a:t>узлами), </a:t>
            </a:r>
            <a:r>
              <a:rPr lang="ru-RU" sz="2400"/>
              <a:t>а </a:t>
            </a:r>
            <a:r>
              <a:rPr i="1" lang="ru-RU" sz="2400"/>
              <a:t>R</a:t>
            </a:r>
            <a:r>
              <a:rPr lang="ru-RU" sz="2400"/>
              <a:t> — отношение на множестве </a:t>
            </a:r>
            <a:r>
              <a:rPr i="1" lang="ru-RU" sz="2400"/>
              <a:t>А. </a:t>
            </a:r>
            <a:endParaRPr/>
          </a:p>
          <a:p>
            <a:pPr indent="-342900" lvl="0" marL="342900" rtl="0" algn="just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2400"/>
              <a:t>Если </a:t>
            </a:r>
            <a:r>
              <a:rPr i="1" lang="ru-RU" sz="2400"/>
              <a:t>R</a:t>
            </a:r>
            <a:r>
              <a:rPr lang="ru-RU" sz="2400"/>
              <a:t> — несимметричное отношение, 				то </a:t>
            </a:r>
            <a:r>
              <a:rPr i="1" lang="ru-RU" sz="2400"/>
              <a:t>G</a:t>
            </a:r>
            <a:r>
              <a:rPr lang="ru-RU" sz="2400"/>
              <a:t> —	</a:t>
            </a:r>
            <a:r>
              <a:rPr i="1" lang="ru-RU" sz="2400"/>
              <a:t>ориентированный граф;</a:t>
            </a:r>
            <a:endParaRPr/>
          </a:p>
          <a:p>
            <a:pPr indent="-342900" lvl="0" marL="342900" rtl="0" algn="just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i="1" lang="ru-RU" sz="2400"/>
              <a:t>R</a:t>
            </a:r>
            <a:r>
              <a:rPr lang="ru-RU" sz="2400"/>
              <a:t> — симметричное, то </a:t>
            </a:r>
            <a:r>
              <a:rPr i="1" lang="ru-RU" sz="2400"/>
              <a:t>G</a:t>
            </a:r>
            <a:r>
              <a:rPr lang="ru-RU" sz="2400"/>
              <a:t> —не</a:t>
            </a:r>
            <a:r>
              <a:rPr i="1" lang="ru-RU" sz="2400"/>
              <a:t>ориентированный граф.</a:t>
            </a:r>
            <a:endParaRPr sz="2400"/>
          </a:p>
          <a:p>
            <a:pPr indent="-342900" lvl="0" marL="342900" rtl="0" algn="just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>
              <a:solidFill>
                <a:srgbClr val="002060"/>
              </a:solidFill>
            </a:endParaRPr>
          </a:p>
          <a:p>
            <a:pPr indent="-342900" lvl="0" marL="342900" rtl="0" algn="just">
              <a:spcBef>
                <a:spcPts val="444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lang="ru-RU" sz="2400">
                <a:solidFill>
                  <a:srgbClr val="002060"/>
                </a:solidFill>
              </a:rPr>
              <a:t>Пример.</a:t>
            </a:r>
            <a:endParaRPr/>
          </a:p>
          <a:p>
            <a:pPr indent="-342900" lvl="0" marL="342900" rtl="0" algn="just">
              <a:spcBef>
                <a:spcPts val="444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i="1" lang="ru-RU" sz="2400">
                <a:solidFill>
                  <a:srgbClr val="002060"/>
                </a:solidFill>
              </a:rPr>
              <a:t>A</a:t>
            </a:r>
            <a:r>
              <a:rPr lang="ru-RU" sz="2400">
                <a:solidFill>
                  <a:srgbClr val="002060"/>
                </a:solidFill>
              </a:rPr>
              <a:t>=</a:t>
            </a:r>
            <a:r>
              <a:rPr lang="ru-RU" sz="2400"/>
              <a:t>{1, 2, 3, 4}</a:t>
            </a:r>
            <a:r>
              <a:rPr lang="ru-RU" sz="2400">
                <a:solidFill>
                  <a:srgbClr val="002060"/>
                </a:solidFill>
              </a:rPr>
              <a:t> , </a:t>
            </a:r>
            <a:endParaRPr/>
          </a:p>
          <a:p>
            <a:pPr indent="-342900" lvl="0" marL="342900" rtl="0" algn="just">
              <a:spcBef>
                <a:spcPts val="444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i="1" lang="ru-RU" sz="2400">
                <a:solidFill>
                  <a:srgbClr val="002060"/>
                </a:solidFill>
              </a:rPr>
              <a:t>R</a:t>
            </a:r>
            <a:r>
              <a:rPr lang="ru-RU" sz="2400">
                <a:solidFill>
                  <a:srgbClr val="002060"/>
                </a:solidFill>
              </a:rPr>
              <a:t> = </a:t>
            </a:r>
            <a:r>
              <a:rPr lang="ru-RU" sz="2400"/>
              <a:t>{(1, 1), (1, 2), (2, 3), (2, 4), (3, 4), (4, 1), (4, 3)}. </a:t>
            </a:r>
            <a:endParaRPr sz="2400">
              <a:solidFill>
                <a:srgbClr val="002060"/>
              </a:solidFill>
            </a:endParaRPr>
          </a:p>
        </p:txBody>
      </p:sp>
      <p:sp>
        <p:nvSpPr>
          <p:cNvPr id="133" name="Google Shape;133;p18"/>
          <p:cNvSpPr/>
          <p:nvPr/>
        </p:nvSpPr>
        <p:spPr>
          <a:xfrm>
            <a:off x="6368081" y="5315959"/>
            <a:ext cx="357190" cy="357190"/>
          </a:xfrm>
          <a:prstGeom prst="ellipse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8"/>
          <p:cNvSpPr/>
          <p:nvPr/>
        </p:nvSpPr>
        <p:spPr>
          <a:xfrm>
            <a:off x="7511089" y="5958901"/>
            <a:ext cx="357190" cy="357190"/>
          </a:xfrm>
          <a:prstGeom prst="ellipse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8"/>
          <p:cNvSpPr/>
          <p:nvPr/>
        </p:nvSpPr>
        <p:spPr>
          <a:xfrm>
            <a:off x="7439651" y="4815893"/>
            <a:ext cx="357190" cy="357190"/>
          </a:xfrm>
          <a:prstGeom prst="ellipse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8"/>
          <p:cNvSpPr/>
          <p:nvPr/>
        </p:nvSpPr>
        <p:spPr>
          <a:xfrm>
            <a:off x="8582659" y="5387397"/>
            <a:ext cx="357190" cy="357190"/>
          </a:xfrm>
          <a:prstGeom prst="ellipse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6368081" y="5315959"/>
            <a:ext cx="31451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8582659" y="5387397"/>
            <a:ext cx="31451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8"/>
          <p:cNvSpPr txBox="1"/>
          <p:nvPr/>
        </p:nvSpPr>
        <p:spPr>
          <a:xfrm>
            <a:off x="7439651" y="4815893"/>
            <a:ext cx="31451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8"/>
          <p:cNvSpPr txBox="1"/>
          <p:nvPr/>
        </p:nvSpPr>
        <p:spPr>
          <a:xfrm>
            <a:off x="7511089" y="5958901"/>
            <a:ext cx="31451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1" name="Google Shape;141;p18"/>
          <p:cNvCxnSpPr>
            <a:stCxn id="137" idx="1"/>
            <a:endCxn id="137" idx="0"/>
          </p:cNvCxnSpPr>
          <p:nvPr/>
        </p:nvCxnSpPr>
        <p:spPr>
          <a:xfrm flipH="1" rot="10800000">
            <a:off x="6368081" y="5315914"/>
            <a:ext cx="157200" cy="200100"/>
          </a:xfrm>
          <a:prstGeom prst="curvedConnector4">
            <a:avLst>
              <a:gd fmla="val -401637" name="adj1"/>
              <a:gd fmla="val 301263" name="adj2"/>
            </a:avLst>
          </a:pr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42" name="Google Shape;142;p18"/>
          <p:cNvCxnSpPr>
            <a:stCxn id="137" idx="0"/>
            <a:endCxn id="139" idx="1"/>
          </p:cNvCxnSpPr>
          <p:nvPr/>
        </p:nvCxnSpPr>
        <p:spPr>
          <a:xfrm rot="-5400000">
            <a:off x="6832536" y="4708759"/>
            <a:ext cx="300000" cy="914400"/>
          </a:xfrm>
          <a:prstGeom prst="curvedConnector2">
            <a:avLst/>
          </a:pr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43" name="Google Shape;143;p18"/>
          <p:cNvCxnSpPr>
            <a:stCxn id="138" idx="2"/>
          </p:cNvCxnSpPr>
          <p:nvPr/>
        </p:nvCxnSpPr>
        <p:spPr>
          <a:xfrm rot="5400000">
            <a:off x="8108864" y="5547057"/>
            <a:ext cx="390600" cy="871500"/>
          </a:xfrm>
          <a:prstGeom prst="curvedConnector2">
            <a:avLst/>
          </a:pr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44" name="Google Shape;144;p18"/>
          <p:cNvCxnSpPr>
            <a:stCxn id="139" idx="2"/>
          </p:cNvCxnSpPr>
          <p:nvPr/>
        </p:nvCxnSpPr>
        <p:spPr>
          <a:xfrm rot="5400000">
            <a:off x="7182606" y="5615903"/>
            <a:ext cx="814200" cy="14400"/>
          </a:xfrm>
          <a:prstGeom prst="curvedConnector3">
            <a:avLst>
              <a:gd fmla="val 50009" name="adj1"/>
            </a:avLst>
          </a:pr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45" name="Google Shape;145;p18"/>
          <p:cNvCxnSpPr>
            <a:stCxn id="140" idx="0"/>
            <a:endCxn id="138" idx="1"/>
          </p:cNvCxnSpPr>
          <p:nvPr/>
        </p:nvCxnSpPr>
        <p:spPr>
          <a:xfrm rot="-5400000">
            <a:off x="7939844" y="5316001"/>
            <a:ext cx="371400" cy="914400"/>
          </a:xfrm>
          <a:prstGeom prst="curvedConnector2">
            <a:avLst/>
          </a:pr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46" name="Google Shape;146;p18"/>
          <p:cNvCxnSpPr>
            <a:endCxn id="137" idx="2"/>
          </p:cNvCxnSpPr>
          <p:nvPr/>
        </p:nvCxnSpPr>
        <p:spPr>
          <a:xfrm rot="10800000">
            <a:off x="6525336" y="5716069"/>
            <a:ext cx="985800" cy="399900"/>
          </a:xfrm>
          <a:prstGeom prst="curvedConnector2">
            <a:avLst/>
          </a:pr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47" name="Google Shape;147;p18"/>
          <p:cNvCxnSpPr>
            <a:stCxn id="135" idx="6"/>
            <a:endCxn id="138" idx="0"/>
          </p:cNvCxnSpPr>
          <p:nvPr/>
        </p:nvCxnSpPr>
        <p:spPr>
          <a:xfrm>
            <a:off x="7796841" y="4994488"/>
            <a:ext cx="943200" cy="393000"/>
          </a:xfrm>
          <a:prstGeom prst="curvedConnector2">
            <a:avLst/>
          </a:pr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/>
              <a:t>Пара (а, </a:t>
            </a:r>
            <a:r>
              <a:rPr i="1" lang="ru-RU" sz="2400"/>
              <a:t>b</a:t>
            </a:r>
            <a:r>
              <a:rPr lang="ru-RU" sz="2400"/>
              <a:t>)∈</a:t>
            </a:r>
            <a:r>
              <a:rPr i="1" lang="ru-RU" sz="2400"/>
              <a:t>R </a:t>
            </a:r>
            <a:r>
              <a:rPr lang="ru-RU" sz="2400"/>
              <a:t>называется </a:t>
            </a:r>
            <a:r>
              <a:rPr i="1" lang="ru-RU" sz="2400">
                <a:solidFill>
                  <a:srgbClr val="FF0000"/>
                </a:solidFill>
              </a:rPr>
              <a:t>дугой</a:t>
            </a:r>
            <a:r>
              <a:rPr i="1" lang="ru-RU" sz="2400"/>
              <a:t> </a:t>
            </a:r>
            <a:r>
              <a:rPr lang="ru-RU" sz="2400"/>
              <a:t>(или </a:t>
            </a:r>
            <a:r>
              <a:rPr i="1" lang="ru-RU" sz="2400">
                <a:solidFill>
                  <a:srgbClr val="FF0000"/>
                </a:solidFill>
              </a:rPr>
              <a:t>ребром</a:t>
            </a:r>
            <a:r>
              <a:rPr i="1" lang="ru-RU" sz="2400"/>
              <a:t>) </a:t>
            </a:r>
            <a:r>
              <a:rPr lang="ru-RU" sz="2400"/>
              <a:t>графа </a:t>
            </a:r>
            <a:r>
              <a:rPr i="1" lang="ru-RU" sz="2400"/>
              <a:t>G</a:t>
            </a:r>
            <a:r>
              <a:rPr lang="ru-RU" sz="2400"/>
              <a:t>. 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/>
              <a:t>Говорят, что дуга </a:t>
            </a:r>
            <a:r>
              <a:rPr i="1" lang="ru-RU" sz="2400">
                <a:solidFill>
                  <a:srgbClr val="FF0000"/>
                </a:solidFill>
              </a:rPr>
              <a:t>выходит</a:t>
            </a:r>
            <a:r>
              <a:rPr i="1" lang="ru-RU" sz="2400"/>
              <a:t> </a:t>
            </a:r>
            <a:r>
              <a:rPr lang="ru-RU" sz="2400"/>
              <a:t>из вершины </a:t>
            </a:r>
            <a:r>
              <a:rPr i="1" lang="ru-RU" sz="2400"/>
              <a:t>а </a:t>
            </a:r>
            <a:endParaRPr i="1"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i="1" lang="ru-RU" sz="2400"/>
              <a:t>			   </a:t>
            </a:r>
            <a:r>
              <a:rPr lang="ru-RU" sz="2400"/>
              <a:t>и </a:t>
            </a:r>
            <a:r>
              <a:rPr i="1" lang="ru-RU" sz="2400">
                <a:solidFill>
                  <a:srgbClr val="FF0000"/>
                </a:solidFill>
              </a:rPr>
              <a:t>входит</a:t>
            </a:r>
            <a:r>
              <a:rPr i="1" lang="ru-RU" sz="2400"/>
              <a:t> </a:t>
            </a:r>
            <a:r>
              <a:rPr lang="ru-RU" sz="2400"/>
              <a:t>в вершину </a:t>
            </a:r>
            <a:r>
              <a:rPr i="1" lang="ru-RU" sz="2400"/>
              <a:t>b. </a:t>
            </a:r>
            <a:endParaRPr i="1"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/>
              <a:t>Если (</a:t>
            </a:r>
            <a:r>
              <a:rPr i="1" lang="ru-RU" sz="2400"/>
              <a:t>а</a:t>
            </a:r>
            <a:r>
              <a:rPr lang="ru-RU" sz="2400"/>
              <a:t>, </a:t>
            </a:r>
            <a:r>
              <a:rPr i="1" lang="ru-RU" sz="2400"/>
              <a:t>b</a:t>
            </a:r>
            <a:r>
              <a:rPr lang="ru-RU" sz="2400"/>
              <a:t>)</a:t>
            </a:r>
            <a:r>
              <a:rPr i="1" lang="ru-RU" sz="2400"/>
              <a:t> </a:t>
            </a:r>
            <a:r>
              <a:rPr lang="ru-RU" sz="2400"/>
              <a:t>— дуга, то говорят, 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/>
              <a:t>что вершина </a:t>
            </a:r>
            <a:r>
              <a:rPr i="1" lang="ru-RU" sz="2400"/>
              <a:t>а </a:t>
            </a:r>
            <a:r>
              <a:rPr i="1" lang="ru-RU" sz="2400">
                <a:solidFill>
                  <a:srgbClr val="FF0000"/>
                </a:solidFill>
              </a:rPr>
              <a:t>предшествует</a:t>
            </a:r>
            <a:r>
              <a:rPr i="1" lang="ru-RU" sz="2400"/>
              <a:t> </a:t>
            </a:r>
            <a:r>
              <a:rPr lang="ru-RU" sz="2400"/>
              <a:t>вершине </a:t>
            </a:r>
            <a:r>
              <a:rPr i="1" lang="ru-RU" sz="2400"/>
              <a:t>b, </a:t>
            </a:r>
            <a:endParaRPr i="1"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i="1" lang="ru-RU" sz="2400"/>
              <a:t>	</a:t>
            </a:r>
            <a:r>
              <a:rPr lang="ru-RU" sz="2400"/>
              <a:t>а вершина </a:t>
            </a:r>
            <a:r>
              <a:rPr i="1" lang="ru-RU" sz="2400"/>
              <a:t>b </a:t>
            </a:r>
            <a:r>
              <a:rPr i="1" lang="ru-RU" sz="2400">
                <a:solidFill>
                  <a:srgbClr val="FF0000"/>
                </a:solidFill>
              </a:rPr>
              <a:t>следует</a:t>
            </a:r>
            <a:r>
              <a:rPr i="1" lang="ru-RU" sz="2400"/>
              <a:t> за </a:t>
            </a:r>
            <a:r>
              <a:rPr lang="ru-RU" sz="2400"/>
              <a:t>вершиной </a:t>
            </a:r>
            <a:r>
              <a:rPr i="1" lang="ru-RU" sz="2400"/>
              <a:t>a.</a:t>
            </a:r>
            <a:endParaRPr i="1"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i="1"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i="1" lang="ru-RU" sz="2400"/>
              <a:t>Вершина b </a:t>
            </a:r>
            <a:r>
              <a:rPr i="1" lang="ru-RU" sz="2400">
                <a:solidFill>
                  <a:srgbClr val="FF0000"/>
                </a:solidFill>
              </a:rPr>
              <a:t>смежна</a:t>
            </a:r>
            <a:r>
              <a:rPr i="1" lang="ru-RU" sz="2400"/>
              <a:t> с вершиной a, если дуга выходит из а и входит в b .</a:t>
            </a:r>
            <a:endParaRPr sz="2400"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53" name="Google Shape;153;p19"/>
          <p:cNvSpPr/>
          <p:nvPr/>
        </p:nvSpPr>
        <p:spPr>
          <a:xfrm>
            <a:off x="2214546" y="785794"/>
            <a:ext cx="500066" cy="571504"/>
          </a:xfrm>
          <a:prstGeom prst="ellipse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9"/>
          <p:cNvSpPr/>
          <p:nvPr/>
        </p:nvSpPr>
        <p:spPr>
          <a:xfrm>
            <a:off x="5214942" y="857232"/>
            <a:ext cx="571504" cy="571504"/>
          </a:xfrm>
          <a:prstGeom prst="ellipse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9"/>
          <p:cNvSpPr txBox="1"/>
          <p:nvPr/>
        </p:nvSpPr>
        <p:spPr>
          <a:xfrm>
            <a:off x="5357818" y="928670"/>
            <a:ext cx="35719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2285984" y="857232"/>
            <a:ext cx="34336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7" name="Google Shape;157;p19"/>
          <p:cNvCxnSpPr>
            <a:stCxn id="153" idx="7"/>
            <a:endCxn id="154" idx="1"/>
          </p:cNvCxnSpPr>
          <p:nvPr/>
        </p:nvCxnSpPr>
        <p:spPr>
          <a:xfrm flipH="1" rot="-5400000">
            <a:off x="3934379" y="-423511"/>
            <a:ext cx="71400" cy="2657400"/>
          </a:xfrm>
          <a:prstGeom prst="curvedConnector3">
            <a:avLst>
              <a:gd fmla="val -437387" name="adj1"/>
            </a:avLst>
          </a:prstGeom>
          <a:noFill/>
          <a:ln cap="flat" cmpd="sng" w="38100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 txBox="1"/>
          <p:nvPr>
            <p:ph idx="4294967295" type="title"/>
          </p:nvPr>
        </p:nvSpPr>
        <p:spPr>
          <a:xfrm>
            <a:off x="163860" y="85725"/>
            <a:ext cx="8892480" cy="788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Графы</a:t>
            </a:r>
            <a:endParaRPr/>
          </a:p>
        </p:txBody>
      </p:sp>
      <p:sp>
        <p:nvSpPr>
          <p:cNvPr id="163" name="Google Shape;163;p20"/>
          <p:cNvSpPr txBox="1"/>
          <p:nvPr/>
        </p:nvSpPr>
        <p:spPr>
          <a:xfrm>
            <a:off x="163860" y="1108836"/>
            <a:ext cx="8892480" cy="26805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Граф состоит из </a:t>
            </a:r>
            <a:r>
              <a:rPr b="1" i="1" lang="ru-RU" sz="2400" u="sng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вершин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связанных линиями.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Направленная линия (со стрелкой) называется </a:t>
            </a:r>
            <a:r>
              <a:rPr b="1" i="1" lang="ru-RU" sz="2400" u="sng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дугой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Линия ненаправленная (без стрелки) называется </a:t>
            </a:r>
            <a:r>
              <a:rPr b="1" i="1" lang="ru-RU" sz="2400" u="sng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ребром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Линия, выходящая из некоторой вершины и входящая в неё же, называется </a:t>
            </a:r>
            <a:r>
              <a:rPr b="1" i="1" lang="ru-RU" sz="2400" u="sng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петлей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Связный граф 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это граф, между любыми  вершинами которого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существует путь.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4" name="Google Shape;164;p20"/>
          <p:cNvGrpSpPr/>
          <p:nvPr/>
        </p:nvGrpSpPr>
        <p:grpSpPr>
          <a:xfrm>
            <a:off x="1514475" y="4493468"/>
            <a:ext cx="6629400" cy="2247900"/>
            <a:chOff x="1104" y="2568"/>
            <a:chExt cx="4176" cy="1416"/>
          </a:xfrm>
        </p:grpSpPr>
        <p:sp>
          <p:nvSpPr>
            <p:cNvPr id="165" name="Google Shape;165;p20"/>
            <p:cNvSpPr/>
            <p:nvPr/>
          </p:nvSpPr>
          <p:spPr>
            <a:xfrm>
              <a:off x="4224" y="3539"/>
              <a:ext cx="1056" cy="336"/>
            </a:xfrm>
            <a:prstGeom prst="flowChartTerminator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6" name="Google Shape;166;p20"/>
            <p:cNvCxnSpPr/>
            <p:nvPr/>
          </p:nvCxnSpPr>
          <p:spPr>
            <a:xfrm>
              <a:off x="3024" y="2977"/>
              <a:ext cx="1088" cy="628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" name="Google Shape;167;p20"/>
            <p:cNvCxnSpPr/>
            <p:nvPr/>
          </p:nvCxnSpPr>
          <p:spPr>
            <a:xfrm>
              <a:off x="1527" y="3702"/>
              <a:ext cx="2495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" name="Google Shape;168;p20"/>
            <p:cNvCxnSpPr/>
            <p:nvPr/>
          </p:nvCxnSpPr>
          <p:spPr>
            <a:xfrm flipH="1" rot="10800000">
              <a:off x="1618" y="2991"/>
              <a:ext cx="878" cy="485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sp>
          <p:nvSpPr>
            <p:cNvPr id="169" name="Google Shape;169;p20"/>
            <p:cNvSpPr/>
            <p:nvPr/>
          </p:nvSpPr>
          <p:spPr>
            <a:xfrm>
              <a:off x="1104" y="3286"/>
              <a:ext cx="589" cy="589"/>
            </a:xfrm>
            <a:prstGeom prst="ellipse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3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А</a:t>
              </a:r>
              <a:endParaRPr/>
            </a:p>
          </p:txBody>
        </p:sp>
        <p:sp>
          <p:nvSpPr>
            <p:cNvPr id="170" name="Google Shape;170;p20"/>
            <p:cNvSpPr/>
            <p:nvPr/>
          </p:nvSpPr>
          <p:spPr>
            <a:xfrm>
              <a:off x="2479" y="2568"/>
              <a:ext cx="589" cy="589"/>
            </a:xfrm>
            <a:prstGeom prst="ellipse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3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В</a:t>
              </a:r>
              <a:endParaRPr/>
            </a:p>
          </p:txBody>
        </p:sp>
        <p:sp>
          <p:nvSpPr>
            <p:cNvPr id="171" name="Google Shape;171;p20"/>
            <p:cNvSpPr/>
            <p:nvPr/>
          </p:nvSpPr>
          <p:spPr>
            <a:xfrm>
              <a:off x="3976" y="3395"/>
              <a:ext cx="589" cy="589"/>
            </a:xfrm>
            <a:prstGeom prst="ellipse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3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С</a:t>
              </a:r>
              <a:endParaRPr/>
            </a:p>
          </p:txBody>
        </p:sp>
      </p:grpSp>
      <p:cxnSp>
        <p:nvCxnSpPr>
          <p:cNvPr id="172" name="Google Shape;172;p20"/>
          <p:cNvCxnSpPr/>
          <p:nvPr/>
        </p:nvCxnSpPr>
        <p:spPr>
          <a:xfrm>
            <a:off x="7381875" y="5331668"/>
            <a:ext cx="0" cy="609600"/>
          </a:xfrm>
          <a:prstGeom prst="straightConnector1">
            <a:avLst/>
          </a:prstGeom>
          <a:noFill/>
          <a:ln cap="flat" cmpd="sng" w="38100">
            <a:solidFill>
              <a:srgbClr val="990000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73" name="Google Shape;173;p20"/>
          <p:cNvSpPr txBox="1"/>
          <p:nvPr/>
        </p:nvSpPr>
        <p:spPr>
          <a:xfrm>
            <a:off x="6619875" y="4883993"/>
            <a:ext cx="1524000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петля</a:t>
            </a:r>
            <a:endParaRPr/>
          </a:p>
        </p:txBody>
      </p:sp>
      <p:cxnSp>
        <p:nvCxnSpPr>
          <p:cNvPr id="174" name="Google Shape;174;p20"/>
          <p:cNvCxnSpPr/>
          <p:nvPr/>
        </p:nvCxnSpPr>
        <p:spPr>
          <a:xfrm>
            <a:off x="2916238" y="4874468"/>
            <a:ext cx="0" cy="609600"/>
          </a:xfrm>
          <a:prstGeom prst="straightConnector1">
            <a:avLst/>
          </a:prstGeom>
          <a:noFill/>
          <a:ln cap="flat" cmpd="sng" w="38100">
            <a:solidFill>
              <a:srgbClr val="990000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75" name="Google Shape;175;p20"/>
          <p:cNvCxnSpPr/>
          <p:nvPr/>
        </p:nvCxnSpPr>
        <p:spPr>
          <a:xfrm>
            <a:off x="5324475" y="4798268"/>
            <a:ext cx="0" cy="609600"/>
          </a:xfrm>
          <a:prstGeom prst="straightConnector1">
            <a:avLst/>
          </a:prstGeom>
          <a:noFill/>
          <a:ln cap="flat" cmpd="sng" w="38100">
            <a:solidFill>
              <a:srgbClr val="990000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76" name="Google Shape;176;p20"/>
          <p:cNvSpPr txBox="1"/>
          <p:nvPr/>
        </p:nvSpPr>
        <p:spPr>
          <a:xfrm>
            <a:off x="4610100" y="4341068"/>
            <a:ext cx="1524000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ребро</a:t>
            </a:r>
            <a:endParaRPr/>
          </a:p>
        </p:txBody>
      </p:sp>
      <p:sp>
        <p:nvSpPr>
          <p:cNvPr id="177" name="Google Shape;177;p20"/>
          <p:cNvSpPr txBox="1"/>
          <p:nvPr/>
        </p:nvSpPr>
        <p:spPr>
          <a:xfrm>
            <a:off x="2263775" y="4417268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дуга</a:t>
            </a:r>
            <a:endParaRPr/>
          </a:p>
        </p:txBody>
      </p:sp>
      <p:cxnSp>
        <p:nvCxnSpPr>
          <p:cNvPr id="178" name="Google Shape;178;p20"/>
          <p:cNvCxnSpPr/>
          <p:nvPr/>
        </p:nvCxnSpPr>
        <p:spPr>
          <a:xfrm>
            <a:off x="1619250" y="5179268"/>
            <a:ext cx="0" cy="609600"/>
          </a:xfrm>
          <a:prstGeom prst="straightConnector1">
            <a:avLst/>
          </a:prstGeom>
          <a:noFill/>
          <a:ln cap="flat" cmpd="sng" w="38100">
            <a:solidFill>
              <a:srgbClr val="990000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79" name="Google Shape;179;p20"/>
          <p:cNvSpPr txBox="1"/>
          <p:nvPr/>
        </p:nvSpPr>
        <p:spPr>
          <a:xfrm>
            <a:off x="684213" y="4676031"/>
            <a:ext cx="15843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вершина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457200" y="3518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Обработка данных в виде графов</a:t>
            </a:r>
            <a:endParaRPr/>
          </a:p>
        </p:txBody>
      </p:sp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457200" y="1340768"/>
            <a:ext cx="8229600" cy="49251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Графы формально описывают множество близких ситуаций. </a:t>
            </a:r>
            <a:endParaRPr/>
          </a:p>
          <a:p>
            <a:pPr indent="-342900" lvl="0" marL="342900" rtl="0" algn="just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Самым привычным примером служит карта автодорог, на которой изображены перекрестки и связывающие их дороги.  </a:t>
            </a:r>
            <a:r>
              <a:rPr lang="ru-RU" sz="3200"/>
              <a:t>Перекрестки являются вершинами графа, а дороги — его ребрами. </a:t>
            </a:r>
            <a:endParaRPr/>
          </a:p>
          <a:p>
            <a:pPr indent="-342900" lvl="0" marL="342900" rtl="0" algn="just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Графы могут быть ориентированы (подобно улицам с односторонним движением) или взвешены, когда каждой дороге приписана стоимость путешествия по ней (если, например, дороги платные).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