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https://www.youtube.com/watch?v=kLH9gGABtdY</a:t>
            </a:r>
            <a:endParaRPr/>
          </a:p>
        </p:txBody>
      </p:sp>
      <p:sp>
        <p:nvSpPr>
          <p:cNvPr id="191" name="Google Shape;191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https://blog.skillfactory.ru/glossary/dfs/</a:t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3" name="Google Shape;61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https://temofeev.ru/info/articles/algoritm-kosaraju-po-polkam/</a:t>
            </a:r>
            <a:endParaRPr/>
          </a:p>
        </p:txBody>
      </p:sp>
      <p:sp>
        <p:nvSpPr>
          <p:cNvPr id="614" name="Google Shape;614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Relationship Id="rId4" Type="http://schemas.openxmlformats.org/officeDocument/2006/relationships/image" Target="../media/image9.jpg"/><Relationship Id="rId5" Type="http://schemas.openxmlformats.org/officeDocument/2006/relationships/image" Target="../media/image1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6.png"/><Relationship Id="rId4" Type="http://schemas.openxmlformats.org/officeDocument/2006/relationships/image" Target="../media/image12.jpg"/><Relationship Id="rId5" Type="http://schemas.openxmlformats.org/officeDocument/2006/relationships/image" Target="../media/image6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jpg"/><Relationship Id="rId10" Type="http://schemas.openxmlformats.org/officeDocument/2006/relationships/image" Target="../media/image19.jpg"/><Relationship Id="rId13" Type="http://schemas.openxmlformats.org/officeDocument/2006/relationships/image" Target="../media/image24.png"/><Relationship Id="rId1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jpg"/><Relationship Id="rId4" Type="http://schemas.openxmlformats.org/officeDocument/2006/relationships/image" Target="../media/image6.jpg"/><Relationship Id="rId9" Type="http://schemas.openxmlformats.org/officeDocument/2006/relationships/image" Target="../media/image21.jpg"/><Relationship Id="rId5" Type="http://schemas.openxmlformats.org/officeDocument/2006/relationships/image" Target="../media/image22.jpg"/><Relationship Id="rId6" Type="http://schemas.openxmlformats.org/officeDocument/2006/relationships/image" Target="../media/image15.jpg"/><Relationship Id="rId7" Type="http://schemas.openxmlformats.org/officeDocument/2006/relationships/image" Target="../media/image35.jpg"/><Relationship Id="rId8" Type="http://schemas.openxmlformats.org/officeDocument/2006/relationships/image" Target="../media/image29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jpg"/><Relationship Id="rId4" Type="http://schemas.openxmlformats.org/officeDocument/2006/relationships/image" Target="../media/image36.png"/><Relationship Id="rId9" Type="http://schemas.openxmlformats.org/officeDocument/2006/relationships/image" Target="../media/image26.jpg"/><Relationship Id="rId5" Type="http://schemas.openxmlformats.org/officeDocument/2006/relationships/image" Target="../media/image37.jpg"/><Relationship Id="rId6" Type="http://schemas.openxmlformats.org/officeDocument/2006/relationships/image" Target="../media/image33.jpg"/><Relationship Id="rId7" Type="http://schemas.openxmlformats.org/officeDocument/2006/relationships/image" Target="../media/image38.jpg"/><Relationship Id="rId8" Type="http://schemas.openxmlformats.org/officeDocument/2006/relationships/image" Target="../media/image3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Метод поиска в глубину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ru-RU"/>
              <a:t>Лекция 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23528" y="1124744"/>
            <a:ext cx="8640960" cy="5733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357188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/>
              <a:t>В этом алгоритме n – число вершин в графе, вершины нумеруются числами от 1 до n, а v[u] хранит множество вершин смежных с u. Для запуска алгоритма, например, для вершины с номером start необходимо вызвать dfs. После этого вызова все вершины, доступные из start, будут отмечены в списке visited, а при помощи списка prev можно построить пути из вершины start до всех доступных вершин. Если не требуется строить дерево обхода в глубину, то можно убрать заполнение списка start, в этом случае алгоритм dfs становится чрезвычайно простым.</a:t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457200" y="44624"/>
            <a:ext cx="822960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Процедура DFS(G)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457200" y="274638"/>
            <a:ext cx="822960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3200"/>
              <a:t>Поиск в глубину в неориентированном графе</a:t>
            </a:r>
            <a:endParaRPr/>
          </a:p>
        </p:txBody>
      </p:sp>
      <p:sp>
        <p:nvSpPr>
          <p:cNvPr id="154" name="Google Shape;154;p23"/>
          <p:cNvSpPr/>
          <p:nvPr/>
        </p:nvSpPr>
        <p:spPr>
          <a:xfrm>
            <a:off x="3195633" y="3649672"/>
            <a:ext cx="469900" cy="439737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3857620" y="4714884"/>
            <a:ext cx="469900" cy="439738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4078283" y="2176472"/>
            <a:ext cx="469900" cy="439737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5091108" y="3738572"/>
            <a:ext cx="469900" cy="439737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3289295" y="3649672"/>
            <a:ext cx="4143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5146670" y="3687772"/>
            <a:ext cx="3127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4078283" y="2176472"/>
            <a:ext cx="3127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161" name="Google Shape;161;p23"/>
          <p:cNvCxnSpPr>
            <a:endCxn id="158" idx="0"/>
          </p:cNvCxnSpPr>
          <p:nvPr/>
        </p:nvCxnSpPr>
        <p:spPr>
          <a:xfrm flipH="1">
            <a:off x="3496464" y="2584372"/>
            <a:ext cx="665100" cy="1065300"/>
          </a:xfrm>
          <a:prstGeom prst="straightConnector1">
            <a:avLst/>
          </a:prstGeom>
          <a:noFill/>
          <a:ln cap="flat" cmpd="sng" w="25400">
            <a:solidFill>
              <a:srgbClr val="4A7EBB"/>
            </a:solidFill>
            <a:prstDash val="solid"/>
            <a:round/>
            <a:headEnd len="med" w="med" type="none"/>
            <a:tailEnd len="sm" w="sm" type="none"/>
          </a:ln>
        </p:spPr>
      </p:cxnSp>
      <p:sp>
        <p:nvSpPr>
          <p:cNvPr id="162" name="Google Shape;162;p23"/>
          <p:cNvSpPr txBox="1"/>
          <p:nvPr/>
        </p:nvSpPr>
        <p:spPr>
          <a:xfrm>
            <a:off x="3857620" y="4714884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2627308" y="4714884"/>
            <a:ext cx="469900" cy="439738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2627308" y="4714884"/>
            <a:ext cx="3127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cxnSp>
        <p:nvCxnSpPr>
          <p:cNvPr id="165" name="Google Shape;165;p23"/>
          <p:cNvCxnSpPr>
            <a:endCxn id="157" idx="1"/>
          </p:cNvCxnSpPr>
          <p:nvPr/>
        </p:nvCxnSpPr>
        <p:spPr>
          <a:xfrm>
            <a:off x="4429723" y="2599670"/>
            <a:ext cx="730200" cy="1203300"/>
          </a:xfrm>
          <a:prstGeom prst="straightConnector1">
            <a:avLst/>
          </a:prstGeom>
          <a:noFill/>
          <a:ln cap="flat" cmpd="sng" w="25400">
            <a:solidFill>
              <a:srgbClr val="4A7EBB"/>
            </a:solidFill>
            <a:prstDash val="solid"/>
            <a:round/>
            <a:headEnd len="med" w="med" type="none"/>
            <a:tailEnd len="sm" w="sm" type="none"/>
          </a:ln>
        </p:spPr>
      </p:cxnSp>
      <p:sp>
        <p:nvSpPr>
          <p:cNvPr id="166" name="Google Shape;166;p23"/>
          <p:cNvSpPr/>
          <p:nvPr/>
        </p:nvSpPr>
        <p:spPr>
          <a:xfrm>
            <a:off x="5756270" y="4714884"/>
            <a:ext cx="471488" cy="431800"/>
          </a:xfrm>
          <a:prstGeom prst="ellipse">
            <a:avLst/>
          </a:prstGeom>
          <a:noFill/>
          <a:ln cap="flat" cmpd="sng" w="25400">
            <a:solidFill>
              <a:srgbClr val="385D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ru-RU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cxnSp>
        <p:nvCxnSpPr>
          <p:cNvPr id="167" name="Google Shape;167;p23"/>
          <p:cNvCxnSpPr>
            <a:endCxn id="156" idx="6"/>
          </p:cNvCxnSpPr>
          <p:nvPr/>
        </p:nvCxnSpPr>
        <p:spPr>
          <a:xfrm flipH="1">
            <a:off x="4548183" y="1686840"/>
            <a:ext cx="460500" cy="709500"/>
          </a:xfrm>
          <a:prstGeom prst="straightConnector1">
            <a:avLst/>
          </a:prstGeom>
          <a:noFill/>
          <a:ln cap="flat" cmpd="sng" w="25400">
            <a:solidFill>
              <a:srgbClr val="4A7EBB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168" name="Google Shape;168;p23"/>
          <p:cNvCxnSpPr>
            <a:stCxn id="154" idx="4"/>
            <a:endCxn id="162" idx="1"/>
          </p:cNvCxnSpPr>
          <p:nvPr/>
        </p:nvCxnSpPr>
        <p:spPr>
          <a:xfrm>
            <a:off x="3430583" y="4089409"/>
            <a:ext cx="426900" cy="823800"/>
          </a:xfrm>
          <a:prstGeom prst="straightConnector1">
            <a:avLst/>
          </a:prstGeom>
          <a:noFill/>
          <a:ln cap="flat" cmpd="sng" w="25400">
            <a:solidFill>
              <a:srgbClr val="4A7EBB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169" name="Google Shape;169;p23"/>
          <p:cNvCxnSpPr>
            <a:endCxn id="156" idx="6"/>
          </p:cNvCxnSpPr>
          <p:nvPr/>
        </p:nvCxnSpPr>
        <p:spPr>
          <a:xfrm>
            <a:off x="4216383" y="1756440"/>
            <a:ext cx="331800" cy="639900"/>
          </a:xfrm>
          <a:prstGeom prst="straightConnector1">
            <a:avLst/>
          </a:prstGeom>
          <a:noFill/>
          <a:ln cap="flat" cmpd="sng" w="25400">
            <a:solidFill>
              <a:srgbClr val="4A7EBB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170" name="Google Shape;170;p23"/>
          <p:cNvCxnSpPr>
            <a:stCxn id="164" idx="1"/>
            <a:endCxn id="160" idx="1"/>
          </p:cNvCxnSpPr>
          <p:nvPr/>
        </p:nvCxnSpPr>
        <p:spPr>
          <a:xfrm flipH="1" rot="10800000">
            <a:off x="2627308" y="2375021"/>
            <a:ext cx="1451100" cy="2538300"/>
          </a:xfrm>
          <a:prstGeom prst="curvedConnector3">
            <a:avLst>
              <a:gd fmla="val -20253" name="adj1"/>
            </a:avLst>
          </a:prstGeom>
          <a:noFill/>
          <a:ln cap="flat" cmpd="sng" w="25400">
            <a:solidFill>
              <a:srgbClr val="4A7EBB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171" name="Google Shape;171;p23"/>
          <p:cNvCxnSpPr>
            <a:endCxn id="156" idx="6"/>
          </p:cNvCxnSpPr>
          <p:nvPr/>
        </p:nvCxnSpPr>
        <p:spPr>
          <a:xfrm flipH="1" rot="10800000">
            <a:off x="4248183" y="2396341"/>
            <a:ext cx="300000" cy="2085900"/>
          </a:xfrm>
          <a:prstGeom prst="straightConnector1">
            <a:avLst/>
          </a:prstGeom>
          <a:noFill/>
          <a:ln cap="flat" cmpd="sng" w="25400">
            <a:solidFill>
              <a:srgbClr val="4A7EBB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172" name="Google Shape;172;p23"/>
          <p:cNvCxnSpPr>
            <a:endCxn id="156" idx="6"/>
          </p:cNvCxnSpPr>
          <p:nvPr/>
        </p:nvCxnSpPr>
        <p:spPr>
          <a:xfrm flipH="1" rot="5400000">
            <a:off x="4111683" y="2832841"/>
            <a:ext cx="2304900" cy="1431900"/>
          </a:xfrm>
          <a:prstGeom prst="curvedConnector2">
            <a:avLst/>
          </a:prstGeom>
          <a:noFill/>
          <a:ln cap="flat" cmpd="sng" w="25400">
            <a:solidFill>
              <a:srgbClr val="4A7EBB"/>
            </a:solidFill>
            <a:prstDash val="solid"/>
            <a:round/>
            <a:headEnd len="med" w="med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457200" y="274638"/>
            <a:ext cx="8229600" cy="3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Глубинный остовный лес</a:t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500034" y="928670"/>
            <a:ext cx="8229600" cy="5572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Поиск в глубину на неориентированном графе </a:t>
            </a:r>
            <a:r>
              <a:rPr i="1" lang="ru-RU"/>
              <a:t>G= </a:t>
            </a:r>
            <a:r>
              <a:rPr lang="ru-RU"/>
              <a:t>(</a:t>
            </a:r>
            <a:r>
              <a:rPr i="1" lang="ru-RU"/>
              <a:t>V, Е</a:t>
            </a:r>
            <a:r>
              <a:rPr lang="ru-RU"/>
              <a:t>) разбивает ребра, составляющие </a:t>
            </a:r>
            <a:r>
              <a:rPr i="1" lang="ru-RU"/>
              <a:t>Е,</a:t>
            </a:r>
            <a:r>
              <a:rPr lang="ru-RU"/>
              <a:t> на два множества </a:t>
            </a:r>
            <a:r>
              <a:rPr i="1" lang="ru-RU"/>
              <a:t>Т</a:t>
            </a:r>
            <a:r>
              <a:rPr lang="ru-RU"/>
              <a:t> и </a:t>
            </a:r>
            <a:r>
              <a:rPr i="1" lang="ru-RU"/>
              <a:t>В.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 Ребро </a:t>
            </a:r>
            <a:r>
              <a:rPr i="1" lang="ru-RU"/>
              <a:t>(v, w) </a:t>
            </a:r>
            <a:r>
              <a:rPr lang="ru-RU"/>
              <a:t>помещается в множество </a:t>
            </a:r>
            <a:r>
              <a:rPr i="1" lang="ru-RU"/>
              <a:t>Т,</a:t>
            </a:r>
            <a:r>
              <a:rPr lang="ru-RU"/>
              <a:t> если узел </a:t>
            </a:r>
            <a:r>
              <a:rPr i="1" lang="ru-RU"/>
              <a:t>w</a:t>
            </a:r>
            <a:r>
              <a:rPr lang="ru-RU"/>
              <a:t> не посещался до того момента, когда мы, рассматривая ребро </a:t>
            </a:r>
            <a:r>
              <a:rPr i="1" lang="ru-RU"/>
              <a:t>(и, w),</a:t>
            </a:r>
            <a:r>
              <a:rPr lang="ru-RU"/>
              <a:t> оказались в узле </a:t>
            </a:r>
            <a:r>
              <a:rPr i="1" lang="ru-RU"/>
              <a:t>v. </a:t>
            </a:r>
            <a:r>
              <a:rPr lang="ru-RU"/>
              <a:t>В противном случае ребро (</a:t>
            </a:r>
            <a:r>
              <a:rPr i="1" lang="ru-RU"/>
              <a:t>v</a:t>
            </a:r>
            <a:r>
              <a:rPr lang="ru-RU"/>
              <a:t>, </a:t>
            </a:r>
            <a:r>
              <a:rPr i="1" lang="ru-RU"/>
              <a:t>w</a:t>
            </a:r>
            <a:r>
              <a:rPr lang="ru-RU"/>
              <a:t>) помещается в множество </a:t>
            </a:r>
            <a:r>
              <a:rPr i="1" lang="ru-RU"/>
              <a:t>В.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Ребра из </a:t>
            </a:r>
            <a:r>
              <a:rPr i="1" lang="ru-RU"/>
              <a:t>Т</a:t>
            </a:r>
            <a:r>
              <a:rPr lang="ru-RU"/>
              <a:t> будем называть </a:t>
            </a:r>
            <a:r>
              <a:rPr i="1" lang="ru-RU">
                <a:solidFill>
                  <a:srgbClr val="FF0000"/>
                </a:solidFill>
              </a:rPr>
              <a:t>древесными</a:t>
            </a:r>
            <a:r>
              <a:rPr i="1" lang="ru-RU"/>
              <a:t>,</a:t>
            </a:r>
            <a:r>
              <a:rPr lang="ru-RU"/>
              <a:t> а из В — </a:t>
            </a:r>
            <a:r>
              <a:rPr i="1" lang="ru-RU">
                <a:solidFill>
                  <a:srgbClr val="FF0000"/>
                </a:solidFill>
              </a:rPr>
              <a:t>обратными</a:t>
            </a:r>
            <a:r>
              <a:rPr i="1" lang="ru-RU"/>
              <a:t>.</a:t>
            </a:r>
            <a:r>
              <a:rPr lang="ru-RU"/>
              <a:t>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Подграф </a:t>
            </a:r>
            <a:r>
              <a:rPr i="1" lang="ru-RU"/>
              <a:t>(V, Т)</a:t>
            </a:r>
            <a:r>
              <a:rPr lang="ru-RU"/>
              <a:t> представляет собой неориентированный лес, называемый </a:t>
            </a:r>
            <a:r>
              <a:rPr i="1" lang="ru-RU"/>
              <a:t>остовным лесом для G, построенным поиском в глубину,</a:t>
            </a:r>
            <a:r>
              <a:rPr lang="ru-RU"/>
              <a:t> или, короче, </a:t>
            </a:r>
            <a:r>
              <a:rPr i="1" lang="ru-RU">
                <a:solidFill>
                  <a:srgbClr val="FF0000"/>
                </a:solidFill>
              </a:rPr>
              <a:t>глубинным остовным лесом </a:t>
            </a:r>
            <a:r>
              <a:rPr i="1" lang="ru-RU"/>
              <a:t>для G.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 Если этот лес состоит из единственного дерева, </a:t>
            </a:r>
            <a:r>
              <a:rPr i="1" lang="ru-RU"/>
              <a:t>(V, Т)</a:t>
            </a:r>
            <a:r>
              <a:rPr lang="ru-RU"/>
              <a:t> будем называть по аналогии </a:t>
            </a:r>
            <a:r>
              <a:rPr i="1" lang="ru-RU">
                <a:solidFill>
                  <a:srgbClr val="FF0000"/>
                </a:solidFill>
              </a:rPr>
              <a:t>глубинным остовным деревом</a:t>
            </a:r>
            <a:r>
              <a:rPr i="1" lang="ru-RU"/>
              <a:t>.</a:t>
            </a:r>
            <a:r>
              <a:rPr lang="ru-RU"/>
              <a:t>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Заметим, что если граф связен, то глубинный остовный лес будет деревом.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Узел, с которого начинался поиск, считается корнем соответствующего дерева.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 b="0" l="10489" r="0" t="6435"/>
          <a:stretch/>
        </p:blipFill>
        <p:spPr>
          <a:xfrm>
            <a:off x="7236296" y="2466014"/>
            <a:ext cx="1298399" cy="139503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/>
          <p:nvPr>
            <p:ph type="title"/>
          </p:nvPr>
        </p:nvSpPr>
        <p:spPr>
          <a:xfrm>
            <a:off x="493204" y="112104"/>
            <a:ext cx="8229600" cy="3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Глубинный остовный лес</a:t>
            </a:r>
            <a:endParaRPr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0" y="548680"/>
            <a:ext cx="9144000" cy="216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357188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/>
              <a:t>При поиске в глубину всякое ребро, по которому из текущей вершины мы попадаем в неотмеченную ранее вершину, будет древесным. Каждое ребро, не являющееся древесным, будет обратным. Максимальный остовный лес, находимый с помощью алгоритма поиска в глубину, называют остовным лесом поиска в глубину или глубинным остовным лесом.</a:t>
            </a:r>
            <a:endParaRPr/>
          </a:p>
          <a:p>
            <a:pPr indent="357188" lvl="0" marL="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/>
              <a:t>Заметим, что классификация ребер зависит от хода работы алгоритма, который определяется стартовой вершиной и расположением вершин в списках смежности.</a:t>
            </a:r>
            <a:endParaRPr/>
          </a:p>
          <a:p>
            <a:pPr indent="357188" lvl="0" marL="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/>
              <a:t>Таким образом, алгоритм поиска в глубину в неориентированном графе может быть использован для вычисления множества фундаментальных циклов графа, т.е. решения одной из задач глобального анализа.</a:t>
            </a:r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31508" y="2625561"/>
            <a:ext cx="698876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357188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Отметим, что не всякий максимальный остовный лес может быть получен с помощью алгоритма поиска в глубину. Например, для графа, изображенного на рисунке, выделенный максимальный остовный лес нельзя получить при поиске в глубину, из какой бы вершины мы не начинали поиск.</a:t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72088" y="3705059"/>
            <a:ext cx="9036496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357188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Поиск в глубину на неориентированном графе </a:t>
            </a:r>
            <a:r>
              <a:rPr i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G= 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V, Е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разбивает ребра, составляющие </a:t>
            </a:r>
            <a:r>
              <a:rPr i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Е,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на два множества </a:t>
            </a:r>
            <a:r>
              <a:rPr i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i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В.</a:t>
            </a:r>
            <a:endParaRPr/>
          </a:p>
          <a:p>
            <a:pPr indent="357188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Ребро </a:t>
            </a:r>
            <a:r>
              <a:rPr i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(v, w) 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помещается в множество </a:t>
            </a:r>
            <a:r>
              <a:rPr i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Т,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если узел </a:t>
            </a:r>
            <a:r>
              <a:rPr i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не посещался до того момента, когда мы, рассматривая ребро </a:t>
            </a:r>
            <a:r>
              <a:rPr i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(и, w),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оказались в узле </a:t>
            </a:r>
            <a:r>
              <a:rPr i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 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противном случае ребро (</a:t>
            </a:r>
            <a:r>
              <a:rPr i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помещается в множество </a:t>
            </a:r>
            <a:r>
              <a:rPr i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В.</a:t>
            </a:r>
            <a:endParaRPr/>
          </a:p>
          <a:p>
            <a:pPr indent="357188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Ребра из </a:t>
            </a:r>
            <a:r>
              <a:rPr i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будем называть </a:t>
            </a:r>
            <a:r>
              <a:rPr i="1" lang="ru-RU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древесными</a:t>
            </a:r>
            <a:r>
              <a:rPr i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а из В — </a:t>
            </a:r>
            <a:r>
              <a:rPr i="1" lang="ru-RU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обратными</a:t>
            </a:r>
            <a:r>
              <a:rPr i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357188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Подграф </a:t>
            </a:r>
            <a:r>
              <a:rPr i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(V, Т)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представляет собой неориентированный лес, называемый </a:t>
            </a:r>
            <a:r>
              <a:rPr i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остовным лесом для G, построенным поиском в глубину,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или, короче, </a:t>
            </a:r>
            <a:r>
              <a:rPr i="1" lang="ru-RU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глубинным остовным лесом </a:t>
            </a:r>
            <a:r>
              <a:rPr i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G.</a:t>
            </a:r>
            <a:endParaRPr/>
          </a:p>
          <a:p>
            <a:pPr indent="357188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Если этот лес состоит из единственного дерева, </a:t>
            </a:r>
            <a:r>
              <a:rPr i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(V, Т)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будем называть по аналогии </a:t>
            </a:r>
            <a:r>
              <a:rPr i="1" lang="ru-RU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глубинным остовным деревом</a:t>
            </a:r>
            <a:r>
              <a:rPr i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357188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Заметим, что если граф связен, то глубинный остовный лес будет деревом. </a:t>
            </a:r>
            <a:endParaRPr/>
          </a:p>
          <a:p>
            <a:pPr indent="357188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Узел, с которого начинался поиск, считается корнем соответствующего дерева.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93204" y="112104"/>
            <a:ext cx="8229600" cy="3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Глубинный остовный лес</a:t>
            </a:r>
            <a:endParaRPr/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-1" y="548680"/>
            <a:ext cx="3401419" cy="5616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357188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/>
              <a:t>Рассмотрим ещё один алгоритм обхода в глубину. Он реализован на сэке.</a:t>
            </a:r>
            <a:endParaRPr/>
          </a:p>
          <a:p>
            <a:pPr indent="357188" lvl="0" marL="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/>
              <a:t>Мы будем проходить каждую вершину графа, отмечать её,  записывать на каком ходе мы в неё попали и заносить в стэк. Потом переходить в смежную вершину – и отмечать её. Если из этой смежной вершины нам некуда идти дальше, удаляем её из стэка (при этом отмечая ход).</a:t>
            </a:r>
            <a:endParaRPr/>
          </a:p>
          <a:p>
            <a:pPr indent="357188" lvl="0" marL="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/>
              <a:t>Так мы будем выполнять до тех пор, пока не вернёмся в вершину с которой мы начали (другими словами – пока стэк не опустеет).</a:t>
            </a:r>
            <a:endParaRPr/>
          </a:p>
          <a:p>
            <a:pPr indent="357188" lvl="0" marL="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/>
              <a:t>Потом выпишем вершины в том порядке, как наш алгоритм их посетил: A, B, C, D, F, E, H, K/</a:t>
            </a:r>
            <a:endParaRPr/>
          </a:p>
          <a:p>
            <a:pPr indent="357188" lvl="0" marL="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/>
              <a:t>Если теперь построить по этим данным дерево, то у этого дерева будут несколько (пять) уровней – глубина на которую прошёл алгоритм.</a:t>
            </a: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4423864" y="1075854"/>
            <a:ext cx="368280" cy="36828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4448186" y="1074802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</a:t>
            </a:r>
            <a:endParaRPr/>
          </a:p>
        </p:txBody>
      </p:sp>
      <p:sp>
        <p:nvSpPr>
          <p:cNvPr id="197" name="Google Shape;197;p26"/>
          <p:cNvSpPr/>
          <p:nvPr/>
        </p:nvSpPr>
        <p:spPr>
          <a:xfrm>
            <a:off x="3851920" y="1916832"/>
            <a:ext cx="368280" cy="36828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4923802" y="1916832"/>
            <a:ext cx="368280" cy="36828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5900030" y="1014468"/>
            <a:ext cx="368280" cy="36828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6471972" y="1941860"/>
            <a:ext cx="368280" cy="36828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5900030" y="2708920"/>
            <a:ext cx="368280" cy="36828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7569022" y="1226372"/>
            <a:ext cx="368280" cy="36828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6"/>
          <p:cNvSpPr/>
          <p:nvPr/>
        </p:nvSpPr>
        <p:spPr>
          <a:xfrm>
            <a:off x="8172400" y="2086280"/>
            <a:ext cx="368280" cy="36828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5926272" y="1025698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6"/>
          <p:cNvSpPr/>
          <p:nvPr/>
        </p:nvSpPr>
        <p:spPr>
          <a:xfrm>
            <a:off x="6497254" y="1940808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6"/>
          <p:cNvSpPr/>
          <p:nvPr/>
        </p:nvSpPr>
        <p:spPr>
          <a:xfrm>
            <a:off x="7593344" y="1210364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6"/>
          <p:cNvSpPr/>
          <p:nvPr/>
        </p:nvSpPr>
        <p:spPr>
          <a:xfrm>
            <a:off x="8201710" y="2085228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6"/>
          <p:cNvSpPr/>
          <p:nvPr/>
        </p:nvSpPr>
        <p:spPr>
          <a:xfrm>
            <a:off x="5925312" y="2721202"/>
            <a:ext cx="2968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6"/>
          <p:cNvSpPr/>
          <p:nvPr/>
        </p:nvSpPr>
        <p:spPr>
          <a:xfrm>
            <a:off x="3877202" y="1900562"/>
            <a:ext cx="3289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6"/>
          <p:cNvSpPr/>
          <p:nvPr/>
        </p:nvSpPr>
        <p:spPr>
          <a:xfrm>
            <a:off x="4949084" y="1933944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26"/>
          <p:cNvCxnSpPr>
            <a:stCxn id="196" idx="2"/>
            <a:endCxn id="198" idx="1"/>
          </p:cNvCxnSpPr>
          <p:nvPr/>
        </p:nvCxnSpPr>
        <p:spPr>
          <a:xfrm>
            <a:off x="4607044" y="1444134"/>
            <a:ext cx="370800" cy="5265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26"/>
          <p:cNvCxnSpPr>
            <a:stCxn id="195" idx="4"/>
            <a:endCxn id="197" idx="7"/>
          </p:cNvCxnSpPr>
          <p:nvPr/>
        </p:nvCxnSpPr>
        <p:spPr>
          <a:xfrm flipH="1">
            <a:off x="4166404" y="1444134"/>
            <a:ext cx="441600" cy="5265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26"/>
          <p:cNvCxnSpPr>
            <a:stCxn id="197" idx="6"/>
            <a:endCxn id="198" idx="2"/>
          </p:cNvCxnSpPr>
          <p:nvPr/>
        </p:nvCxnSpPr>
        <p:spPr>
          <a:xfrm>
            <a:off x="4220200" y="2100972"/>
            <a:ext cx="703500" cy="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26"/>
          <p:cNvCxnSpPr>
            <a:stCxn id="195" idx="6"/>
            <a:endCxn id="199" idx="2"/>
          </p:cNvCxnSpPr>
          <p:nvPr/>
        </p:nvCxnSpPr>
        <p:spPr>
          <a:xfrm flipH="1" rot="10800000">
            <a:off x="4792144" y="1198494"/>
            <a:ext cx="1107900" cy="615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26"/>
          <p:cNvCxnSpPr>
            <a:stCxn id="204" idx="2"/>
            <a:endCxn id="200" idx="1"/>
          </p:cNvCxnSpPr>
          <p:nvPr/>
        </p:nvCxnSpPr>
        <p:spPr>
          <a:xfrm>
            <a:off x="6085130" y="1395030"/>
            <a:ext cx="440700" cy="6009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p26"/>
          <p:cNvCxnSpPr>
            <a:stCxn id="200" idx="7"/>
            <a:endCxn id="202" idx="3"/>
          </p:cNvCxnSpPr>
          <p:nvPr/>
        </p:nvCxnSpPr>
        <p:spPr>
          <a:xfrm flipH="1" rot="10800000">
            <a:off x="6786319" y="1540693"/>
            <a:ext cx="836700" cy="455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26"/>
          <p:cNvCxnSpPr>
            <a:stCxn id="202" idx="5"/>
            <a:endCxn id="203" idx="1"/>
          </p:cNvCxnSpPr>
          <p:nvPr/>
        </p:nvCxnSpPr>
        <p:spPr>
          <a:xfrm>
            <a:off x="7883369" y="1540719"/>
            <a:ext cx="342900" cy="5994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8" name="Google Shape;218;p26"/>
          <p:cNvCxnSpPr>
            <a:stCxn id="200" idx="3"/>
          </p:cNvCxnSpPr>
          <p:nvPr/>
        </p:nvCxnSpPr>
        <p:spPr>
          <a:xfrm flipH="1">
            <a:off x="6198305" y="2256207"/>
            <a:ext cx="327600" cy="4650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" name="Google Shape;219;p26"/>
          <p:cNvSpPr/>
          <p:nvPr/>
        </p:nvSpPr>
        <p:spPr>
          <a:xfrm>
            <a:off x="4286572" y="699069"/>
            <a:ext cx="6254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1/16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6"/>
          <p:cNvSpPr/>
          <p:nvPr/>
        </p:nvSpPr>
        <p:spPr>
          <a:xfrm>
            <a:off x="5826058" y="614676"/>
            <a:ext cx="6254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2/11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6"/>
          <p:cNvSpPr/>
          <p:nvPr/>
        </p:nvSpPr>
        <p:spPr>
          <a:xfrm>
            <a:off x="3634895" y="2427193"/>
            <a:ext cx="7425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6"/>
          <p:cNvSpPr/>
          <p:nvPr/>
        </p:nvSpPr>
        <p:spPr>
          <a:xfrm>
            <a:off x="4822646" y="2442937"/>
            <a:ext cx="7425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13/14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6"/>
          <p:cNvSpPr/>
          <p:nvPr/>
        </p:nvSpPr>
        <p:spPr>
          <a:xfrm>
            <a:off x="5771424" y="3173915"/>
            <a:ext cx="5084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8/9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6"/>
          <p:cNvSpPr/>
          <p:nvPr/>
        </p:nvSpPr>
        <p:spPr>
          <a:xfrm>
            <a:off x="6653039" y="2339588"/>
            <a:ext cx="6254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3/10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6"/>
          <p:cNvSpPr/>
          <p:nvPr/>
        </p:nvSpPr>
        <p:spPr>
          <a:xfrm>
            <a:off x="8097312" y="2611859"/>
            <a:ext cx="5084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5/6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6"/>
          <p:cNvSpPr/>
          <p:nvPr/>
        </p:nvSpPr>
        <p:spPr>
          <a:xfrm>
            <a:off x="7756592" y="834825"/>
            <a:ext cx="5084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4/7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6"/>
          <p:cNvSpPr/>
          <p:nvPr/>
        </p:nvSpPr>
        <p:spPr>
          <a:xfrm>
            <a:off x="8097312" y="3375251"/>
            <a:ext cx="671979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СТЭК</a:t>
            </a: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3540573" y="3728643"/>
            <a:ext cx="3599062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5 ----------------------------------------------</a:t>
            </a: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4442262" y="3636096"/>
            <a:ext cx="368280" cy="36828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4466584" y="36350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</a:t>
            </a:r>
            <a:endParaRPr/>
          </a:p>
        </p:txBody>
      </p:sp>
      <p:sp>
        <p:nvSpPr>
          <p:cNvPr id="231" name="Google Shape;231;p26"/>
          <p:cNvSpPr/>
          <p:nvPr/>
        </p:nvSpPr>
        <p:spPr>
          <a:xfrm>
            <a:off x="4977735" y="4228815"/>
            <a:ext cx="368280" cy="36828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5002057" y="4227763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6"/>
          <p:cNvSpPr/>
          <p:nvPr/>
        </p:nvSpPr>
        <p:spPr>
          <a:xfrm>
            <a:off x="5484020" y="4807507"/>
            <a:ext cx="368280" cy="36828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6"/>
          <p:cNvSpPr/>
          <p:nvPr/>
        </p:nvSpPr>
        <p:spPr>
          <a:xfrm>
            <a:off x="5508342" y="4806455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6"/>
          <p:cNvSpPr/>
          <p:nvPr/>
        </p:nvSpPr>
        <p:spPr>
          <a:xfrm>
            <a:off x="5937859" y="5308295"/>
            <a:ext cx="368280" cy="36828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5962181" y="5307243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6527783" y="5812934"/>
            <a:ext cx="368280" cy="36828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6552105" y="5811882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5070796" y="5329855"/>
            <a:ext cx="368280" cy="36828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5095118" y="5328803"/>
            <a:ext cx="2968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6"/>
          <p:cNvSpPr/>
          <p:nvPr/>
        </p:nvSpPr>
        <p:spPr>
          <a:xfrm>
            <a:off x="4081826" y="4240581"/>
            <a:ext cx="368280" cy="36828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6"/>
          <p:cNvSpPr/>
          <p:nvPr/>
        </p:nvSpPr>
        <p:spPr>
          <a:xfrm>
            <a:off x="4106148" y="4239529"/>
            <a:ext cx="3289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3824229" y="4754813"/>
            <a:ext cx="368280" cy="36828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6"/>
          <p:cNvSpPr/>
          <p:nvPr/>
        </p:nvSpPr>
        <p:spPr>
          <a:xfrm>
            <a:off x="3848551" y="4753761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5" name="Google Shape;245;p26"/>
          <p:cNvCxnSpPr>
            <a:stCxn id="230" idx="2"/>
            <a:endCxn id="231" idx="1"/>
          </p:cNvCxnSpPr>
          <p:nvPr/>
        </p:nvCxnSpPr>
        <p:spPr>
          <a:xfrm>
            <a:off x="4625442" y="4004376"/>
            <a:ext cx="406200" cy="2784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" name="Google Shape;246;p26"/>
          <p:cNvCxnSpPr>
            <a:stCxn id="233" idx="5"/>
            <a:endCxn id="235" idx="1"/>
          </p:cNvCxnSpPr>
          <p:nvPr/>
        </p:nvCxnSpPr>
        <p:spPr>
          <a:xfrm>
            <a:off x="5798367" y="5121854"/>
            <a:ext cx="193500" cy="2403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7" name="Google Shape;247;p26"/>
          <p:cNvCxnSpPr>
            <a:endCxn id="233" idx="1"/>
          </p:cNvCxnSpPr>
          <p:nvPr/>
        </p:nvCxnSpPr>
        <p:spPr>
          <a:xfrm>
            <a:off x="5290453" y="4530840"/>
            <a:ext cx="247500" cy="3306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p26"/>
          <p:cNvCxnSpPr>
            <a:endCxn id="237" idx="1"/>
          </p:cNvCxnSpPr>
          <p:nvPr/>
        </p:nvCxnSpPr>
        <p:spPr>
          <a:xfrm>
            <a:off x="6268216" y="5616967"/>
            <a:ext cx="313500" cy="2499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p26"/>
          <p:cNvCxnSpPr>
            <a:stCxn id="233" idx="3"/>
          </p:cNvCxnSpPr>
          <p:nvPr/>
        </p:nvCxnSpPr>
        <p:spPr>
          <a:xfrm flipH="1">
            <a:off x="5383753" y="5121854"/>
            <a:ext cx="154200" cy="2403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p26"/>
          <p:cNvCxnSpPr>
            <a:stCxn id="229" idx="4"/>
            <a:endCxn id="241" idx="0"/>
          </p:cNvCxnSpPr>
          <p:nvPr/>
        </p:nvCxnSpPr>
        <p:spPr>
          <a:xfrm flipH="1">
            <a:off x="4266102" y="4004376"/>
            <a:ext cx="360300" cy="2361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" name="Google Shape;251;p26"/>
          <p:cNvCxnSpPr>
            <a:stCxn id="241" idx="4"/>
            <a:endCxn id="243" idx="7"/>
          </p:cNvCxnSpPr>
          <p:nvPr/>
        </p:nvCxnSpPr>
        <p:spPr>
          <a:xfrm flipH="1">
            <a:off x="4138466" y="4608861"/>
            <a:ext cx="127500" cy="1998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p26"/>
          <p:cNvSpPr/>
          <p:nvPr/>
        </p:nvSpPr>
        <p:spPr>
          <a:xfrm>
            <a:off x="3886200" y="3575304"/>
            <a:ext cx="704784" cy="1216152"/>
          </a:xfrm>
          <a:custGeom>
            <a:rect b="b" l="l" r="r" t="t"/>
            <a:pathLst>
              <a:path extrusionOk="0" h="1216152" w="704784">
                <a:moveTo>
                  <a:pt x="18288" y="1216152"/>
                </a:moveTo>
                <a:cubicBezTo>
                  <a:pt x="21336" y="1200912"/>
                  <a:pt x="27432" y="1185974"/>
                  <a:pt x="27432" y="1170432"/>
                </a:cubicBezTo>
                <a:cubicBezTo>
                  <a:pt x="27432" y="1142831"/>
                  <a:pt x="21513" y="1115548"/>
                  <a:pt x="18288" y="1088136"/>
                </a:cubicBezTo>
                <a:cubicBezTo>
                  <a:pt x="8798" y="1007471"/>
                  <a:pt x="12963" y="1034079"/>
                  <a:pt x="0" y="969264"/>
                </a:cubicBezTo>
                <a:cubicBezTo>
                  <a:pt x="3048" y="783336"/>
                  <a:pt x="3756" y="597355"/>
                  <a:pt x="9144" y="411480"/>
                </a:cubicBezTo>
                <a:cubicBezTo>
                  <a:pt x="9499" y="399226"/>
                  <a:pt x="17620" y="324647"/>
                  <a:pt x="27432" y="301752"/>
                </a:cubicBezTo>
                <a:cubicBezTo>
                  <a:pt x="31761" y="291651"/>
                  <a:pt x="39624" y="283464"/>
                  <a:pt x="45720" y="274320"/>
                </a:cubicBezTo>
                <a:cubicBezTo>
                  <a:pt x="48768" y="262128"/>
                  <a:pt x="50451" y="249511"/>
                  <a:pt x="54864" y="237744"/>
                </a:cubicBezTo>
                <a:cubicBezTo>
                  <a:pt x="69936" y="197552"/>
                  <a:pt x="72146" y="207501"/>
                  <a:pt x="91440" y="173736"/>
                </a:cubicBezTo>
                <a:cubicBezTo>
                  <a:pt x="98203" y="161901"/>
                  <a:pt x="104358" y="149689"/>
                  <a:pt x="109728" y="137160"/>
                </a:cubicBezTo>
                <a:cubicBezTo>
                  <a:pt x="113525" y="128301"/>
                  <a:pt x="114191" y="118154"/>
                  <a:pt x="118872" y="109728"/>
                </a:cubicBezTo>
                <a:cubicBezTo>
                  <a:pt x="129546" y="90515"/>
                  <a:pt x="134125" y="60195"/>
                  <a:pt x="155448" y="54864"/>
                </a:cubicBezTo>
                <a:cubicBezTo>
                  <a:pt x="167640" y="51816"/>
                  <a:pt x="179940" y="49172"/>
                  <a:pt x="192024" y="45720"/>
                </a:cubicBezTo>
                <a:cubicBezTo>
                  <a:pt x="201292" y="43072"/>
                  <a:pt x="210188" y="39224"/>
                  <a:pt x="219456" y="36576"/>
                </a:cubicBezTo>
                <a:cubicBezTo>
                  <a:pt x="243647" y="29664"/>
                  <a:pt x="288442" y="19571"/>
                  <a:pt x="310896" y="18288"/>
                </a:cubicBezTo>
                <a:cubicBezTo>
                  <a:pt x="399196" y="13242"/>
                  <a:pt x="487680" y="12192"/>
                  <a:pt x="576072" y="9144"/>
                </a:cubicBezTo>
                <a:cubicBezTo>
                  <a:pt x="588264" y="6096"/>
                  <a:pt x="600081" y="0"/>
                  <a:pt x="612648" y="0"/>
                </a:cubicBezTo>
                <a:cubicBezTo>
                  <a:pt x="673547" y="0"/>
                  <a:pt x="676591" y="-108"/>
                  <a:pt x="704088" y="45720"/>
                </a:cubicBezTo>
                <a:cubicBezTo>
                  <a:pt x="705656" y="48334"/>
                  <a:pt x="704088" y="51816"/>
                  <a:pt x="704088" y="54864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3686786" y="3074580"/>
            <a:ext cx="1770427" cy="313897"/>
          </a:xfrm>
          <a:prstGeom prst="wedgeRoundRectCallout">
            <a:avLst>
              <a:gd fmla="val -28580" name="adj1"/>
              <a:gd fmla="val 122228" name="adj2"/>
              <a:gd fmla="val 16667" name="adj3"/>
            </a:avLst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6"/>
          <p:cNvSpPr/>
          <p:nvPr/>
        </p:nvSpPr>
        <p:spPr>
          <a:xfrm>
            <a:off x="3753714" y="3058836"/>
            <a:ext cx="14393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Обратное ребро</a:t>
            </a:r>
            <a:endParaRPr/>
          </a:p>
        </p:txBody>
      </p:sp>
      <p:sp>
        <p:nvSpPr>
          <p:cNvPr id="255" name="Google Shape;255;p26"/>
          <p:cNvSpPr/>
          <p:nvPr/>
        </p:nvSpPr>
        <p:spPr>
          <a:xfrm>
            <a:off x="4229919" y="6258109"/>
            <a:ext cx="297023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Cross-рёбра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(не потомки и не предки друг другу)</a:t>
            </a:r>
            <a:endParaRPr/>
          </a:p>
        </p:txBody>
      </p:sp>
      <p:cxnSp>
        <p:nvCxnSpPr>
          <p:cNvPr id="256" name="Google Shape;256;p26"/>
          <p:cNvCxnSpPr/>
          <p:nvPr/>
        </p:nvCxnSpPr>
        <p:spPr>
          <a:xfrm rot="10800000">
            <a:off x="5383824" y="5741844"/>
            <a:ext cx="354303" cy="51175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7" name="Google Shape;257;p26"/>
          <p:cNvCxnSpPr/>
          <p:nvPr/>
        </p:nvCxnSpPr>
        <p:spPr>
          <a:xfrm flipH="1" rot="10800000">
            <a:off x="5762449" y="6011896"/>
            <a:ext cx="656238" cy="183614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/>
          <p:nvPr>
            <p:ph type="title"/>
          </p:nvPr>
        </p:nvSpPr>
        <p:spPr>
          <a:xfrm>
            <a:off x="457200" y="274638"/>
            <a:ext cx="8229600" cy="439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/>
              <a:t>Свойства поиска в глубину</a:t>
            </a:r>
            <a:endParaRPr sz="3600"/>
          </a:p>
        </p:txBody>
      </p:sp>
      <p:sp>
        <p:nvSpPr>
          <p:cNvPr id="263" name="Google Shape;263;p27"/>
          <p:cNvSpPr txBox="1"/>
          <p:nvPr>
            <p:ph idx="1" type="body"/>
          </p:nvPr>
        </p:nvSpPr>
        <p:spPr>
          <a:xfrm>
            <a:off x="457200" y="1000109"/>
            <a:ext cx="8229600" cy="857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18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/>
              <a:t>Времена обнаружения и окончания обработки вершин образуют правильную скобочную структуру.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64" name="Google Shape;264;p27"/>
          <p:cNvSpPr/>
          <p:nvPr/>
        </p:nvSpPr>
        <p:spPr>
          <a:xfrm>
            <a:off x="357158" y="5500702"/>
            <a:ext cx="428628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1 2 3  4 5 6  7  8  9  10 </a:t>
            </a:r>
            <a:r>
              <a:rPr b="1" lang="ru-RU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(s(z(y(x x)y)(w w) z) s)</a:t>
            </a:r>
            <a:endParaRPr b="1" sz="20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5" name="Google Shape;265;p27"/>
          <p:cNvSpPr/>
          <p:nvPr/>
        </p:nvSpPr>
        <p:spPr>
          <a:xfrm>
            <a:off x="6072198" y="3429000"/>
            <a:ext cx="469900" cy="439737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7"/>
          <p:cNvSpPr/>
          <p:nvPr/>
        </p:nvSpPr>
        <p:spPr>
          <a:xfrm>
            <a:off x="5353061" y="5229225"/>
            <a:ext cx="469900" cy="439737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7"/>
          <p:cNvSpPr/>
          <p:nvPr/>
        </p:nvSpPr>
        <p:spPr>
          <a:xfrm>
            <a:off x="6145223" y="2493962"/>
            <a:ext cx="469900" cy="439738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7"/>
          <p:cNvSpPr/>
          <p:nvPr/>
        </p:nvSpPr>
        <p:spPr>
          <a:xfrm>
            <a:off x="6937386" y="4294187"/>
            <a:ext cx="469900" cy="439738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7"/>
          <p:cNvSpPr txBox="1"/>
          <p:nvPr/>
        </p:nvSpPr>
        <p:spPr>
          <a:xfrm>
            <a:off x="6145223" y="3429000"/>
            <a:ext cx="4143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7"/>
          <p:cNvSpPr txBox="1"/>
          <p:nvPr/>
        </p:nvSpPr>
        <p:spPr>
          <a:xfrm>
            <a:off x="7008823" y="4294187"/>
            <a:ext cx="3651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7"/>
          <p:cNvSpPr txBox="1"/>
          <p:nvPr/>
        </p:nvSpPr>
        <p:spPr>
          <a:xfrm>
            <a:off x="6216661" y="2493962"/>
            <a:ext cx="3016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7"/>
          <p:cNvSpPr txBox="1"/>
          <p:nvPr/>
        </p:nvSpPr>
        <p:spPr>
          <a:xfrm>
            <a:off x="5424498" y="5229225"/>
            <a:ext cx="29368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5353061" y="4437062"/>
            <a:ext cx="469900" cy="439738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7"/>
          <p:cNvSpPr txBox="1"/>
          <p:nvPr/>
        </p:nvSpPr>
        <p:spPr>
          <a:xfrm>
            <a:off x="5424498" y="4437062"/>
            <a:ext cx="2984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5" name="Google Shape;275;p27"/>
          <p:cNvCxnSpPr>
            <a:endCxn id="272" idx="0"/>
          </p:cNvCxnSpPr>
          <p:nvPr/>
        </p:nvCxnSpPr>
        <p:spPr>
          <a:xfrm>
            <a:off x="5568042" y="4870425"/>
            <a:ext cx="3300" cy="358800"/>
          </a:xfrm>
          <a:prstGeom prst="straightConnector1">
            <a:avLst/>
          </a:prstGeom>
          <a:noFill/>
          <a:ln cap="flat" cmpd="sng" w="19050">
            <a:solidFill>
              <a:srgbClr val="4A7EBB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6" name="Google Shape;276;p27"/>
          <p:cNvCxnSpPr>
            <a:stCxn id="271" idx="2"/>
            <a:endCxn id="269" idx="0"/>
          </p:cNvCxnSpPr>
          <p:nvPr/>
        </p:nvCxnSpPr>
        <p:spPr>
          <a:xfrm flipH="1">
            <a:off x="6352474" y="2890837"/>
            <a:ext cx="15000" cy="538200"/>
          </a:xfrm>
          <a:prstGeom prst="straightConnector1">
            <a:avLst/>
          </a:prstGeom>
          <a:noFill/>
          <a:ln cap="flat" cmpd="sng" w="19050">
            <a:solidFill>
              <a:srgbClr val="4A7EBB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7" name="Google Shape;277;p27"/>
          <p:cNvCxnSpPr>
            <a:stCxn id="269" idx="2"/>
            <a:endCxn id="268" idx="2"/>
          </p:cNvCxnSpPr>
          <p:nvPr/>
        </p:nvCxnSpPr>
        <p:spPr>
          <a:xfrm>
            <a:off x="6352392" y="3825875"/>
            <a:ext cx="585000" cy="688200"/>
          </a:xfrm>
          <a:prstGeom prst="straightConnector1">
            <a:avLst/>
          </a:prstGeom>
          <a:noFill/>
          <a:ln cap="flat" cmpd="sng" w="19050">
            <a:solidFill>
              <a:srgbClr val="4A7EBB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8" name="Google Shape;278;p27"/>
          <p:cNvCxnSpPr>
            <a:stCxn id="269" idx="2"/>
            <a:endCxn id="273" idx="7"/>
          </p:cNvCxnSpPr>
          <p:nvPr/>
        </p:nvCxnSpPr>
        <p:spPr>
          <a:xfrm flipH="1">
            <a:off x="5754192" y="3825875"/>
            <a:ext cx="598200" cy="675600"/>
          </a:xfrm>
          <a:prstGeom prst="straightConnector1">
            <a:avLst/>
          </a:prstGeom>
          <a:noFill/>
          <a:ln cap="flat" cmpd="sng" w="19050">
            <a:solidFill>
              <a:srgbClr val="4A7EBB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"/>
          <p:cNvSpPr txBox="1"/>
          <p:nvPr>
            <p:ph type="title"/>
          </p:nvPr>
        </p:nvSpPr>
        <p:spPr>
          <a:xfrm>
            <a:off x="457200" y="274638"/>
            <a:ext cx="8229600" cy="296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3200"/>
              <a:t>Теорема</a:t>
            </a:r>
            <a:endParaRPr/>
          </a:p>
        </p:txBody>
      </p:sp>
      <p:sp>
        <p:nvSpPr>
          <p:cNvPr id="284" name="Google Shape;284;p28"/>
          <p:cNvSpPr txBox="1"/>
          <p:nvPr>
            <p:ph idx="1" type="body"/>
          </p:nvPr>
        </p:nvSpPr>
        <p:spPr>
          <a:xfrm>
            <a:off x="457200" y="857232"/>
            <a:ext cx="8229600" cy="5500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609600" lvl="0" marL="609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/>
              <a:t>При поиске в глубину в графе </a:t>
            </a:r>
            <a:r>
              <a:rPr i="1" lang="ru-RU"/>
              <a:t>G</a:t>
            </a:r>
            <a:r>
              <a:rPr lang="ru-RU"/>
              <a:t> = (</a:t>
            </a:r>
            <a:r>
              <a:rPr i="1" lang="ru-RU"/>
              <a:t>V</a:t>
            </a:r>
            <a:r>
              <a:rPr lang="ru-RU"/>
              <a:t>, </a:t>
            </a:r>
            <a:r>
              <a:rPr i="1" lang="ru-RU"/>
              <a:t>E</a:t>
            </a:r>
            <a:r>
              <a:rPr lang="ru-RU"/>
              <a:t>)</a:t>
            </a:r>
            <a:r>
              <a:rPr i="1" lang="ru-RU"/>
              <a:t> </a:t>
            </a:r>
            <a:r>
              <a:rPr lang="ru-RU"/>
              <a:t>для любых двух вершин </a:t>
            </a:r>
            <a:r>
              <a:rPr i="1" lang="ru-RU"/>
              <a:t>u</a:t>
            </a:r>
            <a:r>
              <a:rPr lang="ru-RU"/>
              <a:t> и </a:t>
            </a:r>
            <a:r>
              <a:rPr i="1" lang="ru-RU"/>
              <a:t>v </a:t>
            </a:r>
            <a:r>
              <a:rPr lang="ru-RU"/>
              <a:t>выполняется одно из следующих утверждений:</a:t>
            </a:r>
            <a:endParaRPr/>
          </a:p>
          <a:p>
            <a:pPr indent="-609600" lvl="0" marL="6096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09600" lvl="0" marL="6096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ru-RU"/>
              <a:t>Отрезки [d[</a:t>
            </a:r>
            <a:r>
              <a:rPr i="1" lang="ru-RU"/>
              <a:t>u</a:t>
            </a:r>
            <a:r>
              <a:rPr lang="ru-RU"/>
              <a:t>],f[</a:t>
            </a:r>
            <a:r>
              <a:rPr i="1" lang="ru-RU"/>
              <a:t>u</a:t>
            </a:r>
            <a:r>
              <a:rPr lang="ru-RU"/>
              <a:t>]] и [d[</a:t>
            </a:r>
            <a:r>
              <a:rPr i="1" lang="ru-RU"/>
              <a:t>v</a:t>
            </a:r>
            <a:r>
              <a:rPr lang="ru-RU"/>
              <a:t>],f[</a:t>
            </a:r>
            <a:r>
              <a:rPr i="1" lang="ru-RU"/>
              <a:t>v</a:t>
            </a:r>
            <a:r>
              <a:rPr lang="ru-RU"/>
              <a:t>]] не пересекаются.</a:t>
            </a:r>
            <a:endParaRPr/>
          </a:p>
          <a:p>
            <a:pPr indent="-609600" lvl="0" marL="6096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09600" lvl="0" marL="6096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ru-RU"/>
              <a:t>Отрезок [d[</a:t>
            </a:r>
            <a:r>
              <a:rPr i="1" lang="ru-RU"/>
              <a:t>u</a:t>
            </a:r>
            <a:r>
              <a:rPr lang="ru-RU"/>
              <a:t>],f[</a:t>
            </a:r>
            <a:r>
              <a:rPr i="1" lang="ru-RU"/>
              <a:t>u</a:t>
            </a:r>
            <a:r>
              <a:rPr lang="ru-RU"/>
              <a:t>]]  целиком содержится внутри отрезка  [d[</a:t>
            </a:r>
            <a:r>
              <a:rPr i="1" lang="ru-RU"/>
              <a:t>v</a:t>
            </a:r>
            <a:r>
              <a:rPr lang="ru-RU"/>
              <a:t>],f[</a:t>
            </a:r>
            <a:r>
              <a:rPr i="1" lang="ru-RU"/>
              <a:t>v</a:t>
            </a:r>
            <a:r>
              <a:rPr lang="ru-RU"/>
              <a:t>]] и </a:t>
            </a:r>
            <a:r>
              <a:rPr i="1" lang="ru-RU"/>
              <a:t>u </a:t>
            </a:r>
            <a:r>
              <a:rPr lang="ru-RU"/>
              <a:t>есть</a:t>
            </a:r>
            <a:r>
              <a:rPr i="1" lang="ru-RU"/>
              <a:t> </a:t>
            </a:r>
            <a:r>
              <a:rPr lang="ru-RU"/>
              <a:t>потомок </a:t>
            </a:r>
            <a:r>
              <a:rPr i="1" lang="ru-RU"/>
              <a:t>v </a:t>
            </a:r>
            <a:r>
              <a:rPr lang="ru-RU"/>
              <a:t>в дереве поиска в глубину.</a:t>
            </a:r>
            <a:endParaRPr/>
          </a:p>
          <a:p>
            <a:pPr indent="-609600" lvl="0" marL="6096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09600" lvl="0" marL="6096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ru-RU"/>
              <a:t>Отрезок [d[</a:t>
            </a:r>
            <a:r>
              <a:rPr i="1" lang="ru-RU"/>
              <a:t>v</a:t>
            </a:r>
            <a:r>
              <a:rPr lang="ru-RU"/>
              <a:t>],f[</a:t>
            </a:r>
            <a:r>
              <a:rPr i="1" lang="ru-RU"/>
              <a:t>v</a:t>
            </a:r>
            <a:r>
              <a:rPr lang="ru-RU"/>
              <a:t>]]  целиком содержится внутри отрезка  [d[</a:t>
            </a:r>
            <a:r>
              <a:rPr i="1" lang="ru-RU"/>
              <a:t>u</a:t>
            </a:r>
            <a:r>
              <a:rPr lang="ru-RU"/>
              <a:t>],f[</a:t>
            </a:r>
            <a:r>
              <a:rPr i="1" lang="ru-RU"/>
              <a:t>u</a:t>
            </a:r>
            <a:r>
              <a:rPr lang="ru-RU"/>
              <a:t>]] и </a:t>
            </a:r>
            <a:r>
              <a:rPr i="1" lang="ru-RU"/>
              <a:t>v </a:t>
            </a:r>
            <a:r>
              <a:rPr lang="ru-RU"/>
              <a:t>есть</a:t>
            </a:r>
            <a:r>
              <a:rPr i="1" lang="ru-RU"/>
              <a:t> </a:t>
            </a:r>
            <a:r>
              <a:rPr lang="ru-RU"/>
              <a:t>потомок </a:t>
            </a:r>
            <a:r>
              <a:rPr i="1" lang="ru-RU"/>
              <a:t>u </a:t>
            </a:r>
            <a:r>
              <a:rPr lang="ru-RU"/>
              <a:t>в дереве поиска в глубину.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/>
          <p:nvPr>
            <p:ph idx="1" type="body"/>
          </p:nvPr>
        </p:nvSpPr>
        <p:spPr>
          <a:xfrm>
            <a:off x="354360" y="678637"/>
            <a:ext cx="8435280" cy="5500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53975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Поиск в глубину в неориентированном графе можно использовать и для нахождения числа его компонент. Очевидно, что это число равно числу опустошений стека от начала до конца поиска в глубину. Регистрируя удаляемые из стека вершины, можно после очередного его опустошения распечатать номера вершин, принадлежащих данной компоненте.</a:t>
            </a:r>
            <a:endParaRPr/>
          </a:p>
          <a:p>
            <a:pPr indent="539750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В ориентированном графе поиск в глубину реализуется во многом аналогично поиску в глубину в неориентированном графе. В этом случае возникает остовный ориентированный лес поиска в глубину, дуги которого — это в точности те дуги, по которым в процессе работы алгоритма переходят от очередной вершины к новой, еще не отмеченной вершине. Можно показать, что это максимальный остовный лес исходного графа.</a:t>
            </a:r>
            <a:endParaRPr/>
          </a:p>
          <a:p>
            <a:pPr indent="539750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Слабыми компонентами этого глубинного остовного леса будут некоторые ориентированные деревья: поэтому, используемая далее терминология из теории деревьев относится к той или иной слабой компоненте глубинного остовного леса.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 txBox="1"/>
          <p:nvPr>
            <p:ph type="title"/>
          </p:nvPr>
        </p:nvSpPr>
        <p:spPr>
          <a:xfrm>
            <a:off x="428596" y="285728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3200"/>
              <a:t>Поиск в глубину в ориентированном графе</a:t>
            </a:r>
            <a:endParaRPr/>
          </a:p>
        </p:txBody>
      </p:sp>
      <p:pic>
        <p:nvPicPr>
          <p:cNvPr id="295" name="Google Shape;2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10" y="1285860"/>
            <a:ext cx="2671763" cy="41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0"/>
          <p:cNvSpPr/>
          <p:nvPr/>
        </p:nvSpPr>
        <p:spPr>
          <a:xfrm>
            <a:off x="4929190" y="2571744"/>
            <a:ext cx="469900" cy="428628"/>
          </a:xfrm>
          <a:prstGeom prst="ellipse">
            <a:avLst/>
          </a:prstGeom>
          <a:noFill/>
          <a:ln cap="flat" cmpd="sng" w="381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0"/>
          <p:cNvSpPr/>
          <p:nvPr/>
        </p:nvSpPr>
        <p:spPr>
          <a:xfrm>
            <a:off x="5500694" y="3714752"/>
            <a:ext cx="469900" cy="439737"/>
          </a:xfrm>
          <a:prstGeom prst="ellipse">
            <a:avLst/>
          </a:prstGeom>
          <a:noFill/>
          <a:ln cap="flat" cmpd="sng" w="381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0"/>
          <p:cNvSpPr/>
          <p:nvPr/>
        </p:nvSpPr>
        <p:spPr>
          <a:xfrm>
            <a:off x="5429256" y="1493830"/>
            <a:ext cx="469900" cy="439738"/>
          </a:xfrm>
          <a:prstGeom prst="ellipse">
            <a:avLst/>
          </a:prstGeom>
          <a:noFill/>
          <a:ln cap="flat" cmpd="sng" w="381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0"/>
          <p:cNvSpPr/>
          <p:nvPr/>
        </p:nvSpPr>
        <p:spPr>
          <a:xfrm>
            <a:off x="6000760" y="2643182"/>
            <a:ext cx="469900" cy="439738"/>
          </a:xfrm>
          <a:prstGeom prst="ellipse">
            <a:avLst/>
          </a:prstGeom>
          <a:noFill/>
          <a:ln cap="flat" cmpd="sng" w="381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0"/>
          <p:cNvSpPr txBox="1"/>
          <p:nvPr/>
        </p:nvSpPr>
        <p:spPr>
          <a:xfrm>
            <a:off x="4929190" y="2571744"/>
            <a:ext cx="4143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0"/>
          <p:cNvSpPr txBox="1"/>
          <p:nvPr/>
        </p:nvSpPr>
        <p:spPr>
          <a:xfrm>
            <a:off x="6072198" y="2643182"/>
            <a:ext cx="3850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0"/>
          <p:cNvSpPr txBox="1"/>
          <p:nvPr/>
        </p:nvSpPr>
        <p:spPr>
          <a:xfrm>
            <a:off x="5429256" y="1500174"/>
            <a:ext cx="3850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0"/>
          <p:cNvSpPr txBox="1"/>
          <p:nvPr/>
        </p:nvSpPr>
        <p:spPr>
          <a:xfrm>
            <a:off x="7143768" y="2571744"/>
            <a:ext cx="3850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0"/>
          <p:cNvSpPr/>
          <p:nvPr/>
        </p:nvSpPr>
        <p:spPr>
          <a:xfrm>
            <a:off x="4143372" y="3714752"/>
            <a:ext cx="469900" cy="439738"/>
          </a:xfrm>
          <a:prstGeom prst="ellipse">
            <a:avLst/>
          </a:prstGeom>
          <a:noFill/>
          <a:ln cap="flat" cmpd="sng" w="381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0"/>
          <p:cNvSpPr txBox="1"/>
          <p:nvPr/>
        </p:nvSpPr>
        <p:spPr>
          <a:xfrm>
            <a:off x="7715272" y="1500174"/>
            <a:ext cx="3850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6" name="Google Shape;306;p30"/>
          <p:cNvCxnSpPr>
            <a:stCxn id="296" idx="5"/>
            <a:endCxn id="297" idx="0"/>
          </p:cNvCxnSpPr>
          <p:nvPr/>
        </p:nvCxnSpPr>
        <p:spPr>
          <a:xfrm>
            <a:off x="5330275" y="2937601"/>
            <a:ext cx="405300" cy="777300"/>
          </a:xfrm>
          <a:prstGeom prst="straightConnector1">
            <a:avLst/>
          </a:prstGeom>
          <a:noFill/>
          <a:ln cap="flat" cmpd="sng" w="38100">
            <a:solidFill>
              <a:srgbClr val="4A7EBB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7" name="Google Shape;307;p30"/>
          <p:cNvCxnSpPr>
            <a:stCxn id="298" idx="3"/>
            <a:endCxn id="296" idx="0"/>
          </p:cNvCxnSpPr>
          <p:nvPr/>
        </p:nvCxnSpPr>
        <p:spPr>
          <a:xfrm flipH="1">
            <a:off x="5164171" y="1869170"/>
            <a:ext cx="333900" cy="7026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8" name="Google Shape;308;p30"/>
          <p:cNvCxnSpPr>
            <a:stCxn id="298" idx="5"/>
            <a:endCxn id="299" idx="0"/>
          </p:cNvCxnSpPr>
          <p:nvPr/>
        </p:nvCxnSpPr>
        <p:spPr>
          <a:xfrm>
            <a:off x="5830341" y="1869170"/>
            <a:ext cx="405300" cy="774000"/>
          </a:xfrm>
          <a:prstGeom prst="straightConnector1">
            <a:avLst/>
          </a:prstGeom>
          <a:noFill/>
          <a:ln cap="flat" cmpd="sng" w="38100">
            <a:solidFill>
              <a:srgbClr val="4A7EBB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9" name="Google Shape;309;p30"/>
          <p:cNvCxnSpPr>
            <a:stCxn id="296" idx="3"/>
            <a:endCxn id="304" idx="0"/>
          </p:cNvCxnSpPr>
          <p:nvPr/>
        </p:nvCxnSpPr>
        <p:spPr>
          <a:xfrm flipH="1">
            <a:off x="4378205" y="2937601"/>
            <a:ext cx="619800" cy="777300"/>
          </a:xfrm>
          <a:prstGeom prst="straightConnector1">
            <a:avLst/>
          </a:prstGeom>
          <a:noFill/>
          <a:ln cap="flat" cmpd="sng" w="38100">
            <a:solidFill>
              <a:srgbClr val="4A7EBB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0" name="Google Shape;310;p30"/>
          <p:cNvSpPr/>
          <p:nvPr/>
        </p:nvSpPr>
        <p:spPr>
          <a:xfrm>
            <a:off x="7143768" y="2571744"/>
            <a:ext cx="469900" cy="428628"/>
          </a:xfrm>
          <a:prstGeom prst="ellipse">
            <a:avLst/>
          </a:prstGeom>
          <a:noFill/>
          <a:ln cap="flat" cmpd="sng" w="381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0"/>
          <p:cNvSpPr/>
          <p:nvPr/>
        </p:nvSpPr>
        <p:spPr>
          <a:xfrm>
            <a:off x="7643834" y="1493830"/>
            <a:ext cx="469900" cy="439738"/>
          </a:xfrm>
          <a:prstGeom prst="ellipse">
            <a:avLst/>
          </a:prstGeom>
          <a:noFill/>
          <a:ln cap="flat" cmpd="sng" w="381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0"/>
          <p:cNvSpPr/>
          <p:nvPr/>
        </p:nvSpPr>
        <p:spPr>
          <a:xfrm>
            <a:off x="8429652" y="2571744"/>
            <a:ext cx="469900" cy="439738"/>
          </a:xfrm>
          <a:prstGeom prst="ellipse">
            <a:avLst/>
          </a:prstGeom>
          <a:noFill/>
          <a:ln cap="flat" cmpd="sng" w="381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3" name="Google Shape;313;p30"/>
          <p:cNvCxnSpPr>
            <a:stCxn id="311" idx="3"/>
            <a:endCxn id="310" idx="0"/>
          </p:cNvCxnSpPr>
          <p:nvPr/>
        </p:nvCxnSpPr>
        <p:spPr>
          <a:xfrm flipH="1">
            <a:off x="7378749" y="1869170"/>
            <a:ext cx="333900" cy="702600"/>
          </a:xfrm>
          <a:prstGeom prst="straightConnector1">
            <a:avLst/>
          </a:prstGeom>
          <a:noFill/>
          <a:ln cap="flat" cmpd="sng" w="38100">
            <a:solidFill>
              <a:srgbClr val="4A7EBB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4" name="Google Shape;314;p30"/>
          <p:cNvCxnSpPr>
            <a:stCxn id="311" idx="5"/>
            <a:endCxn id="312" idx="1"/>
          </p:cNvCxnSpPr>
          <p:nvPr/>
        </p:nvCxnSpPr>
        <p:spPr>
          <a:xfrm>
            <a:off x="8044919" y="1869170"/>
            <a:ext cx="453600" cy="767100"/>
          </a:xfrm>
          <a:prstGeom prst="straightConnector1">
            <a:avLst/>
          </a:prstGeom>
          <a:noFill/>
          <a:ln cap="flat" cmpd="sng" w="38100">
            <a:solidFill>
              <a:srgbClr val="4A7EBB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5" name="Google Shape;315;p30"/>
          <p:cNvSpPr txBox="1"/>
          <p:nvPr/>
        </p:nvSpPr>
        <p:spPr>
          <a:xfrm>
            <a:off x="4214810" y="3714752"/>
            <a:ext cx="3850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0"/>
          <p:cNvSpPr txBox="1"/>
          <p:nvPr/>
        </p:nvSpPr>
        <p:spPr>
          <a:xfrm>
            <a:off x="5572132" y="3714752"/>
            <a:ext cx="3850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0"/>
          <p:cNvSpPr txBox="1"/>
          <p:nvPr/>
        </p:nvSpPr>
        <p:spPr>
          <a:xfrm>
            <a:off x="8501090" y="2571744"/>
            <a:ext cx="3850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8" name="Google Shape;318;p30"/>
          <p:cNvCxnSpPr>
            <a:stCxn id="298" idx="4"/>
            <a:endCxn id="297" idx="0"/>
          </p:cNvCxnSpPr>
          <p:nvPr/>
        </p:nvCxnSpPr>
        <p:spPr>
          <a:xfrm>
            <a:off x="5664206" y="1933568"/>
            <a:ext cx="71400" cy="1781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9" name="Google Shape;319;p30"/>
          <p:cNvCxnSpPr>
            <a:stCxn id="297" idx="2"/>
            <a:endCxn id="304" idx="6"/>
          </p:cNvCxnSpPr>
          <p:nvPr/>
        </p:nvCxnSpPr>
        <p:spPr>
          <a:xfrm rot="10800000">
            <a:off x="4613294" y="3934621"/>
            <a:ext cx="887400" cy="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0" name="Google Shape;320;p30"/>
          <p:cNvCxnSpPr>
            <a:stCxn id="310" idx="2"/>
            <a:endCxn id="299" idx="6"/>
          </p:cNvCxnSpPr>
          <p:nvPr/>
        </p:nvCxnSpPr>
        <p:spPr>
          <a:xfrm flipH="1">
            <a:off x="6470568" y="2786058"/>
            <a:ext cx="673200" cy="771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1" name="Google Shape;321;p30"/>
          <p:cNvCxnSpPr>
            <a:stCxn id="299" idx="3"/>
            <a:endCxn id="297" idx="7"/>
          </p:cNvCxnSpPr>
          <p:nvPr/>
        </p:nvCxnSpPr>
        <p:spPr>
          <a:xfrm flipH="1">
            <a:off x="5901875" y="3018522"/>
            <a:ext cx="167700" cy="7605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2" name="Google Shape;322;p30"/>
          <p:cNvCxnSpPr>
            <a:stCxn id="312" idx="2"/>
            <a:endCxn id="310" idx="6"/>
          </p:cNvCxnSpPr>
          <p:nvPr/>
        </p:nvCxnSpPr>
        <p:spPr>
          <a:xfrm rot="10800000">
            <a:off x="7613652" y="2785913"/>
            <a:ext cx="816000" cy="57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3" name="Google Shape;323;p30"/>
          <p:cNvCxnSpPr>
            <a:stCxn id="312" idx="3"/>
            <a:endCxn id="297" idx="6"/>
          </p:cNvCxnSpPr>
          <p:nvPr/>
        </p:nvCxnSpPr>
        <p:spPr>
          <a:xfrm flipH="1">
            <a:off x="5970667" y="2947084"/>
            <a:ext cx="2527800" cy="9876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4" name="Google Shape;324;p30"/>
          <p:cNvCxnSpPr>
            <a:endCxn id="298" idx="2"/>
          </p:cNvCxnSpPr>
          <p:nvPr/>
        </p:nvCxnSpPr>
        <p:spPr>
          <a:xfrm rot="-5400000">
            <a:off x="3857256" y="2142699"/>
            <a:ext cx="2001000" cy="1143000"/>
          </a:xfrm>
          <a:prstGeom prst="curvedConnector2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5" name="Google Shape;325;p30"/>
          <p:cNvCxnSpPr>
            <a:stCxn id="312" idx="0"/>
            <a:endCxn id="311" idx="6"/>
          </p:cNvCxnSpPr>
          <p:nvPr/>
        </p:nvCxnSpPr>
        <p:spPr>
          <a:xfrm flipH="1" rot="5400000">
            <a:off x="7960202" y="1867344"/>
            <a:ext cx="858000" cy="550800"/>
          </a:xfrm>
          <a:prstGeom prst="curvedConnector2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"/>
          <p:cNvSpPr txBox="1"/>
          <p:nvPr>
            <p:ph idx="1" type="body"/>
          </p:nvPr>
        </p:nvSpPr>
        <p:spPr>
          <a:xfrm>
            <a:off x="457200" y="428604"/>
            <a:ext cx="8229600" cy="6312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357188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Поиск в глубину в </a:t>
            </a:r>
            <a:r>
              <a:rPr b="1" lang="ru-RU"/>
              <a:t>ориентированном</a:t>
            </a:r>
            <a:r>
              <a:rPr lang="ru-RU"/>
              <a:t> графе G разбивает множество его ребер на четыре класса.</a:t>
            </a:r>
            <a:endParaRPr/>
          </a:p>
          <a:p>
            <a:pPr indent="357188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357188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1) </a:t>
            </a:r>
            <a:r>
              <a:rPr i="1" lang="ru-RU">
                <a:solidFill>
                  <a:srgbClr val="0070C0"/>
                </a:solidFill>
              </a:rPr>
              <a:t>Древесные ребра</a:t>
            </a:r>
            <a:r>
              <a:rPr i="1" lang="ru-RU"/>
              <a:t>,</a:t>
            </a:r>
            <a:r>
              <a:rPr lang="ru-RU"/>
              <a:t> идущие к новым узлам в процессе поиска.</a:t>
            </a:r>
            <a:endParaRPr/>
          </a:p>
          <a:p>
            <a:pPr indent="357188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2) </a:t>
            </a:r>
            <a:r>
              <a:rPr i="1" lang="ru-RU">
                <a:solidFill>
                  <a:srgbClr val="FF0000"/>
                </a:solidFill>
              </a:rPr>
              <a:t>Прямые ребра</a:t>
            </a:r>
            <a:r>
              <a:rPr i="1" lang="ru-RU"/>
              <a:t>,</a:t>
            </a:r>
            <a:r>
              <a:rPr lang="ru-RU"/>
              <a:t> идущие от предков к подлинным потомкам, но не являющиеся древесными ребрами.</a:t>
            </a:r>
            <a:endParaRPr/>
          </a:p>
          <a:p>
            <a:pPr indent="357188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3) </a:t>
            </a:r>
            <a:r>
              <a:rPr i="1" lang="ru-RU">
                <a:solidFill>
                  <a:srgbClr val="C00000"/>
                </a:solidFill>
              </a:rPr>
              <a:t>Обратные ребра</a:t>
            </a:r>
            <a:r>
              <a:rPr i="1" lang="ru-RU"/>
              <a:t>,</a:t>
            </a:r>
            <a:r>
              <a:rPr lang="ru-RU"/>
              <a:t> идущие от потомков к предкам (возможно, из узла в себя).</a:t>
            </a:r>
            <a:endParaRPr/>
          </a:p>
          <a:p>
            <a:pPr indent="357188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4) </a:t>
            </a:r>
            <a:r>
              <a:rPr i="1" lang="ru-RU">
                <a:solidFill>
                  <a:srgbClr val="00B050"/>
                </a:solidFill>
              </a:rPr>
              <a:t>Поперечные ребра</a:t>
            </a:r>
            <a:r>
              <a:rPr i="1" lang="ru-RU"/>
              <a:t>,</a:t>
            </a:r>
            <a:r>
              <a:rPr lang="ru-RU"/>
              <a:t> соединяющие узлы, которые не являются ни предками, ни потомками друг друга.</a:t>
            </a:r>
            <a:endParaRPr/>
          </a:p>
          <a:p>
            <a:pPr indent="357188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357188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В случае ориентированного графа поиск контуров на базе поиска в глубину существенно сложнее, чем в случае неориентированного графа, и здесь он не рассматривается. Однако можно доказать следующий критерии бесконтурности ориентированного графа: ориентированный граф является бесконтурным тогда и только тогда, когда при поиске в глубину от некоторой начальной вершины множество обратных дуг оказывается пустым.</a:t>
            </a:r>
            <a:endParaRPr/>
          </a:p>
          <a:p>
            <a:pPr indent="357188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Заметим также, что для ориентированного графа нет такой простой связи между числом опустошений стека и числом компонент, как для неориентированного графа.</a:t>
            </a:r>
            <a:endParaRPr/>
          </a:p>
          <a:p>
            <a:pPr indent="357188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 sz="3200"/>
              <a:t>Поиск в глубину (</a:t>
            </a:r>
            <a:r>
              <a:rPr b="1" i="1" lang="ru-RU" sz="3200"/>
              <a:t>Depth-first search, DFS</a:t>
            </a:r>
            <a:r>
              <a:rPr b="1" lang="ru-RU" sz="3200"/>
              <a:t>)</a:t>
            </a:r>
            <a:endParaRPr sz="3200"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107504" y="928670"/>
            <a:ext cx="8928992" cy="5812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357188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600"/>
              <a:t>Алгоритм поиска (или обхода) в глубину (англ. depth-first search, DFS) позволяет построить обход ориентированного или неориентированного графа, при котором посещаются все вершины, доступные из начальной вершины.</a:t>
            </a:r>
            <a:endParaRPr/>
          </a:p>
          <a:p>
            <a:pPr indent="357188" lvl="0" marL="0" rtl="0" algn="just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600"/>
              <a:t>Классический пример использования алгоритма — поиск случайного пути в лабиринте. DFS начинает работу в заданной точке, на каждом шаге проходит по лабиринту до следующего поворота и выбирает направление. Если путь оказывается тупиковым, алгоритм возвращается к предыдущему повороту и пробует новое направление. В результате рано или поздно находится нужный путь.</a:t>
            </a:r>
            <a:endParaRPr/>
          </a:p>
          <a:p>
            <a:pPr indent="357188" lvl="0" marL="0" rtl="0" algn="just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600"/>
              <a:t>Отличие поиска в глубину от поиска в ширину заключается в том, что (в случае </a:t>
            </a:r>
            <a:r>
              <a:rPr b="1" i="1" lang="ru-RU" sz="1600"/>
              <a:t>неориентированного</a:t>
            </a:r>
            <a:r>
              <a:rPr lang="ru-RU" sz="1600"/>
              <a:t> графа) результатом алгоритма поиска в глубину является </a:t>
            </a:r>
            <a:r>
              <a:rPr b="1" i="1" lang="ru-RU" sz="1600"/>
              <a:t>некоторый маршрут</a:t>
            </a:r>
            <a:r>
              <a:rPr lang="ru-RU" sz="1600"/>
              <a:t>, следуя которому можно обойти последовательно все вершины графа, доступные из начальной вершины. Этим он принципиально отличается от поиска в ширину, где одновременно обрабатывается множество вершин, в поиске в глубину в каждый момент исполнения алгоритма обрабатывается только одна вершина. С другой стороны, поиск в глубину не находит кратчайших путей, зато он применим в ситуациях, когда граф неизвестен целиком, а исследуется каким-то автоматизированным устройством.</a:t>
            </a:r>
            <a:endParaRPr/>
          </a:p>
          <a:p>
            <a:pPr indent="357188" lvl="0" marL="0" rtl="0" algn="just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600"/>
              <a:t>Если же граф </a:t>
            </a:r>
            <a:r>
              <a:rPr b="1" i="1" lang="ru-RU" sz="1600"/>
              <a:t>ориентированный</a:t>
            </a:r>
            <a:r>
              <a:rPr lang="ru-RU" sz="1600"/>
              <a:t>, то поиск в глубину строит дерево путей из начальной вершины во все доступные из нее.</a:t>
            </a:r>
            <a:endParaRPr/>
          </a:p>
          <a:p>
            <a:pPr indent="357188" lvl="0" marL="0" rtl="0" algn="just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600"/>
              <a:t>Обход в глубину можно представить себе следующим образом. Пусть исследователь находится в некотором лабиринте (графе) и он хочет обойти весь лабиринт (посетить все доступные вершины в графе). Исследователь находится в некоторой вершине и видит ребра, исходящие из этой вершины. Очевидная последовательность действий исследователя такая:</a:t>
            </a:r>
            <a:endParaRPr/>
          </a:p>
          <a:p>
            <a:pPr indent="357188" lvl="0" marL="0" rtl="0" algn="just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-514350" lvl="0" marL="514350" rtl="0" algn="just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ru-RU" sz="1600"/>
              <a:t>Пойти в какую-нибудь смежную вершину.</a:t>
            </a:r>
            <a:endParaRPr/>
          </a:p>
          <a:p>
            <a:pPr indent="-514350" lvl="0" marL="514350" rtl="0" algn="just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ru-RU" sz="1600"/>
              <a:t>Обойти все, что доступно из этой вершины.</a:t>
            </a:r>
            <a:endParaRPr/>
          </a:p>
          <a:p>
            <a:pPr indent="-514350" lvl="0" marL="514350" rtl="0" algn="just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ru-RU" sz="1600"/>
              <a:t>Вернуться в начальную вершину.</a:t>
            </a:r>
            <a:endParaRPr/>
          </a:p>
          <a:p>
            <a:pPr indent="-514350" lvl="0" marL="514350" rtl="0" algn="just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ru-RU" sz="1600"/>
              <a:t>Повторить алгоритм для всех остальных вершин, смежных из начальной.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2"/>
          <p:cNvSpPr txBox="1"/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lang="ru-RU" sz="3200">
                <a:solidFill>
                  <a:srgbClr val="00B050"/>
                </a:solidFill>
              </a:rPr>
              <a:t>Решение задачи топологической сортировки методом поиска в глубину</a:t>
            </a:r>
            <a:endParaRPr/>
          </a:p>
        </p:txBody>
      </p:sp>
      <p:sp>
        <p:nvSpPr>
          <p:cNvPr id="336" name="Google Shape;336;p32"/>
          <p:cNvSpPr txBox="1"/>
          <p:nvPr>
            <p:ph idx="1" type="body"/>
          </p:nvPr>
        </p:nvSpPr>
        <p:spPr>
          <a:xfrm>
            <a:off x="395536" y="1124744"/>
            <a:ext cx="8229600" cy="5616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357188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800"/>
              <a:t>Решение задачи топологической сортировки может быть выполнено с помощью метода обхода в глубину. Для этого создается список просмотренных вершин следующим образом. Выполняется процедура, аналогичная процедуре Поиск из алгоритма 1, которая здесь называется Топологическая сортировка, от текущей вершины, а далее обработанная вершина заносится в начало строящегося списка. </a:t>
            </a:r>
            <a:endParaRPr/>
          </a:p>
          <a:p>
            <a:pPr indent="357188" lvl="0" marL="0" rtl="0" algn="just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800"/>
          </a:p>
          <a:p>
            <a:pPr indent="-342900" lvl="0" marL="342900" rtl="0" algn="l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 sz="4200">
                <a:latin typeface="Courier New"/>
                <a:ea typeface="Courier New"/>
                <a:cs typeface="Courier New"/>
                <a:sym typeface="Courier New"/>
              </a:rPr>
              <a:t>Топологическая_сортировка (</a:t>
            </a:r>
            <a:r>
              <a:rPr b="1" i="1" lang="ru-RU" sz="4200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ru-RU" sz="4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4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 sz="4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 sz="4200">
                <a:latin typeface="Courier New"/>
                <a:ea typeface="Courier New"/>
                <a:cs typeface="Courier New"/>
                <a:sym typeface="Courier New"/>
              </a:rPr>
              <a:t>   цвет [</a:t>
            </a:r>
            <a:r>
              <a:rPr b="1" i="1" lang="ru-RU" sz="4200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ru-RU" sz="42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i="1" lang="ru-RU" sz="4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4200"/>
              <a:t>←</a:t>
            </a:r>
            <a:r>
              <a:rPr b="1" i="1" lang="ru-RU" sz="4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-RU" sz="4200">
                <a:latin typeface="Courier New"/>
                <a:ea typeface="Courier New"/>
                <a:cs typeface="Courier New"/>
                <a:sym typeface="Courier New"/>
              </a:rPr>
              <a:t>серый; </a:t>
            </a:r>
            <a:endParaRPr b="1" sz="4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 sz="4200">
                <a:latin typeface="Courier New"/>
                <a:ea typeface="Courier New"/>
                <a:cs typeface="Courier New"/>
                <a:sym typeface="Courier New"/>
              </a:rPr>
              <a:t>	 для ∀ v ∈</a:t>
            </a:r>
            <a:r>
              <a:rPr b="1" lang="ru-RU" sz="4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-RU" sz="4200">
                <a:latin typeface="Courier New"/>
                <a:ea typeface="Courier New"/>
                <a:cs typeface="Courier New"/>
                <a:sym typeface="Courier New"/>
              </a:rPr>
              <a:t>смежные(</a:t>
            </a:r>
            <a:r>
              <a:rPr b="1" i="1" lang="ru-RU" sz="4200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ru-RU" sz="4200">
                <a:latin typeface="Courier New"/>
                <a:ea typeface="Courier New"/>
                <a:cs typeface="Courier New"/>
                <a:sym typeface="Courier New"/>
              </a:rPr>
              <a:t>)  выполнить</a:t>
            </a:r>
            <a:endParaRPr/>
          </a:p>
          <a:p>
            <a:pPr indent="-342900" lvl="0" marL="342900" rtl="0" algn="l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 sz="4200">
                <a:latin typeface="Courier New"/>
                <a:ea typeface="Courier New"/>
                <a:cs typeface="Courier New"/>
                <a:sym typeface="Courier New"/>
              </a:rPr>
              <a:t>	 {</a:t>
            </a:r>
            <a:br>
              <a:rPr b="1" lang="ru-RU" sz="4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-RU" sz="4200">
                <a:latin typeface="Courier New"/>
                <a:ea typeface="Courier New"/>
                <a:cs typeface="Courier New"/>
                <a:sym typeface="Courier New"/>
              </a:rPr>
              <a:t>    если (цвет[v] = белый) то</a:t>
            </a:r>
            <a:endParaRPr/>
          </a:p>
          <a:p>
            <a:pPr indent="-342900" lvl="0" marL="342900" rtl="0" algn="l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 sz="4200">
                <a:latin typeface="Courier New"/>
                <a:ea typeface="Courier New"/>
                <a:cs typeface="Courier New"/>
                <a:sym typeface="Courier New"/>
              </a:rPr>
              <a:t>      { </a:t>
            </a:r>
            <a:endParaRPr b="1" sz="4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 sz="4200">
                <a:latin typeface="Courier New"/>
                <a:ea typeface="Courier New"/>
                <a:cs typeface="Courier New"/>
                <a:sym typeface="Courier New"/>
              </a:rPr>
              <a:t>	       Топологическая_сортировка(v);</a:t>
            </a:r>
            <a:endParaRPr/>
          </a:p>
          <a:p>
            <a:pPr indent="-342900" lvl="0" marL="342900" rtl="0" algn="l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 sz="4200">
                <a:latin typeface="Courier New"/>
                <a:ea typeface="Courier New"/>
                <a:cs typeface="Courier New"/>
                <a:sym typeface="Courier New"/>
              </a:rPr>
              <a:t>	    }</a:t>
            </a:r>
            <a:endParaRPr/>
          </a:p>
          <a:p>
            <a:pPr indent="-342900" lvl="0" marL="342900" rtl="0" algn="l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 sz="4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4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 sz="4200">
                <a:latin typeface="Courier New"/>
                <a:ea typeface="Courier New"/>
                <a:cs typeface="Courier New"/>
                <a:sym typeface="Courier New"/>
              </a:rPr>
              <a:t>    цвет[</a:t>
            </a:r>
            <a:r>
              <a:rPr b="1" i="1" lang="ru-RU" sz="4200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ru-RU" sz="42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i="1" lang="ru-RU" sz="4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4200"/>
              <a:t>←</a:t>
            </a:r>
            <a:r>
              <a:rPr b="1" i="1" lang="ru-RU" sz="4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-RU" sz="4200">
                <a:latin typeface="Courier New"/>
                <a:ea typeface="Courier New"/>
                <a:cs typeface="Courier New"/>
                <a:sym typeface="Courier New"/>
              </a:rPr>
              <a:t>чёрный; </a:t>
            </a:r>
            <a:endParaRPr b="1" sz="4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 sz="4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4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Поместить u в начало списка</a:t>
            </a:r>
            <a:r>
              <a:rPr b="1" lang="ru-RU" sz="4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4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 sz="4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"/>
          <p:cNvSpPr txBox="1"/>
          <p:nvPr>
            <p:ph type="title"/>
          </p:nvPr>
        </p:nvSpPr>
        <p:spPr>
          <a:xfrm>
            <a:off x="457200" y="116632"/>
            <a:ext cx="8229600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Топологическая сортировка</a:t>
            </a:r>
            <a:endParaRPr/>
          </a:p>
        </p:txBody>
      </p:sp>
      <p:sp>
        <p:nvSpPr>
          <p:cNvPr id="343" name="Google Shape;343;p33"/>
          <p:cNvSpPr txBox="1"/>
          <p:nvPr>
            <p:ph idx="1" type="body"/>
          </p:nvPr>
        </p:nvSpPr>
        <p:spPr>
          <a:xfrm>
            <a:off x="251520" y="624152"/>
            <a:ext cx="8435280" cy="62338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16" r="0" t="-68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ru-RU"/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685" y="3813100"/>
            <a:ext cx="6841330" cy="230330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4"/>
          <p:cNvSpPr txBox="1"/>
          <p:nvPr>
            <p:ph type="title"/>
          </p:nvPr>
        </p:nvSpPr>
        <p:spPr>
          <a:xfrm>
            <a:off x="457200" y="116632"/>
            <a:ext cx="8229600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Топологическая сортировка</a:t>
            </a:r>
            <a:endParaRPr/>
          </a:p>
        </p:txBody>
      </p:sp>
      <p:sp>
        <p:nvSpPr>
          <p:cNvPr id="351" name="Google Shape;351;p34"/>
          <p:cNvSpPr txBox="1"/>
          <p:nvPr>
            <p:ph idx="1" type="body"/>
          </p:nvPr>
        </p:nvSpPr>
        <p:spPr>
          <a:xfrm>
            <a:off x="251520" y="624152"/>
            <a:ext cx="8435280" cy="6117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Для ациклического графа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Список, содержащий линейный порядок вершин, полученный обходом в глубину, выглядит так: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Вершины на каждом шаге алгоритма выбирались в порядке нумерации.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352" name="Google Shape;352;p34"/>
          <p:cNvSpPr/>
          <p:nvPr/>
        </p:nvSpPr>
        <p:spPr>
          <a:xfrm>
            <a:off x="2500298" y="1052166"/>
            <a:ext cx="500066" cy="500066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4"/>
          <p:cNvSpPr txBox="1"/>
          <p:nvPr/>
        </p:nvSpPr>
        <p:spPr>
          <a:xfrm flipH="1">
            <a:off x="2643174" y="1123604"/>
            <a:ext cx="2857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54" name="Google Shape;354;p34"/>
          <p:cNvSpPr/>
          <p:nvPr/>
        </p:nvSpPr>
        <p:spPr>
          <a:xfrm>
            <a:off x="3714744" y="1052166"/>
            <a:ext cx="500066" cy="428628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4"/>
          <p:cNvSpPr txBox="1"/>
          <p:nvPr/>
        </p:nvSpPr>
        <p:spPr>
          <a:xfrm>
            <a:off x="3786182" y="1052166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56" name="Google Shape;356;p34"/>
          <p:cNvSpPr/>
          <p:nvPr/>
        </p:nvSpPr>
        <p:spPr>
          <a:xfrm>
            <a:off x="4929190" y="980728"/>
            <a:ext cx="500066" cy="500066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4"/>
          <p:cNvSpPr txBox="1"/>
          <p:nvPr/>
        </p:nvSpPr>
        <p:spPr>
          <a:xfrm>
            <a:off x="5000628" y="980728"/>
            <a:ext cx="2857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58" name="Google Shape;358;p34"/>
          <p:cNvSpPr/>
          <p:nvPr/>
        </p:nvSpPr>
        <p:spPr>
          <a:xfrm>
            <a:off x="6215074" y="980728"/>
            <a:ext cx="500066" cy="428628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4"/>
          <p:cNvSpPr txBox="1"/>
          <p:nvPr/>
        </p:nvSpPr>
        <p:spPr>
          <a:xfrm>
            <a:off x="6286512" y="980728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60" name="Google Shape;360;p34"/>
          <p:cNvSpPr/>
          <p:nvPr/>
        </p:nvSpPr>
        <p:spPr>
          <a:xfrm>
            <a:off x="3071802" y="1766546"/>
            <a:ext cx="500066" cy="500066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4"/>
          <p:cNvSpPr txBox="1"/>
          <p:nvPr/>
        </p:nvSpPr>
        <p:spPr>
          <a:xfrm>
            <a:off x="3214678" y="1766546"/>
            <a:ext cx="2857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362" name="Google Shape;362;p34"/>
          <p:cNvSpPr/>
          <p:nvPr/>
        </p:nvSpPr>
        <p:spPr>
          <a:xfrm>
            <a:off x="4429124" y="1766546"/>
            <a:ext cx="500066" cy="500066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4"/>
          <p:cNvSpPr txBox="1"/>
          <p:nvPr/>
        </p:nvSpPr>
        <p:spPr>
          <a:xfrm>
            <a:off x="4500562" y="1837984"/>
            <a:ext cx="2857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64" name="Google Shape;364;p34"/>
          <p:cNvSpPr/>
          <p:nvPr/>
        </p:nvSpPr>
        <p:spPr>
          <a:xfrm>
            <a:off x="5572132" y="1837984"/>
            <a:ext cx="571504" cy="500066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4"/>
          <p:cNvSpPr txBox="1"/>
          <p:nvPr/>
        </p:nvSpPr>
        <p:spPr>
          <a:xfrm>
            <a:off x="5715008" y="1909422"/>
            <a:ext cx="2857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366" name="Google Shape;366;p34"/>
          <p:cNvSpPr/>
          <p:nvPr/>
        </p:nvSpPr>
        <p:spPr>
          <a:xfrm>
            <a:off x="2428860" y="2409488"/>
            <a:ext cx="500066" cy="57148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4"/>
          <p:cNvSpPr txBox="1"/>
          <p:nvPr/>
        </p:nvSpPr>
        <p:spPr>
          <a:xfrm>
            <a:off x="2500298" y="2480926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368" name="Google Shape;368;p34"/>
          <p:cNvSpPr/>
          <p:nvPr/>
        </p:nvSpPr>
        <p:spPr>
          <a:xfrm>
            <a:off x="3643306" y="2480926"/>
            <a:ext cx="571504" cy="500066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4"/>
          <p:cNvSpPr txBox="1"/>
          <p:nvPr/>
        </p:nvSpPr>
        <p:spPr>
          <a:xfrm>
            <a:off x="3786182" y="2552364"/>
            <a:ext cx="2857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cxnSp>
        <p:nvCxnSpPr>
          <p:cNvPr id="370" name="Google Shape;370;p34"/>
          <p:cNvCxnSpPr>
            <a:stCxn id="356" idx="2"/>
            <a:endCxn id="362" idx="0"/>
          </p:cNvCxnSpPr>
          <p:nvPr/>
        </p:nvCxnSpPr>
        <p:spPr>
          <a:xfrm flipH="1">
            <a:off x="4679290" y="1230761"/>
            <a:ext cx="249900" cy="535800"/>
          </a:xfrm>
          <a:prstGeom prst="curved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71" name="Google Shape;371;p34"/>
          <p:cNvCxnSpPr>
            <a:stCxn id="362" idx="2"/>
            <a:endCxn id="368" idx="7"/>
          </p:cNvCxnSpPr>
          <p:nvPr/>
        </p:nvCxnSpPr>
        <p:spPr>
          <a:xfrm flipH="1">
            <a:off x="4131224" y="2016579"/>
            <a:ext cx="297900" cy="537600"/>
          </a:xfrm>
          <a:prstGeom prst="curved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72" name="Google Shape;372;p34"/>
          <p:cNvCxnSpPr>
            <a:stCxn id="360" idx="6"/>
            <a:endCxn id="368" idx="0"/>
          </p:cNvCxnSpPr>
          <p:nvPr/>
        </p:nvCxnSpPr>
        <p:spPr>
          <a:xfrm>
            <a:off x="3571868" y="2016579"/>
            <a:ext cx="357300" cy="464400"/>
          </a:xfrm>
          <a:prstGeom prst="curved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73" name="Google Shape;373;p34"/>
          <p:cNvCxnSpPr>
            <a:stCxn id="360" idx="3"/>
            <a:endCxn id="366" idx="6"/>
          </p:cNvCxnSpPr>
          <p:nvPr/>
        </p:nvCxnSpPr>
        <p:spPr>
          <a:xfrm rot="5400000">
            <a:off x="2786085" y="2336329"/>
            <a:ext cx="501900" cy="216000"/>
          </a:xfrm>
          <a:prstGeom prst="curved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74" name="Google Shape;374;p34"/>
          <p:cNvCxnSpPr>
            <a:stCxn id="352" idx="2"/>
            <a:endCxn id="366" idx="2"/>
          </p:cNvCxnSpPr>
          <p:nvPr/>
        </p:nvCxnSpPr>
        <p:spPr>
          <a:xfrm flipH="1">
            <a:off x="2428898" y="1302199"/>
            <a:ext cx="71400" cy="1392900"/>
          </a:xfrm>
          <a:prstGeom prst="curvedConnector3">
            <a:avLst>
              <a:gd fmla="val 420222" name="adj1"/>
            </a:avLst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75" name="Google Shape;375;p34"/>
          <p:cNvCxnSpPr>
            <a:stCxn id="352" idx="6"/>
            <a:endCxn id="360" idx="1"/>
          </p:cNvCxnSpPr>
          <p:nvPr/>
        </p:nvCxnSpPr>
        <p:spPr>
          <a:xfrm>
            <a:off x="3000364" y="1302199"/>
            <a:ext cx="144600" cy="537600"/>
          </a:xfrm>
          <a:prstGeom prst="curved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76" name="Google Shape;376;p34"/>
          <p:cNvCxnSpPr>
            <a:stCxn id="356" idx="6"/>
            <a:endCxn id="364" idx="0"/>
          </p:cNvCxnSpPr>
          <p:nvPr/>
        </p:nvCxnSpPr>
        <p:spPr>
          <a:xfrm>
            <a:off x="5429256" y="1230761"/>
            <a:ext cx="428700" cy="607200"/>
          </a:xfrm>
          <a:prstGeom prst="curved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5"/>
          <p:cNvSpPr txBox="1"/>
          <p:nvPr>
            <p:ph type="title"/>
          </p:nvPr>
        </p:nvSpPr>
        <p:spPr>
          <a:xfrm>
            <a:off x="467544" y="332656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Пример</a:t>
            </a:r>
            <a:endParaRPr/>
          </a:p>
        </p:txBody>
      </p:sp>
      <p:sp>
        <p:nvSpPr>
          <p:cNvPr id="382" name="Google Shape;382;p35"/>
          <p:cNvSpPr txBox="1"/>
          <p:nvPr/>
        </p:nvSpPr>
        <p:spPr>
          <a:xfrm>
            <a:off x="1000100" y="857232"/>
            <a:ext cx="928693" cy="36933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Трусы</a:t>
            </a:r>
            <a:endParaRPr/>
          </a:p>
        </p:txBody>
      </p:sp>
      <p:sp>
        <p:nvSpPr>
          <p:cNvPr id="383" name="Google Shape;383;p35"/>
          <p:cNvSpPr txBox="1"/>
          <p:nvPr/>
        </p:nvSpPr>
        <p:spPr>
          <a:xfrm>
            <a:off x="3428992" y="1000108"/>
            <a:ext cx="928693" cy="36933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Носки</a:t>
            </a:r>
            <a:endParaRPr/>
          </a:p>
        </p:txBody>
      </p:sp>
      <p:sp>
        <p:nvSpPr>
          <p:cNvPr id="384" name="Google Shape;384;p35"/>
          <p:cNvSpPr txBox="1"/>
          <p:nvPr/>
        </p:nvSpPr>
        <p:spPr>
          <a:xfrm>
            <a:off x="1000100" y="1714488"/>
            <a:ext cx="928693" cy="36933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Штаны</a:t>
            </a:r>
            <a:endParaRPr/>
          </a:p>
        </p:txBody>
      </p:sp>
      <p:sp>
        <p:nvSpPr>
          <p:cNvPr id="385" name="Google Shape;385;p35"/>
          <p:cNvSpPr txBox="1"/>
          <p:nvPr/>
        </p:nvSpPr>
        <p:spPr>
          <a:xfrm>
            <a:off x="1500166" y="3214686"/>
            <a:ext cx="928693" cy="36933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Ремень</a:t>
            </a:r>
            <a:endParaRPr/>
          </a:p>
        </p:txBody>
      </p:sp>
      <p:sp>
        <p:nvSpPr>
          <p:cNvPr id="386" name="Google Shape;386;p35"/>
          <p:cNvSpPr txBox="1"/>
          <p:nvPr/>
        </p:nvSpPr>
        <p:spPr>
          <a:xfrm>
            <a:off x="3214678" y="1714488"/>
            <a:ext cx="1285884" cy="36933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Ботинки</a:t>
            </a:r>
            <a:endParaRPr/>
          </a:p>
        </p:txBody>
      </p:sp>
      <p:sp>
        <p:nvSpPr>
          <p:cNvPr id="387" name="Google Shape;387;p35"/>
          <p:cNvSpPr txBox="1"/>
          <p:nvPr/>
        </p:nvSpPr>
        <p:spPr>
          <a:xfrm>
            <a:off x="3214678" y="2285992"/>
            <a:ext cx="1357322" cy="36933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Рубашка</a:t>
            </a:r>
            <a:endParaRPr/>
          </a:p>
        </p:txBody>
      </p:sp>
      <p:sp>
        <p:nvSpPr>
          <p:cNvPr id="388" name="Google Shape;388;p35"/>
          <p:cNvSpPr txBox="1"/>
          <p:nvPr/>
        </p:nvSpPr>
        <p:spPr>
          <a:xfrm>
            <a:off x="3428992" y="3286124"/>
            <a:ext cx="928693" cy="36933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Галстук</a:t>
            </a:r>
            <a:endParaRPr/>
          </a:p>
        </p:txBody>
      </p:sp>
      <p:sp>
        <p:nvSpPr>
          <p:cNvPr id="389" name="Google Shape;389;p35"/>
          <p:cNvSpPr txBox="1"/>
          <p:nvPr/>
        </p:nvSpPr>
        <p:spPr>
          <a:xfrm>
            <a:off x="3214678" y="4286256"/>
            <a:ext cx="1285884" cy="36933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Пиджак</a:t>
            </a:r>
            <a:endParaRPr/>
          </a:p>
        </p:txBody>
      </p:sp>
      <p:sp>
        <p:nvSpPr>
          <p:cNvPr id="390" name="Google Shape;390;p35"/>
          <p:cNvSpPr txBox="1"/>
          <p:nvPr/>
        </p:nvSpPr>
        <p:spPr>
          <a:xfrm>
            <a:off x="5143504" y="1142984"/>
            <a:ext cx="928693" cy="36933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Часы</a:t>
            </a:r>
            <a:endParaRPr/>
          </a:p>
        </p:txBody>
      </p:sp>
      <p:cxnSp>
        <p:nvCxnSpPr>
          <p:cNvPr id="391" name="Google Shape;391;p35"/>
          <p:cNvCxnSpPr>
            <a:stCxn id="382" idx="2"/>
            <a:endCxn id="384" idx="0"/>
          </p:cNvCxnSpPr>
          <p:nvPr/>
        </p:nvCxnSpPr>
        <p:spPr>
          <a:xfrm>
            <a:off x="1464447" y="1226564"/>
            <a:ext cx="0" cy="4878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2" name="Google Shape;392;p35"/>
          <p:cNvCxnSpPr>
            <a:stCxn id="384" idx="2"/>
            <a:endCxn id="385" idx="0"/>
          </p:cNvCxnSpPr>
          <p:nvPr/>
        </p:nvCxnSpPr>
        <p:spPr>
          <a:xfrm>
            <a:off x="1464447" y="2083820"/>
            <a:ext cx="500100" cy="11310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3" name="Google Shape;393;p35"/>
          <p:cNvCxnSpPr>
            <a:stCxn id="383" idx="2"/>
            <a:endCxn id="386" idx="0"/>
          </p:cNvCxnSpPr>
          <p:nvPr/>
        </p:nvCxnSpPr>
        <p:spPr>
          <a:xfrm flipH="1">
            <a:off x="3857639" y="1369440"/>
            <a:ext cx="35700" cy="3450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4" name="Google Shape;394;p35"/>
          <p:cNvCxnSpPr>
            <a:stCxn id="382" idx="3"/>
            <a:endCxn id="386" idx="0"/>
          </p:cNvCxnSpPr>
          <p:nvPr/>
        </p:nvCxnSpPr>
        <p:spPr>
          <a:xfrm>
            <a:off x="1928793" y="1041898"/>
            <a:ext cx="1928700" cy="6726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5" name="Google Shape;395;p35"/>
          <p:cNvCxnSpPr>
            <a:stCxn id="384" idx="3"/>
            <a:endCxn id="386" idx="1"/>
          </p:cNvCxnSpPr>
          <p:nvPr/>
        </p:nvCxnSpPr>
        <p:spPr>
          <a:xfrm>
            <a:off x="1928793" y="1899154"/>
            <a:ext cx="1285800" cy="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6" name="Google Shape;396;p35"/>
          <p:cNvCxnSpPr>
            <a:stCxn id="387" idx="2"/>
            <a:endCxn id="385" idx="0"/>
          </p:cNvCxnSpPr>
          <p:nvPr/>
        </p:nvCxnSpPr>
        <p:spPr>
          <a:xfrm flipH="1">
            <a:off x="1964639" y="2655324"/>
            <a:ext cx="1928700" cy="5595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7" name="Google Shape;397;p35"/>
          <p:cNvCxnSpPr>
            <a:stCxn id="387" idx="2"/>
            <a:endCxn id="388" idx="0"/>
          </p:cNvCxnSpPr>
          <p:nvPr/>
        </p:nvCxnSpPr>
        <p:spPr>
          <a:xfrm>
            <a:off x="3893339" y="2655324"/>
            <a:ext cx="0" cy="6309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8" name="Google Shape;398;p35"/>
          <p:cNvCxnSpPr>
            <a:stCxn id="388" idx="2"/>
            <a:endCxn id="389" idx="0"/>
          </p:cNvCxnSpPr>
          <p:nvPr/>
        </p:nvCxnSpPr>
        <p:spPr>
          <a:xfrm flipH="1">
            <a:off x="3857639" y="3655456"/>
            <a:ext cx="35700" cy="6309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9" name="Google Shape;399;p35"/>
          <p:cNvCxnSpPr>
            <a:stCxn id="385" idx="2"/>
            <a:endCxn id="389" idx="0"/>
          </p:cNvCxnSpPr>
          <p:nvPr/>
        </p:nvCxnSpPr>
        <p:spPr>
          <a:xfrm>
            <a:off x="1964513" y="3584018"/>
            <a:ext cx="1893000" cy="7023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00" name="Google Shape;400;p35"/>
          <p:cNvSpPr txBox="1"/>
          <p:nvPr/>
        </p:nvSpPr>
        <p:spPr>
          <a:xfrm>
            <a:off x="7429520" y="5857892"/>
            <a:ext cx="1285884" cy="36933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Пиджак</a:t>
            </a:r>
            <a:endParaRPr/>
          </a:p>
        </p:txBody>
      </p:sp>
      <p:sp>
        <p:nvSpPr>
          <p:cNvPr id="401" name="Google Shape;401;p35"/>
          <p:cNvSpPr txBox="1"/>
          <p:nvPr/>
        </p:nvSpPr>
        <p:spPr>
          <a:xfrm>
            <a:off x="5929322" y="5857892"/>
            <a:ext cx="928693" cy="36933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Ремень</a:t>
            </a:r>
            <a:endParaRPr/>
          </a:p>
        </p:txBody>
      </p:sp>
      <p:cxnSp>
        <p:nvCxnSpPr>
          <p:cNvPr id="402" name="Google Shape;402;p35"/>
          <p:cNvCxnSpPr>
            <a:stCxn id="401" idx="3"/>
            <a:endCxn id="400" idx="1"/>
          </p:cNvCxnSpPr>
          <p:nvPr/>
        </p:nvCxnSpPr>
        <p:spPr>
          <a:xfrm>
            <a:off x="6858015" y="6042558"/>
            <a:ext cx="571500" cy="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03" name="Google Shape;403;p35"/>
          <p:cNvSpPr txBox="1"/>
          <p:nvPr/>
        </p:nvSpPr>
        <p:spPr>
          <a:xfrm>
            <a:off x="4000496" y="5857892"/>
            <a:ext cx="1285884" cy="36933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Ботинки</a:t>
            </a:r>
            <a:endParaRPr/>
          </a:p>
        </p:txBody>
      </p:sp>
      <p:cxnSp>
        <p:nvCxnSpPr>
          <p:cNvPr id="404" name="Google Shape;404;p35"/>
          <p:cNvCxnSpPr>
            <a:stCxn id="403" idx="3"/>
            <a:endCxn id="401" idx="1"/>
          </p:cNvCxnSpPr>
          <p:nvPr/>
        </p:nvCxnSpPr>
        <p:spPr>
          <a:xfrm>
            <a:off x="5286380" y="6042558"/>
            <a:ext cx="642900" cy="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05" name="Google Shape;405;p35"/>
          <p:cNvSpPr txBox="1"/>
          <p:nvPr/>
        </p:nvSpPr>
        <p:spPr>
          <a:xfrm>
            <a:off x="2643174" y="5857892"/>
            <a:ext cx="928693" cy="36933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Штаны</a:t>
            </a:r>
            <a:endParaRPr/>
          </a:p>
        </p:txBody>
      </p:sp>
      <p:cxnSp>
        <p:nvCxnSpPr>
          <p:cNvPr id="406" name="Google Shape;406;p35"/>
          <p:cNvCxnSpPr>
            <a:stCxn id="405" idx="3"/>
            <a:endCxn id="403" idx="1"/>
          </p:cNvCxnSpPr>
          <p:nvPr/>
        </p:nvCxnSpPr>
        <p:spPr>
          <a:xfrm>
            <a:off x="3571867" y="6042558"/>
            <a:ext cx="428700" cy="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07" name="Google Shape;407;p35"/>
          <p:cNvSpPr txBox="1"/>
          <p:nvPr/>
        </p:nvSpPr>
        <p:spPr>
          <a:xfrm>
            <a:off x="1285852" y="5857892"/>
            <a:ext cx="928693" cy="36933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Трусы</a:t>
            </a:r>
            <a:endParaRPr/>
          </a:p>
        </p:txBody>
      </p:sp>
      <p:cxnSp>
        <p:nvCxnSpPr>
          <p:cNvPr id="408" name="Google Shape;408;p35"/>
          <p:cNvCxnSpPr>
            <a:stCxn id="407" idx="3"/>
            <a:endCxn id="405" idx="1"/>
          </p:cNvCxnSpPr>
          <p:nvPr/>
        </p:nvCxnSpPr>
        <p:spPr>
          <a:xfrm>
            <a:off x="2214545" y="6042558"/>
            <a:ext cx="428700" cy="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09" name="Google Shape;409;p35"/>
          <p:cNvSpPr txBox="1"/>
          <p:nvPr/>
        </p:nvSpPr>
        <p:spPr>
          <a:xfrm>
            <a:off x="6215074" y="4929198"/>
            <a:ext cx="928693" cy="36933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Носки</a:t>
            </a:r>
            <a:endParaRPr/>
          </a:p>
        </p:txBody>
      </p:sp>
      <p:cxnSp>
        <p:nvCxnSpPr>
          <p:cNvPr id="410" name="Google Shape;410;p35"/>
          <p:cNvCxnSpPr>
            <a:stCxn id="409" idx="3"/>
            <a:endCxn id="407" idx="1"/>
          </p:cNvCxnSpPr>
          <p:nvPr/>
        </p:nvCxnSpPr>
        <p:spPr>
          <a:xfrm flipH="1">
            <a:off x="1285967" y="5113864"/>
            <a:ext cx="5857800" cy="928800"/>
          </a:xfrm>
          <a:prstGeom prst="curvedConnector5">
            <a:avLst>
              <a:gd fmla="val -3902" name="adj1"/>
              <a:gd fmla="val 49994" name="adj2"/>
              <a:gd fmla="val 103904" name="adj3"/>
            </a:avLst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11" name="Google Shape;411;p35"/>
          <p:cNvSpPr txBox="1"/>
          <p:nvPr/>
        </p:nvSpPr>
        <p:spPr>
          <a:xfrm>
            <a:off x="4786314" y="4929198"/>
            <a:ext cx="928693" cy="36933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Галстук</a:t>
            </a:r>
            <a:endParaRPr/>
          </a:p>
        </p:txBody>
      </p:sp>
      <p:cxnSp>
        <p:nvCxnSpPr>
          <p:cNvPr id="412" name="Google Shape;412;p35"/>
          <p:cNvCxnSpPr>
            <a:stCxn id="411" idx="3"/>
            <a:endCxn id="409" idx="1"/>
          </p:cNvCxnSpPr>
          <p:nvPr/>
        </p:nvCxnSpPr>
        <p:spPr>
          <a:xfrm>
            <a:off x="5715007" y="5113864"/>
            <a:ext cx="500100" cy="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13" name="Google Shape;413;p35"/>
          <p:cNvSpPr txBox="1"/>
          <p:nvPr/>
        </p:nvSpPr>
        <p:spPr>
          <a:xfrm>
            <a:off x="2857488" y="4929198"/>
            <a:ext cx="1357322" cy="36933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Рубашка</a:t>
            </a:r>
            <a:endParaRPr/>
          </a:p>
        </p:txBody>
      </p:sp>
      <p:cxnSp>
        <p:nvCxnSpPr>
          <p:cNvPr id="414" name="Google Shape;414;p35"/>
          <p:cNvCxnSpPr>
            <a:stCxn id="413" idx="3"/>
            <a:endCxn id="411" idx="1"/>
          </p:cNvCxnSpPr>
          <p:nvPr/>
        </p:nvCxnSpPr>
        <p:spPr>
          <a:xfrm>
            <a:off x="4214810" y="5113864"/>
            <a:ext cx="571500" cy="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15" name="Google Shape;415;p35"/>
          <p:cNvSpPr txBox="1"/>
          <p:nvPr/>
        </p:nvSpPr>
        <p:spPr>
          <a:xfrm>
            <a:off x="1357290" y="4929198"/>
            <a:ext cx="928693" cy="36933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Часы</a:t>
            </a:r>
            <a:endParaRPr/>
          </a:p>
        </p:txBody>
      </p:sp>
      <p:cxnSp>
        <p:nvCxnSpPr>
          <p:cNvPr id="416" name="Google Shape;416;p35"/>
          <p:cNvCxnSpPr>
            <a:stCxn id="415" idx="3"/>
            <a:endCxn id="413" idx="1"/>
          </p:cNvCxnSpPr>
          <p:nvPr/>
        </p:nvCxnSpPr>
        <p:spPr>
          <a:xfrm>
            <a:off x="2285983" y="5113864"/>
            <a:ext cx="571500" cy="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_2.jpg" id="421" name="Google Shape;42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4168" y="4432050"/>
            <a:ext cx="2448272" cy="22373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_1.jpg" id="422" name="Google Shape;42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8682" y="3501008"/>
            <a:ext cx="2442733" cy="2232248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6"/>
          <p:cNvSpPr txBox="1"/>
          <p:nvPr>
            <p:ph type="title"/>
          </p:nvPr>
        </p:nvSpPr>
        <p:spPr>
          <a:xfrm>
            <a:off x="395536" y="231639"/>
            <a:ext cx="8229600" cy="922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Calibri"/>
              <a:buNone/>
            </a:pPr>
            <a:r>
              <a:rPr lang="ru-RU" sz="3600">
                <a:solidFill>
                  <a:srgbClr val="00B050"/>
                </a:solidFill>
              </a:rPr>
              <a:t>Поиск компонент связности в неориентированном графе</a:t>
            </a:r>
            <a:endParaRPr/>
          </a:p>
        </p:txBody>
      </p:sp>
      <p:sp>
        <p:nvSpPr>
          <p:cNvPr id="424" name="Google Shape;424;p36"/>
          <p:cNvSpPr txBox="1"/>
          <p:nvPr>
            <p:ph idx="1" type="body"/>
          </p:nvPr>
        </p:nvSpPr>
        <p:spPr>
          <a:xfrm>
            <a:off x="230833" y="1448780"/>
            <a:ext cx="8229600" cy="2232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i="1" lang="ru-RU">
                <a:solidFill>
                  <a:srgbClr val="FF0000"/>
                </a:solidFill>
              </a:rPr>
              <a:t>Компонента связности графа </a:t>
            </a:r>
            <a:r>
              <a:rPr lang="ru-RU"/>
              <a:t>– это такое множество вершин  неориентированного графа, что для любых двух вершин из этого множества существует путь из одной в другую, и не существует пути из вершины этого множества в вершину не из этого множества.</a:t>
            </a:r>
            <a:endParaRPr/>
          </a:p>
        </p:txBody>
      </p:sp>
      <p:pic>
        <p:nvPicPr>
          <p:cNvPr descr="gk_12.jpg" id="425" name="Google Shape;425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6160" y="3861048"/>
            <a:ext cx="2442733" cy="2232248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6"/>
          <p:cNvSpPr/>
          <p:nvPr/>
        </p:nvSpPr>
        <p:spPr>
          <a:xfrm>
            <a:off x="1888328" y="3861048"/>
            <a:ext cx="360040" cy="36004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6"/>
          <p:cNvSpPr/>
          <p:nvPr/>
        </p:nvSpPr>
        <p:spPr>
          <a:xfrm>
            <a:off x="2458853" y="5229200"/>
            <a:ext cx="360040" cy="36004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6"/>
          <p:cNvSpPr/>
          <p:nvPr/>
        </p:nvSpPr>
        <p:spPr>
          <a:xfrm>
            <a:off x="1024232" y="5733256"/>
            <a:ext cx="360040" cy="36004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6"/>
          <p:cNvSpPr/>
          <p:nvPr/>
        </p:nvSpPr>
        <p:spPr>
          <a:xfrm>
            <a:off x="376160" y="5229200"/>
            <a:ext cx="360040" cy="36004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7"/>
          <p:cNvSpPr txBox="1"/>
          <p:nvPr>
            <p:ph type="title"/>
          </p:nvPr>
        </p:nvSpPr>
        <p:spPr>
          <a:xfrm>
            <a:off x="457200" y="274638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ru-RU" sz="2800"/>
              <a:t>Реализация поиска компонент связности в графе</a:t>
            </a:r>
            <a:endParaRPr/>
          </a:p>
        </p:txBody>
      </p:sp>
      <p:sp>
        <p:nvSpPr>
          <p:cNvPr id="435" name="Google Shape;435;p37"/>
          <p:cNvSpPr txBox="1"/>
          <p:nvPr>
            <p:ph idx="1" type="body"/>
          </p:nvPr>
        </p:nvSpPr>
        <p:spPr>
          <a:xfrm>
            <a:off x="457200" y="1000108"/>
            <a:ext cx="8229600" cy="5643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Поиск (</a:t>
            </a:r>
            <a:r>
              <a:rPr b="1" i="1" lang="ru-RU">
                <a:latin typeface="Courier New"/>
                <a:ea typeface="Courier New"/>
                <a:cs typeface="Courier New"/>
                <a:sym typeface="Courier New"/>
              </a:rPr>
              <a:t>u, n</a:t>
            </a: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   цвет [</a:t>
            </a:r>
            <a:r>
              <a:rPr b="1" i="1" lang="ru-RU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i="1" lang="ru-RU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/>
              <a:t>←</a:t>
            </a:r>
            <a:r>
              <a:rPr b="1" i="1" lang="ru-RU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серый;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  	C[u]</a:t>
            </a:r>
            <a:r>
              <a:rPr b="1" i="1" lang="ru-RU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/>
              <a:t>←</a:t>
            </a: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 n;    	// номер компоненты связности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   для ∀ v ∈</a:t>
            </a:r>
            <a:r>
              <a:rPr b="1" lang="ru-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смежные(</a:t>
            </a:r>
            <a:r>
              <a:rPr b="1" i="1" lang="ru-RU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) выполнить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	{</a:t>
            </a:r>
            <a:br>
              <a:rPr b="1" lang="ru-RU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   если (цвет[v] = белый) то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        Поиск(v, </a:t>
            </a:r>
            <a:r>
              <a:rPr b="1" i="1" lang="ru-RU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   цвет[</a:t>
            </a:r>
            <a:r>
              <a:rPr b="1" i="1" lang="ru-RU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i="1" lang="ru-RU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/>
              <a:t>←</a:t>
            </a:r>
            <a:r>
              <a:rPr b="1" i="1" lang="ru-RU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чёрный;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DFS(G)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 	для ∀u ∈</a:t>
            </a:r>
            <a:r>
              <a:rPr b="1" lang="ru-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V выполнить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      цвет [u] </a:t>
            </a:r>
            <a:r>
              <a:rPr lang="ru-RU"/>
              <a:t>←</a:t>
            </a: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 белый;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   nk </a:t>
            </a:r>
            <a:r>
              <a:rPr lang="ru-RU"/>
              <a:t>←</a:t>
            </a: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  	для ∀u ∈</a:t>
            </a:r>
            <a:r>
              <a:rPr b="1" lang="ru-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V выполнить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     если (цвет [u] = белый) то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	 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		nk ++;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	  	Поиск(u, nk);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	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lang="ru-RU" sz="3200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Разложение ориентированного графа на компоненты сильной связности</a:t>
            </a:r>
            <a:endParaRPr/>
          </a:p>
        </p:txBody>
      </p:sp>
      <p:sp>
        <p:nvSpPr>
          <p:cNvPr id="441" name="Google Shape;441;p3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Компоненты сильной связности</a:t>
            </a:r>
            <a:endParaRPr/>
          </a:p>
        </p:txBody>
      </p:sp>
      <p:sp>
        <p:nvSpPr>
          <p:cNvPr id="447" name="Google Shape;447;p39"/>
          <p:cNvSpPr txBox="1"/>
          <p:nvPr>
            <p:ph idx="1" type="body"/>
          </p:nvPr>
        </p:nvSpPr>
        <p:spPr>
          <a:xfrm>
            <a:off x="457200" y="1600200"/>
            <a:ext cx="8229600" cy="498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ru-RU">
                <a:solidFill>
                  <a:srgbClr val="FF0000"/>
                </a:solidFill>
              </a:rPr>
              <a:t>Сильно связной компонентой </a:t>
            </a:r>
            <a:r>
              <a:rPr lang="ru-RU"/>
              <a:t>графа </a:t>
            </a:r>
            <a:r>
              <a:rPr i="1" lang="ru-RU"/>
              <a:t>G</a:t>
            </a:r>
            <a:r>
              <a:rPr lang="ru-RU"/>
              <a:t> = (</a:t>
            </a:r>
            <a:r>
              <a:rPr i="1" lang="ru-RU"/>
              <a:t>V</a:t>
            </a:r>
            <a:r>
              <a:rPr lang="ru-RU"/>
              <a:t>, </a:t>
            </a:r>
            <a:r>
              <a:rPr i="1" lang="ru-RU"/>
              <a:t>E</a:t>
            </a:r>
            <a:r>
              <a:rPr lang="ru-RU"/>
              <a:t>) называется максимальное множество вершин </a:t>
            </a:r>
            <a:r>
              <a:rPr i="1" lang="ru-RU"/>
              <a:t>C</a:t>
            </a:r>
            <a:r>
              <a:rPr lang="ru-RU"/>
              <a:t> ⊆ </a:t>
            </a:r>
            <a:r>
              <a:rPr i="1" lang="ru-RU"/>
              <a:t>V</a:t>
            </a:r>
            <a:r>
              <a:rPr lang="ru-RU"/>
              <a:t>, такое что для каждой пары вершин </a:t>
            </a:r>
            <a:r>
              <a:rPr i="1" lang="ru-RU"/>
              <a:t>u</a:t>
            </a:r>
            <a:r>
              <a:rPr lang="ru-RU"/>
              <a:t> и </a:t>
            </a:r>
            <a:r>
              <a:rPr i="1" lang="ru-RU"/>
              <a:t>v</a:t>
            </a:r>
            <a:r>
              <a:rPr lang="ru-RU"/>
              <a:t> из </a:t>
            </a:r>
            <a:r>
              <a:rPr i="1" lang="ru-RU"/>
              <a:t>С</a:t>
            </a:r>
            <a:r>
              <a:rPr lang="ru-RU"/>
              <a:t> справедливо, что как </a:t>
            </a:r>
            <a:r>
              <a:rPr i="1" lang="ru-RU"/>
              <a:t>u</a:t>
            </a:r>
            <a:r>
              <a:rPr lang="ru-RU"/>
              <a:t> достижимо из </a:t>
            </a:r>
            <a:r>
              <a:rPr i="1" lang="ru-RU"/>
              <a:t>v</a:t>
            </a:r>
            <a:r>
              <a:rPr lang="ru-RU"/>
              <a:t>, так и </a:t>
            </a:r>
            <a:r>
              <a:rPr i="1" lang="ru-RU"/>
              <a:t>v</a:t>
            </a:r>
            <a:r>
              <a:rPr lang="ru-RU"/>
              <a:t> достижимо из </a:t>
            </a:r>
            <a:r>
              <a:rPr i="1" lang="ru-RU"/>
              <a:t>u</a:t>
            </a:r>
            <a:r>
              <a:rPr lang="ru-RU"/>
              <a:t>.</a:t>
            </a:r>
            <a:endParaRPr/>
          </a:p>
          <a:p>
            <a:pPr indent="0" lvl="0" marL="0" rtl="0" algn="just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/>
              <a:t>Компонентами сильной связности </a:t>
            </a:r>
            <a:r>
              <a:rPr lang="ru-RU"/>
              <a:t>орграфа называются его максимальные по включению сильно связные подграфы. Областью сильной связности называется множество вершин компонентов сильной связности.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0196" y="1052736"/>
            <a:ext cx="3363640" cy="99544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0"/>
          <p:cNvSpPr txBox="1"/>
          <p:nvPr>
            <p:ph type="title"/>
          </p:nvPr>
        </p:nvSpPr>
        <p:spPr>
          <a:xfrm>
            <a:off x="472056" y="44004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Компоненты сильной связности</a:t>
            </a:r>
            <a:endParaRPr/>
          </a:p>
        </p:txBody>
      </p:sp>
      <p:sp>
        <p:nvSpPr>
          <p:cNvPr id="454" name="Google Shape;454;p40"/>
          <p:cNvSpPr txBox="1"/>
          <p:nvPr>
            <p:ph idx="1" type="body"/>
          </p:nvPr>
        </p:nvSpPr>
        <p:spPr>
          <a:xfrm>
            <a:off x="497216" y="678086"/>
            <a:ext cx="8229600" cy="6135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Вершины u, v называются сильно связными, если в графе G существует путь (необязательно прямой) u→v И v→u (Обозначим сильно связные вершины u↔v)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Компоненты сильной связности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455" name="Google Shape;45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5656" y="2204864"/>
            <a:ext cx="6010275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3968" y="2924944"/>
            <a:ext cx="3877301" cy="2646412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1"/>
          <p:cNvSpPr txBox="1"/>
          <p:nvPr>
            <p:ph type="title"/>
          </p:nvPr>
        </p:nvSpPr>
        <p:spPr>
          <a:xfrm>
            <a:off x="472056" y="44004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Компоненты сильной связности</a:t>
            </a:r>
            <a:endParaRPr/>
          </a:p>
        </p:txBody>
      </p:sp>
      <p:sp>
        <p:nvSpPr>
          <p:cNvPr id="462" name="Google Shape;462;p41"/>
          <p:cNvSpPr txBox="1"/>
          <p:nvPr>
            <p:ph idx="1" type="body"/>
          </p:nvPr>
        </p:nvSpPr>
        <p:spPr>
          <a:xfrm>
            <a:off x="497216" y="678086"/>
            <a:ext cx="8229600" cy="6135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/>
              <a:t>Компоненты сильной связности </a:t>
            </a:r>
            <a:r>
              <a:rPr lang="ru-RU" sz="1800"/>
              <a:t>- максимальные по включению сильно связные подграфы.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/>
              <a:t>Инвертирование графа </a:t>
            </a:r>
            <a:r>
              <a:rPr lang="ru-RU" sz="1800"/>
              <a:t>- смена направления всех рёбер в графе на противоположные (двунаправленное ребро остаётся самим собой)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/>
              <a:t>Инвертирование графа</a:t>
            </a:r>
            <a:r>
              <a:rPr lang="ru-RU" sz="1800"/>
              <a:t> - процесс поворота рёбер в обратную сторону (двунаправленное ребро останется самим собой)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Можно привести несколько достаточно очевидных лемм: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1. Компонента сильной связности - это множество вершин, входящих в множество циклов, имеющих хотя бы одну общую вершину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	связаны циклы 1 и 2, 2 и 3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2. Инвертирование рёбер цикла не влияет на его цикличность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3. Если истинно u ↔ v И v ↔ w, то истинно u ↔ v ↔ w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4. Отдельная вершина представляет собой одну компоненту сильной связности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 sz="3200"/>
              <a:t>Поиск в глубину (</a:t>
            </a:r>
            <a:r>
              <a:rPr b="1" i="1" lang="ru-RU" sz="3200"/>
              <a:t>Depth-first search, DFS</a:t>
            </a:r>
            <a:r>
              <a:rPr b="1" lang="ru-RU" sz="3200"/>
              <a:t>)</a:t>
            </a:r>
            <a:endParaRPr sz="3200"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107504" y="928670"/>
            <a:ext cx="8928992" cy="5812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357188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Легко увидеть, что алгоритм является рекурсивным — для обхода всего графа нужно переместиться в соседнюю вершину, после чего повторить для этой вершины алгоритм обхода. Но тогда возникает проблема зацикливания — если из вершины A можно перейти в вершину B, то из вершины B можно перейти в вершину A и рекурсия будет бесконечной. Для борьбы с рекурсией нужно применить очень простую идею — </a:t>
            </a:r>
            <a:r>
              <a:rPr b="1" lang="ru-RU" sz="2000"/>
              <a:t>исследователь не должен идти в ту вершину, в которой он уже был раньше</a:t>
            </a:r>
            <a:r>
              <a:rPr lang="ru-RU" sz="2000"/>
              <a:t>, то есть которая не представляет для него интерес (считаем, что интерес для исследователя представляют только вершины, в которых он не был ранее). Итак, уточненный алгоритм может выглядеть следующим образом:</a:t>
            </a:r>
            <a:endParaRPr/>
          </a:p>
          <a:p>
            <a:pPr indent="-342900" lvl="0" marL="89535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ru-RU" sz="2000"/>
              <a:t>Пойти в какую-нибудь смежную вершину, не посещенную ранее.</a:t>
            </a:r>
            <a:endParaRPr/>
          </a:p>
          <a:p>
            <a:pPr indent="-342900" lvl="0" marL="89535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ru-RU" sz="2000"/>
              <a:t>Запустить из этой вершины алгоритм обхода в глубину</a:t>
            </a:r>
            <a:endParaRPr/>
          </a:p>
          <a:p>
            <a:pPr indent="-342900" lvl="0" marL="89535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ru-RU" sz="2000"/>
              <a:t>Вернуться в начальную вершину.</a:t>
            </a:r>
            <a:endParaRPr/>
          </a:p>
          <a:p>
            <a:pPr indent="-342900" lvl="0" marL="89535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ru-RU" sz="2000"/>
              <a:t>Повторить пункты 1-3 для всех не посещенных ранее смежных вершин.</a:t>
            </a:r>
            <a:endParaRPr/>
          </a:p>
          <a:p>
            <a:pPr indent="-412750" lvl="0" marL="51435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Пример</a:t>
            </a:r>
            <a:endParaRPr/>
          </a:p>
        </p:txBody>
      </p:sp>
      <p:sp>
        <p:nvSpPr>
          <p:cNvPr id="468" name="Google Shape;468;p42"/>
          <p:cNvSpPr txBox="1"/>
          <p:nvPr>
            <p:ph idx="1" type="body"/>
          </p:nvPr>
        </p:nvSpPr>
        <p:spPr>
          <a:xfrm>
            <a:off x="251520" y="4490160"/>
            <a:ext cx="8640960" cy="209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		</a:t>
            </a:r>
            <a:r>
              <a:rPr b="1" lang="ru-RU"/>
              <a:t>Сильно связные компоненты графа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	Орграф, не принадлежащий к классу сильно связных графов, содержит некоторый набор сильно связных компонент, и некоторый набор ориентированных рёбер, идущих от одной компоненты к другой.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Любая вершина орграфа сильно связна сама с собой.</a:t>
            </a:r>
            <a:endParaRPr/>
          </a:p>
        </p:txBody>
      </p:sp>
      <p:sp>
        <p:nvSpPr>
          <p:cNvPr id="469" name="Google Shape;469;p42"/>
          <p:cNvSpPr/>
          <p:nvPr/>
        </p:nvSpPr>
        <p:spPr>
          <a:xfrm>
            <a:off x="1381403" y="1979475"/>
            <a:ext cx="586275" cy="504056"/>
          </a:xfrm>
          <a:prstGeom prst="ellipse">
            <a:avLst/>
          </a:prstGeom>
          <a:solidFill>
            <a:srgbClr val="DAE5F1"/>
          </a:solidFill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2"/>
          <p:cNvSpPr/>
          <p:nvPr/>
        </p:nvSpPr>
        <p:spPr>
          <a:xfrm>
            <a:off x="1381403" y="3246467"/>
            <a:ext cx="586275" cy="504056"/>
          </a:xfrm>
          <a:prstGeom prst="ellipse">
            <a:avLst/>
          </a:prstGeom>
          <a:solidFill>
            <a:srgbClr val="DAE5F1"/>
          </a:solidFill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42"/>
          <p:cNvSpPr/>
          <p:nvPr/>
        </p:nvSpPr>
        <p:spPr>
          <a:xfrm>
            <a:off x="3043776" y="3227422"/>
            <a:ext cx="586275" cy="504056"/>
          </a:xfrm>
          <a:prstGeom prst="ellipse">
            <a:avLst/>
          </a:prstGeom>
          <a:solidFill>
            <a:srgbClr val="DAE5F1"/>
          </a:solidFill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2"/>
          <p:cNvSpPr/>
          <p:nvPr/>
        </p:nvSpPr>
        <p:spPr>
          <a:xfrm>
            <a:off x="4938207" y="3227422"/>
            <a:ext cx="586275" cy="504056"/>
          </a:xfrm>
          <a:prstGeom prst="ellipse">
            <a:avLst/>
          </a:prstGeom>
          <a:solidFill>
            <a:srgbClr val="DAE5F1"/>
          </a:solidFill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42"/>
          <p:cNvSpPr/>
          <p:nvPr/>
        </p:nvSpPr>
        <p:spPr>
          <a:xfrm>
            <a:off x="6988781" y="3227422"/>
            <a:ext cx="586275" cy="504056"/>
          </a:xfrm>
          <a:prstGeom prst="ellipse">
            <a:avLst/>
          </a:prstGeom>
          <a:solidFill>
            <a:srgbClr val="DAE5F1"/>
          </a:solidFill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42"/>
          <p:cNvSpPr/>
          <p:nvPr/>
        </p:nvSpPr>
        <p:spPr>
          <a:xfrm>
            <a:off x="3043776" y="1979475"/>
            <a:ext cx="586275" cy="504056"/>
          </a:xfrm>
          <a:prstGeom prst="ellipse">
            <a:avLst/>
          </a:prstGeom>
          <a:solidFill>
            <a:srgbClr val="DAE5F1"/>
          </a:solidFill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42"/>
          <p:cNvSpPr/>
          <p:nvPr/>
        </p:nvSpPr>
        <p:spPr>
          <a:xfrm>
            <a:off x="4938207" y="2006807"/>
            <a:ext cx="586275" cy="504056"/>
          </a:xfrm>
          <a:prstGeom prst="ellipse">
            <a:avLst/>
          </a:prstGeom>
          <a:solidFill>
            <a:srgbClr val="DAE5F1"/>
          </a:solidFill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2"/>
          <p:cNvSpPr/>
          <p:nvPr/>
        </p:nvSpPr>
        <p:spPr>
          <a:xfrm>
            <a:off x="6990170" y="2017565"/>
            <a:ext cx="586275" cy="504056"/>
          </a:xfrm>
          <a:prstGeom prst="ellipse">
            <a:avLst/>
          </a:prstGeom>
          <a:solidFill>
            <a:srgbClr val="DAE5F1"/>
          </a:solidFill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7" name="Google Shape;477;p42"/>
          <p:cNvCxnSpPr>
            <a:stCxn id="469" idx="6"/>
            <a:endCxn id="474" idx="2"/>
          </p:cNvCxnSpPr>
          <p:nvPr/>
        </p:nvCxnSpPr>
        <p:spPr>
          <a:xfrm>
            <a:off x="1967678" y="2231503"/>
            <a:ext cx="1076100" cy="0"/>
          </a:xfrm>
          <a:prstGeom prst="straightConnector1">
            <a:avLst/>
          </a:prstGeom>
          <a:noFill/>
          <a:ln cap="flat" cmpd="sng" w="19050">
            <a:solidFill>
              <a:srgbClr val="24406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478" name="Google Shape;478;p42"/>
          <p:cNvCxnSpPr>
            <a:stCxn id="470" idx="0"/>
            <a:endCxn id="469" idx="4"/>
          </p:cNvCxnSpPr>
          <p:nvPr/>
        </p:nvCxnSpPr>
        <p:spPr>
          <a:xfrm rot="10800000">
            <a:off x="1674540" y="2483567"/>
            <a:ext cx="0" cy="762900"/>
          </a:xfrm>
          <a:prstGeom prst="straightConnector1">
            <a:avLst/>
          </a:prstGeom>
          <a:noFill/>
          <a:ln cap="flat" cmpd="sng" w="19050">
            <a:solidFill>
              <a:srgbClr val="24406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479" name="Google Shape;479;p42"/>
          <p:cNvCxnSpPr>
            <a:stCxn id="474" idx="6"/>
            <a:endCxn id="475" idx="2"/>
          </p:cNvCxnSpPr>
          <p:nvPr/>
        </p:nvCxnSpPr>
        <p:spPr>
          <a:xfrm>
            <a:off x="3630051" y="2231503"/>
            <a:ext cx="1308300" cy="27300"/>
          </a:xfrm>
          <a:prstGeom prst="straightConnector1">
            <a:avLst/>
          </a:prstGeom>
          <a:noFill/>
          <a:ln cap="flat" cmpd="sng" w="19050">
            <a:solidFill>
              <a:srgbClr val="24406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480" name="Google Shape;480;p42"/>
          <p:cNvCxnSpPr>
            <a:stCxn id="470" idx="6"/>
            <a:endCxn id="471" idx="2"/>
          </p:cNvCxnSpPr>
          <p:nvPr/>
        </p:nvCxnSpPr>
        <p:spPr>
          <a:xfrm flipH="1" rot="10800000">
            <a:off x="1967678" y="3479595"/>
            <a:ext cx="1076100" cy="18900"/>
          </a:xfrm>
          <a:prstGeom prst="straightConnector1">
            <a:avLst/>
          </a:prstGeom>
          <a:noFill/>
          <a:ln cap="flat" cmpd="sng" w="19050">
            <a:solidFill>
              <a:srgbClr val="24406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481" name="Google Shape;481;p42"/>
          <p:cNvCxnSpPr>
            <a:stCxn id="472" idx="6"/>
            <a:endCxn id="473" idx="2"/>
          </p:cNvCxnSpPr>
          <p:nvPr/>
        </p:nvCxnSpPr>
        <p:spPr>
          <a:xfrm>
            <a:off x="5524482" y="3479450"/>
            <a:ext cx="1464300" cy="0"/>
          </a:xfrm>
          <a:prstGeom prst="straightConnector1">
            <a:avLst/>
          </a:prstGeom>
          <a:noFill/>
          <a:ln cap="flat" cmpd="sng" w="19050">
            <a:solidFill>
              <a:srgbClr val="24406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482" name="Google Shape;482;p42"/>
          <p:cNvCxnSpPr>
            <a:stCxn id="474" idx="3"/>
            <a:endCxn id="470" idx="7"/>
          </p:cNvCxnSpPr>
          <p:nvPr/>
        </p:nvCxnSpPr>
        <p:spPr>
          <a:xfrm flipH="1">
            <a:off x="1881934" y="2409714"/>
            <a:ext cx="1247700" cy="910500"/>
          </a:xfrm>
          <a:prstGeom prst="straightConnector1">
            <a:avLst/>
          </a:prstGeom>
          <a:noFill/>
          <a:ln cap="flat" cmpd="sng" w="19050">
            <a:solidFill>
              <a:srgbClr val="24406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483" name="Google Shape;483;p42"/>
          <p:cNvCxnSpPr>
            <a:stCxn id="474" idx="4"/>
            <a:endCxn id="471" idx="0"/>
          </p:cNvCxnSpPr>
          <p:nvPr/>
        </p:nvCxnSpPr>
        <p:spPr>
          <a:xfrm>
            <a:off x="3336914" y="2483531"/>
            <a:ext cx="0" cy="744000"/>
          </a:xfrm>
          <a:prstGeom prst="straightConnector1">
            <a:avLst/>
          </a:prstGeom>
          <a:noFill/>
          <a:ln cap="flat" cmpd="sng" w="19050">
            <a:solidFill>
              <a:srgbClr val="24406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484" name="Google Shape;484;p42"/>
          <p:cNvCxnSpPr>
            <a:stCxn id="475" idx="4"/>
            <a:endCxn id="472" idx="0"/>
          </p:cNvCxnSpPr>
          <p:nvPr/>
        </p:nvCxnSpPr>
        <p:spPr>
          <a:xfrm>
            <a:off x="5231345" y="2510863"/>
            <a:ext cx="0" cy="716700"/>
          </a:xfrm>
          <a:prstGeom prst="straightConnector1">
            <a:avLst/>
          </a:prstGeom>
          <a:noFill/>
          <a:ln cap="flat" cmpd="sng" w="19050">
            <a:solidFill>
              <a:srgbClr val="24406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485" name="Google Shape;485;p42"/>
          <p:cNvCxnSpPr>
            <a:stCxn id="476" idx="4"/>
            <a:endCxn id="473" idx="0"/>
          </p:cNvCxnSpPr>
          <p:nvPr/>
        </p:nvCxnSpPr>
        <p:spPr>
          <a:xfrm flipH="1">
            <a:off x="7281808" y="2521621"/>
            <a:ext cx="1500" cy="705900"/>
          </a:xfrm>
          <a:prstGeom prst="straightConnector1">
            <a:avLst/>
          </a:prstGeom>
          <a:noFill/>
          <a:ln cap="flat" cmpd="sng" w="19050">
            <a:solidFill>
              <a:srgbClr val="24406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486" name="Google Shape;486;p42"/>
          <p:cNvCxnSpPr>
            <a:stCxn id="475" idx="7"/>
            <a:endCxn id="476" idx="1"/>
          </p:cNvCxnSpPr>
          <p:nvPr/>
        </p:nvCxnSpPr>
        <p:spPr>
          <a:xfrm flipH="1" rot="-5400000">
            <a:off x="6251924" y="1267324"/>
            <a:ext cx="10800" cy="1637400"/>
          </a:xfrm>
          <a:prstGeom prst="curvedConnector3">
            <a:avLst>
              <a:gd fmla="val -1545836" name="adj1"/>
            </a:avLst>
          </a:prstGeom>
          <a:noFill/>
          <a:ln cap="flat" cmpd="sng" w="19050">
            <a:solidFill>
              <a:srgbClr val="0F243E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87" name="Google Shape;487;p42"/>
          <p:cNvCxnSpPr>
            <a:stCxn id="471" idx="7"/>
            <a:endCxn id="472" idx="1"/>
          </p:cNvCxnSpPr>
          <p:nvPr/>
        </p:nvCxnSpPr>
        <p:spPr>
          <a:xfrm flipH="1" rot="-5400000">
            <a:off x="4283843" y="2561589"/>
            <a:ext cx="600" cy="1479900"/>
          </a:xfrm>
          <a:prstGeom prst="curvedConnector3">
            <a:avLst>
              <a:gd fmla="val -49344461" name="adj1"/>
            </a:avLst>
          </a:prstGeom>
          <a:noFill/>
          <a:ln cap="flat" cmpd="sng" w="19050">
            <a:solidFill>
              <a:srgbClr val="0F243E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88" name="Google Shape;488;p42"/>
          <p:cNvCxnSpPr>
            <a:stCxn id="476" idx="3"/>
            <a:endCxn id="475" idx="5"/>
          </p:cNvCxnSpPr>
          <p:nvPr/>
        </p:nvCxnSpPr>
        <p:spPr>
          <a:xfrm flipH="1" rot="5400000">
            <a:off x="6251928" y="1623704"/>
            <a:ext cx="10800" cy="1637400"/>
          </a:xfrm>
          <a:prstGeom prst="curvedConnector3">
            <a:avLst>
              <a:gd fmla="val -1859419" name="adj1"/>
            </a:avLst>
          </a:prstGeom>
          <a:noFill/>
          <a:ln cap="flat" cmpd="sng" w="19050">
            <a:solidFill>
              <a:srgbClr val="0F243E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89" name="Google Shape;489;p42"/>
          <p:cNvCxnSpPr>
            <a:stCxn id="472" idx="3"/>
            <a:endCxn id="471" idx="5"/>
          </p:cNvCxnSpPr>
          <p:nvPr/>
        </p:nvCxnSpPr>
        <p:spPr>
          <a:xfrm rot="5400000">
            <a:off x="4283815" y="2918011"/>
            <a:ext cx="600" cy="1479900"/>
          </a:xfrm>
          <a:prstGeom prst="curvedConnector3">
            <a:avLst>
              <a:gd fmla="val 49344627" name="adj1"/>
            </a:avLst>
          </a:prstGeom>
          <a:noFill/>
          <a:ln cap="flat" cmpd="sng" w="19050">
            <a:solidFill>
              <a:srgbClr val="0F243E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90" name="Google Shape;490;p42"/>
          <p:cNvCxnSpPr>
            <a:stCxn id="473" idx="5"/>
            <a:endCxn id="473" idx="7"/>
          </p:cNvCxnSpPr>
          <p:nvPr/>
        </p:nvCxnSpPr>
        <p:spPr>
          <a:xfrm rot="-5400000">
            <a:off x="7311298" y="3479161"/>
            <a:ext cx="356400" cy="600"/>
          </a:xfrm>
          <a:prstGeom prst="curvedConnector5">
            <a:avLst>
              <a:gd fmla="val -65923" name="adj1"/>
              <a:gd fmla="val 116495979" name="adj2"/>
              <a:gd fmla="val 162365" name="adj3"/>
            </a:avLst>
          </a:prstGeom>
          <a:noFill/>
          <a:ln cap="flat" cmpd="sng" w="19050">
            <a:solidFill>
              <a:srgbClr val="0F243E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491" name="Google Shape;491;p42"/>
          <p:cNvSpPr/>
          <p:nvPr/>
        </p:nvSpPr>
        <p:spPr>
          <a:xfrm>
            <a:off x="968181" y="1508014"/>
            <a:ext cx="2795331" cy="2381273"/>
          </a:xfrm>
          <a:custGeom>
            <a:rect b="b" l="l" r="r" t="t"/>
            <a:pathLst>
              <a:path extrusionOk="0" h="2554810" w="3014222">
                <a:moveTo>
                  <a:pt x="940326" y="115029"/>
                </a:moveTo>
                <a:cubicBezTo>
                  <a:pt x="1401289" y="-75001"/>
                  <a:pt x="2464326" y="-5386"/>
                  <a:pt x="2769126" y="148895"/>
                </a:cubicBezTo>
                <a:cubicBezTo>
                  <a:pt x="3073926" y="303176"/>
                  <a:pt x="3117200" y="639961"/>
                  <a:pt x="2769126" y="1040717"/>
                </a:cubicBezTo>
                <a:cubicBezTo>
                  <a:pt x="2421052" y="1441473"/>
                  <a:pt x="1141644" y="2512036"/>
                  <a:pt x="680681" y="2553429"/>
                </a:cubicBezTo>
                <a:cubicBezTo>
                  <a:pt x="219718" y="2594822"/>
                  <a:pt x="-32400" y="1695473"/>
                  <a:pt x="3348" y="1289073"/>
                </a:cubicBezTo>
                <a:cubicBezTo>
                  <a:pt x="39096" y="882673"/>
                  <a:pt x="479363" y="305059"/>
                  <a:pt x="940326" y="115029"/>
                </a:cubicBezTo>
                <a:close/>
              </a:path>
            </a:pathLst>
          </a:custGeom>
          <a:solidFill>
            <a:srgbClr val="B7CCE4">
              <a:alpha val="12941"/>
            </a:srgbClr>
          </a:solidFill>
          <a:ln cap="flat" cmpd="sng" w="25400">
            <a:solidFill>
              <a:srgbClr val="C5D8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42"/>
          <p:cNvSpPr/>
          <p:nvPr/>
        </p:nvSpPr>
        <p:spPr>
          <a:xfrm>
            <a:off x="2714756" y="2913770"/>
            <a:ext cx="2923955" cy="1262739"/>
          </a:xfrm>
          <a:custGeom>
            <a:rect b="b" l="l" r="r" t="t"/>
            <a:pathLst>
              <a:path extrusionOk="0" h="1262739" w="2873029">
                <a:moveTo>
                  <a:pt x="1072779" y="28074"/>
                </a:moveTo>
                <a:cubicBezTo>
                  <a:pt x="1447194" y="1733"/>
                  <a:pt x="2246823" y="-45303"/>
                  <a:pt x="2529045" y="107097"/>
                </a:cubicBezTo>
                <a:cubicBezTo>
                  <a:pt x="2811267" y="259497"/>
                  <a:pt x="3003179" y="750563"/>
                  <a:pt x="2766112" y="942474"/>
                </a:cubicBezTo>
                <a:cubicBezTo>
                  <a:pt x="2529045" y="1134385"/>
                  <a:pt x="1560082" y="1290548"/>
                  <a:pt x="1106645" y="1258563"/>
                </a:cubicBezTo>
                <a:cubicBezTo>
                  <a:pt x="653208" y="1226578"/>
                  <a:pt x="182838" y="916133"/>
                  <a:pt x="45490" y="750563"/>
                </a:cubicBezTo>
                <a:cubicBezTo>
                  <a:pt x="-91858" y="584993"/>
                  <a:pt x="109460" y="379911"/>
                  <a:pt x="282556" y="265141"/>
                </a:cubicBezTo>
                <a:cubicBezTo>
                  <a:pt x="455652" y="150371"/>
                  <a:pt x="698364" y="54415"/>
                  <a:pt x="1072779" y="28074"/>
                </a:cubicBezTo>
                <a:close/>
              </a:path>
            </a:pathLst>
          </a:custGeom>
          <a:solidFill>
            <a:srgbClr val="B7CCE4">
              <a:alpha val="11764"/>
            </a:srgbClr>
          </a:solidFill>
          <a:ln cap="flat" cmpd="sng" w="25400">
            <a:solidFill>
              <a:srgbClr val="B7CC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42"/>
          <p:cNvSpPr/>
          <p:nvPr/>
        </p:nvSpPr>
        <p:spPr>
          <a:xfrm>
            <a:off x="4640151" y="1720124"/>
            <a:ext cx="3169546" cy="1040709"/>
          </a:xfrm>
          <a:custGeom>
            <a:rect b="b" l="l" r="r" t="t"/>
            <a:pathLst>
              <a:path extrusionOk="0" h="1040709" w="3114343">
                <a:moveTo>
                  <a:pt x="1301895" y="1094"/>
                </a:moveTo>
                <a:cubicBezTo>
                  <a:pt x="1678191" y="2976"/>
                  <a:pt x="2417614" y="-23365"/>
                  <a:pt x="2713006" y="102694"/>
                </a:cubicBezTo>
                <a:cubicBezTo>
                  <a:pt x="3008398" y="228753"/>
                  <a:pt x="3202191" y="601286"/>
                  <a:pt x="3074250" y="757449"/>
                </a:cubicBezTo>
                <a:cubicBezTo>
                  <a:pt x="2946309" y="913612"/>
                  <a:pt x="2410087" y="1026502"/>
                  <a:pt x="1945361" y="1039672"/>
                </a:cubicBezTo>
                <a:cubicBezTo>
                  <a:pt x="1480635" y="1052843"/>
                  <a:pt x="607628" y="938072"/>
                  <a:pt x="285895" y="836472"/>
                </a:cubicBezTo>
                <a:cubicBezTo>
                  <a:pt x="-35838" y="734872"/>
                  <a:pt x="-13261" y="554250"/>
                  <a:pt x="14961" y="430072"/>
                </a:cubicBezTo>
                <a:cubicBezTo>
                  <a:pt x="43183" y="305894"/>
                  <a:pt x="244502" y="161020"/>
                  <a:pt x="455228" y="91405"/>
                </a:cubicBezTo>
                <a:cubicBezTo>
                  <a:pt x="665954" y="21790"/>
                  <a:pt x="925599" y="-788"/>
                  <a:pt x="1301895" y="1094"/>
                </a:cubicBezTo>
                <a:close/>
              </a:path>
            </a:pathLst>
          </a:custGeom>
          <a:solidFill>
            <a:srgbClr val="B7CCE4">
              <a:alpha val="12941"/>
            </a:srgbClr>
          </a:solidFill>
          <a:ln cap="flat" cmpd="sng" w="25400">
            <a:solidFill>
              <a:srgbClr val="B7CC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42"/>
          <p:cNvSpPr/>
          <p:nvPr/>
        </p:nvSpPr>
        <p:spPr>
          <a:xfrm>
            <a:off x="6848445" y="2994429"/>
            <a:ext cx="1000965" cy="1019078"/>
          </a:xfrm>
          <a:custGeom>
            <a:rect b="b" l="l" r="r" t="t"/>
            <a:pathLst>
              <a:path extrusionOk="0" h="1019078" w="983531">
                <a:moveTo>
                  <a:pt x="19976" y="251416"/>
                </a:moveTo>
                <a:cubicBezTo>
                  <a:pt x="-12009" y="371831"/>
                  <a:pt x="-6365" y="620187"/>
                  <a:pt x="42554" y="748127"/>
                </a:cubicBezTo>
                <a:cubicBezTo>
                  <a:pt x="91473" y="876067"/>
                  <a:pt x="161088" y="1020941"/>
                  <a:pt x="313488" y="1019060"/>
                </a:cubicBezTo>
                <a:cubicBezTo>
                  <a:pt x="465888" y="1017179"/>
                  <a:pt x="876050" y="893001"/>
                  <a:pt x="956954" y="736838"/>
                </a:cubicBezTo>
                <a:cubicBezTo>
                  <a:pt x="1037858" y="580675"/>
                  <a:pt x="919325" y="200616"/>
                  <a:pt x="798910" y="82083"/>
                </a:cubicBezTo>
                <a:cubicBezTo>
                  <a:pt x="678495" y="-36450"/>
                  <a:pt x="366169" y="1179"/>
                  <a:pt x="234465" y="25638"/>
                </a:cubicBezTo>
                <a:cubicBezTo>
                  <a:pt x="102761" y="50097"/>
                  <a:pt x="51961" y="131001"/>
                  <a:pt x="19976" y="251416"/>
                </a:cubicBezTo>
                <a:close/>
              </a:path>
            </a:pathLst>
          </a:custGeom>
          <a:solidFill>
            <a:srgbClr val="B7CCE4">
              <a:alpha val="10980"/>
            </a:srgbClr>
          </a:solidFill>
          <a:ln cap="flat" cmpd="sng" w="25400">
            <a:solidFill>
              <a:srgbClr val="B7CC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3"/>
          <p:cNvSpPr txBox="1"/>
          <p:nvPr>
            <p:ph type="title"/>
          </p:nvPr>
        </p:nvSpPr>
        <p:spPr>
          <a:xfrm>
            <a:off x="457200" y="2988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B050"/>
                </a:solidFill>
              </a:rPr>
              <a:t>Алгоритм поиска КСС</a:t>
            </a:r>
            <a:endParaRPr/>
          </a:p>
        </p:txBody>
      </p:sp>
      <p:sp>
        <p:nvSpPr>
          <p:cNvPr id="500" name="Google Shape;500;p43"/>
          <p:cNvSpPr txBox="1"/>
          <p:nvPr>
            <p:ph idx="1" type="body"/>
          </p:nvPr>
        </p:nvSpPr>
        <p:spPr>
          <a:xfrm>
            <a:off x="457200" y="591962"/>
            <a:ext cx="8229600" cy="553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Пусть </a:t>
            </a:r>
            <a:r>
              <a:rPr i="1" lang="ru-RU"/>
              <a:t>G </a:t>
            </a:r>
            <a:r>
              <a:rPr lang="ru-RU"/>
              <a:t>= (</a:t>
            </a:r>
            <a:r>
              <a:rPr i="1" lang="ru-RU"/>
              <a:t>V</a:t>
            </a:r>
            <a:r>
              <a:rPr lang="ru-RU"/>
              <a:t>, </a:t>
            </a:r>
            <a:r>
              <a:rPr i="1" lang="ru-RU"/>
              <a:t>E</a:t>
            </a:r>
            <a:r>
              <a:rPr lang="ru-RU"/>
              <a:t>) – ориентированный граф,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ru-RU"/>
              <a:t>G</a:t>
            </a:r>
            <a:r>
              <a:rPr baseline="30000" i="1" lang="ru-RU"/>
              <a:t>T</a:t>
            </a:r>
            <a:r>
              <a:rPr lang="ru-RU"/>
              <a:t> = (</a:t>
            </a:r>
            <a:r>
              <a:rPr i="1" lang="ru-RU"/>
              <a:t>V</a:t>
            </a:r>
            <a:r>
              <a:rPr lang="ru-RU"/>
              <a:t>, </a:t>
            </a:r>
            <a:r>
              <a:rPr i="1" lang="ru-RU"/>
              <a:t>E</a:t>
            </a:r>
            <a:r>
              <a:rPr baseline="30000" i="1" lang="ru-RU"/>
              <a:t>T</a:t>
            </a:r>
            <a:r>
              <a:rPr lang="ru-RU"/>
              <a:t>), где </a:t>
            </a:r>
            <a:r>
              <a:rPr i="1" lang="ru-RU"/>
              <a:t>E</a:t>
            </a:r>
            <a:r>
              <a:rPr baseline="30000" i="1" lang="ru-RU"/>
              <a:t>T</a:t>
            </a:r>
            <a:r>
              <a:rPr lang="ru-RU"/>
              <a:t> = {(</a:t>
            </a:r>
            <a:r>
              <a:rPr i="1" lang="ru-RU"/>
              <a:t>u</a:t>
            </a:r>
            <a:r>
              <a:rPr lang="ru-RU"/>
              <a:t>, </a:t>
            </a:r>
            <a:r>
              <a:rPr i="1" lang="ru-RU"/>
              <a:t>v</a:t>
            </a:r>
            <a:r>
              <a:rPr lang="ru-RU"/>
              <a:t>) : (</a:t>
            </a:r>
            <a:r>
              <a:rPr i="1" lang="ru-RU"/>
              <a:t>v</a:t>
            </a:r>
            <a:r>
              <a:rPr lang="ru-RU"/>
              <a:t>, </a:t>
            </a:r>
            <a:r>
              <a:rPr i="1" lang="ru-RU"/>
              <a:t>u</a:t>
            </a:r>
            <a:r>
              <a:rPr lang="ru-RU"/>
              <a:t>) ∈</a:t>
            </a:r>
            <a:r>
              <a:rPr i="1" lang="ru-RU"/>
              <a:t>E</a:t>
            </a:r>
            <a:r>
              <a:rPr lang="ru-RU"/>
              <a:t>} – транспонированный(инвертированный) граф G.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i="1" lang="ru-RU">
                <a:solidFill>
                  <a:srgbClr val="00B050"/>
                </a:solidFill>
              </a:rPr>
              <a:t>Strongly_Connected_Components</a:t>
            </a:r>
            <a:r>
              <a:rPr lang="ru-RU">
                <a:solidFill>
                  <a:srgbClr val="00B050"/>
                </a:solidFill>
              </a:rPr>
              <a:t>(</a:t>
            </a:r>
            <a:r>
              <a:rPr i="1" lang="ru-RU">
                <a:solidFill>
                  <a:srgbClr val="00B050"/>
                </a:solidFill>
              </a:rPr>
              <a:t>G</a:t>
            </a:r>
            <a:r>
              <a:rPr lang="ru-RU">
                <a:solidFill>
                  <a:srgbClr val="00B050"/>
                </a:solidFill>
              </a:rPr>
              <a:t>)</a:t>
            </a:r>
            <a:endParaRPr/>
          </a:p>
          <a:p>
            <a:pPr indent="-355600" lvl="0" marL="3556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1.	Вызов </a:t>
            </a:r>
            <a:r>
              <a:rPr i="1" lang="ru-RU"/>
              <a:t>DFS</a:t>
            </a:r>
            <a:r>
              <a:rPr lang="ru-RU"/>
              <a:t>(</a:t>
            </a:r>
            <a:r>
              <a:rPr i="1" lang="ru-RU"/>
              <a:t>G</a:t>
            </a:r>
            <a:r>
              <a:rPr lang="ru-RU"/>
              <a:t>) для вычисления времен завершения </a:t>
            </a:r>
            <a:r>
              <a:rPr i="1" lang="ru-RU"/>
              <a:t>f</a:t>
            </a:r>
            <a:r>
              <a:rPr lang="ru-RU"/>
              <a:t>[</a:t>
            </a:r>
            <a:r>
              <a:rPr i="1" lang="ru-RU"/>
              <a:t>u</a:t>
            </a:r>
            <a:r>
              <a:rPr lang="ru-RU"/>
              <a:t>] для каждой вершины.</a:t>
            </a:r>
            <a:endParaRPr/>
          </a:p>
          <a:p>
            <a:pPr indent="-355600" lvl="0" marL="3556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2	Построение </a:t>
            </a:r>
            <a:r>
              <a:rPr i="1" lang="ru-RU"/>
              <a:t>G</a:t>
            </a:r>
            <a:r>
              <a:rPr baseline="30000" i="1" lang="ru-RU"/>
              <a:t>T</a:t>
            </a:r>
            <a:r>
              <a:rPr i="1" lang="ru-RU"/>
              <a:t>.</a:t>
            </a:r>
            <a:endParaRPr i="1"/>
          </a:p>
          <a:p>
            <a:pPr indent="-355600" lvl="0" marL="3556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3.	Вызов </a:t>
            </a:r>
            <a:r>
              <a:rPr i="1" lang="ru-RU"/>
              <a:t>DFS</a:t>
            </a:r>
            <a:r>
              <a:rPr lang="ru-RU"/>
              <a:t>(</a:t>
            </a:r>
            <a:r>
              <a:rPr i="1" lang="ru-RU"/>
              <a:t>G</a:t>
            </a:r>
            <a:r>
              <a:rPr baseline="30000" i="1" lang="ru-RU"/>
              <a:t>T</a:t>
            </a:r>
            <a:r>
              <a:rPr lang="ru-RU"/>
              <a:t>), но в главном цикле процедуры </a:t>
            </a:r>
            <a:r>
              <a:rPr i="1" lang="ru-RU"/>
              <a:t>DFS</a:t>
            </a:r>
            <a:r>
              <a:rPr lang="ru-RU"/>
              <a:t>, вершины рассматриваются в порядке убывания значений </a:t>
            </a:r>
            <a:r>
              <a:rPr i="1" lang="ru-RU"/>
              <a:t>f</a:t>
            </a:r>
            <a:r>
              <a:rPr lang="ru-RU"/>
              <a:t>[</a:t>
            </a:r>
            <a:r>
              <a:rPr i="1" lang="ru-RU"/>
              <a:t>u</a:t>
            </a:r>
            <a:r>
              <a:rPr lang="ru-RU"/>
              <a:t>] , вычисленных в строке 1.</a:t>
            </a:r>
            <a:endParaRPr/>
          </a:p>
          <a:p>
            <a:pPr indent="-355600" lvl="0" marL="3556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4.	Деревья глубинного остовного леса, полученного в строке 3, представляют собой сильно связные компоненты.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4"/>
          <p:cNvSpPr txBox="1"/>
          <p:nvPr>
            <p:ph type="title"/>
          </p:nvPr>
        </p:nvSpPr>
        <p:spPr>
          <a:xfrm>
            <a:off x="457200" y="116632"/>
            <a:ext cx="8229600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Пример работы алгоритма</a:t>
            </a:r>
            <a:endParaRPr/>
          </a:p>
        </p:txBody>
      </p:sp>
      <p:sp>
        <p:nvSpPr>
          <p:cNvPr id="506" name="Google Shape;506;p44"/>
          <p:cNvSpPr/>
          <p:nvPr/>
        </p:nvSpPr>
        <p:spPr>
          <a:xfrm>
            <a:off x="1172245" y="1216539"/>
            <a:ext cx="586275" cy="504056"/>
          </a:xfrm>
          <a:prstGeom prst="ellipse">
            <a:avLst/>
          </a:prstGeom>
          <a:solidFill>
            <a:srgbClr val="DAE5F1"/>
          </a:solidFill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44"/>
          <p:cNvSpPr/>
          <p:nvPr/>
        </p:nvSpPr>
        <p:spPr>
          <a:xfrm>
            <a:off x="1172245" y="2483531"/>
            <a:ext cx="586275" cy="504056"/>
          </a:xfrm>
          <a:prstGeom prst="ellipse">
            <a:avLst/>
          </a:prstGeom>
          <a:solidFill>
            <a:srgbClr val="DAE5F1"/>
          </a:solidFill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44"/>
          <p:cNvSpPr/>
          <p:nvPr/>
        </p:nvSpPr>
        <p:spPr>
          <a:xfrm>
            <a:off x="2834617" y="2483531"/>
            <a:ext cx="586275" cy="504056"/>
          </a:xfrm>
          <a:prstGeom prst="ellipse">
            <a:avLst/>
          </a:prstGeom>
          <a:solidFill>
            <a:srgbClr val="DAE5F1"/>
          </a:solidFill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44"/>
          <p:cNvSpPr/>
          <p:nvPr/>
        </p:nvSpPr>
        <p:spPr>
          <a:xfrm>
            <a:off x="2834618" y="1216539"/>
            <a:ext cx="586275" cy="504056"/>
          </a:xfrm>
          <a:prstGeom prst="ellipse">
            <a:avLst/>
          </a:prstGeom>
          <a:solidFill>
            <a:srgbClr val="DAE5F1"/>
          </a:solidFill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0" name="Google Shape;510;p44"/>
          <p:cNvCxnSpPr>
            <a:stCxn id="506" idx="6"/>
            <a:endCxn id="509" idx="2"/>
          </p:cNvCxnSpPr>
          <p:nvPr/>
        </p:nvCxnSpPr>
        <p:spPr>
          <a:xfrm>
            <a:off x="1758520" y="1468567"/>
            <a:ext cx="1076100" cy="0"/>
          </a:xfrm>
          <a:prstGeom prst="straightConnector1">
            <a:avLst/>
          </a:prstGeom>
          <a:noFill/>
          <a:ln cap="flat" cmpd="sng" w="19050">
            <a:solidFill>
              <a:srgbClr val="24406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511" name="Google Shape;511;p44"/>
          <p:cNvCxnSpPr>
            <a:stCxn id="506" idx="4"/>
            <a:endCxn id="507" idx="0"/>
          </p:cNvCxnSpPr>
          <p:nvPr/>
        </p:nvCxnSpPr>
        <p:spPr>
          <a:xfrm>
            <a:off x="1465383" y="1720595"/>
            <a:ext cx="0" cy="762900"/>
          </a:xfrm>
          <a:prstGeom prst="straightConnector1">
            <a:avLst/>
          </a:prstGeom>
          <a:noFill/>
          <a:ln cap="flat" cmpd="sng" w="19050">
            <a:solidFill>
              <a:srgbClr val="24406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512" name="Google Shape;512;p44"/>
          <p:cNvCxnSpPr>
            <a:stCxn id="508" idx="2"/>
            <a:endCxn id="507" idx="6"/>
          </p:cNvCxnSpPr>
          <p:nvPr/>
        </p:nvCxnSpPr>
        <p:spPr>
          <a:xfrm rot="10800000">
            <a:off x="1758517" y="2735559"/>
            <a:ext cx="1076100" cy="0"/>
          </a:xfrm>
          <a:prstGeom prst="straightConnector1">
            <a:avLst/>
          </a:prstGeom>
          <a:noFill/>
          <a:ln cap="flat" cmpd="sng" w="19050">
            <a:solidFill>
              <a:srgbClr val="24406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513" name="Google Shape;513;p44"/>
          <p:cNvCxnSpPr>
            <a:stCxn id="508" idx="1"/>
            <a:endCxn id="506" idx="5"/>
          </p:cNvCxnSpPr>
          <p:nvPr/>
        </p:nvCxnSpPr>
        <p:spPr>
          <a:xfrm rot="10800000">
            <a:off x="1672775" y="1646848"/>
            <a:ext cx="1247700" cy="910500"/>
          </a:xfrm>
          <a:prstGeom prst="straightConnector1">
            <a:avLst/>
          </a:prstGeom>
          <a:noFill/>
          <a:ln cap="flat" cmpd="sng" w="19050">
            <a:solidFill>
              <a:srgbClr val="24406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514" name="Google Shape;514;p44"/>
          <p:cNvCxnSpPr>
            <a:stCxn id="509" idx="4"/>
            <a:endCxn id="508" idx="0"/>
          </p:cNvCxnSpPr>
          <p:nvPr/>
        </p:nvCxnSpPr>
        <p:spPr>
          <a:xfrm>
            <a:off x="3127756" y="1720595"/>
            <a:ext cx="0" cy="762900"/>
          </a:xfrm>
          <a:prstGeom prst="straightConnector1">
            <a:avLst/>
          </a:prstGeom>
          <a:noFill/>
          <a:ln cap="flat" cmpd="sng" w="19050">
            <a:solidFill>
              <a:srgbClr val="244061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515" name="Google Shape;515;p44"/>
          <p:cNvSpPr/>
          <p:nvPr/>
        </p:nvSpPr>
        <p:spPr>
          <a:xfrm>
            <a:off x="5808966" y="1216539"/>
            <a:ext cx="586275" cy="504056"/>
          </a:xfrm>
          <a:prstGeom prst="ellipse">
            <a:avLst/>
          </a:prstGeom>
          <a:solidFill>
            <a:srgbClr val="DAE5F1"/>
          </a:solidFill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44"/>
          <p:cNvSpPr/>
          <p:nvPr/>
        </p:nvSpPr>
        <p:spPr>
          <a:xfrm>
            <a:off x="5808966" y="2483531"/>
            <a:ext cx="586275" cy="504056"/>
          </a:xfrm>
          <a:prstGeom prst="ellipse">
            <a:avLst/>
          </a:prstGeom>
          <a:solidFill>
            <a:srgbClr val="DAE5F1"/>
          </a:solidFill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44"/>
          <p:cNvSpPr/>
          <p:nvPr/>
        </p:nvSpPr>
        <p:spPr>
          <a:xfrm>
            <a:off x="7471338" y="2483531"/>
            <a:ext cx="586275" cy="504056"/>
          </a:xfrm>
          <a:prstGeom prst="ellipse">
            <a:avLst/>
          </a:prstGeom>
          <a:solidFill>
            <a:srgbClr val="DAE5F1"/>
          </a:solidFill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44"/>
          <p:cNvSpPr/>
          <p:nvPr/>
        </p:nvSpPr>
        <p:spPr>
          <a:xfrm>
            <a:off x="7471339" y="1216539"/>
            <a:ext cx="586275" cy="504056"/>
          </a:xfrm>
          <a:prstGeom prst="ellipse">
            <a:avLst/>
          </a:prstGeom>
          <a:solidFill>
            <a:srgbClr val="DAE5F1"/>
          </a:solidFill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9" name="Google Shape;519;p44"/>
          <p:cNvCxnSpPr>
            <a:stCxn id="518" idx="2"/>
            <a:endCxn id="515" idx="6"/>
          </p:cNvCxnSpPr>
          <p:nvPr/>
        </p:nvCxnSpPr>
        <p:spPr>
          <a:xfrm rot="10800000">
            <a:off x="6395239" y="1468567"/>
            <a:ext cx="1076100" cy="0"/>
          </a:xfrm>
          <a:prstGeom prst="straightConnector1">
            <a:avLst/>
          </a:prstGeom>
          <a:noFill/>
          <a:ln cap="flat" cmpd="sng" w="19050">
            <a:solidFill>
              <a:srgbClr val="24406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520" name="Google Shape;520;p44"/>
          <p:cNvCxnSpPr>
            <a:stCxn id="516" idx="0"/>
          </p:cNvCxnSpPr>
          <p:nvPr/>
        </p:nvCxnSpPr>
        <p:spPr>
          <a:xfrm rot="10800000">
            <a:off x="6102104" y="1720631"/>
            <a:ext cx="0" cy="762900"/>
          </a:xfrm>
          <a:prstGeom prst="straightConnector1">
            <a:avLst/>
          </a:prstGeom>
          <a:noFill/>
          <a:ln cap="flat" cmpd="sng" w="19050">
            <a:solidFill>
              <a:srgbClr val="24406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521" name="Google Shape;521;p44"/>
          <p:cNvCxnSpPr>
            <a:stCxn id="516" idx="6"/>
            <a:endCxn id="517" idx="2"/>
          </p:cNvCxnSpPr>
          <p:nvPr/>
        </p:nvCxnSpPr>
        <p:spPr>
          <a:xfrm>
            <a:off x="6395241" y="2735559"/>
            <a:ext cx="1076100" cy="0"/>
          </a:xfrm>
          <a:prstGeom prst="straightConnector1">
            <a:avLst/>
          </a:prstGeom>
          <a:noFill/>
          <a:ln cap="flat" cmpd="sng" w="19050">
            <a:solidFill>
              <a:srgbClr val="24406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522" name="Google Shape;522;p44"/>
          <p:cNvCxnSpPr>
            <a:stCxn id="515" idx="5"/>
            <a:endCxn id="517" idx="1"/>
          </p:cNvCxnSpPr>
          <p:nvPr/>
        </p:nvCxnSpPr>
        <p:spPr>
          <a:xfrm>
            <a:off x="6309383" y="1646778"/>
            <a:ext cx="1247700" cy="910500"/>
          </a:xfrm>
          <a:prstGeom prst="straightConnector1">
            <a:avLst/>
          </a:prstGeom>
          <a:noFill/>
          <a:ln cap="flat" cmpd="sng" w="19050">
            <a:solidFill>
              <a:srgbClr val="24406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523" name="Google Shape;523;p44"/>
          <p:cNvCxnSpPr>
            <a:stCxn id="517" idx="0"/>
            <a:endCxn id="518" idx="4"/>
          </p:cNvCxnSpPr>
          <p:nvPr/>
        </p:nvCxnSpPr>
        <p:spPr>
          <a:xfrm rot="10800000">
            <a:off x="7764476" y="1720631"/>
            <a:ext cx="0" cy="762900"/>
          </a:xfrm>
          <a:prstGeom prst="straightConnector1">
            <a:avLst/>
          </a:prstGeom>
          <a:noFill/>
          <a:ln cap="flat" cmpd="sng" w="19050">
            <a:solidFill>
              <a:srgbClr val="244061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524" name="Google Shape;524;p44"/>
          <p:cNvSpPr/>
          <p:nvPr/>
        </p:nvSpPr>
        <p:spPr>
          <a:xfrm>
            <a:off x="1835695" y="3347966"/>
            <a:ext cx="586275" cy="504056"/>
          </a:xfrm>
          <a:prstGeom prst="ellipse">
            <a:avLst/>
          </a:prstGeom>
          <a:solidFill>
            <a:srgbClr val="DAE5F1"/>
          </a:solidFill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4"/>
          <p:cNvSpPr/>
          <p:nvPr/>
        </p:nvSpPr>
        <p:spPr>
          <a:xfrm>
            <a:off x="1835694" y="6001707"/>
            <a:ext cx="586275" cy="504056"/>
          </a:xfrm>
          <a:prstGeom prst="ellipse">
            <a:avLst/>
          </a:prstGeom>
          <a:solidFill>
            <a:srgbClr val="DAE5F1"/>
          </a:solidFill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44"/>
          <p:cNvSpPr/>
          <p:nvPr/>
        </p:nvSpPr>
        <p:spPr>
          <a:xfrm>
            <a:off x="1836732" y="5028923"/>
            <a:ext cx="586275" cy="504056"/>
          </a:xfrm>
          <a:prstGeom prst="ellipse">
            <a:avLst/>
          </a:prstGeom>
          <a:solidFill>
            <a:srgbClr val="DAE5F1"/>
          </a:solidFill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44"/>
          <p:cNvSpPr/>
          <p:nvPr/>
        </p:nvSpPr>
        <p:spPr>
          <a:xfrm>
            <a:off x="1835696" y="4212400"/>
            <a:ext cx="586275" cy="504056"/>
          </a:xfrm>
          <a:prstGeom prst="ellipse">
            <a:avLst/>
          </a:prstGeom>
          <a:solidFill>
            <a:srgbClr val="DAE5F1"/>
          </a:solidFill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8" name="Google Shape;528;p44"/>
          <p:cNvCxnSpPr>
            <a:stCxn id="524" idx="4"/>
            <a:endCxn id="527" idx="0"/>
          </p:cNvCxnSpPr>
          <p:nvPr/>
        </p:nvCxnSpPr>
        <p:spPr>
          <a:xfrm>
            <a:off x="2128833" y="3852022"/>
            <a:ext cx="0" cy="360300"/>
          </a:xfrm>
          <a:prstGeom prst="straightConnector1">
            <a:avLst/>
          </a:prstGeom>
          <a:noFill/>
          <a:ln cap="flat" cmpd="sng" w="19050">
            <a:solidFill>
              <a:srgbClr val="24406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529" name="Google Shape;529;p44"/>
          <p:cNvCxnSpPr>
            <a:stCxn id="526" idx="4"/>
            <a:endCxn id="525" idx="0"/>
          </p:cNvCxnSpPr>
          <p:nvPr/>
        </p:nvCxnSpPr>
        <p:spPr>
          <a:xfrm flipH="1">
            <a:off x="2128970" y="5532979"/>
            <a:ext cx="900" cy="468600"/>
          </a:xfrm>
          <a:prstGeom prst="straightConnector1">
            <a:avLst/>
          </a:prstGeom>
          <a:noFill/>
          <a:ln cap="flat" cmpd="sng" w="19050">
            <a:solidFill>
              <a:srgbClr val="24406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530" name="Google Shape;530;p44"/>
          <p:cNvCxnSpPr>
            <a:stCxn id="527" idx="4"/>
            <a:endCxn id="526" idx="0"/>
          </p:cNvCxnSpPr>
          <p:nvPr/>
        </p:nvCxnSpPr>
        <p:spPr>
          <a:xfrm>
            <a:off x="2128834" y="4716456"/>
            <a:ext cx="900" cy="312600"/>
          </a:xfrm>
          <a:prstGeom prst="straightConnector1">
            <a:avLst/>
          </a:prstGeom>
          <a:noFill/>
          <a:ln cap="flat" cmpd="sng" w="19050">
            <a:solidFill>
              <a:srgbClr val="24406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531" name="Google Shape;531;p44"/>
          <p:cNvCxnSpPr>
            <a:stCxn id="526" idx="2"/>
            <a:endCxn id="524" idx="2"/>
          </p:cNvCxnSpPr>
          <p:nvPr/>
        </p:nvCxnSpPr>
        <p:spPr>
          <a:xfrm rot="10800000">
            <a:off x="1835832" y="3600051"/>
            <a:ext cx="900" cy="1680900"/>
          </a:xfrm>
          <a:prstGeom prst="curvedConnector3">
            <a:avLst>
              <a:gd fmla="val 25515111" name="adj1"/>
            </a:avLst>
          </a:prstGeom>
          <a:noFill/>
          <a:ln cap="flat" cmpd="sng" w="19050">
            <a:solidFill>
              <a:srgbClr val="4A7DBA"/>
            </a:solidFill>
            <a:prstDash val="dash"/>
            <a:round/>
            <a:headEnd len="sm" w="sm" type="none"/>
            <a:tailEnd len="lg" w="lg" type="triangle"/>
          </a:ln>
        </p:spPr>
      </p:cxnSp>
      <p:cxnSp>
        <p:nvCxnSpPr>
          <p:cNvPr id="532" name="Google Shape;532;p44"/>
          <p:cNvCxnSpPr>
            <a:stCxn id="524" idx="0"/>
            <a:endCxn id="525" idx="2"/>
          </p:cNvCxnSpPr>
          <p:nvPr/>
        </p:nvCxnSpPr>
        <p:spPr>
          <a:xfrm rot="5400000">
            <a:off x="529383" y="4654316"/>
            <a:ext cx="2905800" cy="293100"/>
          </a:xfrm>
          <a:prstGeom prst="curvedConnector4">
            <a:avLst>
              <a:gd fmla="val -7867" name="adj1"/>
              <a:gd fmla="val 268480" name="adj2"/>
            </a:avLst>
          </a:prstGeom>
          <a:noFill/>
          <a:ln cap="flat" cmpd="sng" w="19050">
            <a:solidFill>
              <a:srgbClr val="4A7DBA"/>
            </a:solidFill>
            <a:prstDash val="dash"/>
            <a:round/>
            <a:headEnd len="sm" w="sm" type="none"/>
            <a:tailEnd len="lg" w="lg" type="triangle"/>
          </a:ln>
        </p:spPr>
      </p:cxnSp>
      <p:sp>
        <p:nvSpPr>
          <p:cNvPr id="533" name="Google Shape;533;p44"/>
          <p:cNvSpPr txBox="1"/>
          <p:nvPr/>
        </p:nvSpPr>
        <p:spPr>
          <a:xfrm>
            <a:off x="2530892" y="6090135"/>
            <a:ext cx="3895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34" name="Google Shape;534;p44"/>
          <p:cNvSpPr txBox="1"/>
          <p:nvPr/>
        </p:nvSpPr>
        <p:spPr>
          <a:xfrm>
            <a:off x="2530892" y="5124231"/>
            <a:ext cx="3895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35" name="Google Shape;535;p44"/>
          <p:cNvSpPr txBox="1"/>
          <p:nvPr/>
        </p:nvSpPr>
        <p:spPr>
          <a:xfrm>
            <a:off x="2488511" y="4295542"/>
            <a:ext cx="3461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36" name="Google Shape;536;p44"/>
          <p:cNvSpPr txBox="1"/>
          <p:nvPr/>
        </p:nvSpPr>
        <p:spPr>
          <a:xfrm>
            <a:off x="2445034" y="3429000"/>
            <a:ext cx="3895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37" name="Google Shape;537;p44"/>
          <p:cNvSpPr txBox="1"/>
          <p:nvPr/>
        </p:nvSpPr>
        <p:spPr>
          <a:xfrm>
            <a:off x="5445528" y="2548088"/>
            <a:ext cx="3123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38" name="Google Shape;538;p44"/>
          <p:cNvSpPr txBox="1"/>
          <p:nvPr/>
        </p:nvSpPr>
        <p:spPr>
          <a:xfrm>
            <a:off x="8105834" y="2548088"/>
            <a:ext cx="3895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39" name="Google Shape;539;p44"/>
          <p:cNvSpPr txBox="1"/>
          <p:nvPr/>
        </p:nvSpPr>
        <p:spPr>
          <a:xfrm>
            <a:off x="8105834" y="1274566"/>
            <a:ext cx="3461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40" name="Google Shape;540;p44"/>
          <p:cNvSpPr txBox="1"/>
          <p:nvPr/>
        </p:nvSpPr>
        <p:spPr>
          <a:xfrm>
            <a:off x="5413418" y="1274566"/>
            <a:ext cx="2681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41" name="Google Shape;541;p44"/>
          <p:cNvSpPr/>
          <p:nvPr/>
        </p:nvSpPr>
        <p:spPr>
          <a:xfrm>
            <a:off x="6025798" y="3413797"/>
            <a:ext cx="586275" cy="504056"/>
          </a:xfrm>
          <a:prstGeom prst="ellipse">
            <a:avLst/>
          </a:prstGeom>
          <a:solidFill>
            <a:srgbClr val="DAE5F1"/>
          </a:solidFill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44"/>
          <p:cNvSpPr/>
          <p:nvPr/>
        </p:nvSpPr>
        <p:spPr>
          <a:xfrm>
            <a:off x="7695814" y="3903579"/>
            <a:ext cx="586275" cy="504056"/>
          </a:xfrm>
          <a:prstGeom prst="ellipse">
            <a:avLst/>
          </a:prstGeom>
          <a:solidFill>
            <a:srgbClr val="DAE5F1"/>
          </a:solidFill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44"/>
          <p:cNvSpPr/>
          <p:nvPr/>
        </p:nvSpPr>
        <p:spPr>
          <a:xfrm>
            <a:off x="6026835" y="5094754"/>
            <a:ext cx="586275" cy="504056"/>
          </a:xfrm>
          <a:prstGeom prst="ellipse">
            <a:avLst/>
          </a:prstGeom>
          <a:solidFill>
            <a:srgbClr val="DAE5F1"/>
          </a:solidFill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44"/>
          <p:cNvSpPr/>
          <p:nvPr/>
        </p:nvSpPr>
        <p:spPr>
          <a:xfrm>
            <a:off x="6025799" y="4278231"/>
            <a:ext cx="586275" cy="504056"/>
          </a:xfrm>
          <a:prstGeom prst="ellipse">
            <a:avLst/>
          </a:prstGeom>
          <a:solidFill>
            <a:srgbClr val="DAE5F1"/>
          </a:solidFill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5" name="Google Shape;545;p44"/>
          <p:cNvCxnSpPr>
            <a:stCxn id="541" idx="4"/>
            <a:endCxn id="544" idx="0"/>
          </p:cNvCxnSpPr>
          <p:nvPr/>
        </p:nvCxnSpPr>
        <p:spPr>
          <a:xfrm>
            <a:off x="6318936" y="3917853"/>
            <a:ext cx="0" cy="360300"/>
          </a:xfrm>
          <a:prstGeom prst="straightConnector1">
            <a:avLst/>
          </a:prstGeom>
          <a:noFill/>
          <a:ln cap="flat" cmpd="sng" w="19050">
            <a:solidFill>
              <a:srgbClr val="24406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546" name="Google Shape;546;p44"/>
          <p:cNvCxnSpPr>
            <a:stCxn id="544" idx="4"/>
            <a:endCxn id="543" idx="0"/>
          </p:cNvCxnSpPr>
          <p:nvPr/>
        </p:nvCxnSpPr>
        <p:spPr>
          <a:xfrm>
            <a:off x="6318937" y="4782287"/>
            <a:ext cx="900" cy="312600"/>
          </a:xfrm>
          <a:prstGeom prst="straightConnector1">
            <a:avLst/>
          </a:prstGeom>
          <a:noFill/>
          <a:ln cap="flat" cmpd="sng" w="19050">
            <a:solidFill>
              <a:srgbClr val="24406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547" name="Google Shape;547;p44"/>
          <p:cNvCxnSpPr>
            <a:stCxn id="543" idx="2"/>
            <a:endCxn id="541" idx="2"/>
          </p:cNvCxnSpPr>
          <p:nvPr/>
        </p:nvCxnSpPr>
        <p:spPr>
          <a:xfrm rot="10800000">
            <a:off x="6025935" y="3665882"/>
            <a:ext cx="900" cy="1680900"/>
          </a:xfrm>
          <a:prstGeom prst="curvedConnector3">
            <a:avLst>
              <a:gd fmla="val 25515111" name="adj1"/>
            </a:avLst>
          </a:prstGeom>
          <a:noFill/>
          <a:ln cap="flat" cmpd="sng" w="19050">
            <a:solidFill>
              <a:srgbClr val="4A7DBA"/>
            </a:solidFill>
            <a:prstDash val="dash"/>
            <a:round/>
            <a:headEnd len="sm" w="sm" type="none"/>
            <a:tailEnd len="lg" w="lg" type="triangle"/>
          </a:ln>
        </p:spPr>
      </p:cxnSp>
      <p:cxnSp>
        <p:nvCxnSpPr>
          <p:cNvPr id="548" name="Google Shape;548;p44"/>
          <p:cNvCxnSpPr>
            <a:stCxn id="542" idx="0"/>
            <a:endCxn id="541" idx="7"/>
          </p:cNvCxnSpPr>
          <p:nvPr/>
        </p:nvCxnSpPr>
        <p:spPr>
          <a:xfrm flipH="1" rot="5400000">
            <a:off x="7049502" y="2964129"/>
            <a:ext cx="416100" cy="1462800"/>
          </a:xfrm>
          <a:prstGeom prst="curvedConnector3">
            <a:avLst>
              <a:gd fmla="val 114817" name="adj1"/>
            </a:avLst>
          </a:prstGeom>
          <a:noFill/>
          <a:ln cap="flat" cmpd="sng" w="19050">
            <a:solidFill>
              <a:srgbClr val="4A7DBA"/>
            </a:solidFill>
            <a:prstDash val="dash"/>
            <a:round/>
            <a:headEnd len="sm" w="sm" type="none"/>
            <a:tailEnd len="lg" w="lg" type="triangle"/>
          </a:ln>
        </p:spPr>
      </p:cxnSp>
      <p:sp>
        <p:nvSpPr>
          <p:cNvPr id="549" name="Google Shape;549;p44"/>
          <p:cNvSpPr txBox="1"/>
          <p:nvPr/>
        </p:nvSpPr>
        <p:spPr>
          <a:xfrm>
            <a:off x="8307226" y="3970941"/>
            <a:ext cx="2566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50" name="Google Shape;550;p44"/>
          <p:cNvSpPr txBox="1"/>
          <p:nvPr/>
        </p:nvSpPr>
        <p:spPr>
          <a:xfrm>
            <a:off x="6635137" y="5204767"/>
            <a:ext cx="3895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51" name="Google Shape;551;p44"/>
          <p:cNvSpPr txBox="1"/>
          <p:nvPr/>
        </p:nvSpPr>
        <p:spPr>
          <a:xfrm>
            <a:off x="6612073" y="4506305"/>
            <a:ext cx="3461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52" name="Google Shape;552;p44"/>
          <p:cNvSpPr txBox="1"/>
          <p:nvPr/>
        </p:nvSpPr>
        <p:spPr>
          <a:xfrm>
            <a:off x="6635137" y="3494831"/>
            <a:ext cx="3895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cxnSp>
        <p:nvCxnSpPr>
          <p:cNvPr id="553" name="Google Shape;553;p44"/>
          <p:cNvCxnSpPr>
            <a:stCxn id="542" idx="3"/>
            <a:endCxn id="544" idx="6"/>
          </p:cNvCxnSpPr>
          <p:nvPr/>
        </p:nvCxnSpPr>
        <p:spPr>
          <a:xfrm rot="5400000">
            <a:off x="7098572" y="3847218"/>
            <a:ext cx="196500" cy="1169700"/>
          </a:xfrm>
          <a:prstGeom prst="curvedConnector2">
            <a:avLst/>
          </a:prstGeom>
          <a:noFill/>
          <a:ln cap="flat" cmpd="sng" w="19050">
            <a:solidFill>
              <a:srgbClr val="4A7DBA"/>
            </a:solidFill>
            <a:prstDash val="dash"/>
            <a:round/>
            <a:headEnd len="sm" w="sm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5"/>
          <p:cNvSpPr txBox="1"/>
          <p:nvPr>
            <p:ph type="title"/>
          </p:nvPr>
        </p:nvSpPr>
        <p:spPr>
          <a:xfrm>
            <a:off x="457200" y="2988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ru-RU" sz="3200">
                <a:solidFill>
                  <a:srgbClr val="00B050"/>
                </a:solidFill>
              </a:rPr>
              <a:t>Алгоритм поиска КСС (алгоритм Косарайю)</a:t>
            </a:r>
            <a:endParaRPr/>
          </a:p>
        </p:txBody>
      </p:sp>
      <p:sp>
        <p:nvSpPr>
          <p:cNvPr id="559" name="Google Shape;559;p45"/>
          <p:cNvSpPr txBox="1"/>
          <p:nvPr>
            <p:ph idx="1" type="body"/>
          </p:nvPr>
        </p:nvSpPr>
        <p:spPr>
          <a:xfrm>
            <a:off x="457200" y="591962"/>
            <a:ext cx="8229600" cy="6149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Алгоритм предназначен для поиска компонент сильной связности в ориентированном графе и состоит из трёх шагов: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514350" lvl="0" marL="51435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/>
              <a:t>Выполнить поиск в глубину (DFS), пока не будут «помечены» все вершины. Вершина считается «помеченной», когда ей присвоен индекс в порядке завершения рекурсивных шагов тактов DFS  (время выхода).		Назовём одним </a:t>
            </a:r>
            <a:r>
              <a:rPr b="1" lang="ru-RU" sz="1800"/>
              <a:t>тактом DFS </a:t>
            </a:r>
            <a:r>
              <a:rPr lang="ru-RU" sz="1800"/>
              <a:t>поиск очередного дерева путей </a:t>
            </a:r>
            <a:endParaRPr/>
          </a:p>
          <a:p>
            <a:pPr indent="-514350" lvl="0" marL="51435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/>
              <a:t>Инвертировать исходный граф</a:t>
            </a:r>
            <a:endParaRPr/>
          </a:p>
          <a:p>
            <a:pPr indent="-514350" lvl="0" marL="51435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/>
              <a:t>Выполнить DFS в порядке убывания пометок вершин.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Полученные деревья каждого такта DFS последнего шага являются компонентами сильной связности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Небольшое, но важное уточнение: время выхода следует считать следующим образом: изначально счётчик времени нулевой, а увеличивается он в двух случаях:</a:t>
            </a:r>
            <a:endParaRPr/>
          </a:p>
          <a:p>
            <a:pPr indent="-514350" lvl="0" marL="51435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/>
              <a:t>Начало нового такта DFS</a:t>
            </a:r>
            <a:endParaRPr/>
          </a:p>
          <a:p>
            <a:pPr indent="-514350" lvl="0" marL="51435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/>
              <a:t>Прохождение по ребру (при том, не важно, рекурсивный проход или нет)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908720"/>
            <a:ext cx="1944216" cy="1887451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46"/>
          <p:cNvSpPr txBox="1"/>
          <p:nvPr>
            <p:ph type="title"/>
          </p:nvPr>
        </p:nvSpPr>
        <p:spPr>
          <a:xfrm>
            <a:off x="457200" y="2988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ru-RU" sz="3200">
                <a:solidFill>
                  <a:srgbClr val="00B050"/>
                </a:solidFill>
              </a:rPr>
              <a:t>Алгоритм поиска КСС (алгоритм Косарайю)</a:t>
            </a:r>
            <a:endParaRPr/>
          </a:p>
        </p:txBody>
      </p:sp>
      <p:sp>
        <p:nvSpPr>
          <p:cNvPr id="566" name="Google Shape;566;p46"/>
          <p:cNvSpPr txBox="1"/>
          <p:nvPr>
            <p:ph idx="1" type="body"/>
          </p:nvPr>
        </p:nvSpPr>
        <p:spPr>
          <a:xfrm>
            <a:off x="179512" y="578816"/>
            <a:ext cx="5626968" cy="6149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Дан следующий граф: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Шаг 1: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   Изначально непомеченные вершины имеют метку '?’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   Справа от исходного графа находится дерево DFS (если есть возможность выбрать из 2 рёбер, нужно пойти в вершину с меньшим индексом)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   Из иллюстрации видно, как работает рекурсия алгоритма поиска в глубину - возвращаясь из вершины (из которой больше нет путей в непомеченные вершины) время увеличивается на 1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   Из этого шага прослеживается, что вершина начала такта (корень) имеет самую большую (в такте) метку -- это объясняется рекурсивностью алгоритма DFS -- алгоритм заходит в одну вершину и выходит из неё же.</a:t>
            </a:r>
            <a:endParaRPr/>
          </a:p>
        </p:txBody>
      </p:sp>
      <p:pic>
        <p:nvPicPr>
          <p:cNvPr id="567" name="Google Shape;567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2696" y="786396"/>
            <a:ext cx="3733800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38161" y="2655204"/>
            <a:ext cx="37338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7"/>
          <p:cNvSpPr txBox="1"/>
          <p:nvPr>
            <p:ph type="title"/>
          </p:nvPr>
        </p:nvSpPr>
        <p:spPr>
          <a:xfrm>
            <a:off x="457200" y="2988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ru-RU" sz="3200">
                <a:solidFill>
                  <a:srgbClr val="00B050"/>
                </a:solidFill>
              </a:rPr>
              <a:t>Алгоритм поиска КСС (алгоритм Косарайю)</a:t>
            </a:r>
            <a:endParaRPr/>
          </a:p>
        </p:txBody>
      </p:sp>
      <p:sp>
        <p:nvSpPr>
          <p:cNvPr id="574" name="Google Shape;574;p47"/>
          <p:cNvSpPr txBox="1"/>
          <p:nvPr>
            <p:ph idx="1" type="body"/>
          </p:nvPr>
        </p:nvSpPr>
        <p:spPr>
          <a:xfrm>
            <a:off x="179512" y="578816"/>
            <a:ext cx="8816984" cy="6149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Шаг 1: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   Изначально непомеченные вершины имеют метку '?’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   Справа от исходного графа находится дерево DFS (если есть возможность выбрать из 2 рёбер, нужно пойти в вершину с меньшим индексом)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   Из иллюстрации видно, как работает рекурсия алгоритма поиска в глубину - возвращаясь из вершины (из которой больше нет путей в непомеченные вершины) время увеличивается на 1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   Из этого шага прослеживается, что вершина начала такта (корень) имеет самую большую (в такте) метку -- это объясняется рекурсивностью алгоритма DFS -- алгоритм заходит в одну вершину и выходит из неё же.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8"/>
          <p:cNvSpPr txBox="1"/>
          <p:nvPr>
            <p:ph type="title"/>
          </p:nvPr>
        </p:nvSpPr>
        <p:spPr>
          <a:xfrm>
            <a:off x="457200" y="29888"/>
            <a:ext cx="8435280" cy="806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ru-RU" sz="3200">
                <a:solidFill>
                  <a:srgbClr val="00B050"/>
                </a:solidFill>
              </a:rPr>
              <a:t>Алгоритм поиска КСС (алгоритм Косарайю)</a:t>
            </a:r>
            <a:endParaRPr/>
          </a:p>
        </p:txBody>
      </p:sp>
      <p:pic>
        <p:nvPicPr>
          <p:cNvPr id="580" name="Google Shape;58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19" y="680280"/>
            <a:ext cx="3233735" cy="1740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96536" y="802655"/>
            <a:ext cx="2067552" cy="1112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6216" y="768597"/>
            <a:ext cx="2067552" cy="1112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7448" y="2234332"/>
            <a:ext cx="2067552" cy="1112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4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03848" y="2204864"/>
            <a:ext cx="2067552" cy="1112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4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38800" y="2204864"/>
            <a:ext cx="2067552" cy="1112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4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7448" y="3356992"/>
            <a:ext cx="2067552" cy="1112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4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152520" y="3530204"/>
            <a:ext cx="2067552" cy="1112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4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238800" y="3530204"/>
            <a:ext cx="2067552" cy="1112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4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29908" y="4744844"/>
            <a:ext cx="3733800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4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945218" y="4830569"/>
            <a:ext cx="363855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9"/>
          <p:cNvSpPr txBox="1"/>
          <p:nvPr>
            <p:ph type="title"/>
          </p:nvPr>
        </p:nvSpPr>
        <p:spPr>
          <a:xfrm>
            <a:off x="457200" y="2988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ru-RU" sz="3200">
                <a:solidFill>
                  <a:srgbClr val="00B050"/>
                </a:solidFill>
              </a:rPr>
              <a:t>Алгоритм поиска КСС (алгоритм Косарайю)</a:t>
            </a:r>
            <a:endParaRPr/>
          </a:p>
        </p:txBody>
      </p:sp>
      <p:sp>
        <p:nvSpPr>
          <p:cNvPr id="596" name="Google Shape;596;p49"/>
          <p:cNvSpPr txBox="1"/>
          <p:nvPr>
            <p:ph idx="1" type="body"/>
          </p:nvPr>
        </p:nvSpPr>
        <p:spPr>
          <a:xfrm>
            <a:off x="179512" y="578816"/>
            <a:ext cx="8816984" cy="6149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Шаг 2: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   Инвертируем рёбра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Шаг 3: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Так как теперь нам интересен лишь лес тактов DFS, то нет смысла считать время выхода из вершин.</a:t>
            </a:r>
            <a:endParaRPr/>
          </a:p>
        </p:txBody>
      </p:sp>
      <p:pic>
        <p:nvPicPr>
          <p:cNvPr id="597" name="Google Shape;59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784" y="435593"/>
            <a:ext cx="363855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03988" y="685074"/>
            <a:ext cx="1944216" cy="188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764" y="3144964"/>
            <a:ext cx="2903636" cy="1535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05202" y="3144965"/>
            <a:ext cx="2903636" cy="1535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6764" y="4917905"/>
            <a:ext cx="2903636" cy="1535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11242" y="4917905"/>
            <a:ext cx="2903636" cy="1535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4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60852" y="4917904"/>
            <a:ext cx="2903636" cy="1535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0"/>
          <p:cNvSpPr txBox="1"/>
          <p:nvPr>
            <p:ph type="title"/>
          </p:nvPr>
        </p:nvSpPr>
        <p:spPr>
          <a:xfrm>
            <a:off x="457200" y="2988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ru-RU" sz="3200">
                <a:solidFill>
                  <a:srgbClr val="00B050"/>
                </a:solidFill>
              </a:rPr>
              <a:t>Алгоритм поиска КСС (алгоритм Косарайю)</a:t>
            </a:r>
            <a:endParaRPr/>
          </a:p>
        </p:txBody>
      </p:sp>
      <p:sp>
        <p:nvSpPr>
          <p:cNvPr id="609" name="Google Shape;609;p50"/>
          <p:cNvSpPr txBox="1"/>
          <p:nvPr>
            <p:ph idx="1" type="body"/>
          </p:nvPr>
        </p:nvSpPr>
        <p:spPr>
          <a:xfrm>
            <a:off x="179512" y="578816"/>
            <a:ext cx="8816984" cy="6149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Справа от инвертированного графа</a:t>
            </a:r>
            <a:br>
              <a:rPr lang="ru-RU" sz="2400"/>
            </a:br>
            <a:r>
              <a:rPr lang="ru-RU" sz="2400"/>
              <a:t>показан лес тактов DFS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После завершения алгоритма имеем 3 компоненты сильной связности</a:t>
            </a:r>
            <a:endParaRPr/>
          </a:p>
        </p:txBody>
      </p:sp>
      <p:pic>
        <p:nvPicPr>
          <p:cNvPr id="610" name="Google Shape;61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1428184"/>
            <a:ext cx="7369342" cy="4001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1"/>
          <p:cNvSpPr txBox="1"/>
          <p:nvPr>
            <p:ph type="title"/>
          </p:nvPr>
        </p:nvSpPr>
        <p:spPr>
          <a:xfrm>
            <a:off x="457200" y="2988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ru-RU" sz="3200">
                <a:solidFill>
                  <a:srgbClr val="00B050"/>
                </a:solidFill>
              </a:rPr>
              <a:t>Алгоритм поиска КСС (алгоритм Косарайю)</a:t>
            </a:r>
            <a:endParaRPr/>
          </a:p>
        </p:txBody>
      </p:sp>
      <p:sp>
        <p:nvSpPr>
          <p:cNvPr id="617" name="Google Shape;617;p51"/>
          <p:cNvSpPr txBox="1"/>
          <p:nvPr>
            <p:ph idx="1" type="body"/>
          </p:nvPr>
        </p:nvSpPr>
        <p:spPr>
          <a:xfrm>
            <a:off x="179512" y="578816"/>
            <a:ext cx="8816984" cy="6149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Где применять алгоритм, полностью зависит от Вашего воображения составлять графы.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Например: проецирование транспортной сети на граф. Алгоритм поможет проверить новоиспечённую транспортную сеть на достижимость каждой вершины из каждой вершины (чтобы убедиться, что есть путь из окраины в центр и обратно).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Можно тестировать алгоритмом систему воздуховода в зданиях; течение тока в полупроводниковых приборах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Можно мыслить шире: проецируем кровеносную систему живого существа, которое Вам поручили создать в рамках проекта генной инженерии, где-нибудь в 2077 году). Алгоритм поможет узнать, доходит ли кровь от сердца до органов и обратно.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 sz="3200"/>
              <a:t>Поиск в глубину (</a:t>
            </a:r>
            <a:r>
              <a:rPr b="1" i="1" lang="ru-RU" sz="3200"/>
              <a:t>Depth-first search, DFS</a:t>
            </a:r>
            <a:r>
              <a:rPr b="1" lang="ru-RU" sz="3200"/>
              <a:t>)</a:t>
            </a:r>
            <a:endParaRPr sz="3200"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457200" y="928670"/>
            <a:ext cx="8229600" cy="4929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609600" lvl="0" marL="609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09600" lvl="0" marL="6096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/>
              <a:t>Пусть задан  граф </a:t>
            </a:r>
            <a:r>
              <a:rPr i="1" lang="ru-RU"/>
              <a:t>G</a:t>
            </a:r>
            <a:r>
              <a:rPr lang="ru-RU"/>
              <a:t> = (</a:t>
            </a:r>
            <a:r>
              <a:rPr i="1" lang="ru-RU"/>
              <a:t>V</a:t>
            </a:r>
            <a:r>
              <a:rPr lang="ru-RU"/>
              <a:t>, </a:t>
            </a:r>
            <a:r>
              <a:rPr i="1" lang="ru-RU"/>
              <a:t>E)</a:t>
            </a:r>
            <a:r>
              <a:rPr lang="ru-RU"/>
              <a:t>.</a:t>
            </a:r>
            <a:endParaRPr/>
          </a:p>
          <a:p>
            <a:pPr indent="-609600" lvl="0" marL="6096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09600" lvl="0" marL="609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/>
              <a:t>Алгоритм поиска описывается следующим образом: </a:t>
            </a:r>
            <a:endParaRPr/>
          </a:p>
          <a:p>
            <a:pPr indent="0" lvl="0" marL="609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/>
              <a:t>для каждой непройденной вершины необходимо найти все непройденные смежные вершины и повторить поиск для них.</a:t>
            </a:r>
            <a:endParaRPr/>
          </a:p>
          <a:p>
            <a:pPr indent="-609600" lvl="0" marL="609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457200" lvl="0" marL="180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/>
              <a:t>Пусть в начальный момент времени все вершины  окрашены в </a:t>
            </a:r>
            <a:r>
              <a:rPr i="1" lang="ru-RU"/>
              <a:t>белый</a:t>
            </a:r>
            <a:r>
              <a:rPr lang="ru-RU"/>
              <a:t> цвет. </a:t>
            </a:r>
            <a:endParaRPr/>
          </a:p>
          <a:p>
            <a:pPr indent="-609600" lvl="0" marL="609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/>
              <a:t>Из множества всех </a:t>
            </a:r>
            <a:r>
              <a:rPr i="1" lang="ru-RU"/>
              <a:t>белых</a:t>
            </a:r>
            <a:r>
              <a:rPr lang="ru-RU"/>
              <a:t> вершин выберем любую вершину: </a:t>
            </a:r>
            <a:r>
              <a:rPr i="1" lang="ru-RU"/>
              <a:t>v</a:t>
            </a:r>
            <a:r>
              <a:rPr lang="ru-RU"/>
              <a:t>1. </a:t>
            </a:r>
            <a:endParaRPr/>
          </a:p>
          <a:p>
            <a:pPr indent="-609600" lvl="0" marL="609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/>
              <a:t>Выполним для нее процедуру Поиск(</a:t>
            </a:r>
            <a:r>
              <a:rPr i="1" lang="ru-RU"/>
              <a:t>v</a:t>
            </a:r>
            <a:r>
              <a:rPr lang="ru-RU"/>
              <a:t>1). </a:t>
            </a:r>
            <a:endParaRPr/>
          </a:p>
          <a:p>
            <a:pPr indent="-609600" lvl="0" marL="609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/>
              <a:t>Перекрасим ее в </a:t>
            </a:r>
            <a:r>
              <a:rPr i="1" lang="ru-RU"/>
              <a:t>черный</a:t>
            </a:r>
            <a:r>
              <a:rPr lang="ru-RU"/>
              <a:t> цвет. </a:t>
            </a:r>
            <a:endParaRPr/>
          </a:p>
          <a:p>
            <a:pPr indent="-609600" lvl="0" marL="609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/>
              <a:t>Повторяем шаги 1-3 до тех пор, пока множество </a:t>
            </a:r>
            <a:r>
              <a:rPr i="1" lang="ru-RU"/>
              <a:t>белых</a:t>
            </a:r>
            <a:r>
              <a:rPr lang="ru-RU"/>
              <a:t> вершин не пусто.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Двусвязность</a:t>
            </a:r>
            <a:endParaRPr/>
          </a:p>
        </p:txBody>
      </p:sp>
      <p:sp>
        <p:nvSpPr>
          <p:cNvPr id="623" name="Google Shape;623;p5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3"/>
          <p:cNvSpPr txBox="1"/>
          <p:nvPr>
            <p:ph type="title"/>
          </p:nvPr>
        </p:nvSpPr>
        <p:spPr>
          <a:xfrm>
            <a:off x="457200" y="274638"/>
            <a:ext cx="8229600" cy="439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 sz="3200"/>
              <a:t>Определения</a:t>
            </a:r>
            <a:endParaRPr/>
          </a:p>
        </p:txBody>
      </p:sp>
      <p:sp>
        <p:nvSpPr>
          <p:cNvPr id="629" name="Google Shape;629;p53"/>
          <p:cNvSpPr txBox="1"/>
          <p:nvPr>
            <p:ph idx="1" type="body"/>
          </p:nvPr>
        </p:nvSpPr>
        <p:spPr>
          <a:xfrm>
            <a:off x="457200" y="928670"/>
            <a:ext cx="8229600" cy="5197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Пусть </a:t>
            </a:r>
            <a:r>
              <a:rPr i="1" lang="ru-RU"/>
              <a:t>G</a:t>
            </a:r>
            <a:r>
              <a:rPr lang="ru-RU"/>
              <a:t> = (</a:t>
            </a:r>
            <a:r>
              <a:rPr i="1" lang="ru-RU"/>
              <a:t>V, Е</a:t>
            </a:r>
            <a:r>
              <a:rPr lang="ru-RU"/>
              <a:t>)</a:t>
            </a:r>
            <a:r>
              <a:rPr i="1" lang="ru-RU"/>
              <a:t> —</a:t>
            </a:r>
            <a:r>
              <a:rPr lang="ru-RU"/>
              <a:t> связный неориентированный граф. Узел </a:t>
            </a:r>
            <a:r>
              <a:rPr i="1" lang="ru-RU"/>
              <a:t>а</a:t>
            </a:r>
            <a:r>
              <a:rPr lang="ru-RU"/>
              <a:t> называют </a:t>
            </a:r>
            <a:r>
              <a:rPr i="1" lang="ru-RU">
                <a:solidFill>
                  <a:srgbClr val="FF0000"/>
                </a:solidFill>
              </a:rPr>
              <a:t>точкой сочленения</a:t>
            </a:r>
            <a:r>
              <a:rPr lang="ru-RU">
                <a:solidFill>
                  <a:srgbClr val="FF0000"/>
                </a:solidFill>
              </a:rPr>
              <a:t> </a:t>
            </a:r>
            <a:r>
              <a:rPr lang="ru-RU"/>
              <a:t>графа </a:t>
            </a:r>
            <a:r>
              <a:rPr i="1" lang="ru-RU"/>
              <a:t>G</a:t>
            </a:r>
            <a:r>
              <a:rPr lang="ru-RU"/>
              <a:t>, если существуют такие узлы </a:t>
            </a:r>
            <a:r>
              <a:rPr i="1" lang="ru-RU"/>
              <a:t>v</a:t>
            </a:r>
            <a:r>
              <a:rPr lang="ru-RU"/>
              <a:t> и </a:t>
            </a:r>
            <a:r>
              <a:rPr i="1" lang="ru-RU"/>
              <a:t>w,</a:t>
            </a:r>
            <a:r>
              <a:rPr lang="ru-RU"/>
              <a:t> что </a:t>
            </a:r>
            <a:r>
              <a:rPr i="1" lang="ru-RU"/>
              <a:t>v, w</a:t>
            </a:r>
            <a:r>
              <a:rPr lang="ru-RU"/>
              <a:t> и </a:t>
            </a:r>
            <a:r>
              <a:rPr i="1" lang="ru-RU"/>
              <a:t>а</a:t>
            </a:r>
            <a:r>
              <a:rPr lang="ru-RU"/>
              <a:t> различны и всякий путь между </a:t>
            </a:r>
            <a:r>
              <a:rPr i="1" lang="ru-RU"/>
              <a:t>v</a:t>
            </a:r>
            <a:r>
              <a:rPr lang="ru-RU"/>
              <a:t> и </a:t>
            </a:r>
            <a:r>
              <a:rPr i="1" lang="ru-RU"/>
              <a:t>w</a:t>
            </a:r>
            <a:r>
              <a:rPr lang="ru-RU"/>
              <a:t> содержит узел </a:t>
            </a:r>
            <a:r>
              <a:rPr i="1" lang="ru-RU"/>
              <a:t>а.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ru-RU"/>
              <a:t> </a:t>
            </a:r>
            <a:r>
              <a:rPr lang="ru-RU"/>
              <a:t>Иначе говоря, </a:t>
            </a:r>
            <a:r>
              <a:rPr i="1" lang="ru-RU"/>
              <a:t>а —</a:t>
            </a:r>
            <a:r>
              <a:rPr lang="ru-RU"/>
              <a:t> точка сочленения графа </a:t>
            </a:r>
            <a:r>
              <a:rPr i="1" lang="ru-RU"/>
              <a:t>G</a:t>
            </a:r>
            <a:r>
              <a:rPr lang="ru-RU"/>
              <a:t>, если удаление узла </a:t>
            </a:r>
            <a:r>
              <a:rPr i="1" lang="ru-RU"/>
              <a:t>a</a:t>
            </a:r>
            <a:r>
              <a:rPr lang="ru-RU"/>
              <a:t> расщепляет </a:t>
            </a:r>
            <a:r>
              <a:rPr i="1" lang="ru-RU"/>
              <a:t>G</a:t>
            </a:r>
            <a:r>
              <a:rPr lang="ru-RU"/>
              <a:t> не менее чем на две части. </a:t>
            </a:r>
            <a:endParaRPr/>
          </a:p>
          <a:p>
            <a:pPr indent="-342900" lvl="0" marL="342900" rtl="0" algn="just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Граф </a:t>
            </a:r>
            <a:r>
              <a:rPr i="1" lang="ru-RU"/>
              <a:t>G</a:t>
            </a:r>
            <a:r>
              <a:rPr lang="ru-RU"/>
              <a:t> называется </a:t>
            </a:r>
            <a:r>
              <a:rPr i="1" lang="ru-RU">
                <a:solidFill>
                  <a:srgbClr val="FF0000"/>
                </a:solidFill>
              </a:rPr>
              <a:t>двусвязным</a:t>
            </a:r>
            <a:r>
              <a:rPr i="1" lang="ru-RU"/>
              <a:t>,</a:t>
            </a:r>
            <a:r>
              <a:rPr lang="ru-RU"/>
              <a:t> если для любой тройки различных узлов </a:t>
            </a:r>
            <a:r>
              <a:rPr i="1" lang="ru-RU"/>
              <a:t>v, w, а</a:t>
            </a:r>
            <a:r>
              <a:rPr lang="ru-RU"/>
              <a:t> существует путь между </a:t>
            </a:r>
            <a:r>
              <a:rPr i="1" lang="ru-RU" cap="small"/>
              <a:t>v</a:t>
            </a:r>
            <a:r>
              <a:rPr lang="ru-RU" cap="small"/>
              <a:t> </a:t>
            </a:r>
            <a:r>
              <a:rPr lang="ru-RU"/>
              <a:t>и </a:t>
            </a:r>
            <a:r>
              <a:rPr i="1" lang="ru-RU"/>
              <a:t>w,</a:t>
            </a:r>
            <a:r>
              <a:rPr lang="ru-RU"/>
              <a:t> не содержащий </a:t>
            </a:r>
            <a:r>
              <a:rPr i="1" lang="ru-RU"/>
              <a:t>а</a:t>
            </a:r>
            <a:r>
              <a:rPr lang="ru-RU"/>
              <a:t>. </a:t>
            </a:r>
            <a:endParaRPr/>
          </a:p>
          <a:p>
            <a:pPr indent="-342900" lvl="0" marL="342900" rtl="0" algn="just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Таким образом, неориентированный связный граф двусвязен тогда и только тогда, когда в нем нет точек сочленения.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4"/>
          <p:cNvSpPr txBox="1"/>
          <p:nvPr>
            <p:ph type="title"/>
          </p:nvPr>
        </p:nvSpPr>
        <p:spPr>
          <a:xfrm>
            <a:off x="457200" y="274638"/>
            <a:ext cx="8229600" cy="439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 sz="3200"/>
              <a:t>Определения</a:t>
            </a:r>
            <a:endParaRPr/>
          </a:p>
        </p:txBody>
      </p:sp>
      <p:sp>
        <p:nvSpPr>
          <p:cNvPr id="635" name="Google Shape;635;p54"/>
          <p:cNvSpPr txBox="1"/>
          <p:nvPr>
            <p:ph idx="1" type="body"/>
          </p:nvPr>
        </p:nvSpPr>
        <p:spPr>
          <a:xfrm>
            <a:off x="457200" y="928671"/>
            <a:ext cx="8229600" cy="3004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357188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Компонентой связности неориентированного графа будем называть любой максимальный связный подграф этого графа. </a:t>
            </a:r>
            <a:endParaRPr/>
          </a:p>
          <a:p>
            <a:pPr indent="357188" lvl="0" marL="0" rtl="0" algn="just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Это определение можно переформулировать так: </a:t>
            </a:r>
            <a:r>
              <a:rPr b="1" i="1" lang="ru-RU"/>
              <a:t>компонента связности </a:t>
            </a:r>
            <a:r>
              <a:rPr lang="ru-RU"/>
              <a:t>— это такой подграф, что для любой вершины u из этого подграфа все вершины, в которые в исходном графе существует путь из u, принадлежат этому же подграфу. На рисунке изображен граф, имеющий две компоненты связности.</a:t>
            </a:r>
            <a:endParaRPr/>
          </a:p>
        </p:txBody>
      </p:sp>
      <p:pic>
        <p:nvPicPr>
          <p:cNvPr descr="Пример графа с 2 компонентами связности" id="636" name="Google Shape;63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1840" y="3855928"/>
            <a:ext cx="3024335" cy="2770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5"/>
          <p:cNvSpPr txBox="1"/>
          <p:nvPr>
            <p:ph type="title"/>
          </p:nvPr>
        </p:nvSpPr>
        <p:spPr>
          <a:xfrm>
            <a:off x="457200" y="274638"/>
            <a:ext cx="8229600" cy="439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 sz="3200"/>
              <a:t>Определения</a:t>
            </a:r>
            <a:endParaRPr/>
          </a:p>
        </p:txBody>
      </p:sp>
      <p:sp>
        <p:nvSpPr>
          <p:cNvPr id="642" name="Google Shape;642;p55"/>
          <p:cNvSpPr txBox="1"/>
          <p:nvPr>
            <p:ph idx="1" type="body"/>
          </p:nvPr>
        </p:nvSpPr>
        <p:spPr>
          <a:xfrm>
            <a:off x="179512" y="736317"/>
            <a:ext cx="8696277" cy="3004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357188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Будем называть некоторую вершину неориентированного графа </a:t>
            </a:r>
            <a:r>
              <a:rPr b="1" lang="ru-RU" sz="1800"/>
              <a:t>точкой сочленения</a:t>
            </a:r>
            <a:r>
              <a:rPr lang="ru-RU" sz="1800"/>
              <a:t>, если при удалении ее и всех инцидентных ей ребер в графе увеличивается количество компонент связности. </a:t>
            </a:r>
            <a:endParaRPr/>
          </a:p>
          <a:p>
            <a:pPr indent="357188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Эквивалентным определением является следующее: вершина u является </a:t>
            </a:r>
            <a:r>
              <a:rPr b="1" lang="ru-RU" sz="1800"/>
              <a:t>точкой сочленения </a:t>
            </a:r>
            <a:r>
              <a:rPr lang="ru-RU" sz="1800"/>
              <a:t>тогда и только тогда, когда в графе существуют две вершины v и w, отличные от u и принадлежащие одной компоненте связности, такие, что любой путь из v в w проходит через u.</a:t>
            </a:r>
            <a:endParaRPr/>
          </a:p>
          <a:p>
            <a:pPr indent="357188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Будем называть граф </a:t>
            </a:r>
            <a:r>
              <a:rPr b="1" lang="ru-RU" sz="1800"/>
              <a:t>двусвязным</a:t>
            </a:r>
            <a:r>
              <a:rPr lang="ru-RU" sz="1800"/>
              <a:t>, если он не содержит точек сочленения. Всякий максимальный двусвязный подграф графа будем называть </a:t>
            </a:r>
            <a:r>
              <a:rPr b="1" lang="ru-RU" sz="1800"/>
              <a:t>двусвязной компонентой</a:t>
            </a:r>
            <a:r>
              <a:rPr lang="ru-RU" sz="1800"/>
              <a:t>. </a:t>
            </a:r>
            <a:endParaRPr/>
          </a:p>
        </p:txBody>
      </p:sp>
      <p:pic>
        <p:nvPicPr>
          <p:cNvPr descr="Двусвязные компоненты и точки сочленения" id="643" name="Google Shape;64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5090" y="3811856"/>
            <a:ext cx="2806302" cy="2746338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55"/>
          <p:cNvSpPr/>
          <p:nvPr/>
        </p:nvSpPr>
        <p:spPr>
          <a:xfrm>
            <a:off x="107504" y="3645024"/>
            <a:ext cx="6336703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357188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Другими словами, двусвязная компонента графа — это любой его подграф, в котором удаление произвольной вершины и инцидентных ей ребер </a:t>
            </a:r>
            <a:r>
              <a:rPr lang="ru-RU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влечет потерю связности этого подграфа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и к этому подграфу нельзя добавить ни одной вершины, сохранив это свойство. На рисунке в графе выделены точки сочленения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(вершины 2 и 4)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указаны двусвязные компоненты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({1, 2, 4}, {4, 6, 7}, {2, 3}, {5, 8})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357188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357188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Заметим, что любые две различные двусвязные компоненты </a:t>
            </a:r>
            <a:r>
              <a:rPr lang="ru-RU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либо не имеют общих вершин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либо имеют одну общую вершину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которая </a:t>
            </a:r>
            <a:r>
              <a:rPr lang="ru-RU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является точкой сочленения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6"/>
          <p:cNvSpPr txBox="1"/>
          <p:nvPr>
            <p:ph type="title"/>
          </p:nvPr>
        </p:nvSpPr>
        <p:spPr>
          <a:xfrm>
            <a:off x="457200" y="274638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Точки сочленения. Пример </a:t>
            </a:r>
            <a:endParaRPr/>
          </a:p>
        </p:txBody>
      </p:sp>
      <p:sp>
        <p:nvSpPr>
          <p:cNvPr id="650" name="Google Shape;650;p56"/>
          <p:cNvSpPr/>
          <p:nvPr/>
        </p:nvSpPr>
        <p:spPr>
          <a:xfrm>
            <a:off x="1071538" y="1714488"/>
            <a:ext cx="357190" cy="357190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9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51" name="Google Shape;651;p56"/>
          <p:cNvSpPr/>
          <p:nvPr/>
        </p:nvSpPr>
        <p:spPr>
          <a:xfrm>
            <a:off x="1214414" y="4643446"/>
            <a:ext cx="357190" cy="357190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652" name="Google Shape;652;p56"/>
          <p:cNvSpPr/>
          <p:nvPr/>
        </p:nvSpPr>
        <p:spPr>
          <a:xfrm>
            <a:off x="428596" y="2714620"/>
            <a:ext cx="357190" cy="357190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9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653" name="Google Shape;653;p56"/>
          <p:cNvSpPr/>
          <p:nvPr/>
        </p:nvSpPr>
        <p:spPr>
          <a:xfrm>
            <a:off x="2071670" y="2643182"/>
            <a:ext cx="357190" cy="357190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9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654" name="Google Shape;654;p56"/>
          <p:cNvSpPr/>
          <p:nvPr/>
        </p:nvSpPr>
        <p:spPr>
          <a:xfrm>
            <a:off x="2500298" y="3714752"/>
            <a:ext cx="357190" cy="357190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655" name="Google Shape;655;p56"/>
          <p:cNvSpPr/>
          <p:nvPr/>
        </p:nvSpPr>
        <p:spPr>
          <a:xfrm>
            <a:off x="2857488" y="1714488"/>
            <a:ext cx="357190" cy="357190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56" name="Google Shape;656;p56"/>
          <p:cNvSpPr/>
          <p:nvPr/>
        </p:nvSpPr>
        <p:spPr>
          <a:xfrm>
            <a:off x="1142976" y="3429000"/>
            <a:ext cx="357190" cy="357190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657" name="Google Shape;657;p56"/>
          <p:cNvSpPr/>
          <p:nvPr/>
        </p:nvSpPr>
        <p:spPr>
          <a:xfrm>
            <a:off x="3643306" y="3214686"/>
            <a:ext cx="357190" cy="357190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9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658" name="Google Shape;658;p56"/>
          <p:cNvSpPr/>
          <p:nvPr/>
        </p:nvSpPr>
        <p:spPr>
          <a:xfrm>
            <a:off x="4000496" y="2071678"/>
            <a:ext cx="357190" cy="357190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9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659" name="Google Shape;659;p56"/>
          <p:cNvSpPr/>
          <p:nvPr/>
        </p:nvSpPr>
        <p:spPr>
          <a:xfrm>
            <a:off x="6572264" y="4929198"/>
            <a:ext cx="357190" cy="357190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660" name="Google Shape;660;p56"/>
          <p:cNvSpPr/>
          <p:nvPr/>
        </p:nvSpPr>
        <p:spPr>
          <a:xfrm>
            <a:off x="5143504" y="3786190"/>
            <a:ext cx="357190" cy="357190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661" name="Google Shape;661;p56"/>
          <p:cNvSpPr/>
          <p:nvPr/>
        </p:nvSpPr>
        <p:spPr>
          <a:xfrm>
            <a:off x="4572000" y="5072074"/>
            <a:ext cx="357190" cy="357190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662" name="Google Shape;662;p56"/>
          <p:cNvSpPr/>
          <p:nvPr/>
        </p:nvSpPr>
        <p:spPr>
          <a:xfrm>
            <a:off x="6357950" y="1928802"/>
            <a:ext cx="357190" cy="357190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9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663" name="Google Shape;663;p56"/>
          <p:cNvSpPr/>
          <p:nvPr/>
        </p:nvSpPr>
        <p:spPr>
          <a:xfrm>
            <a:off x="7215206" y="3000372"/>
            <a:ext cx="357190" cy="357190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9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664" name="Google Shape;664;p56"/>
          <p:cNvSpPr/>
          <p:nvPr/>
        </p:nvSpPr>
        <p:spPr>
          <a:xfrm>
            <a:off x="5143504" y="2714620"/>
            <a:ext cx="357190" cy="357190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9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cxnSp>
        <p:nvCxnSpPr>
          <p:cNvPr id="665" name="Google Shape;665;p56"/>
          <p:cNvCxnSpPr>
            <a:stCxn id="650" idx="5"/>
            <a:endCxn id="653" idx="1"/>
          </p:cNvCxnSpPr>
          <p:nvPr/>
        </p:nvCxnSpPr>
        <p:spPr>
          <a:xfrm>
            <a:off x="1376419" y="2019369"/>
            <a:ext cx="747600" cy="6762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6" name="Google Shape;666;p56"/>
          <p:cNvCxnSpPr>
            <a:stCxn id="655" idx="6"/>
            <a:endCxn id="658" idx="2"/>
          </p:cNvCxnSpPr>
          <p:nvPr/>
        </p:nvCxnSpPr>
        <p:spPr>
          <a:xfrm>
            <a:off x="3214678" y="1893083"/>
            <a:ext cx="785700" cy="3573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7" name="Google Shape;667;p56"/>
          <p:cNvCxnSpPr>
            <a:stCxn id="652" idx="6"/>
            <a:endCxn id="653" idx="2"/>
          </p:cNvCxnSpPr>
          <p:nvPr/>
        </p:nvCxnSpPr>
        <p:spPr>
          <a:xfrm flipH="1" rot="10800000">
            <a:off x="785786" y="2821815"/>
            <a:ext cx="1285800" cy="714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8" name="Google Shape;668;p56"/>
          <p:cNvCxnSpPr>
            <a:stCxn id="653" idx="5"/>
            <a:endCxn id="654" idx="0"/>
          </p:cNvCxnSpPr>
          <p:nvPr/>
        </p:nvCxnSpPr>
        <p:spPr>
          <a:xfrm>
            <a:off x="2376551" y="2948063"/>
            <a:ext cx="302400" cy="7668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9" name="Google Shape;669;p56"/>
          <p:cNvCxnSpPr>
            <a:stCxn id="650" idx="3"/>
            <a:endCxn id="652" idx="0"/>
          </p:cNvCxnSpPr>
          <p:nvPr/>
        </p:nvCxnSpPr>
        <p:spPr>
          <a:xfrm flipH="1">
            <a:off x="607247" y="2019369"/>
            <a:ext cx="516600" cy="6954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0" name="Google Shape;670;p56"/>
          <p:cNvCxnSpPr>
            <a:stCxn id="655" idx="3"/>
            <a:endCxn id="653" idx="7"/>
          </p:cNvCxnSpPr>
          <p:nvPr/>
        </p:nvCxnSpPr>
        <p:spPr>
          <a:xfrm flipH="1">
            <a:off x="2376697" y="2019369"/>
            <a:ext cx="533100" cy="6762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1" name="Google Shape;671;p56"/>
          <p:cNvCxnSpPr>
            <a:stCxn id="656" idx="5"/>
            <a:endCxn id="654" idx="2"/>
          </p:cNvCxnSpPr>
          <p:nvPr/>
        </p:nvCxnSpPr>
        <p:spPr>
          <a:xfrm>
            <a:off x="1447857" y="3733881"/>
            <a:ext cx="1052400" cy="1596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2" name="Google Shape;672;p56"/>
          <p:cNvCxnSpPr>
            <a:stCxn id="653" idx="3"/>
            <a:endCxn id="656" idx="7"/>
          </p:cNvCxnSpPr>
          <p:nvPr/>
        </p:nvCxnSpPr>
        <p:spPr>
          <a:xfrm flipH="1">
            <a:off x="1447779" y="2948063"/>
            <a:ext cx="676200" cy="5331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3" name="Google Shape;673;p56"/>
          <p:cNvCxnSpPr>
            <a:stCxn id="657" idx="5"/>
            <a:endCxn id="660" idx="2"/>
          </p:cNvCxnSpPr>
          <p:nvPr/>
        </p:nvCxnSpPr>
        <p:spPr>
          <a:xfrm>
            <a:off x="3948187" y="3519567"/>
            <a:ext cx="1195200" cy="4452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4" name="Google Shape;674;p56"/>
          <p:cNvCxnSpPr>
            <a:stCxn id="655" idx="5"/>
            <a:endCxn id="657" idx="0"/>
          </p:cNvCxnSpPr>
          <p:nvPr/>
        </p:nvCxnSpPr>
        <p:spPr>
          <a:xfrm>
            <a:off x="3162369" y="2019369"/>
            <a:ext cx="659400" cy="11952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5" name="Google Shape;675;p56"/>
          <p:cNvCxnSpPr>
            <a:stCxn id="658" idx="4"/>
            <a:endCxn id="657" idx="0"/>
          </p:cNvCxnSpPr>
          <p:nvPr/>
        </p:nvCxnSpPr>
        <p:spPr>
          <a:xfrm flipH="1">
            <a:off x="3821791" y="2428868"/>
            <a:ext cx="357300" cy="7857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6" name="Google Shape;676;p56"/>
          <p:cNvCxnSpPr>
            <a:stCxn id="658" idx="5"/>
            <a:endCxn id="664" idx="1"/>
          </p:cNvCxnSpPr>
          <p:nvPr/>
        </p:nvCxnSpPr>
        <p:spPr>
          <a:xfrm>
            <a:off x="4305377" y="2376559"/>
            <a:ext cx="890400" cy="3903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7" name="Google Shape;677;p56"/>
          <p:cNvCxnSpPr>
            <a:stCxn id="654" idx="3"/>
            <a:endCxn id="651" idx="7"/>
          </p:cNvCxnSpPr>
          <p:nvPr/>
        </p:nvCxnSpPr>
        <p:spPr>
          <a:xfrm flipH="1">
            <a:off x="1519407" y="4019633"/>
            <a:ext cx="1033200" cy="6762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8" name="Google Shape;678;p56"/>
          <p:cNvCxnSpPr>
            <a:stCxn id="660" idx="5"/>
            <a:endCxn id="659" idx="1"/>
          </p:cNvCxnSpPr>
          <p:nvPr/>
        </p:nvCxnSpPr>
        <p:spPr>
          <a:xfrm>
            <a:off x="5448385" y="4091071"/>
            <a:ext cx="1176300" cy="8904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9" name="Google Shape;679;p56"/>
          <p:cNvCxnSpPr>
            <a:stCxn id="656" idx="4"/>
            <a:endCxn id="651" idx="0"/>
          </p:cNvCxnSpPr>
          <p:nvPr/>
        </p:nvCxnSpPr>
        <p:spPr>
          <a:xfrm>
            <a:off x="1321571" y="3786190"/>
            <a:ext cx="71400" cy="8574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0" name="Google Shape;680;p56"/>
          <p:cNvCxnSpPr>
            <a:stCxn id="657" idx="7"/>
            <a:endCxn id="664" idx="3"/>
          </p:cNvCxnSpPr>
          <p:nvPr/>
        </p:nvCxnSpPr>
        <p:spPr>
          <a:xfrm flipH="1" rot="10800000">
            <a:off x="3948187" y="3019495"/>
            <a:ext cx="1247700" cy="2475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1" name="Google Shape;681;p56"/>
          <p:cNvCxnSpPr>
            <a:stCxn id="664" idx="5"/>
            <a:endCxn id="663" idx="2"/>
          </p:cNvCxnSpPr>
          <p:nvPr/>
        </p:nvCxnSpPr>
        <p:spPr>
          <a:xfrm>
            <a:off x="5448385" y="3019501"/>
            <a:ext cx="1766700" cy="1596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2" name="Google Shape;682;p56"/>
          <p:cNvCxnSpPr>
            <a:stCxn id="662" idx="5"/>
            <a:endCxn id="663" idx="1"/>
          </p:cNvCxnSpPr>
          <p:nvPr/>
        </p:nvCxnSpPr>
        <p:spPr>
          <a:xfrm>
            <a:off x="6662831" y="2233683"/>
            <a:ext cx="604800" cy="8190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3" name="Google Shape;683;p56"/>
          <p:cNvCxnSpPr>
            <a:stCxn id="662" idx="3"/>
            <a:endCxn id="664" idx="7"/>
          </p:cNvCxnSpPr>
          <p:nvPr/>
        </p:nvCxnSpPr>
        <p:spPr>
          <a:xfrm flipH="1">
            <a:off x="5448459" y="2233683"/>
            <a:ext cx="961800" cy="5331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4" name="Google Shape;684;p56"/>
          <p:cNvCxnSpPr>
            <a:stCxn id="657" idx="4"/>
            <a:endCxn id="661" idx="1"/>
          </p:cNvCxnSpPr>
          <p:nvPr/>
        </p:nvCxnSpPr>
        <p:spPr>
          <a:xfrm>
            <a:off x="3821901" y="3571876"/>
            <a:ext cx="802500" cy="15525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5" name="Google Shape;685;p56"/>
          <p:cNvCxnSpPr>
            <a:stCxn id="661" idx="5"/>
            <a:endCxn id="659" idx="2"/>
          </p:cNvCxnSpPr>
          <p:nvPr/>
        </p:nvCxnSpPr>
        <p:spPr>
          <a:xfrm flipH="1" rot="10800000">
            <a:off x="4876881" y="5107855"/>
            <a:ext cx="1695300" cy="2691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6" name="Google Shape;686;p56"/>
          <p:cNvCxnSpPr>
            <a:stCxn id="660" idx="3"/>
            <a:endCxn id="661" idx="7"/>
          </p:cNvCxnSpPr>
          <p:nvPr/>
        </p:nvCxnSpPr>
        <p:spPr>
          <a:xfrm flipH="1">
            <a:off x="4876913" y="4091071"/>
            <a:ext cx="318900" cy="10332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7"/>
          <p:cNvSpPr txBox="1"/>
          <p:nvPr>
            <p:ph type="title"/>
          </p:nvPr>
        </p:nvSpPr>
        <p:spPr>
          <a:xfrm>
            <a:off x="457200" y="274638"/>
            <a:ext cx="8229600" cy="439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 sz="2800"/>
              <a:t>Двусвязные компоненты</a:t>
            </a:r>
            <a:endParaRPr/>
          </a:p>
        </p:txBody>
      </p:sp>
      <p:sp>
        <p:nvSpPr>
          <p:cNvPr id="692" name="Google Shape;692;p57"/>
          <p:cNvSpPr txBox="1"/>
          <p:nvPr>
            <p:ph idx="1" type="body"/>
          </p:nvPr>
        </p:nvSpPr>
        <p:spPr>
          <a:xfrm>
            <a:off x="457200" y="785794"/>
            <a:ext cx="8229600" cy="5340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На множестве ребер графа </a:t>
            </a:r>
            <a:r>
              <a:rPr i="1" lang="ru-RU"/>
              <a:t>G</a:t>
            </a:r>
            <a:r>
              <a:rPr lang="ru-RU"/>
              <a:t> можно задать естественное отношение, полагая, что для ребер </a:t>
            </a:r>
            <a:r>
              <a:rPr i="1" lang="ru-RU"/>
              <a:t>е</a:t>
            </a:r>
            <a:r>
              <a:rPr baseline="-25000" i="1" lang="ru-RU"/>
              <a:t>1</a:t>
            </a:r>
            <a:r>
              <a:rPr lang="ru-RU"/>
              <a:t> и </a:t>
            </a:r>
            <a:r>
              <a:rPr i="1" lang="ru-RU"/>
              <a:t>e</a:t>
            </a:r>
            <a:r>
              <a:rPr baseline="-25000" i="1" lang="ru-RU"/>
              <a:t>2</a:t>
            </a:r>
            <a:r>
              <a:rPr lang="ru-RU"/>
              <a:t> выполняется это отношение, если </a:t>
            </a:r>
            <a:r>
              <a:rPr i="1" lang="ru-RU"/>
              <a:t>e</a:t>
            </a:r>
            <a:r>
              <a:rPr baseline="-25000" i="1" lang="ru-RU"/>
              <a:t>1</a:t>
            </a:r>
            <a:r>
              <a:rPr lang="ru-RU"/>
              <a:t>=</a:t>
            </a:r>
            <a:r>
              <a:rPr i="1" lang="ru-RU"/>
              <a:t> e</a:t>
            </a:r>
            <a:r>
              <a:rPr baseline="-25000" i="1" lang="ru-RU"/>
              <a:t>2</a:t>
            </a:r>
            <a:r>
              <a:rPr lang="ru-RU"/>
              <a:t> или они лежат на некотором цикле.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 Легко показать, что это отношение является </a:t>
            </a:r>
            <a:r>
              <a:rPr lang="ru-RU">
                <a:solidFill>
                  <a:srgbClr val="FF0000"/>
                </a:solidFill>
              </a:rPr>
              <a:t>отношением эквивалентности</a:t>
            </a:r>
            <a:r>
              <a:rPr lang="ru-RU"/>
              <a:t> </a:t>
            </a:r>
            <a:r>
              <a:rPr lang="ru-RU" sz="2600"/>
              <a:t>(</a:t>
            </a:r>
            <a:r>
              <a:rPr i="1" lang="ru-RU" sz="2600"/>
              <a:t> R</a:t>
            </a:r>
            <a:r>
              <a:rPr lang="ru-RU" sz="2600"/>
              <a:t> называется </a:t>
            </a:r>
            <a:r>
              <a:rPr i="1" lang="ru-RU" sz="2600"/>
              <a:t>отношением эквивалентности</a:t>
            </a:r>
            <a:r>
              <a:rPr lang="ru-RU" sz="2600"/>
              <a:t> на множестве </a:t>
            </a:r>
            <a:r>
              <a:rPr i="1" lang="ru-RU" sz="2600"/>
              <a:t>S</a:t>
            </a:r>
            <a:r>
              <a:rPr lang="ru-RU" sz="2600"/>
              <a:t>, если </a:t>
            </a:r>
            <a:r>
              <a:rPr i="1" lang="ru-RU" sz="2600"/>
              <a:t>R рефлексивно (aRa</a:t>
            </a:r>
            <a:r>
              <a:rPr lang="ru-RU" sz="2600"/>
              <a:t> для всех </a:t>
            </a:r>
            <a:r>
              <a:rPr i="1" lang="ru-RU" sz="2600"/>
              <a:t>а ∈ S), симметрично</a:t>
            </a:r>
            <a:r>
              <a:rPr lang="ru-RU" sz="2600"/>
              <a:t> (из </a:t>
            </a:r>
            <a:r>
              <a:rPr i="1" lang="ru-RU" sz="2600"/>
              <a:t>аRb</a:t>
            </a:r>
            <a:r>
              <a:rPr lang="ru-RU" sz="2600"/>
              <a:t> следует </a:t>
            </a:r>
            <a:r>
              <a:rPr i="1" lang="ru-RU" sz="2600"/>
              <a:t>bRа</a:t>
            </a:r>
            <a:r>
              <a:rPr lang="ru-RU" sz="2600"/>
              <a:t> для всех </a:t>
            </a:r>
            <a:r>
              <a:rPr i="1" lang="ru-RU" sz="2600"/>
              <a:t>а, b</a:t>
            </a:r>
            <a:r>
              <a:rPr lang="ru-RU" sz="2600"/>
              <a:t> ∈ </a:t>
            </a:r>
            <a:r>
              <a:rPr i="1" lang="ru-RU" sz="2600"/>
              <a:t>S) и транзитивно</a:t>
            </a:r>
            <a:r>
              <a:rPr lang="ru-RU" sz="2600"/>
              <a:t> (из </a:t>
            </a:r>
            <a:r>
              <a:rPr i="1" lang="ru-RU" sz="2600"/>
              <a:t>аRb</a:t>
            </a:r>
            <a:r>
              <a:rPr lang="ru-RU" sz="2600"/>
              <a:t> и </a:t>
            </a:r>
            <a:r>
              <a:rPr i="1" lang="ru-RU" sz="2600"/>
              <a:t>bRc</a:t>
            </a:r>
            <a:r>
              <a:rPr lang="ru-RU" sz="2600"/>
              <a:t> следует </a:t>
            </a:r>
            <a:r>
              <a:rPr i="1" lang="ru-RU" sz="2600"/>
              <a:t>аRc))</a:t>
            </a:r>
            <a:r>
              <a:rPr lang="ru-RU"/>
              <a:t>, разбивающим множество ребер графа </a:t>
            </a:r>
            <a:r>
              <a:rPr i="1" lang="ru-RU"/>
              <a:t>G</a:t>
            </a:r>
            <a:r>
              <a:rPr lang="ru-RU"/>
              <a:t> на такие классы эквивалентности </a:t>
            </a:r>
            <a:r>
              <a:rPr i="1" lang="ru-RU"/>
              <a:t>E</a:t>
            </a:r>
            <a:r>
              <a:rPr baseline="-25000" i="1" lang="ru-RU"/>
              <a:t>1</a:t>
            </a:r>
            <a:r>
              <a:rPr i="1" lang="ru-RU"/>
              <a:t>, Е</a:t>
            </a:r>
            <a:r>
              <a:rPr baseline="-25000" i="1" lang="ru-RU"/>
              <a:t>2</a:t>
            </a:r>
            <a:r>
              <a:rPr i="1" lang="ru-RU"/>
              <a:t>, . . ., Е</a:t>
            </a:r>
            <a:r>
              <a:rPr baseline="-25000" i="1" lang="ru-RU"/>
              <a:t>k</a:t>
            </a:r>
            <a:r>
              <a:rPr i="1" lang="ru-RU"/>
              <a:t>,</a:t>
            </a:r>
            <a:r>
              <a:rPr lang="ru-RU"/>
              <a:t> что два различных ребра принадлежат одному и тому же классу тогда и только тогда, когда они лежат на общем цикле. </a:t>
            </a:r>
            <a:endParaRPr/>
          </a:p>
          <a:p>
            <a:pPr indent="-342900" lvl="0" marL="342900" rtl="0" algn="just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Для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/>
              <a:t> ≤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i="1" lang="ru-RU"/>
              <a:t>≤ 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ru-RU"/>
              <a:t> обозначим через 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ru-RU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-RU"/>
              <a:t> множество узлов, лежащих на ребрах из 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i="1" lang="ru-RU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ru-RU" cap="small"/>
              <a:t> .</a:t>
            </a:r>
            <a:r>
              <a:rPr lang="ru-RU" cap="small"/>
              <a:t> </a:t>
            </a:r>
            <a:r>
              <a:rPr lang="ru-RU"/>
              <a:t>Каждый граф 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aseline="-25000" i="1" lang="ru-RU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-RU"/>
              <a:t>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= (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ru-RU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i="1" lang="ru-RU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/>
              <a:t>называется </a:t>
            </a:r>
            <a:r>
              <a:rPr i="1" lang="ru-RU">
                <a:solidFill>
                  <a:srgbClr val="FF0000"/>
                </a:solidFill>
              </a:rPr>
              <a:t>двусвязной компонентой</a:t>
            </a:r>
            <a:r>
              <a:rPr lang="ru-RU">
                <a:solidFill>
                  <a:srgbClr val="FF0000"/>
                </a:solidFill>
              </a:rPr>
              <a:t> </a:t>
            </a:r>
            <a:r>
              <a:rPr lang="ru-RU"/>
              <a:t>графа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ru-RU"/>
              <a:t>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8"/>
          <p:cNvSpPr txBox="1"/>
          <p:nvPr>
            <p:ph type="title"/>
          </p:nvPr>
        </p:nvSpPr>
        <p:spPr>
          <a:xfrm>
            <a:off x="500034" y="274638"/>
            <a:ext cx="8229600" cy="439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2800"/>
              <a:t>Двусвязные компоненты. Пример</a:t>
            </a:r>
            <a:endParaRPr/>
          </a:p>
        </p:txBody>
      </p:sp>
      <p:sp>
        <p:nvSpPr>
          <p:cNvPr id="698" name="Google Shape;698;p58"/>
          <p:cNvSpPr/>
          <p:nvPr/>
        </p:nvSpPr>
        <p:spPr>
          <a:xfrm>
            <a:off x="428596" y="1142984"/>
            <a:ext cx="571504" cy="57150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99" name="Google Shape;699;p58"/>
          <p:cNvSpPr/>
          <p:nvPr/>
        </p:nvSpPr>
        <p:spPr>
          <a:xfrm>
            <a:off x="1714480" y="1571612"/>
            <a:ext cx="571504" cy="57150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58"/>
          <p:cNvSpPr/>
          <p:nvPr/>
        </p:nvSpPr>
        <p:spPr>
          <a:xfrm>
            <a:off x="500034" y="2214554"/>
            <a:ext cx="571504" cy="561980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58"/>
          <p:cNvSpPr/>
          <p:nvPr/>
        </p:nvSpPr>
        <p:spPr>
          <a:xfrm>
            <a:off x="500034" y="3429000"/>
            <a:ext cx="571504" cy="57150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58"/>
          <p:cNvSpPr/>
          <p:nvPr/>
        </p:nvSpPr>
        <p:spPr>
          <a:xfrm>
            <a:off x="1857356" y="2928934"/>
            <a:ext cx="571504" cy="57150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58"/>
          <p:cNvSpPr/>
          <p:nvPr/>
        </p:nvSpPr>
        <p:spPr>
          <a:xfrm>
            <a:off x="571472" y="4643446"/>
            <a:ext cx="571504" cy="57150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58"/>
          <p:cNvSpPr/>
          <p:nvPr/>
        </p:nvSpPr>
        <p:spPr>
          <a:xfrm>
            <a:off x="2143108" y="4643446"/>
            <a:ext cx="571504" cy="57150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58"/>
          <p:cNvSpPr/>
          <p:nvPr/>
        </p:nvSpPr>
        <p:spPr>
          <a:xfrm>
            <a:off x="571472" y="5786454"/>
            <a:ext cx="571504" cy="57150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58"/>
          <p:cNvSpPr/>
          <p:nvPr/>
        </p:nvSpPr>
        <p:spPr>
          <a:xfrm>
            <a:off x="2143108" y="5786454"/>
            <a:ext cx="571504" cy="57150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7" name="Google Shape;707;p58"/>
          <p:cNvCxnSpPr>
            <a:stCxn id="698" idx="6"/>
            <a:endCxn id="699" idx="1"/>
          </p:cNvCxnSpPr>
          <p:nvPr/>
        </p:nvCxnSpPr>
        <p:spPr>
          <a:xfrm>
            <a:off x="1000100" y="1428736"/>
            <a:ext cx="798000" cy="2265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8" name="Google Shape;708;p58"/>
          <p:cNvCxnSpPr>
            <a:stCxn id="698" idx="4"/>
            <a:endCxn id="700" idx="0"/>
          </p:cNvCxnSpPr>
          <p:nvPr/>
        </p:nvCxnSpPr>
        <p:spPr>
          <a:xfrm>
            <a:off x="714348" y="1714488"/>
            <a:ext cx="71400" cy="5001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9" name="Google Shape;709;p58"/>
          <p:cNvCxnSpPr>
            <a:stCxn id="700" idx="4"/>
            <a:endCxn id="701" idx="0"/>
          </p:cNvCxnSpPr>
          <p:nvPr/>
        </p:nvCxnSpPr>
        <p:spPr>
          <a:xfrm>
            <a:off x="785786" y="2776534"/>
            <a:ext cx="0" cy="6525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0" name="Google Shape;710;p58"/>
          <p:cNvCxnSpPr>
            <a:stCxn id="700" idx="5"/>
            <a:endCxn id="702" idx="1"/>
          </p:cNvCxnSpPr>
          <p:nvPr/>
        </p:nvCxnSpPr>
        <p:spPr>
          <a:xfrm>
            <a:off x="987843" y="2694234"/>
            <a:ext cx="953100" cy="3183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1" name="Google Shape;711;p58"/>
          <p:cNvCxnSpPr>
            <a:stCxn id="701" idx="6"/>
            <a:endCxn id="702" idx="3"/>
          </p:cNvCxnSpPr>
          <p:nvPr/>
        </p:nvCxnSpPr>
        <p:spPr>
          <a:xfrm flipH="1" rot="10800000">
            <a:off x="1071538" y="3416852"/>
            <a:ext cx="869400" cy="2979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2" name="Google Shape;712;p58"/>
          <p:cNvCxnSpPr>
            <a:stCxn id="701" idx="4"/>
            <a:endCxn id="703" idx="0"/>
          </p:cNvCxnSpPr>
          <p:nvPr/>
        </p:nvCxnSpPr>
        <p:spPr>
          <a:xfrm>
            <a:off x="785786" y="4000504"/>
            <a:ext cx="71400" cy="6429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3" name="Google Shape;713;p58"/>
          <p:cNvCxnSpPr>
            <a:stCxn id="703" idx="5"/>
            <a:endCxn id="706" idx="1"/>
          </p:cNvCxnSpPr>
          <p:nvPr/>
        </p:nvCxnSpPr>
        <p:spPr>
          <a:xfrm>
            <a:off x="1059281" y="5131255"/>
            <a:ext cx="1167600" cy="7389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4" name="Google Shape;714;p58"/>
          <p:cNvCxnSpPr>
            <a:stCxn id="703" idx="4"/>
            <a:endCxn id="705" idx="0"/>
          </p:cNvCxnSpPr>
          <p:nvPr/>
        </p:nvCxnSpPr>
        <p:spPr>
          <a:xfrm>
            <a:off x="857224" y="5214950"/>
            <a:ext cx="0" cy="5715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5" name="Google Shape;715;p58"/>
          <p:cNvCxnSpPr>
            <a:stCxn id="704" idx="4"/>
            <a:endCxn id="706" idx="0"/>
          </p:cNvCxnSpPr>
          <p:nvPr/>
        </p:nvCxnSpPr>
        <p:spPr>
          <a:xfrm>
            <a:off x="2428860" y="5214950"/>
            <a:ext cx="0" cy="5715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6" name="Google Shape;716;p58"/>
          <p:cNvCxnSpPr>
            <a:stCxn id="703" idx="6"/>
            <a:endCxn id="704" idx="2"/>
          </p:cNvCxnSpPr>
          <p:nvPr/>
        </p:nvCxnSpPr>
        <p:spPr>
          <a:xfrm>
            <a:off x="1142976" y="4929198"/>
            <a:ext cx="1000200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7" name="Google Shape;717;p58"/>
          <p:cNvCxnSpPr>
            <a:stCxn id="705" idx="6"/>
            <a:endCxn id="706" idx="2"/>
          </p:cNvCxnSpPr>
          <p:nvPr/>
        </p:nvCxnSpPr>
        <p:spPr>
          <a:xfrm>
            <a:off x="1142976" y="6072206"/>
            <a:ext cx="1000200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8" name="Google Shape;718;p58"/>
          <p:cNvCxnSpPr>
            <a:stCxn id="700" idx="7"/>
            <a:endCxn id="699" idx="3"/>
          </p:cNvCxnSpPr>
          <p:nvPr/>
        </p:nvCxnSpPr>
        <p:spPr>
          <a:xfrm flipH="1" rot="10800000">
            <a:off x="987843" y="2059554"/>
            <a:ext cx="810300" cy="2373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9" name="Google Shape;719;p58"/>
          <p:cNvSpPr/>
          <p:nvPr/>
        </p:nvSpPr>
        <p:spPr>
          <a:xfrm>
            <a:off x="4857752" y="3143248"/>
            <a:ext cx="571504" cy="57150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20" name="Google Shape;720;p58"/>
          <p:cNvSpPr/>
          <p:nvPr/>
        </p:nvSpPr>
        <p:spPr>
          <a:xfrm>
            <a:off x="6143636" y="3643314"/>
            <a:ext cx="571504" cy="57150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58"/>
          <p:cNvSpPr/>
          <p:nvPr/>
        </p:nvSpPr>
        <p:spPr>
          <a:xfrm>
            <a:off x="4857752" y="4286256"/>
            <a:ext cx="571504" cy="561980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2" name="Google Shape;722;p58"/>
          <p:cNvCxnSpPr>
            <a:stCxn id="719" idx="6"/>
            <a:endCxn id="720" idx="1"/>
          </p:cNvCxnSpPr>
          <p:nvPr/>
        </p:nvCxnSpPr>
        <p:spPr>
          <a:xfrm>
            <a:off x="5429256" y="3429000"/>
            <a:ext cx="798000" cy="2979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3" name="Google Shape;723;p58"/>
          <p:cNvCxnSpPr>
            <a:stCxn id="719" idx="4"/>
            <a:endCxn id="721" idx="0"/>
          </p:cNvCxnSpPr>
          <p:nvPr/>
        </p:nvCxnSpPr>
        <p:spPr>
          <a:xfrm>
            <a:off x="5143504" y="3714752"/>
            <a:ext cx="0" cy="5715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4" name="Google Shape;724;p58"/>
          <p:cNvCxnSpPr>
            <a:stCxn id="721" idx="7"/>
            <a:endCxn id="720" idx="3"/>
          </p:cNvCxnSpPr>
          <p:nvPr/>
        </p:nvCxnSpPr>
        <p:spPr>
          <a:xfrm flipH="1" rot="10800000">
            <a:off x="5345561" y="4131256"/>
            <a:ext cx="881700" cy="2373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5" name="Google Shape;725;p58"/>
          <p:cNvSpPr/>
          <p:nvPr/>
        </p:nvSpPr>
        <p:spPr>
          <a:xfrm>
            <a:off x="4000496" y="4798579"/>
            <a:ext cx="571504" cy="561980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58"/>
          <p:cNvSpPr/>
          <p:nvPr/>
        </p:nvSpPr>
        <p:spPr>
          <a:xfrm>
            <a:off x="4071934" y="6000768"/>
            <a:ext cx="571504" cy="57150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58"/>
          <p:cNvSpPr/>
          <p:nvPr/>
        </p:nvSpPr>
        <p:spPr>
          <a:xfrm>
            <a:off x="5357818" y="5512959"/>
            <a:ext cx="571504" cy="57150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8" name="Google Shape;728;p58"/>
          <p:cNvCxnSpPr>
            <a:stCxn id="725" idx="4"/>
            <a:endCxn id="726" idx="0"/>
          </p:cNvCxnSpPr>
          <p:nvPr/>
        </p:nvCxnSpPr>
        <p:spPr>
          <a:xfrm>
            <a:off x="4286248" y="5360559"/>
            <a:ext cx="71400" cy="6402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9" name="Google Shape;729;p58"/>
          <p:cNvCxnSpPr>
            <a:stCxn id="725" idx="5"/>
            <a:endCxn id="727" idx="1"/>
          </p:cNvCxnSpPr>
          <p:nvPr/>
        </p:nvCxnSpPr>
        <p:spPr>
          <a:xfrm>
            <a:off x="4488305" y="5278259"/>
            <a:ext cx="953100" cy="3183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0" name="Google Shape;730;p58"/>
          <p:cNvCxnSpPr>
            <a:stCxn id="726" idx="6"/>
            <a:endCxn id="727" idx="3"/>
          </p:cNvCxnSpPr>
          <p:nvPr/>
        </p:nvCxnSpPr>
        <p:spPr>
          <a:xfrm flipH="1" rot="10800000">
            <a:off x="4643438" y="6000620"/>
            <a:ext cx="798000" cy="2859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1" name="Google Shape;731;p58"/>
          <p:cNvSpPr/>
          <p:nvPr/>
        </p:nvSpPr>
        <p:spPr>
          <a:xfrm>
            <a:off x="7358082" y="3000372"/>
            <a:ext cx="571504" cy="57150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58"/>
          <p:cNvSpPr/>
          <p:nvPr/>
        </p:nvSpPr>
        <p:spPr>
          <a:xfrm>
            <a:off x="7358082" y="4214818"/>
            <a:ext cx="571504" cy="57150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3" name="Google Shape;733;p58"/>
          <p:cNvCxnSpPr>
            <a:stCxn id="731" idx="4"/>
            <a:endCxn id="732" idx="0"/>
          </p:cNvCxnSpPr>
          <p:nvPr/>
        </p:nvCxnSpPr>
        <p:spPr>
          <a:xfrm>
            <a:off x="7643834" y="3571876"/>
            <a:ext cx="0" cy="6429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4" name="Google Shape;734;p58"/>
          <p:cNvSpPr/>
          <p:nvPr/>
        </p:nvSpPr>
        <p:spPr>
          <a:xfrm>
            <a:off x="6643702" y="4929198"/>
            <a:ext cx="571504" cy="57150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58"/>
          <p:cNvSpPr/>
          <p:nvPr/>
        </p:nvSpPr>
        <p:spPr>
          <a:xfrm>
            <a:off x="8072462" y="4929198"/>
            <a:ext cx="571504" cy="57150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58"/>
          <p:cNvSpPr/>
          <p:nvPr/>
        </p:nvSpPr>
        <p:spPr>
          <a:xfrm>
            <a:off x="6643702" y="6000768"/>
            <a:ext cx="571504" cy="57150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58"/>
          <p:cNvSpPr/>
          <p:nvPr/>
        </p:nvSpPr>
        <p:spPr>
          <a:xfrm>
            <a:off x="8072462" y="6000768"/>
            <a:ext cx="571504" cy="57150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8" name="Google Shape;738;p58"/>
          <p:cNvCxnSpPr>
            <a:stCxn id="734" idx="5"/>
            <a:endCxn id="737" idx="1"/>
          </p:cNvCxnSpPr>
          <p:nvPr/>
        </p:nvCxnSpPr>
        <p:spPr>
          <a:xfrm>
            <a:off x="7131511" y="5417007"/>
            <a:ext cx="1024500" cy="6675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9" name="Google Shape;739;p58"/>
          <p:cNvCxnSpPr>
            <a:stCxn id="734" idx="4"/>
            <a:endCxn id="736" idx="0"/>
          </p:cNvCxnSpPr>
          <p:nvPr/>
        </p:nvCxnSpPr>
        <p:spPr>
          <a:xfrm>
            <a:off x="6929454" y="5500702"/>
            <a:ext cx="0" cy="5001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0" name="Google Shape;740;p58"/>
          <p:cNvCxnSpPr>
            <a:stCxn id="735" idx="4"/>
            <a:endCxn id="737" idx="0"/>
          </p:cNvCxnSpPr>
          <p:nvPr/>
        </p:nvCxnSpPr>
        <p:spPr>
          <a:xfrm>
            <a:off x="8358214" y="5500702"/>
            <a:ext cx="0" cy="5001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1" name="Google Shape;741;p58"/>
          <p:cNvCxnSpPr>
            <a:stCxn id="734" idx="6"/>
            <a:endCxn id="735" idx="2"/>
          </p:cNvCxnSpPr>
          <p:nvPr/>
        </p:nvCxnSpPr>
        <p:spPr>
          <a:xfrm>
            <a:off x="7215206" y="5214950"/>
            <a:ext cx="857400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2" name="Google Shape;742;p58"/>
          <p:cNvCxnSpPr>
            <a:stCxn id="736" idx="6"/>
            <a:endCxn id="737" idx="2"/>
          </p:cNvCxnSpPr>
          <p:nvPr/>
        </p:nvCxnSpPr>
        <p:spPr>
          <a:xfrm>
            <a:off x="7215206" y="6286520"/>
            <a:ext cx="857400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3" name="Google Shape;743;p58"/>
          <p:cNvSpPr txBox="1"/>
          <p:nvPr/>
        </p:nvSpPr>
        <p:spPr>
          <a:xfrm>
            <a:off x="3000364" y="1071546"/>
            <a:ext cx="578647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aseline="-25000"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</a:t>
            </a:r>
            <a:r>
              <a:rPr b="1"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i="1"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i="1"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i="1"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(</a:t>
            </a:r>
            <a:r>
              <a:rPr i="1"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i="1"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)},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aseline="-25000"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 (</a:t>
            </a:r>
            <a:r>
              <a:rPr i="1"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i="1"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i="1"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i="1"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i="1"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)}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aseline="-25000"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i="1"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i="1"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)}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aseline="-25000"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 (</a:t>
            </a:r>
            <a:r>
              <a:rPr i="1"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i="1"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i="1"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i="1"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i="1"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i="1"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i="1"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i="1"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i="1"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i="1"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i="1" lang="ru-RU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9"/>
          <p:cNvSpPr txBox="1"/>
          <p:nvPr>
            <p:ph type="title"/>
          </p:nvPr>
        </p:nvSpPr>
        <p:spPr>
          <a:xfrm>
            <a:off x="500034" y="274638"/>
            <a:ext cx="8229600" cy="439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2800"/>
              <a:t>Двусвязные компоненты. Пример 2</a:t>
            </a:r>
            <a:endParaRPr/>
          </a:p>
        </p:txBody>
      </p:sp>
      <p:pic>
        <p:nvPicPr>
          <p:cNvPr descr="Пример графика с двухсвязными компонентами, отмеченными" id="749" name="Google Shape;74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3808" y="973058"/>
            <a:ext cx="3820058" cy="2778224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59"/>
          <p:cNvSpPr/>
          <p:nvPr/>
        </p:nvSpPr>
        <p:spPr>
          <a:xfrm>
            <a:off x="323528" y="4437112"/>
            <a:ext cx="856895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Каждый цвет соответствует двусвязному компоненту.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Разноцветные вершины являются разрезанными вершинами и, таким образом, принадлежат нескольким двусвязным компонентам.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60"/>
          <p:cNvSpPr txBox="1"/>
          <p:nvPr>
            <p:ph type="title"/>
          </p:nvPr>
        </p:nvSpPr>
        <p:spPr>
          <a:xfrm>
            <a:off x="457200" y="274638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Лемма </a:t>
            </a:r>
            <a:r>
              <a:rPr b="1" lang="ru-RU"/>
              <a:t>1.</a:t>
            </a:r>
            <a:r>
              <a:rPr lang="ru-RU"/>
              <a:t> </a:t>
            </a:r>
            <a:endParaRPr/>
          </a:p>
        </p:txBody>
      </p:sp>
      <p:sp>
        <p:nvSpPr>
          <p:cNvPr id="756" name="Google Shape;756;p6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Пусть</a:t>
            </a:r>
            <a:r>
              <a:rPr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 G</a:t>
            </a:r>
            <a:r>
              <a:rPr baseline="-25000"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для</a:t>
            </a: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 1 ≤ </a:t>
            </a:r>
            <a:r>
              <a:rPr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i ≤ k</a:t>
            </a: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 — двусвязные компоненты связного неориентированного графа </a:t>
            </a:r>
            <a:r>
              <a:rPr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 = (</a:t>
            </a:r>
            <a:r>
              <a:rPr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Е</a:t>
            </a: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).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Тогда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1) граф</a:t>
            </a:r>
            <a:r>
              <a:rPr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 G</a:t>
            </a:r>
            <a:r>
              <a:rPr baseline="-25000"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двусвязен для каждого </a:t>
            </a:r>
            <a:r>
              <a:rPr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i, </a:t>
            </a: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 ≤ i ≤ k;</a:t>
            </a:r>
            <a:endParaRPr/>
          </a:p>
          <a:p>
            <a:pPr indent="-342900" lvl="0" marL="342900" rtl="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2) для всех </a:t>
            </a:r>
            <a:r>
              <a:rPr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i ≠ j </a:t>
            </a: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пересечение </a:t>
            </a:r>
            <a:r>
              <a:rPr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 ∩</a:t>
            </a:r>
            <a:r>
              <a:rPr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содержит</a:t>
            </a:r>
            <a:r>
              <a:rPr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не более одного узла;</a:t>
            </a:r>
            <a:endParaRPr/>
          </a:p>
          <a:p>
            <a:pPr indent="-342900" lvl="0" marL="342900" rtl="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3) </a:t>
            </a:r>
            <a:r>
              <a:rPr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а — </a:t>
            </a: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точка сочленения графа </a:t>
            </a:r>
            <a:r>
              <a:rPr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G </a:t>
            </a: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тогда и только тогда, когда</a:t>
            </a:r>
            <a:r>
              <a:rPr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 а</a:t>
            </a: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 ∈ </a:t>
            </a:r>
            <a:r>
              <a:rPr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 ∩</a:t>
            </a:r>
            <a:r>
              <a:rPr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для некоторых</a:t>
            </a:r>
            <a:r>
              <a:rPr i="1" lang="ru-RU" sz="2600">
                <a:latin typeface="Times New Roman"/>
                <a:ea typeface="Times New Roman"/>
                <a:cs typeface="Times New Roman"/>
                <a:sym typeface="Times New Roman"/>
              </a:rPr>
              <a:t> i ≠ j.</a:t>
            </a:r>
            <a:endParaRPr/>
          </a:p>
          <a:p>
            <a:pPr indent="-342900" lvl="0" marL="34290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61"/>
          <p:cNvSpPr txBox="1"/>
          <p:nvPr>
            <p:ph type="title"/>
          </p:nvPr>
        </p:nvSpPr>
        <p:spPr>
          <a:xfrm>
            <a:off x="500034" y="285728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/>
              <a:t>Лемма 2.</a:t>
            </a:r>
            <a:r>
              <a:rPr lang="ru-RU"/>
              <a:t> </a:t>
            </a:r>
            <a:endParaRPr/>
          </a:p>
        </p:txBody>
      </p:sp>
      <p:sp>
        <p:nvSpPr>
          <p:cNvPr id="762" name="Google Shape;762;p61"/>
          <p:cNvSpPr txBox="1"/>
          <p:nvPr>
            <p:ph idx="1" type="body"/>
          </p:nvPr>
        </p:nvSpPr>
        <p:spPr>
          <a:xfrm>
            <a:off x="285720" y="857232"/>
            <a:ext cx="5543560" cy="5572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ru-RU"/>
              <a:t>Пусть G =</a:t>
            </a:r>
            <a:r>
              <a:rPr lang="ru-RU"/>
              <a:t> (V, </a:t>
            </a:r>
            <a:r>
              <a:rPr i="1" lang="ru-RU"/>
              <a:t>Е</a:t>
            </a:r>
            <a:r>
              <a:rPr lang="ru-RU"/>
              <a:t>)</a:t>
            </a:r>
            <a:r>
              <a:rPr i="1" lang="ru-RU"/>
              <a:t> — связный неориентированный граф, а</a:t>
            </a:r>
            <a:r>
              <a:rPr lang="ru-RU"/>
              <a:t> </a:t>
            </a:r>
            <a:r>
              <a:rPr i="1" lang="ru-RU"/>
              <a:t>S</a:t>
            </a:r>
            <a:r>
              <a:rPr lang="ru-RU"/>
              <a:t>=(</a:t>
            </a:r>
            <a:r>
              <a:rPr i="1" lang="ru-RU"/>
              <a:t>V,</a:t>
            </a:r>
            <a:r>
              <a:rPr lang="ru-RU"/>
              <a:t> </a:t>
            </a:r>
            <a:r>
              <a:rPr i="1" lang="ru-RU"/>
              <a:t>Т</a:t>
            </a:r>
            <a:r>
              <a:rPr lang="ru-RU"/>
              <a:t>) —</a:t>
            </a:r>
            <a:r>
              <a:rPr i="1" lang="ru-RU"/>
              <a:t>глубинное остовное дерево для него. Узел а является точкой сочленения графа G тогда и только тогда, когда выполнено одно из условий: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1) </a:t>
            </a:r>
            <a:r>
              <a:rPr i="1" lang="ru-RU"/>
              <a:t>а</a:t>
            </a:r>
            <a:r>
              <a:rPr lang="ru-RU"/>
              <a:t> — </a:t>
            </a:r>
            <a:r>
              <a:rPr i="1" lang="ru-RU"/>
              <a:t>корень и а имеет более одного сына;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2) </a:t>
            </a:r>
            <a:r>
              <a:rPr i="1" lang="ru-RU"/>
              <a:t>а</a:t>
            </a:r>
            <a:r>
              <a:rPr lang="ru-RU"/>
              <a:t> — </a:t>
            </a:r>
            <a:r>
              <a:rPr i="1" lang="ru-RU"/>
              <a:t>не корень и для некоторого его сына s нет обратных ребер между потомками узла s (в том числе самим s) и подлинными предками узла а.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763" name="Google Shape;763;p61"/>
          <p:cNvSpPr/>
          <p:nvPr/>
        </p:nvSpPr>
        <p:spPr>
          <a:xfrm>
            <a:off x="6786578" y="357166"/>
            <a:ext cx="571504" cy="57150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64" name="Google Shape;764;p61"/>
          <p:cNvSpPr/>
          <p:nvPr/>
        </p:nvSpPr>
        <p:spPr>
          <a:xfrm>
            <a:off x="8286776" y="2428868"/>
            <a:ext cx="571504" cy="57150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61"/>
          <p:cNvSpPr/>
          <p:nvPr/>
        </p:nvSpPr>
        <p:spPr>
          <a:xfrm>
            <a:off x="6786578" y="1500174"/>
            <a:ext cx="571504" cy="561980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61"/>
          <p:cNvSpPr/>
          <p:nvPr/>
        </p:nvSpPr>
        <p:spPr>
          <a:xfrm>
            <a:off x="6786578" y="2714620"/>
            <a:ext cx="571504" cy="57150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61"/>
          <p:cNvSpPr/>
          <p:nvPr/>
        </p:nvSpPr>
        <p:spPr>
          <a:xfrm>
            <a:off x="8215338" y="3929066"/>
            <a:ext cx="571504" cy="57150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61"/>
          <p:cNvSpPr/>
          <p:nvPr/>
        </p:nvSpPr>
        <p:spPr>
          <a:xfrm>
            <a:off x="6858016" y="4071942"/>
            <a:ext cx="571504" cy="57150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61"/>
          <p:cNvSpPr/>
          <p:nvPr/>
        </p:nvSpPr>
        <p:spPr>
          <a:xfrm>
            <a:off x="8143900" y="6000768"/>
            <a:ext cx="571504" cy="57150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61"/>
          <p:cNvSpPr/>
          <p:nvPr/>
        </p:nvSpPr>
        <p:spPr>
          <a:xfrm>
            <a:off x="5715008" y="5929330"/>
            <a:ext cx="571504" cy="57150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61"/>
          <p:cNvSpPr/>
          <p:nvPr/>
        </p:nvSpPr>
        <p:spPr>
          <a:xfrm>
            <a:off x="6929454" y="5357826"/>
            <a:ext cx="571504" cy="57150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2" name="Google Shape;772;p61"/>
          <p:cNvCxnSpPr>
            <a:stCxn id="763" idx="5"/>
            <a:endCxn id="764" idx="0"/>
          </p:cNvCxnSpPr>
          <p:nvPr/>
        </p:nvCxnSpPr>
        <p:spPr>
          <a:xfrm>
            <a:off x="7274387" y="844975"/>
            <a:ext cx="1298100" cy="15840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73" name="Google Shape;773;p61"/>
          <p:cNvCxnSpPr>
            <a:stCxn id="763" idx="4"/>
            <a:endCxn id="765" idx="0"/>
          </p:cNvCxnSpPr>
          <p:nvPr/>
        </p:nvCxnSpPr>
        <p:spPr>
          <a:xfrm>
            <a:off x="7072330" y="928670"/>
            <a:ext cx="0" cy="5715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4" name="Google Shape;774;p61"/>
          <p:cNvCxnSpPr>
            <a:stCxn id="765" idx="4"/>
            <a:endCxn id="766" idx="0"/>
          </p:cNvCxnSpPr>
          <p:nvPr/>
        </p:nvCxnSpPr>
        <p:spPr>
          <a:xfrm>
            <a:off x="7072330" y="2062154"/>
            <a:ext cx="0" cy="6525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5" name="Google Shape;775;p61"/>
          <p:cNvCxnSpPr>
            <a:stCxn id="765" idx="5"/>
            <a:endCxn id="767" idx="0"/>
          </p:cNvCxnSpPr>
          <p:nvPr/>
        </p:nvCxnSpPr>
        <p:spPr>
          <a:xfrm>
            <a:off x="7274387" y="1979854"/>
            <a:ext cx="1226700" cy="19491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76" name="Google Shape;776;p61"/>
          <p:cNvCxnSpPr>
            <a:stCxn id="766" idx="5"/>
            <a:endCxn id="767" idx="1"/>
          </p:cNvCxnSpPr>
          <p:nvPr/>
        </p:nvCxnSpPr>
        <p:spPr>
          <a:xfrm>
            <a:off x="7274387" y="3202429"/>
            <a:ext cx="1024500" cy="8103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7" name="Google Shape;777;p61"/>
          <p:cNvCxnSpPr>
            <a:stCxn id="766" idx="4"/>
            <a:endCxn id="768" idx="0"/>
          </p:cNvCxnSpPr>
          <p:nvPr/>
        </p:nvCxnSpPr>
        <p:spPr>
          <a:xfrm>
            <a:off x="7072330" y="3286124"/>
            <a:ext cx="71400" cy="7857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8" name="Google Shape;778;p61"/>
          <p:cNvCxnSpPr>
            <a:stCxn id="768" idx="4"/>
            <a:endCxn id="771" idx="0"/>
          </p:cNvCxnSpPr>
          <p:nvPr/>
        </p:nvCxnSpPr>
        <p:spPr>
          <a:xfrm>
            <a:off x="7143768" y="4643446"/>
            <a:ext cx="71400" cy="7143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9" name="Google Shape;779;p61"/>
          <p:cNvCxnSpPr>
            <a:stCxn id="768" idx="3"/>
            <a:endCxn id="770" idx="0"/>
          </p:cNvCxnSpPr>
          <p:nvPr/>
        </p:nvCxnSpPr>
        <p:spPr>
          <a:xfrm flipH="1">
            <a:off x="6000611" y="4559751"/>
            <a:ext cx="941100" cy="13695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80" name="Google Shape;780;p61"/>
          <p:cNvCxnSpPr>
            <a:stCxn id="769" idx="1"/>
            <a:endCxn id="771" idx="6"/>
          </p:cNvCxnSpPr>
          <p:nvPr/>
        </p:nvCxnSpPr>
        <p:spPr>
          <a:xfrm rot="10800000">
            <a:off x="7500995" y="5643463"/>
            <a:ext cx="726600" cy="4410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1" name="Google Shape;781;p61"/>
          <p:cNvCxnSpPr>
            <a:stCxn id="768" idx="5"/>
            <a:endCxn id="769" idx="0"/>
          </p:cNvCxnSpPr>
          <p:nvPr/>
        </p:nvCxnSpPr>
        <p:spPr>
          <a:xfrm>
            <a:off x="7345825" y="4559751"/>
            <a:ext cx="1083900" cy="14409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82" name="Google Shape;782;p61"/>
          <p:cNvCxnSpPr>
            <a:stCxn id="770" idx="6"/>
            <a:endCxn id="771" idx="2"/>
          </p:cNvCxnSpPr>
          <p:nvPr/>
        </p:nvCxnSpPr>
        <p:spPr>
          <a:xfrm flipH="1" rot="10800000">
            <a:off x="6286512" y="5643582"/>
            <a:ext cx="642900" cy="5715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3" name="Google Shape;783;p61"/>
          <p:cNvCxnSpPr>
            <a:stCxn id="765" idx="6"/>
            <a:endCxn id="764" idx="1"/>
          </p:cNvCxnSpPr>
          <p:nvPr/>
        </p:nvCxnSpPr>
        <p:spPr>
          <a:xfrm>
            <a:off x="7358082" y="1781164"/>
            <a:ext cx="1012500" cy="7314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57200" y="274638"/>
            <a:ext cx="822960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Процедура Поиск(u)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251520" y="928670"/>
            <a:ext cx="8784976" cy="5500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Поиск (</a:t>
            </a:r>
            <a:r>
              <a:rPr b="1" i="1" lang="ru-RU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   цвет [</a:t>
            </a:r>
            <a:r>
              <a:rPr b="1" i="1" lang="ru-RU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i="1" lang="ru-RU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/>
              <a:t>←</a:t>
            </a:r>
            <a:r>
              <a:rPr b="1" i="1" lang="ru-RU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серый;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   d[u] = time++; // время входа в вершину, 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			      // порядковый глубинный номер вершины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   для ∀ v ∈</a:t>
            </a:r>
            <a:r>
              <a:rPr b="1" lang="ru-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смежные(</a:t>
            </a:r>
            <a:r>
              <a:rPr b="1" i="1" lang="ru-RU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)  выполнить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	 {</a:t>
            </a:r>
            <a:br>
              <a:rPr b="1" lang="ru-RU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    если (цвет[v] = белый) то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      {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	 	   отец [v] </a:t>
            </a:r>
            <a:r>
              <a:rPr lang="ru-RU"/>
              <a:t>←</a:t>
            </a: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 u;		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         Поиск(v);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	    }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    цвет[</a:t>
            </a:r>
            <a:r>
              <a:rPr b="1" i="1" lang="ru-RU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i="1" lang="ru-RU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/>
              <a:t>←</a:t>
            </a:r>
            <a:r>
              <a:rPr b="1" i="1" lang="ru-RU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чёрный;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    f [u] </a:t>
            </a:r>
            <a:r>
              <a:rPr lang="ru-RU"/>
              <a:t>←</a:t>
            </a:r>
            <a:r>
              <a:rPr b="1" i="1" lang="ru-RU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time++;  // время выхода из вершины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62"/>
          <p:cNvSpPr txBox="1"/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 sz="2800"/>
              <a:t>Нахождение двусвязных компонент и точек сочленения методом поиска в глубину</a:t>
            </a:r>
            <a:endParaRPr/>
          </a:p>
        </p:txBody>
      </p:sp>
      <p:sp>
        <p:nvSpPr>
          <p:cNvPr id="789" name="Google Shape;789;p62"/>
          <p:cNvSpPr txBox="1"/>
          <p:nvPr>
            <p:ph idx="1" type="body"/>
          </p:nvPr>
        </p:nvSpPr>
        <p:spPr>
          <a:xfrm>
            <a:off x="428596" y="1285860"/>
            <a:ext cx="8229600" cy="4786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ru-RU"/>
              <a:t>Для всех вершин </a:t>
            </a:r>
            <a:r>
              <a:rPr i="1" lang="ru-RU"/>
              <a:t>v</a:t>
            </a:r>
            <a:r>
              <a:rPr lang="ru-RU"/>
              <a:t> вычисляются числа </a:t>
            </a:r>
            <a:r>
              <a:rPr i="1" lang="ru-RU"/>
              <a:t>dfnumbe</a:t>
            </a:r>
            <a:r>
              <a:rPr lang="ru-RU"/>
              <a:t>r[</a:t>
            </a:r>
            <a:r>
              <a:rPr i="1" lang="ru-RU"/>
              <a:t>v</a:t>
            </a:r>
            <a:r>
              <a:rPr lang="ru-RU"/>
              <a:t>]. Они фиксируют последовательность обхода вершин глубинного остовного дерева в прямом порядке.</a:t>
            </a:r>
            <a:endParaRPr/>
          </a:p>
          <a:p>
            <a:pPr indent="-514350" lvl="0" marL="51435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ru-RU"/>
              <a:t>Для каждой вершины </a:t>
            </a:r>
            <a:r>
              <a:rPr i="1" lang="ru-RU"/>
              <a:t>v</a:t>
            </a:r>
            <a:r>
              <a:rPr lang="ru-RU"/>
              <a:t> вычисляется число</a:t>
            </a:r>
            <a:endParaRPr/>
          </a:p>
          <a:p>
            <a:pPr indent="-514350" lvl="0" marL="51435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				 </a:t>
            </a:r>
            <a:r>
              <a:rPr i="1" lang="ru-RU"/>
              <a:t>dfnumbe</a:t>
            </a:r>
            <a:r>
              <a:rPr lang="ru-RU"/>
              <a:t>r[</a:t>
            </a:r>
            <a:r>
              <a:rPr i="1" lang="ru-RU"/>
              <a:t>v</a:t>
            </a:r>
            <a:r>
              <a:rPr lang="ru-RU"/>
              <a:t>]; 	</a:t>
            </a:r>
            <a:endParaRPr/>
          </a:p>
          <a:p>
            <a:pPr indent="-514350" lvl="0" marL="51435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 	</a:t>
            </a:r>
            <a:r>
              <a:rPr i="1" lang="ru-RU"/>
              <a:t>low</a:t>
            </a:r>
            <a:r>
              <a:rPr lang="ru-RU"/>
              <a:t>[</a:t>
            </a:r>
            <a:r>
              <a:rPr i="1" lang="ru-RU"/>
              <a:t>v</a:t>
            </a:r>
            <a:r>
              <a:rPr lang="ru-RU"/>
              <a:t>] = min	</a:t>
            </a:r>
            <a:r>
              <a:rPr i="1" lang="ru-RU"/>
              <a:t> dfnumbe</a:t>
            </a:r>
            <a:r>
              <a:rPr lang="ru-RU"/>
              <a:t>r[</a:t>
            </a:r>
            <a:r>
              <a:rPr i="1" lang="ru-RU"/>
              <a:t>z</a:t>
            </a:r>
            <a:r>
              <a:rPr lang="ru-RU"/>
              <a:t>], (</a:t>
            </a:r>
            <a:r>
              <a:rPr i="1" lang="ru-RU"/>
              <a:t>v</a:t>
            </a:r>
            <a:r>
              <a:rPr lang="ru-RU"/>
              <a:t>, </a:t>
            </a:r>
            <a:r>
              <a:rPr i="1" lang="ru-RU"/>
              <a:t>z</a:t>
            </a:r>
            <a:r>
              <a:rPr lang="ru-RU"/>
              <a:t>) – обратное ребро;</a:t>
            </a:r>
            <a:endParaRPr/>
          </a:p>
          <a:p>
            <a:pPr indent="-514350" lvl="0" marL="51435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				 </a:t>
            </a:r>
            <a:r>
              <a:rPr i="1" lang="ru-RU"/>
              <a:t>low</a:t>
            </a:r>
            <a:r>
              <a:rPr lang="ru-RU"/>
              <a:t>[</a:t>
            </a:r>
            <a:r>
              <a:rPr i="1" lang="ru-RU"/>
              <a:t>x</a:t>
            </a:r>
            <a:r>
              <a:rPr lang="ru-RU"/>
              <a:t>], </a:t>
            </a:r>
            <a:r>
              <a:rPr i="1" lang="ru-RU"/>
              <a:t>x</a:t>
            </a:r>
            <a:r>
              <a:rPr lang="ru-RU"/>
              <a:t> – потомок </a:t>
            </a:r>
            <a:r>
              <a:rPr i="1" lang="ru-RU"/>
              <a:t>v.</a:t>
            </a:r>
            <a:endParaRPr i="1"/>
          </a:p>
          <a:p>
            <a:pPr indent="-514350" lvl="0" marL="51435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3. Точки сочленения определяются следующим образом:</a:t>
            </a:r>
            <a:endParaRPr/>
          </a:p>
          <a:p>
            <a:pPr indent="-514350" lvl="1" marL="9144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ru-RU"/>
              <a:t>корень остовного дерева будет точкой сочленения тогда и только тогда, когда он имеет двух и более сыновей;</a:t>
            </a:r>
            <a:endParaRPr/>
          </a:p>
          <a:p>
            <a:pPr indent="-514350" lvl="1" marL="9144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ru-RU"/>
              <a:t>вершина</a:t>
            </a:r>
            <a:r>
              <a:rPr i="1" lang="ru-RU"/>
              <a:t> v</a:t>
            </a:r>
            <a:r>
              <a:rPr lang="ru-RU"/>
              <a:t>, отличная от корня, будет точкой сочленения тогда и только тогда, когда имеет такого сына </a:t>
            </a:r>
            <a:r>
              <a:rPr i="1" lang="ru-RU"/>
              <a:t>w</a:t>
            </a:r>
            <a:r>
              <a:rPr lang="ru-RU"/>
              <a:t>, что</a:t>
            </a:r>
            <a:endParaRPr/>
          </a:p>
          <a:p>
            <a:pPr indent="-514350" lvl="1" marL="9144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			 </a:t>
            </a:r>
            <a:r>
              <a:rPr i="1" lang="ru-RU"/>
              <a:t>low</a:t>
            </a:r>
            <a:r>
              <a:rPr lang="ru-RU"/>
              <a:t>[</a:t>
            </a:r>
            <a:r>
              <a:rPr i="1" lang="ru-RU"/>
              <a:t>w</a:t>
            </a:r>
            <a:r>
              <a:rPr lang="ru-RU"/>
              <a:t>]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≥</a:t>
            </a:r>
            <a:r>
              <a:rPr lang="ru-RU"/>
              <a:t> </a:t>
            </a:r>
            <a:r>
              <a:rPr i="1" lang="ru-RU"/>
              <a:t>dfnumber </a:t>
            </a:r>
            <a:r>
              <a:rPr lang="ru-RU"/>
              <a:t>[v].</a:t>
            </a:r>
            <a:endParaRPr/>
          </a:p>
        </p:txBody>
      </p:sp>
      <p:sp>
        <p:nvSpPr>
          <p:cNvPr id="790" name="Google Shape;790;p62"/>
          <p:cNvSpPr/>
          <p:nvPr/>
        </p:nvSpPr>
        <p:spPr>
          <a:xfrm>
            <a:off x="2786050" y="2643182"/>
            <a:ext cx="428628" cy="1143008"/>
          </a:xfrm>
          <a:prstGeom prst="leftBrace">
            <a:avLst>
              <a:gd fmla="val 4962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63"/>
          <p:cNvSpPr txBox="1"/>
          <p:nvPr>
            <p:ph type="title"/>
          </p:nvPr>
        </p:nvSpPr>
        <p:spPr>
          <a:xfrm>
            <a:off x="142844" y="274638"/>
            <a:ext cx="8786874" cy="3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 sz="2400"/>
              <a:t>Алгоритм нахождения двусвязных компонент и точек сочленения</a:t>
            </a:r>
            <a:endParaRPr/>
          </a:p>
        </p:txBody>
      </p:sp>
      <p:sp>
        <p:nvSpPr>
          <p:cNvPr id="796" name="Google Shape;796;p63"/>
          <p:cNvSpPr txBox="1"/>
          <p:nvPr>
            <p:ph idx="1" type="body"/>
          </p:nvPr>
        </p:nvSpPr>
        <p:spPr>
          <a:xfrm>
            <a:off x="457200" y="857232"/>
            <a:ext cx="8229600" cy="5268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ru-RU" sz="2800"/>
              <a:t>Вход.</a:t>
            </a:r>
            <a:r>
              <a:rPr lang="ru-RU" sz="2800"/>
              <a:t> Связный неориентированный граф G= </a:t>
            </a:r>
            <a:r>
              <a:rPr i="1" lang="ru-RU" sz="2800"/>
              <a:t>(V, Е). 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ru-RU" sz="2800"/>
              <a:t>Выход.</a:t>
            </a:r>
            <a:r>
              <a:rPr lang="ru-RU" sz="2800"/>
              <a:t> Список ребер каждой двусвязной компоненты графа </a:t>
            </a:r>
            <a:r>
              <a:rPr i="1" lang="ru-RU" sz="2800"/>
              <a:t>G</a:t>
            </a:r>
            <a:r>
              <a:rPr lang="ru-RU" sz="2800"/>
              <a:t>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ru-RU" sz="2800"/>
              <a:t>Метод.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/>
              <a:t> Вначале полагаем </a:t>
            </a:r>
            <a:r>
              <a:rPr i="1" lang="ru-RU" sz="2800"/>
              <a:t>Т=</a:t>
            </a:r>
            <a:r>
              <a:rPr lang="ru-RU" sz="2800"/>
              <a:t>∅ и СЧЕТ=1. Помечаем каждый узел в </a:t>
            </a:r>
            <a:r>
              <a:rPr i="1" lang="ru-RU" sz="2800"/>
              <a:t>V</a:t>
            </a:r>
            <a:r>
              <a:rPr lang="ru-RU" sz="2800"/>
              <a:t> как "белый", выбираем произвольный узел </a:t>
            </a:r>
            <a:r>
              <a:rPr i="1" lang="ru-RU" sz="2800"/>
              <a:t>v</a:t>
            </a:r>
            <a:r>
              <a:rPr baseline="-25000" lang="ru-RU" sz="2800"/>
              <a:t>0</a:t>
            </a:r>
            <a:r>
              <a:rPr lang="ru-RU" sz="2800"/>
              <a:t> в </a:t>
            </a:r>
            <a:r>
              <a:rPr i="1" lang="ru-RU" sz="2800"/>
              <a:t>V, </a:t>
            </a:r>
            <a:r>
              <a:rPr lang="ru-RU" sz="2800"/>
              <a:t>отец[</a:t>
            </a:r>
            <a:r>
              <a:rPr i="1" lang="ru-RU" sz="2800"/>
              <a:t>v</a:t>
            </a:r>
            <a:r>
              <a:rPr baseline="-25000" lang="ru-RU" sz="2800"/>
              <a:t>0</a:t>
            </a:r>
            <a:r>
              <a:rPr lang="ru-RU" sz="2800"/>
              <a:t>] = 0 и вызываем Поиск_дк(</a:t>
            </a:r>
            <a:r>
              <a:rPr i="1" lang="ru-RU" sz="2800"/>
              <a:t>v</a:t>
            </a:r>
            <a:r>
              <a:rPr baseline="-25000" lang="ru-RU" sz="2800"/>
              <a:t>0</a:t>
            </a:r>
            <a:r>
              <a:rPr lang="ru-RU" sz="2800"/>
              <a:t>), чтобы построить глубинное остовное дерево S= (</a:t>
            </a:r>
            <a:r>
              <a:rPr i="1" lang="ru-RU" sz="2800"/>
              <a:t>V,Т</a:t>
            </a:r>
            <a:r>
              <a:rPr lang="ru-RU" sz="2800"/>
              <a:t>) и вычислить </a:t>
            </a:r>
            <a:r>
              <a:rPr i="1" lang="ru-RU" sz="2800"/>
              <a:t>low</a:t>
            </a:r>
            <a:r>
              <a:rPr lang="ru-RU" sz="2800"/>
              <a:t>[v] для каждого </a:t>
            </a:r>
            <a:r>
              <a:rPr i="1" lang="ru-RU" sz="2800"/>
              <a:t>v </a:t>
            </a:r>
            <a:r>
              <a:rPr lang="ru-RU" sz="2800"/>
              <a:t>из </a:t>
            </a:r>
            <a:r>
              <a:rPr i="1" lang="ru-RU" sz="2800"/>
              <a:t>V.</a:t>
            </a:r>
            <a:endParaRPr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64"/>
          <p:cNvSpPr txBox="1"/>
          <p:nvPr>
            <p:ph type="title"/>
          </p:nvPr>
        </p:nvSpPr>
        <p:spPr>
          <a:xfrm>
            <a:off x="457200" y="274638"/>
            <a:ext cx="8229600" cy="296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ru-RU" sz="2800"/>
              <a:t>Процедура Поиск_дк(</a:t>
            </a:r>
            <a:r>
              <a:rPr b="1" i="1" lang="ru-RU" sz="2800"/>
              <a:t>v</a:t>
            </a:r>
            <a:r>
              <a:rPr b="1" lang="ru-RU" sz="2800"/>
              <a:t>)</a:t>
            </a:r>
            <a:endParaRPr b="1" sz="2800"/>
          </a:p>
        </p:txBody>
      </p:sp>
      <p:sp>
        <p:nvSpPr>
          <p:cNvPr id="802" name="Google Shape;802;p64"/>
          <p:cNvSpPr txBox="1"/>
          <p:nvPr>
            <p:ph idx="1" type="body"/>
          </p:nvPr>
        </p:nvSpPr>
        <p:spPr>
          <a:xfrm>
            <a:off x="457200" y="642918"/>
            <a:ext cx="8229600" cy="5929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Поиск_дк(</a:t>
            </a:r>
            <a:r>
              <a:rPr i="1" lang="ru-RU" sz="1800"/>
              <a:t>v</a:t>
            </a:r>
            <a:r>
              <a:rPr lang="ru-RU" sz="1800"/>
              <a:t>)</a:t>
            </a:r>
            <a:endParaRPr sz="18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{	цвет [</a:t>
            </a:r>
            <a:r>
              <a:rPr i="1" lang="ru-RU" sz="1800"/>
              <a:t>v</a:t>
            </a:r>
            <a:r>
              <a:rPr lang="ru-RU" sz="1800"/>
              <a:t>]</a:t>
            </a:r>
            <a:r>
              <a:rPr i="1" lang="ru-RU" sz="1800"/>
              <a:t> ← </a:t>
            </a:r>
            <a:r>
              <a:rPr lang="ru-RU" sz="1800"/>
              <a:t>серый;     </a:t>
            </a:r>
            <a:r>
              <a:rPr i="1" lang="ru-RU" sz="1800"/>
              <a:t>dfnumbe</a:t>
            </a:r>
            <a:r>
              <a:rPr lang="ru-RU" sz="1800"/>
              <a:t>r[v] ← СЧЕТ;   СЧЕТ ← СЧЕТ+1;</a:t>
            </a:r>
            <a:r>
              <a:rPr i="1" lang="ru-RU" sz="1800"/>
              <a:t>	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ru-RU" sz="1800"/>
              <a:t>	low</a:t>
            </a:r>
            <a:r>
              <a:rPr lang="ru-RU" sz="1800"/>
              <a:t>[</a:t>
            </a:r>
            <a:r>
              <a:rPr i="1" lang="ru-RU" sz="1800"/>
              <a:t>v</a:t>
            </a:r>
            <a:r>
              <a:rPr lang="ru-RU" sz="1800"/>
              <a:t>] ← </a:t>
            </a:r>
            <a:r>
              <a:rPr i="1" lang="ru-RU" sz="1800"/>
              <a:t>dfnumbe</a:t>
            </a:r>
            <a:r>
              <a:rPr lang="ru-RU" sz="1800"/>
              <a:t>r[v] 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	</a:t>
            </a:r>
            <a:r>
              <a:rPr b="1" lang="ru-RU" sz="1800"/>
              <a:t>для</a:t>
            </a:r>
            <a:r>
              <a:rPr lang="ru-RU" sz="1800"/>
              <a:t> ∀ </a:t>
            </a:r>
            <a:r>
              <a:rPr i="1" lang="ru-RU" sz="1800"/>
              <a:t>w</a:t>
            </a:r>
            <a:r>
              <a:rPr lang="ru-RU" sz="1800"/>
              <a:t> ∈</a:t>
            </a:r>
            <a:r>
              <a:rPr lang="ru-RU" sz="1800">
                <a:solidFill>
                  <a:schemeClr val="accent2"/>
                </a:solidFill>
              </a:rPr>
              <a:t> </a:t>
            </a:r>
            <a:r>
              <a:rPr lang="ru-RU" sz="1800"/>
              <a:t>смежные(</a:t>
            </a:r>
            <a:r>
              <a:rPr i="1" lang="ru-RU" sz="1800"/>
              <a:t>v</a:t>
            </a:r>
            <a:r>
              <a:rPr lang="ru-RU" sz="1800"/>
              <a:t>)  </a:t>
            </a:r>
            <a:r>
              <a:rPr b="1" lang="ru-RU" sz="1800"/>
              <a:t>выполнить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	{      	</a:t>
            </a:r>
            <a:r>
              <a:rPr b="1" lang="ru-RU" sz="1800"/>
              <a:t>если</a:t>
            </a:r>
            <a:r>
              <a:rPr lang="ru-RU" sz="1800"/>
              <a:t> (цвет[</a:t>
            </a:r>
            <a:r>
              <a:rPr i="1" lang="ru-RU" sz="1800"/>
              <a:t>w</a:t>
            </a:r>
            <a:r>
              <a:rPr lang="ru-RU" sz="1800"/>
              <a:t>] = белый) </a:t>
            </a:r>
            <a:r>
              <a:rPr b="1" lang="ru-RU" sz="1800"/>
              <a:t>то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		{      поместить  (</a:t>
            </a:r>
            <a:r>
              <a:rPr i="1" lang="ru-RU" sz="1800"/>
              <a:t>v</a:t>
            </a:r>
            <a:r>
              <a:rPr lang="ru-RU" sz="1800"/>
              <a:t>, </a:t>
            </a:r>
            <a:r>
              <a:rPr i="1" lang="ru-RU" sz="1800"/>
              <a:t>w</a:t>
            </a:r>
            <a:r>
              <a:rPr lang="ru-RU" sz="1800"/>
              <a:t>) в СТЕК;    добавить (v, </a:t>
            </a:r>
            <a:r>
              <a:rPr i="1" lang="ru-RU" sz="1800"/>
              <a:t>w</a:t>
            </a:r>
            <a:r>
              <a:rPr lang="ru-RU" sz="1800"/>
              <a:t>) к </a:t>
            </a:r>
            <a:r>
              <a:rPr i="1" lang="ru-RU" sz="1800"/>
              <a:t>Т;</a:t>
            </a:r>
            <a:r>
              <a:rPr lang="ru-RU" sz="1800"/>
              <a:t>     отец [</a:t>
            </a:r>
            <a:r>
              <a:rPr i="1" lang="ru-RU" sz="1800"/>
              <a:t>w</a:t>
            </a:r>
            <a:r>
              <a:rPr lang="ru-RU" sz="1800"/>
              <a:t>] </a:t>
            </a:r>
            <a:r>
              <a:rPr i="1" lang="ru-RU" sz="1800"/>
              <a:t>← v</a:t>
            </a:r>
            <a:r>
              <a:rPr lang="ru-RU" sz="1800"/>
              <a:t>;</a:t>
            </a:r>
            <a:endParaRPr sz="18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		        Поиск_дк (</a:t>
            </a:r>
            <a:r>
              <a:rPr i="1" lang="ru-RU" sz="1800"/>
              <a:t>w</a:t>
            </a:r>
            <a:r>
              <a:rPr lang="ru-RU" sz="1800"/>
              <a:t>);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 		        </a:t>
            </a:r>
            <a:r>
              <a:rPr b="1" lang="ru-RU" sz="1800"/>
              <a:t>если</a:t>
            </a:r>
            <a:r>
              <a:rPr lang="ru-RU" sz="1800"/>
              <a:t> low[</a:t>
            </a:r>
            <a:r>
              <a:rPr i="1" lang="ru-RU" sz="1800"/>
              <a:t>w</a:t>
            </a:r>
            <a:r>
              <a:rPr lang="ru-RU" sz="1800"/>
              <a:t>] ≥ </a:t>
            </a:r>
            <a:r>
              <a:rPr i="1" lang="ru-RU" sz="1800"/>
              <a:t>dfnumbe</a:t>
            </a:r>
            <a:r>
              <a:rPr lang="ru-RU" sz="1800"/>
              <a:t>r[v]  </a:t>
            </a:r>
            <a:r>
              <a:rPr b="1" lang="ru-RU" sz="1800"/>
              <a:t>то</a:t>
            </a:r>
            <a:endParaRPr b="1" sz="18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		        { 	обнаружена двусвязная компонента: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 			вытолкнуть из СТЕКа все ребра вплоть до ребра (</a:t>
            </a:r>
            <a:r>
              <a:rPr i="1" lang="ru-RU" sz="1800"/>
              <a:t>v</a:t>
            </a:r>
            <a:r>
              <a:rPr lang="ru-RU" sz="1800"/>
              <a:t>, </a:t>
            </a:r>
            <a:r>
              <a:rPr i="1" lang="ru-RU" sz="1800"/>
              <a:t>w</a:t>
            </a:r>
            <a:r>
              <a:rPr lang="ru-RU" sz="1800"/>
              <a:t>) 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		        }</a:t>
            </a:r>
            <a:endParaRPr sz="18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		       </a:t>
            </a:r>
            <a:r>
              <a:rPr i="1" lang="ru-RU" sz="1800"/>
              <a:t> low</a:t>
            </a:r>
            <a:r>
              <a:rPr lang="ru-RU" sz="1800"/>
              <a:t>[</a:t>
            </a:r>
            <a:r>
              <a:rPr i="1" lang="ru-RU" sz="1800"/>
              <a:t>v</a:t>
            </a:r>
            <a:r>
              <a:rPr lang="ru-RU" sz="1800"/>
              <a:t>] </a:t>
            </a:r>
            <a:r>
              <a:rPr i="1" lang="ru-RU" sz="1800"/>
              <a:t>←</a:t>
            </a:r>
            <a:r>
              <a:rPr lang="ru-RU" sz="1800"/>
              <a:t>  </a:t>
            </a:r>
            <a:r>
              <a:rPr i="1" lang="ru-RU" sz="1800"/>
              <a:t>min</a:t>
            </a:r>
            <a:r>
              <a:rPr lang="ru-RU" sz="1800"/>
              <a:t> (</a:t>
            </a:r>
            <a:r>
              <a:rPr i="1" lang="ru-RU" sz="1800"/>
              <a:t> low</a:t>
            </a:r>
            <a:r>
              <a:rPr lang="ru-RU" sz="1800"/>
              <a:t>[</a:t>
            </a:r>
            <a:r>
              <a:rPr i="1" lang="ru-RU" sz="1800"/>
              <a:t>v</a:t>
            </a:r>
            <a:r>
              <a:rPr lang="ru-RU" sz="1800"/>
              <a:t>], </a:t>
            </a:r>
            <a:r>
              <a:rPr i="1" lang="ru-RU" sz="1800"/>
              <a:t>low</a:t>
            </a:r>
            <a:r>
              <a:rPr lang="ru-RU" sz="1800"/>
              <a:t>[</a:t>
            </a:r>
            <a:r>
              <a:rPr i="1" lang="ru-RU" sz="1800"/>
              <a:t>w</a:t>
            </a:r>
            <a:r>
              <a:rPr lang="ru-RU" sz="1800"/>
              <a:t>]);</a:t>
            </a:r>
            <a:endParaRPr sz="18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		}</a:t>
            </a:r>
            <a:endParaRPr sz="18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		</a:t>
            </a:r>
            <a:r>
              <a:rPr b="1" lang="ru-RU" sz="1800"/>
              <a:t>иначе</a:t>
            </a:r>
            <a:r>
              <a:rPr lang="ru-RU" sz="1800"/>
              <a:t>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/>
              <a:t>		        если</a:t>
            </a:r>
            <a:r>
              <a:rPr lang="ru-RU" sz="1800"/>
              <a:t> (w ≠ отец[</a:t>
            </a:r>
            <a:r>
              <a:rPr i="1" lang="ru-RU" sz="1800"/>
              <a:t>v</a:t>
            </a:r>
            <a:r>
              <a:rPr lang="ru-RU" sz="1800"/>
              <a:t>]) </a:t>
            </a:r>
            <a:r>
              <a:rPr b="1" lang="ru-RU" sz="1800"/>
              <a:t>то 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/>
              <a:t>		       </a:t>
            </a:r>
            <a:r>
              <a:rPr lang="ru-RU" sz="1800"/>
              <a:t>{</a:t>
            </a:r>
            <a:r>
              <a:rPr b="1" lang="ru-RU" sz="1800"/>
              <a:t>	если</a:t>
            </a:r>
            <a:r>
              <a:rPr lang="ru-RU" sz="1800"/>
              <a:t> (</a:t>
            </a:r>
            <a:r>
              <a:rPr i="1" lang="ru-RU" sz="1800"/>
              <a:t>dfnumbe</a:t>
            </a:r>
            <a:r>
              <a:rPr lang="ru-RU" sz="1800"/>
              <a:t>r[</a:t>
            </a:r>
            <a:r>
              <a:rPr i="1" lang="ru-RU" sz="1800"/>
              <a:t>w</a:t>
            </a:r>
            <a:r>
              <a:rPr lang="ru-RU" sz="1800"/>
              <a:t>] &lt; </a:t>
            </a:r>
            <a:r>
              <a:rPr i="1" lang="ru-RU" sz="1800"/>
              <a:t>dfnumbe</a:t>
            </a:r>
            <a:r>
              <a:rPr lang="ru-RU" sz="1800"/>
              <a:t>r[</a:t>
            </a:r>
            <a:r>
              <a:rPr i="1" lang="ru-RU" sz="1800"/>
              <a:t>v</a:t>
            </a:r>
            <a:r>
              <a:rPr lang="ru-RU" sz="1800"/>
              <a:t>] ) </a:t>
            </a:r>
            <a:r>
              <a:rPr b="1" lang="ru-RU" sz="1800"/>
              <a:t>то</a:t>
            </a:r>
            <a:r>
              <a:rPr lang="ru-RU" sz="1800"/>
              <a:t> 					{    поместить  (</a:t>
            </a:r>
            <a:r>
              <a:rPr i="1" lang="ru-RU" sz="1800"/>
              <a:t>v</a:t>
            </a:r>
            <a:r>
              <a:rPr lang="ru-RU" sz="1800"/>
              <a:t>, </a:t>
            </a:r>
            <a:r>
              <a:rPr i="1" lang="ru-RU" sz="1800"/>
              <a:t>w</a:t>
            </a:r>
            <a:r>
              <a:rPr lang="ru-RU" sz="1800"/>
              <a:t>) в СТЕК;</a:t>
            </a:r>
            <a:endParaRPr b="1" sz="18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/>
              <a:t>			     </a:t>
            </a:r>
            <a:r>
              <a:rPr lang="ru-RU" sz="1800"/>
              <a:t>low[</a:t>
            </a:r>
            <a:r>
              <a:rPr i="1" lang="ru-RU" sz="1800"/>
              <a:t>v</a:t>
            </a:r>
            <a:r>
              <a:rPr lang="ru-RU" sz="1800"/>
              <a:t>] </a:t>
            </a:r>
            <a:r>
              <a:rPr i="1" lang="ru-RU" sz="1800"/>
              <a:t>←</a:t>
            </a:r>
            <a:r>
              <a:rPr lang="ru-RU" sz="1800"/>
              <a:t> min ( </a:t>
            </a:r>
            <a:r>
              <a:rPr i="1" lang="ru-RU" sz="1800"/>
              <a:t>low</a:t>
            </a:r>
            <a:r>
              <a:rPr lang="ru-RU" sz="1800"/>
              <a:t>[</a:t>
            </a:r>
            <a:r>
              <a:rPr i="1" lang="ru-RU" sz="1800"/>
              <a:t>v</a:t>
            </a:r>
            <a:r>
              <a:rPr lang="ru-RU" sz="1800"/>
              <a:t>], </a:t>
            </a:r>
            <a:r>
              <a:rPr i="1" lang="ru-RU" sz="1800"/>
              <a:t>dfnumbe</a:t>
            </a:r>
            <a:r>
              <a:rPr lang="ru-RU" sz="1800"/>
              <a:t>r[</a:t>
            </a:r>
            <a:r>
              <a:rPr i="1" lang="ru-RU" sz="1800"/>
              <a:t>w</a:t>
            </a:r>
            <a:r>
              <a:rPr lang="ru-RU" sz="1800"/>
              <a:t>] ) }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		        }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	}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	 цвет[</a:t>
            </a:r>
            <a:r>
              <a:rPr i="1" lang="ru-RU" sz="1800"/>
              <a:t>v</a:t>
            </a:r>
            <a:r>
              <a:rPr lang="ru-RU" sz="1800"/>
              <a:t>]</a:t>
            </a:r>
            <a:r>
              <a:rPr i="1" lang="ru-RU" sz="1800"/>
              <a:t> ← </a:t>
            </a:r>
            <a:r>
              <a:rPr lang="ru-RU" sz="1800"/>
              <a:t>чёрный;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}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65"/>
          <p:cNvSpPr txBox="1"/>
          <p:nvPr>
            <p:ph type="title"/>
          </p:nvPr>
        </p:nvSpPr>
        <p:spPr>
          <a:xfrm>
            <a:off x="457200" y="274638"/>
            <a:ext cx="8229600" cy="296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ru-RU" sz="2800"/>
              <a:t>Пример</a:t>
            </a:r>
            <a:endParaRPr/>
          </a:p>
        </p:txBody>
      </p:sp>
      <p:sp>
        <p:nvSpPr>
          <p:cNvPr id="808" name="Google Shape;808;p65"/>
          <p:cNvSpPr/>
          <p:nvPr/>
        </p:nvSpPr>
        <p:spPr>
          <a:xfrm>
            <a:off x="4429124" y="357142"/>
            <a:ext cx="571504" cy="57150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65"/>
          <p:cNvSpPr/>
          <p:nvPr/>
        </p:nvSpPr>
        <p:spPr>
          <a:xfrm>
            <a:off x="5929322" y="2428844"/>
            <a:ext cx="571504" cy="57150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65"/>
          <p:cNvSpPr/>
          <p:nvPr/>
        </p:nvSpPr>
        <p:spPr>
          <a:xfrm>
            <a:off x="4429124" y="1500150"/>
            <a:ext cx="571504" cy="561980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65"/>
          <p:cNvSpPr/>
          <p:nvPr/>
        </p:nvSpPr>
        <p:spPr>
          <a:xfrm>
            <a:off x="4429124" y="2714596"/>
            <a:ext cx="571504" cy="57150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65"/>
          <p:cNvSpPr/>
          <p:nvPr/>
        </p:nvSpPr>
        <p:spPr>
          <a:xfrm>
            <a:off x="5857884" y="3929042"/>
            <a:ext cx="571504" cy="57150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65"/>
          <p:cNvSpPr/>
          <p:nvPr/>
        </p:nvSpPr>
        <p:spPr>
          <a:xfrm>
            <a:off x="4500562" y="4071918"/>
            <a:ext cx="571504" cy="57150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65"/>
          <p:cNvSpPr/>
          <p:nvPr/>
        </p:nvSpPr>
        <p:spPr>
          <a:xfrm>
            <a:off x="5715008" y="6072206"/>
            <a:ext cx="571504" cy="57150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65"/>
          <p:cNvSpPr/>
          <p:nvPr/>
        </p:nvSpPr>
        <p:spPr>
          <a:xfrm>
            <a:off x="4572000" y="5357802"/>
            <a:ext cx="571504" cy="57150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6" name="Google Shape;816;p65"/>
          <p:cNvCxnSpPr>
            <a:stCxn id="808" idx="5"/>
            <a:endCxn id="809" idx="0"/>
          </p:cNvCxnSpPr>
          <p:nvPr/>
        </p:nvCxnSpPr>
        <p:spPr>
          <a:xfrm>
            <a:off x="4916933" y="844951"/>
            <a:ext cx="1298100" cy="15840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17" name="Google Shape;817;p65"/>
          <p:cNvCxnSpPr>
            <a:stCxn id="808" idx="4"/>
            <a:endCxn id="810" idx="0"/>
          </p:cNvCxnSpPr>
          <p:nvPr/>
        </p:nvCxnSpPr>
        <p:spPr>
          <a:xfrm>
            <a:off x="4714876" y="928646"/>
            <a:ext cx="0" cy="5715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8" name="Google Shape;818;p65"/>
          <p:cNvCxnSpPr>
            <a:stCxn id="810" idx="4"/>
            <a:endCxn id="811" idx="0"/>
          </p:cNvCxnSpPr>
          <p:nvPr/>
        </p:nvCxnSpPr>
        <p:spPr>
          <a:xfrm>
            <a:off x="4714876" y="2062130"/>
            <a:ext cx="0" cy="6525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9" name="Google Shape;819;p65"/>
          <p:cNvCxnSpPr>
            <a:stCxn id="810" idx="5"/>
            <a:endCxn id="812" idx="0"/>
          </p:cNvCxnSpPr>
          <p:nvPr/>
        </p:nvCxnSpPr>
        <p:spPr>
          <a:xfrm>
            <a:off x="4916933" y="1979830"/>
            <a:ext cx="1226700" cy="19491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20" name="Google Shape;820;p65"/>
          <p:cNvCxnSpPr>
            <a:stCxn id="811" idx="5"/>
            <a:endCxn id="812" idx="1"/>
          </p:cNvCxnSpPr>
          <p:nvPr/>
        </p:nvCxnSpPr>
        <p:spPr>
          <a:xfrm>
            <a:off x="4916933" y="3202405"/>
            <a:ext cx="1024500" cy="8103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1" name="Google Shape;821;p65"/>
          <p:cNvCxnSpPr>
            <a:stCxn id="811" idx="4"/>
            <a:endCxn id="813" idx="0"/>
          </p:cNvCxnSpPr>
          <p:nvPr/>
        </p:nvCxnSpPr>
        <p:spPr>
          <a:xfrm>
            <a:off x="4714876" y="3286100"/>
            <a:ext cx="71400" cy="7857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2" name="Google Shape;822;p65"/>
          <p:cNvCxnSpPr>
            <a:stCxn id="813" idx="4"/>
            <a:endCxn id="815" idx="0"/>
          </p:cNvCxnSpPr>
          <p:nvPr/>
        </p:nvCxnSpPr>
        <p:spPr>
          <a:xfrm>
            <a:off x="4786314" y="4643422"/>
            <a:ext cx="71400" cy="7143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3" name="Google Shape;823;p65"/>
          <p:cNvCxnSpPr>
            <a:stCxn id="813" idx="3"/>
            <a:endCxn id="824" idx="0"/>
          </p:cNvCxnSpPr>
          <p:nvPr/>
        </p:nvCxnSpPr>
        <p:spPr>
          <a:xfrm flipH="1">
            <a:off x="3643157" y="4559727"/>
            <a:ext cx="941100" cy="14409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25" name="Google Shape;825;p65"/>
          <p:cNvCxnSpPr>
            <a:stCxn id="814" idx="1"/>
            <a:endCxn id="815" idx="5"/>
          </p:cNvCxnSpPr>
          <p:nvPr/>
        </p:nvCxnSpPr>
        <p:spPr>
          <a:xfrm rot="10800000">
            <a:off x="5059803" y="5845701"/>
            <a:ext cx="738900" cy="3102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6" name="Google Shape;826;p65"/>
          <p:cNvCxnSpPr>
            <a:stCxn id="813" idx="5"/>
            <a:endCxn id="814" idx="0"/>
          </p:cNvCxnSpPr>
          <p:nvPr/>
        </p:nvCxnSpPr>
        <p:spPr>
          <a:xfrm>
            <a:off x="4988371" y="4559727"/>
            <a:ext cx="1012500" cy="15126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27" name="Google Shape;827;p65"/>
          <p:cNvCxnSpPr>
            <a:stCxn id="824" idx="6"/>
            <a:endCxn id="815" idx="3"/>
          </p:cNvCxnSpPr>
          <p:nvPr/>
        </p:nvCxnSpPr>
        <p:spPr>
          <a:xfrm flipH="1" rot="10800000">
            <a:off x="3929058" y="5845520"/>
            <a:ext cx="726600" cy="4410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8" name="Google Shape;828;p65"/>
          <p:cNvCxnSpPr>
            <a:stCxn id="810" idx="6"/>
            <a:endCxn id="809" idx="1"/>
          </p:cNvCxnSpPr>
          <p:nvPr/>
        </p:nvCxnSpPr>
        <p:spPr>
          <a:xfrm>
            <a:off x="5000628" y="1781140"/>
            <a:ext cx="1012500" cy="7314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4" name="Google Shape;824;p65"/>
          <p:cNvSpPr/>
          <p:nvPr/>
        </p:nvSpPr>
        <p:spPr>
          <a:xfrm>
            <a:off x="3357554" y="6000768"/>
            <a:ext cx="571504" cy="57150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65"/>
          <p:cNvSpPr/>
          <p:nvPr/>
        </p:nvSpPr>
        <p:spPr>
          <a:xfrm>
            <a:off x="214282" y="1071546"/>
            <a:ext cx="571504" cy="57150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30" name="Google Shape;830;p65"/>
          <p:cNvSpPr/>
          <p:nvPr/>
        </p:nvSpPr>
        <p:spPr>
          <a:xfrm>
            <a:off x="1500166" y="1500174"/>
            <a:ext cx="571504" cy="57150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65"/>
          <p:cNvSpPr/>
          <p:nvPr/>
        </p:nvSpPr>
        <p:spPr>
          <a:xfrm>
            <a:off x="285720" y="2143116"/>
            <a:ext cx="571504" cy="561980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65"/>
          <p:cNvSpPr/>
          <p:nvPr/>
        </p:nvSpPr>
        <p:spPr>
          <a:xfrm>
            <a:off x="285720" y="3357562"/>
            <a:ext cx="571504" cy="57150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65"/>
          <p:cNvSpPr/>
          <p:nvPr/>
        </p:nvSpPr>
        <p:spPr>
          <a:xfrm>
            <a:off x="1643042" y="2857496"/>
            <a:ext cx="571504" cy="57150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65"/>
          <p:cNvSpPr/>
          <p:nvPr/>
        </p:nvSpPr>
        <p:spPr>
          <a:xfrm>
            <a:off x="357158" y="4572008"/>
            <a:ext cx="571504" cy="57150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65"/>
          <p:cNvSpPr/>
          <p:nvPr/>
        </p:nvSpPr>
        <p:spPr>
          <a:xfrm>
            <a:off x="1928794" y="4572008"/>
            <a:ext cx="571504" cy="57150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65"/>
          <p:cNvSpPr/>
          <p:nvPr/>
        </p:nvSpPr>
        <p:spPr>
          <a:xfrm>
            <a:off x="357158" y="5715016"/>
            <a:ext cx="571504" cy="57150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65"/>
          <p:cNvSpPr/>
          <p:nvPr/>
        </p:nvSpPr>
        <p:spPr>
          <a:xfrm>
            <a:off x="1928794" y="5715016"/>
            <a:ext cx="571504" cy="57150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8" name="Google Shape;838;p65"/>
          <p:cNvCxnSpPr>
            <a:stCxn id="829" idx="6"/>
            <a:endCxn id="830" idx="1"/>
          </p:cNvCxnSpPr>
          <p:nvPr/>
        </p:nvCxnSpPr>
        <p:spPr>
          <a:xfrm>
            <a:off x="785786" y="1357298"/>
            <a:ext cx="798000" cy="2265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9" name="Google Shape;839;p65"/>
          <p:cNvCxnSpPr>
            <a:stCxn id="829" idx="4"/>
            <a:endCxn id="831" idx="0"/>
          </p:cNvCxnSpPr>
          <p:nvPr/>
        </p:nvCxnSpPr>
        <p:spPr>
          <a:xfrm>
            <a:off x="500034" y="1643050"/>
            <a:ext cx="71400" cy="5001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0" name="Google Shape;840;p65"/>
          <p:cNvCxnSpPr>
            <a:stCxn id="831" idx="4"/>
            <a:endCxn id="832" idx="0"/>
          </p:cNvCxnSpPr>
          <p:nvPr/>
        </p:nvCxnSpPr>
        <p:spPr>
          <a:xfrm>
            <a:off x="571472" y="2705096"/>
            <a:ext cx="0" cy="6525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1" name="Google Shape;841;p65"/>
          <p:cNvCxnSpPr>
            <a:stCxn id="831" idx="5"/>
            <a:endCxn id="833" idx="1"/>
          </p:cNvCxnSpPr>
          <p:nvPr/>
        </p:nvCxnSpPr>
        <p:spPr>
          <a:xfrm>
            <a:off x="773529" y="2622796"/>
            <a:ext cx="953100" cy="3183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2" name="Google Shape;842;p65"/>
          <p:cNvCxnSpPr>
            <a:stCxn id="832" idx="6"/>
            <a:endCxn id="833" idx="3"/>
          </p:cNvCxnSpPr>
          <p:nvPr/>
        </p:nvCxnSpPr>
        <p:spPr>
          <a:xfrm flipH="1" rot="10800000">
            <a:off x="857224" y="3345414"/>
            <a:ext cx="869400" cy="2979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3" name="Google Shape;843;p65"/>
          <p:cNvCxnSpPr>
            <a:stCxn id="832" idx="4"/>
            <a:endCxn id="834" idx="0"/>
          </p:cNvCxnSpPr>
          <p:nvPr/>
        </p:nvCxnSpPr>
        <p:spPr>
          <a:xfrm>
            <a:off x="571472" y="3929066"/>
            <a:ext cx="71400" cy="6429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4" name="Google Shape;844;p65"/>
          <p:cNvCxnSpPr>
            <a:stCxn id="834" idx="5"/>
            <a:endCxn id="837" idx="1"/>
          </p:cNvCxnSpPr>
          <p:nvPr/>
        </p:nvCxnSpPr>
        <p:spPr>
          <a:xfrm>
            <a:off x="844967" y="5059817"/>
            <a:ext cx="1167600" cy="7389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5" name="Google Shape;845;p65"/>
          <p:cNvCxnSpPr>
            <a:stCxn id="834" idx="4"/>
            <a:endCxn id="836" idx="0"/>
          </p:cNvCxnSpPr>
          <p:nvPr/>
        </p:nvCxnSpPr>
        <p:spPr>
          <a:xfrm>
            <a:off x="642910" y="5143512"/>
            <a:ext cx="0" cy="5715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6" name="Google Shape;846;p65"/>
          <p:cNvCxnSpPr>
            <a:stCxn id="835" idx="4"/>
            <a:endCxn id="837" idx="0"/>
          </p:cNvCxnSpPr>
          <p:nvPr/>
        </p:nvCxnSpPr>
        <p:spPr>
          <a:xfrm>
            <a:off x="2214546" y="5143512"/>
            <a:ext cx="0" cy="5715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7" name="Google Shape;847;p65"/>
          <p:cNvCxnSpPr>
            <a:stCxn id="834" idx="6"/>
            <a:endCxn id="835" idx="2"/>
          </p:cNvCxnSpPr>
          <p:nvPr/>
        </p:nvCxnSpPr>
        <p:spPr>
          <a:xfrm>
            <a:off x="928662" y="4857760"/>
            <a:ext cx="1000200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8" name="Google Shape;848;p65"/>
          <p:cNvCxnSpPr>
            <a:stCxn id="836" idx="6"/>
            <a:endCxn id="837" idx="2"/>
          </p:cNvCxnSpPr>
          <p:nvPr/>
        </p:nvCxnSpPr>
        <p:spPr>
          <a:xfrm>
            <a:off x="928662" y="6000768"/>
            <a:ext cx="1000200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9" name="Google Shape;849;p65"/>
          <p:cNvCxnSpPr>
            <a:stCxn id="831" idx="7"/>
            <a:endCxn id="830" idx="3"/>
          </p:cNvCxnSpPr>
          <p:nvPr/>
        </p:nvCxnSpPr>
        <p:spPr>
          <a:xfrm flipH="1" rot="10800000">
            <a:off x="773529" y="1988116"/>
            <a:ext cx="810300" cy="23730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0" name="Google Shape;850;p65"/>
          <p:cNvSpPr txBox="1"/>
          <p:nvPr/>
        </p:nvSpPr>
        <p:spPr>
          <a:xfrm>
            <a:off x="2571736" y="428604"/>
            <a:ext cx="897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[1]=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65"/>
          <p:cNvSpPr txBox="1"/>
          <p:nvPr/>
        </p:nvSpPr>
        <p:spPr>
          <a:xfrm>
            <a:off x="2571736" y="785794"/>
            <a:ext cx="897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[2]=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65"/>
          <p:cNvSpPr txBox="1"/>
          <p:nvPr/>
        </p:nvSpPr>
        <p:spPr>
          <a:xfrm>
            <a:off x="2571736" y="1214422"/>
            <a:ext cx="897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[3]=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65"/>
          <p:cNvSpPr txBox="1"/>
          <p:nvPr/>
        </p:nvSpPr>
        <p:spPr>
          <a:xfrm>
            <a:off x="2571736" y="1643050"/>
            <a:ext cx="897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[4]=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65"/>
          <p:cNvSpPr txBox="1"/>
          <p:nvPr/>
        </p:nvSpPr>
        <p:spPr>
          <a:xfrm>
            <a:off x="2571736" y="2143116"/>
            <a:ext cx="897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[5]=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65"/>
          <p:cNvSpPr txBox="1"/>
          <p:nvPr/>
        </p:nvSpPr>
        <p:spPr>
          <a:xfrm>
            <a:off x="2571736" y="2643182"/>
            <a:ext cx="897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[6]=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65"/>
          <p:cNvSpPr txBox="1"/>
          <p:nvPr/>
        </p:nvSpPr>
        <p:spPr>
          <a:xfrm>
            <a:off x="2571736" y="3143248"/>
            <a:ext cx="897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[7]=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65"/>
          <p:cNvSpPr txBox="1"/>
          <p:nvPr/>
        </p:nvSpPr>
        <p:spPr>
          <a:xfrm>
            <a:off x="2643174" y="3643314"/>
            <a:ext cx="897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[8]=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65"/>
          <p:cNvSpPr txBox="1"/>
          <p:nvPr/>
        </p:nvSpPr>
        <p:spPr>
          <a:xfrm>
            <a:off x="2643174" y="4143380"/>
            <a:ext cx="897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[9]=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65"/>
          <p:cNvSpPr txBox="1"/>
          <p:nvPr/>
        </p:nvSpPr>
        <p:spPr>
          <a:xfrm>
            <a:off x="3500430" y="428604"/>
            <a:ext cx="285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65"/>
          <p:cNvSpPr txBox="1"/>
          <p:nvPr/>
        </p:nvSpPr>
        <p:spPr>
          <a:xfrm>
            <a:off x="3500430" y="785794"/>
            <a:ext cx="285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65"/>
          <p:cNvSpPr txBox="1"/>
          <p:nvPr/>
        </p:nvSpPr>
        <p:spPr>
          <a:xfrm>
            <a:off x="3500430" y="1214422"/>
            <a:ext cx="285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65"/>
          <p:cNvSpPr txBox="1"/>
          <p:nvPr/>
        </p:nvSpPr>
        <p:spPr>
          <a:xfrm>
            <a:off x="3500430" y="1643050"/>
            <a:ext cx="285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65"/>
          <p:cNvSpPr txBox="1"/>
          <p:nvPr/>
        </p:nvSpPr>
        <p:spPr>
          <a:xfrm>
            <a:off x="3500430" y="2143116"/>
            <a:ext cx="285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65"/>
          <p:cNvSpPr txBox="1"/>
          <p:nvPr/>
        </p:nvSpPr>
        <p:spPr>
          <a:xfrm>
            <a:off x="3500430" y="2643182"/>
            <a:ext cx="285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65"/>
          <p:cNvSpPr txBox="1"/>
          <p:nvPr/>
        </p:nvSpPr>
        <p:spPr>
          <a:xfrm>
            <a:off x="3571868" y="3143248"/>
            <a:ext cx="285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65"/>
          <p:cNvSpPr txBox="1"/>
          <p:nvPr/>
        </p:nvSpPr>
        <p:spPr>
          <a:xfrm>
            <a:off x="3571868" y="3643314"/>
            <a:ext cx="285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65"/>
          <p:cNvSpPr txBox="1"/>
          <p:nvPr/>
        </p:nvSpPr>
        <p:spPr>
          <a:xfrm>
            <a:off x="3571868" y="4143380"/>
            <a:ext cx="285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65"/>
          <p:cNvSpPr txBox="1"/>
          <p:nvPr/>
        </p:nvSpPr>
        <p:spPr>
          <a:xfrm>
            <a:off x="3571868" y="2143116"/>
            <a:ext cx="285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65"/>
          <p:cNvSpPr txBox="1"/>
          <p:nvPr/>
        </p:nvSpPr>
        <p:spPr>
          <a:xfrm>
            <a:off x="3500430" y="2643182"/>
            <a:ext cx="285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65"/>
          <p:cNvSpPr txBox="1"/>
          <p:nvPr/>
        </p:nvSpPr>
        <p:spPr>
          <a:xfrm>
            <a:off x="3571868" y="3143248"/>
            <a:ext cx="285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65"/>
          <p:cNvSpPr txBox="1"/>
          <p:nvPr/>
        </p:nvSpPr>
        <p:spPr>
          <a:xfrm>
            <a:off x="3571868" y="3643314"/>
            <a:ext cx="285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65"/>
          <p:cNvSpPr txBox="1"/>
          <p:nvPr/>
        </p:nvSpPr>
        <p:spPr>
          <a:xfrm>
            <a:off x="3500430" y="1214422"/>
            <a:ext cx="285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65"/>
          <p:cNvSpPr txBox="1"/>
          <p:nvPr/>
        </p:nvSpPr>
        <p:spPr>
          <a:xfrm>
            <a:off x="3571868" y="4143380"/>
            <a:ext cx="285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65"/>
          <p:cNvSpPr/>
          <p:nvPr/>
        </p:nvSpPr>
        <p:spPr>
          <a:xfrm>
            <a:off x="7786710" y="3500438"/>
            <a:ext cx="1000132" cy="3143272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65"/>
          <p:cNvSpPr txBox="1"/>
          <p:nvPr/>
        </p:nvSpPr>
        <p:spPr>
          <a:xfrm>
            <a:off x="7858148" y="6215082"/>
            <a:ext cx="856325" cy="369332"/>
          </a:xfrm>
          <a:prstGeom prst="rect">
            <a:avLst/>
          </a:prstGeom>
          <a:noFill/>
          <a:ln cap="flat" cmpd="sng" w="9525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65"/>
          <p:cNvSpPr txBox="1"/>
          <p:nvPr/>
        </p:nvSpPr>
        <p:spPr>
          <a:xfrm>
            <a:off x="7858148" y="5857892"/>
            <a:ext cx="856325" cy="369332"/>
          </a:xfrm>
          <a:prstGeom prst="rect">
            <a:avLst/>
          </a:prstGeom>
          <a:noFill/>
          <a:ln cap="flat" cmpd="sng" w="9525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65"/>
          <p:cNvSpPr txBox="1"/>
          <p:nvPr/>
        </p:nvSpPr>
        <p:spPr>
          <a:xfrm>
            <a:off x="7858148" y="5500702"/>
            <a:ext cx="856325" cy="369332"/>
          </a:xfrm>
          <a:prstGeom prst="rect">
            <a:avLst/>
          </a:prstGeom>
          <a:noFill/>
          <a:ln cap="flat" cmpd="sng" w="9525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65"/>
          <p:cNvSpPr txBox="1"/>
          <p:nvPr/>
        </p:nvSpPr>
        <p:spPr>
          <a:xfrm>
            <a:off x="7858148" y="5143512"/>
            <a:ext cx="856325" cy="369332"/>
          </a:xfrm>
          <a:prstGeom prst="rect">
            <a:avLst/>
          </a:prstGeom>
          <a:noFill/>
          <a:ln cap="flat" cmpd="sng" w="9525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65"/>
          <p:cNvSpPr txBox="1"/>
          <p:nvPr/>
        </p:nvSpPr>
        <p:spPr>
          <a:xfrm>
            <a:off x="7858148" y="4786322"/>
            <a:ext cx="856325" cy="369332"/>
          </a:xfrm>
          <a:prstGeom prst="rect">
            <a:avLst/>
          </a:prstGeom>
          <a:noFill/>
          <a:ln cap="flat" cmpd="sng" w="9525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65"/>
          <p:cNvSpPr txBox="1"/>
          <p:nvPr/>
        </p:nvSpPr>
        <p:spPr>
          <a:xfrm>
            <a:off x="7858148" y="4429132"/>
            <a:ext cx="856325" cy="369332"/>
          </a:xfrm>
          <a:prstGeom prst="rect">
            <a:avLst/>
          </a:prstGeom>
          <a:noFill/>
          <a:ln cap="flat" cmpd="sng" w="9525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65"/>
          <p:cNvSpPr txBox="1"/>
          <p:nvPr/>
        </p:nvSpPr>
        <p:spPr>
          <a:xfrm>
            <a:off x="7858148" y="4071942"/>
            <a:ext cx="856325" cy="369332"/>
          </a:xfrm>
          <a:prstGeom prst="rect">
            <a:avLst/>
          </a:prstGeom>
          <a:noFill/>
          <a:ln cap="flat" cmpd="sng" w="9525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65"/>
          <p:cNvSpPr txBox="1"/>
          <p:nvPr/>
        </p:nvSpPr>
        <p:spPr>
          <a:xfrm>
            <a:off x="7858148" y="3714752"/>
            <a:ext cx="856325" cy="369332"/>
          </a:xfrm>
          <a:prstGeom prst="rect">
            <a:avLst/>
          </a:prstGeom>
          <a:noFill/>
          <a:ln cap="flat" cmpd="sng" w="9525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65"/>
          <p:cNvSpPr txBox="1"/>
          <p:nvPr/>
        </p:nvSpPr>
        <p:spPr>
          <a:xfrm>
            <a:off x="7858148" y="5500702"/>
            <a:ext cx="856325" cy="369332"/>
          </a:xfrm>
          <a:prstGeom prst="rect">
            <a:avLst/>
          </a:prstGeom>
          <a:noFill/>
          <a:ln cap="flat" cmpd="sng" w="9525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65"/>
          <p:cNvSpPr txBox="1"/>
          <p:nvPr/>
        </p:nvSpPr>
        <p:spPr>
          <a:xfrm>
            <a:off x="7858148" y="5143512"/>
            <a:ext cx="856325" cy="369332"/>
          </a:xfrm>
          <a:prstGeom prst="rect">
            <a:avLst/>
          </a:prstGeom>
          <a:noFill/>
          <a:ln cap="flat" cmpd="sng" w="9525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65"/>
          <p:cNvSpPr txBox="1"/>
          <p:nvPr/>
        </p:nvSpPr>
        <p:spPr>
          <a:xfrm>
            <a:off x="7858148" y="5857892"/>
            <a:ext cx="856325" cy="369332"/>
          </a:xfrm>
          <a:prstGeom prst="rect">
            <a:avLst/>
          </a:prstGeom>
          <a:noFill/>
          <a:ln cap="flat" cmpd="sng" w="9525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65"/>
          <p:cNvSpPr txBox="1"/>
          <p:nvPr/>
        </p:nvSpPr>
        <p:spPr>
          <a:xfrm>
            <a:off x="7858148" y="5500702"/>
            <a:ext cx="856325" cy="369332"/>
          </a:xfrm>
          <a:prstGeom prst="rect">
            <a:avLst/>
          </a:prstGeom>
          <a:noFill/>
          <a:ln cap="flat" cmpd="sng" w="9525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V</a:t>
            </a:r>
            <a:r>
              <a:rPr baseline="-25000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65"/>
          <p:cNvSpPr txBox="1"/>
          <p:nvPr/>
        </p:nvSpPr>
        <p:spPr>
          <a:xfrm>
            <a:off x="3500430" y="785794"/>
            <a:ext cx="285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65"/>
          <p:cNvSpPr txBox="1"/>
          <p:nvPr/>
        </p:nvSpPr>
        <p:spPr>
          <a:xfrm>
            <a:off x="8001024" y="3143248"/>
            <a:ext cx="6186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Стек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66"/>
          <p:cNvSpPr txBox="1"/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/>
              <a:t>Теорема</a:t>
            </a:r>
            <a:endParaRPr/>
          </a:p>
        </p:txBody>
      </p:sp>
      <p:sp>
        <p:nvSpPr>
          <p:cNvPr id="894" name="Google Shape;894;p66"/>
          <p:cNvSpPr txBox="1"/>
          <p:nvPr>
            <p:ph idx="1" type="body"/>
          </p:nvPr>
        </p:nvSpPr>
        <p:spPr>
          <a:xfrm>
            <a:off x="457200" y="1142984"/>
            <a:ext cx="8229600" cy="4983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Алгоритм правильно находит двусвязные компоненты графа </a:t>
            </a:r>
            <a:r>
              <a:rPr i="1" lang="ru-RU"/>
              <a:t>G</a:t>
            </a:r>
            <a:r>
              <a:rPr lang="ru-RU"/>
              <a:t> с </a:t>
            </a:r>
            <a:r>
              <a:rPr i="1" lang="ru-RU"/>
              <a:t>e</a:t>
            </a:r>
            <a:r>
              <a:rPr lang="ru-RU"/>
              <a:t> ребрами и тратит на это время </a:t>
            </a:r>
            <a:r>
              <a:rPr i="1" lang="ru-RU"/>
              <a:t>О</a:t>
            </a:r>
            <a:r>
              <a:rPr lang="ru-RU"/>
              <a:t>(</a:t>
            </a:r>
            <a:r>
              <a:rPr i="1" lang="ru-RU"/>
              <a:t>е</a:t>
            </a:r>
            <a:r>
              <a:rPr lang="ru-RU"/>
              <a:t>).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67"/>
          <p:cNvSpPr txBox="1"/>
          <p:nvPr>
            <p:ph type="title"/>
          </p:nvPr>
        </p:nvSpPr>
        <p:spPr>
          <a:xfrm>
            <a:off x="457200" y="44612"/>
            <a:ext cx="8229600" cy="3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3200"/>
              <a:t>Пятиминутка</a:t>
            </a:r>
            <a:endParaRPr/>
          </a:p>
        </p:txBody>
      </p:sp>
      <p:pic>
        <p:nvPicPr>
          <p:cNvPr id="900" name="Google Shape;900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248" y="476671"/>
            <a:ext cx="7771136" cy="6296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68"/>
          <p:cNvSpPr txBox="1"/>
          <p:nvPr>
            <p:ph type="title"/>
          </p:nvPr>
        </p:nvSpPr>
        <p:spPr>
          <a:xfrm>
            <a:off x="395536" y="116632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3200"/>
              <a:t>Пятиминутка (продолжение)</a:t>
            </a:r>
            <a:endParaRPr/>
          </a:p>
        </p:txBody>
      </p:sp>
      <p:pic>
        <p:nvPicPr>
          <p:cNvPr id="906" name="Google Shape;906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02145"/>
            <a:ext cx="9144000" cy="5253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57200" y="274638"/>
            <a:ext cx="822960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Процедура DFS(G)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57200" y="928670"/>
            <a:ext cx="8435280" cy="58126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88" r="0" t="-146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724128" y="1700808"/>
            <a:ext cx="504056" cy="1800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6261328" y="2416242"/>
            <a:ext cx="16746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Процедура DFS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274638"/>
            <a:ext cx="822960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Процедура DFS(G)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DFS(G)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 	для ∀u ∈</a:t>
            </a:r>
            <a:r>
              <a:rPr b="1" lang="ru-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V выполнить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br>
              <a:rPr b="1" lang="ru-RU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  	цвет [u] </a:t>
            </a:r>
            <a:r>
              <a:rPr lang="ru-RU"/>
              <a:t>←</a:t>
            </a: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 белый;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   	отец [u] </a:t>
            </a:r>
            <a:r>
              <a:rPr lang="ru-RU"/>
              <a:t>←</a:t>
            </a: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 NULL;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 time </a:t>
            </a:r>
            <a:r>
              <a:rPr lang="ru-RU"/>
              <a:t>←</a:t>
            </a: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 для ∀u ∈</a:t>
            </a:r>
            <a:r>
              <a:rPr b="1" lang="ru-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V выполнить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   	если (цвет [u] = белый) то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	 	  	Поиск(u);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Анализ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/>
              <a:t>Общее число операций при выполнении </a:t>
            </a:r>
            <a:r>
              <a:rPr i="1" lang="ru-RU"/>
              <a:t>DFS</a:t>
            </a:r>
            <a:r>
              <a:rPr lang="ru-RU"/>
              <a:t>:</a:t>
            </a:r>
            <a:endParaRPr/>
          </a:p>
          <a:p>
            <a:pPr indent="-342900" lvl="0" marL="342900" rtl="0" algn="l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/>
              <a:t>			</a:t>
            </a:r>
            <a:r>
              <a:rPr lang="ru-RU" sz="3600"/>
              <a:t>O(|V|)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/>
              <a:t>Общее число операций при выполнении </a:t>
            </a:r>
            <a:r>
              <a:rPr i="1" lang="ru-RU"/>
              <a:t>Поиск(u):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/>
              <a:t>Цикл выполняется |смежные[v]| раз.</a:t>
            </a:r>
            <a:endParaRPr/>
          </a:p>
          <a:p>
            <a:pPr indent="-342900" lvl="0" marL="342900" rtl="0" algn="l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88888"/>
              <a:buFont typeface="Arial"/>
              <a:buNone/>
            </a:pPr>
            <a:r>
              <a:rPr lang="ru-RU"/>
              <a:t>			</a:t>
            </a:r>
            <a:r>
              <a:rPr lang="ru-RU" sz="3600"/>
              <a:t>∑ |смежные[v]| = O(|E|)</a:t>
            </a:r>
            <a:endParaRPr sz="3600"/>
          </a:p>
          <a:p>
            <a:pPr indent="-342900" lvl="0" marL="342900" rtl="0" algn="l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600"/>
          </a:p>
          <a:p>
            <a:pPr indent="-342900" lvl="0" marL="342900" rtl="0" algn="l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/>
              <a:t>Общее число операций:  </a:t>
            </a:r>
            <a:r>
              <a:rPr b="1" lang="ru-RU" sz="3600">
                <a:solidFill>
                  <a:schemeClr val="accent2"/>
                </a:solidFill>
              </a:rPr>
              <a:t>O(|V|+|E|)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23528" y="649288"/>
            <a:ext cx="8640960" cy="6208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357188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/>
              <a:t>Для реализации алгоритма понадобится отмечать, в каких вершинах был исследователь, а в каких — нет. Пометку будем делать в списке visited, где visited[i] == True для посещенных вершин, и visited[i] == false для непосещенных. Пометка «о посещении вершиных» ставится при заходе в эту вершину.</a:t>
            </a:r>
            <a:endParaRPr/>
          </a:p>
          <a:p>
            <a:pPr indent="357188" lvl="0" marL="0" rtl="0" algn="just">
              <a:lnSpc>
                <a:spcPct val="11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/>
              <a:t>Поскольку целью обхода в глубину зачастую является построение дерева обхода в глубину, то сразу же будем хранить предшественника для каждой вершины.</a:t>
            </a:r>
            <a:endParaRPr/>
          </a:p>
          <a:p>
            <a:pPr indent="357188" lvl="0" marL="0" rtl="0" algn="just">
              <a:lnSpc>
                <a:spcPct val="11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/>
              <a:t>Алгоритм обхода в глубину оформим в виде рекурсивной функции dfs, где start — номер вершины, из которой запускается обход.</a:t>
            </a:r>
            <a:endParaRPr/>
          </a:p>
          <a:p>
            <a:pPr indent="357188" lvl="0" marL="0" rtl="0" algn="just">
              <a:lnSpc>
                <a:spcPct val="11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 sz="3400">
                <a:latin typeface="Courier New"/>
                <a:ea typeface="Courier New"/>
                <a:cs typeface="Courier New"/>
                <a:sym typeface="Courier New"/>
              </a:rPr>
              <a:t>void dfs(int start, vector&lt;bool&gt; &amp; visited, vector &lt;int&gt; &amp; prev,</a:t>
            </a:r>
            <a:endParaRPr/>
          </a:p>
          <a:p>
            <a:pPr indent="357188" lvl="0" marL="0" rtl="0" algn="just">
              <a:lnSpc>
                <a:spcPct val="11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 sz="3400">
                <a:latin typeface="Courier New"/>
                <a:ea typeface="Courier New"/>
                <a:cs typeface="Courier New"/>
                <a:sym typeface="Courier New"/>
              </a:rPr>
              <a:t>         const vector &lt;vector &lt;int&gt; &gt; g)</a:t>
            </a:r>
            <a:endParaRPr/>
          </a:p>
          <a:p>
            <a:pPr indent="357188" lvl="0" marL="0" rtl="0" algn="just">
              <a:lnSpc>
                <a:spcPct val="11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 sz="3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357188" lvl="0" marL="0" rtl="0" algn="just">
              <a:lnSpc>
                <a:spcPct val="11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 sz="3400">
                <a:latin typeface="Courier New"/>
                <a:ea typeface="Courier New"/>
                <a:cs typeface="Courier New"/>
                <a:sym typeface="Courier New"/>
              </a:rPr>
              <a:t>    visited[start] = true;</a:t>
            </a:r>
            <a:endParaRPr/>
          </a:p>
          <a:p>
            <a:pPr indent="357188" lvl="0" marL="0" rtl="0" algn="just">
              <a:lnSpc>
                <a:spcPct val="11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 sz="3400">
                <a:latin typeface="Courier New"/>
                <a:ea typeface="Courier New"/>
                <a:cs typeface="Courier New"/>
                <a:sym typeface="Courier New"/>
              </a:rPr>
              <a:t>    for (auto u : g[start])</a:t>
            </a:r>
            <a:endParaRPr/>
          </a:p>
          <a:p>
            <a:pPr indent="357188" lvl="0" marL="0" rtl="0" algn="just">
              <a:lnSpc>
                <a:spcPct val="11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 sz="3400">
                <a:latin typeface="Courier New"/>
                <a:ea typeface="Courier New"/>
                <a:cs typeface="Courier New"/>
                <a:sym typeface="Courier New"/>
              </a:rPr>
              <a:t>        if (!visited[u]) {</a:t>
            </a:r>
            <a:endParaRPr/>
          </a:p>
          <a:p>
            <a:pPr indent="357188" lvl="0" marL="0" rtl="0" algn="just">
              <a:lnSpc>
                <a:spcPct val="11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 sz="3400">
                <a:latin typeface="Courier New"/>
                <a:ea typeface="Courier New"/>
                <a:cs typeface="Courier New"/>
                <a:sym typeface="Courier New"/>
              </a:rPr>
              <a:t>            prev[u] = start;</a:t>
            </a:r>
            <a:endParaRPr/>
          </a:p>
          <a:p>
            <a:pPr indent="357188" lvl="0" marL="0" rtl="0" algn="just">
              <a:lnSpc>
                <a:spcPct val="11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 sz="3400">
                <a:latin typeface="Courier New"/>
                <a:ea typeface="Courier New"/>
                <a:cs typeface="Courier New"/>
                <a:sym typeface="Courier New"/>
              </a:rPr>
              <a:t>            dfs(u, visited, prev, g);</a:t>
            </a:r>
            <a:endParaRPr/>
          </a:p>
          <a:p>
            <a:pPr indent="357188" lvl="0" marL="0" rtl="0" algn="just">
              <a:lnSpc>
                <a:spcPct val="11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 sz="34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357188" lvl="0" marL="0" rtl="0" algn="just">
              <a:lnSpc>
                <a:spcPct val="11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 sz="3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357188" lvl="0" marL="0" rtl="0" algn="just">
              <a:lnSpc>
                <a:spcPct val="11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 sz="34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indent="357188" lvl="0" marL="0" rtl="0" algn="just">
              <a:lnSpc>
                <a:spcPct val="11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 sz="3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357188" lvl="0" marL="0" rtl="0" algn="just">
              <a:lnSpc>
                <a:spcPct val="11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 sz="3400"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endParaRPr/>
          </a:p>
          <a:p>
            <a:pPr indent="357188" lvl="0" marL="0" rtl="0" algn="just">
              <a:lnSpc>
                <a:spcPct val="11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 sz="3400">
                <a:latin typeface="Courier New"/>
                <a:ea typeface="Courier New"/>
                <a:cs typeface="Courier New"/>
                <a:sym typeface="Courier New"/>
              </a:rPr>
              <a:t>    vector &lt;bool&gt; visited(n + 1);</a:t>
            </a:r>
            <a:endParaRPr/>
          </a:p>
          <a:p>
            <a:pPr indent="357188" lvl="0" marL="0" rtl="0" algn="just">
              <a:lnSpc>
                <a:spcPct val="11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 sz="3400">
                <a:latin typeface="Courier New"/>
                <a:ea typeface="Courier New"/>
                <a:cs typeface="Courier New"/>
                <a:sym typeface="Courier New"/>
              </a:rPr>
              <a:t>    vector &lt;int&gt; prev(n + 1, -1);</a:t>
            </a:r>
            <a:endParaRPr/>
          </a:p>
          <a:p>
            <a:pPr indent="357188" lvl="0" marL="0" rtl="0" algn="just">
              <a:lnSpc>
                <a:spcPct val="11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 sz="3400">
                <a:latin typeface="Courier New"/>
                <a:ea typeface="Courier New"/>
                <a:cs typeface="Courier New"/>
                <a:sym typeface="Courier New"/>
              </a:rPr>
              <a:t>    dfs(start, visited, prev, g);</a:t>
            </a:r>
            <a:endParaRPr b="1" sz="3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457200" y="0"/>
            <a:ext cx="822960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Процедура DFS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