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B265F6-3FCE-4880-93C7-0BA1E40C0EF8}">
  <a:tblStyle styleId="{0CB265F6-3FCE-4880-93C7-0BA1E40C0E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 54</a:t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https://www.youtube.com/watch?v=Yk7L64gFuzk&amp;list=PLDxLWC5qTf9Zhp1Vbk6Jufvt_ezYXBHoc&amp;index=1</a:t>
            </a:r>
            <a:endParaRPr/>
          </a:p>
        </p:txBody>
      </p:sp>
      <p:sp>
        <p:nvSpPr>
          <p:cNvPr id="351" name="Google Shape;35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Начали с минимальной 4-5</a:t>
            </a:r>
            <a:endParaRPr/>
          </a:p>
        </p:txBody>
      </p:sp>
      <p:sp>
        <p:nvSpPr>
          <p:cNvPr id="364" name="Google Shape;36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https://www.youtube.com/watch?v=k9cNb5ePN_Y&amp;list=PLDxLWC5qTf9Zhp1Vbk6Jufvt_ezYXBHoc</a:t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Google Shape;5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Начали с мин дуги А-Д</a:t>
            </a:r>
            <a:endParaRPr/>
          </a:p>
        </p:txBody>
      </p:sp>
      <p:sp>
        <p:nvSpPr>
          <p:cNvPr id="555" name="Google Shape;555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 144   https://www.youtube.com/watch?v=RAFQZa-8Wh4</a:t>
            </a:r>
            <a:endParaRPr/>
          </a:p>
        </p:txBody>
      </p:sp>
      <p:sp>
        <p:nvSpPr>
          <p:cNvPr id="573" name="Google Shape;57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Выделенный элемент (представитель)</a:t>
            </a:r>
            <a:endParaRPr/>
          </a:p>
        </p:txBody>
      </p:sp>
      <p:sp>
        <p:nvSpPr>
          <p:cNvPr id="586" name="Google Shape;586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165 стр</a:t>
            </a:r>
            <a:endParaRPr/>
          </a:p>
        </p:txBody>
      </p:sp>
      <p:sp>
        <p:nvSpPr>
          <p:cNvPr id="291" name="Google Shape;29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iagram or Organization Chart" type="dgm">
  <p:cSld name="DIAGRAM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/>
          <p:nvPr>
            <p:ph idx="2" type="dgm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infastat.com/uploads/posts/2008-11/1225889885_ta.gi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 поиска в ширину.</a:t>
            </a:r>
            <a:br>
              <a:rPr lang="ru-RU"/>
            </a:br>
            <a:r>
              <a:rPr lang="ru-RU"/>
              <a:t>Каркасы графа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Лекция 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357158" y="142852"/>
            <a:ext cx="8229600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lang="ru-RU">
                <a:latin typeface="Calibri"/>
                <a:ea typeface="Calibri"/>
                <a:cs typeface="Calibri"/>
                <a:sym typeface="Calibri"/>
              </a:rPr>
              <a:t>Время работы: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305" name="Google Shape;30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Cортировка рёбер - </a:t>
            </a:r>
            <a:r>
              <a:rPr i="1" lang="ru-RU">
                <a:latin typeface="Courier"/>
                <a:ea typeface="Courier"/>
                <a:cs typeface="Courier"/>
                <a:sym typeface="Courier"/>
              </a:rPr>
              <a:t>O</a:t>
            </a:r>
            <a:r>
              <a:rPr lang="ru-RU">
                <a:latin typeface="Courier"/>
                <a:ea typeface="Courier"/>
                <a:cs typeface="Courier"/>
                <a:sym typeface="Courier"/>
              </a:rPr>
              <a:t>(|</a:t>
            </a:r>
            <a:r>
              <a:rPr i="1" lang="ru-RU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lang="ru-RU">
                <a:latin typeface="Courier"/>
                <a:ea typeface="Courier"/>
                <a:cs typeface="Courier"/>
                <a:sym typeface="Courier"/>
              </a:rPr>
              <a:t>|×</a:t>
            </a:r>
            <a:r>
              <a:rPr i="1" lang="ru-RU"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lang="ru-RU"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i="1" lang="ru-RU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lang="ru-RU">
                <a:latin typeface="Courier"/>
                <a:ea typeface="Courier"/>
                <a:cs typeface="Courier"/>
                <a:sym typeface="Courier"/>
              </a:rPr>
              <a:t>|) 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Компоненты связности удобно хранить в виде системы </a:t>
            </a:r>
            <a:r>
              <a:rPr lang="ru-RU">
                <a:solidFill>
                  <a:srgbClr val="EF5A1F"/>
                </a:solidFill>
                <a:latin typeface="Calibri"/>
                <a:ea typeface="Calibri"/>
                <a:cs typeface="Calibri"/>
                <a:sym typeface="Calibri"/>
              </a:rPr>
              <a:t>непересекающихся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множеств.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Все операции в таком случае займут</a:t>
            </a:r>
            <a:r>
              <a:rPr lang="ru-RU"/>
              <a:t> </a:t>
            </a:r>
            <a:r>
              <a:rPr i="1" lang="ru-RU">
                <a:latin typeface="Courier"/>
                <a:ea typeface="Courier"/>
                <a:cs typeface="Courier"/>
                <a:sym typeface="Courier"/>
              </a:rPr>
              <a:t>O</a:t>
            </a:r>
            <a:r>
              <a:rPr lang="ru-RU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i="1" lang="ru-RU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lang="ru-RU"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Алгоритм Краскала</a:t>
            </a:r>
            <a:endParaRPr/>
          </a:p>
        </p:txBody>
      </p:sp>
      <p:sp>
        <p:nvSpPr>
          <p:cNvPr id="311" name="Google Shape;311;p24"/>
          <p:cNvSpPr txBox="1"/>
          <p:nvPr>
            <p:ph idx="1" type="body"/>
          </p:nvPr>
        </p:nvSpPr>
        <p:spPr>
          <a:xfrm>
            <a:off x="457200" y="857232"/>
            <a:ext cx="8229600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Вход.</a:t>
            </a:r>
            <a:r>
              <a:rPr lang="ru-RU"/>
              <a:t> Неориентированный граф </a:t>
            </a:r>
            <a:r>
              <a:rPr i="1" lang="ru-RU"/>
              <a:t>G= </a:t>
            </a:r>
            <a:r>
              <a:rPr lang="ru-RU"/>
              <a:t>(</a:t>
            </a:r>
            <a:r>
              <a:rPr i="1" lang="ru-RU"/>
              <a:t>V, Е</a:t>
            </a:r>
            <a:r>
              <a:rPr lang="ru-RU"/>
              <a:t>) с функцией стоимости </a:t>
            </a:r>
            <a:r>
              <a:rPr i="1" lang="ru-RU"/>
              <a:t>с,</a:t>
            </a:r>
            <a:r>
              <a:rPr lang="ru-RU"/>
              <a:t> заданной на его ребрах.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Выход.</a:t>
            </a:r>
            <a:r>
              <a:rPr lang="ru-RU"/>
              <a:t> Остовное дерево </a:t>
            </a:r>
            <a:r>
              <a:rPr i="1" lang="ru-RU"/>
              <a:t>S= </a:t>
            </a:r>
            <a:r>
              <a:rPr lang="ru-RU"/>
              <a:t>(</a:t>
            </a:r>
            <a:r>
              <a:rPr i="1" lang="ru-RU"/>
              <a:t>V, Т</a:t>
            </a:r>
            <a:r>
              <a:rPr lang="ru-RU"/>
              <a:t>) наименьшей стоимости для G.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Метод:</a:t>
            </a:r>
            <a:r>
              <a:rPr lang="ru-RU"/>
              <a:t> 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1.  </a:t>
            </a:r>
            <a:r>
              <a:rPr i="1" lang="ru-RU"/>
              <a:t>Т← </a:t>
            </a:r>
            <a:r>
              <a:rPr lang="ru-RU"/>
              <a:t>∅</a:t>
            </a:r>
            <a:r>
              <a:rPr i="1" lang="ru-RU"/>
              <a:t>; 	// остовное дерево (каркас)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2. </a:t>
            </a:r>
            <a:r>
              <a:rPr i="1" lang="ru-RU"/>
              <a:t>VS← </a:t>
            </a:r>
            <a:r>
              <a:rPr lang="ru-RU"/>
              <a:t>∅ </a:t>
            </a:r>
            <a:r>
              <a:rPr i="1" lang="ru-RU"/>
              <a:t>;	 // набор непересекающихся множеств вершин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3.   построить очередь с приоритетами </a:t>
            </a:r>
            <a:r>
              <a:rPr i="1" lang="ru-RU"/>
              <a:t>Q,</a:t>
            </a:r>
            <a:r>
              <a:rPr lang="ru-RU"/>
              <a:t> содержащую все ребра из </a:t>
            </a:r>
            <a:r>
              <a:rPr i="1" lang="ru-RU"/>
              <a:t>Е;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4.   Для ∀ v∈V </a:t>
            </a:r>
            <a:r>
              <a:rPr lang="ru-RU" cap="small"/>
              <a:t> выполнить: </a:t>
            </a:r>
            <a:r>
              <a:rPr lang="ru-RU"/>
              <a:t> добавить {</a:t>
            </a:r>
            <a:r>
              <a:rPr i="1" lang="ru-RU"/>
              <a:t>v</a:t>
            </a:r>
            <a:r>
              <a:rPr lang="ru-RU"/>
              <a:t>} к </a:t>
            </a:r>
            <a:r>
              <a:rPr i="1" lang="ru-RU"/>
              <a:t>VS;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     Пока |</a:t>
            </a:r>
            <a:r>
              <a:rPr i="1" lang="ru-RU"/>
              <a:t>VS</a:t>
            </a:r>
            <a:r>
              <a:rPr lang="ru-RU"/>
              <a:t>|&gt; 1 выполнить: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6.      {	 выбрать в </a:t>
            </a:r>
            <a:r>
              <a:rPr i="1" lang="ru-RU"/>
              <a:t>Q</a:t>
            </a:r>
            <a:r>
              <a:rPr lang="ru-RU"/>
              <a:t> ребро (</a:t>
            </a:r>
            <a:r>
              <a:rPr i="1" lang="ru-RU"/>
              <a:t>v, w</a:t>
            </a:r>
            <a:r>
              <a:rPr lang="ru-RU"/>
              <a:t>) наименьшей стоимости;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7.       	удалить (</a:t>
            </a:r>
            <a:r>
              <a:rPr i="1" lang="ru-RU"/>
              <a:t>v, w</a:t>
            </a:r>
            <a:r>
              <a:rPr lang="ru-RU" cap="small"/>
              <a:t>) </a:t>
            </a:r>
            <a:r>
              <a:rPr lang="ru-RU"/>
              <a:t>из Q;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8.      	если </a:t>
            </a:r>
            <a:r>
              <a:rPr i="1" lang="ru-RU"/>
              <a:t>v</a:t>
            </a:r>
            <a:r>
              <a:rPr lang="ru-RU"/>
              <a:t> и </a:t>
            </a:r>
            <a:r>
              <a:rPr i="1" lang="ru-RU"/>
              <a:t>w</a:t>
            </a:r>
            <a:r>
              <a:rPr lang="ru-RU"/>
              <a:t> принадлежат различным множествам </a:t>
            </a:r>
            <a:r>
              <a:rPr i="1" lang="ru-RU"/>
              <a:t>W1 и W2</a:t>
            </a:r>
            <a:r>
              <a:rPr lang="ru-RU"/>
              <a:t> из </a:t>
            </a:r>
            <a:r>
              <a:rPr i="1" lang="ru-RU"/>
              <a:t>VS</a:t>
            </a:r>
            <a:r>
              <a:rPr lang="ru-RU"/>
              <a:t> 	то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9.  		{	заменить </a:t>
            </a:r>
            <a:r>
              <a:rPr i="1" lang="ru-RU"/>
              <a:t>W1 и W2</a:t>
            </a:r>
            <a:r>
              <a:rPr lang="ru-RU"/>
              <a:t> на </a:t>
            </a:r>
            <a:r>
              <a:rPr i="1" lang="ru-RU"/>
              <a:t>W1</a:t>
            </a:r>
            <a:r>
              <a:rPr lang="ru-RU"/>
              <a:t>∪</a:t>
            </a:r>
            <a:r>
              <a:rPr i="1" lang="ru-RU"/>
              <a:t>W2</a:t>
            </a:r>
            <a:r>
              <a:rPr lang="ru-RU"/>
              <a:t> в </a:t>
            </a:r>
            <a:r>
              <a:rPr i="1" lang="ru-RU"/>
              <a:t>VS;</a:t>
            </a:r>
            <a:endParaRPr i="1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10.</a:t>
            </a:r>
            <a:r>
              <a:rPr i="1" lang="ru-RU"/>
              <a:t>			</a:t>
            </a:r>
            <a:r>
              <a:rPr lang="ru-RU"/>
              <a:t>добавить (</a:t>
            </a:r>
            <a:r>
              <a:rPr i="1" lang="ru-RU"/>
              <a:t>v, w</a:t>
            </a:r>
            <a:r>
              <a:rPr lang="ru-RU" cap="small"/>
              <a:t>) </a:t>
            </a:r>
            <a:r>
              <a:rPr lang="ru-RU"/>
              <a:t> к </a:t>
            </a:r>
            <a:r>
              <a:rPr i="1" lang="ru-RU"/>
              <a:t>Т;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 		</a:t>
            </a:r>
            <a:r>
              <a:rPr lang="ru-RU"/>
              <a:t>}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}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Пример</a:t>
            </a:r>
            <a:endParaRPr/>
          </a:p>
        </p:txBody>
      </p:sp>
      <p:pic>
        <p:nvPicPr>
          <p:cNvPr descr="12_1" id="317" name="Google Shape;3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47" y="2192348"/>
            <a:ext cx="3671888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5"/>
          <p:cNvSpPr/>
          <p:nvPr/>
        </p:nvSpPr>
        <p:spPr>
          <a:xfrm>
            <a:off x="5784860" y="2263786"/>
            <a:ext cx="287337" cy="28733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8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м1</a:t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7369185" y="2336811"/>
            <a:ext cx="287337" cy="28733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4848235" y="3560773"/>
            <a:ext cx="287337" cy="28733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8016885" y="3487748"/>
            <a:ext cx="287337" cy="28733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6505585" y="3487748"/>
            <a:ext cx="287337" cy="28733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7369185" y="4856173"/>
            <a:ext cx="287337" cy="28733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5640397" y="4856173"/>
            <a:ext cx="287338" cy="28733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25"/>
          <p:cNvCxnSpPr/>
          <p:nvPr/>
        </p:nvCxnSpPr>
        <p:spPr>
          <a:xfrm>
            <a:off x="6000760" y="2552711"/>
            <a:ext cx="576262" cy="9350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5"/>
          <p:cNvCxnSpPr/>
          <p:nvPr/>
        </p:nvCxnSpPr>
        <p:spPr>
          <a:xfrm flipH="1">
            <a:off x="7585085" y="3776673"/>
            <a:ext cx="504825" cy="107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5"/>
          <p:cNvCxnSpPr/>
          <p:nvPr/>
        </p:nvCxnSpPr>
        <p:spPr>
          <a:xfrm flipH="1">
            <a:off x="6721485" y="2624148"/>
            <a:ext cx="719137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5"/>
          <p:cNvCxnSpPr/>
          <p:nvPr/>
        </p:nvCxnSpPr>
        <p:spPr>
          <a:xfrm rot="10800000">
            <a:off x="6792922" y="3632211"/>
            <a:ext cx="12255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5"/>
          <p:cNvCxnSpPr/>
          <p:nvPr/>
        </p:nvCxnSpPr>
        <p:spPr>
          <a:xfrm>
            <a:off x="5929322" y="5000636"/>
            <a:ext cx="143986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5"/>
          <p:cNvCxnSpPr/>
          <p:nvPr/>
        </p:nvCxnSpPr>
        <p:spPr>
          <a:xfrm flipH="1">
            <a:off x="5065722" y="2479686"/>
            <a:ext cx="719138" cy="10810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5"/>
          <p:cNvSpPr txBox="1"/>
          <p:nvPr/>
        </p:nvSpPr>
        <p:spPr>
          <a:xfrm>
            <a:off x="5929322" y="2984511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7800985" y="4279911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7081847" y="2911486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7369185" y="3632211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4992697" y="2840048"/>
            <a:ext cx="409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6432560" y="4640273"/>
            <a:ext cx="409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idx="4294967295" type="body"/>
          </p:nvPr>
        </p:nvSpPr>
        <p:spPr>
          <a:xfrm>
            <a:off x="468313" y="620713"/>
            <a:ext cx="8229600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Получившееся дерево является каркасом минимального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веса.</a:t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Введем массив меток вершин графа </a:t>
            </a:r>
            <a:r>
              <a:rPr i="1" lang="ru-RU" sz="2400"/>
              <a:t>Mark</a:t>
            </a:r>
            <a:r>
              <a:rPr lang="ru-RU" sz="2400"/>
              <a:t>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Начальные значения элементов массива равны номерам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соответствующих вершин (</a:t>
            </a:r>
            <a:r>
              <a:rPr i="1" lang="ru-RU" sz="2400"/>
              <a:t>Mark</a:t>
            </a:r>
            <a:r>
              <a:rPr lang="ru-RU" sz="2400"/>
              <a:t>[</a:t>
            </a:r>
            <a:r>
              <a:rPr i="1" lang="ru-RU" sz="2400"/>
              <a:t>i</a:t>
            </a:r>
            <a:r>
              <a:rPr lang="ru-RU" sz="2400"/>
              <a:t>] = </a:t>
            </a:r>
            <a:r>
              <a:rPr i="1" lang="ru-RU" sz="2400"/>
              <a:t>i</a:t>
            </a:r>
            <a:r>
              <a:rPr lang="ru-RU" sz="2400"/>
              <a:t>;  </a:t>
            </a:r>
            <a:r>
              <a:rPr i="1" lang="ru-RU" sz="2400"/>
              <a:t>i </a:t>
            </a:r>
            <a:r>
              <a:rPr lang="ru-RU" sz="2400"/>
              <a:t>∈ 1.. </a:t>
            </a:r>
            <a:r>
              <a:rPr i="1" lang="ru-RU" sz="2400"/>
              <a:t>N</a:t>
            </a:r>
            <a:r>
              <a:rPr lang="ru-RU" sz="2400"/>
              <a:t>).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Ребро выбирается в каркас в том случае, если вершины,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соединяемые им, имеют разные значения меток.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Пример приведен на следующем слайде,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изменения </a:t>
            </a:r>
            <a:r>
              <a:rPr i="1" lang="ru-RU" sz="2400"/>
              <a:t>Mark</a:t>
            </a:r>
            <a:r>
              <a:rPr lang="ru-RU" sz="2400"/>
              <a:t> показаны в таблице.</a:t>
            </a:r>
            <a:br>
              <a:rPr lang="ru-RU" sz="2400"/>
            </a:b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 u="sng">
                <a:solidFill>
                  <a:schemeClr val="hlink"/>
                </a:solidFill>
                <a:hlinkClick r:id="rId3"/>
              </a:rPr>
              <a:t> 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260350"/>
            <a:ext cx="8229600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4581525"/>
            <a:ext cx="6769100" cy="208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Каркас графа. Определения</a:t>
            </a:r>
            <a:endParaRPr/>
          </a:p>
        </p:txBody>
      </p:sp>
      <p:sp>
        <p:nvSpPr>
          <p:cNvPr id="354" name="Google Shape;354;p28"/>
          <p:cNvSpPr txBox="1"/>
          <p:nvPr>
            <p:ph idx="1" type="body"/>
          </p:nvPr>
        </p:nvSpPr>
        <p:spPr>
          <a:xfrm>
            <a:off x="500034" y="1071546"/>
            <a:ext cx="8229600" cy="514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357188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2600"/>
              <a:t>Для нахождения минимального остовного дерева на графе,  будем рассматривать связный граф. 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2600"/>
              <a:t>Граф является: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связным (из любой его вершины можно попасть в любую)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неориентированным (у нас рёбра, а не дуги («стрелочек» нет))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взвешенным (над рёбрами указан их вес)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600"/>
          </a:p>
          <a:p>
            <a:pPr indent="357188" lvl="0" marL="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600"/>
          </a:p>
          <a:p>
            <a:pPr indent="357188" lvl="0" marL="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2600"/>
              <a:t>Остовное дерево - это ациклический связанный подграф данного связного неориентированного графа, в который входят все его вершины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600"/>
          </a:p>
          <a:p>
            <a:pPr indent="357188" lvl="0" marL="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2600"/>
              <a:t>https://www.youtube.com/watch?v=5XEjNWHc_NI&amp;list=PLDxLWC5qTf9Zhp1Vbk6Jufvt_ezYXBHoc&amp;index=7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Алгоритм Краскала</a:t>
            </a:r>
            <a:endParaRPr/>
          </a:p>
        </p:txBody>
      </p:sp>
      <p:pic>
        <p:nvPicPr>
          <p:cNvPr id="360" name="Google Shape;3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9716" y="1052736"/>
            <a:ext cx="6344568" cy="508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Алгоритм Краскала</a:t>
            </a:r>
            <a:endParaRPr/>
          </a:p>
        </p:txBody>
      </p:sp>
      <p:pic>
        <p:nvPicPr>
          <p:cNvPr id="367" name="Google Shape;36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345" y="1071563"/>
            <a:ext cx="68790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Алгоритм Краскала</a:t>
            </a:r>
            <a:endParaRPr/>
          </a:p>
        </p:txBody>
      </p:sp>
      <p:pic>
        <p:nvPicPr>
          <p:cNvPr id="373" name="Google Shape;3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058618"/>
            <a:ext cx="8229600" cy="5799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457200" y="274638"/>
            <a:ext cx="8229600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Алгоритм Прима</a:t>
            </a:r>
            <a:endParaRPr/>
          </a:p>
        </p:txBody>
      </p:sp>
      <p:sp>
        <p:nvSpPr>
          <p:cNvPr id="379" name="Google Shape;379;p32"/>
          <p:cNvSpPr txBox="1"/>
          <p:nvPr>
            <p:ph idx="1" type="body"/>
          </p:nvPr>
        </p:nvSpPr>
        <p:spPr>
          <a:xfrm>
            <a:off x="457200" y="1071546"/>
            <a:ext cx="8229600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На каждом шаге вычеркиваем из графа дугу максимальной стоимости с тем условием, что она не разрывает граф на две или более компоненты связности, т.е. после удаления дуги граф должен оставаться связным.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Для того, чтобы определить, остался ли граф связным, достаточно запустить поиск в глубину от одной из вершин, связанных с удаленной дугой.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ru-RU">
                <a:solidFill>
                  <a:srgbClr val="C00000"/>
                </a:solidFill>
              </a:rPr>
              <a:t>Условие окончания алгоритма?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Например, пока количество ребер больше либо равно количеству вершин, нужно продолжать, иначе – остановиться.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74638"/>
            <a:ext cx="822960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ru-RU" sz="2800"/>
              <a:t>Метод поиска в ширину (BFS, Breadth-first search)</a:t>
            </a:r>
            <a:r>
              <a:rPr lang="ru-RU" sz="2800"/>
              <a:t> 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857232"/>
            <a:ext cx="8229600" cy="557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3800"/>
              <a:t>Пусть задан  граф </a:t>
            </a:r>
            <a:r>
              <a:rPr i="1" lang="ru-RU" sz="3800"/>
              <a:t>G</a:t>
            </a:r>
            <a:r>
              <a:rPr lang="ru-RU" sz="3800"/>
              <a:t> = (</a:t>
            </a:r>
            <a:r>
              <a:rPr i="1" lang="ru-RU" sz="3800"/>
              <a:t>V</a:t>
            </a:r>
            <a:r>
              <a:rPr lang="ru-RU" sz="3800"/>
              <a:t>, </a:t>
            </a:r>
            <a:r>
              <a:rPr i="1" lang="ru-RU" sz="3800"/>
              <a:t>E) </a:t>
            </a:r>
            <a:r>
              <a:rPr lang="ru-RU" sz="3800"/>
              <a:t>и некоторая начальная вершина </a:t>
            </a:r>
            <a:r>
              <a:rPr i="1" lang="ru-RU" sz="3800"/>
              <a:t>s</a:t>
            </a:r>
            <a:r>
              <a:rPr lang="ru-RU" sz="3800"/>
              <a:t>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3800"/>
              <a:t>Алгоритм поиска в ширину перечисляет все достижимые из </a:t>
            </a:r>
            <a:r>
              <a:rPr i="1" lang="ru-RU" sz="3800"/>
              <a:t>s</a:t>
            </a:r>
            <a:r>
              <a:rPr lang="ru-RU" sz="3800"/>
              <a:t> вершины в порядке возрастания расстояния от </a:t>
            </a:r>
            <a:r>
              <a:rPr i="1" lang="ru-RU" sz="3800"/>
              <a:t>s. </a:t>
            </a:r>
            <a:r>
              <a:rPr lang="ru-RU" sz="3800"/>
              <a:t>Расстоянием считается число ребер кратчайшего пути.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3800"/>
              <a:t> Время работы алгоритма -  </a:t>
            </a:r>
            <a:r>
              <a:rPr i="1" lang="ru-RU" sz="3800"/>
              <a:t>O</a:t>
            </a:r>
            <a:r>
              <a:rPr lang="ru-RU" sz="3800"/>
              <a:t>(|V|+ |E|) .</a:t>
            </a:r>
            <a:endParaRPr sz="3800"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 sz="3800"/>
              <a:t>Пусть в начальный момент времени все вершины  окрашены в </a:t>
            </a:r>
            <a:r>
              <a:rPr i="1" lang="ru-RU" sz="3800"/>
              <a:t>белый</a:t>
            </a:r>
            <a:r>
              <a:rPr lang="ru-RU" sz="3800"/>
              <a:t> цвет. </a:t>
            </a:r>
            <a:endParaRPr sz="3800"/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-RU" sz="3800"/>
              <a:t> Вершину </a:t>
            </a:r>
            <a:r>
              <a:rPr i="1" lang="ru-RU" sz="3800"/>
              <a:t>s  </a:t>
            </a:r>
            <a:r>
              <a:rPr lang="ru-RU" sz="3800"/>
              <a:t>окрасим в серый цвет и припишем расстояние 0. Смежные с ней вершины окрасим в серый цвет, припишем им расстояние 1, их предок - </a:t>
            </a:r>
            <a:r>
              <a:rPr i="1" lang="ru-RU" sz="3800"/>
              <a:t>s</a:t>
            </a:r>
            <a:r>
              <a:rPr lang="ru-RU" sz="3800"/>
              <a:t>. Окрасим вершину </a:t>
            </a:r>
            <a:r>
              <a:rPr i="1" lang="ru-RU" sz="3800"/>
              <a:t>s </a:t>
            </a:r>
            <a:r>
              <a:rPr lang="ru-RU" sz="3800"/>
              <a:t>в черный цвет.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-RU" sz="3800"/>
              <a:t> На шаге </a:t>
            </a:r>
            <a:r>
              <a:rPr i="1" lang="ru-RU" sz="3800"/>
              <a:t>n </a:t>
            </a:r>
            <a:r>
              <a:rPr lang="ru-RU" sz="3800"/>
              <a:t>поочередно рассматриваем белые вершины, смежные с вершинами с  пометками </a:t>
            </a:r>
            <a:r>
              <a:rPr i="1" lang="ru-RU" sz="3800"/>
              <a:t>n </a:t>
            </a:r>
            <a:r>
              <a:rPr lang="ru-RU" sz="3800"/>
              <a:t>-1, и каждую из них раскрашиваем в серый цвет, приписываем им предка и расстояние </a:t>
            </a:r>
            <a:r>
              <a:rPr i="1" lang="ru-RU" sz="3800"/>
              <a:t>n. </a:t>
            </a:r>
            <a:r>
              <a:rPr lang="ru-RU" sz="3800"/>
              <a:t>После этого вершины с расстоянием </a:t>
            </a:r>
            <a:r>
              <a:rPr i="1" lang="ru-RU" sz="3800"/>
              <a:t>n</a:t>
            </a:r>
            <a:r>
              <a:rPr lang="ru-RU" sz="3800"/>
              <a:t>-1 окрашиваются в черный  цвет.</a:t>
            </a:r>
            <a:endParaRPr/>
          </a:p>
          <a:p>
            <a:pPr indent="-514350" lvl="0" marL="514350" rtl="0" algn="l"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type="title"/>
          </p:nvPr>
        </p:nvSpPr>
        <p:spPr>
          <a:xfrm>
            <a:off x="457200" y="274638"/>
            <a:ext cx="8229600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Алгоритм Прима</a:t>
            </a:r>
            <a:endParaRPr/>
          </a:p>
        </p:txBody>
      </p:sp>
      <p:sp>
        <p:nvSpPr>
          <p:cNvPr id="385" name="Google Shape;385;p33"/>
          <p:cNvSpPr txBox="1"/>
          <p:nvPr>
            <p:ph idx="1" type="body"/>
          </p:nvPr>
        </p:nvSpPr>
        <p:spPr>
          <a:xfrm>
            <a:off x="457200" y="1071546"/>
            <a:ext cx="8229600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357188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Для нахождения минимального основного дерева на графе,  будем рассматривать связный граф. 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Граф является: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связным (из любой его вершины можно попасть в любую)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неориентированным (у нас рёбра, а не дуги («стрелочек» нет))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взвешенным (над рёбрами указан их вес)</a:t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357188" lvl="0" marL="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Остовное дерево - это ациклический связанный подграф данного связного неориентированного графа, в который входят все его вершины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https://www.youtube.com/watch?v=Yk7L64gFuzk&amp;list=PLDxLWC5qTf9Zhp1Vbk6Jufvt_ezYXBHoc&amp;index=7&amp;pp=iAQB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Пример</a:t>
            </a:r>
            <a:endParaRPr/>
          </a:p>
        </p:txBody>
      </p:sp>
      <p:pic>
        <p:nvPicPr>
          <p:cNvPr descr="12_1" id="391" name="Google Shape;3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47" y="2192348"/>
            <a:ext cx="3671888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4"/>
          <p:cNvSpPr/>
          <p:nvPr/>
        </p:nvSpPr>
        <p:spPr>
          <a:xfrm>
            <a:off x="5784860" y="2263786"/>
            <a:ext cx="287337" cy="28733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8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м1</a:t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7369185" y="2336811"/>
            <a:ext cx="287337" cy="28733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4848235" y="3560773"/>
            <a:ext cx="287337" cy="28733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4"/>
          <p:cNvSpPr/>
          <p:nvPr/>
        </p:nvSpPr>
        <p:spPr>
          <a:xfrm>
            <a:off x="8016885" y="3487748"/>
            <a:ext cx="287337" cy="28733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6505585" y="3487748"/>
            <a:ext cx="287337" cy="28733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4"/>
          <p:cNvSpPr/>
          <p:nvPr/>
        </p:nvSpPr>
        <p:spPr>
          <a:xfrm>
            <a:off x="7369185" y="4856173"/>
            <a:ext cx="287337" cy="28733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5640397" y="4856173"/>
            <a:ext cx="287338" cy="28733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p34"/>
          <p:cNvCxnSpPr/>
          <p:nvPr/>
        </p:nvCxnSpPr>
        <p:spPr>
          <a:xfrm>
            <a:off x="6000760" y="2552711"/>
            <a:ext cx="576262" cy="9350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4"/>
          <p:cNvCxnSpPr/>
          <p:nvPr/>
        </p:nvCxnSpPr>
        <p:spPr>
          <a:xfrm flipH="1">
            <a:off x="7585085" y="3776673"/>
            <a:ext cx="504825" cy="107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4"/>
          <p:cNvCxnSpPr/>
          <p:nvPr/>
        </p:nvCxnSpPr>
        <p:spPr>
          <a:xfrm flipH="1">
            <a:off x="6721485" y="2624148"/>
            <a:ext cx="719137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4"/>
          <p:cNvCxnSpPr/>
          <p:nvPr/>
        </p:nvCxnSpPr>
        <p:spPr>
          <a:xfrm rot="10800000">
            <a:off x="6792922" y="3632211"/>
            <a:ext cx="12255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4"/>
          <p:cNvCxnSpPr/>
          <p:nvPr/>
        </p:nvCxnSpPr>
        <p:spPr>
          <a:xfrm>
            <a:off x="5929322" y="5000636"/>
            <a:ext cx="143986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4"/>
          <p:cNvCxnSpPr/>
          <p:nvPr/>
        </p:nvCxnSpPr>
        <p:spPr>
          <a:xfrm flipH="1">
            <a:off x="5065722" y="2479686"/>
            <a:ext cx="719138" cy="10810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4"/>
          <p:cNvSpPr txBox="1"/>
          <p:nvPr/>
        </p:nvSpPr>
        <p:spPr>
          <a:xfrm>
            <a:off x="5929322" y="2984511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4"/>
          <p:cNvSpPr txBox="1"/>
          <p:nvPr/>
        </p:nvSpPr>
        <p:spPr>
          <a:xfrm>
            <a:off x="7800985" y="4279911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4"/>
          <p:cNvSpPr txBox="1"/>
          <p:nvPr/>
        </p:nvSpPr>
        <p:spPr>
          <a:xfrm>
            <a:off x="7081847" y="2911486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7369185" y="3632211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4"/>
          <p:cNvSpPr txBox="1"/>
          <p:nvPr/>
        </p:nvSpPr>
        <p:spPr>
          <a:xfrm>
            <a:off x="4992697" y="2840048"/>
            <a:ext cx="409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6432560" y="4640273"/>
            <a:ext cx="409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34"/>
          <p:cNvCxnSpPr/>
          <p:nvPr/>
        </p:nvCxnSpPr>
        <p:spPr>
          <a:xfrm>
            <a:off x="5000628" y="3857628"/>
            <a:ext cx="714380" cy="100013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4"/>
          <p:cNvCxnSpPr/>
          <p:nvPr/>
        </p:nvCxnSpPr>
        <p:spPr>
          <a:xfrm flipH="1">
            <a:off x="5857884" y="3714752"/>
            <a:ext cx="719138" cy="11430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4"/>
          <p:cNvCxnSpPr/>
          <p:nvPr/>
        </p:nvCxnSpPr>
        <p:spPr>
          <a:xfrm rot="10800000">
            <a:off x="6072198" y="2357430"/>
            <a:ext cx="1285884" cy="714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4"/>
          <p:cNvCxnSpPr/>
          <p:nvPr/>
        </p:nvCxnSpPr>
        <p:spPr>
          <a:xfrm flipH="1">
            <a:off x="5143504" y="3643315"/>
            <a:ext cx="1357322" cy="714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4"/>
          <p:cNvCxnSpPr/>
          <p:nvPr/>
        </p:nvCxnSpPr>
        <p:spPr>
          <a:xfrm>
            <a:off x="7643834" y="2643182"/>
            <a:ext cx="500066" cy="85725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4"/>
          <p:cNvCxnSpPr/>
          <p:nvPr/>
        </p:nvCxnSpPr>
        <p:spPr>
          <a:xfrm>
            <a:off x="6786578" y="3786190"/>
            <a:ext cx="642942" cy="107157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4"/>
          <p:cNvSpPr txBox="1"/>
          <p:nvPr/>
        </p:nvSpPr>
        <p:spPr>
          <a:xfrm>
            <a:off x="6572264" y="2000240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418" name="Google Shape;418;p34"/>
          <p:cNvSpPr txBox="1"/>
          <p:nvPr/>
        </p:nvSpPr>
        <p:spPr>
          <a:xfrm>
            <a:off x="7929586" y="2786058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19" name="Google Shape;419;p34"/>
          <p:cNvSpPr txBox="1"/>
          <p:nvPr/>
        </p:nvSpPr>
        <p:spPr>
          <a:xfrm>
            <a:off x="5572132" y="3357562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5857884" y="4071942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421" name="Google Shape;421;p34"/>
          <p:cNvSpPr txBox="1"/>
          <p:nvPr/>
        </p:nvSpPr>
        <p:spPr>
          <a:xfrm>
            <a:off x="5072066" y="4357694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422" name="Google Shape;422;p34"/>
          <p:cNvSpPr txBox="1"/>
          <p:nvPr/>
        </p:nvSpPr>
        <p:spPr>
          <a:xfrm>
            <a:off x="6786578" y="4214818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/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ru-RU" sz="2800"/>
              <a:t>Алгоритм Прима ( Ярника, Дейкстры )</a:t>
            </a:r>
            <a:endParaRPr/>
          </a:p>
        </p:txBody>
      </p:sp>
      <p:sp>
        <p:nvSpPr>
          <p:cNvPr id="428" name="Google Shape;428;p35"/>
          <p:cNvSpPr txBox="1"/>
          <p:nvPr>
            <p:ph idx="1" type="body"/>
          </p:nvPr>
        </p:nvSpPr>
        <p:spPr>
          <a:xfrm>
            <a:off x="250825" y="105251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Алгоритм впервые был открыт в 1930 году чешским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математиком Войцехом Ярником, позже переоткрыт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Робертом Примом в 1957 году, и, независимо от них,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/>
              <a:t>Э. Дейкстрой в 1959 году.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/>
              <a:t>Время работы алгоритма –  </a:t>
            </a:r>
            <a:r>
              <a:rPr i="1" lang="ru-RU" sz="2400">
                <a:latin typeface="Courier"/>
                <a:ea typeface="Courier"/>
                <a:cs typeface="Courier"/>
                <a:sym typeface="Courier"/>
              </a:rPr>
              <a:t>O</a:t>
            </a: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i="1" lang="ru-RU" sz="2400">
                <a:latin typeface="Courier"/>
                <a:ea typeface="Courier"/>
                <a:cs typeface="Courier"/>
                <a:sym typeface="Courier"/>
              </a:rPr>
              <a:t>V * E</a:t>
            </a: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ru-RU" sz="2400"/>
              <a:t> 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/>
              <a:t>Можно улучшить  –               </a:t>
            </a:r>
            <a:r>
              <a:rPr i="1" lang="ru-RU" sz="2400">
                <a:latin typeface="Courier"/>
                <a:ea typeface="Courier"/>
                <a:cs typeface="Courier"/>
                <a:sym typeface="Courier"/>
              </a:rPr>
              <a:t>O</a:t>
            </a: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i="1" lang="ru-RU" sz="2400">
                <a:latin typeface="Courier"/>
                <a:ea typeface="Courier"/>
                <a:cs typeface="Courier"/>
                <a:sym typeface="Courier"/>
              </a:rPr>
              <a:t>E </a:t>
            </a: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log </a:t>
            </a:r>
            <a:r>
              <a:rPr i="1" lang="ru-RU" sz="2400">
                <a:latin typeface="Courier"/>
                <a:ea typeface="Courier"/>
                <a:cs typeface="Courier"/>
                <a:sym typeface="Courier"/>
              </a:rPr>
              <a:t>V </a:t>
            </a: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+ </a:t>
            </a:r>
            <a:r>
              <a:rPr i="1" lang="ru-RU" sz="240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baseline="30000" lang="ru-RU" sz="2400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ru-RU" sz="2400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ru-RU" sz="2400"/>
              <a:t>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ru-RU" sz="2200"/>
              <a:t>При использовании  двоичной кучи </a:t>
            </a:r>
            <a:r>
              <a:rPr lang="ru-RU" sz="2400"/>
              <a:t>–</a:t>
            </a:r>
            <a:r>
              <a:rPr lang="ru-RU" sz="2200"/>
              <a:t>  </a:t>
            </a:r>
            <a:r>
              <a:rPr i="1" lang="ru-RU" sz="2200">
                <a:latin typeface="Courier"/>
                <a:ea typeface="Courier"/>
                <a:cs typeface="Courier"/>
                <a:sym typeface="Courier"/>
              </a:rPr>
              <a:t>O</a:t>
            </a:r>
            <a:r>
              <a:rPr lang="ru-RU" sz="2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i="1" lang="ru-RU" sz="2200">
                <a:latin typeface="Courier"/>
                <a:ea typeface="Courier"/>
                <a:cs typeface="Courier"/>
                <a:sym typeface="Courier"/>
              </a:rPr>
              <a:t>E</a:t>
            </a:r>
            <a:r>
              <a:rPr lang="ru-RU" sz="2200">
                <a:latin typeface="Courier"/>
                <a:ea typeface="Courier"/>
                <a:cs typeface="Courier"/>
                <a:sym typeface="Courier"/>
              </a:rPr>
              <a:t> log </a:t>
            </a:r>
            <a:r>
              <a:rPr i="1" lang="ru-RU" sz="220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ru-RU" sz="2200"/>
              <a:t>)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ru-RU" sz="2200"/>
              <a:t>При использовании фибоначчиевой кучи </a:t>
            </a:r>
            <a:r>
              <a:rPr lang="ru-RU" sz="2400"/>
              <a:t>–</a:t>
            </a:r>
            <a:r>
              <a:rPr lang="ru-RU" sz="2200"/>
              <a:t> </a:t>
            </a:r>
            <a:r>
              <a:rPr i="1" lang="ru-RU" sz="2200">
                <a:latin typeface="Courier"/>
                <a:ea typeface="Courier"/>
                <a:cs typeface="Courier"/>
                <a:sym typeface="Courier"/>
              </a:rPr>
              <a:t>O</a:t>
            </a:r>
            <a:r>
              <a:rPr lang="ru-RU" sz="22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i="1" lang="ru-RU" sz="2200">
                <a:latin typeface="Courier"/>
                <a:ea typeface="Courier"/>
                <a:cs typeface="Courier"/>
                <a:sym typeface="Courier"/>
              </a:rPr>
              <a:t>E </a:t>
            </a:r>
            <a:r>
              <a:rPr lang="ru-RU" sz="2200">
                <a:latin typeface="Courier"/>
                <a:ea typeface="Courier"/>
                <a:cs typeface="Courier"/>
                <a:sym typeface="Courier"/>
              </a:rPr>
              <a:t>+ </a:t>
            </a:r>
            <a:r>
              <a:rPr i="1" lang="ru-RU" sz="220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ru-RU" sz="2200">
                <a:latin typeface="Courier"/>
                <a:ea typeface="Courier"/>
                <a:cs typeface="Courier"/>
                <a:sym typeface="Courier"/>
              </a:rPr>
              <a:t> log </a:t>
            </a:r>
            <a:r>
              <a:rPr i="1" lang="ru-RU" sz="220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ru-RU" sz="22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/>
          <p:nvPr>
            <p:ph idx="1" type="body"/>
          </p:nvPr>
        </p:nvSpPr>
        <p:spPr>
          <a:xfrm>
            <a:off x="323850" y="620713"/>
            <a:ext cx="8229600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12800" lvl="0" marL="812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1)  Выбирается произвольная вершина - она будет корнем остовного</a:t>
            </a:r>
            <a:endParaRPr sz="2000"/>
          </a:p>
          <a:p>
            <a:pPr indent="-812800" lvl="0" marL="812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дерева;</a:t>
            </a:r>
            <a:endParaRPr sz="2000"/>
          </a:p>
          <a:p>
            <a:pPr indent="-812800" lvl="0" marL="812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2) Измеряется расстояние от нее до всех других вершин, т.е. находится</a:t>
            </a:r>
            <a:endParaRPr/>
          </a:p>
          <a:p>
            <a:pPr indent="-812800" lvl="0" marL="812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минимальное расстояние </a:t>
            </a:r>
            <a:r>
              <a:rPr i="1" lang="ru-RU" sz="2000"/>
              <a:t>s </a:t>
            </a:r>
            <a:r>
              <a:rPr lang="ru-RU" sz="2000"/>
              <a:t>от дерева до вершин, которые не включены в</a:t>
            </a:r>
            <a:endParaRPr/>
          </a:p>
          <a:p>
            <a:pPr indent="-812800" lvl="0" marL="812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 дерево;</a:t>
            </a:r>
            <a:endParaRPr sz="2000"/>
          </a:p>
          <a:p>
            <a:pPr indent="-812800" lvl="0" marL="812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3)  До тех пор, пока в дерево не добавлены все вершины делать: </a:t>
            </a:r>
            <a:endParaRPr/>
          </a:p>
          <a:p>
            <a:pPr indent="-711200" lvl="1" marL="1168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- найти вершину </a:t>
            </a:r>
            <a:r>
              <a:rPr i="1" lang="ru-RU" sz="2000"/>
              <a:t>u</a:t>
            </a:r>
            <a:r>
              <a:rPr lang="ru-RU" sz="2000"/>
              <a:t>, расстояние от дерева до которой минимально;</a:t>
            </a:r>
            <a:endParaRPr sz="2000"/>
          </a:p>
          <a:p>
            <a:pPr indent="-711200" lvl="1" marL="1168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- добавить ее к дереву;</a:t>
            </a:r>
            <a:endParaRPr sz="2000"/>
          </a:p>
          <a:p>
            <a:pPr indent="-711200" lvl="1" marL="1168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000"/>
              <a:t>- пересчитать расстояния от невключенных вершин до дерева</a:t>
            </a:r>
            <a:endParaRPr/>
          </a:p>
          <a:p>
            <a:pPr indent="-711200" lvl="1" marL="1168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000"/>
              <a:t> следующим образом:</a:t>
            </a:r>
            <a:endParaRPr/>
          </a:p>
          <a:p>
            <a:pPr indent="-711200" lvl="1" marL="1168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000"/>
              <a:t> если расстояние до какой-либо вершины от  </a:t>
            </a:r>
            <a:r>
              <a:rPr i="1" lang="ru-RU" sz="2000"/>
              <a:t>u</a:t>
            </a:r>
            <a:r>
              <a:rPr lang="ru-RU" sz="2000"/>
              <a:t> меньше</a:t>
            </a:r>
            <a:endParaRPr/>
          </a:p>
          <a:p>
            <a:pPr indent="-711200" lvl="1" marL="1168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000"/>
              <a:t> текущего расстояния </a:t>
            </a:r>
            <a:r>
              <a:rPr i="1" lang="ru-RU" sz="2000"/>
              <a:t>s</a:t>
            </a:r>
            <a:r>
              <a:rPr lang="ru-RU" sz="2000"/>
              <a:t> от дерева, то в </a:t>
            </a:r>
            <a:r>
              <a:rPr i="1" lang="ru-RU" sz="2000"/>
              <a:t>s</a:t>
            </a:r>
            <a:r>
              <a:rPr lang="ru-RU" sz="2000"/>
              <a:t> записывается новое</a:t>
            </a:r>
            <a:endParaRPr/>
          </a:p>
          <a:p>
            <a:pPr indent="-711200" lvl="1" marL="1168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000"/>
              <a:t> расстояние. </a:t>
            </a:r>
            <a:endParaRPr sz="2000"/>
          </a:p>
          <a:p>
            <a:pPr indent="-711200" lvl="1" marL="1168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/>
          <p:nvPr/>
        </p:nvSpPr>
        <p:spPr>
          <a:xfrm>
            <a:off x="576263" y="3032125"/>
            <a:ext cx="360362" cy="360363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692275" y="2024063"/>
            <a:ext cx="360363" cy="360362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1692275" y="3032125"/>
            <a:ext cx="360363" cy="360363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41" name="Google Shape;441;p37"/>
          <p:cNvSpPr/>
          <p:nvPr/>
        </p:nvSpPr>
        <p:spPr>
          <a:xfrm>
            <a:off x="1692275" y="4076700"/>
            <a:ext cx="360363" cy="360363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3600450" y="2024063"/>
            <a:ext cx="360363" cy="360362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3600450" y="3032125"/>
            <a:ext cx="360363" cy="360363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2592388" y="3032125"/>
            <a:ext cx="360362" cy="360363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3600450" y="4076700"/>
            <a:ext cx="360363" cy="360363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4787900" y="2024063"/>
            <a:ext cx="360363" cy="360362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4787900" y="3032125"/>
            <a:ext cx="360363" cy="360363"/>
          </a:xfrm>
          <a:prstGeom prst="ellipse">
            <a:avLst/>
          </a:prstGeom>
          <a:solidFill>
            <a:srgbClr val="DAE5F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448" name="Google Shape;448;p37"/>
          <p:cNvCxnSpPr>
            <a:stCxn id="438" idx="7"/>
            <a:endCxn id="439" idx="3"/>
          </p:cNvCxnSpPr>
          <p:nvPr/>
        </p:nvCxnSpPr>
        <p:spPr>
          <a:xfrm flipH="1" rot="10800000">
            <a:off x="883851" y="2331599"/>
            <a:ext cx="861300" cy="75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7"/>
          <p:cNvCxnSpPr>
            <a:stCxn id="438" idx="6"/>
            <a:endCxn id="440" idx="2"/>
          </p:cNvCxnSpPr>
          <p:nvPr/>
        </p:nvCxnSpPr>
        <p:spPr>
          <a:xfrm>
            <a:off x="936625" y="3212307"/>
            <a:ext cx="755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7"/>
          <p:cNvCxnSpPr>
            <a:stCxn id="438" idx="5"/>
            <a:endCxn id="441" idx="1"/>
          </p:cNvCxnSpPr>
          <p:nvPr/>
        </p:nvCxnSpPr>
        <p:spPr>
          <a:xfrm>
            <a:off x="883851" y="3339714"/>
            <a:ext cx="861300" cy="78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7"/>
          <p:cNvCxnSpPr>
            <a:stCxn id="441" idx="7"/>
            <a:endCxn id="444" idx="3"/>
          </p:cNvCxnSpPr>
          <p:nvPr/>
        </p:nvCxnSpPr>
        <p:spPr>
          <a:xfrm flipH="1" rot="10800000">
            <a:off x="1999864" y="3339574"/>
            <a:ext cx="645300" cy="78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7"/>
          <p:cNvCxnSpPr>
            <a:stCxn id="441" idx="6"/>
            <a:endCxn id="445" idx="2"/>
          </p:cNvCxnSpPr>
          <p:nvPr/>
        </p:nvCxnSpPr>
        <p:spPr>
          <a:xfrm>
            <a:off x="2052638" y="4256882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7"/>
          <p:cNvCxnSpPr>
            <a:stCxn id="440" idx="0"/>
            <a:endCxn id="439" idx="4"/>
          </p:cNvCxnSpPr>
          <p:nvPr/>
        </p:nvCxnSpPr>
        <p:spPr>
          <a:xfrm rot="10800000">
            <a:off x="1872456" y="2384425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7"/>
          <p:cNvCxnSpPr>
            <a:stCxn id="443" idx="4"/>
            <a:endCxn id="445" idx="0"/>
          </p:cNvCxnSpPr>
          <p:nvPr/>
        </p:nvCxnSpPr>
        <p:spPr>
          <a:xfrm>
            <a:off x="3780632" y="3392488"/>
            <a:ext cx="0" cy="68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7"/>
          <p:cNvCxnSpPr>
            <a:stCxn id="444" idx="1"/>
            <a:endCxn id="439" idx="5"/>
          </p:cNvCxnSpPr>
          <p:nvPr/>
        </p:nvCxnSpPr>
        <p:spPr>
          <a:xfrm rot="10800000">
            <a:off x="1999862" y="2331599"/>
            <a:ext cx="645300" cy="75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7"/>
          <p:cNvCxnSpPr>
            <a:stCxn id="442" idx="6"/>
            <a:endCxn id="446" idx="2"/>
          </p:cNvCxnSpPr>
          <p:nvPr/>
        </p:nvCxnSpPr>
        <p:spPr>
          <a:xfrm>
            <a:off x="3960813" y="2204244"/>
            <a:ext cx="82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7"/>
          <p:cNvCxnSpPr>
            <a:stCxn id="443" idx="1"/>
            <a:endCxn id="439" idx="5"/>
          </p:cNvCxnSpPr>
          <p:nvPr/>
        </p:nvCxnSpPr>
        <p:spPr>
          <a:xfrm rot="10800000">
            <a:off x="1999924" y="2331599"/>
            <a:ext cx="1653300" cy="75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7"/>
          <p:cNvCxnSpPr>
            <a:stCxn id="439" idx="6"/>
            <a:endCxn id="442" idx="2"/>
          </p:cNvCxnSpPr>
          <p:nvPr/>
        </p:nvCxnSpPr>
        <p:spPr>
          <a:xfrm>
            <a:off x="2052638" y="2204244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7"/>
          <p:cNvCxnSpPr>
            <a:stCxn id="443" idx="7"/>
            <a:endCxn id="446" idx="3"/>
          </p:cNvCxnSpPr>
          <p:nvPr/>
        </p:nvCxnSpPr>
        <p:spPr>
          <a:xfrm flipH="1" rot="10800000">
            <a:off x="3908039" y="2331599"/>
            <a:ext cx="932700" cy="75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7"/>
          <p:cNvCxnSpPr>
            <a:stCxn id="443" idx="6"/>
            <a:endCxn id="447" idx="2"/>
          </p:cNvCxnSpPr>
          <p:nvPr/>
        </p:nvCxnSpPr>
        <p:spPr>
          <a:xfrm>
            <a:off x="3960813" y="3212307"/>
            <a:ext cx="82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7"/>
          <p:cNvCxnSpPr>
            <a:stCxn id="446" idx="4"/>
            <a:endCxn id="447" idx="0"/>
          </p:cNvCxnSpPr>
          <p:nvPr/>
        </p:nvCxnSpPr>
        <p:spPr>
          <a:xfrm>
            <a:off x="4968082" y="2384425"/>
            <a:ext cx="0" cy="64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7"/>
          <p:cNvCxnSpPr>
            <a:stCxn id="441" idx="0"/>
            <a:endCxn id="440" idx="4"/>
          </p:cNvCxnSpPr>
          <p:nvPr/>
        </p:nvCxnSpPr>
        <p:spPr>
          <a:xfrm rot="10800000">
            <a:off x="1872456" y="3392400"/>
            <a:ext cx="0" cy="68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37"/>
          <p:cNvSpPr txBox="1"/>
          <p:nvPr/>
        </p:nvSpPr>
        <p:spPr>
          <a:xfrm>
            <a:off x="2699792" y="191683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4" name="Google Shape;464;p37"/>
          <p:cNvSpPr txBox="1"/>
          <p:nvPr/>
        </p:nvSpPr>
        <p:spPr>
          <a:xfrm>
            <a:off x="4355976" y="2924944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5" name="Google Shape;465;p37"/>
          <p:cNvSpPr txBox="1"/>
          <p:nvPr/>
        </p:nvSpPr>
        <p:spPr>
          <a:xfrm>
            <a:off x="1619672" y="3501008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6" name="Google Shape;466;p37"/>
          <p:cNvSpPr txBox="1"/>
          <p:nvPr/>
        </p:nvSpPr>
        <p:spPr>
          <a:xfrm>
            <a:off x="2339752" y="2564904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67" name="Google Shape;467;p37"/>
          <p:cNvSpPr txBox="1"/>
          <p:nvPr/>
        </p:nvSpPr>
        <p:spPr>
          <a:xfrm>
            <a:off x="3816350" y="35718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68" name="Google Shape;468;p37"/>
          <p:cNvSpPr txBox="1"/>
          <p:nvPr/>
        </p:nvSpPr>
        <p:spPr>
          <a:xfrm>
            <a:off x="1043608" y="2420888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69" name="Google Shape;469;p37"/>
          <p:cNvSpPr txBox="1"/>
          <p:nvPr/>
        </p:nvSpPr>
        <p:spPr>
          <a:xfrm>
            <a:off x="4211960" y="191683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70" name="Google Shape;470;p37"/>
          <p:cNvSpPr txBox="1"/>
          <p:nvPr/>
        </p:nvSpPr>
        <p:spPr>
          <a:xfrm>
            <a:off x="2051720" y="3501008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4716463" y="260032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72" name="Google Shape;472;p37"/>
          <p:cNvSpPr txBox="1"/>
          <p:nvPr/>
        </p:nvSpPr>
        <p:spPr>
          <a:xfrm>
            <a:off x="1187624" y="2924944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7"/>
          <p:cNvSpPr txBox="1"/>
          <p:nvPr/>
        </p:nvSpPr>
        <p:spPr>
          <a:xfrm>
            <a:off x="2957513" y="2528888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74" name="Google Shape;474;p37"/>
          <p:cNvSpPr txBox="1"/>
          <p:nvPr/>
        </p:nvSpPr>
        <p:spPr>
          <a:xfrm>
            <a:off x="2771800" y="393305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75" name="Google Shape;475;p37"/>
          <p:cNvSpPr txBox="1"/>
          <p:nvPr/>
        </p:nvSpPr>
        <p:spPr>
          <a:xfrm>
            <a:off x="1655763" y="2636838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76" name="Google Shape;476;p37"/>
          <p:cNvSpPr txBox="1"/>
          <p:nvPr/>
        </p:nvSpPr>
        <p:spPr>
          <a:xfrm>
            <a:off x="1331640" y="357301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77" name="Google Shape;477;p37"/>
          <p:cNvSpPr txBox="1"/>
          <p:nvPr/>
        </p:nvSpPr>
        <p:spPr>
          <a:xfrm>
            <a:off x="4105275" y="2528888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78" name="Google Shape;478;p37"/>
          <p:cNvSpPr txBox="1"/>
          <p:nvPr/>
        </p:nvSpPr>
        <p:spPr>
          <a:xfrm>
            <a:off x="468313" y="476250"/>
            <a:ext cx="79708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Запускаем алгоритм обхода графа, начиная с произвольной вершины.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качестве контейнера выбираем очередь с приоритетами. Приоритет – текущая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величина найденного расстояния до уже построенной части остовного дерева.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Релаксации подвергаются прямые и обратные ребра.</a:t>
            </a:r>
            <a:endParaRPr/>
          </a:p>
        </p:txBody>
      </p:sp>
      <p:grpSp>
        <p:nvGrpSpPr>
          <p:cNvPr id="479" name="Google Shape;479;p37"/>
          <p:cNvGrpSpPr/>
          <p:nvPr/>
        </p:nvGrpSpPr>
        <p:grpSpPr>
          <a:xfrm>
            <a:off x="395288" y="4868865"/>
            <a:ext cx="3995737" cy="1093788"/>
            <a:chOff x="249" y="3067"/>
            <a:chExt cx="2517" cy="689"/>
          </a:xfrm>
        </p:grpSpPr>
        <p:sp>
          <p:nvSpPr>
            <p:cNvPr id="480" name="Google Shape;480;p37"/>
            <p:cNvSpPr/>
            <p:nvPr/>
          </p:nvSpPr>
          <p:spPr>
            <a:xfrm>
              <a:off x="499" y="3067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725" y="3067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953" y="3067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1179" y="3067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406" y="3067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632" y="3067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860" y="3067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086" y="3067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314" y="3067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540" y="3067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90" name="Google Shape;490;p37"/>
            <p:cNvSpPr txBox="1"/>
            <p:nvPr/>
          </p:nvSpPr>
          <p:spPr>
            <a:xfrm>
              <a:off x="249" y="3090"/>
              <a:ext cx="181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99" y="3294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725" y="3294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953" y="3294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1179" y="3294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406" y="3294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1632" y="3294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1860" y="3294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086" y="3294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314" y="3294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540" y="3294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7"/>
            <p:cNvSpPr txBox="1"/>
            <p:nvPr/>
          </p:nvSpPr>
          <p:spPr>
            <a:xfrm>
              <a:off x="249" y="3317"/>
              <a:ext cx="181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π</a:t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499" y="3521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725" y="3521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952" y="3521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1179" y="3521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406" y="3521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1632" y="3521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859" y="3521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2086" y="3521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2313" y="3521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2540" y="3521"/>
              <a:ext cx="226" cy="226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/>
            </a:p>
          </p:txBody>
        </p:sp>
        <p:sp>
          <p:nvSpPr>
            <p:cNvPr id="512" name="Google Shape;512;p37"/>
            <p:cNvSpPr txBox="1"/>
            <p:nvPr/>
          </p:nvSpPr>
          <p:spPr>
            <a:xfrm>
              <a:off x="249" y="3543"/>
              <a:ext cx="181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3" name="Google Shape;513;p37"/>
          <p:cNvSpPr/>
          <p:nvPr/>
        </p:nvSpPr>
        <p:spPr>
          <a:xfrm>
            <a:off x="1150938" y="5589588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1871663" y="5589588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15" name="Google Shape;515;p37"/>
          <p:cNvSpPr/>
          <p:nvPr/>
        </p:nvSpPr>
        <p:spPr>
          <a:xfrm>
            <a:off x="1150938" y="5229225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6" name="Google Shape;516;p37"/>
          <p:cNvSpPr/>
          <p:nvPr/>
        </p:nvSpPr>
        <p:spPr>
          <a:xfrm>
            <a:off x="1871663" y="5229225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7" name="Google Shape;517;p37"/>
          <p:cNvSpPr/>
          <p:nvPr/>
        </p:nvSpPr>
        <p:spPr>
          <a:xfrm>
            <a:off x="4032250" y="5229225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18" name="Google Shape;518;p37"/>
          <p:cNvSpPr/>
          <p:nvPr/>
        </p:nvSpPr>
        <p:spPr>
          <a:xfrm>
            <a:off x="4032250" y="5589588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19" name="Google Shape;519;p37"/>
          <p:cNvSpPr/>
          <p:nvPr/>
        </p:nvSpPr>
        <p:spPr>
          <a:xfrm>
            <a:off x="1511300" y="5229225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20" name="Google Shape;520;p37"/>
          <p:cNvSpPr/>
          <p:nvPr/>
        </p:nvSpPr>
        <p:spPr>
          <a:xfrm>
            <a:off x="2232025" y="5229225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21" name="Google Shape;521;p37"/>
          <p:cNvSpPr/>
          <p:nvPr/>
        </p:nvSpPr>
        <p:spPr>
          <a:xfrm>
            <a:off x="3311525" y="5229225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22" name="Google Shape;522;p37"/>
          <p:cNvSpPr/>
          <p:nvPr/>
        </p:nvSpPr>
        <p:spPr>
          <a:xfrm>
            <a:off x="2232025" y="5589588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23" name="Google Shape;523;p37"/>
          <p:cNvSpPr/>
          <p:nvPr/>
        </p:nvSpPr>
        <p:spPr>
          <a:xfrm>
            <a:off x="1511300" y="5589588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24" name="Google Shape;524;p37"/>
          <p:cNvSpPr/>
          <p:nvPr/>
        </p:nvSpPr>
        <p:spPr>
          <a:xfrm>
            <a:off x="3311525" y="5589588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25" name="Google Shape;525;p37"/>
          <p:cNvSpPr/>
          <p:nvPr/>
        </p:nvSpPr>
        <p:spPr>
          <a:xfrm>
            <a:off x="2592388" y="5589588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26" name="Google Shape;526;p37"/>
          <p:cNvSpPr/>
          <p:nvPr/>
        </p:nvSpPr>
        <p:spPr>
          <a:xfrm>
            <a:off x="2592388" y="5229225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27" name="Google Shape;527;p37"/>
          <p:cNvSpPr/>
          <p:nvPr/>
        </p:nvSpPr>
        <p:spPr>
          <a:xfrm>
            <a:off x="1511300" y="5589588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28" name="Google Shape;528;p37"/>
          <p:cNvSpPr/>
          <p:nvPr/>
        </p:nvSpPr>
        <p:spPr>
          <a:xfrm>
            <a:off x="1511300" y="5229225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29" name="Google Shape;529;p37"/>
          <p:cNvSpPr/>
          <p:nvPr/>
        </p:nvSpPr>
        <p:spPr>
          <a:xfrm>
            <a:off x="2592388" y="5589588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30" name="Google Shape;530;p37"/>
          <p:cNvSpPr/>
          <p:nvPr/>
        </p:nvSpPr>
        <p:spPr>
          <a:xfrm>
            <a:off x="2592388" y="5229225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31" name="Google Shape;531;p37"/>
          <p:cNvSpPr/>
          <p:nvPr/>
        </p:nvSpPr>
        <p:spPr>
          <a:xfrm>
            <a:off x="2951163" y="5589588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32" name="Google Shape;532;p37"/>
          <p:cNvSpPr/>
          <p:nvPr/>
        </p:nvSpPr>
        <p:spPr>
          <a:xfrm>
            <a:off x="2951163" y="5229225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3671888" y="5589588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3671888" y="5229225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3311525" y="5589588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3311525" y="5229225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37" name="Google Shape;537;p37"/>
          <p:cNvSpPr/>
          <p:nvPr/>
        </p:nvSpPr>
        <p:spPr>
          <a:xfrm>
            <a:off x="2951163" y="5589588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38" name="Google Shape;538;p37"/>
          <p:cNvSpPr/>
          <p:nvPr/>
        </p:nvSpPr>
        <p:spPr>
          <a:xfrm>
            <a:off x="2951163" y="5229225"/>
            <a:ext cx="358775" cy="3587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39" name="Google Shape;539;p37"/>
          <p:cNvSpPr txBox="1"/>
          <p:nvPr/>
        </p:nvSpPr>
        <p:spPr>
          <a:xfrm>
            <a:off x="4895850" y="4872038"/>
            <a:ext cx="424815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результате работы получаем список</a:t>
            </a:r>
            <a:b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ребер остовного дерева вместе с весами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ru-RU" sz="2400"/>
              <a:t>Реализация за </a:t>
            </a:r>
            <a:r>
              <a:rPr b="1" i="1" lang="ru-RU" sz="2400"/>
              <a:t>O</a:t>
            </a:r>
            <a:r>
              <a:rPr b="1" lang="ru-RU" sz="2400"/>
              <a:t> (</a:t>
            </a:r>
            <a:r>
              <a:rPr b="1" i="1" lang="ru-RU" sz="2400"/>
              <a:t>M</a:t>
            </a:r>
            <a:r>
              <a:rPr b="1" lang="ru-RU" sz="2400"/>
              <a:t> </a:t>
            </a:r>
            <a:r>
              <a:rPr b="1" i="1" lang="ru-RU" sz="2400"/>
              <a:t>log</a:t>
            </a:r>
            <a:r>
              <a:rPr b="1" lang="ru-RU" sz="2400"/>
              <a:t> </a:t>
            </a:r>
            <a:r>
              <a:rPr b="1" i="1" lang="ru-RU" sz="2400"/>
              <a:t>N</a:t>
            </a:r>
            <a:r>
              <a:rPr b="1" lang="ru-RU" sz="2400"/>
              <a:t> + </a:t>
            </a:r>
            <a:r>
              <a:rPr b="1" i="1" lang="ru-RU" sz="2400"/>
              <a:t>N</a:t>
            </a:r>
            <a:r>
              <a:rPr b="1" baseline="30000" lang="ru-RU" sz="2400"/>
              <a:t>2</a:t>
            </a:r>
            <a:r>
              <a:rPr b="1" lang="ru-RU" sz="2400"/>
              <a:t>)</a:t>
            </a:r>
            <a:endParaRPr sz="2400"/>
          </a:p>
        </p:txBody>
      </p:sp>
      <p:sp>
        <p:nvSpPr>
          <p:cNvPr id="545" name="Google Shape;545;p38"/>
          <p:cNvSpPr txBox="1"/>
          <p:nvPr>
            <p:ph idx="1" type="body"/>
          </p:nvPr>
        </p:nvSpPr>
        <p:spPr>
          <a:xfrm>
            <a:off x="179388" y="1341438"/>
            <a:ext cx="87852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/>
              <a:t>Отсортируем все рёбра в списках смежности каждой вершины по увеличению веса – </a:t>
            </a:r>
            <a:r>
              <a:rPr i="1" lang="ru-RU" sz="2000"/>
              <a:t>O</a:t>
            </a:r>
            <a:r>
              <a:rPr lang="ru-RU" sz="2000"/>
              <a:t> (</a:t>
            </a:r>
            <a:r>
              <a:rPr i="1" lang="ru-RU" sz="2000"/>
              <a:t>M</a:t>
            </a:r>
            <a:r>
              <a:rPr lang="ru-RU" sz="2000"/>
              <a:t> </a:t>
            </a:r>
            <a:r>
              <a:rPr i="1" lang="ru-RU" sz="2000"/>
              <a:t>log N).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/>
              <a:t>Для каждой вершины заведем указатель, указывающий на первое доступное ребро в её списке смежности. Изначально все указатели указывают на начала списков. 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/>
              <a:t>На i-ой итерации перебираем все вершины, и выбираем наименьшее по весу ребро среди доступных. Поскольку все рёбра уже отсортированы по весу, а указатели указывают на первые доступные рёбра, то выбор наименьшего ребра осуществится за O (</a:t>
            </a:r>
            <a:r>
              <a:rPr i="1" lang="ru-RU" sz="2000"/>
              <a:t>N</a:t>
            </a:r>
            <a:r>
              <a:rPr lang="ru-RU" sz="2000"/>
              <a:t>). 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ru-RU" sz="2000"/>
              <a:t>После этого обновляем указатели (сдвигаем вправо), т.к. некоторые из них указывают на ставшие недоступными рёбра (оба конца которых оказались внутри дерева).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/>
              <a:t>На поддержание работы  указателей требуется </a:t>
            </a:r>
            <a:r>
              <a:rPr i="1" lang="ru-RU" sz="2000"/>
              <a:t>O</a:t>
            </a:r>
            <a:r>
              <a:rPr lang="ru-RU" sz="2000"/>
              <a:t> (</a:t>
            </a:r>
            <a:r>
              <a:rPr i="1" lang="ru-RU" sz="2000"/>
              <a:t>M</a:t>
            </a:r>
            <a:r>
              <a:rPr lang="ru-RU" sz="2000"/>
              <a:t>) действий.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 txBox="1"/>
          <p:nvPr>
            <p:ph type="title"/>
          </p:nvPr>
        </p:nvSpPr>
        <p:spPr>
          <a:xfrm>
            <a:off x="457200" y="274638"/>
            <a:ext cx="8229600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Алгоритм Прима</a:t>
            </a:r>
            <a:endParaRPr/>
          </a:p>
        </p:txBody>
      </p:sp>
      <p:pic>
        <p:nvPicPr>
          <p:cNvPr id="551" name="Google Shape;55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340768"/>
            <a:ext cx="5449416" cy="470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0"/>
          <p:cNvSpPr txBox="1"/>
          <p:nvPr>
            <p:ph type="title"/>
          </p:nvPr>
        </p:nvSpPr>
        <p:spPr>
          <a:xfrm>
            <a:off x="457200" y="274638"/>
            <a:ext cx="8229600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Алгоритм Прима</a:t>
            </a:r>
            <a:endParaRPr/>
          </a:p>
        </p:txBody>
      </p:sp>
      <p:pic>
        <p:nvPicPr>
          <p:cNvPr id="558" name="Google Shape;55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515" y="1340768"/>
            <a:ext cx="5718969" cy="5072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1"/>
          <p:cNvSpPr txBox="1"/>
          <p:nvPr>
            <p:ph type="title"/>
          </p:nvPr>
        </p:nvSpPr>
        <p:spPr>
          <a:xfrm>
            <a:off x="457200" y="274638"/>
            <a:ext cx="8229600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Алгоритм Прима</a:t>
            </a:r>
            <a:endParaRPr/>
          </a:p>
        </p:txBody>
      </p:sp>
      <p:pic>
        <p:nvPicPr>
          <p:cNvPr id="564" name="Google Shape;5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264" y="1373740"/>
            <a:ext cx="7596336" cy="519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/>
          <p:nvPr>
            <p:ph idx="1" type="body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357188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Разница алгоритмов Краскала и Прима.</a:t>
            </a:r>
            <a:endParaRPr/>
          </a:p>
          <a:p>
            <a:pPr indent="357188" lvl="0" marL="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Суть в том, что алгоритм Прима чаще всего используются в так называемых насыщенных графах. То есть таких графах, в которых количество дуг стремится к количеству вершин графа в квадрате. То есть, по факту, из каждой вершины проходят дуги практически ко всем остальным вершинам. Фактически – прямые.</a:t>
            </a:r>
            <a:endParaRPr/>
          </a:p>
          <a:p>
            <a:pPr indent="357188" lvl="0" marL="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Алгоритм Краскала чаще - всего используется тогда когда граф ненасыщенный, то есть количество дуг в графе больше стремится конкретно к количеству вершин. </a:t>
            </a:r>
            <a:endParaRPr/>
          </a:p>
          <a:p>
            <a:pPr indent="357188" lvl="0" marL="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На практике более удобно использовать алгоритм Краскала.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2339752" y="29017"/>
            <a:ext cx="5256584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b="1" lang="ru-RU" sz="2400">
                <a:solidFill>
                  <a:srgbClr val="0070C0"/>
                </a:solidFill>
              </a:rPr>
              <a:t>Алгоритм  обхода в ширину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285720" y="785794"/>
            <a:ext cx="82296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ru-RU" sz="2400">
                <a:solidFill>
                  <a:srgbClr val="0070C0"/>
                </a:solidFill>
              </a:rPr>
              <a:t>Инициализация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для ( ∀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∈</a:t>
            </a:r>
            <a:r>
              <a:rPr b="1" lang="ru-RU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(V\{s}) выполнить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 цвет[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белый;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  предок[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NULL;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  d[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1" lang="ru-RU" sz="2400">
                <a:latin typeface="Arial"/>
                <a:ea typeface="Arial"/>
                <a:cs typeface="Arial"/>
                <a:sym typeface="Arial"/>
              </a:rPr>
              <a:t>← </a:t>
            </a: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∞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d[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предок[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NULL;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put (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, Q); </a:t>
            </a:r>
            <a:r>
              <a:rPr lang="ru-RU" sz="2400">
                <a:latin typeface="Courier New"/>
                <a:ea typeface="Courier New"/>
                <a:cs typeface="Courier New"/>
                <a:sym typeface="Courier New"/>
              </a:rPr>
              <a:t>// поместить s в очередь Q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/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200"/>
              <a:t>Система непересекающихся множеств (СНМ)</a:t>
            </a:r>
            <a:endParaRPr/>
          </a:p>
        </p:txBody>
      </p:sp>
      <p:sp>
        <p:nvSpPr>
          <p:cNvPr id="576" name="Google Shape;576;p43"/>
          <p:cNvSpPr txBox="1"/>
          <p:nvPr>
            <p:ph idx="1" type="body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i="1" lang="ru-RU">
                <a:solidFill>
                  <a:srgbClr val="FF0000"/>
                </a:solidFill>
              </a:rPr>
              <a:t>Система непересекающихся множеств </a:t>
            </a:r>
            <a:r>
              <a:rPr lang="ru-RU"/>
              <a:t>— это структура данных, которая реализует разбиение множества.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Каждое подмножество, входящее в разбиение, характеризуется своим представителем.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Это понятие было введено Тарьяном (Tarjan) в 1975 году.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 txBox="1"/>
          <p:nvPr>
            <p:ph type="title"/>
          </p:nvPr>
        </p:nvSpPr>
        <p:spPr>
          <a:xfrm>
            <a:off x="395536" y="11663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200"/>
              <a:t>СНМ поддерживает следующие операции:</a:t>
            </a:r>
            <a:endParaRPr/>
          </a:p>
        </p:txBody>
      </p:sp>
      <p:sp>
        <p:nvSpPr>
          <p:cNvPr id="582" name="Google Shape;582;p44"/>
          <p:cNvSpPr txBox="1"/>
          <p:nvPr>
            <p:ph idx="1" type="body"/>
          </p:nvPr>
        </p:nvSpPr>
        <p:spPr>
          <a:xfrm>
            <a:off x="395536" y="980728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ru-RU">
                <a:solidFill>
                  <a:srgbClr val="FF0000"/>
                </a:solidFill>
              </a:rPr>
              <a:t>MakeSet</a:t>
            </a:r>
            <a:r>
              <a:rPr lang="ru-RU">
                <a:solidFill>
                  <a:srgbClr val="FF0000"/>
                </a:solidFill>
              </a:rPr>
              <a:t> (</a:t>
            </a:r>
            <a:r>
              <a:rPr i="1" lang="ru-RU">
                <a:solidFill>
                  <a:srgbClr val="FF0000"/>
                </a:solidFill>
              </a:rPr>
              <a:t>x</a:t>
            </a:r>
            <a:r>
              <a:rPr lang="ru-RU">
                <a:solidFill>
                  <a:srgbClr val="FF0000"/>
                </a:solidFill>
              </a:rPr>
              <a:t>)</a:t>
            </a:r>
            <a:r>
              <a:rPr b="1" lang="ru-RU">
                <a:solidFill>
                  <a:srgbClr val="FF0000"/>
                </a:solidFill>
              </a:rPr>
              <a:t> </a:t>
            </a:r>
            <a:r>
              <a:rPr b="1" lang="ru-RU"/>
              <a:t>— </a:t>
            </a:r>
            <a:r>
              <a:rPr lang="ru-RU"/>
              <a:t>добавляет в СНМ новый элемент </a:t>
            </a:r>
            <a:r>
              <a:rPr i="1" lang="ru-RU"/>
              <a:t>x</a:t>
            </a:r>
            <a:r>
              <a:rPr lang="ru-RU"/>
              <a:t>, который заносится в новое подмножество, представителем которого становится </a:t>
            </a:r>
            <a:r>
              <a:rPr i="1" lang="ru-RU"/>
              <a:t>x</a:t>
            </a:r>
            <a:r>
              <a:rPr lang="ru-RU"/>
              <a:t>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ru-RU">
                <a:solidFill>
                  <a:srgbClr val="FF0000"/>
                </a:solidFill>
              </a:rPr>
              <a:t>FindSet</a:t>
            </a:r>
            <a:r>
              <a:rPr lang="ru-RU">
                <a:solidFill>
                  <a:srgbClr val="FF0000"/>
                </a:solidFill>
              </a:rPr>
              <a:t> (</a:t>
            </a:r>
            <a:r>
              <a:rPr i="1" lang="ru-RU">
                <a:solidFill>
                  <a:srgbClr val="FF0000"/>
                </a:solidFill>
              </a:rPr>
              <a:t>x</a:t>
            </a:r>
            <a:r>
              <a:rPr lang="ru-RU">
                <a:solidFill>
                  <a:srgbClr val="FF0000"/>
                </a:solidFill>
              </a:rPr>
              <a:t>) </a:t>
            </a:r>
            <a:r>
              <a:rPr b="1" lang="ru-RU"/>
              <a:t>—</a:t>
            </a:r>
            <a:r>
              <a:rPr lang="ru-RU"/>
              <a:t> осуществляет поиск подмножества, которому принадлежит элемент </a:t>
            </a:r>
            <a:r>
              <a:rPr i="1" lang="ru-RU"/>
              <a:t>x</a:t>
            </a:r>
            <a:r>
              <a:rPr lang="ru-RU"/>
              <a:t>, и возвращает его представителя.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ru-RU">
                <a:solidFill>
                  <a:srgbClr val="FF0000"/>
                </a:solidFill>
              </a:rPr>
              <a:t>Union </a:t>
            </a:r>
            <a:r>
              <a:rPr lang="ru-RU">
                <a:solidFill>
                  <a:srgbClr val="FF0000"/>
                </a:solidFill>
              </a:rPr>
              <a:t>(</a:t>
            </a:r>
            <a:r>
              <a:rPr i="1" lang="ru-RU">
                <a:solidFill>
                  <a:srgbClr val="FF0000"/>
                </a:solidFill>
              </a:rPr>
              <a:t>x, y</a:t>
            </a:r>
            <a:r>
              <a:rPr lang="ru-RU">
                <a:solidFill>
                  <a:srgbClr val="FF0000"/>
                </a:solidFill>
              </a:rPr>
              <a:t>) </a:t>
            </a:r>
            <a:r>
              <a:rPr b="1" lang="ru-RU"/>
              <a:t>— </a:t>
            </a:r>
            <a:r>
              <a:rPr lang="ru-RU"/>
              <a:t>объединяет  в одно множество два подмножества, к которым принадлежат элементы </a:t>
            </a:r>
            <a:r>
              <a:rPr i="1" lang="ru-RU"/>
              <a:t>x</a:t>
            </a:r>
            <a:r>
              <a:rPr lang="ru-RU"/>
              <a:t> и </a:t>
            </a:r>
            <a:r>
              <a:rPr i="1" lang="ru-RU"/>
              <a:t>y</a:t>
            </a:r>
            <a:r>
              <a:rPr lang="ru-RU"/>
              <a:t>. Возвращает элемент, который становится представителем этого множества.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/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Простая реализация</a:t>
            </a:r>
            <a:endParaRPr/>
          </a:p>
        </p:txBody>
      </p:sp>
      <p:sp>
        <p:nvSpPr>
          <p:cNvPr id="589" name="Google Shape;589;p45"/>
          <p:cNvSpPr txBox="1"/>
          <p:nvPr>
            <p:ph idx="1" type="body"/>
          </p:nvPr>
        </p:nvSpPr>
        <p:spPr>
          <a:xfrm>
            <a:off x="467544" y="836712"/>
            <a:ext cx="8229600" cy="936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В этой реализации для каждого элемента множества хранится номер или, другими словами, цвет подмножества, к которому этот элемент принадлежит.</a:t>
            </a:r>
            <a:endParaRPr/>
          </a:p>
        </p:txBody>
      </p:sp>
      <p:pic>
        <p:nvPicPr>
          <p:cNvPr descr="13_3.jpg" id="590" name="Google Shape;59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1916833"/>
            <a:ext cx="5098312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5"/>
          <p:cNvSpPr txBox="1"/>
          <p:nvPr/>
        </p:nvSpPr>
        <p:spPr>
          <a:xfrm>
            <a:off x="683568" y="5445224"/>
            <a:ext cx="79208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хранить множества, например, в виде массива, то при таком подходе операция 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FindSet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выполняется за 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(1), а операция 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 y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— за 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(|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|). Последняя оценка не удовлетворяет требованию СНМ.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6"/>
          <p:cNvSpPr txBox="1"/>
          <p:nvPr>
            <p:ph type="title"/>
          </p:nvPr>
        </p:nvSpPr>
        <p:spPr>
          <a:xfrm>
            <a:off x="467544" y="11663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Реализация с помощью списков</a:t>
            </a:r>
            <a:endParaRPr/>
          </a:p>
        </p:txBody>
      </p:sp>
      <p:sp>
        <p:nvSpPr>
          <p:cNvPr id="597" name="Google Shape;597;p46"/>
          <p:cNvSpPr txBox="1"/>
          <p:nvPr>
            <p:ph idx="1" type="body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1 </a:t>
            </a:r>
            <a:r>
              <a:rPr i="1" lang="ru-RU"/>
              <a:t>способ</a:t>
            </a:r>
            <a:r>
              <a:rPr lang="ru-RU"/>
              <a:t>. Если хранить множества в виде линейных списков с указателями на начало и конец списка, и в качестве представителя множества возвращать голову списка, то операция </a:t>
            </a:r>
            <a:r>
              <a:rPr i="1" lang="ru-RU"/>
              <a:t>Union</a:t>
            </a:r>
            <a:r>
              <a:rPr lang="ru-RU"/>
              <a:t> (</a:t>
            </a:r>
            <a:r>
              <a:rPr i="1" lang="ru-RU"/>
              <a:t>x,</a:t>
            </a:r>
            <a:r>
              <a:rPr lang="ru-RU"/>
              <a:t> </a:t>
            </a:r>
            <a:r>
              <a:rPr i="1" lang="ru-RU"/>
              <a:t>y</a:t>
            </a:r>
            <a:r>
              <a:rPr lang="ru-RU"/>
              <a:t>), слияние двух списков, выполняется за </a:t>
            </a:r>
            <a:r>
              <a:rPr i="1" lang="ru-RU"/>
              <a:t>O</a:t>
            </a:r>
            <a:r>
              <a:rPr lang="ru-RU"/>
              <a:t>(1), а </a:t>
            </a:r>
            <a:r>
              <a:rPr i="1" lang="ru-RU"/>
              <a:t>FindSet</a:t>
            </a:r>
            <a:r>
              <a:rPr lang="ru-RU"/>
              <a:t> (</a:t>
            </a:r>
            <a:r>
              <a:rPr i="1" lang="ru-RU"/>
              <a:t>x</a:t>
            </a:r>
            <a:r>
              <a:rPr lang="ru-RU"/>
              <a:t>), поиск элемента в списке, — за </a:t>
            </a:r>
            <a:r>
              <a:rPr i="1" lang="ru-RU"/>
              <a:t>O</a:t>
            </a:r>
            <a:r>
              <a:rPr lang="ru-RU"/>
              <a:t>(|</a:t>
            </a:r>
            <a:r>
              <a:rPr i="1" lang="ru-RU"/>
              <a:t>V</a:t>
            </a:r>
            <a:r>
              <a:rPr lang="ru-RU"/>
              <a:t>|).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2 </a:t>
            </a:r>
            <a:r>
              <a:rPr i="1" lang="ru-RU"/>
              <a:t>способ</a:t>
            </a:r>
            <a:r>
              <a:rPr lang="ru-RU"/>
              <a:t>. Каждый элемент списка может содержать ссылки на следующий элемент и на первый элемент списка. Кроме того, для каждого списка хранятся указатели на его первый и последний элементы. При такой реализации операция  </a:t>
            </a:r>
            <a:r>
              <a:rPr i="1" lang="ru-RU"/>
              <a:t>FindSet</a:t>
            </a:r>
            <a:r>
              <a:rPr lang="ru-RU"/>
              <a:t>(</a:t>
            </a:r>
            <a:r>
              <a:rPr i="1" lang="ru-RU"/>
              <a:t>x</a:t>
            </a:r>
            <a:r>
              <a:rPr lang="ru-RU"/>
              <a:t>) требует времени </a:t>
            </a:r>
            <a:r>
              <a:rPr i="1" lang="ru-RU"/>
              <a:t>O</a:t>
            </a:r>
            <a:r>
              <a:rPr lang="ru-RU"/>
              <a:t>(1). При выполнении операции </a:t>
            </a:r>
            <a:r>
              <a:rPr i="1" lang="ru-RU"/>
              <a:t>Union</a:t>
            </a:r>
            <a:r>
              <a:rPr lang="ru-RU"/>
              <a:t> (</a:t>
            </a:r>
            <a:r>
              <a:rPr i="1" lang="ru-RU"/>
              <a:t>x, y</a:t>
            </a:r>
            <a:r>
              <a:rPr lang="ru-RU"/>
              <a:t>) список, содержащий элемент </a:t>
            </a:r>
            <a:r>
              <a:rPr i="1" lang="ru-RU"/>
              <a:t>y</a:t>
            </a:r>
            <a:r>
              <a:rPr lang="ru-RU"/>
              <a:t>, добавляется к концу списка, содержащего элемент</a:t>
            </a:r>
            <a:r>
              <a:rPr i="1" lang="ru-RU"/>
              <a:t> x</a:t>
            </a:r>
            <a:r>
              <a:rPr lang="ru-RU"/>
              <a:t>. При этом требуется установить правильные указатели на начало списка для всех бывших элементов множества, содержащего </a:t>
            </a:r>
            <a:r>
              <a:rPr i="1" lang="ru-RU"/>
              <a:t>y</a:t>
            </a:r>
            <a:r>
              <a:rPr lang="ru-RU"/>
              <a:t>. Время на выполнение операции </a:t>
            </a:r>
            <a:r>
              <a:rPr i="1" lang="ru-RU"/>
              <a:t>Union</a:t>
            </a:r>
            <a:r>
              <a:rPr lang="ru-RU"/>
              <a:t> (</a:t>
            </a:r>
            <a:r>
              <a:rPr i="1" lang="ru-RU"/>
              <a:t>x, y</a:t>
            </a:r>
            <a:r>
              <a:rPr lang="ru-RU"/>
              <a:t>) линейно зависит от размера множества, которому принадлежит  </a:t>
            </a:r>
            <a:r>
              <a:rPr i="1" lang="ru-RU"/>
              <a:t>y, </a:t>
            </a:r>
            <a:r>
              <a:rPr lang="ru-RU"/>
              <a:t>т.е. составляет</a:t>
            </a:r>
            <a:r>
              <a:rPr i="1" lang="ru-RU"/>
              <a:t>  O</a:t>
            </a:r>
            <a:r>
              <a:rPr lang="ru-RU"/>
              <a:t>(|</a:t>
            </a:r>
            <a:r>
              <a:rPr i="1" lang="ru-RU"/>
              <a:t>V</a:t>
            </a:r>
            <a:r>
              <a:rPr lang="ru-RU"/>
              <a:t>|).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7"/>
          <p:cNvSpPr txBox="1"/>
          <p:nvPr>
            <p:ph type="title"/>
          </p:nvPr>
        </p:nvSpPr>
        <p:spPr>
          <a:xfrm>
            <a:off x="467544" y="188640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Весовая эвристика</a:t>
            </a:r>
            <a:endParaRPr/>
          </a:p>
        </p:txBody>
      </p:sp>
      <p:sp>
        <p:nvSpPr>
          <p:cNvPr id="604" name="Google Shape;604;p47"/>
          <p:cNvSpPr txBox="1"/>
          <p:nvPr>
            <p:ph idx="1" type="body"/>
          </p:nvPr>
        </p:nvSpPr>
        <p:spPr>
          <a:xfrm>
            <a:off x="457200" y="836712"/>
            <a:ext cx="8229600" cy="1224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Весовая эвристика</a:t>
            </a:r>
            <a:r>
              <a:rPr b="1" i="1" lang="ru-RU"/>
              <a:t> </a:t>
            </a:r>
            <a:r>
              <a:rPr lang="ru-RU"/>
              <a:t>— это улучшение простой реализации, в которой следует перекрашивать элементы из множества меньшей мощности. В этой реализации для каждого множества из СНМ необходимо хранить его мощность.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13_4.jpg" id="605" name="Google Shape;6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564904"/>
            <a:ext cx="6082300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8"/>
          <p:cNvSpPr txBox="1"/>
          <p:nvPr>
            <p:ph type="title"/>
          </p:nvPr>
        </p:nvSpPr>
        <p:spPr>
          <a:xfrm>
            <a:off x="395536" y="188640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200"/>
              <a:t>Реализация с использованием дерева</a:t>
            </a:r>
            <a:endParaRPr/>
          </a:p>
        </p:txBody>
      </p:sp>
      <p:pic>
        <p:nvPicPr>
          <p:cNvPr descr="13_5.jpg" id="611" name="Google Shape;611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725" y="1988344"/>
            <a:ext cx="51625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"/>
          <p:cNvSpPr txBox="1"/>
          <p:nvPr>
            <p:ph type="title"/>
          </p:nvPr>
        </p:nvSpPr>
        <p:spPr>
          <a:xfrm>
            <a:off x="457200" y="274638"/>
            <a:ext cx="8229600" cy="1138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Применение весовой эвристики</a:t>
            </a:r>
            <a:br>
              <a:rPr lang="ru-RU"/>
            </a:br>
            <a:r>
              <a:rPr lang="ru-RU"/>
              <a:t>(</a:t>
            </a:r>
            <a:r>
              <a:rPr lang="ru-RU" sz="3100"/>
              <a:t>вес вершины – количество узлов в ее поддереве)</a:t>
            </a:r>
            <a:endParaRPr/>
          </a:p>
        </p:txBody>
      </p:sp>
      <p:pic>
        <p:nvPicPr>
          <p:cNvPr descr="13_6.jpg" id="617" name="Google Shape;617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844824"/>
            <a:ext cx="8784976" cy="475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Если размер дерева равен k, то его высота не более ⎣log k⎦ . </a:t>
            </a:r>
            <a:endParaRPr/>
          </a:p>
        </p:txBody>
      </p:sp>
      <p:sp>
        <p:nvSpPr>
          <p:cNvPr id="623" name="Google Shape;623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Доказательство по индукции</a:t>
            </a:r>
            <a:r>
              <a:rPr lang="ru-RU"/>
              <a:t>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для  k = 1 утверждение верно.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Пусть теперь объединяются два дерева размеров k</a:t>
            </a:r>
            <a:r>
              <a:rPr baseline="-25000" lang="ru-RU"/>
              <a:t>1</a:t>
            </a:r>
            <a:r>
              <a:rPr lang="ru-RU"/>
              <a:t> и k</a:t>
            </a:r>
            <a:r>
              <a:rPr baseline="-25000" lang="ru-RU"/>
              <a:t>2</a:t>
            </a:r>
            <a:r>
              <a:rPr lang="ru-RU"/>
              <a:t> ; тогда по предположению индукции их высоты меньше либо равны, соответственно, ⎣log k</a:t>
            </a:r>
            <a:r>
              <a:rPr baseline="-25000" lang="ru-RU"/>
              <a:t>1</a:t>
            </a:r>
            <a:r>
              <a:rPr lang="ru-RU"/>
              <a:t>⎦   и ⎣log k</a:t>
            </a:r>
            <a:r>
              <a:rPr baseline="-25000" lang="ru-RU"/>
              <a:t>2</a:t>
            </a:r>
            <a:r>
              <a:rPr lang="ru-RU"/>
              <a:t>⎦ . Не теряя общности, считаем, что первое дерево — большее (k</a:t>
            </a:r>
            <a:r>
              <a:rPr baseline="-25000" lang="ru-RU"/>
              <a:t>1 </a:t>
            </a:r>
            <a:r>
              <a:rPr lang="ru-RU"/>
              <a:t>≥ k</a:t>
            </a:r>
            <a:r>
              <a:rPr baseline="-25000" lang="ru-RU"/>
              <a:t>2</a:t>
            </a:r>
            <a:r>
              <a:rPr lang="ru-RU"/>
              <a:t>), поэтому после объединения глубина получившегося дерева из k</a:t>
            </a:r>
            <a:r>
              <a:rPr baseline="-25000" lang="ru-RU"/>
              <a:t>1 </a:t>
            </a:r>
            <a:r>
              <a:rPr lang="ru-RU"/>
              <a:t>+ k</a:t>
            </a:r>
            <a:r>
              <a:rPr baseline="-25000" lang="ru-RU"/>
              <a:t>2</a:t>
            </a:r>
            <a:r>
              <a:rPr lang="ru-RU"/>
              <a:t> вершин станет равна: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h = max( ⎣log k</a:t>
            </a:r>
            <a:r>
              <a:rPr baseline="-25000" lang="ru-RU"/>
              <a:t>1</a:t>
            </a:r>
            <a:r>
              <a:rPr lang="ru-RU"/>
              <a:t>⎦ , 1 +  ⎣log k</a:t>
            </a:r>
            <a:r>
              <a:rPr baseline="-25000" lang="ru-RU"/>
              <a:t>2</a:t>
            </a:r>
            <a:r>
              <a:rPr lang="ru-RU"/>
              <a:t>⎦ ).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Чтобы завершить доказательство, надо показать, что:</a:t>
            </a:r>
            <a:endParaRPr/>
          </a:p>
          <a:p>
            <a:pPr indent="-342900" lvl="0" marL="342900" rtl="0" algn="ctr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h ≤ ⎣log ( k</a:t>
            </a:r>
            <a:r>
              <a:rPr baseline="-25000" lang="ru-RU"/>
              <a:t>1</a:t>
            </a:r>
            <a:r>
              <a:rPr lang="ru-RU"/>
              <a:t> +  k</a:t>
            </a:r>
            <a:r>
              <a:rPr baseline="-25000" lang="ru-RU"/>
              <a:t>2</a:t>
            </a:r>
            <a:r>
              <a:rPr lang="ru-RU"/>
              <a:t>) ⎦ 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</a:t>
            </a:r>
            <a:r>
              <a:rPr baseline="30000" lang="ru-RU"/>
              <a:t>h </a:t>
            </a:r>
            <a:r>
              <a:rPr lang="ru-RU"/>
              <a:t>= max (2 </a:t>
            </a:r>
            <a:r>
              <a:rPr baseline="30000" lang="ru-RU"/>
              <a:t>⎣log k1⎦</a:t>
            </a:r>
            <a:r>
              <a:rPr lang="ru-RU"/>
              <a:t> , 2</a:t>
            </a:r>
            <a:r>
              <a:rPr baseline="30000" lang="ru-RU"/>
              <a:t>⎣log k2⎦</a:t>
            </a:r>
            <a:r>
              <a:rPr lang="ru-RU"/>
              <a:t> ) ≤ 2 </a:t>
            </a:r>
            <a:r>
              <a:rPr baseline="30000" lang="ru-RU"/>
              <a:t>⎣log ( k1 +  k2) ⎦</a:t>
            </a:r>
            <a:r>
              <a:rPr lang="ru-RU"/>
              <a:t> ,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что есть почти очевидное неравенство, поскольку </a:t>
            </a:r>
            <a:endParaRPr/>
          </a:p>
          <a:p>
            <a:pPr indent="-342900" lvl="0" marL="342900" rtl="0" algn="ctr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k</a:t>
            </a:r>
            <a:r>
              <a:rPr baseline="-25000" lang="ru-RU"/>
              <a:t>1</a:t>
            </a:r>
            <a:r>
              <a:rPr lang="ru-RU"/>
              <a:t> ≤ k</a:t>
            </a:r>
            <a:r>
              <a:rPr baseline="-25000" lang="ru-RU"/>
              <a:t>1 </a:t>
            </a:r>
            <a:r>
              <a:rPr lang="ru-RU"/>
              <a:t>+ k</a:t>
            </a:r>
            <a:r>
              <a:rPr baseline="-25000" lang="ru-RU"/>
              <a:t>2 </a:t>
            </a:r>
            <a:r>
              <a:rPr lang="ru-RU"/>
              <a:t>и 2k</a:t>
            </a:r>
            <a:r>
              <a:rPr baseline="-25000" lang="ru-RU"/>
              <a:t>2</a:t>
            </a:r>
            <a:r>
              <a:rPr lang="ru-RU"/>
              <a:t> ≤ k</a:t>
            </a:r>
            <a:r>
              <a:rPr baseline="-25000" lang="ru-RU"/>
              <a:t>1 </a:t>
            </a:r>
            <a:r>
              <a:rPr lang="ru-RU"/>
              <a:t>+ k</a:t>
            </a:r>
            <a:r>
              <a:rPr baseline="-25000" lang="ru-RU"/>
              <a:t>2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1"/>
          <p:cNvSpPr txBox="1"/>
          <p:nvPr>
            <p:ph type="title"/>
          </p:nvPr>
        </p:nvSpPr>
        <p:spPr>
          <a:xfrm>
            <a:off x="174340" y="332656"/>
            <a:ext cx="879532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000"/>
              <a:t>Эвристика объединением по рангу</a:t>
            </a:r>
            <a:br>
              <a:rPr lang="ru-RU" sz="4000"/>
            </a:br>
            <a:r>
              <a:rPr lang="ru-RU" sz="4000"/>
              <a:t>(</a:t>
            </a:r>
            <a:r>
              <a:rPr lang="ru-RU" sz="3100"/>
              <a:t>ранг вершины – максимальная высота ее поддеревьев)</a:t>
            </a:r>
            <a:endParaRPr/>
          </a:p>
        </p:txBody>
      </p:sp>
      <p:pic>
        <p:nvPicPr>
          <p:cNvPr descr="13_7.jpg" id="629" name="Google Shape;629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628800"/>
            <a:ext cx="7126458" cy="340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2"/>
          <p:cNvSpPr txBox="1"/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200"/>
              <a:t>При применении ранговой эвристики получаем дерево высоты O(</a:t>
            </a:r>
            <a:r>
              <a:rPr i="1" lang="ru-RU" sz="3200"/>
              <a:t>log n</a:t>
            </a:r>
            <a:r>
              <a:rPr lang="ru-RU" sz="3200"/>
              <a:t>) </a:t>
            </a:r>
            <a:endParaRPr/>
          </a:p>
        </p:txBody>
      </p:sp>
      <p:sp>
        <p:nvSpPr>
          <p:cNvPr id="635" name="Google Shape;635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Покажем, что если ранг дерева равен </a:t>
            </a:r>
            <a:r>
              <a:rPr i="1" lang="ru-RU"/>
              <a:t>k, </a:t>
            </a:r>
            <a:r>
              <a:rPr lang="ru-RU"/>
              <a:t>то это дерево содержит как минимум 2</a:t>
            </a:r>
            <a:r>
              <a:rPr baseline="30000" i="1" lang="ru-RU"/>
              <a:t>k</a:t>
            </a:r>
            <a:r>
              <a:rPr lang="ru-RU"/>
              <a:t> вершин (отсюда будет автоматически следовать, что ранг, а, значит, и глубина дерева, есть величина  O(log n) ).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Доказательство по индукции</a:t>
            </a:r>
            <a:r>
              <a:rPr lang="ru-RU"/>
              <a:t>: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для k = 0 это очевидно.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Ранг дерева увеличивается с k–1 до k, когда к нему присоединяется дерево ранга k–1; применяя к этим двум деревьям размера k–1 предположение индукции, получаем, что новое дерево ранга </a:t>
            </a:r>
            <a:r>
              <a:rPr i="1" lang="ru-RU"/>
              <a:t>k</a:t>
            </a:r>
            <a:r>
              <a:rPr lang="ru-RU"/>
              <a:t> действительно будет иметь как минимум 2</a:t>
            </a:r>
            <a:r>
              <a:rPr baseline="30000" lang="ru-RU"/>
              <a:t>k</a:t>
            </a:r>
            <a:r>
              <a:rPr lang="ru-RU"/>
              <a:t>  вершин, что и требовалось доказать.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95288" y="549275"/>
            <a:ext cx="8497192" cy="5737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пока (Q ≠ ∅) выполнить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← first (Q); </a:t>
            </a:r>
            <a:r>
              <a:rPr lang="ru-RU" sz="2400">
                <a:latin typeface="Courier New"/>
                <a:ea typeface="Courier New"/>
                <a:cs typeface="Courier New"/>
                <a:sym typeface="Courier New"/>
              </a:rPr>
              <a:t>//посмотреть первый эл-т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для ( ∀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 ∈</a:t>
            </a:r>
            <a:r>
              <a:rPr b="1" lang="ru-RU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смежные[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])выполнить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{ </a:t>
            </a:r>
            <a:b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  	   если (цвет[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]= белый) то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  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цвет 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 ← серый;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предок[v] ← 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d[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 ← d[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]+1;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	put(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, Q);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get(Q);  </a:t>
            </a:r>
            <a:r>
              <a:rPr lang="ru-RU" sz="2400">
                <a:latin typeface="Courier New"/>
                <a:ea typeface="Courier New"/>
                <a:cs typeface="Courier New"/>
                <a:sym typeface="Courier New"/>
              </a:rPr>
              <a:t>//удалить из очереди 1 элемент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		цвет[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1" lang="ru-RU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← черный;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3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Эвристика сжатия путей</a:t>
            </a:r>
            <a:endParaRPr/>
          </a:p>
        </p:txBody>
      </p:sp>
      <p:pic>
        <p:nvPicPr>
          <p:cNvPr descr="13_8.jpg" id="641" name="Google Shape;641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39" y="1284020"/>
            <a:ext cx="6313595" cy="50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4"/>
          <p:cNvSpPr txBox="1"/>
          <p:nvPr>
            <p:ph type="title"/>
          </p:nvPr>
        </p:nvSpPr>
        <p:spPr>
          <a:xfrm>
            <a:off x="4751512" y="0"/>
            <a:ext cx="4392488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/>
              <a:t>Пример реализации СНМ</a:t>
            </a:r>
            <a:endParaRPr/>
          </a:p>
        </p:txBody>
      </p:sp>
      <p:sp>
        <p:nvSpPr>
          <p:cNvPr id="647" name="Google Shape;647;p54"/>
          <p:cNvSpPr txBox="1"/>
          <p:nvPr>
            <p:ph idx="1" type="body"/>
          </p:nvPr>
        </p:nvSpPr>
        <p:spPr>
          <a:xfrm>
            <a:off x="0" y="0"/>
            <a:ext cx="475252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const int MAXN = 1000;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int p[MAXN], rank[MAXN];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void makeset (int x)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p[x] = x; rank[x] = 0;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int find_set (int x)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if (x == p[x]) return 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return p[x] = find_set (p[x]);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void union (int x, int y)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x = find_set (x);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y = find_set (y);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if (x == y)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if (rank[x] &gt; rank[y])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	p[y] = x;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else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{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	p[x] = y;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	if (rank[x] == rank[y])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		++rank[y];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ru-RU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5"/>
          <p:cNvSpPr txBox="1"/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Итог</a:t>
            </a:r>
            <a:endParaRPr/>
          </a:p>
        </p:txBody>
      </p:sp>
      <p:sp>
        <p:nvSpPr>
          <p:cNvPr id="653" name="Google Shape;653;p55"/>
          <p:cNvSpPr txBox="1"/>
          <p:nvPr>
            <p:ph idx="1" type="body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При совместном применении эвристик сжатия пути и объединения по рангу время работы на один запрос получается  в среднем</a:t>
            </a:r>
            <a:r>
              <a:rPr i="1" lang="ru-RU"/>
              <a:t> O</a:t>
            </a:r>
            <a:r>
              <a:rPr lang="ru-RU"/>
              <a:t>( </a:t>
            </a:r>
            <a:r>
              <a:rPr i="1" lang="ru-RU"/>
              <a:t>α</a:t>
            </a:r>
            <a:r>
              <a:rPr lang="ru-RU"/>
              <a:t>( </a:t>
            </a:r>
            <a:r>
              <a:rPr i="1" lang="ru-RU"/>
              <a:t>n</a:t>
            </a:r>
            <a:r>
              <a:rPr lang="ru-RU"/>
              <a:t>) ), где </a:t>
            </a:r>
            <a:r>
              <a:rPr i="1" lang="ru-RU"/>
              <a:t>α</a:t>
            </a:r>
            <a:r>
              <a:rPr lang="ru-RU"/>
              <a:t>( </a:t>
            </a:r>
            <a:r>
              <a:rPr i="1" lang="ru-RU"/>
              <a:t>n</a:t>
            </a:r>
            <a:r>
              <a:rPr lang="ru-RU"/>
              <a:t> )  — обратная функция Аккермана, которая растёт очень медленно, настолько медленно, что для всех разумных ограничений  она </a:t>
            </a:r>
            <a:r>
              <a:rPr b="1" lang="ru-RU"/>
              <a:t>не превосходит 4</a:t>
            </a:r>
            <a:r>
              <a:rPr lang="ru-RU"/>
              <a:t> (примерно для  </a:t>
            </a:r>
            <a:r>
              <a:rPr i="1" lang="ru-RU"/>
              <a:t>n</a:t>
            </a:r>
            <a:r>
              <a:rPr lang="ru-RU"/>
              <a:t> ≤ 10</a:t>
            </a:r>
            <a:r>
              <a:rPr baseline="30000" lang="ru-RU"/>
              <a:t>600</a:t>
            </a:r>
            <a:r>
              <a:rPr lang="ru-RU"/>
              <a:t>).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Именно поэтому про асимптотику работы системы непересекающихся множеств уместно говорить "</a:t>
            </a:r>
            <a:r>
              <a:rPr lang="ru-RU">
                <a:solidFill>
                  <a:srgbClr val="FF0000"/>
                </a:solidFill>
              </a:rPr>
              <a:t>почти константное время работы</a:t>
            </a:r>
            <a:r>
              <a:rPr lang="ru-RU"/>
              <a:t>".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576263" y="333375"/>
            <a:ext cx="27797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очереди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4103688" y="873125"/>
            <a:ext cx="38433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качестве промежуточной структуры </a:t>
            </a:r>
            <a:b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хранения при обходе в ширину будем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использовать очередь.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755650" y="1557338"/>
            <a:ext cx="360363" cy="360362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016125" y="1052513"/>
            <a:ext cx="360363" cy="360362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311525" y="1557338"/>
            <a:ext cx="360363" cy="360362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016125" y="2133600"/>
            <a:ext cx="360363" cy="360363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311525" y="2673350"/>
            <a:ext cx="360363" cy="360363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016125" y="3357563"/>
            <a:ext cx="360363" cy="360362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755650" y="2708275"/>
            <a:ext cx="360363" cy="360363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755650" y="3933825"/>
            <a:ext cx="360363" cy="360363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cxnSp>
        <p:nvCxnSpPr>
          <p:cNvPr id="129" name="Google Shape;129;p18"/>
          <p:cNvCxnSpPr>
            <a:stCxn id="121" idx="7"/>
            <a:endCxn id="122" idx="2"/>
          </p:cNvCxnSpPr>
          <p:nvPr/>
        </p:nvCxnSpPr>
        <p:spPr>
          <a:xfrm flipH="1" rot="10800000">
            <a:off x="1063239" y="1232712"/>
            <a:ext cx="952800" cy="377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>
            <a:stCxn id="122" idx="6"/>
            <a:endCxn id="123" idx="1"/>
          </p:cNvCxnSpPr>
          <p:nvPr/>
        </p:nvCxnSpPr>
        <p:spPr>
          <a:xfrm>
            <a:off x="2376488" y="1232694"/>
            <a:ext cx="987900" cy="377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>
            <a:stCxn id="122" idx="4"/>
            <a:endCxn id="124" idx="0"/>
          </p:cNvCxnSpPr>
          <p:nvPr/>
        </p:nvCxnSpPr>
        <p:spPr>
          <a:xfrm>
            <a:off x="2196307" y="1412875"/>
            <a:ext cx="0" cy="72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>
            <a:stCxn id="124" idx="7"/>
            <a:endCxn id="123" idx="3"/>
          </p:cNvCxnSpPr>
          <p:nvPr/>
        </p:nvCxnSpPr>
        <p:spPr>
          <a:xfrm flipH="1" rot="10800000">
            <a:off x="2323714" y="1865074"/>
            <a:ext cx="1040700" cy="321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121" idx="5"/>
            <a:endCxn id="124" idx="2"/>
          </p:cNvCxnSpPr>
          <p:nvPr/>
        </p:nvCxnSpPr>
        <p:spPr>
          <a:xfrm>
            <a:off x="1063239" y="1864926"/>
            <a:ext cx="952800" cy="448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>
            <a:stCxn id="124" idx="5"/>
            <a:endCxn id="125" idx="1"/>
          </p:cNvCxnSpPr>
          <p:nvPr/>
        </p:nvCxnSpPr>
        <p:spPr>
          <a:xfrm>
            <a:off x="2323714" y="2441189"/>
            <a:ext cx="1040700" cy="28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125" idx="3"/>
            <a:endCxn id="126" idx="7"/>
          </p:cNvCxnSpPr>
          <p:nvPr/>
        </p:nvCxnSpPr>
        <p:spPr>
          <a:xfrm flipH="1">
            <a:off x="2323599" y="2980939"/>
            <a:ext cx="1040700" cy="429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>
            <a:stCxn id="121" idx="4"/>
            <a:endCxn id="127" idx="0"/>
          </p:cNvCxnSpPr>
          <p:nvPr/>
        </p:nvCxnSpPr>
        <p:spPr>
          <a:xfrm>
            <a:off x="935832" y="1917700"/>
            <a:ext cx="0" cy="790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>
            <a:stCxn id="127" idx="4"/>
            <a:endCxn id="128" idx="0"/>
          </p:cNvCxnSpPr>
          <p:nvPr/>
        </p:nvCxnSpPr>
        <p:spPr>
          <a:xfrm>
            <a:off x="935832" y="3068638"/>
            <a:ext cx="0" cy="865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>
            <a:stCxn id="127" idx="5"/>
            <a:endCxn id="126" idx="2"/>
          </p:cNvCxnSpPr>
          <p:nvPr/>
        </p:nvCxnSpPr>
        <p:spPr>
          <a:xfrm>
            <a:off x="1063239" y="3015864"/>
            <a:ext cx="952800" cy="52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611188" y="873125"/>
            <a:ext cx="742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Граф: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248150" y="1844675"/>
            <a:ext cx="360363" cy="360363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4156075" y="2424113"/>
            <a:ext cx="4873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также получить дерево обхода в ширину, </a:t>
            </a:r>
            <a:b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отмечать каждую прямую дугу.</a:t>
            </a:r>
            <a:endParaRPr/>
          </a:p>
        </p:txBody>
      </p:sp>
      <p:grpSp>
        <p:nvGrpSpPr>
          <p:cNvPr id="142" name="Google Shape;142;p18"/>
          <p:cNvGrpSpPr/>
          <p:nvPr/>
        </p:nvGrpSpPr>
        <p:grpSpPr>
          <a:xfrm>
            <a:off x="4356100" y="3357563"/>
            <a:ext cx="2590800" cy="647700"/>
            <a:chOff x="2744" y="2115"/>
            <a:chExt cx="1632" cy="408"/>
          </a:xfrm>
        </p:grpSpPr>
        <p:sp>
          <p:nvSpPr>
            <p:cNvPr id="143" name="Google Shape;143;p18"/>
            <p:cNvSpPr/>
            <p:nvPr/>
          </p:nvSpPr>
          <p:spPr>
            <a:xfrm>
              <a:off x="2744" y="2115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2744" y="2319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948" y="2115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2948" y="2319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3152" y="2115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152" y="2319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356" y="2115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3356" y="2319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3560" y="2115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560" y="2319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764" y="2115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764" y="2319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968" y="2115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968" y="2319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172" y="2115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4172" y="2319"/>
              <a:ext cx="204" cy="204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8"/>
          <p:cNvSpPr/>
          <p:nvPr/>
        </p:nvSpPr>
        <p:spPr>
          <a:xfrm>
            <a:off x="2268538" y="4473575"/>
            <a:ext cx="935037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2232025" y="4041775"/>
            <a:ext cx="1069975" cy="2100263"/>
            <a:chOff x="1406" y="2538"/>
            <a:chExt cx="674" cy="1323"/>
          </a:xfrm>
        </p:grpSpPr>
        <p:sp>
          <p:nvSpPr>
            <p:cNvPr id="161" name="Google Shape;161;p18"/>
            <p:cNvSpPr txBox="1"/>
            <p:nvPr/>
          </p:nvSpPr>
          <p:spPr>
            <a:xfrm>
              <a:off x="1406" y="2538"/>
              <a:ext cx="6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Очередь:</a:t>
              </a:r>
              <a:endParaRPr/>
            </a:p>
          </p:txBody>
        </p:sp>
        <p:cxnSp>
          <p:nvCxnSpPr>
            <p:cNvPr id="162" name="Google Shape;162;p18"/>
            <p:cNvCxnSpPr/>
            <p:nvPr/>
          </p:nvCxnSpPr>
          <p:spPr>
            <a:xfrm rot="10800000">
              <a:off x="1429" y="2818"/>
              <a:ext cx="0" cy="1043"/>
            </a:xfrm>
            <a:prstGeom prst="straightConnector1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8"/>
            <p:cNvCxnSpPr/>
            <p:nvPr/>
          </p:nvCxnSpPr>
          <p:spPr>
            <a:xfrm>
              <a:off x="1429" y="2818"/>
              <a:ext cx="589" cy="0"/>
            </a:xfrm>
            <a:prstGeom prst="straightConnector1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8"/>
            <p:cNvCxnSpPr/>
            <p:nvPr/>
          </p:nvCxnSpPr>
          <p:spPr>
            <a:xfrm>
              <a:off x="2018" y="2818"/>
              <a:ext cx="0" cy="1043"/>
            </a:xfrm>
            <a:prstGeom prst="straightConnector1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18"/>
          <p:cNvSpPr/>
          <p:nvPr/>
        </p:nvSpPr>
        <p:spPr>
          <a:xfrm>
            <a:off x="4679950" y="3681413"/>
            <a:ext cx="323850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5003800" y="3681413"/>
            <a:ext cx="323850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5327650" y="3681413"/>
            <a:ext cx="323850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5651500" y="3681413"/>
            <a:ext cx="323850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5976938" y="3681413"/>
            <a:ext cx="323850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6300788" y="3681413"/>
            <a:ext cx="323850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6624638" y="3681413"/>
            <a:ext cx="323850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2268538" y="4473575"/>
            <a:ext cx="935037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2268538" y="5121275"/>
            <a:ext cx="935037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2268538" y="4797425"/>
            <a:ext cx="935037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2268538" y="5121275"/>
            <a:ext cx="935037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2268538" y="5121275"/>
            <a:ext cx="935037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2268538" y="5121275"/>
            <a:ext cx="935037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2268538" y="5446713"/>
            <a:ext cx="935037" cy="32385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5113338" y="1844675"/>
            <a:ext cx="360362" cy="360363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4679950" y="1844675"/>
            <a:ext cx="360363" cy="360363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5976938" y="1844675"/>
            <a:ext cx="360362" cy="360363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5543550" y="1844675"/>
            <a:ext cx="360363" cy="360363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6840538" y="1844675"/>
            <a:ext cx="360362" cy="360363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6407150" y="1844675"/>
            <a:ext cx="360363" cy="360363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7272338" y="1844675"/>
            <a:ext cx="360362" cy="360363"/>
          </a:xfrm>
          <a:prstGeom prst="ellipse">
            <a:avLst/>
          </a:prstGeom>
          <a:solidFill>
            <a:srgbClr val="DAE5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8"/>
          <p:cNvCxnSpPr>
            <a:stCxn id="121" idx="7"/>
            <a:endCxn id="122" idx="2"/>
          </p:cNvCxnSpPr>
          <p:nvPr/>
        </p:nvCxnSpPr>
        <p:spPr>
          <a:xfrm flipH="1" rot="10800000">
            <a:off x="1063239" y="1232712"/>
            <a:ext cx="952800" cy="377400"/>
          </a:xfrm>
          <a:prstGeom prst="straightConnector1">
            <a:avLst/>
          </a:prstGeom>
          <a:noFill/>
          <a:ln cap="flat" cmpd="sng" w="25400">
            <a:solidFill>
              <a:srgbClr val="0099F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87" name="Google Shape;187;p18"/>
          <p:cNvCxnSpPr>
            <a:stCxn id="121" idx="5"/>
            <a:endCxn id="124" idx="2"/>
          </p:cNvCxnSpPr>
          <p:nvPr/>
        </p:nvCxnSpPr>
        <p:spPr>
          <a:xfrm>
            <a:off x="1063239" y="1864926"/>
            <a:ext cx="952800" cy="448800"/>
          </a:xfrm>
          <a:prstGeom prst="straightConnector1">
            <a:avLst/>
          </a:prstGeom>
          <a:noFill/>
          <a:ln cap="flat" cmpd="sng" w="25400">
            <a:solidFill>
              <a:srgbClr val="0099F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88" name="Google Shape;188;p18"/>
          <p:cNvCxnSpPr>
            <a:stCxn id="121" idx="4"/>
            <a:endCxn id="127" idx="0"/>
          </p:cNvCxnSpPr>
          <p:nvPr/>
        </p:nvCxnSpPr>
        <p:spPr>
          <a:xfrm>
            <a:off x="935832" y="1917700"/>
            <a:ext cx="0" cy="790500"/>
          </a:xfrm>
          <a:prstGeom prst="straightConnector1">
            <a:avLst/>
          </a:prstGeom>
          <a:noFill/>
          <a:ln cap="flat" cmpd="sng" w="25400">
            <a:solidFill>
              <a:srgbClr val="0099F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89" name="Google Shape;189;p18"/>
          <p:cNvCxnSpPr>
            <a:stCxn id="122" idx="6"/>
            <a:endCxn id="123" idx="1"/>
          </p:cNvCxnSpPr>
          <p:nvPr/>
        </p:nvCxnSpPr>
        <p:spPr>
          <a:xfrm>
            <a:off x="2376488" y="1232694"/>
            <a:ext cx="987900" cy="377400"/>
          </a:xfrm>
          <a:prstGeom prst="straightConnector1">
            <a:avLst/>
          </a:prstGeom>
          <a:noFill/>
          <a:ln cap="flat" cmpd="sng" w="25400">
            <a:solidFill>
              <a:srgbClr val="0099F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90" name="Google Shape;190;p18"/>
          <p:cNvCxnSpPr>
            <a:stCxn id="124" idx="5"/>
            <a:endCxn id="125" idx="1"/>
          </p:cNvCxnSpPr>
          <p:nvPr/>
        </p:nvCxnSpPr>
        <p:spPr>
          <a:xfrm>
            <a:off x="2323714" y="2441189"/>
            <a:ext cx="1040700" cy="285000"/>
          </a:xfrm>
          <a:prstGeom prst="straightConnector1">
            <a:avLst/>
          </a:prstGeom>
          <a:noFill/>
          <a:ln cap="flat" cmpd="sng" w="25400">
            <a:solidFill>
              <a:srgbClr val="0099F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91" name="Google Shape;191;p18"/>
          <p:cNvCxnSpPr>
            <a:stCxn id="127" idx="5"/>
            <a:endCxn id="126" idx="2"/>
          </p:cNvCxnSpPr>
          <p:nvPr/>
        </p:nvCxnSpPr>
        <p:spPr>
          <a:xfrm>
            <a:off x="1063239" y="3015864"/>
            <a:ext cx="952800" cy="522000"/>
          </a:xfrm>
          <a:prstGeom prst="straightConnector1">
            <a:avLst/>
          </a:prstGeom>
          <a:noFill/>
          <a:ln cap="flat" cmpd="sng" w="25400">
            <a:solidFill>
              <a:srgbClr val="0099FF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92" name="Google Shape;192;p18"/>
          <p:cNvCxnSpPr>
            <a:stCxn id="127" idx="4"/>
            <a:endCxn id="128" idx="0"/>
          </p:cNvCxnSpPr>
          <p:nvPr/>
        </p:nvCxnSpPr>
        <p:spPr>
          <a:xfrm>
            <a:off x="935832" y="3068638"/>
            <a:ext cx="0" cy="865200"/>
          </a:xfrm>
          <a:prstGeom prst="straightConnector1">
            <a:avLst/>
          </a:prstGeom>
          <a:noFill/>
          <a:ln cap="flat" cmpd="sng" w="25400">
            <a:solidFill>
              <a:srgbClr val="0099FF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428596" y="142852"/>
            <a:ext cx="8229600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Нахождение кратчайшего пути в лабиринте</a:t>
            </a:r>
            <a:endParaRPr/>
          </a:p>
        </p:txBody>
      </p:sp>
      <p:graphicFrame>
        <p:nvGraphicFramePr>
          <p:cNvPr id="198" name="Google Shape;198;p19"/>
          <p:cNvGraphicFramePr/>
          <p:nvPr/>
        </p:nvGraphicFramePr>
        <p:xfrm>
          <a:off x="571472" y="11429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{0CB265F6-3FCE-4880-93C7-0BA1E40C0EF8}</a:tableStyleId>
              </a:tblPr>
              <a:tblGrid>
                <a:gridCol w="474100"/>
                <a:gridCol w="474100"/>
                <a:gridCol w="474100"/>
                <a:gridCol w="474100"/>
                <a:gridCol w="474100"/>
                <a:gridCol w="474100"/>
                <a:gridCol w="474100"/>
                <a:gridCol w="474100"/>
                <a:gridCol w="474100"/>
                <a:gridCol w="474100"/>
                <a:gridCol w="474100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BB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BB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BB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BB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19"/>
          <p:cNvSpPr txBox="1"/>
          <p:nvPr/>
        </p:nvSpPr>
        <p:spPr>
          <a:xfrm>
            <a:off x="4000496" y="15001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4500562" y="15001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4000496" y="185736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4429124" y="185736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3428992" y="15001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3500430" y="185736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3000364" y="15001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4929190" y="1500174"/>
            <a:ext cx="276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7" name="Google Shape;207;p19"/>
          <p:cNvSpPr txBox="1"/>
          <p:nvPr/>
        </p:nvSpPr>
        <p:spPr>
          <a:xfrm>
            <a:off x="2571736" y="15001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5429256" y="15001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2571736" y="185736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5429256" y="185736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2571736" y="221455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5429256" y="221455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571736" y="25717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5429256" y="25717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5429256" y="29289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2571736" y="29289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5429256" y="328612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2071670" y="29289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1571604" y="292893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1571604" y="257174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1571604" y="328612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1571604" y="364331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1571604" y="221455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1571604" y="185736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1071538" y="364331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2071670" y="364331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1571604" y="150017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1071538" y="400050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2500298" y="364331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1071538" y="442913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3000364" y="364331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1071538" y="150017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3500430" y="364331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1571604" y="442913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2071670" y="442913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3500430" y="400050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3929058" y="364331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2500298" y="442913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3500430" y="442913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40" name="Google Shape;240;p19"/>
          <p:cNvSpPr txBox="1"/>
          <p:nvPr/>
        </p:nvSpPr>
        <p:spPr>
          <a:xfrm>
            <a:off x="4429124" y="364331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41" name="Google Shape;241;p19"/>
          <p:cNvSpPr txBox="1"/>
          <p:nvPr/>
        </p:nvSpPr>
        <p:spPr>
          <a:xfrm>
            <a:off x="2500298" y="492919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3000364" y="442913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3500430" y="492919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4429124" y="400050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4429124" y="328612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3000364" y="485776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4429124" y="442913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248" name="Google Shape;248;p19"/>
          <p:cNvSpPr txBox="1"/>
          <p:nvPr/>
        </p:nvSpPr>
        <p:spPr>
          <a:xfrm>
            <a:off x="4429124" y="292893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249" name="Google Shape;249;p19"/>
          <p:cNvSpPr txBox="1"/>
          <p:nvPr/>
        </p:nvSpPr>
        <p:spPr>
          <a:xfrm>
            <a:off x="5929322" y="1142984"/>
            <a:ext cx="323716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Пометить числом 1 и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поместить входную клетку в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очередь.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2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Взять из очереди клетку.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Если это выходная клетка, то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перейти на шаг 4, иначе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пометить все непомеченные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соседние  клетки числом 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на 1 большим, чем данная,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и поместить их в очередь.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3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очередь пуста, то выдать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«Выхода нет» и выйти, иначе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перейти на шаг 2.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4"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Обратный ход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начиная с выходной клетки,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каждый раз смещаться  на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клетку, помеченную на 1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меньше, чем текущая, пока не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дойдем до  входной клетки.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При проходе выделять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пройденные клетки.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467544" y="116632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Пример построения остовных деревьев</a:t>
            </a:r>
            <a:endParaRPr/>
          </a:p>
        </p:txBody>
      </p:sp>
      <p:pic>
        <p:nvPicPr>
          <p:cNvPr id="255" name="Google Shape;2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124744"/>
            <a:ext cx="2679126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 txBox="1"/>
          <p:nvPr/>
        </p:nvSpPr>
        <p:spPr>
          <a:xfrm>
            <a:off x="3707904" y="755412"/>
            <a:ext cx="1193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глубину: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6732240" y="755412"/>
            <a:ext cx="1192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ширину:</a:t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4211960" y="1340768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3851920" y="1988840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3671900" y="2708920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3527884" y="3392996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3276234" y="4077072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3036837" y="4725144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2785565" y="5445224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3898676" y="4725144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266" name="Google Shape;266;p20"/>
          <p:cNvCxnSpPr>
            <a:stCxn id="258" idx="3"/>
            <a:endCxn id="259" idx="0"/>
          </p:cNvCxnSpPr>
          <p:nvPr/>
        </p:nvCxnSpPr>
        <p:spPr>
          <a:xfrm flipH="1">
            <a:off x="4031887" y="1648081"/>
            <a:ext cx="232800" cy="3408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7" name="Google Shape;267;p20"/>
          <p:cNvCxnSpPr>
            <a:endCxn id="260" idx="0"/>
          </p:cNvCxnSpPr>
          <p:nvPr/>
        </p:nvCxnSpPr>
        <p:spPr>
          <a:xfrm flipH="1">
            <a:off x="3851920" y="2348920"/>
            <a:ext cx="88800" cy="3600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8" name="Google Shape;268;p20"/>
          <p:cNvCxnSpPr>
            <a:stCxn id="260" idx="3"/>
          </p:cNvCxnSpPr>
          <p:nvPr/>
        </p:nvCxnSpPr>
        <p:spPr>
          <a:xfrm flipH="1">
            <a:off x="3663427" y="3016233"/>
            <a:ext cx="61200" cy="3768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9" name="Google Shape;269;p20"/>
          <p:cNvCxnSpPr>
            <a:stCxn id="261" idx="3"/>
          </p:cNvCxnSpPr>
          <p:nvPr/>
        </p:nvCxnSpPr>
        <p:spPr>
          <a:xfrm flipH="1">
            <a:off x="3469911" y="3700309"/>
            <a:ext cx="110700" cy="3936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20"/>
          <p:cNvCxnSpPr>
            <a:stCxn id="262" idx="3"/>
          </p:cNvCxnSpPr>
          <p:nvPr/>
        </p:nvCxnSpPr>
        <p:spPr>
          <a:xfrm flipH="1">
            <a:off x="3237161" y="4384385"/>
            <a:ext cx="91800" cy="3408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1" name="Google Shape;271;p20"/>
          <p:cNvCxnSpPr>
            <a:stCxn id="263" idx="3"/>
          </p:cNvCxnSpPr>
          <p:nvPr/>
        </p:nvCxnSpPr>
        <p:spPr>
          <a:xfrm flipH="1">
            <a:off x="2959364" y="5032457"/>
            <a:ext cx="130200" cy="4404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2" name="Google Shape;272;p20"/>
          <p:cNvCxnSpPr>
            <a:stCxn id="262" idx="5"/>
            <a:endCxn id="265" idx="0"/>
          </p:cNvCxnSpPr>
          <p:nvPr/>
        </p:nvCxnSpPr>
        <p:spPr>
          <a:xfrm>
            <a:off x="3583547" y="4384385"/>
            <a:ext cx="495000" cy="3408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3" name="Google Shape;273;p20"/>
          <p:cNvSpPr/>
          <p:nvPr/>
        </p:nvSpPr>
        <p:spPr>
          <a:xfrm>
            <a:off x="6971013" y="1340768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6610973" y="1988840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5851479" y="2819634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6389203" y="2819634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6930817" y="2819634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7438802" y="2761647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7452320" y="2003037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6391539" y="3827746"/>
            <a:ext cx="360040" cy="360040"/>
          </a:xfrm>
          <a:prstGeom prst="ellipse">
            <a:avLst/>
          </a:prstGeom>
          <a:solidFill>
            <a:srgbClr val="E5DFEC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281" name="Google Shape;281;p20"/>
          <p:cNvCxnSpPr>
            <a:stCxn id="273" idx="3"/>
            <a:endCxn id="274" idx="0"/>
          </p:cNvCxnSpPr>
          <p:nvPr/>
        </p:nvCxnSpPr>
        <p:spPr>
          <a:xfrm flipH="1">
            <a:off x="6790940" y="1648081"/>
            <a:ext cx="232800" cy="3408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2" name="Google Shape;282;p20"/>
          <p:cNvCxnSpPr>
            <a:stCxn id="274" idx="2"/>
            <a:endCxn id="275" idx="0"/>
          </p:cNvCxnSpPr>
          <p:nvPr/>
        </p:nvCxnSpPr>
        <p:spPr>
          <a:xfrm flipH="1">
            <a:off x="6031373" y="2168860"/>
            <a:ext cx="579600" cy="6507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3" name="Google Shape;283;p20"/>
          <p:cNvCxnSpPr>
            <a:stCxn id="274" idx="5"/>
            <a:endCxn id="278" idx="0"/>
          </p:cNvCxnSpPr>
          <p:nvPr/>
        </p:nvCxnSpPr>
        <p:spPr>
          <a:xfrm>
            <a:off x="6918286" y="2296153"/>
            <a:ext cx="700500" cy="4656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4" name="Google Shape;284;p20"/>
          <p:cNvCxnSpPr>
            <a:stCxn id="274" idx="3"/>
            <a:endCxn id="276" idx="0"/>
          </p:cNvCxnSpPr>
          <p:nvPr/>
        </p:nvCxnSpPr>
        <p:spPr>
          <a:xfrm flipH="1">
            <a:off x="6569200" y="2296153"/>
            <a:ext cx="94500" cy="5235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5" name="Google Shape;285;p20"/>
          <p:cNvCxnSpPr>
            <a:stCxn id="274" idx="4"/>
            <a:endCxn id="277" idx="1"/>
          </p:cNvCxnSpPr>
          <p:nvPr/>
        </p:nvCxnSpPr>
        <p:spPr>
          <a:xfrm>
            <a:off x="6790993" y="2348880"/>
            <a:ext cx="192600" cy="5235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6" name="Google Shape;286;p20"/>
          <p:cNvCxnSpPr>
            <a:stCxn id="273" idx="5"/>
          </p:cNvCxnSpPr>
          <p:nvPr/>
        </p:nvCxnSpPr>
        <p:spPr>
          <a:xfrm>
            <a:off x="7278326" y="1648081"/>
            <a:ext cx="348000" cy="3828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7" name="Google Shape;287;p20"/>
          <p:cNvCxnSpPr>
            <a:stCxn id="276" idx="4"/>
            <a:endCxn id="280" idx="0"/>
          </p:cNvCxnSpPr>
          <p:nvPr/>
        </p:nvCxnSpPr>
        <p:spPr>
          <a:xfrm>
            <a:off x="6569223" y="3179674"/>
            <a:ext cx="2400" cy="6480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Каркас графа. Определения</a:t>
            </a:r>
            <a:endParaRPr/>
          </a:p>
        </p:txBody>
      </p:sp>
      <p:sp>
        <p:nvSpPr>
          <p:cNvPr id="294" name="Google Shape;294;p21"/>
          <p:cNvSpPr txBox="1"/>
          <p:nvPr>
            <p:ph idx="1" type="body"/>
          </p:nvPr>
        </p:nvSpPr>
        <p:spPr>
          <a:xfrm>
            <a:off x="500034" y="1071546"/>
            <a:ext cx="8229600" cy="514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33400" lvl="0" marL="533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/>
              <a:t>G(V,E) - связный  неориентированный граф с заданной функцией стоимости, отображающей ребра в вещественные числа.</a:t>
            </a:r>
            <a:endParaRPr sz="2600"/>
          </a:p>
          <a:p>
            <a:pPr indent="-533400" lvl="0" marL="5334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/>
          </a:p>
          <a:p>
            <a:pPr indent="-533400" lvl="0" marL="5334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ru-RU" sz="2600"/>
              <a:t>Остовное дерево</a:t>
            </a:r>
            <a:r>
              <a:rPr lang="ru-RU" sz="2600"/>
              <a:t> или </a:t>
            </a:r>
            <a:r>
              <a:rPr b="1" lang="ru-RU" sz="2600"/>
              <a:t>каркас (скелет)</a:t>
            </a:r>
            <a:r>
              <a:rPr lang="ru-RU" sz="2600"/>
              <a:t> графа – это подграф, который : 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/>
              <a:t> 1) содержит все вершины графа, </a:t>
            </a:r>
            <a:endParaRPr sz="2600"/>
          </a:p>
          <a:p>
            <a:pPr indent="-533400" lvl="0" marL="5334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/>
              <a:t> 2) является деревом. 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/>
          </a:p>
          <a:p>
            <a:pPr indent="-533400" lvl="0" marL="5334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/>
              <a:t>Нас интересуют алгоритмы построения </a:t>
            </a:r>
            <a:r>
              <a:rPr lang="ru-RU" sz="2600">
                <a:solidFill>
                  <a:srgbClr val="FF0000"/>
                </a:solidFill>
              </a:rPr>
              <a:t>минимального</a:t>
            </a:r>
            <a:r>
              <a:rPr lang="ru-RU" sz="2600">
                <a:solidFill>
                  <a:srgbClr val="EF5A1F"/>
                </a:solidFill>
              </a:rPr>
              <a:t> </a:t>
            </a:r>
            <a:r>
              <a:rPr lang="ru-RU" sz="2600"/>
              <a:t>каркаса. 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/>
          </a:p>
          <a:p>
            <a:pPr indent="-533400" lvl="0" marL="5334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None/>
            </a:pPr>
            <a:r>
              <a:rPr lang="ru-RU" sz="2600">
                <a:solidFill>
                  <a:srgbClr val="FF0000"/>
                </a:solidFill>
              </a:rPr>
              <a:t>Минимальным каркасом </a:t>
            </a:r>
            <a:r>
              <a:rPr lang="ru-RU" sz="2600"/>
              <a:t>является такой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 sz="2600"/>
              <a:t> каркас, сумма весов ребер которого минимальна.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idx="1" type="body"/>
          </p:nvPr>
        </p:nvSpPr>
        <p:spPr>
          <a:xfrm>
            <a:off x="457200" y="428604"/>
            <a:ext cx="8229600" cy="56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F5A1F"/>
              </a:buClr>
              <a:buSzPct val="100000"/>
              <a:buFont typeface="Arial"/>
              <a:buNone/>
            </a:pPr>
            <a:r>
              <a:rPr b="1" lang="ru-RU">
                <a:solidFill>
                  <a:srgbClr val="EF5A1F"/>
                </a:solidFill>
              </a:rPr>
              <a:t>Алгоритм Краскала   </a:t>
            </a:r>
            <a:r>
              <a:rPr lang="ru-RU" sz="2800"/>
              <a:t>(Джозеф Крускал, 1956 год)</a:t>
            </a:r>
            <a:r>
              <a:rPr lang="ru-RU"/>
              <a:t> </a:t>
            </a:r>
            <a:endParaRPr>
              <a:solidFill>
                <a:srgbClr val="EF5A1F"/>
              </a:solidFill>
            </a:endParaRPr>
          </a:p>
          <a:p>
            <a:pPr indent="-609600" lvl="0" marL="6096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rgbClr val="EF5A1F"/>
              </a:solidFill>
            </a:endParaRPr>
          </a:p>
          <a:p>
            <a:pPr indent="-609600" lvl="0" marL="6096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Сортируем ребра графа по возрастанию весов. 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Полагаем, что каждая вершина относится к своей компоненте связности. 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Проходим ребра в "отсортированном" порядке. Для каждого ребра выполняем: </a:t>
            </a:r>
            <a:endParaRPr/>
          </a:p>
          <a:p>
            <a:pPr indent="-609600" lvl="1" marL="10096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ru-RU"/>
              <a:t>если вершины, соединяемые данным ребром, лежат в разных компонентах связности, то объединяем эти компоненты в одну, а рассматриваемое ребро добавляем к минимальному остовному дереву;</a:t>
            </a:r>
            <a:endParaRPr/>
          </a:p>
          <a:p>
            <a:pPr indent="-609600" lvl="1" marL="10096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ru-RU"/>
              <a:t>если вершины, соединяемые данным ребром лежат в одной компоненте связности, то исключаем ребро из рассмотрения. 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Если есть еще нерассмотренные ребра и не все компоненты связности объединены в одну, то переходим к шагу 3, иначе выход.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