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1B8F96-F288-4E35-B9CE-B117378B4BD7}">
  <a:tblStyle styleId="{1C1B8F96-F288-4E35-B9CE-B117378B4B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2E7995E8-0CA4-47F5-8917-A9AB8B4FE1D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https://www.youtube.com/watch?v=950mtbENLVU</a:t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https://www.youtube.com/watch?v=lyw4FaxrwHg 		https://www.youtube.com/watch?v=HYefC2QRNbg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EN!!!</a:t>
            </a:r>
            <a:endParaRPr/>
          </a:p>
        </p:txBody>
      </p:sp>
      <p:sp>
        <p:nvSpPr>
          <p:cNvPr id="199" name="Google Shape;19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https://www.youtube.com/watch?v=h5S_J43ga_k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https://www.youtube.com/watch?v=HwK67u7zaEE</a:t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https://www.youtube.com/watch?v=DmrFwLcDl9c</a:t>
            </a:r>
            <a:endParaRPr/>
          </a:p>
        </p:txBody>
      </p:sp>
      <p:sp>
        <p:nvSpPr>
          <p:cNvPr id="284" name="Google Shape;28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https://youtu.be/-cuoV89nRGo?list=PLFzAVdtI43NhqKiuWRZJL1Ude9am0THSr</a:t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Есть ещё 2 варианта объяснения: 1. https://www.youtube.com/watch?v=LoOTwzYrLCg&amp;list=PLDxLWC5qTf9Zhp1Vbk6Jufvt_ezYXBHoc&amp;index=6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https://www.youtube.com/watch?v=2yehRax2r4M&amp;list=PLDxLWC5qTf9Zhp1Vbk6Jufvt_ezYXBHoc&amp;index=3</a:t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Кратчайшие пути в графе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Лекция 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156621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Беллмана-Форда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359"/>
            <a:ext cx="9144000" cy="446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156621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Беллмана-Форда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i="1" lang="en-US">
                <a:solidFill>
                  <a:srgbClr val="0070C0"/>
                </a:solidFill>
              </a:rPr>
              <a:t>Задача: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Для заданного взвешенного графа </a:t>
            </a:r>
            <a:r>
              <a:rPr i="1" lang="en-US"/>
              <a:t>G</a:t>
            </a:r>
            <a:r>
              <a:rPr lang="en-US"/>
              <a:t>=(</a:t>
            </a:r>
            <a:r>
              <a:rPr i="1" lang="en-US"/>
              <a:t>V</a:t>
            </a:r>
            <a:r>
              <a:rPr lang="en-US"/>
              <a:t>, </a:t>
            </a:r>
            <a:r>
              <a:rPr i="1" lang="en-US"/>
              <a:t>E</a:t>
            </a:r>
            <a:r>
              <a:rPr lang="en-US"/>
              <a:t>) найти кратчайшие пути из заданной вершины </a:t>
            </a:r>
            <a:r>
              <a:rPr i="1" lang="en-US"/>
              <a:t>s</a:t>
            </a:r>
            <a:r>
              <a:rPr lang="en-US"/>
              <a:t> до всех остальных вершин.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В случае, когда в графе </a:t>
            </a:r>
            <a:r>
              <a:rPr i="1" lang="en-US"/>
              <a:t>G</a:t>
            </a:r>
            <a:r>
              <a:rPr lang="en-US"/>
              <a:t> содержатся отрицательные циклы, достижимые из </a:t>
            </a:r>
            <a:r>
              <a:rPr i="1" lang="en-US"/>
              <a:t>s</a:t>
            </a:r>
            <a:r>
              <a:rPr lang="en-US"/>
              <a:t>, сообщить, что кратчайших путей не существует.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i="1" lang="en-US" sz="3200">
                <a:solidFill>
                  <a:srgbClr val="000000"/>
                </a:solidFill>
              </a:rPr>
              <a:t>Алгоритм Беллмана-Форда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06" r="0" t="-2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27047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i="1" lang="en-US" sz="2900">
                <a:solidFill>
                  <a:srgbClr val="000000"/>
                </a:solidFill>
              </a:rPr>
              <a:t>Алгоритм Беллмана-Форда</a:t>
            </a:r>
            <a:endParaRPr i="1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620688"/>
            <a:ext cx="8229600" cy="55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bool</a:t>
            </a:r>
            <a:r>
              <a:rPr lang="en-US"/>
              <a:t> FordBellman(s):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</a:rPr>
              <a:t>←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</a:rPr>
              <a:t>←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>
                <a:solidFill>
                  <a:srgbClr val="000000"/>
                </a:solidFill>
              </a:rPr>
              <a:t>←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|V|−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for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if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&gt;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+ с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// с(u,v) — вес ребра uv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</a:rPr>
              <a:t>←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+ с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>
                <a:solidFill>
                  <a:srgbClr val="000000"/>
                </a:solidFill>
              </a:rPr>
              <a:t>←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                   //u – это предок v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∈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&gt; 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+ с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false              // цикл отрицательного веса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true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i="1" lang="en-US" sz="2600">
                <a:solidFill>
                  <a:srgbClr val="000000"/>
                </a:solidFill>
              </a:rPr>
              <a:t>Алгоритм Беллмана-Форда. Пример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979712" y="3481458"/>
            <a:ext cx="504056" cy="457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815915" y="4939980"/>
            <a:ext cx="504056" cy="457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6408206" y="4939980"/>
            <a:ext cx="504056" cy="457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6334389" y="1574550"/>
            <a:ext cx="504056" cy="457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876629" y="1619388"/>
            <a:ext cx="504056" cy="457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624602" y="1268760"/>
            <a:ext cx="28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588271" y="5445224"/>
            <a:ext cx="28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815915" y="5445224"/>
            <a:ext cx="28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768246" y="1268760"/>
            <a:ext cx="28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475656" y="3481458"/>
            <a:ext cx="28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26"/>
          <p:cNvCxnSpPr>
            <a:stCxn id="208" idx="7"/>
            <a:endCxn id="212" idx="2"/>
          </p:cNvCxnSpPr>
          <p:nvPr/>
        </p:nvCxnSpPr>
        <p:spPr>
          <a:xfrm flipH="1" rot="10800000">
            <a:off x="2409951" y="1848013"/>
            <a:ext cx="1466700" cy="1700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19" name="Google Shape;219;p26"/>
          <p:cNvCxnSpPr>
            <a:stCxn id="212" idx="3"/>
            <a:endCxn id="209" idx="0"/>
          </p:cNvCxnSpPr>
          <p:nvPr/>
        </p:nvCxnSpPr>
        <p:spPr>
          <a:xfrm>
            <a:off x="3950446" y="2009632"/>
            <a:ext cx="117600" cy="2930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0" name="Google Shape;220;p26"/>
          <p:cNvCxnSpPr>
            <a:stCxn id="210" idx="0"/>
            <a:endCxn id="211" idx="5"/>
          </p:cNvCxnSpPr>
          <p:nvPr/>
        </p:nvCxnSpPr>
        <p:spPr>
          <a:xfrm flipH="1" rot="10800000">
            <a:off x="6660234" y="1964880"/>
            <a:ext cx="104400" cy="2975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1" name="Google Shape;221;p26"/>
          <p:cNvCxnSpPr>
            <a:stCxn id="209" idx="7"/>
            <a:endCxn id="211" idx="4"/>
          </p:cNvCxnSpPr>
          <p:nvPr/>
        </p:nvCxnSpPr>
        <p:spPr>
          <a:xfrm flipH="1" rot="10800000">
            <a:off x="4246154" y="2031835"/>
            <a:ext cx="2340300" cy="2975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2" name="Google Shape;222;p26"/>
          <p:cNvCxnSpPr>
            <a:stCxn id="210" idx="2"/>
            <a:endCxn id="208" idx="6"/>
          </p:cNvCxnSpPr>
          <p:nvPr/>
        </p:nvCxnSpPr>
        <p:spPr>
          <a:xfrm rot="10800000">
            <a:off x="2483906" y="3709980"/>
            <a:ext cx="3924300" cy="1458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3" name="Google Shape;223;p26"/>
          <p:cNvCxnSpPr>
            <a:stCxn id="209" idx="6"/>
            <a:endCxn id="210" idx="3"/>
          </p:cNvCxnSpPr>
          <p:nvPr/>
        </p:nvCxnSpPr>
        <p:spPr>
          <a:xfrm>
            <a:off x="4319971" y="5168580"/>
            <a:ext cx="2162100" cy="1617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4" name="Google Shape;224;p26"/>
          <p:cNvCxnSpPr>
            <a:stCxn id="208" idx="5"/>
            <a:endCxn id="209" idx="1"/>
          </p:cNvCxnSpPr>
          <p:nvPr/>
        </p:nvCxnSpPr>
        <p:spPr>
          <a:xfrm>
            <a:off x="2409951" y="3871702"/>
            <a:ext cx="1479900" cy="11352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5" name="Google Shape;225;p26"/>
          <p:cNvCxnSpPr>
            <a:stCxn id="212" idx="4"/>
            <a:endCxn id="210" idx="1"/>
          </p:cNvCxnSpPr>
          <p:nvPr/>
        </p:nvCxnSpPr>
        <p:spPr>
          <a:xfrm>
            <a:off x="4128657" y="2076587"/>
            <a:ext cx="2353500" cy="2930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6" name="Google Shape;226;p26"/>
          <p:cNvCxnSpPr>
            <a:stCxn id="211" idx="3"/>
            <a:endCxn id="212" idx="5"/>
          </p:cNvCxnSpPr>
          <p:nvPr/>
        </p:nvCxnSpPr>
        <p:spPr>
          <a:xfrm rot="5400000">
            <a:off x="5335256" y="936544"/>
            <a:ext cx="44700" cy="2101200"/>
          </a:xfrm>
          <a:prstGeom prst="curvedConnector3">
            <a:avLst>
              <a:gd fmla="val 761506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27" name="Google Shape;227;p26"/>
          <p:cNvCxnSpPr>
            <a:stCxn id="212" idx="7"/>
            <a:endCxn id="211" idx="1"/>
          </p:cNvCxnSpPr>
          <p:nvPr/>
        </p:nvCxnSpPr>
        <p:spPr>
          <a:xfrm rot="-5400000">
            <a:off x="5335118" y="613393"/>
            <a:ext cx="44700" cy="2101200"/>
          </a:xfrm>
          <a:prstGeom prst="curvedConnector3">
            <a:avLst>
              <a:gd fmla="val 761506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28" name="Google Shape;228;p26"/>
          <p:cNvSpPr txBox="1"/>
          <p:nvPr/>
        </p:nvSpPr>
        <p:spPr>
          <a:xfrm>
            <a:off x="6694429" y="314350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726096" y="2438552"/>
            <a:ext cx="396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837612" y="2724149"/>
            <a:ext cx="396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202093" y="4439318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058077" y="517903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688092" y="3229380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855258" y="429449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5262984" y="1938223"/>
            <a:ext cx="396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5099979" y="128413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749164" y="2522658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2061205" y="3519342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6385660" y="1572920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922310" y="1604466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3856276" y="4935348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6446473" y="4937746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6"/>
          <p:cNvCxnSpPr>
            <a:stCxn id="212" idx="4"/>
          </p:cNvCxnSpPr>
          <p:nvPr/>
        </p:nvCxnSpPr>
        <p:spPr>
          <a:xfrm>
            <a:off x="4128657" y="2076587"/>
            <a:ext cx="2353500" cy="2908800"/>
          </a:xfrm>
          <a:prstGeom prst="straightConnector1">
            <a:avLst/>
          </a:prstGeom>
          <a:noFill/>
          <a:ln cap="flat" cmpd="sng" w="127000">
            <a:solidFill>
              <a:srgbClr val="FF0000">
                <a:alpha val="4784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>
            <a:stCxn id="208" idx="5"/>
          </p:cNvCxnSpPr>
          <p:nvPr/>
        </p:nvCxnSpPr>
        <p:spPr>
          <a:xfrm>
            <a:off x="2409951" y="3871702"/>
            <a:ext cx="1462200" cy="1113900"/>
          </a:xfrm>
          <a:prstGeom prst="straightConnector1">
            <a:avLst/>
          </a:prstGeom>
          <a:noFill/>
          <a:ln cap="flat" cmpd="sng" w="127000">
            <a:solidFill>
              <a:srgbClr val="FF0000">
                <a:alpha val="4784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26"/>
          <p:cNvCxnSpPr/>
          <p:nvPr/>
        </p:nvCxnSpPr>
        <p:spPr>
          <a:xfrm flipH="1" rot="10800000">
            <a:off x="2401814" y="1872010"/>
            <a:ext cx="1466678" cy="1700425"/>
          </a:xfrm>
          <a:prstGeom prst="straightConnector1">
            <a:avLst/>
          </a:prstGeom>
          <a:noFill/>
          <a:ln cap="flat" cmpd="sng" w="127000">
            <a:solidFill>
              <a:srgbClr val="FF0000">
                <a:alpha val="4784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26"/>
          <p:cNvCxnSpPr>
            <a:stCxn id="209" idx="7"/>
            <a:endCxn id="239" idx="2"/>
          </p:cNvCxnSpPr>
          <p:nvPr/>
        </p:nvCxnSpPr>
        <p:spPr>
          <a:xfrm flipH="1" rot="10800000">
            <a:off x="4246154" y="2034535"/>
            <a:ext cx="2319600" cy="2972400"/>
          </a:xfrm>
          <a:prstGeom prst="straightConnector1">
            <a:avLst/>
          </a:prstGeom>
          <a:noFill/>
          <a:ln cap="flat" cmpd="sng" w="127000">
            <a:solidFill>
              <a:srgbClr val="FF0000">
                <a:alpha val="4784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3976124" y="1614756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411904" y="4945840"/>
            <a:ext cx="4704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908561" y="4952827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406200" y="1577386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490540" y="4931887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993139" y="1615210"/>
            <a:ext cx="360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6"/>
          <p:cNvCxnSpPr/>
          <p:nvPr/>
        </p:nvCxnSpPr>
        <p:spPr>
          <a:xfrm flipH="1">
            <a:off x="4282488" y="1989485"/>
            <a:ext cx="2101200" cy="44700"/>
          </a:xfrm>
          <a:prstGeom prst="curvedConnector3">
            <a:avLst>
              <a:gd fmla="val 0" name="adj1"/>
            </a:avLst>
          </a:prstGeom>
          <a:noFill/>
          <a:ln cap="flat" cmpd="sng" w="127000">
            <a:solidFill>
              <a:srgbClr val="FF0000">
                <a:alpha val="49803"/>
              </a:srgbClr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57200" y="188640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i="1" lang="en-US" sz="2600">
                <a:solidFill>
                  <a:srgbClr val="000000"/>
                </a:solidFill>
              </a:rPr>
              <a:t>Алгоритм Беллмана-Форда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>
                <a:solidFill>
                  <a:srgbClr val="0070C0"/>
                </a:solidFill>
              </a:rPr>
              <a:t>Оценка сложности алгоритма</a:t>
            </a:r>
            <a:r>
              <a:rPr lang="en-US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Инициализация занимает Θ(</a:t>
            </a:r>
            <a:r>
              <a:rPr i="1" lang="en-US"/>
              <a:t>V</a:t>
            </a:r>
            <a:r>
              <a:rPr lang="en-US"/>
              <a:t>) времени,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каждый из |</a:t>
            </a:r>
            <a:r>
              <a:rPr i="1" lang="en-US"/>
              <a:t>V</a:t>
            </a:r>
            <a:r>
              <a:rPr lang="en-US"/>
              <a:t>|−1 проходов требует Θ(</a:t>
            </a:r>
            <a:r>
              <a:rPr i="1" lang="en-US"/>
              <a:t>E</a:t>
            </a:r>
            <a:r>
              <a:rPr lang="en-US"/>
              <a:t>) времени,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обход по всем ребрам для проверки наличия отрицательного цикла занимает O(</a:t>
            </a:r>
            <a:r>
              <a:rPr i="1" lang="en-US"/>
              <a:t>E</a:t>
            </a:r>
            <a:r>
              <a:rPr lang="en-US"/>
              <a:t>) времени.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Значит, алгоритм Беллмана-Форда работает за </a:t>
            </a:r>
            <a:r>
              <a:rPr lang="en-US">
                <a:solidFill>
                  <a:srgbClr val="0070C0"/>
                </a:solidFill>
              </a:rPr>
              <a:t>O(</a:t>
            </a:r>
            <a:r>
              <a:rPr i="1" lang="en-US">
                <a:solidFill>
                  <a:srgbClr val="0070C0"/>
                </a:solidFill>
              </a:rPr>
              <a:t>VE</a:t>
            </a:r>
            <a:r>
              <a:rPr lang="en-US">
                <a:solidFill>
                  <a:srgbClr val="0070C0"/>
                </a:solidFill>
              </a:rPr>
              <a:t>)</a:t>
            </a:r>
            <a:r>
              <a:rPr lang="en-US"/>
              <a:t> времени.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85800" y="379491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cap="none"/>
              <a:t>Нахождение кратчайших путей между всеми парами вершин</a:t>
            </a:r>
            <a:br>
              <a:rPr lang="en-US"/>
            </a:b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753033" y="170100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500034" y="28572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i="1" lang="en-US" sz="3600"/>
              <a:t>Алгоритм Флойда-Уоршолла</a:t>
            </a:r>
            <a:endParaRPr sz="3600"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57200" y="134076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Пусть </a:t>
            </a:r>
            <a:r>
              <a:rPr i="1" lang="en-US"/>
              <a:t>G</a:t>
            </a:r>
            <a:r>
              <a:rPr lang="en-US"/>
              <a:t>= (</a:t>
            </a:r>
            <a:r>
              <a:rPr i="1" lang="en-US"/>
              <a:t>V</a:t>
            </a:r>
            <a:r>
              <a:rPr lang="en-US"/>
              <a:t>, </a:t>
            </a:r>
            <a:r>
              <a:rPr i="1" lang="en-US"/>
              <a:t>E</a:t>
            </a:r>
            <a:r>
              <a:rPr lang="en-US"/>
              <a:t>) – ориентированный граф,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</a:t>
            </a:r>
            <a:r>
              <a:rPr i="1" lang="en-US"/>
              <a:t>c</a:t>
            </a:r>
            <a:r>
              <a:rPr lang="en-US"/>
              <a:t> : </a:t>
            </a:r>
            <a:r>
              <a:rPr i="1" lang="en-US"/>
              <a:t>E</a:t>
            </a:r>
            <a:r>
              <a:rPr lang="en-US"/>
              <a:t> →</a:t>
            </a:r>
            <a:r>
              <a:rPr i="1" lang="en-US"/>
              <a:t>R</a:t>
            </a:r>
            <a:r>
              <a:rPr baseline="30000" lang="en-US"/>
              <a:t>+</a:t>
            </a:r>
            <a:r>
              <a:rPr lang="en-US"/>
              <a:t>  – функция стоимости ребер графа </a:t>
            </a:r>
            <a:r>
              <a:rPr i="1" lang="en-US"/>
              <a:t>G.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Строим матрицу стоимостей: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c(i, j),  если ребро (i, j)∈E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M[i, j] =		+∞ ,  если ребро (i, j)∉E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0, если i = j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Обозначим через d [i, j] матрицу кратчайших путей между всеми вершинами.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Вершины занумеруем числами от 1 до n.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2267744" y="3284985"/>
            <a:ext cx="642942" cy="1224136"/>
          </a:xfrm>
          <a:prstGeom prst="leftBrace">
            <a:avLst>
              <a:gd fmla="val 38154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457200" y="147567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 sz="3200"/>
              <a:t>Алгоритм Флойда-Уоршолла</a:t>
            </a:r>
            <a:endParaRPr i="1" sz="3200"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Обозначим через d</a:t>
            </a:r>
            <a:r>
              <a:rPr baseline="-25000" lang="en-US"/>
              <a:t>ij</a:t>
            </a:r>
            <a:r>
              <a:rPr baseline="30000" lang="en-US"/>
              <a:t>(k) </a:t>
            </a:r>
            <a:r>
              <a:rPr lang="en-US"/>
              <a:t> стоимость кратчайшего пути из вершины с номером i в вершину с номером j с промежуточными вершинами из множества {1, 2, …, k}.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 M[i, j] , если k = 0,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d</a:t>
            </a:r>
            <a:r>
              <a:rPr baseline="-25000" lang="en-US"/>
              <a:t>ij</a:t>
            </a:r>
            <a:r>
              <a:rPr baseline="30000" lang="en-US"/>
              <a:t>(k) </a:t>
            </a:r>
            <a:r>
              <a:rPr lang="en-US"/>
              <a:t> = </a:t>
            </a:r>
            <a:r>
              <a:rPr baseline="30000" lang="en-US"/>
              <a:t>	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min(d</a:t>
            </a:r>
            <a:r>
              <a:rPr baseline="-25000" lang="en-US"/>
              <a:t>ij</a:t>
            </a:r>
            <a:r>
              <a:rPr baseline="30000" lang="en-US"/>
              <a:t>(k-1)</a:t>
            </a:r>
            <a:r>
              <a:rPr lang="en-US"/>
              <a:t> , d</a:t>
            </a:r>
            <a:r>
              <a:rPr baseline="-25000" lang="en-US"/>
              <a:t>ik</a:t>
            </a:r>
            <a:r>
              <a:rPr baseline="30000" lang="en-US"/>
              <a:t>(k-1)</a:t>
            </a:r>
            <a:r>
              <a:rPr lang="en-US"/>
              <a:t> + d</a:t>
            </a:r>
            <a:r>
              <a:rPr baseline="-25000" lang="en-US"/>
              <a:t>kj</a:t>
            </a:r>
            <a:r>
              <a:rPr baseline="30000" lang="en-US"/>
              <a:t>(k-1)</a:t>
            </a:r>
            <a:r>
              <a:rPr lang="en-US"/>
              <a:t> ), если k≥1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</a:t>
            </a:r>
            <a:r>
              <a:rPr baseline="30000" lang="en-US"/>
              <a:t>(n) </a:t>
            </a:r>
            <a:r>
              <a:rPr lang="en-US"/>
              <a:t>содержит искомое решение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1857356" y="3429000"/>
            <a:ext cx="500066" cy="1428760"/>
          </a:xfrm>
          <a:prstGeom prst="leftBrace">
            <a:avLst>
              <a:gd fmla="val 2997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Флойда-Уоршолла</a:t>
            </a:r>
            <a:endParaRPr i="1" sz="3200"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214282" y="857232"/>
            <a:ext cx="8715436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Floyd-Warshall(M, 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D</a:t>
            </a:r>
            <a:r>
              <a:rPr baseline="30000" lang="en-US"/>
              <a:t>(0) </a:t>
            </a:r>
            <a:r>
              <a:rPr lang="en-US"/>
              <a:t>← M;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for k ← 1 to n do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		for i ←1 to n do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for j ← 1 to n do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d</a:t>
            </a:r>
            <a:r>
              <a:rPr baseline="-25000" lang="en-US"/>
              <a:t>ij</a:t>
            </a:r>
            <a:r>
              <a:rPr baseline="30000" lang="en-US"/>
              <a:t>(k) </a:t>
            </a:r>
            <a:r>
              <a:rPr lang="en-US"/>
              <a:t>← min(d</a:t>
            </a:r>
            <a:r>
              <a:rPr baseline="-25000" lang="en-US"/>
              <a:t>ij</a:t>
            </a:r>
            <a:r>
              <a:rPr baseline="30000" lang="en-US"/>
              <a:t>(k-1)</a:t>
            </a:r>
            <a:r>
              <a:rPr lang="en-US"/>
              <a:t>, d</a:t>
            </a:r>
            <a:r>
              <a:rPr baseline="-25000" lang="en-US"/>
              <a:t>ik</a:t>
            </a:r>
            <a:r>
              <a:rPr baseline="30000" lang="en-US"/>
              <a:t>(k-1) </a:t>
            </a:r>
            <a:r>
              <a:rPr lang="en-US"/>
              <a:t>+ d</a:t>
            </a:r>
            <a:r>
              <a:rPr baseline="-25000" lang="en-US"/>
              <a:t>kj</a:t>
            </a:r>
            <a:r>
              <a:rPr baseline="30000" lang="en-US"/>
              <a:t>(k-1) </a:t>
            </a:r>
            <a:r>
              <a:rPr lang="en-US"/>
              <a:t>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return D</a:t>
            </a:r>
            <a:r>
              <a:rPr baseline="30000" lang="en-US"/>
              <a:t>(n)</a:t>
            </a:r>
            <a:r>
              <a:rPr lang="en-US"/>
              <a:t>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Определения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28596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Пусть </a:t>
            </a:r>
            <a:r>
              <a:rPr i="1" lang="en-US"/>
              <a:t>G</a:t>
            </a:r>
            <a:r>
              <a:rPr lang="en-US"/>
              <a:t> = (</a:t>
            </a:r>
            <a:r>
              <a:rPr i="1" lang="en-US"/>
              <a:t>V</a:t>
            </a:r>
            <a:r>
              <a:rPr lang="en-US"/>
              <a:t>, </a:t>
            </a:r>
            <a:r>
              <a:rPr i="1" lang="en-US"/>
              <a:t>E</a:t>
            </a:r>
            <a:r>
              <a:rPr lang="en-US"/>
              <a:t>) – ориентированный граф. Поставим в соответствие каждому ребру </a:t>
            </a:r>
            <a:r>
              <a:rPr i="1" lang="en-US"/>
              <a:t>e</a:t>
            </a:r>
            <a:r>
              <a:rPr lang="en-US"/>
              <a:t>∈</a:t>
            </a:r>
            <a:r>
              <a:rPr i="1" lang="en-US"/>
              <a:t>E </a:t>
            </a:r>
            <a:r>
              <a:rPr lang="en-US"/>
              <a:t>в графе G неотрицательную стоимость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e</a:t>
            </a:r>
            <a:r>
              <a:rPr lang="en-US"/>
              <a:t>).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c: E </a:t>
            </a:r>
            <a:r>
              <a:rPr lang="en-US"/>
              <a:t>→</a:t>
            </a:r>
            <a:r>
              <a:rPr i="1" lang="en-US"/>
              <a:t> R</a:t>
            </a:r>
            <a:r>
              <a:rPr baseline="30000" i="1" lang="en-US"/>
              <a:t>+</a:t>
            </a:r>
            <a:r>
              <a:rPr i="1" lang="en-US"/>
              <a:t> - </a:t>
            </a:r>
            <a:r>
              <a:rPr i="1" lang="en-US">
                <a:solidFill>
                  <a:srgbClr val="FF0000"/>
                </a:solidFill>
              </a:rPr>
              <a:t>функция стоимости</a:t>
            </a:r>
            <a:endParaRPr i="1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Стоимость пути </a:t>
            </a:r>
            <a:r>
              <a:rPr lang="en-US"/>
              <a:t>определяется как сумма стоимостей ребер, образующих его.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Задача о нахождении кратчайшего пути </a:t>
            </a:r>
            <a:r>
              <a:rPr lang="en-US"/>
              <a:t>состоит в нахождении для каждой пары узлов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/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/>
              <a:t>) пути наименьшей стоимости.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Транзитивное замыкание графа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1000108"/>
            <a:ext cx="8472518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ориентированный граф.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Транзитивным замыканием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графа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называется граф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) , в котором из вершины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в вершину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идет дуга ⇔ существует путь из вершины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в вершину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в графе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)∈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&amp;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∈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⇒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)∈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&amp;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∈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&amp;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∈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Построение транзитивного замыкания графа. Пример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1000097" y="2385948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2143105" y="3028890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2071667" y="1885882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3214675" y="2457386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1000097" y="238594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214675" y="245738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2071667" y="188588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33"/>
          <p:cNvCxnSpPr>
            <a:stCxn id="303" idx="0"/>
            <a:endCxn id="305" idx="1"/>
          </p:cNvCxnSpPr>
          <p:nvPr/>
        </p:nvCxnSpPr>
        <p:spPr>
          <a:xfrm rot="-5400000">
            <a:off x="1464552" y="1778748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7" name="Google Shape;307;p33"/>
          <p:cNvCxnSpPr>
            <a:stCxn id="304" idx="2"/>
          </p:cNvCxnSpPr>
          <p:nvPr/>
        </p:nvCxnSpPr>
        <p:spPr>
          <a:xfrm rot="5400000">
            <a:off x="2740880" y="2617046"/>
            <a:ext cx="390600" cy="8715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8" name="Google Shape;308;p33"/>
          <p:cNvCxnSpPr>
            <a:stCxn id="305" idx="2"/>
          </p:cNvCxnSpPr>
          <p:nvPr/>
        </p:nvCxnSpPr>
        <p:spPr>
          <a:xfrm rot="5400000">
            <a:off x="1814622" y="2685892"/>
            <a:ext cx="814200" cy="14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9" name="Google Shape;309;p33"/>
          <p:cNvCxnSpPr>
            <a:endCxn id="304" idx="1"/>
          </p:cNvCxnSpPr>
          <p:nvPr/>
        </p:nvCxnSpPr>
        <p:spPr>
          <a:xfrm flipH="1" rot="10800000">
            <a:off x="2300275" y="2657441"/>
            <a:ext cx="914400" cy="371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0" name="Google Shape;310;p33"/>
          <p:cNvCxnSpPr>
            <a:endCxn id="303" idx="2"/>
          </p:cNvCxnSpPr>
          <p:nvPr/>
        </p:nvCxnSpPr>
        <p:spPr>
          <a:xfrm rot="10800000">
            <a:off x="1157352" y="2786058"/>
            <a:ext cx="985800" cy="3999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p33"/>
          <p:cNvCxnSpPr>
            <a:stCxn id="301" idx="6"/>
            <a:endCxn id="304" idx="0"/>
          </p:cNvCxnSpPr>
          <p:nvPr/>
        </p:nvCxnSpPr>
        <p:spPr>
          <a:xfrm>
            <a:off x="2428857" y="2064477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2" name="Google Shape;312;p33"/>
          <p:cNvSpPr txBox="1"/>
          <p:nvPr/>
        </p:nvSpPr>
        <p:spPr>
          <a:xfrm>
            <a:off x="2157485" y="300037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143107" y="4143379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3"/>
          <p:cNvCxnSpPr>
            <a:stCxn id="299" idx="3"/>
            <a:endCxn id="313" idx="2"/>
          </p:cNvCxnSpPr>
          <p:nvPr/>
        </p:nvCxnSpPr>
        <p:spPr>
          <a:xfrm flipH="1" rot="-5400000">
            <a:off x="782256" y="2960979"/>
            <a:ext cx="1631100" cy="10908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33"/>
          <p:cNvCxnSpPr>
            <a:stCxn id="312" idx="2"/>
            <a:endCxn id="313" idx="0"/>
          </p:cNvCxnSpPr>
          <p:nvPr/>
        </p:nvCxnSpPr>
        <p:spPr>
          <a:xfrm flipH="1" rot="-5400000">
            <a:off x="1946790" y="3768432"/>
            <a:ext cx="742800" cy="6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33"/>
          <p:cNvCxnSpPr>
            <a:endCxn id="313" idx="6"/>
          </p:cNvCxnSpPr>
          <p:nvPr/>
        </p:nvCxnSpPr>
        <p:spPr>
          <a:xfrm rot="5400000">
            <a:off x="2232397" y="3053874"/>
            <a:ext cx="1536000" cy="1000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7" name="Google Shape;317;p33"/>
          <p:cNvSpPr txBox="1"/>
          <p:nvPr/>
        </p:nvSpPr>
        <p:spPr>
          <a:xfrm>
            <a:off x="2143108" y="414338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5143502" y="2814576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6286510" y="3457518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6215072" y="2314510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7358080" y="2886014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5143502" y="281457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7358080" y="288601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6215072" y="231451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3"/>
          <p:cNvCxnSpPr>
            <a:stCxn id="322" idx="0"/>
            <a:endCxn id="324" idx="1"/>
          </p:cNvCxnSpPr>
          <p:nvPr/>
        </p:nvCxnSpPr>
        <p:spPr>
          <a:xfrm rot="-5400000">
            <a:off x="5607957" y="2207376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6" name="Google Shape;326;p33"/>
          <p:cNvCxnSpPr>
            <a:stCxn id="323" idx="2"/>
          </p:cNvCxnSpPr>
          <p:nvPr/>
        </p:nvCxnSpPr>
        <p:spPr>
          <a:xfrm rot="5400000">
            <a:off x="6884285" y="3045674"/>
            <a:ext cx="390600" cy="8715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33"/>
          <p:cNvCxnSpPr>
            <a:stCxn id="324" idx="2"/>
          </p:cNvCxnSpPr>
          <p:nvPr/>
        </p:nvCxnSpPr>
        <p:spPr>
          <a:xfrm rot="5400000">
            <a:off x="5958027" y="3114520"/>
            <a:ext cx="814200" cy="14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33"/>
          <p:cNvCxnSpPr>
            <a:endCxn id="323" idx="1"/>
          </p:cNvCxnSpPr>
          <p:nvPr/>
        </p:nvCxnSpPr>
        <p:spPr>
          <a:xfrm flipH="1" rot="10800000">
            <a:off x="6443680" y="3086069"/>
            <a:ext cx="914400" cy="371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33"/>
          <p:cNvCxnSpPr>
            <a:endCxn id="322" idx="2"/>
          </p:cNvCxnSpPr>
          <p:nvPr/>
        </p:nvCxnSpPr>
        <p:spPr>
          <a:xfrm rot="10800000">
            <a:off x="5300757" y="3214686"/>
            <a:ext cx="985800" cy="3999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0" name="Google Shape;330;p33"/>
          <p:cNvCxnSpPr>
            <a:stCxn id="320" idx="6"/>
            <a:endCxn id="323" idx="0"/>
          </p:cNvCxnSpPr>
          <p:nvPr/>
        </p:nvCxnSpPr>
        <p:spPr>
          <a:xfrm>
            <a:off x="6572262" y="2493105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1" name="Google Shape;331;p33"/>
          <p:cNvSpPr txBox="1"/>
          <p:nvPr/>
        </p:nvSpPr>
        <p:spPr>
          <a:xfrm>
            <a:off x="6300890" y="342900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6286512" y="4572007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33"/>
          <p:cNvCxnSpPr>
            <a:stCxn id="318" idx="3"/>
            <a:endCxn id="332" idx="2"/>
          </p:cNvCxnSpPr>
          <p:nvPr/>
        </p:nvCxnSpPr>
        <p:spPr>
          <a:xfrm flipH="1" rot="-5400000">
            <a:off x="4925661" y="3389607"/>
            <a:ext cx="1631100" cy="10908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4" name="Google Shape;334;p33"/>
          <p:cNvCxnSpPr>
            <a:stCxn id="331" idx="2"/>
            <a:endCxn id="332" idx="0"/>
          </p:cNvCxnSpPr>
          <p:nvPr/>
        </p:nvCxnSpPr>
        <p:spPr>
          <a:xfrm flipH="1" rot="-5400000">
            <a:off x="6090195" y="4197060"/>
            <a:ext cx="742800" cy="6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5" name="Google Shape;335;p33"/>
          <p:cNvCxnSpPr>
            <a:endCxn id="332" idx="6"/>
          </p:cNvCxnSpPr>
          <p:nvPr/>
        </p:nvCxnSpPr>
        <p:spPr>
          <a:xfrm rot="5400000">
            <a:off x="6375802" y="3482502"/>
            <a:ext cx="1536000" cy="1000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6" name="Google Shape;336;p33"/>
          <p:cNvSpPr txBox="1"/>
          <p:nvPr/>
        </p:nvSpPr>
        <p:spPr>
          <a:xfrm>
            <a:off x="6286513" y="45720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337" name="Google Shape;337;p33"/>
          <p:cNvCxnSpPr>
            <a:stCxn id="324" idx="2"/>
          </p:cNvCxnSpPr>
          <p:nvPr/>
        </p:nvCxnSpPr>
        <p:spPr>
          <a:xfrm rot="5400000">
            <a:off x="5686377" y="2457370"/>
            <a:ext cx="428700" cy="943200"/>
          </a:xfrm>
          <a:prstGeom prst="curvedConnector2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8" name="Google Shape;338;p33"/>
          <p:cNvCxnSpPr>
            <a:stCxn id="322" idx="2"/>
            <a:endCxn id="322" idx="0"/>
          </p:cNvCxnSpPr>
          <p:nvPr/>
        </p:nvCxnSpPr>
        <p:spPr>
          <a:xfrm rot="-5400000">
            <a:off x="5100957" y="3014286"/>
            <a:ext cx="400200" cy="600"/>
          </a:xfrm>
          <a:prstGeom prst="curvedConnector5">
            <a:avLst>
              <a:gd fmla="val -57320" name="adj1"/>
              <a:gd fmla="val -140376876" name="adj2"/>
              <a:gd fmla="val 156900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9" name="Google Shape;339;p33"/>
          <p:cNvCxnSpPr>
            <a:stCxn id="322" idx="0"/>
            <a:endCxn id="331" idx="1"/>
          </p:cNvCxnSpPr>
          <p:nvPr/>
        </p:nvCxnSpPr>
        <p:spPr>
          <a:xfrm flipH="1" rot="-5400000">
            <a:off x="5393607" y="2721726"/>
            <a:ext cx="814500" cy="1000200"/>
          </a:xfrm>
          <a:prstGeom prst="curvedConnector4">
            <a:avLst>
              <a:gd fmla="val -28066" name="adj1"/>
              <a:gd fmla="val 57858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0" name="Google Shape;340;p33"/>
          <p:cNvCxnSpPr>
            <a:stCxn id="324" idx="0"/>
            <a:endCxn id="332" idx="6"/>
          </p:cNvCxnSpPr>
          <p:nvPr/>
        </p:nvCxnSpPr>
        <p:spPr>
          <a:xfrm flipH="1" rot="-5400000">
            <a:off x="5290077" y="3396760"/>
            <a:ext cx="2436000" cy="271500"/>
          </a:xfrm>
          <a:prstGeom prst="curvedConnector4">
            <a:avLst>
              <a:gd fmla="val -9384" name="adj1"/>
              <a:gd fmla="val 184153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33"/>
          <p:cNvCxnSpPr>
            <a:stCxn id="322" idx="0"/>
          </p:cNvCxnSpPr>
          <p:nvPr/>
        </p:nvCxnSpPr>
        <p:spPr>
          <a:xfrm flipH="1" rot="-5400000">
            <a:off x="6372357" y="1742976"/>
            <a:ext cx="223800" cy="2367000"/>
          </a:xfrm>
          <a:prstGeom prst="curvedConnector4">
            <a:avLst>
              <a:gd fmla="val -566439" name="adj1"/>
              <a:gd fmla="val 86099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33"/>
          <p:cNvCxnSpPr>
            <a:stCxn id="320" idx="7"/>
            <a:endCxn id="324" idx="2"/>
          </p:cNvCxnSpPr>
          <p:nvPr/>
        </p:nvCxnSpPr>
        <p:spPr>
          <a:xfrm rot="5400000">
            <a:off x="6272303" y="2466869"/>
            <a:ext cx="347700" cy="147600"/>
          </a:xfrm>
          <a:prstGeom prst="curvedConnector5">
            <a:avLst>
              <a:gd fmla="val -180273" name="adj1"/>
              <a:gd fmla="val 381422" name="adj2"/>
              <a:gd fmla="val 102148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3" name="Google Shape;343;p33"/>
          <p:cNvCxnSpPr>
            <a:stCxn id="323" idx="1"/>
            <a:endCxn id="320" idx="6"/>
          </p:cNvCxnSpPr>
          <p:nvPr/>
        </p:nvCxnSpPr>
        <p:spPr>
          <a:xfrm rot="10800000">
            <a:off x="6572380" y="2492969"/>
            <a:ext cx="785700" cy="593100"/>
          </a:xfrm>
          <a:prstGeom prst="curvedConnector3">
            <a:avLst>
              <a:gd fmla="val 50008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4" name="Google Shape;344;p33"/>
          <p:cNvCxnSpPr>
            <a:stCxn id="323" idx="1"/>
            <a:endCxn id="318" idx="5"/>
          </p:cNvCxnSpPr>
          <p:nvPr/>
        </p:nvCxnSpPr>
        <p:spPr>
          <a:xfrm flipH="1">
            <a:off x="5448280" y="3086069"/>
            <a:ext cx="1909800" cy="33300"/>
          </a:xfrm>
          <a:prstGeom prst="curvedConnector4">
            <a:avLst>
              <a:gd fmla="val 52488" name="adj1"/>
              <a:gd fmla="val 1287252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5" name="Google Shape;345;p33"/>
          <p:cNvCxnSpPr>
            <a:stCxn id="321" idx="1"/>
            <a:endCxn id="321" idx="6"/>
          </p:cNvCxnSpPr>
          <p:nvPr/>
        </p:nvCxnSpPr>
        <p:spPr>
          <a:xfrm flipH="1" rot="-5400000">
            <a:off x="7499639" y="2849073"/>
            <a:ext cx="126300" cy="304800"/>
          </a:xfrm>
          <a:prstGeom prst="curvedConnector4">
            <a:avLst>
              <a:gd fmla="val -561055" name="adj1"/>
              <a:gd fmla="val 175026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6" name="Google Shape;346;p33"/>
          <p:cNvCxnSpPr>
            <a:stCxn id="319" idx="7"/>
          </p:cNvCxnSpPr>
          <p:nvPr/>
        </p:nvCxnSpPr>
        <p:spPr>
          <a:xfrm flipH="1" rot="5400000">
            <a:off x="6112741" y="3031177"/>
            <a:ext cx="866700" cy="90600"/>
          </a:xfrm>
          <a:prstGeom prst="curvedConnector3">
            <a:avLst>
              <a:gd fmla="val 49997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7" name="Google Shape;347;p33"/>
          <p:cNvCxnSpPr>
            <a:endCxn id="331" idx="2"/>
          </p:cNvCxnSpPr>
          <p:nvPr/>
        </p:nvCxnSpPr>
        <p:spPr>
          <a:xfrm flipH="1">
            <a:off x="6458145" y="3786210"/>
            <a:ext cx="185700" cy="42900"/>
          </a:xfrm>
          <a:prstGeom prst="curvedConnector4">
            <a:avLst>
              <a:gd fmla="val -302043" name="adj1"/>
              <a:gd fmla="val 1354817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Построение транзитивного замыкания графа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Обозначим через </a:t>
            </a:r>
            <a:r>
              <a:rPr i="1" lang="en-US"/>
              <a:t>t</a:t>
            </a:r>
            <a:r>
              <a:rPr baseline="-25000" i="1" lang="en-US"/>
              <a:t>ij</a:t>
            </a:r>
            <a:r>
              <a:rPr baseline="30000" lang="en-US"/>
              <a:t>(</a:t>
            </a:r>
            <a:r>
              <a:rPr baseline="30000" i="1" lang="en-US"/>
              <a:t>k</a:t>
            </a:r>
            <a:r>
              <a:rPr baseline="30000" lang="en-US"/>
              <a:t>) </a:t>
            </a:r>
            <a:r>
              <a:rPr lang="en-US"/>
              <a:t> наличие пути из вершины с номером</a:t>
            </a:r>
            <a:r>
              <a:rPr i="1" lang="en-US"/>
              <a:t> i </a:t>
            </a:r>
            <a:r>
              <a:rPr lang="en-US"/>
              <a:t>в вершину с номером j с промежуточными вершинами из множества {1, 2, …, </a:t>
            </a:r>
            <a:r>
              <a:rPr i="1" lang="en-US"/>
              <a:t>k</a:t>
            </a:r>
            <a:r>
              <a:rPr lang="en-US"/>
              <a:t>}. </a:t>
            </a:r>
            <a:r>
              <a:rPr i="1" lang="en-US"/>
              <a:t>M</a:t>
            </a:r>
            <a:r>
              <a:rPr lang="en-US"/>
              <a:t> – матрица смежности графа </a:t>
            </a:r>
            <a:r>
              <a:rPr i="1" lang="en-US"/>
              <a:t>G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 </a:t>
            </a:r>
            <a:r>
              <a:rPr i="1" lang="en-US"/>
              <a:t>M</a:t>
            </a:r>
            <a:r>
              <a:rPr lang="en-US"/>
              <a:t>[i, j] , если </a:t>
            </a:r>
            <a:r>
              <a:rPr i="1" lang="en-US"/>
              <a:t>k</a:t>
            </a:r>
            <a:r>
              <a:rPr lang="en-US"/>
              <a:t> = 0,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t</a:t>
            </a:r>
            <a:r>
              <a:rPr baseline="-25000" lang="en-US"/>
              <a:t>ij</a:t>
            </a:r>
            <a:r>
              <a:rPr baseline="30000" lang="en-US"/>
              <a:t>(k) </a:t>
            </a:r>
            <a:r>
              <a:rPr lang="en-US"/>
              <a:t> = </a:t>
            </a:r>
            <a:r>
              <a:rPr baseline="30000" lang="en-US"/>
              <a:t>	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t</a:t>
            </a:r>
            <a:r>
              <a:rPr baseline="-25000" lang="en-US"/>
              <a:t>ij</a:t>
            </a:r>
            <a:r>
              <a:rPr baseline="30000" lang="en-US"/>
              <a:t>(</a:t>
            </a:r>
            <a:r>
              <a:rPr baseline="30000" i="1" lang="en-US"/>
              <a:t>k</a:t>
            </a:r>
            <a:r>
              <a:rPr baseline="30000" lang="en-US"/>
              <a:t>-1)</a:t>
            </a:r>
            <a:r>
              <a:rPr lang="en-US"/>
              <a:t> ∨ (t</a:t>
            </a:r>
            <a:r>
              <a:rPr baseline="-25000" lang="en-US"/>
              <a:t>ik</a:t>
            </a:r>
            <a:r>
              <a:rPr baseline="30000" lang="en-US"/>
              <a:t>(</a:t>
            </a:r>
            <a:r>
              <a:rPr baseline="30000" i="1" lang="en-US"/>
              <a:t>k</a:t>
            </a:r>
            <a:r>
              <a:rPr baseline="30000" lang="en-US"/>
              <a:t>-1)</a:t>
            </a:r>
            <a:r>
              <a:rPr lang="en-US"/>
              <a:t> ∧ t</a:t>
            </a:r>
            <a:r>
              <a:rPr baseline="-25000" lang="en-US"/>
              <a:t>kj</a:t>
            </a:r>
            <a:r>
              <a:rPr baseline="30000" lang="en-US"/>
              <a:t>(</a:t>
            </a:r>
            <a:r>
              <a:rPr baseline="30000" i="1" lang="en-US"/>
              <a:t>k</a:t>
            </a:r>
            <a:r>
              <a:rPr baseline="30000" lang="en-US"/>
              <a:t>-1)</a:t>
            </a:r>
            <a:r>
              <a:rPr lang="en-US"/>
              <a:t> ), если </a:t>
            </a:r>
            <a:r>
              <a:rPr i="1" lang="en-US"/>
              <a:t>k</a:t>
            </a:r>
            <a:r>
              <a:rPr lang="en-US"/>
              <a:t>≥1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</a:t>
            </a:r>
            <a:r>
              <a:rPr baseline="30000" lang="en-US"/>
              <a:t>(n) </a:t>
            </a:r>
            <a:r>
              <a:rPr lang="en-US"/>
              <a:t>содержит искомое решение.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1785918" y="3286124"/>
            <a:ext cx="428628" cy="1357322"/>
          </a:xfrm>
          <a:prstGeom prst="leftBrace">
            <a:avLst>
              <a:gd fmla="val 70268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285720" y="201052"/>
            <a:ext cx="885828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Алгоритм построения транзитивного замыкания графа</a:t>
            </a:r>
            <a:endParaRPr/>
          </a:p>
        </p:txBody>
      </p:sp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428596" y="1071546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en-US"/>
              <a:t>процедура</a:t>
            </a:r>
            <a:r>
              <a:rPr i="1" lang="en-US"/>
              <a:t> Транзитивное_замыкание</a:t>
            </a:r>
            <a:r>
              <a:rPr lang="en-US"/>
              <a:t> (</a:t>
            </a:r>
            <a:r>
              <a:rPr i="1" lang="en-US"/>
              <a:t>M</a:t>
            </a:r>
            <a:r>
              <a:rPr lang="en-US"/>
              <a:t>, 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i="1" lang="en-US"/>
              <a:t>T </a:t>
            </a:r>
            <a:r>
              <a:rPr lang="en-US"/>
              <a:t>← </a:t>
            </a:r>
            <a:r>
              <a:rPr i="1" lang="en-US"/>
              <a:t>M</a:t>
            </a:r>
            <a:endParaRPr/>
          </a:p>
          <a:p>
            <a:pPr indent="0" lvl="0" marL="357188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для всех </a:t>
            </a:r>
            <a:r>
              <a:rPr i="1" lang="en-US"/>
              <a:t>k</a:t>
            </a:r>
            <a:r>
              <a:rPr lang="en-US"/>
              <a:t> от 1 до </a:t>
            </a:r>
            <a:r>
              <a:rPr i="1" lang="en-US"/>
              <a:t>n</a:t>
            </a:r>
            <a:r>
              <a:rPr lang="en-US"/>
              <a:t> выполнить </a:t>
            </a:r>
            <a:endParaRPr/>
          </a:p>
          <a:p>
            <a:pPr indent="461963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для всех </a:t>
            </a:r>
            <a:r>
              <a:rPr i="1" lang="en-US"/>
              <a:t>i</a:t>
            </a:r>
            <a:r>
              <a:rPr lang="en-US"/>
              <a:t> от 1 до </a:t>
            </a:r>
            <a:r>
              <a:rPr i="1" lang="en-US"/>
              <a:t>n</a:t>
            </a:r>
            <a:r>
              <a:rPr lang="en-US"/>
              <a:t> выполнить</a:t>
            </a:r>
            <a:endParaRPr/>
          </a:p>
          <a:p>
            <a:pPr indent="909638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для всех </a:t>
            </a:r>
            <a:r>
              <a:rPr i="1" lang="en-US"/>
              <a:t>j</a:t>
            </a:r>
            <a:r>
              <a:rPr lang="en-US"/>
              <a:t> от 1 до </a:t>
            </a:r>
            <a:r>
              <a:rPr i="1" lang="en-US"/>
              <a:t>n</a:t>
            </a:r>
            <a:r>
              <a:rPr lang="en-US"/>
              <a:t> выполнить</a:t>
            </a:r>
            <a:endParaRPr/>
          </a:p>
          <a:p>
            <a:pPr indent="1357313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если </a:t>
            </a:r>
            <a:r>
              <a:rPr i="1" lang="en-US"/>
              <a:t>t</a:t>
            </a:r>
            <a:r>
              <a:rPr baseline="-25000" i="1" lang="en-US"/>
              <a:t>ik</a:t>
            </a:r>
            <a:r>
              <a:rPr baseline="30000" lang="en-US"/>
              <a:t> </a:t>
            </a:r>
            <a:r>
              <a:rPr lang="en-US"/>
              <a:t>= 1 и </a:t>
            </a:r>
            <a:r>
              <a:rPr i="1" lang="en-US"/>
              <a:t>t</a:t>
            </a:r>
            <a:r>
              <a:rPr baseline="-25000" i="1" lang="en-US"/>
              <a:t>kj</a:t>
            </a:r>
            <a:r>
              <a:rPr baseline="30000" i="1" lang="en-US"/>
              <a:t> </a:t>
            </a:r>
            <a:r>
              <a:rPr i="1" lang="en-US"/>
              <a:t>= </a:t>
            </a:r>
            <a:r>
              <a:rPr lang="en-US"/>
              <a:t>1 то</a:t>
            </a:r>
            <a:endParaRPr/>
          </a:p>
          <a:p>
            <a:pPr indent="1814513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t</a:t>
            </a:r>
            <a:r>
              <a:rPr baseline="-25000" i="1" lang="en-US"/>
              <a:t>ij </a:t>
            </a:r>
            <a:r>
              <a:rPr baseline="30000" lang="en-US"/>
              <a:t> </a:t>
            </a:r>
            <a:r>
              <a:rPr lang="en-US"/>
              <a:t>← 1</a:t>
            </a:r>
            <a:endParaRPr/>
          </a:p>
          <a:p>
            <a:pPr indent="909638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конец цикла</a:t>
            </a:r>
            <a:endParaRPr/>
          </a:p>
          <a:p>
            <a:pPr indent="461963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конец цикла</a:t>
            </a:r>
            <a:endParaRPr/>
          </a:p>
          <a:p>
            <a:pPr indent="14288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конец цикла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выдать </a:t>
            </a:r>
            <a:r>
              <a:rPr i="1" lang="en-US"/>
              <a:t>T</a:t>
            </a:r>
            <a:endParaRPr i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конец процедуры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447395" y="116632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Пятиминутка (часть 1)</a:t>
            </a:r>
            <a:r>
              <a:rPr lang="en-US"/>
              <a:t> </a:t>
            </a:r>
            <a:endParaRPr/>
          </a:p>
        </p:txBody>
      </p:sp>
      <p:pic>
        <p:nvPicPr>
          <p:cNvPr id="366" name="Google Shape;36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772816"/>
            <a:ext cx="15049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827584" y="980728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Построить транзитивное замыкание графа (нарисовать граф и матрицу смежности)</a:t>
            </a:r>
            <a:endParaRPr/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1916832"/>
            <a:ext cx="1504950" cy="20661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36"/>
          <p:cNvGraphicFramePr/>
          <p:nvPr/>
        </p:nvGraphicFramePr>
        <p:xfrm>
          <a:off x="5436096" y="2019474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{1C1B8F96-F288-4E35-B9CE-B117378B4BD7}</a:tableStyleId>
              </a:tblPr>
              <a:tblGrid>
                <a:gridCol w="517575"/>
                <a:gridCol w="517575"/>
                <a:gridCol w="517575"/>
                <a:gridCol w="517575"/>
                <a:gridCol w="517575"/>
                <a:gridCol w="517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107504" y="116632"/>
            <a:ext cx="4186808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Пятиминутка (часть 2)</a:t>
            </a:r>
            <a:endParaRPr/>
          </a:p>
        </p:txBody>
      </p:sp>
      <p:graphicFrame>
        <p:nvGraphicFramePr>
          <p:cNvPr id="375" name="Google Shape;375;p37"/>
          <p:cNvGraphicFramePr/>
          <p:nvPr/>
        </p:nvGraphicFramePr>
        <p:xfrm>
          <a:off x="395536" y="35277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{2E7995E8-0CA4-47F5-8917-A9AB8B4FE1D2}</a:tableStyleId>
              </a:tblPr>
              <a:tblGrid>
                <a:gridCol w="601075"/>
                <a:gridCol w="147205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  <a:gridCol w="570900"/>
              </a:tblGrid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Шаг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D[w]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D[1]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D[2]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D[3]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D[4]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D[5]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D[6]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D[7]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D[8]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D[9]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</a:tbl>
          </a:graphicData>
        </a:graphic>
      </p:graphicFrame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80728"/>
            <a:ext cx="2220595" cy="22205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37"/>
          <p:cNvGraphicFramePr/>
          <p:nvPr/>
        </p:nvGraphicFramePr>
        <p:xfrm>
          <a:off x="2915816" y="8517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{2E7995E8-0CA4-47F5-8917-A9AB8B4FE1D2}</a:tableStyleId>
              </a:tblPr>
              <a:tblGrid>
                <a:gridCol w="360800"/>
                <a:gridCol w="3602550"/>
                <a:gridCol w="789175"/>
              </a:tblGrid>
              <a:tr h="19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№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Путь до этой вершины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Длина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78" name="Google Shape;378;p37"/>
          <p:cNvSpPr/>
          <p:nvPr/>
        </p:nvSpPr>
        <p:spPr>
          <a:xfrm>
            <a:off x="4406831" y="78599"/>
            <a:ext cx="41868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Методом Дейкстры найти кратчайшие пути из вершины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все другие вершины (заполнить таблицу ниже)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95536" y="2420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Нахождение кратчайшего пути </a:t>
            </a:r>
            <a:br>
              <a:rPr i="1" lang="en-US"/>
            </a:br>
            <a:r>
              <a:rPr i="1" lang="en-US"/>
              <a:t>из одного источника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/>
              <a:t>Алгоритм Дейкстры</a:t>
            </a:r>
            <a:endParaRPr i="1" sz="28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857232"/>
            <a:ext cx="8229600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Идея алгоритма Дейкстры </a:t>
            </a:r>
            <a:r>
              <a:rPr lang="en-US"/>
              <a:t>нахождения кратчайших путей из одной вершины во все другие состоит в следующем.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Строится множество S, содержащее вершины графа, кратчайшие расстояния до которых от источника известны.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На каждом шаге добавляется тот из оставшихся узлов, кратчайшее расстояние до которого меньше всех других оставшихся узлов.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Дейкстры</a:t>
            </a:r>
            <a:endParaRPr i="1" sz="32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785794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Вход: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	G</a:t>
            </a:r>
            <a:r>
              <a:rPr lang="en-US"/>
              <a:t>= (</a:t>
            </a:r>
            <a:r>
              <a:rPr i="1" lang="en-US"/>
              <a:t>V</a:t>
            </a:r>
            <a:r>
              <a:rPr lang="en-US"/>
              <a:t>, </a:t>
            </a:r>
            <a:r>
              <a:rPr i="1" lang="en-US"/>
              <a:t>E</a:t>
            </a:r>
            <a:r>
              <a:rPr lang="en-US"/>
              <a:t>) – ориентированный граф,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i="1" lang="en-US"/>
              <a:t>v</a:t>
            </a:r>
            <a:r>
              <a:rPr baseline="-25000" lang="en-US"/>
              <a:t>0</a:t>
            </a:r>
            <a:r>
              <a:rPr lang="en-US"/>
              <a:t> ∈</a:t>
            </a:r>
            <a:r>
              <a:rPr i="1" lang="en-US"/>
              <a:t>V</a:t>
            </a:r>
            <a:r>
              <a:rPr lang="en-US"/>
              <a:t> – источник,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i="1" lang="en-US"/>
              <a:t>c</a:t>
            </a:r>
            <a:r>
              <a:rPr lang="en-US"/>
              <a:t> : </a:t>
            </a:r>
            <a:r>
              <a:rPr i="1" lang="en-US"/>
              <a:t>E</a:t>
            </a:r>
            <a:r>
              <a:rPr lang="en-US"/>
              <a:t> →</a:t>
            </a:r>
            <a:r>
              <a:rPr i="1" lang="en-US"/>
              <a:t>R</a:t>
            </a:r>
            <a:r>
              <a:rPr baseline="30000" lang="en-US"/>
              <a:t>+</a:t>
            </a:r>
            <a:r>
              <a:rPr lang="en-US"/>
              <a:t>  – функция стоимости ребер графа </a:t>
            </a:r>
            <a:r>
              <a:rPr i="1" lang="en-US"/>
              <a:t>G.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	</a:t>
            </a:r>
            <a:r>
              <a:rPr lang="en-US"/>
              <a:t>Полагаем , что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			c</a:t>
            </a:r>
            <a:r>
              <a:rPr lang="en-US"/>
              <a:t>(</a:t>
            </a:r>
            <a:r>
              <a:rPr i="1" lang="en-US"/>
              <a:t>v</a:t>
            </a:r>
            <a:r>
              <a:rPr baseline="-25000" i="1" lang="en-US"/>
              <a:t>i</a:t>
            </a:r>
            <a:r>
              <a:rPr i="1" lang="en-US"/>
              <a:t>, v</a:t>
            </a:r>
            <a:r>
              <a:rPr baseline="-25000" i="1" lang="en-US"/>
              <a:t>j</a:t>
            </a:r>
            <a:r>
              <a:rPr i="1" lang="en-US"/>
              <a:t> 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= +∞, если (</a:t>
            </a:r>
            <a:r>
              <a:rPr i="1" lang="en-US"/>
              <a:t>v</a:t>
            </a:r>
            <a:r>
              <a:rPr baseline="-25000" i="1" lang="en-US"/>
              <a:t>i</a:t>
            </a:r>
            <a:r>
              <a:rPr i="1" lang="en-US"/>
              <a:t>, v</a:t>
            </a:r>
            <a:r>
              <a:rPr baseline="-25000" i="1" lang="en-US"/>
              <a:t>j</a:t>
            </a:r>
            <a:r>
              <a:rPr i="1" lang="en-US"/>
              <a:t> 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∉</a:t>
            </a:r>
            <a:r>
              <a:rPr i="1" lang="en-US"/>
              <a:t>Е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			c (v, v) = 0.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Выход: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	</a:t>
            </a:r>
            <a:r>
              <a:rPr lang="en-US"/>
              <a:t>для всех вершин </a:t>
            </a:r>
            <a:r>
              <a:rPr i="1" lang="en-US"/>
              <a:t>v </a:t>
            </a:r>
            <a:r>
              <a:rPr lang="en-US"/>
              <a:t>∈</a:t>
            </a:r>
            <a:r>
              <a:rPr i="1" lang="en-US"/>
              <a:t> V </a:t>
            </a:r>
            <a:r>
              <a:rPr lang="en-US"/>
              <a:t>наименьшая сумма стоимостей ребер из </a:t>
            </a:r>
            <a:r>
              <a:rPr i="1" lang="en-US"/>
              <a:t>E</a:t>
            </a:r>
            <a:r>
              <a:rPr lang="en-US"/>
              <a:t>, взятая по всем путям, идущим из </a:t>
            </a:r>
            <a:r>
              <a:rPr i="1" lang="en-US"/>
              <a:t>v</a:t>
            </a:r>
            <a:r>
              <a:rPr baseline="-25000" lang="en-US"/>
              <a:t>0 </a:t>
            </a:r>
            <a:r>
              <a:rPr lang="en-US"/>
              <a:t>в </a:t>
            </a:r>
            <a:r>
              <a:rPr i="1" lang="en-US"/>
              <a:t>v</a:t>
            </a:r>
            <a:r>
              <a:rPr lang="en-US"/>
              <a:t>.</a:t>
            </a:r>
            <a:endParaRPr i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116632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Дейкстры</a:t>
            </a:r>
            <a:endParaRPr i="1" sz="32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Метод: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Строим такое множество </a:t>
            </a:r>
            <a:r>
              <a:rPr i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⊆ </a:t>
            </a:r>
            <a:r>
              <a:rPr i="1" lang="en-US">
                <a:solidFill>
                  <a:srgbClr val="FF0000"/>
                </a:solidFill>
              </a:rPr>
              <a:t>V</a:t>
            </a:r>
            <a:r>
              <a:rPr lang="en-US"/>
              <a:t>,  что кратчайший путь из источника в каждый узел v ∈S целиком лежит в 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Массив </a:t>
            </a:r>
            <a:r>
              <a:rPr lang="en-US">
                <a:solidFill>
                  <a:srgbClr val="FF0000"/>
                </a:solidFill>
              </a:rPr>
              <a:t>D[v]</a:t>
            </a:r>
            <a:r>
              <a:rPr lang="en-US"/>
              <a:t> содержит стоимость текущего кратчайшего пути из </a:t>
            </a:r>
            <a:r>
              <a:rPr i="1" lang="en-US"/>
              <a:t>v</a:t>
            </a:r>
            <a:r>
              <a:rPr baseline="-25000" lang="en-US"/>
              <a:t>0 </a:t>
            </a:r>
            <a:r>
              <a:rPr lang="en-US"/>
              <a:t>в </a:t>
            </a:r>
            <a:r>
              <a:rPr i="1" lang="en-US"/>
              <a:t>v.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 sz="3600"/>
              <a:t>Алгоритм Дейкстры  </a:t>
            </a:r>
            <a:r>
              <a:rPr lang="en-US"/>
              <a:t>  </a:t>
            </a:r>
            <a:r>
              <a:rPr lang="en-US" sz="3600"/>
              <a:t>- O(n</a:t>
            </a:r>
            <a:r>
              <a:rPr baseline="30000" lang="en-US" sz="3600"/>
              <a:t>2</a:t>
            </a:r>
            <a:r>
              <a:rPr lang="en-US" sz="3600"/>
              <a:t>)</a:t>
            </a:r>
            <a:endParaRPr sz="3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714356"/>
            <a:ext cx="8229600" cy="54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 ← {v</a:t>
            </a:r>
            <a:r>
              <a:rPr baseline="-25000" lang="en-US"/>
              <a:t>0</a:t>
            </a:r>
            <a:r>
              <a:rPr lang="en-US"/>
              <a:t>};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D[v</a:t>
            </a:r>
            <a:r>
              <a:rPr baseline="-25000" lang="en-US"/>
              <a:t>0</a:t>
            </a:r>
            <a:r>
              <a:rPr lang="en-US"/>
              <a:t>] ← 0;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для всех v ∈V \ {v</a:t>
            </a:r>
            <a:r>
              <a:rPr baseline="-25000" lang="en-US"/>
              <a:t>0</a:t>
            </a:r>
            <a:r>
              <a:rPr lang="en-US"/>
              <a:t>} выполнить:     D[v] = c (v</a:t>
            </a:r>
            <a:r>
              <a:rPr baseline="-25000" lang="en-US"/>
              <a:t>0</a:t>
            </a:r>
            <a:r>
              <a:rPr lang="en-US"/>
              <a:t>, v);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пока S ≠ V выполнять: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выбрать узел w ∈ V \ S, для которого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D[w] принимает наименьшее значение;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добавить  w к S;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для всех v ∈V \ S выполнить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D[v] = min (D[v],  D[w] + c(w, v));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428992" y="274638"/>
            <a:ext cx="5257808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Алгоритм Дейкстры. Пример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3000372"/>
            <a:ext cx="8507288" cy="312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№ 	S		w	D[w]	D[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/>
              <a:t>]	D[2]	D[3]	D[4]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	   {0}		-	-	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	+∞	 +∞	10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lain"/>
            </a:pPr>
            <a:r>
              <a:rPr lang="en-US"/>
              <a:t>{0,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/>
              <a:t>}		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	</a:t>
            </a:r>
            <a:r>
              <a:rPr lang="en-US">
                <a:solidFill>
                  <a:srgbClr val="D8D8D8"/>
                </a:solidFill>
              </a:rPr>
              <a:t>2</a:t>
            </a:r>
            <a:r>
              <a:rPr lang="en-US"/>
              <a:t>	 </a:t>
            </a:r>
            <a:r>
              <a:rPr i="1" lang="en-US" u="sng"/>
              <a:t>5</a:t>
            </a:r>
            <a:r>
              <a:rPr i="1" lang="en-US" sz="1900" u="sng"/>
              <a:t>(=</a:t>
            </a:r>
            <a:r>
              <a:rPr i="1" lang="en-US" sz="1900" u="sng">
                <a:solidFill>
                  <a:schemeClr val="accent1"/>
                </a:solidFill>
              </a:rPr>
              <a:t>2</a:t>
            </a:r>
            <a:r>
              <a:rPr i="1" lang="en-US" sz="1900" u="sng"/>
              <a:t>+</a:t>
            </a:r>
            <a:r>
              <a:rPr i="1" lang="en-US" sz="1900" u="sng">
                <a:solidFill>
                  <a:srgbClr val="FF0000"/>
                </a:solidFill>
              </a:rPr>
              <a:t>3</a:t>
            </a:r>
            <a:r>
              <a:rPr i="1" lang="en-US" sz="1900" u="sng"/>
              <a:t>)</a:t>
            </a:r>
            <a:r>
              <a:rPr lang="en-US"/>
              <a:t>	 +∞	 9 </a:t>
            </a:r>
            <a:r>
              <a:rPr lang="en-US" sz="1900"/>
              <a:t>(=</a:t>
            </a:r>
            <a:r>
              <a:rPr lang="en-US" sz="1900">
                <a:solidFill>
                  <a:schemeClr val="accent1"/>
                </a:solidFill>
              </a:rPr>
              <a:t>2</a:t>
            </a:r>
            <a:r>
              <a:rPr lang="en-US" sz="1900"/>
              <a:t>+</a:t>
            </a:r>
            <a:r>
              <a:rPr lang="en-US" sz="1900">
                <a:solidFill>
                  <a:schemeClr val="accent6"/>
                </a:solidFill>
              </a:rPr>
              <a:t>7</a:t>
            </a:r>
            <a:r>
              <a:rPr lang="en-US" sz="1900"/>
              <a:t>)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lain"/>
            </a:pPr>
            <a:r>
              <a:rPr lang="en-US"/>
              <a:t>{0, 1, </a:t>
            </a:r>
            <a:r>
              <a:rPr lang="en-US" u="sng"/>
              <a:t>2</a:t>
            </a:r>
            <a:r>
              <a:rPr lang="en-US"/>
              <a:t>}		</a:t>
            </a:r>
            <a:r>
              <a:rPr lang="en-US" u="sng"/>
              <a:t>2</a:t>
            </a:r>
            <a:r>
              <a:rPr lang="en-US"/>
              <a:t>	</a:t>
            </a:r>
            <a:r>
              <a:rPr i="1" lang="en-US"/>
              <a:t>5</a:t>
            </a:r>
            <a:r>
              <a:rPr lang="en-US"/>
              <a:t>	</a:t>
            </a:r>
            <a:r>
              <a:rPr lang="en-US">
                <a:solidFill>
                  <a:srgbClr val="D8D8D8"/>
                </a:solidFill>
              </a:rPr>
              <a:t>2</a:t>
            </a:r>
            <a:r>
              <a:rPr lang="en-US"/>
              <a:t>	 </a:t>
            </a:r>
            <a:r>
              <a:rPr lang="en-US">
                <a:solidFill>
                  <a:srgbClr val="D8D8D8"/>
                </a:solidFill>
              </a:rPr>
              <a:t>5</a:t>
            </a:r>
            <a:r>
              <a:rPr lang="en-US"/>
              <a:t>	 9	 9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lain"/>
            </a:pPr>
            <a:r>
              <a:rPr lang="en-US"/>
              <a:t>{0, 1, 2, 3}	3	9	</a:t>
            </a:r>
            <a:r>
              <a:rPr lang="en-US">
                <a:solidFill>
                  <a:srgbClr val="D8D8D8"/>
                </a:solidFill>
              </a:rPr>
              <a:t>2</a:t>
            </a:r>
            <a:r>
              <a:rPr lang="en-US"/>
              <a:t>	 </a:t>
            </a:r>
            <a:r>
              <a:rPr lang="en-US">
                <a:solidFill>
                  <a:srgbClr val="D8D8D8"/>
                </a:solidFill>
              </a:rPr>
              <a:t>5</a:t>
            </a:r>
            <a:r>
              <a:rPr lang="en-US"/>
              <a:t>	 </a:t>
            </a:r>
            <a:r>
              <a:rPr lang="en-US">
                <a:solidFill>
                  <a:srgbClr val="D8D8D8"/>
                </a:solidFill>
              </a:rPr>
              <a:t>9</a:t>
            </a:r>
            <a:r>
              <a:rPr lang="en-US"/>
              <a:t>	 9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	 {0, 1, 2, 3, 4}	4	9	2	 5	 9	 9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57155" y="742874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500163" y="1385816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428725" y="242808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571733" y="814312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57155" y="74287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571733" y="8143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428725" y="2428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0" name="Google Shape;140;p20"/>
          <p:cNvCxnSpPr>
            <a:stCxn id="137" idx="0"/>
            <a:endCxn id="139" idx="1"/>
          </p:cNvCxnSpPr>
          <p:nvPr/>
        </p:nvCxnSpPr>
        <p:spPr>
          <a:xfrm rot="-5400000">
            <a:off x="821610" y="135674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20"/>
          <p:cNvCxnSpPr>
            <a:stCxn id="139" idx="2"/>
          </p:cNvCxnSpPr>
          <p:nvPr/>
        </p:nvCxnSpPr>
        <p:spPr>
          <a:xfrm rot="5400000">
            <a:off x="1171680" y="1042818"/>
            <a:ext cx="814200" cy="144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20"/>
          <p:cNvCxnSpPr>
            <a:endCxn id="138" idx="1"/>
          </p:cNvCxnSpPr>
          <p:nvPr/>
        </p:nvCxnSpPr>
        <p:spPr>
          <a:xfrm flipH="1" rot="10800000">
            <a:off x="1657333" y="1014367"/>
            <a:ext cx="914400" cy="371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" name="Google Shape;143;p20"/>
          <p:cNvCxnSpPr>
            <a:stCxn id="137" idx="2"/>
            <a:endCxn id="144" idx="1"/>
          </p:cNvCxnSpPr>
          <p:nvPr/>
        </p:nvCxnSpPr>
        <p:spPr>
          <a:xfrm flipH="1" rot="-5400000">
            <a:off x="807360" y="850034"/>
            <a:ext cx="414300" cy="1000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20"/>
          <p:cNvCxnSpPr>
            <a:stCxn id="135" idx="6"/>
            <a:endCxn id="138" idx="0"/>
          </p:cNvCxnSpPr>
          <p:nvPr/>
        </p:nvCxnSpPr>
        <p:spPr>
          <a:xfrm>
            <a:off x="1785915" y="421403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" name="Google Shape;144;p20"/>
          <p:cNvSpPr txBox="1"/>
          <p:nvPr/>
        </p:nvSpPr>
        <p:spPr>
          <a:xfrm>
            <a:off x="1514543" y="135729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500165" y="2500305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500165" y="2500305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48" name="Google Shape;148;p20"/>
          <p:cNvCxnSpPr>
            <a:stCxn id="147" idx="0"/>
            <a:endCxn id="144" idx="2"/>
          </p:cNvCxnSpPr>
          <p:nvPr/>
        </p:nvCxnSpPr>
        <p:spPr>
          <a:xfrm rot="-5400000">
            <a:off x="1293220" y="2121705"/>
            <a:ext cx="742800" cy="144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20"/>
          <p:cNvCxnSpPr>
            <a:endCxn id="146" idx="6"/>
          </p:cNvCxnSpPr>
          <p:nvPr/>
        </p:nvCxnSpPr>
        <p:spPr>
          <a:xfrm rot="5400000">
            <a:off x="1589455" y="1410800"/>
            <a:ext cx="1536000" cy="1000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0" name="Google Shape;150;p20"/>
          <p:cNvSpPr txBox="1"/>
          <p:nvPr/>
        </p:nvSpPr>
        <p:spPr>
          <a:xfrm>
            <a:off x="571472" y="21429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2357422" y="21429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786050" y="171448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1357290" y="192880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57224" y="1142984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285852" y="78579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071670" y="10001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156621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3200"/>
              <a:t>Алгоритм Беллмана-Форда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867" y="923529"/>
            <a:ext cx="2701280" cy="283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6" y="1273817"/>
            <a:ext cx="4213076" cy="2137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1088467" y="1777873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426750" y="164985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339752" y="692696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083907" y="329950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33356" y="4387522"/>
            <a:ext cx="878497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 рис. 1 алгоритм Дейкстры найдёт только путь из А в D равный 4 и не будет возвращаться в D для уточнения пути. По этому путь A C B D, равный 3, не будет найден.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случае рисунка 2 – имеем бесконечный отрицательный цикл (B, E, D, C) и можем по нему кружить сколь угодно долго снижая стоимость прохода каждый раз.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961437" y="3816716"/>
            <a:ext cx="941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Рис.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770640" y="3530339"/>
            <a:ext cx="941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163244" y="1140988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5276131" y="1140987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530623" y="1121938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757682" y="112719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057873" y="283784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804248" y="2876149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