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6858000" cx="9144000"/>
  <p:notesSz cx="6858000" cy="9144000"/>
  <p:embeddedFontLst>
    <p:embeddedFont>
      <p:font typeface="Roboto"/>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Roboto-bold.fntdata"/><Relationship Id="rId63" Type="http://schemas.openxmlformats.org/officeDocument/2006/relationships/font" Target="fonts/Roboto-regular.fntdata"/><Relationship Id="rId22" Type="http://schemas.openxmlformats.org/officeDocument/2006/relationships/slide" Target="slides/slide17.xml"/><Relationship Id="rId66" Type="http://schemas.openxmlformats.org/officeDocument/2006/relationships/font" Target="fonts/Roboto-boldItalic.fntdata"/><Relationship Id="rId21" Type="http://schemas.openxmlformats.org/officeDocument/2006/relationships/slide" Target="slides/slide16.xml"/><Relationship Id="rId65" Type="http://schemas.openxmlformats.org/officeDocument/2006/relationships/font" Target="fonts/Roboto-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https://www.youtube.com/watch?v=iaZVzsu3eyw </a:t>
            </a:r>
            <a:endParaRPr/>
          </a:p>
        </p:txBody>
      </p:sp>
      <p:sp>
        <p:nvSpPr>
          <p:cNvPr id="292" name="Google Shape;292;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Хи</a:t>
            </a:r>
            <a:endParaRPr/>
          </a:p>
        </p:txBody>
      </p:sp>
      <p:sp>
        <p:nvSpPr>
          <p:cNvPr id="354" name="Google Shape;354;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7" name="Google Shape;517;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6" name="Google Shape;566;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https://www.youtube.com/watch?v=aDS4gLrKNqE </a:t>
            </a:r>
            <a:endParaRPr/>
          </a:p>
        </p:txBody>
      </p:sp>
      <p:sp>
        <p:nvSpPr>
          <p:cNvPr id="567" name="Google Shape;567;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5" name="Google Shape;62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2" name="Google Shape;64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1" name="Google Shape;65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1" name="Google Shape;66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1" name="Google Shape;67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1" name="Google Shape;681;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0" name="Google Shape;69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8" name="Google Shape;708;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9" name="Google Shape;709;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5" name="Google Shape;715;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3" name="Google Shape;743;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0" name="Google Shape;750;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8" name="Google Shape;758;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4" name="Google Shape;764;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Хи</a:t>
            </a:r>
            <a:endParaRPr/>
          </a:p>
        </p:txBody>
      </p:sp>
      <p:sp>
        <p:nvSpPr>
          <p:cNvPr id="111" name="Google Shape;111;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2" name="Google Shape;772;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8" name="Google Shape;778;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4" name="Google Shape;784;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1" name="Google Shape;791;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7" name="Google Shape;797;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4" name="Google Shape;804;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0" name="Google Shape;810;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7" name="Google Shape;817;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https://www.youtube.com/watch?v=iaZVzsu3eyw </a:t>
            </a:r>
            <a:endParaRPr/>
          </a:p>
        </p:txBody>
      </p:sp>
      <p:sp>
        <p:nvSpPr>
          <p:cNvPr id="120" name="Google Shape;120;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https://www.youtube.com/watch?v=iaZVzsu3eyw </a:t>
            </a:r>
            <a:endParaRPr/>
          </a:p>
        </p:txBody>
      </p:sp>
      <p:sp>
        <p:nvSpPr>
          <p:cNvPr id="161" name="Google Shape;161;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https://www.youtube.com/watch?v=iaZVzsu3eyw </a:t>
            </a:r>
            <a:endParaRPr/>
          </a:p>
        </p:txBody>
      </p:sp>
      <p:sp>
        <p:nvSpPr>
          <p:cNvPr id="202" name="Google Shape;202;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https://www.youtube.com/watch?v=iaZVzsu3eyw </a:t>
            </a:r>
            <a:endParaRPr/>
          </a:p>
        </p:txBody>
      </p:sp>
      <p:sp>
        <p:nvSpPr>
          <p:cNvPr id="246" name="Google Shape;246;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27" name="Shape 27"/>
        <p:cNvGrpSpPr/>
        <p:nvPr/>
      </p:nvGrpSpPr>
      <p:grpSpPr>
        <a:xfrm>
          <a:off x="0" y="0"/>
          <a:ext cx="0" cy="0"/>
          <a:chOff x="0" y="0"/>
          <a:chExt cx="0" cy="0"/>
        </a:xfrm>
      </p:grpSpPr>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0.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2.gi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4.jpg"/><Relationship Id="rId4" Type="http://schemas.openxmlformats.org/officeDocument/2006/relationships/image" Target="../media/image16.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gi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5.gi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1.gi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8.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ru-RU"/>
              <a:t>Лекция 27</a:t>
            </a:r>
            <a:endParaRPr/>
          </a:p>
        </p:txBody>
      </p:sp>
      <p:sp>
        <p:nvSpPr>
          <p:cNvPr id="89" name="Google Shape;89;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ru-RU"/>
              <a:t>Раскраска графов</a:t>
            </a:r>
            <a:endParaRPr/>
          </a:p>
          <a:p>
            <a:pPr indent="0" lvl="0" marL="0" rtl="0" algn="ctr">
              <a:spcBef>
                <a:spcPts val="640"/>
              </a:spcBef>
              <a:spcAft>
                <a:spcPts val="0"/>
              </a:spcAft>
              <a:buClr>
                <a:srgbClr val="888888"/>
              </a:buClr>
              <a:buSzPts val="3200"/>
              <a:buNone/>
            </a:pPr>
            <a:r>
              <a:rPr lang="ru-RU"/>
              <a:t>Эйлеровы графы</a:t>
            </a:r>
            <a:endParaRPr/>
          </a:p>
          <a:p>
            <a:pPr indent="0" lvl="0" marL="0" rtl="0" algn="ctr">
              <a:spcBef>
                <a:spcPts val="640"/>
              </a:spcBef>
              <a:spcAft>
                <a:spcPts val="0"/>
              </a:spcAft>
              <a:buClr>
                <a:srgbClr val="888888"/>
              </a:buClr>
              <a:buSzPts val="3200"/>
              <a:buNone/>
            </a:pPr>
            <a:r>
              <a:rPr lang="ru-RU"/>
              <a:t>Гамильтоновы графы</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2"/>
          <p:cNvSpPr txBox="1"/>
          <p:nvPr>
            <p:ph type="title"/>
          </p:nvPr>
        </p:nvSpPr>
        <p:spPr>
          <a:xfrm>
            <a:off x="457200" y="274638"/>
            <a:ext cx="8229600" cy="43971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Способ №2 (грубый)</a:t>
            </a:r>
            <a:endParaRPr/>
          </a:p>
        </p:txBody>
      </p:sp>
      <p:sp>
        <p:nvSpPr>
          <p:cNvPr id="295" name="Google Shape;295;p22"/>
          <p:cNvSpPr/>
          <p:nvPr/>
        </p:nvSpPr>
        <p:spPr>
          <a:xfrm>
            <a:off x="899592" y="1045066"/>
            <a:ext cx="432048" cy="447388"/>
          </a:xfrm>
          <a:prstGeom prst="ellipse">
            <a:avLst/>
          </a:prstGeom>
          <a:solidFill>
            <a:schemeClr val="dk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6" name="Google Shape;296;p22"/>
          <p:cNvSpPr/>
          <p:nvPr/>
        </p:nvSpPr>
        <p:spPr>
          <a:xfrm>
            <a:off x="2195736" y="1043194"/>
            <a:ext cx="432048" cy="447388"/>
          </a:xfrm>
          <a:prstGeom prst="ellipse">
            <a:avLst/>
          </a:prstGeom>
          <a:solidFill>
            <a:srgbClr val="FF00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7" name="Google Shape;297;p22"/>
          <p:cNvSpPr/>
          <p:nvPr/>
        </p:nvSpPr>
        <p:spPr>
          <a:xfrm>
            <a:off x="435528" y="2132856"/>
            <a:ext cx="432048" cy="447388"/>
          </a:xfrm>
          <a:prstGeom prst="ellipse">
            <a:avLst/>
          </a:prstGeom>
          <a:solidFill>
            <a:srgbClr val="00B05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8" name="Google Shape;298;p22"/>
          <p:cNvSpPr/>
          <p:nvPr/>
        </p:nvSpPr>
        <p:spPr>
          <a:xfrm>
            <a:off x="1763688" y="2116616"/>
            <a:ext cx="432048" cy="447388"/>
          </a:xfrm>
          <a:prstGeom prst="ellipse">
            <a:avLst/>
          </a:prstGeom>
          <a:solidFill>
            <a:schemeClr val="dk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9" name="Google Shape;299;p22"/>
          <p:cNvSpPr/>
          <p:nvPr/>
        </p:nvSpPr>
        <p:spPr>
          <a:xfrm>
            <a:off x="2987824" y="2116616"/>
            <a:ext cx="432048" cy="447388"/>
          </a:xfrm>
          <a:prstGeom prst="ellipse">
            <a:avLst/>
          </a:prstGeom>
          <a:solidFill>
            <a:srgbClr val="00B05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0" name="Google Shape;300;p22"/>
          <p:cNvSpPr/>
          <p:nvPr/>
        </p:nvSpPr>
        <p:spPr>
          <a:xfrm>
            <a:off x="4211960" y="2116616"/>
            <a:ext cx="432048" cy="447388"/>
          </a:xfrm>
          <a:prstGeom prst="ellipse">
            <a:avLst/>
          </a:prstGeom>
          <a:solidFill>
            <a:srgbClr val="FF00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1" name="Google Shape;301;p22"/>
          <p:cNvSpPr/>
          <p:nvPr/>
        </p:nvSpPr>
        <p:spPr>
          <a:xfrm>
            <a:off x="1115616" y="3205306"/>
            <a:ext cx="432048" cy="447388"/>
          </a:xfrm>
          <a:prstGeom prst="ellipse">
            <a:avLst/>
          </a:prstGeom>
          <a:solidFill>
            <a:srgbClr val="FF00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2" name="Google Shape;302;p22"/>
          <p:cNvSpPr/>
          <p:nvPr/>
        </p:nvSpPr>
        <p:spPr>
          <a:xfrm>
            <a:off x="2951296" y="3284984"/>
            <a:ext cx="432048" cy="447388"/>
          </a:xfrm>
          <a:prstGeom prst="ellipse">
            <a:avLst/>
          </a:prstGeom>
          <a:solidFill>
            <a:schemeClr val="dk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3" name="Google Shape;303;p22"/>
          <p:cNvSpPr/>
          <p:nvPr/>
        </p:nvSpPr>
        <p:spPr>
          <a:xfrm>
            <a:off x="2051720" y="4293997"/>
            <a:ext cx="432048" cy="447388"/>
          </a:xfrm>
          <a:prstGeom prst="ellipse">
            <a:avLst/>
          </a:prstGeom>
          <a:solidFill>
            <a:srgbClr val="00B05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4" name="Google Shape;304;p22"/>
          <p:cNvSpPr/>
          <p:nvPr/>
        </p:nvSpPr>
        <p:spPr>
          <a:xfrm>
            <a:off x="3419872" y="4293997"/>
            <a:ext cx="432048" cy="447388"/>
          </a:xfrm>
          <a:prstGeom prst="ellipse">
            <a:avLst/>
          </a:prstGeom>
          <a:solidFill>
            <a:schemeClr val="dk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05" name="Google Shape;305;p22"/>
          <p:cNvCxnSpPr>
            <a:stCxn id="295" idx="6"/>
            <a:endCxn id="296" idx="2"/>
          </p:cNvCxnSpPr>
          <p:nvPr/>
        </p:nvCxnSpPr>
        <p:spPr>
          <a:xfrm flipH="1" rot="10800000">
            <a:off x="1331640" y="1266960"/>
            <a:ext cx="864000" cy="1800"/>
          </a:xfrm>
          <a:prstGeom prst="straightConnector1">
            <a:avLst/>
          </a:prstGeom>
          <a:noFill/>
          <a:ln cap="flat" cmpd="sng" w="38100">
            <a:solidFill>
              <a:srgbClr val="4A7DBA"/>
            </a:solidFill>
            <a:prstDash val="solid"/>
            <a:round/>
            <a:headEnd len="sm" w="sm" type="none"/>
            <a:tailEnd len="sm" w="sm" type="none"/>
          </a:ln>
        </p:spPr>
      </p:cxnSp>
      <p:cxnSp>
        <p:nvCxnSpPr>
          <p:cNvPr id="306" name="Google Shape;306;p22"/>
          <p:cNvCxnSpPr>
            <a:stCxn id="296" idx="5"/>
            <a:endCxn id="299" idx="1"/>
          </p:cNvCxnSpPr>
          <p:nvPr/>
        </p:nvCxnSpPr>
        <p:spPr>
          <a:xfrm>
            <a:off x="2564512" y="1425064"/>
            <a:ext cx="486600" cy="757200"/>
          </a:xfrm>
          <a:prstGeom prst="straightConnector1">
            <a:avLst/>
          </a:prstGeom>
          <a:noFill/>
          <a:ln cap="flat" cmpd="sng" w="38100">
            <a:solidFill>
              <a:srgbClr val="4A7DBA"/>
            </a:solidFill>
            <a:prstDash val="solid"/>
            <a:round/>
            <a:headEnd len="sm" w="sm" type="none"/>
            <a:tailEnd len="sm" w="sm" type="none"/>
          </a:ln>
        </p:spPr>
      </p:cxnSp>
      <p:cxnSp>
        <p:nvCxnSpPr>
          <p:cNvPr id="307" name="Google Shape;307;p22"/>
          <p:cNvCxnSpPr>
            <a:stCxn id="298" idx="6"/>
            <a:endCxn id="299" idx="2"/>
          </p:cNvCxnSpPr>
          <p:nvPr/>
        </p:nvCxnSpPr>
        <p:spPr>
          <a:xfrm>
            <a:off x="2195736" y="2340310"/>
            <a:ext cx="792000" cy="0"/>
          </a:xfrm>
          <a:prstGeom prst="straightConnector1">
            <a:avLst/>
          </a:prstGeom>
          <a:noFill/>
          <a:ln cap="flat" cmpd="sng" w="38100">
            <a:solidFill>
              <a:srgbClr val="4A7DBA"/>
            </a:solidFill>
            <a:prstDash val="solid"/>
            <a:round/>
            <a:headEnd len="sm" w="sm" type="none"/>
            <a:tailEnd len="sm" w="sm" type="none"/>
          </a:ln>
        </p:spPr>
      </p:cxnSp>
      <p:cxnSp>
        <p:nvCxnSpPr>
          <p:cNvPr id="308" name="Google Shape;308;p22"/>
          <p:cNvCxnSpPr>
            <a:stCxn id="297" idx="6"/>
            <a:endCxn id="298" idx="2"/>
          </p:cNvCxnSpPr>
          <p:nvPr/>
        </p:nvCxnSpPr>
        <p:spPr>
          <a:xfrm flipH="1" rot="10800000">
            <a:off x="867576" y="2340350"/>
            <a:ext cx="896100" cy="16200"/>
          </a:xfrm>
          <a:prstGeom prst="straightConnector1">
            <a:avLst/>
          </a:prstGeom>
          <a:noFill/>
          <a:ln cap="flat" cmpd="sng" w="38100">
            <a:solidFill>
              <a:srgbClr val="4A7DBA"/>
            </a:solidFill>
            <a:prstDash val="solid"/>
            <a:round/>
            <a:headEnd len="sm" w="sm" type="none"/>
            <a:tailEnd len="sm" w="sm" type="none"/>
          </a:ln>
        </p:spPr>
      </p:cxnSp>
      <p:cxnSp>
        <p:nvCxnSpPr>
          <p:cNvPr id="309" name="Google Shape;309;p22"/>
          <p:cNvCxnSpPr>
            <a:stCxn id="296" idx="3"/>
            <a:endCxn id="298" idx="0"/>
          </p:cNvCxnSpPr>
          <p:nvPr/>
        </p:nvCxnSpPr>
        <p:spPr>
          <a:xfrm flipH="1">
            <a:off x="1979708" y="1425064"/>
            <a:ext cx="279300" cy="691500"/>
          </a:xfrm>
          <a:prstGeom prst="straightConnector1">
            <a:avLst/>
          </a:prstGeom>
          <a:noFill/>
          <a:ln cap="flat" cmpd="sng" w="38100">
            <a:solidFill>
              <a:srgbClr val="4A7DBA"/>
            </a:solidFill>
            <a:prstDash val="solid"/>
            <a:round/>
            <a:headEnd len="sm" w="sm" type="none"/>
            <a:tailEnd len="sm" w="sm" type="none"/>
          </a:ln>
        </p:spPr>
      </p:cxnSp>
      <p:cxnSp>
        <p:nvCxnSpPr>
          <p:cNvPr id="310" name="Google Shape;310;p22"/>
          <p:cNvCxnSpPr>
            <a:stCxn id="295" idx="3"/>
            <a:endCxn id="297" idx="0"/>
          </p:cNvCxnSpPr>
          <p:nvPr/>
        </p:nvCxnSpPr>
        <p:spPr>
          <a:xfrm flipH="1">
            <a:off x="651464" y="1426936"/>
            <a:ext cx="311400" cy="705900"/>
          </a:xfrm>
          <a:prstGeom prst="straightConnector1">
            <a:avLst/>
          </a:prstGeom>
          <a:noFill/>
          <a:ln cap="flat" cmpd="sng" w="38100">
            <a:solidFill>
              <a:srgbClr val="4A7DBA"/>
            </a:solidFill>
            <a:prstDash val="solid"/>
            <a:round/>
            <a:headEnd len="sm" w="sm" type="none"/>
            <a:tailEnd len="sm" w="sm" type="none"/>
          </a:ln>
        </p:spPr>
      </p:cxnSp>
      <p:cxnSp>
        <p:nvCxnSpPr>
          <p:cNvPr id="311" name="Google Shape;311;p22"/>
          <p:cNvCxnSpPr>
            <a:stCxn id="297" idx="5"/>
            <a:endCxn id="301" idx="1"/>
          </p:cNvCxnSpPr>
          <p:nvPr/>
        </p:nvCxnSpPr>
        <p:spPr>
          <a:xfrm>
            <a:off x="804304" y="2514726"/>
            <a:ext cx="374700" cy="756000"/>
          </a:xfrm>
          <a:prstGeom prst="straightConnector1">
            <a:avLst/>
          </a:prstGeom>
          <a:noFill/>
          <a:ln cap="flat" cmpd="sng" w="38100">
            <a:solidFill>
              <a:srgbClr val="4A7DBA"/>
            </a:solidFill>
            <a:prstDash val="solid"/>
            <a:round/>
            <a:headEnd len="sm" w="sm" type="none"/>
            <a:tailEnd len="sm" w="sm" type="none"/>
          </a:ln>
        </p:spPr>
      </p:cxnSp>
      <p:cxnSp>
        <p:nvCxnSpPr>
          <p:cNvPr id="312" name="Google Shape;312;p22"/>
          <p:cNvCxnSpPr>
            <a:stCxn id="298" idx="4"/>
            <a:endCxn id="301" idx="7"/>
          </p:cNvCxnSpPr>
          <p:nvPr/>
        </p:nvCxnSpPr>
        <p:spPr>
          <a:xfrm flipH="1">
            <a:off x="1484412" y="2564004"/>
            <a:ext cx="495300" cy="706800"/>
          </a:xfrm>
          <a:prstGeom prst="straightConnector1">
            <a:avLst/>
          </a:prstGeom>
          <a:noFill/>
          <a:ln cap="flat" cmpd="sng" w="38100">
            <a:solidFill>
              <a:srgbClr val="4A7DBA"/>
            </a:solidFill>
            <a:prstDash val="solid"/>
            <a:round/>
            <a:headEnd len="sm" w="sm" type="none"/>
            <a:tailEnd len="sm" w="sm" type="none"/>
          </a:ln>
        </p:spPr>
      </p:cxnSp>
      <p:cxnSp>
        <p:nvCxnSpPr>
          <p:cNvPr id="313" name="Google Shape;313;p22"/>
          <p:cNvCxnSpPr>
            <a:stCxn id="299" idx="4"/>
            <a:endCxn id="302" idx="0"/>
          </p:cNvCxnSpPr>
          <p:nvPr/>
        </p:nvCxnSpPr>
        <p:spPr>
          <a:xfrm flipH="1">
            <a:off x="3167248" y="2564004"/>
            <a:ext cx="36600" cy="720900"/>
          </a:xfrm>
          <a:prstGeom prst="straightConnector1">
            <a:avLst/>
          </a:prstGeom>
          <a:noFill/>
          <a:ln cap="flat" cmpd="sng" w="38100">
            <a:solidFill>
              <a:srgbClr val="4A7DBA"/>
            </a:solidFill>
            <a:prstDash val="solid"/>
            <a:round/>
            <a:headEnd len="sm" w="sm" type="none"/>
            <a:tailEnd len="sm" w="sm" type="none"/>
          </a:ln>
        </p:spPr>
      </p:cxnSp>
      <p:cxnSp>
        <p:nvCxnSpPr>
          <p:cNvPr id="314" name="Google Shape;314;p22"/>
          <p:cNvCxnSpPr>
            <a:stCxn id="301" idx="5"/>
            <a:endCxn id="303" idx="1"/>
          </p:cNvCxnSpPr>
          <p:nvPr/>
        </p:nvCxnSpPr>
        <p:spPr>
          <a:xfrm>
            <a:off x="1484392" y="3587176"/>
            <a:ext cx="630600" cy="772200"/>
          </a:xfrm>
          <a:prstGeom prst="straightConnector1">
            <a:avLst/>
          </a:prstGeom>
          <a:noFill/>
          <a:ln cap="flat" cmpd="sng" w="38100">
            <a:solidFill>
              <a:srgbClr val="4A7DBA"/>
            </a:solidFill>
            <a:prstDash val="solid"/>
            <a:round/>
            <a:headEnd len="sm" w="sm" type="none"/>
            <a:tailEnd len="sm" w="sm" type="none"/>
          </a:ln>
        </p:spPr>
      </p:cxnSp>
      <p:cxnSp>
        <p:nvCxnSpPr>
          <p:cNvPr id="315" name="Google Shape;315;p22"/>
          <p:cNvCxnSpPr>
            <a:stCxn id="303" idx="7"/>
            <a:endCxn id="302" idx="3"/>
          </p:cNvCxnSpPr>
          <p:nvPr/>
        </p:nvCxnSpPr>
        <p:spPr>
          <a:xfrm flipH="1" rot="10800000">
            <a:off x="2420496" y="3666815"/>
            <a:ext cx="594000" cy="692700"/>
          </a:xfrm>
          <a:prstGeom prst="straightConnector1">
            <a:avLst/>
          </a:prstGeom>
          <a:noFill/>
          <a:ln cap="flat" cmpd="sng" w="38100">
            <a:solidFill>
              <a:srgbClr val="4A7DBA"/>
            </a:solidFill>
            <a:prstDash val="solid"/>
            <a:round/>
            <a:headEnd len="sm" w="sm" type="none"/>
            <a:tailEnd len="sm" w="sm" type="none"/>
          </a:ln>
        </p:spPr>
      </p:cxnSp>
      <p:cxnSp>
        <p:nvCxnSpPr>
          <p:cNvPr id="316" name="Google Shape;316;p22"/>
          <p:cNvCxnSpPr>
            <a:stCxn id="302" idx="7"/>
            <a:endCxn id="300" idx="3"/>
          </p:cNvCxnSpPr>
          <p:nvPr/>
        </p:nvCxnSpPr>
        <p:spPr>
          <a:xfrm flipH="1" rot="10800000">
            <a:off x="3320072" y="2498502"/>
            <a:ext cx="955200" cy="852000"/>
          </a:xfrm>
          <a:prstGeom prst="straightConnector1">
            <a:avLst/>
          </a:prstGeom>
          <a:noFill/>
          <a:ln cap="flat" cmpd="sng" w="38100">
            <a:solidFill>
              <a:srgbClr val="4A7DBA"/>
            </a:solidFill>
            <a:prstDash val="solid"/>
            <a:round/>
            <a:headEnd len="sm" w="sm" type="none"/>
            <a:tailEnd len="sm" w="sm" type="none"/>
          </a:ln>
        </p:spPr>
      </p:cxnSp>
      <p:cxnSp>
        <p:nvCxnSpPr>
          <p:cNvPr id="317" name="Google Shape;317;p22"/>
          <p:cNvCxnSpPr>
            <a:stCxn id="299" idx="6"/>
            <a:endCxn id="300" idx="2"/>
          </p:cNvCxnSpPr>
          <p:nvPr/>
        </p:nvCxnSpPr>
        <p:spPr>
          <a:xfrm>
            <a:off x="3419872" y="2340310"/>
            <a:ext cx="792000" cy="0"/>
          </a:xfrm>
          <a:prstGeom prst="straightConnector1">
            <a:avLst/>
          </a:prstGeom>
          <a:noFill/>
          <a:ln cap="flat" cmpd="sng" w="38100">
            <a:solidFill>
              <a:srgbClr val="4A7DBA"/>
            </a:solidFill>
            <a:prstDash val="solid"/>
            <a:round/>
            <a:headEnd len="sm" w="sm" type="none"/>
            <a:tailEnd len="sm" w="sm" type="none"/>
          </a:ln>
        </p:spPr>
      </p:cxnSp>
      <p:cxnSp>
        <p:nvCxnSpPr>
          <p:cNvPr id="318" name="Google Shape;318;p22"/>
          <p:cNvCxnSpPr>
            <a:stCxn id="303" idx="6"/>
            <a:endCxn id="304" idx="2"/>
          </p:cNvCxnSpPr>
          <p:nvPr/>
        </p:nvCxnSpPr>
        <p:spPr>
          <a:xfrm>
            <a:off x="2483768" y="4517691"/>
            <a:ext cx="936000" cy="0"/>
          </a:xfrm>
          <a:prstGeom prst="straightConnector1">
            <a:avLst/>
          </a:prstGeom>
          <a:noFill/>
          <a:ln cap="flat" cmpd="sng" w="38100">
            <a:solidFill>
              <a:srgbClr val="4A7DBA"/>
            </a:solidFill>
            <a:prstDash val="solid"/>
            <a:round/>
            <a:headEnd len="sm" w="sm" type="none"/>
            <a:tailEnd len="sm" w="sm" type="none"/>
          </a:ln>
        </p:spPr>
      </p:cxnSp>
      <p:sp>
        <p:nvSpPr>
          <p:cNvPr id="319" name="Google Shape;319;p22"/>
          <p:cNvSpPr/>
          <p:nvPr/>
        </p:nvSpPr>
        <p:spPr>
          <a:xfrm>
            <a:off x="264971" y="563018"/>
            <a:ext cx="793807"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A(2)</a:t>
            </a:r>
            <a:endParaRPr/>
          </a:p>
        </p:txBody>
      </p:sp>
      <p:sp>
        <p:nvSpPr>
          <p:cNvPr id="320" name="Google Shape;320;p22"/>
          <p:cNvSpPr/>
          <p:nvPr/>
        </p:nvSpPr>
        <p:spPr>
          <a:xfrm>
            <a:off x="2627784" y="854407"/>
            <a:ext cx="780983"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B(3)</a:t>
            </a:r>
            <a:endParaRPr/>
          </a:p>
        </p:txBody>
      </p:sp>
      <p:sp>
        <p:nvSpPr>
          <p:cNvPr id="321" name="Google Shape;321;p22"/>
          <p:cNvSpPr/>
          <p:nvPr/>
        </p:nvSpPr>
        <p:spPr>
          <a:xfrm>
            <a:off x="-39582" y="1640161"/>
            <a:ext cx="77617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C(3)</a:t>
            </a:r>
            <a:endParaRPr/>
          </a:p>
        </p:txBody>
      </p:sp>
      <p:sp>
        <p:nvSpPr>
          <p:cNvPr id="322" name="Google Shape;322;p22"/>
          <p:cNvSpPr/>
          <p:nvPr/>
        </p:nvSpPr>
        <p:spPr>
          <a:xfrm>
            <a:off x="1180215" y="1672484"/>
            <a:ext cx="806631"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D(4)</a:t>
            </a:r>
            <a:endParaRPr/>
          </a:p>
        </p:txBody>
      </p:sp>
      <p:sp>
        <p:nvSpPr>
          <p:cNvPr id="323" name="Google Shape;323;p22"/>
          <p:cNvSpPr/>
          <p:nvPr/>
        </p:nvSpPr>
        <p:spPr>
          <a:xfrm>
            <a:off x="2235089" y="1807569"/>
            <a:ext cx="760144"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E(4)</a:t>
            </a:r>
            <a:endParaRPr/>
          </a:p>
        </p:txBody>
      </p:sp>
      <p:sp>
        <p:nvSpPr>
          <p:cNvPr id="324" name="Google Shape;324;p22"/>
          <p:cNvSpPr/>
          <p:nvPr/>
        </p:nvSpPr>
        <p:spPr>
          <a:xfrm>
            <a:off x="3631014" y="1726153"/>
            <a:ext cx="750526"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F(2)</a:t>
            </a:r>
            <a:endParaRPr/>
          </a:p>
        </p:txBody>
      </p:sp>
      <p:sp>
        <p:nvSpPr>
          <p:cNvPr id="325" name="Google Shape;325;p22"/>
          <p:cNvSpPr/>
          <p:nvPr/>
        </p:nvSpPr>
        <p:spPr>
          <a:xfrm>
            <a:off x="348505" y="3159634"/>
            <a:ext cx="811441"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G(3)</a:t>
            </a:r>
            <a:endParaRPr/>
          </a:p>
        </p:txBody>
      </p:sp>
      <p:sp>
        <p:nvSpPr>
          <p:cNvPr id="326" name="Google Shape;326;p22"/>
          <p:cNvSpPr/>
          <p:nvPr/>
        </p:nvSpPr>
        <p:spPr>
          <a:xfrm>
            <a:off x="2231216" y="3125630"/>
            <a:ext cx="809837"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H(3)</a:t>
            </a:r>
            <a:endParaRPr/>
          </a:p>
        </p:txBody>
      </p:sp>
      <p:sp>
        <p:nvSpPr>
          <p:cNvPr id="327" name="Google Shape;327;p22"/>
          <p:cNvSpPr/>
          <p:nvPr/>
        </p:nvSpPr>
        <p:spPr>
          <a:xfrm>
            <a:off x="1430464" y="4287106"/>
            <a:ext cx="67518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I(3)</a:t>
            </a:r>
            <a:endParaRPr/>
          </a:p>
        </p:txBody>
      </p:sp>
      <p:sp>
        <p:nvSpPr>
          <p:cNvPr id="328" name="Google Shape;328;p22"/>
          <p:cNvSpPr/>
          <p:nvPr/>
        </p:nvSpPr>
        <p:spPr>
          <a:xfrm>
            <a:off x="2889072" y="4625762"/>
            <a:ext cx="69923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J(1)</a:t>
            </a:r>
            <a:endParaRPr/>
          </a:p>
        </p:txBody>
      </p:sp>
      <p:sp>
        <p:nvSpPr>
          <p:cNvPr id="329" name="Google Shape;329;p22"/>
          <p:cNvSpPr/>
          <p:nvPr/>
        </p:nvSpPr>
        <p:spPr>
          <a:xfrm>
            <a:off x="4816568" y="816726"/>
            <a:ext cx="3989000" cy="535531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ru-RU" sz="1800" strike="sngStrike">
                <a:solidFill>
                  <a:schemeClr val="dk1"/>
                </a:solidFill>
                <a:latin typeface="Roboto"/>
                <a:ea typeface="Roboto"/>
                <a:cs typeface="Roboto"/>
                <a:sym typeface="Roboto"/>
              </a:rPr>
              <a:t>D(4)</a:t>
            </a:r>
            <a:r>
              <a:rPr lang="ru-RU" sz="1800" strike="sngStrike">
                <a:solidFill>
                  <a:schemeClr val="dk1"/>
                </a:solidFill>
                <a:latin typeface="Roboto"/>
                <a:ea typeface="Roboto"/>
                <a:cs typeface="Roboto"/>
                <a:sym typeface="Roboto"/>
              </a:rPr>
              <a:t> </a:t>
            </a:r>
            <a:r>
              <a:rPr lang="ru-RU" sz="1800">
                <a:solidFill>
                  <a:schemeClr val="dk1"/>
                </a:solidFill>
                <a:latin typeface="Roboto"/>
                <a:ea typeface="Roboto"/>
                <a:cs typeface="Roboto"/>
                <a:sym typeface="Roboto"/>
              </a:rPr>
              <a:t>                     (синий)</a:t>
            </a:r>
            <a:endParaRPr sz="1800">
              <a:solidFill>
                <a:schemeClr val="dk1"/>
              </a:solidFill>
              <a:latin typeface="Roboto"/>
              <a:ea typeface="Roboto"/>
              <a:cs typeface="Roboto"/>
              <a:sym typeface="Roboto"/>
            </a:endParaRPr>
          </a:p>
          <a:p>
            <a:pPr indent="0" lvl="0" marL="0" marR="0" rtl="0" algn="just">
              <a:spcBef>
                <a:spcPts val="0"/>
              </a:spcBef>
              <a:spcAft>
                <a:spcPts val="0"/>
              </a:spcAft>
              <a:buNone/>
            </a:pPr>
            <a:r>
              <a:rPr b="1" lang="ru-RU" sz="1800" strike="sngStrike">
                <a:solidFill>
                  <a:schemeClr val="dk1"/>
                </a:solidFill>
                <a:latin typeface="Roboto"/>
                <a:ea typeface="Roboto"/>
                <a:cs typeface="Roboto"/>
                <a:sym typeface="Roboto"/>
              </a:rPr>
              <a:t>E(4)</a:t>
            </a:r>
            <a:r>
              <a:rPr lang="ru-RU" sz="1800">
                <a:solidFill>
                  <a:schemeClr val="dk1"/>
                </a:solidFill>
                <a:latin typeface="Roboto"/>
                <a:ea typeface="Roboto"/>
                <a:cs typeface="Roboto"/>
                <a:sym typeface="Roboto"/>
              </a:rPr>
              <a:t>                      (зелёный)</a:t>
            </a:r>
            <a:endParaRPr sz="1800">
              <a:solidFill>
                <a:schemeClr val="dk1"/>
              </a:solidFill>
              <a:latin typeface="Roboto"/>
              <a:ea typeface="Roboto"/>
              <a:cs typeface="Roboto"/>
              <a:sym typeface="Roboto"/>
            </a:endParaRPr>
          </a:p>
          <a:p>
            <a:pPr indent="0" lvl="0" marL="0" marR="0" rtl="0" algn="just">
              <a:spcBef>
                <a:spcPts val="0"/>
              </a:spcBef>
              <a:spcAft>
                <a:spcPts val="0"/>
              </a:spcAft>
              <a:buNone/>
            </a:pPr>
            <a:r>
              <a:rPr b="1" lang="ru-RU" sz="1800" strike="sngStrike">
                <a:solidFill>
                  <a:schemeClr val="dk1"/>
                </a:solidFill>
                <a:latin typeface="Roboto"/>
                <a:ea typeface="Roboto"/>
                <a:cs typeface="Roboto"/>
                <a:sym typeface="Roboto"/>
              </a:rPr>
              <a:t>B(3)</a:t>
            </a:r>
            <a:r>
              <a:rPr lang="ru-RU" sz="1800">
                <a:solidFill>
                  <a:schemeClr val="dk1"/>
                </a:solidFill>
                <a:latin typeface="Roboto"/>
                <a:ea typeface="Roboto"/>
                <a:cs typeface="Roboto"/>
                <a:sym typeface="Roboto"/>
              </a:rPr>
              <a:t>                      (красный)</a:t>
            </a:r>
            <a:endParaRPr sz="1800">
              <a:solidFill>
                <a:schemeClr val="dk1"/>
              </a:solidFill>
              <a:latin typeface="Roboto"/>
              <a:ea typeface="Roboto"/>
              <a:cs typeface="Roboto"/>
              <a:sym typeface="Roboto"/>
            </a:endParaRPr>
          </a:p>
          <a:p>
            <a:pPr indent="0" lvl="0" marL="0" marR="0" rtl="0" algn="just">
              <a:spcBef>
                <a:spcPts val="0"/>
              </a:spcBef>
              <a:spcAft>
                <a:spcPts val="0"/>
              </a:spcAft>
              <a:buNone/>
            </a:pPr>
            <a:r>
              <a:rPr b="1" lang="ru-RU" sz="1800" strike="sngStrike">
                <a:solidFill>
                  <a:schemeClr val="dk1"/>
                </a:solidFill>
                <a:latin typeface="Roboto"/>
                <a:ea typeface="Roboto"/>
                <a:cs typeface="Roboto"/>
                <a:sym typeface="Roboto"/>
              </a:rPr>
              <a:t>C(3)</a:t>
            </a:r>
            <a:endParaRPr/>
          </a:p>
          <a:p>
            <a:pPr indent="0" lvl="0" marL="0" marR="0" rtl="0" algn="just">
              <a:spcBef>
                <a:spcPts val="0"/>
              </a:spcBef>
              <a:spcAft>
                <a:spcPts val="0"/>
              </a:spcAft>
              <a:buNone/>
            </a:pPr>
            <a:r>
              <a:rPr b="1" lang="ru-RU" sz="1800" strike="sngStrike">
                <a:solidFill>
                  <a:schemeClr val="dk1"/>
                </a:solidFill>
                <a:latin typeface="Roboto"/>
                <a:ea typeface="Roboto"/>
                <a:cs typeface="Roboto"/>
                <a:sym typeface="Roboto"/>
              </a:rPr>
              <a:t>G(3)</a:t>
            </a:r>
            <a:endParaRPr/>
          </a:p>
          <a:p>
            <a:pPr indent="0" lvl="0" marL="0" marR="0" rtl="0" algn="just">
              <a:spcBef>
                <a:spcPts val="0"/>
              </a:spcBef>
              <a:spcAft>
                <a:spcPts val="0"/>
              </a:spcAft>
              <a:buNone/>
            </a:pPr>
            <a:r>
              <a:rPr b="1" lang="ru-RU" sz="1800" strike="sngStrike">
                <a:solidFill>
                  <a:schemeClr val="dk1"/>
                </a:solidFill>
                <a:latin typeface="Roboto"/>
                <a:ea typeface="Roboto"/>
                <a:cs typeface="Roboto"/>
                <a:sym typeface="Roboto"/>
              </a:rPr>
              <a:t>H(3)</a:t>
            </a:r>
            <a:endParaRPr/>
          </a:p>
          <a:p>
            <a:pPr indent="0" lvl="0" marL="0" marR="0" rtl="0" algn="just">
              <a:spcBef>
                <a:spcPts val="0"/>
              </a:spcBef>
              <a:spcAft>
                <a:spcPts val="0"/>
              </a:spcAft>
              <a:buNone/>
            </a:pPr>
            <a:r>
              <a:rPr b="1" lang="ru-RU" sz="1800" strike="sngStrike">
                <a:solidFill>
                  <a:schemeClr val="dk1"/>
                </a:solidFill>
                <a:latin typeface="Roboto"/>
                <a:ea typeface="Roboto"/>
                <a:cs typeface="Roboto"/>
                <a:sym typeface="Roboto"/>
              </a:rPr>
              <a:t>I(3)</a:t>
            </a:r>
            <a:endParaRPr/>
          </a:p>
          <a:p>
            <a:pPr indent="0" lvl="0" marL="0" marR="0" rtl="0" algn="just">
              <a:spcBef>
                <a:spcPts val="0"/>
              </a:spcBef>
              <a:spcAft>
                <a:spcPts val="0"/>
              </a:spcAft>
              <a:buNone/>
            </a:pPr>
            <a:r>
              <a:rPr b="1" lang="ru-RU" sz="1800" strike="sngStrike">
                <a:solidFill>
                  <a:schemeClr val="dk1"/>
                </a:solidFill>
                <a:latin typeface="Roboto"/>
                <a:ea typeface="Roboto"/>
                <a:cs typeface="Roboto"/>
                <a:sym typeface="Roboto"/>
              </a:rPr>
              <a:t>A(2)</a:t>
            </a:r>
            <a:endParaRPr/>
          </a:p>
          <a:p>
            <a:pPr indent="0" lvl="0" marL="0" marR="0" rtl="0" algn="just">
              <a:spcBef>
                <a:spcPts val="0"/>
              </a:spcBef>
              <a:spcAft>
                <a:spcPts val="0"/>
              </a:spcAft>
              <a:buNone/>
            </a:pPr>
            <a:r>
              <a:rPr b="1" lang="ru-RU" sz="1800" strike="sngStrike">
                <a:solidFill>
                  <a:schemeClr val="dk1"/>
                </a:solidFill>
                <a:latin typeface="Roboto"/>
                <a:ea typeface="Roboto"/>
                <a:cs typeface="Roboto"/>
                <a:sym typeface="Roboto"/>
              </a:rPr>
              <a:t>F(2)</a:t>
            </a:r>
            <a:endParaRPr/>
          </a:p>
          <a:p>
            <a:pPr indent="0" lvl="0" marL="0" marR="0" rtl="0" algn="just">
              <a:spcBef>
                <a:spcPts val="0"/>
              </a:spcBef>
              <a:spcAft>
                <a:spcPts val="0"/>
              </a:spcAft>
              <a:buNone/>
            </a:pPr>
            <a:r>
              <a:rPr b="1" lang="ru-RU" sz="1800" strike="sngStrike">
                <a:solidFill>
                  <a:schemeClr val="dk1"/>
                </a:solidFill>
                <a:latin typeface="Roboto"/>
                <a:ea typeface="Roboto"/>
                <a:cs typeface="Roboto"/>
                <a:sym typeface="Roboto"/>
              </a:rPr>
              <a:t>J(1)</a:t>
            </a:r>
            <a:endParaRPr/>
          </a:p>
          <a:p>
            <a:pPr indent="0" lvl="0" marL="0" marR="0" rtl="0" algn="just">
              <a:spcBef>
                <a:spcPts val="0"/>
              </a:spcBef>
              <a:spcAft>
                <a:spcPts val="0"/>
              </a:spcAft>
              <a:buNone/>
            </a:pPr>
            <a:r>
              <a:t/>
            </a:r>
            <a:endParaRPr sz="1800">
              <a:solidFill>
                <a:schemeClr val="dk1"/>
              </a:solidFill>
              <a:latin typeface="Roboto"/>
              <a:ea typeface="Roboto"/>
              <a:cs typeface="Roboto"/>
              <a:sym typeface="Roboto"/>
            </a:endParaRPr>
          </a:p>
          <a:p>
            <a:pPr indent="0" lvl="0" marL="0" marR="0" rtl="0" algn="just">
              <a:spcBef>
                <a:spcPts val="0"/>
              </a:spcBef>
              <a:spcAft>
                <a:spcPts val="0"/>
              </a:spcAft>
              <a:buNone/>
            </a:pPr>
            <a:r>
              <a:rPr lang="ru-RU" sz="1800">
                <a:solidFill>
                  <a:schemeClr val="dk1"/>
                </a:solidFill>
                <a:latin typeface="Roboto"/>
                <a:ea typeface="Roboto"/>
                <a:cs typeface="Roboto"/>
                <a:sym typeface="Roboto"/>
              </a:rPr>
              <a:t>5. Для следующей верхней в списке невычеркнутой вершины (В(3)) назначаю новый цвет (красный) и тем же образом окрашу в этот цвет все вершины которые идут после нее.</a:t>
            </a:r>
            <a:endParaRPr/>
          </a:p>
          <a:p>
            <a:pPr indent="0" lvl="0" marL="0" marR="0" rtl="0" algn="just">
              <a:spcBef>
                <a:spcPts val="0"/>
              </a:spcBef>
              <a:spcAft>
                <a:spcPts val="0"/>
              </a:spcAft>
              <a:buNone/>
            </a:pPr>
            <a:r>
              <a:t/>
            </a:r>
            <a:endParaRPr b="0" sz="1800">
              <a:solidFill>
                <a:schemeClr val="dk1"/>
              </a:solidFill>
              <a:latin typeface="Roboto"/>
              <a:ea typeface="Roboto"/>
              <a:cs typeface="Roboto"/>
              <a:sym typeface="Roboto"/>
            </a:endParaRPr>
          </a:p>
          <a:p>
            <a:pPr indent="0" lvl="0" marL="0" marR="0" rtl="0" algn="just">
              <a:spcBef>
                <a:spcPts val="0"/>
              </a:spcBef>
              <a:spcAft>
                <a:spcPts val="0"/>
              </a:spcAft>
              <a:buNone/>
            </a:pPr>
            <a:r>
              <a:t/>
            </a:r>
            <a:endParaRPr b="0" sz="1800">
              <a:solidFill>
                <a:schemeClr val="dk1"/>
              </a:solidFill>
              <a:latin typeface="Roboto"/>
              <a:ea typeface="Roboto"/>
              <a:cs typeface="Roboto"/>
              <a:sym typeface="Roboto"/>
            </a:endParaRPr>
          </a:p>
        </p:txBody>
      </p:sp>
      <p:sp>
        <p:nvSpPr>
          <p:cNvPr id="330" name="Google Shape;330;p22"/>
          <p:cNvSpPr/>
          <p:nvPr/>
        </p:nvSpPr>
        <p:spPr>
          <a:xfrm>
            <a:off x="6288704" y="902437"/>
            <a:ext cx="237681" cy="237681"/>
          </a:xfrm>
          <a:prstGeom prst="ellipse">
            <a:avLst/>
          </a:prstGeom>
          <a:solidFill>
            <a:schemeClr val="dk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31" name="Google Shape;331;p22"/>
          <p:cNvCxnSpPr/>
          <p:nvPr/>
        </p:nvCxnSpPr>
        <p:spPr>
          <a:xfrm flipH="1">
            <a:off x="5508104" y="1034427"/>
            <a:ext cx="608040" cy="5807"/>
          </a:xfrm>
          <a:prstGeom prst="straightConnector1">
            <a:avLst/>
          </a:prstGeom>
          <a:noFill/>
          <a:ln cap="flat" cmpd="sng" w="38100">
            <a:solidFill>
              <a:srgbClr val="4A7DBA"/>
            </a:solidFill>
            <a:prstDash val="solid"/>
            <a:round/>
            <a:headEnd len="sm" w="sm" type="none"/>
            <a:tailEnd len="med" w="med" type="triangle"/>
          </a:ln>
        </p:spPr>
      </p:cxnSp>
      <p:sp>
        <p:nvSpPr>
          <p:cNvPr id="332" name="Google Shape;332;p22"/>
          <p:cNvSpPr/>
          <p:nvPr/>
        </p:nvSpPr>
        <p:spPr>
          <a:xfrm>
            <a:off x="90713" y="5562203"/>
            <a:ext cx="8873775" cy="120032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ru-RU" sz="1800">
                <a:solidFill>
                  <a:schemeClr val="dk1"/>
                </a:solidFill>
                <a:latin typeface="Roboto"/>
                <a:ea typeface="Roboto"/>
                <a:cs typeface="Roboto"/>
                <a:sym typeface="Roboto"/>
              </a:rPr>
              <a:t>Сначала раскрасили вершину В, потом спускаемся по списку, проверяя является  ли данная вершина  смежной с уже покрашенной в красный цвет.</a:t>
            </a:r>
            <a:endParaRPr/>
          </a:p>
          <a:p>
            <a:pPr indent="0" lvl="0" marL="0" marR="0" rtl="0" algn="just">
              <a:spcBef>
                <a:spcPts val="0"/>
              </a:spcBef>
              <a:spcAft>
                <a:spcPts val="0"/>
              </a:spcAft>
              <a:buNone/>
            </a:pPr>
            <a:r>
              <a:t/>
            </a:r>
            <a:endParaRPr sz="1800">
              <a:solidFill>
                <a:schemeClr val="dk1"/>
              </a:solidFill>
              <a:latin typeface="Roboto"/>
              <a:ea typeface="Roboto"/>
              <a:cs typeface="Roboto"/>
              <a:sym typeface="Roboto"/>
            </a:endParaRPr>
          </a:p>
          <a:p>
            <a:pPr indent="0" lvl="0" marL="0" marR="0" rtl="0" algn="just">
              <a:spcBef>
                <a:spcPts val="0"/>
              </a:spcBef>
              <a:spcAft>
                <a:spcPts val="0"/>
              </a:spcAft>
              <a:buNone/>
            </a:pPr>
            <a:r>
              <a:rPr lang="ru-RU" sz="1800">
                <a:solidFill>
                  <a:schemeClr val="dk1"/>
                </a:solidFill>
                <a:latin typeface="Roboto"/>
                <a:ea typeface="Roboto"/>
                <a:cs typeface="Roboto"/>
                <a:sym typeface="Roboto"/>
              </a:rPr>
              <a:t>Список кончился. Получилось три цвета, значит хроматическое число </a:t>
            </a:r>
            <a:r>
              <a:rPr lang="ru-RU" sz="1800">
                <a:solidFill>
                  <a:schemeClr val="dk1"/>
                </a:solidFill>
                <a:latin typeface="Times New Roman"/>
                <a:ea typeface="Times New Roman"/>
                <a:cs typeface="Times New Roman"/>
                <a:sym typeface="Times New Roman"/>
              </a:rPr>
              <a:t> χ</a:t>
            </a:r>
            <a:r>
              <a:rPr lang="ru-RU" sz="1800">
                <a:solidFill>
                  <a:schemeClr val="dk1"/>
                </a:solidFill>
                <a:latin typeface="Calibri"/>
                <a:ea typeface="Calibri"/>
                <a:cs typeface="Calibri"/>
                <a:sym typeface="Calibri"/>
              </a:rPr>
              <a:t>(G) = 3</a:t>
            </a:r>
            <a:endParaRPr/>
          </a:p>
        </p:txBody>
      </p:sp>
      <p:sp>
        <p:nvSpPr>
          <p:cNvPr id="333" name="Google Shape;333;p22"/>
          <p:cNvSpPr/>
          <p:nvPr/>
        </p:nvSpPr>
        <p:spPr>
          <a:xfrm>
            <a:off x="6288704" y="1225829"/>
            <a:ext cx="237681" cy="237681"/>
          </a:xfrm>
          <a:prstGeom prst="ellipse">
            <a:avLst/>
          </a:prstGeom>
          <a:solidFill>
            <a:srgbClr val="00B05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34" name="Google Shape;334;p22"/>
          <p:cNvCxnSpPr/>
          <p:nvPr/>
        </p:nvCxnSpPr>
        <p:spPr>
          <a:xfrm flipH="1">
            <a:off x="5508104" y="1328504"/>
            <a:ext cx="608040" cy="5807"/>
          </a:xfrm>
          <a:prstGeom prst="straightConnector1">
            <a:avLst/>
          </a:prstGeom>
          <a:noFill/>
          <a:ln cap="flat" cmpd="sng" w="38100">
            <a:solidFill>
              <a:srgbClr val="4A7DBA"/>
            </a:solidFill>
            <a:prstDash val="solid"/>
            <a:round/>
            <a:headEnd len="sm" w="sm" type="none"/>
            <a:tailEnd len="med" w="med" type="triangle"/>
          </a:ln>
        </p:spPr>
      </p:cxnSp>
      <p:sp>
        <p:nvSpPr>
          <p:cNvPr id="335" name="Google Shape;335;p22"/>
          <p:cNvSpPr/>
          <p:nvPr/>
        </p:nvSpPr>
        <p:spPr>
          <a:xfrm>
            <a:off x="6291344" y="1497726"/>
            <a:ext cx="237681" cy="237681"/>
          </a:xfrm>
          <a:prstGeom prst="ellipse">
            <a:avLst/>
          </a:prstGeom>
          <a:solidFill>
            <a:srgbClr val="FF00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36" name="Google Shape;336;p22"/>
          <p:cNvCxnSpPr/>
          <p:nvPr/>
        </p:nvCxnSpPr>
        <p:spPr>
          <a:xfrm flipH="1">
            <a:off x="5510744" y="1600401"/>
            <a:ext cx="608040" cy="5807"/>
          </a:xfrm>
          <a:prstGeom prst="straightConnector1">
            <a:avLst/>
          </a:prstGeom>
          <a:noFill/>
          <a:ln cap="flat" cmpd="sng" w="38100">
            <a:solidFill>
              <a:srgbClr val="4A7DBA"/>
            </a:solidFill>
            <a:prstDash val="solid"/>
            <a:round/>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3"/>
          <p:cNvSpPr txBox="1"/>
          <p:nvPr>
            <p:ph type="title"/>
          </p:nvPr>
        </p:nvSpPr>
        <p:spPr>
          <a:xfrm>
            <a:off x="457200" y="274638"/>
            <a:ext cx="8229600" cy="43971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Пример</a:t>
            </a:r>
            <a:endParaRPr/>
          </a:p>
        </p:txBody>
      </p:sp>
      <p:sp>
        <p:nvSpPr>
          <p:cNvPr id="342" name="Google Shape;342;p23"/>
          <p:cNvSpPr txBox="1"/>
          <p:nvPr>
            <p:ph idx="1" type="body"/>
          </p:nvPr>
        </p:nvSpPr>
        <p:spPr>
          <a:xfrm>
            <a:off x="4139952" y="1785925"/>
            <a:ext cx="2602632" cy="92869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ru-RU">
                <a:latin typeface="Times New Roman"/>
                <a:ea typeface="Times New Roman"/>
                <a:cs typeface="Times New Roman"/>
                <a:sym typeface="Times New Roman"/>
              </a:rPr>
              <a:t>   χ</a:t>
            </a:r>
            <a:r>
              <a:rPr lang="ru-RU"/>
              <a:t>(G) = 3</a:t>
            </a:r>
            <a:endParaRPr/>
          </a:p>
        </p:txBody>
      </p:sp>
      <p:pic>
        <p:nvPicPr>
          <p:cNvPr id="343" name="Google Shape;343;p23"/>
          <p:cNvPicPr preferRelativeResize="0"/>
          <p:nvPr/>
        </p:nvPicPr>
        <p:blipFill rotWithShape="1">
          <a:blip r:embed="rId3">
            <a:alphaModFix/>
          </a:blip>
          <a:srcRect b="0" l="0" r="0" t="0"/>
          <a:stretch/>
        </p:blipFill>
        <p:spPr>
          <a:xfrm>
            <a:off x="457200" y="867250"/>
            <a:ext cx="2812927" cy="2766045"/>
          </a:xfrm>
          <a:prstGeom prst="rect">
            <a:avLst/>
          </a:prstGeom>
          <a:noFill/>
          <a:ln>
            <a:noFill/>
          </a:ln>
        </p:spPr>
      </p:pic>
      <p:pic>
        <p:nvPicPr>
          <p:cNvPr id="344" name="Google Shape;344;p23"/>
          <p:cNvPicPr preferRelativeResize="0"/>
          <p:nvPr/>
        </p:nvPicPr>
        <p:blipFill rotWithShape="1">
          <a:blip r:embed="rId4">
            <a:alphaModFix/>
          </a:blip>
          <a:srcRect b="0" l="0" r="0" t="0"/>
          <a:stretch/>
        </p:blipFill>
        <p:spPr>
          <a:xfrm>
            <a:off x="1043608" y="4077072"/>
            <a:ext cx="6876256" cy="227550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4"/>
          <p:cNvSpPr txBox="1"/>
          <p:nvPr>
            <p:ph type="title"/>
          </p:nvPr>
        </p:nvSpPr>
        <p:spPr>
          <a:xfrm>
            <a:off x="457200" y="274638"/>
            <a:ext cx="8229600" cy="43971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ru-RU"/>
              <a:t>Задача составления расписаний</a:t>
            </a:r>
            <a:endParaRPr/>
          </a:p>
        </p:txBody>
      </p:sp>
      <p:sp>
        <p:nvSpPr>
          <p:cNvPr id="350" name="Google Shape;350;p24"/>
          <p:cNvSpPr txBox="1"/>
          <p:nvPr>
            <p:ph idx="1" type="body"/>
          </p:nvPr>
        </p:nvSpPr>
        <p:spPr>
          <a:xfrm>
            <a:off x="228600" y="785794"/>
            <a:ext cx="8686800" cy="6072206"/>
          </a:xfrm>
          <a:prstGeom prst="rect">
            <a:avLst/>
          </a:prstGeom>
          <a:noFill/>
          <a:ln>
            <a:noFill/>
          </a:ln>
        </p:spPr>
        <p:txBody>
          <a:bodyPr anchorCtr="0" anchor="t" bIns="45700" lIns="91425" spcFirstLastPara="1" rIns="91425" wrap="square" tIns="45700">
            <a:noAutofit/>
          </a:bodyPr>
          <a:lstStyle/>
          <a:p>
            <a:pPr indent="357188" lvl="0" marL="0" rtl="0" algn="just">
              <a:spcBef>
                <a:spcPts val="0"/>
              </a:spcBef>
              <a:spcAft>
                <a:spcPts val="0"/>
              </a:spcAft>
              <a:buClr>
                <a:schemeClr val="dk1"/>
              </a:buClr>
              <a:buSzPts val="2000"/>
              <a:buNone/>
            </a:pPr>
            <a:r>
              <a:rPr lang="ru-RU" sz="2000"/>
              <a:t>Предположим, что в учебном центре надо провести несколько занятий за кратчайшее время. </a:t>
            </a:r>
            <a:endParaRPr/>
          </a:p>
          <a:p>
            <a:pPr indent="357188" lvl="0" marL="0" rtl="0" algn="just">
              <a:spcBef>
                <a:spcPts val="400"/>
              </a:spcBef>
              <a:spcAft>
                <a:spcPts val="0"/>
              </a:spcAft>
              <a:buClr>
                <a:schemeClr val="dk1"/>
              </a:buClr>
              <a:buSzPts val="2000"/>
              <a:buNone/>
            </a:pPr>
            <a:r>
              <a:rPr lang="ru-RU" sz="2000"/>
              <a:t>Длительность всех занятий одинакова, скажем, один час. Некоторые занятия не могут проводиться одновременно, например, это занятия в одной и той же учебной группе (по разным предметам), или занятия проводит один и тот же преподаватель. </a:t>
            </a:r>
            <a:endParaRPr/>
          </a:p>
          <a:p>
            <a:pPr indent="357188" lvl="0" marL="0" rtl="0" algn="just">
              <a:spcBef>
                <a:spcPts val="400"/>
              </a:spcBef>
              <a:spcAft>
                <a:spcPts val="0"/>
              </a:spcAft>
              <a:buClr>
                <a:schemeClr val="dk1"/>
              </a:buClr>
              <a:buSzPts val="2000"/>
              <a:buNone/>
            </a:pPr>
            <a:r>
              <a:rPr lang="ru-RU" sz="2000"/>
              <a:t>Для решения задачи построим граф </a:t>
            </a:r>
            <a:r>
              <a:rPr i="1" lang="ru-RU" sz="2000"/>
              <a:t>G</a:t>
            </a:r>
            <a:r>
              <a:rPr lang="ru-RU" sz="2000"/>
              <a:t>, вершинам которого взаимнооднозначно соответствуют занятия. Две вершины соединены ребром, если соответствующие занятия нельзя проводить одновременно.</a:t>
            </a:r>
            <a:endParaRPr/>
          </a:p>
          <a:p>
            <a:pPr indent="357188" lvl="0" marL="0" rtl="0" algn="just">
              <a:spcBef>
                <a:spcPts val="400"/>
              </a:spcBef>
              <a:spcAft>
                <a:spcPts val="0"/>
              </a:spcAft>
              <a:buClr>
                <a:schemeClr val="dk1"/>
              </a:buClr>
              <a:buSzPts val="2000"/>
              <a:buNone/>
            </a:pPr>
            <a:r>
              <a:rPr lang="ru-RU" sz="2000"/>
              <a:t> Ясно, что правильная раскраска графа</a:t>
            </a:r>
            <a:r>
              <a:rPr i="1" lang="ru-RU" sz="2000"/>
              <a:t> G </a:t>
            </a:r>
            <a:r>
              <a:rPr lang="ru-RU" sz="2000"/>
              <a:t>определяет расписание, удовлетворяющее требованиям несовместимости по времени: занятия, соответствующие вершинам, окрашенным одинаково, можно проводить одновременно. </a:t>
            </a:r>
            <a:endParaRPr/>
          </a:p>
          <a:p>
            <a:pPr indent="357188" lvl="0" marL="0" rtl="0" algn="just">
              <a:spcBef>
                <a:spcPts val="400"/>
              </a:spcBef>
              <a:spcAft>
                <a:spcPts val="0"/>
              </a:spcAft>
              <a:buClr>
                <a:schemeClr val="dk1"/>
              </a:buClr>
              <a:buSzPts val="2000"/>
              <a:buNone/>
            </a:pPr>
            <a:r>
              <a:rPr lang="ru-RU" sz="2000"/>
              <a:t>Справедливо и обратное, любое такое расписание определяет правильную раскраску графа G. Следовательно, кратчайшее время необходимое для проведения всех занятий равно </a:t>
            </a:r>
            <a:r>
              <a:rPr lang="ru-RU" sz="2000">
                <a:latin typeface="Times New Roman"/>
                <a:ea typeface="Times New Roman"/>
                <a:cs typeface="Times New Roman"/>
                <a:sym typeface="Times New Roman"/>
              </a:rPr>
              <a:t>χ</a:t>
            </a:r>
            <a:r>
              <a:rPr lang="ru-RU" sz="2000"/>
              <a:t>(</a:t>
            </a:r>
            <a:r>
              <a:rPr i="1" lang="ru-RU" sz="2000"/>
              <a:t>G</a:t>
            </a:r>
            <a:r>
              <a:rPr lang="ru-RU" sz="2000"/>
              <a:t>), а из оптимальной раскраски графа </a:t>
            </a:r>
            <a:r>
              <a:rPr i="1" lang="ru-RU" sz="2000"/>
              <a:t>G</a:t>
            </a:r>
            <a:r>
              <a:rPr lang="ru-RU" sz="2000"/>
              <a:t> получается необходимое расписание.</a:t>
            </a:r>
            <a:endParaRPr/>
          </a:p>
          <a:p>
            <a:pPr indent="357188" lvl="0" marL="0" rtl="0" algn="just">
              <a:spcBef>
                <a:spcPts val="440"/>
              </a:spcBef>
              <a:spcAft>
                <a:spcPts val="0"/>
              </a:spcAft>
              <a:buClr>
                <a:schemeClr val="dk1"/>
              </a:buClr>
              <a:buSzPts val="2200"/>
              <a:buNone/>
            </a:pPr>
            <a:r>
              <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0" st="0"/>
                                            </p:txEl>
                                          </p:spTgt>
                                        </p:tgtEl>
                                        <p:attrNameLst>
                                          <p:attrName>style.visibility</p:attrName>
                                        </p:attrNameLst>
                                      </p:cBhvr>
                                      <p:to>
                                        <p:strVal val="visible"/>
                                      </p:to>
                                    </p:set>
                                    <p:animEffect filter="fade" transition="in">
                                      <p:cBhvr>
                                        <p:cTn dur="1000"/>
                                        <p:tgtEl>
                                          <p:spTgt spid="3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1" st="1"/>
                                            </p:txEl>
                                          </p:spTgt>
                                        </p:tgtEl>
                                        <p:attrNameLst>
                                          <p:attrName>style.visibility</p:attrName>
                                        </p:attrNameLst>
                                      </p:cBhvr>
                                      <p:to>
                                        <p:strVal val="visible"/>
                                      </p:to>
                                    </p:set>
                                    <p:animEffect filter="fade" transition="in">
                                      <p:cBhvr>
                                        <p:cTn dur="1000"/>
                                        <p:tgtEl>
                                          <p:spTgt spid="3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2" st="2"/>
                                            </p:txEl>
                                          </p:spTgt>
                                        </p:tgtEl>
                                        <p:attrNameLst>
                                          <p:attrName>style.visibility</p:attrName>
                                        </p:attrNameLst>
                                      </p:cBhvr>
                                      <p:to>
                                        <p:strVal val="visible"/>
                                      </p:to>
                                    </p:set>
                                    <p:animEffect filter="fade" transition="in">
                                      <p:cBhvr>
                                        <p:cTn dur="1000"/>
                                        <p:tgtEl>
                                          <p:spTgt spid="3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3" st="3"/>
                                            </p:txEl>
                                          </p:spTgt>
                                        </p:tgtEl>
                                        <p:attrNameLst>
                                          <p:attrName>style.visibility</p:attrName>
                                        </p:attrNameLst>
                                      </p:cBhvr>
                                      <p:to>
                                        <p:strVal val="visible"/>
                                      </p:to>
                                    </p:set>
                                    <p:animEffect filter="fade" transition="in">
                                      <p:cBhvr>
                                        <p:cTn dur="1000"/>
                                        <p:tgtEl>
                                          <p:spTgt spid="3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4" st="4"/>
                                            </p:txEl>
                                          </p:spTgt>
                                        </p:tgtEl>
                                        <p:attrNameLst>
                                          <p:attrName>style.visibility</p:attrName>
                                        </p:attrNameLst>
                                      </p:cBhvr>
                                      <p:to>
                                        <p:strVal val="visible"/>
                                      </p:to>
                                    </p:set>
                                    <p:animEffect filter="fade" transition="in">
                                      <p:cBhvr>
                                        <p:cTn dur="1000"/>
                                        <p:tgtEl>
                                          <p:spTgt spid="35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5" st="5"/>
                                            </p:txEl>
                                          </p:spTgt>
                                        </p:tgtEl>
                                        <p:attrNameLst>
                                          <p:attrName>style.visibility</p:attrName>
                                        </p:attrNameLst>
                                      </p:cBhvr>
                                      <p:to>
                                        <p:strVal val="visible"/>
                                      </p:to>
                                    </p:set>
                                    <p:animEffect filter="fade" transition="in">
                                      <p:cBhvr>
                                        <p:cTn dur="1000"/>
                                        <p:tgtEl>
                                          <p:spTgt spid="35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5"/>
          <p:cNvSpPr txBox="1"/>
          <p:nvPr>
            <p:ph type="title"/>
          </p:nvPr>
        </p:nvSpPr>
        <p:spPr>
          <a:xfrm>
            <a:off x="457200" y="274638"/>
            <a:ext cx="8229600" cy="51115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ru-RU"/>
              <a:t>Задача распределения ресурсов</a:t>
            </a:r>
            <a:endParaRPr/>
          </a:p>
        </p:txBody>
      </p:sp>
      <p:sp>
        <p:nvSpPr>
          <p:cNvPr id="357" name="Google Shape;357;p25"/>
          <p:cNvSpPr txBox="1"/>
          <p:nvPr>
            <p:ph idx="1" type="body"/>
          </p:nvPr>
        </p:nvSpPr>
        <p:spPr>
          <a:xfrm>
            <a:off x="428596" y="857232"/>
            <a:ext cx="8229600" cy="5643602"/>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just">
              <a:spcBef>
                <a:spcPts val="0"/>
              </a:spcBef>
              <a:spcAft>
                <a:spcPts val="0"/>
              </a:spcAft>
              <a:buClr>
                <a:schemeClr val="dk1"/>
              </a:buClr>
              <a:buSzPct val="100000"/>
              <a:buNone/>
            </a:pPr>
            <a:r>
              <a:rPr lang="ru-RU"/>
              <a:t> </a:t>
            </a:r>
            <a:r>
              <a:rPr lang="ru-RU" sz="3400"/>
              <a:t>Необходимо выполнить некоторое множество </a:t>
            </a:r>
            <a:r>
              <a:rPr i="1" lang="ru-RU" sz="3400"/>
              <a:t>V</a:t>
            </a:r>
            <a:r>
              <a:rPr lang="ru-RU" sz="3400"/>
              <a:t>={</a:t>
            </a:r>
            <a:r>
              <a:rPr i="1" lang="ru-RU" sz="3400"/>
              <a:t>v</a:t>
            </a:r>
            <a:r>
              <a:rPr baseline="-25000" lang="ru-RU" sz="3400"/>
              <a:t>1</a:t>
            </a:r>
            <a:r>
              <a:rPr lang="ru-RU" sz="3400"/>
              <a:t>,</a:t>
            </a:r>
            <a:r>
              <a:rPr i="1" lang="ru-RU" sz="3400"/>
              <a:t>v</a:t>
            </a:r>
            <a:r>
              <a:rPr baseline="-25000" lang="ru-RU" sz="3400"/>
              <a:t>2</a:t>
            </a:r>
            <a:r>
              <a:rPr lang="ru-RU" sz="3400"/>
              <a:t>,…,</a:t>
            </a:r>
            <a:r>
              <a:rPr i="1" lang="ru-RU" sz="3400"/>
              <a:t>v</a:t>
            </a:r>
            <a:r>
              <a:rPr baseline="-25000" i="1" lang="ru-RU" sz="3400"/>
              <a:t>n</a:t>
            </a:r>
            <a:r>
              <a:rPr lang="ru-RU" sz="3400"/>
              <a:t>} работ. </a:t>
            </a:r>
            <a:endParaRPr/>
          </a:p>
          <a:p>
            <a:pPr indent="-342900" lvl="0" marL="342900" rtl="0" algn="just">
              <a:spcBef>
                <a:spcPts val="476"/>
              </a:spcBef>
              <a:spcAft>
                <a:spcPts val="0"/>
              </a:spcAft>
              <a:buClr>
                <a:schemeClr val="dk1"/>
              </a:buClr>
              <a:buSzPct val="100000"/>
              <a:buNone/>
            </a:pPr>
            <a:r>
              <a:rPr lang="ru-RU" sz="3400"/>
              <a:t>Имеется множество </a:t>
            </a:r>
            <a:r>
              <a:rPr i="1" lang="ru-RU" sz="3400"/>
              <a:t>S</a:t>
            </a:r>
            <a:r>
              <a:rPr lang="ru-RU" sz="3400"/>
              <a:t>={</a:t>
            </a:r>
            <a:r>
              <a:rPr i="1" lang="ru-RU" sz="3400"/>
              <a:t>s</a:t>
            </a:r>
            <a:r>
              <a:rPr baseline="-25000" lang="ru-RU" sz="3400"/>
              <a:t>1</a:t>
            </a:r>
            <a:r>
              <a:rPr lang="ru-RU" sz="3400"/>
              <a:t>,</a:t>
            </a:r>
            <a:r>
              <a:rPr i="1" lang="ru-RU" sz="3400"/>
              <a:t>s</a:t>
            </a:r>
            <a:r>
              <a:rPr baseline="-25000" lang="ru-RU" sz="3400"/>
              <a:t>2</a:t>
            </a:r>
            <a:r>
              <a:rPr lang="ru-RU" sz="3400"/>
              <a:t>,…,</a:t>
            </a:r>
            <a:r>
              <a:rPr i="1" lang="ru-RU" sz="3400"/>
              <a:t>s</a:t>
            </a:r>
            <a:r>
              <a:rPr baseline="-25000" lang="ru-RU" sz="3400"/>
              <a:t>r</a:t>
            </a:r>
            <a:r>
              <a:rPr lang="ru-RU" sz="3400"/>
              <a:t>} ресурсов, необходимых для выполнения этих работ. </a:t>
            </a:r>
            <a:endParaRPr/>
          </a:p>
          <a:p>
            <a:pPr indent="-285750" lvl="1" marL="742950" rtl="0" algn="just">
              <a:spcBef>
                <a:spcPts val="420"/>
              </a:spcBef>
              <a:spcAft>
                <a:spcPts val="0"/>
              </a:spcAft>
              <a:buClr>
                <a:schemeClr val="dk1"/>
              </a:buClr>
              <a:buSzPct val="100000"/>
              <a:buChar char="–"/>
            </a:pPr>
            <a:r>
              <a:rPr lang="ru-RU" sz="3000"/>
              <a:t>Каждая работа использует часть указанных ресурсов. </a:t>
            </a:r>
            <a:endParaRPr/>
          </a:p>
          <a:p>
            <a:pPr indent="-285750" lvl="1" marL="742950" rtl="0" algn="just">
              <a:spcBef>
                <a:spcPts val="420"/>
              </a:spcBef>
              <a:spcAft>
                <a:spcPts val="0"/>
              </a:spcAft>
              <a:buClr>
                <a:schemeClr val="dk1"/>
              </a:buClr>
              <a:buSzPct val="100000"/>
              <a:buChar char="–"/>
            </a:pPr>
            <a:r>
              <a:rPr lang="ru-RU" sz="3000"/>
              <a:t>Одновременно могут выполняться работы, использующие разные ресурсы.</a:t>
            </a:r>
            <a:endParaRPr/>
          </a:p>
          <a:p>
            <a:pPr indent="-285750" lvl="1" marL="742950" rtl="0" algn="just">
              <a:spcBef>
                <a:spcPts val="420"/>
              </a:spcBef>
              <a:spcAft>
                <a:spcPts val="0"/>
              </a:spcAft>
              <a:buClr>
                <a:schemeClr val="dk1"/>
              </a:buClr>
              <a:buSzPct val="100000"/>
              <a:buChar char="–"/>
            </a:pPr>
            <a:r>
              <a:rPr lang="ru-RU" sz="3000"/>
              <a:t>Все работы выполняются за одно и то же время </a:t>
            </a:r>
            <a:r>
              <a:rPr i="1" lang="ru-RU" sz="3000"/>
              <a:t>t</a:t>
            </a:r>
            <a:r>
              <a:rPr lang="ru-RU" sz="3000"/>
              <a:t>.</a:t>
            </a:r>
            <a:endParaRPr/>
          </a:p>
          <a:p>
            <a:pPr indent="-342900" lvl="0" marL="342900" rtl="0" algn="just">
              <a:spcBef>
                <a:spcPts val="476"/>
              </a:spcBef>
              <a:spcAft>
                <a:spcPts val="0"/>
              </a:spcAft>
              <a:buClr>
                <a:schemeClr val="dk1"/>
              </a:buClr>
              <a:buSzPct val="100000"/>
              <a:buNone/>
            </a:pPr>
            <a:r>
              <a:rPr lang="ru-RU" sz="3400"/>
              <a:t> Необходимо распределить ресурсы так, чтобы общее время выполнения всех работ было минимальным.</a:t>
            </a:r>
            <a:endParaRPr/>
          </a:p>
          <a:p>
            <a:pPr indent="-342900" lvl="0" marL="342900" rtl="0" algn="just">
              <a:spcBef>
                <a:spcPts val="476"/>
              </a:spcBef>
              <a:spcAft>
                <a:spcPts val="0"/>
              </a:spcAft>
              <a:buClr>
                <a:schemeClr val="dk1"/>
              </a:buClr>
              <a:buSzPct val="100000"/>
              <a:buNone/>
            </a:pPr>
            <a:r>
              <a:rPr lang="ru-RU" sz="3400"/>
              <a:t>Рассмотрим граф </a:t>
            </a:r>
            <a:r>
              <a:rPr i="1" lang="ru-RU" sz="3400"/>
              <a:t>G</a:t>
            </a:r>
            <a:r>
              <a:rPr lang="ru-RU" sz="3400"/>
              <a:t> с множеством вершин </a:t>
            </a:r>
            <a:r>
              <a:rPr i="1" lang="ru-RU" sz="3400"/>
              <a:t>V</a:t>
            </a:r>
            <a:r>
              <a:rPr lang="ru-RU" sz="3400"/>
              <a:t>. Две различные вершины </a:t>
            </a:r>
            <a:r>
              <a:rPr i="1" lang="ru-RU" sz="3400"/>
              <a:t>v</a:t>
            </a:r>
            <a:r>
              <a:rPr lang="ru-RU" sz="3400"/>
              <a:t> и </a:t>
            </a:r>
            <a:r>
              <a:rPr i="1" lang="ru-RU" sz="3400"/>
              <a:t>v</a:t>
            </a:r>
            <a:r>
              <a:rPr lang="ru-RU" sz="3400"/>
              <a:t>’ графа </a:t>
            </a:r>
            <a:r>
              <a:rPr i="1" lang="ru-RU" sz="3400"/>
              <a:t>G</a:t>
            </a:r>
            <a:r>
              <a:rPr lang="ru-RU" sz="3400"/>
              <a:t> смежны тогда и только тогда, когда для выполнения работ </a:t>
            </a:r>
            <a:r>
              <a:rPr i="1" lang="ru-RU" sz="3400"/>
              <a:t>v</a:t>
            </a:r>
            <a:r>
              <a:rPr lang="ru-RU" sz="3400"/>
              <a:t> и </a:t>
            </a:r>
            <a:r>
              <a:rPr i="1" lang="ru-RU" sz="3400"/>
              <a:t>v</a:t>
            </a:r>
            <a:r>
              <a:rPr lang="ru-RU" sz="3400"/>
              <a:t>’ требуется хотя бы один общий ресурс. </a:t>
            </a:r>
            <a:endParaRPr/>
          </a:p>
          <a:p>
            <a:pPr indent="-342900" lvl="0" marL="342900" rtl="0" algn="just">
              <a:spcBef>
                <a:spcPts val="476"/>
              </a:spcBef>
              <a:spcAft>
                <a:spcPts val="0"/>
              </a:spcAft>
              <a:buClr>
                <a:schemeClr val="dk1"/>
              </a:buClr>
              <a:buSzPct val="100000"/>
              <a:buNone/>
            </a:pPr>
            <a:r>
              <a:rPr lang="ru-RU" sz="3400"/>
              <a:t>Наименьшее время выполнения всех работ равно </a:t>
            </a:r>
            <a:r>
              <a:rPr lang="ru-RU" sz="3400">
                <a:latin typeface="Times New Roman"/>
                <a:ea typeface="Times New Roman"/>
                <a:cs typeface="Times New Roman"/>
                <a:sym typeface="Times New Roman"/>
              </a:rPr>
              <a:t>χ</a:t>
            </a:r>
            <a:r>
              <a:rPr lang="ru-RU" sz="3400"/>
              <a:t>(</a:t>
            </a:r>
            <a:r>
              <a:rPr i="1" lang="ru-RU" sz="3400"/>
              <a:t>G</a:t>
            </a:r>
            <a:r>
              <a:rPr lang="ru-RU" sz="3400"/>
              <a:t>)</a:t>
            </a:r>
            <a:r>
              <a:rPr b="1" lang="ru-RU" sz="3400"/>
              <a:t>·</a:t>
            </a:r>
            <a:r>
              <a:rPr i="1" lang="ru-RU" sz="3400"/>
              <a:t>t</a:t>
            </a:r>
            <a:r>
              <a:rPr lang="ru-RU" sz="3400"/>
              <a:t>. </a:t>
            </a:r>
            <a:endParaRPr/>
          </a:p>
          <a:p>
            <a:pPr indent="-342900" lvl="0" marL="342900" rtl="0" algn="just">
              <a:spcBef>
                <a:spcPts val="476"/>
              </a:spcBef>
              <a:spcAft>
                <a:spcPts val="0"/>
              </a:spcAft>
              <a:buClr>
                <a:schemeClr val="dk1"/>
              </a:buClr>
              <a:buSzPct val="100000"/>
              <a:buNone/>
            </a:pPr>
            <a:r>
              <a:rPr lang="ru-RU" sz="3400"/>
              <a:t>Оптимальная раскраска графа G определяет распределение ресурсов.</a:t>
            </a:r>
            <a:endParaRPr/>
          </a:p>
          <a:p>
            <a:pPr indent="-342900" lvl="0" marL="342900" rtl="0" algn="just">
              <a:spcBef>
                <a:spcPts val="448"/>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0" st="0"/>
                                            </p:txEl>
                                          </p:spTgt>
                                        </p:tgtEl>
                                        <p:attrNameLst>
                                          <p:attrName>style.visibility</p:attrName>
                                        </p:attrNameLst>
                                      </p:cBhvr>
                                      <p:to>
                                        <p:strVal val="visible"/>
                                      </p:to>
                                    </p:set>
                                    <p:animEffect filter="fade" transition="in">
                                      <p:cBhvr>
                                        <p:cTn dur="1000"/>
                                        <p:tgtEl>
                                          <p:spTgt spid="3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1" st="1"/>
                                            </p:txEl>
                                          </p:spTgt>
                                        </p:tgtEl>
                                        <p:attrNameLst>
                                          <p:attrName>style.visibility</p:attrName>
                                        </p:attrNameLst>
                                      </p:cBhvr>
                                      <p:to>
                                        <p:strVal val="visible"/>
                                      </p:to>
                                    </p:set>
                                    <p:animEffect filter="fade" transition="in">
                                      <p:cBhvr>
                                        <p:cTn dur="1000"/>
                                        <p:tgtEl>
                                          <p:spTgt spid="3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2" st="2"/>
                                            </p:txEl>
                                          </p:spTgt>
                                        </p:tgtEl>
                                        <p:attrNameLst>
                                          <p:attrName>style.visibility</p:attrName>
                                        </p:attrNameLst>
                                      </p:cBhvr>
                                      <p:to>
                                        <p:strVal val="visible"/>
                                      </p:to>
                                    </p:set>
                                    <p:animEffect filter="fade" transition="in">
                                      <p:cBhvr>
                                        <p:cTn dur="1000"/>
                                        <p:tgtEl>
                                          <p:spTgt spid="3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3" st="3"/>
                                            </p:txEl>
                                          </p:spTgt>
                                        </p:tgtEl>
                                        <p:attrNameLst>
                                          <p:attrName>style.visibility</p:attrName>
                                        </p:attrNameLst>
                                      </p:cBhvr>
                                      <p:to>
                                        <p:strVal val="visible"/>
                                      </p:to>
                                    </p:set>
                                    <p:animEffect filter="fade" transition="in">
                                      <p:cBhvr>
                                        <p:cTn dur="1000"/>
                                        <p:tgtEl>
                                          <p:spTgt spid="3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4" st="4"/>
                                            </p:txEl>
                                          </p:spTgt>
                                        </p:tgtEl>
                                        <p:attrNameLst>
                                          <p:attrName>style.visibility</p:attrName>
                                        </p:attrNameLst>
                                      </p:cBhvr>
                                      <p:to>
                                        <p:strVal val="visible"/>
                                      </p:to>
                                    </p:set>
                                    <p:animEffect filter="fade" transition="in">
                                      <p:cBhvr>
                                        <p:cTn dur="1000"/>
                                        <p:tgtEl>
                                          <p:spTgt spid="3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5" st="5"/>
                                            </p:txEl>
                                          </p:spTgt>
                                        </p:tgtEl>
                                        <p:attrNameLst>
                                          <p:attrName>style.visibility</p:attrName>
                                        </p:attrNameLst>
                                      </p:cBhvr>
                                      <p:to>
                                        <p:strVal val="visible"/>
                                      </p:to>
                                    </p:set>
                                    <p:animEffect filter="fade" transition="in">
                                      <p:cBhvr>
                                        <p:cTn dur="1000"/>
                                        <p:tgtEl>
                                          <p:spTgt spid="35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6" st="6"/>
                                            </p:txEl>
                                          </p:spTgt>
                                        </p:tgtEl>
                                        <p:attrNameLst>
                                          <p:attrName>style.visibility</p:attrName>
                                        </p:attrNameLst>
                                      </p:cBhvr>
                                      <p:to>
                                        <p:strVal val="visible"/>
                                      </p:to>
                                    </p:set>
                                    <p:animEffect filter="fade" transition="in">
                                      <p:cBhvr>
                                        <p:cTn dur="1000"/>
                                        <p:tgtEl>
                                          <p:spTgt spid="35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7" st="7"/>
                                            </p:txEl>
                                          </p:spTgt>
                                        </p:tgtEl>
                                        <p:attrNameLst>
                                          <p:attrName>style.visibility</p:attrName>
                                        </p:attrNameLst>
                                      </p:cBhvr>
                                      <p:to>
                                        <p:strVal val="visible"/>
                                      </p:to>
                                    </p:set>
                                    <p:animEffect filter="fade" transition="in">
                                      <p:cBhvr>
                                        <p:cTn dur="1000"/>
                                        <p:tgtEl>
                                          <p:spTgt spid="35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8" st="8"/>
                                            </p:txEl>
                                          </p:spTgt>
                                        </p:tgtEl>
                                        <p:attrNameLst>
                                          <p:attrName>style.visibility</p:attrName>
                                        </p:attrNameLst>
                                      </p:cBhvr>
                                      <p:to>
                                        <p:strVal val="visible"/>
                                      </p:to>
                                    </p:set>
                                    <p:animEffect filter="fade" transition="in">
                                      <p:cBhvr>
                                        <p:cTn dur="1000"/>
                                        <p:tgtEl>
                                          <p:spTgt spid="35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9" st="9"/>
                                            </p:txEl>
                                          </p:spTgt>
                                        </p:tgtEl>
                                        <p:attrNameLst>
                                          <p:attrName>style.visibility</p:attrName>
                                        </p:attrNameLst>
                                      </p:cBhvr>
                                      <p:to>
                                        <p:strVal val="visible"/>
                                      </p:to>
                                    </p:set>
                                    <p:animEffect filter="fade" transition="in">
                                      <p:cBhvr>
                                        <p:cTn dur="1000"/>
                                        <p:tgtEl>
                                          <p:spTgt spid="357">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6"/>
          <p:cNvSpPr txBox="1"/>
          <p:nvPr>
            <p:ph type="title"/>
          </p:nvPr>
        </p:nvSpPr>
        <p:spPr>
          <a:xfrm>
            <a:off x="428596" y="142852"/>
            <a:ext cx="8229600" cy="43971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b="1" lang="ru-RU" sz="3200"/>
              <a:t>Задача экономии памяти</a:t>
            </a:r>
            <a:endParaRPr sz="3200"/>
          </a:p>
        </p:txBody>
      </p:sp>
      <p:sp>
        <p:nvSpPr>
          <p:cNvPr id="363" name="Google Shape;363;p26"/>
          <p:cNvSpPr txBox="1"/>
          <p:nvPr>
            <p:ph idx="1" type="body"/>
          </p:nvPr>
        </p:nvSpPr>
        <p:spPr>
          <a:xfrm>
            <a:off x="285720" y="571481"/>
            <a:ext cx="8858280" cy="857256"/>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chemeClr val="dk1"/>
              </a:buClr>
              <a:buSzPct val="100000"/>
              <a:buNone/>
            </a:pPr>
            <a:r>
              <a:rPr lang="ru-RU"/>
              <a:t>Предположим, что необходимо написать программу для вычисления функции </a:t>
            </a:r>
            <a:r>
              <a:rPr lang="ru-RU">
                <a:latin typeface="Times New Roman"/>
                <a:ea typeface="Times New Roman"/>
                <a:cs typeface="Times New Roman"/>
                <a:sym typeface="Times New Roman"/>
              </a:rPr>
              <a:t>φ</a:t>
            </a:r>
            <a:r>
              <a:rPr lang="ru-RU"/>
              <a:t>(</a:t>
            </a:r>
            <a:r>
              <a:rPr i="1" lang="ru-RU"/>
              <a:t>х</a:t>
            </a:r>
            <a:r>
              <a:rPr baseline="-25000" lang="ru-RU"/>
              <a:t>1</a:t>
            </a:r>
            <a:r>
              <a:rPr lang="ru-RU"/>
              <a:t>,</a:t>
            </a:r>
            <a:r>
              <a:rPr i="1" lang="ru-RU"/>
              <a:t>x</a:t>
            </a:r>
            <a:r>
              <a:rPr baseline="-25000" lang="ru-RU"/>
              <a:t>2</a:t>
            </a:r>
            <a:r>
              <a:rPr lang="ru-RU"/>
              <a:t>,…,</a:t>
            </a:r>
            <a:r>
              <a:rPr i="1" lang="ru-RU"/>
              <a:t>x</a:t>
            </a:r>
            <a:r>
              <a:rPr baseline="-25000" i="1" lang="ru-RU"/>
              <a:t>n</a:t>
            </a:r>
            <a:r>
              <a:rPr lang="ru-RU"/>
              <a:t>). Вычисление этой функции разбито на ряд блоков, у каждого из блоков имеются входные и выходные переменные. </a:t>
            </a:r>
            <a:endParaRPr/>
          </a:p>
          <a:p>
            <a:pPr indent="-342900" lvl="0" marL="342900" rtl="0" algn="l">
              <a:spcBef>
                <a:spcPts val="400"/>
              </a:spcBef>
              <a:spcAft>
                <a:spcPts val="0"/>
              </a:spcAft>
              <a:buClr>
                <a:schemeClr val="dk1"/>
              </a:buClr>
              <a:buSzPct val="100000"/>
              <a:buNone/>
            </a:pPr>
            <a:r>
              <a:t/>
            </a:r>
            <a:endParaRPr/>
          </a:p>
        </p:txBody>
      </p:sp>
      <p:pic>
        <p:nvPicPr>
          <p:cNvPr descr="http://pgap.chat.ru/zap/images/zap251.gif" id="364" name="Google Shape;364;p26"/>
          <p:cNvPicPr preferRelativeResize="0"/>
          <p:nvPr/>
        </p:nvPicPr>
        <p:blipFill rotWithShape="1">
          <a:blip r:embed="rId3">
            <a:alphaModFix/>
          </a:blip>
          <a:srcRect b="0" l="0" r="0" t="0"/>
          <a:stretch/>
        </p:blipFill>
        <p:spPr>
          <a:xfrm>
            <a:off x="285720" y="1500174"/>
            <a:ext cx="8858280" cy="53578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xEl>
                                              <p:pRg end="0" st="0"/>
                                            </p:txEl>
                                          </p:spTgt>
                                        </p:tgtEl>
                                        <p:attrNameLst>
                                          <p:attrName>style.visibility</p:attrName>
                                        </p:attrNameLst>
                                      </p:cBhvr>
                                      <p:to>
                                        <p:strVal val="visible"/>
                                      </p:to>
                                    </p:set>
                                    <p:animEffect filter="fade" transition="in">
                                      <p:cBhvr>
                                        <p:cTn dur="1000"/>
                                        <p:tgtEl>
                                          <p:spTgt spid="3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xEl>
                                              <p:pRg end="1" st="1"/>
                                            </p:txEl>
                                          </p:spTgt>
                                        </p:tgtEl>
                                        <p:attrNameLst>
                                          <p:attrName>style.visibility</p:attrName>
                                        </p:attrNameLst>
                                      </p:cBhvr>
                                      <p:to>
                                        <p:strVal val="visible"/>
                                      </p:to>
                                    </p:set>
                                    <p:animEffect filter="fade" transition="in">
                                      <p:cBhvr>
                                        <p:cTn dur="1000"/>
                                        <p:tgtEl>
                                          <p:spTgt spid="3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7"/>
          <p:cNvSpPr txBox="1"/>
          <p:nvPr>
            <p:ph type="title"/>
          </p:nvPr>
        </p:nvSpPr>
        <p:spPr>
          <a:xfrm>
            <a:off x="428596" y="214290"/>
            <a:ext cx="8229600" cy="51115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ru-RU" sz="3200"/>
              <a:t>Задача экономии памяти (продолжение)</a:t>
            </a:r>
            <a:endParaRPr sz="3200"/>
          </a:p>
        </p:txBody>
      </p:sp>
      <p:sp>
        <p:nvSpPr>
          <p:cNvPr id="370" name="Google Shape;370;p27"/>
          <p:cNvSpPr txBox="1"/>
          <p:nvPr>
            <p:ph idx="1" type="body"/>
          </p:nvPr>
        </p:nvSpPr>
        <p:spPr>
          <a:xfrm>
            <a:off x="214282" y="785794"/>
            <a:ext cx="8715436" cy="3214709"/>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just">
              <a:spcBef>
                <a:spcPts val="0"/>
              </a:spcBef>
              <a:spcAft>
                <a:spcPts val="0"/>
              </a:spcAft>
              <a:buClr>
                <a:schemeClr val="dk1"/>
              </a:buClr>
              <a:buSzPct val="100000"/>
              <a:buNone/>
            </a:pPr>
            <a:r>
              <a:rPr lang="ru-RU"/>
              <a:t>Предположим, что значения переменной занимают одну ячейку памяти. </a:t>
            </a:r>
            <a:endParaRPr/>
          </a:p>
          <a:p>
            <a:pPr indent="-342900" lvl="0" marL="342900" rtl="0" algn="just">
              <a:spcBef>
                <a:spcPts val="400"/>
              </a:spcBef>
              <a:spcAft>
                <a:spcPts val="0"/>
              </a:spcAft>
              <a:buClr>
                <a:schemeClr val="dk1"/>
              </a:buClr>
              <a:buSzPct val="100000"/>
              <a:buNone/>
            </a:pPr>
            <a:r>
              <a:rPr lang="ru-RU"/>
              <a:t>Задача состоит в том, чтобы определить наименьшее число ячеек памяти, необходимое для хранения указанных в блок – схеме переменных. </a:t>
            </a:r>
            <a:endParaRPr/>
          </a:p>
          <a:p>
            <a:pPr indent="-342900" lvl="0" marL="342900" rtl="0" algn="just">
              <a:spcBef>
                <a:spcPts val="400"/>
              </a:spcBef>
              <a:spcAft>
                <a:spcPts val="0"/>
              </a:spcAft>
              <a:buClr>
                <a:schemeClr val="dk1"/>
              </a:buClr>
              <a:buSzPct val="100000"/>
              <a:buNone/>
            </a:pPr>
            <a:r>
              <a:rPr lang="ru-RU"/>
              <a:t>Решить эту задачу можно следующим образом. На множестве переменных </a:t>
            </a:r>
            <a:r>
              <a:rPr i="1" lang="ru-RU"/>
              <a:t>V</a:t>
            </a:r>
            <a:r>
              <a:rPr lang="ru-RU"/>
              <a:t>={</a:t>
            </a:r>
            <a:r>
              <a:rPr i="1" lang="ru-RU"/>
              <a:t>a</a:t>
            </a:r>
            <a:r>
              <a:rPr lang="ru-RU"/>
              <a:t>,</a:t>
            </a:r>
            <a:r>
              <a:rPr i="1" lang="ru-RU"/>
              <a:t>b</a:t>
            </a:r>
            <a:r>
              <a:rPr lang="ru-RU"/>
              <a:t>,…,</a:t>
            </a:r>
            <a:r>
              <a:rPr i="1" lang="ru-RU"/>
              <a:t>g</a:t>
            </a:r>
            <a:r>
              <a:rPr lang="ru-RU"/>
              <a:t>,</a:t>
            </a:r>
            <a:r>
              <a:rPr i="1" lang="ru-RU"/>
              <a:t>h</a:t>
            </a:r>
            <a:r>
              <a:rPr lang="ru-RU"/>
              <a:t>} введем структуру графа: две переменных соединим ребром, если времена их жизни пересекаются. Полученный граф будем называть графом несовместимости переменных. </a:t>
            </a:r>
            <a:endParaRPr/>
          </a:p>
          <a:p>
            <a:pPr indent="-342900" lvl="0" marL="342900" rtl="0" algn="just">
              <a:spcBef>
                <a:spcPts val="400"/>
              </a:spcBef>
              <a:spcAft>
                <a:spcPts val="0"/>
              </a:spcAft>
              <a:buClr>
                <a:schemeClr val="dk1"/>
              </a:buClr>
              <a:buSzPct val="100000"/>
              <a:buNone/>
            </a:pPr>
            <a:r>
              <a:rPr lang="ru-RU"/>
              <a:t>Значения переменных не могут занимать одну ячейку памяти тогда и только тогда, когда переменные соединены ребром в графе несовместимости. </a:t>
            </a:r>
            <a:endParaRPr/>
          </a:p>
          <a:p>
            <a:pPr indent="-342900" lvl="0" marL="342900" rtl="0" algn="just">
              <a:spcBef>
                <a:spcPts val="400"/>
              </a:spcBef>
              <a:spcAft>
                <a:spcPts val="0"/>
              </a:spcAft>
              <a:buClr>
                <a:schemeClr val="dk1"/>
              </a:buClr>
              <a:buSzPct val="100000"/>
              <a:buNone/>
            </a:pPr>
            <a:r>
              <a:rPr lang="ru-RU"/>
              <a:t>Следовательно, задача экономии памяти сводится к нахождению оптимальной раскраски графа несовместимости. </a:t>
            </a:r>
            <a:endParaRPr/>
          </a:p>
        </p:txBody>
      </p:sp>
      <p:pic>
        <p:nvPicPr>
          <p:cNvPr descr="http://pgap.chat.ru/zap/images/zap252.gif" id="371" name="Google Shape;371;p27"/>
          <p:cNvPicPr preferRelativeResize="0"/>
          <p:nvPr/>
        </p:nvPicPr>
        <p:blipFill rotWithShape="1">
          <a:blip r:embed="rId3">
            <a:alphaModFix/>
          </a:blip>
          <a:srcRect b="0" l="0" r="0" t="0"/>
          <a:stretch/>
        </p:blipFill>
        <p:spPr>
          <a:xfrm>
            <a:off x="1142976" y="4071942"/>
            <a:ext cx="6715172" cy="23574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0" st="0"/>
                                            </p:txEl>
                                          </p:spTgt>
                                        </p:tgtEl>
                                        <p:attrNameLst>
                                          <p:attrName>style.visibility</p:attrName>
                                        </p:attrNameLst>
                                      </p:cBhvr>
                                      <p:to>
                                        <p:strVal val="visible"/>
                                      </p:to>
                                    </p:set>
                                    <p:animEffect filter="fade" transition="in">
                                      <p:cBhvr>
                                        <p:cTn dur="1000"/>
                                        <p:tgtEl>
                                          <p:spTgt spid="3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1" st="1"/>
                                            </p:txEl>
                                          </p:spTgt>
                                        </p:tgtEl>
                                        <p:attrNameLst>
                                          <p:attrName>style.visibility</p:attrName>
                                        </p:attrNameLst>
                                      </p:cBhvr>
                                      <p:to>
                                        <p:strVal val="visible"/>
                                      </p:to>
                                    </p:set>
                                    <p:animEffect filter="fade" transition="in">
                                      <p:cBhvr>
                                        <p:cTn dur="1000"/>
                                        <p:tgtEl>
                                          <p:spTgt spid="3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2" st="2"/>
                                            </p:txEl>
                                          </p:spTgt>
                                        </p:tgtEl>
                                        <p:attrNameLst>
                                          <p:attrName>style.visibility</p:attrName>
                                        </p:attrNameLst>
                                      </p:cBhvr>
                                      <p:to>
                                        <p:strVal val="visible"/>
                                      </p:to>
                                    </p:set>
                                    <p:animEffect filter="fade" transition="in">
                                      <p:cBhvr>
                                        <p:cTn dur="1000"/>
                                        <p:tgtEl>
                                          <p:spTgt spid="3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3" st="3"/>
                                            </p:txEl>
                                          </p:spTgt>
                                        </p:tgtEl>
                                        <p:attrNameLst>
                                          <p:attrName>style.visibility</p:attrName>
                                        </p:attrNameLst>
                                      </p:cBhvr>
                                      <p:to>
                                        <p:strVal val="visible"/>
                                      </p:to>
                                    </p:set>
                                    <p:animEffect filter="fade" transition="in">
                                      <p:cBhvr>
                                        <p:cTn dur="1000"/>
                                        <p:tgtEl>
                                          <p:spTgt spid="3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4" st="4"/>
                                            </p:txEl>
                                          </p:spTgt>
                                        </p:tgtEl>
                                        <p:attrNameLst>
                                          <p:attrName>style.visibility</p:attrName>
                                        </p:attrNameLst>
                                      </p:cBhvr>
                                      <p:to>
                                        <p:strVal val="visible"/>
                                      </p:to>
                                    </p:set>
                                    <p:animEffect filter="fade" transition="in">
                                      <p:cBhvr>
                                        <p:cTn dur="1000"/>
                                        <p:tgtEl>
                                          <p:spTgt spid="3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8"/>
          <p:cNvSpPr txBox="1"/>
          <p:nvPr>
            <p:ph type="title"/>
          </p:nvPr>
        </p:nvSpPr>
        <p:spPr>
          <a:xfrm>
            <a:off x="500034" y="142852"/>
            <a:ext cx="8229600" cy="58259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b="1" lang="ru-RU" sz="3200"/>
              <a:t>Алгоритм последовательной раскраски</a:t>
            </a:r>
            <a:endParaRPr/>
          </a:p>
        </p:txBody>
      </p:sp>
      <p:sp>
        <p:nvSpPr>
          <p:cNvPr id="377" name="Google Shape;377;p28"/>
          <p:cNvSpPr txBox="1"/>
          <p:nvPr>
            <p:ph idx="1" type="body"/>
          </p:nvPr>
        </p:nvSpPr>
        <p:spPr>
          <a:xfrm>
            <a:off x="179512" y="714356"/>
            <a:ext cx="8784976" cy="305270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1800"/>
              <a:buNone/>
            </a:pPr>
            <a:r>
              <a:rPr lang="ru-RU" sz="1800"/>
              <a:t>Упорядочиваем вершины графа G: </a:t>
            </a:r>
            <a:r>
              <a:rPr i="1" lang="ru-RU" sz="1800"/>
              <a:t>V</a:t>
            </a:r>
            <a:r>
              <a:rPr lang="ru-RU" sz="1800"/>
              <a:t>={</a:t>
            </a:r>
            <a:r>
              <a:rPr i="1" lang="ru-RU" sz="1800"/>
              <a:t>v</a:t>
            </a:r>
            <a:r>
              <a:rPr baseline="-25000" lang="ru-RU" sz="1800"/>
              <a:t>1</a:t>
            </a:r>
            <a:r>
              <a:rPr lang="ru-RU" sz="1800"/>
              <a:t>,</a:t>
            </a:r>
            <a:r>
              <a:rPr i="1" lang="ru-RU" sz="1800"/>
              <a:t>v</a:t>
            </a:r>
            <a:r>
              <a:rPr baseline="-25000" lang="ru-RU" sz="1800"/>
              <a:t>2</a:t>
            </a:r>
            <a:r>
              <a:rPr lang="ru-RU" sz="1800"/>
              <a:t>,…,</a:t>
            </a:r>
            <a:r>
              <a:rPr i="1" lang="ru-RU" sz="1800"/>
              <a:t>v</a:t>
            </a:r>
            <a:r>
              <a:rPr baseline="-25000" i="1" lang="ru-RU" sz="1800"/>
              <a:t>n</a:t>
            </a:r>
            <a:r>
              <a:rPr lang="ru-RU" sz="1800"/>
              <a:t>}.</a:t>
            </a:r>
            <a:endParaRPr/>
          </a:p>
          <a:p>
            <a:pPr indent="-342900" lvl="0" marL="342900" rtl="0" algn="just">
              <a:spcBef>
                <a:spcPts val="360"/>
              </a:spcBef>
              <a:spcAft>
                <a:spcPts val="0"/>
              </a:spcAft>
              <a:buClr>
                <a:schemeClr val="dk1"/>
              </a:buClr>
              <a:buSzPts val="1800"/>
              <a:buNone/>
            </a:pPr>
            <a:r>
              <a:rPr lang="ru-RU" sz="1800"/>
              <a:t>Вершину </a:t>
            </a:r>
            <a:r>
              <a:rPr i="1" lang="ru-RU" sz="1800"/>
              <a:t>v</a:t>
            </a:r>
            <a:r>
              <a:rPr baseline="-25000" lang="ru-RU" sz="1800"/>
              <a:t>1</a:t>
            </a:r>
            <a:r>
              <a:rPr lang="ru-RU" sz="1800"/>
              <a:t> красим первой краской.</a:t>
            </a:r>
            <a:endParaRPr/>
          </a:p>
          <a:p>
            <a:pPr indent="-342900" lvl="0" marL="342900" rtl="0" algn="just">
              <a:spcBef>
                <a:spcPts val="360"/>
              </a:spcBef>
              <a:spcAft>
                <a:spcPts val="0"/>
              </a:spcAft>
              <a:buClr>
                <a:schemeClr val="dk1"/>
              </a:buClr>
              <a:buSzPts val="1800"/>
              <a:buNone/>
            </a:pPr>
            <a:r>
              <a:rPr lang="ru-RU" sz="1800"/>
              <a:t> Предположим, что вершины </a:t>
            </a:r>
            <a:r>
              <a:rPr i="1" lang="ru-RU" sz="1800"/>
              <a:t>v</a:t>
            </a:r>
            <a:r>
              <a:rPr baseline="-25000" lang="ru-RU" sz="1800"/>
              <a:t>1</a:t>
            </a:r>
            <a:r>
              <a:rPr lang="ru-RU" sz="1800"/>
              <a:t>,…,</a:t>
            </a:r>
            <a:r>
              <a:rPr i="1" lang="ru-RU" sz="1800"/>
              <a:t>v</a:t>
            </a:r>
            <a:r>
              <a:rPr baseline="-25000" i="1" lang="ru-RU" sz="1800"/>
              <a:t>i</a:t>
            </a:r>
            <a:r>
              <a:rPr lang="ru-RU" sz="1800"/>
              <a:t> уже раскрашены и на это использовано</a:t>
            </a:r>
            <a:r>
              <a:rPr i="1" lang="ru-RU" sz="1800"/>
              <a:t> k </a:t>
            </a:r>
            <a:r>
              <a:rPr lang="ru-RU" sz="1800"/>
              <a:t>красок. </a:t>
            </a:r>
            <a:endParaRPr sz="1800"/>
          </a:p>
          <a:p>
            <a:pPr indent="-342900" lvl="0" marL="342900" rtl="0" algn="just">
              <a:spcBef>
                <a:spcPts val="360"/>
              </a:spcBef>
              <a:spcAft>
                <a:spcPts val="0"/>
              </a:spcAft>
              <a:buClr>
                <a:schemeClr val="dk1"/>
              </a:buClr>
              <a:buSzPts val="1800"/>
              <a:buNone/>
            </a:pPr>
            <a:r>
              <a:rPr lang="ru-RU" sz="1800"/>
              <a:t>Если на раскрашенные вершины, смежные с </a:t>
            </a:r>
            <a:r>
              <a:rPr i="1" lang="ru-RU" sz="1800"/>
              <a:t>v</a:t>
            </a:r>
            <a:r>
              <a:rPr baseline="-25000" i="1" lang="ru-RU" sz="1800"/>
              <a:t>i</a:t>
            </a:r>
            <a:r>
              <a:rPr baseline="-25000" lang="ru-RU" sz="1800"/>
              <a:t>+1</a:t>
            </a:r>
            <a:r>
              <a:rPr lang="ru-RU" sz="1800"/>
              <a:t>, использованы все краски, то </a:t>
            </a:r>
            <a:r>
              <a:rPr i="1" lang="ru-RU" sz="1800"/>
              <a:t>v</a:t>
            </a:r>
            <a:r>
              <a:rPr baseline="-25000" i="1" lang="ru-RU" sz="1800"/>
              <a:t>i</a:t>
            </a:r>
            <a:r>
              <a:rPr baseline="-25000" lang="ru-RU" sz="1800"/>
              <a:t>+1</a:t>
            </a:r>
            <a:r>
              <a:rPr lang="ru-RU" sz="1800"/>
              <a:t> раскрашиваем</a:t>
            </a:r>
            <a:r>
              <a:rPr i="1" lang="ru-RU" sz="1800"/>
              <a:t> k</a:t>
            </a:r>
            <a:r>
              <a:rPr lang="ru-RU" sz="1800"/>
              <a:t>+1 краской. </a:t>
            </a:r>
            <a:endParaRPr sz="1800"/>
          </a:p>
          <a:p>
            <a:pPr indent="-342900" lvl="0" marL="342900" rtl="0" algn="just">
              <a:spcBef>
                <a:spcPts val="360"/>
              </a:spcBef>
              <a:spcAft>
                <a:spcPts val="0"/>
              </a:spcAft>
              <a:buClr>
                <a:schemeClr val="dk1"/>
              </a:buClr>
              <a:buSzPts val="1800"/>
              <a:buNone/>
            </a:pPr>
            <a:r>
              <a:rPr lang="ru-RU" sz="1800"/>
              <a:t>Если среди</a:t>
            </a:r>
            <a:r>
              <a:rPr i="1" lang="ru-RU" sz="1800"/>
              <a:t> k </a:t>
            </a:r>
            <a:r>
              <a:rPr lang="ru-RU" sz="1800"/>
              <a:t>красок найдется краска, которая не использована для вершин, смежных с </a:t>
            </a:r>
            <a:r>
              <a:rPr i="1" lang="ru-RU" sz="1800"/>
              <a:t>v</a:t>
            </a:r>
            <a:r>
              <a:rPr baseline="-25000" i="1" lang="ru-RU" sz="1800"/>
              <a:t>i</a:t>
            </a:r>
            <a:r>
              <a:rPr baseline="-25000" lang="ru-RU" sz="1800"/>
              <a:t>+1</a:t>
            </a:r>
            <a:r>
              <a:rPr lang="ru-RU" sz="1800"/>
              <a:t>, то вершину </a:t>
            </a:r>
            <a:r>
              <a:rPr i="1" lang="ru-RU" sz="1800"/>
              <a:t>v</a:t>
            </a:r>
            <a:r>
              <a:rPr baseline="-25000" i="1" lang="ru-RU" sz="1800"/>
              <a:t>i</a:t>
            </a:r>
            <a:r>
              <a:rPr baseline="-25000" lang="ru-RU" sz="1800"/>
              <a:t>+1</a:t>
            </a:r>
            <a:r>
              <a:rPr lang="ru-RU" sz="1800"/>
              <a:t> красим этой краской.</a:t>
            </a:r>
            <a:endParaRPr/>
          </a:p>
          <a:p>
            <a:pPr indent="-342900" lvl="0" marL="342900" rtl="0" algn="just">
              <a:spcBef>
                <a:spcPts val="360"/>
              </a:spcBef>
              <a:spcAft>
                <a:spcPts val="0"/>
              </a:spcAft>
              <a:buClr>
                <a:schemeClr val="dk1"/>
              </a:buClr>
              <a:buSzPts val="1800"/>
              <a:buNone/>
            </a:pPr>
            <a:r>
              <a:rPr lang="ru-RU" sz="1800"/>
              <a:t>Реберная раскраска называется </a:t>
            </a:r>
            <a:r>
              <a:rPr b="1" lang="ru-RU" sz="1800"/>
              <a:t>правильной</a:t>
            </a:r>
            <a:r>
              <a:rPr lang="ru-RU" sz="1800"/>
              <a:t>, если смежные ребра имеют различные цвета.</a:t>
            </a:r>
            <a:endParaRPr/>
          </a:p>
          <a:p>
            <a:pPr indent="-342900" lvl="0" marL="342900" rtl="0" algn="just">
              <a:spcBef>
                <a:spcPts val="360"/>
              </a:spcBef>
              <a:spcAft>
                <a:spcPts val="0"/>
              </a:spcAft>
              <a:buClr>
                <a:schemeClr val="dk1"/>
              </a:buClr>
              <a:buSzPts val="1800"/>
              <a:buNone/>
            </a:pPr>
            <a:r>
              <a:rPr lang="ru-RU" sz="1800"/>
              <a:t>Граф, допускающий правильную реберную k-раскраску, называется реберно k-раскрашиваемым.</a:t>
            </a:r>
            <a:endParaRPr/>
          </a:p>
        </p:txBody>
      </p:sp>
      <p:sp>
        <p:nvSpPr>
          <p:cNvPr id="378" name="Google Shape;378;p28"/>
          <p:cNvSpPr/>
          <p:nvPr/>
        </p:nvSpPr>
        <p:spPr>
          <a:xfrm>
            <a:off x="1691110" y="4454782"/>
            <a:ext cx="357190" cy="357190"/>
          </a:xfrm>
          <a:prstGeom prst="ellipse">
            <a:avLst/>
          </a:prstGeom>
          <a:noFill/>
          <a:ln cap="flat" cmpd="sng" w="25400">
            <a:solidFill>
              <a:srgbClr val="395E89"/>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ru-RU" sz="1665">
                <a:solidFill>
                  <a:schemeClr val="dk1"/>
                </a:solidFill>
                <a:latin typeface="Calibri"/>
                <a:ea typeface="Calibri"/>
                <a:cs typeface="Calibri"/>
                <a:sym typeface="Calibri"/>
              </a:rPr>
              <a:t>1</a:t>
            </a:r>
            <a:endParaRPr sz="1665">
              <a:solidFill>
                <a:schemeClr val="dk1"/>
              </a:solidFill>
              <a:latin typeface="Calibri"/>
              <a:ea typeface="Calibri"/>
              <a:cs typeface="Calibri"/>
              <a:sym typeface="Calibri"/>
            </a:endParaRPr>
          </a:p>
        </p:txBody>
      </p:sp>
      <p:sp>
        <p:nvSpPr>
          <p:cNvPr id="379" name="Google Shape;379;p28"/>
          <p:cNvSpPr/>
          <p:nvPr/>
        </p:nvSpPr>
        <p:spPr>
          <a:xfrm>
            <a:off x="2976994" y="4311906"/>
            <a:ext cx="357190" cy="357190"/>
          </a:xfrm>
          <a:prstGeom prst="ellipse">
            <a:avLst/>
          </a:prstGeom>
          <a:noFill/>
          <a:ln cap="flat" cmpd="sng" w="25400">
            <a:solidFill>
              <a:srgbClr val="395E89"/>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ru-RU" sz="1665">
                <a:solidFill>
                  <a:schemeClr val="dk1"/>
                </a:solidFill>
                <a:latin typeface="Calibri"/>
                <a:ea typeface="Calibri"/>
                <a:cs typeface="Calibri"/>
                <a:sym typeface="Calibri"/>
              </a:rPr>
              <a:t>2</a:t>
            </a:r>
            <a:endParaRPr sz="1665">
              <a:solidFill>
                <a:schemeClr val="dk1"/>
              </a:solidFill>
              <a:latin typeface="Calibri"/>
              <a:ea typeface="Calibri"/>
              <a:cs typeface="Calibri"/>
              <a:sym typeface="Calibri"/>
            </a:endParaRPr>
          </a:p>
        </p:txBody>
      </p:sp>
      <p:sp>
        <p:nvSpPr>
          <p:cNvPr id="380" name="Google Shape;380;p28"/>
          <p:cNvSpPr/>
          <p:nvPr/>
        </p:nvSpPr>
        <p:spPr>
          <a:xfrm>
            <a:off x="2834118" y="5383476"/>
            <a:ext cx="357190" cy="357190"/>
          </a:xfrm>
          <a:prstGeom prst="ellipse">
            <a:avLst/>
          </a:prstGeom>
          <a:noFill/>
          <a:ln cap="flat" cmpd="sng" w="25400">
            <a:solidFill>
              <a:srgbClr val="395E89"/>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ru-RU" sz="1665">
                <a:solidFill>
                  <a:schemeClr val="dk1"/>
                </a:solidFill>
                <a:latin typeface="Calibri"/>
                <a:ea typeface="Calibri"/>
                <a:cs typeface="Calibri"/>
                <a:sym typeface="Calibri"/>
              </a:rPr>
              <a:t>4</a:t>
            </a:r>
            <a:endParaRPr sz="1665">
              <a:solidFill>
                <a:schemeClr val="dk1"/>
              </a:solidFill>
              <a:latin typeface="Calibri"/>
              <a:ea typeface="Calibri"/>
              <a:cs typeface="Calibri"/>
              <a:sym typeface="Calibri"/>
            </a:endParaRPr>
          </a:p>
        </p:txBody>
      </p:sp>
      <p:sp>
        <p:nvSpPr>
          <p:cNvPr id="381" name="Google Shape;381;p28"/>
          <p:cNvSpPr/>
          <p:nvPr/>
        </p:nvSpPr>
        <p:spPr>
          <a:xfrm>
            <a:off x="1619672" y="5526352"/>
            <a:ext cx="357190" cy="357190"/>
          </a:xfrm>
          <a:prstGeom prst="ellipse">
            <a:avLst/>
          </a:prstGeom>
          <a:noFill/>
          <a:ln cap="flat" cmpd="sng" w="25400">
            <a:solidFill>
              <a:srgbClr val="395E89"/>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ru-RU" sz="1665">
                <a:solidFill>
                  <a:schemeClr val="dk1"/>
                </a:solidFill>
                <a:latin typeface="Calibri"/>
                <a:ea typeface="Calibri"/>
                <a:cs typeface="Calibri"/>
                <a:sym typeface="Calibri"/>
              </a:rPr>
              <a:t>3</a:t>
            </a:r>
            <a:endParaRPr sz="1665">
              <a:solidFill>
                <a:schemeClr val="dk1"/>
              </a:solidFill>
              <a:latin typeface="Calibri"/>
              <a:ea typeface="Calibri"/>
              <a:cs typeface="Calibri"/>
              <a:sym typeface="Calibri"/>
            </a:endParaRPr>
          </a:p>
        </p:txBody>
      </p:sp>
      <p:sp>
        <p:nvSpPr>
          <p:cNvPr id="382" name="Google Shape;382;p28"/>
          <p:cNvSpPr/>
          <p:nvPr/>
        </p:nvSpPr>
        <p:spPr>
          <a:xfrm>
            <a:off x="3977126" y="4811972"/>
            <a:ext cx="357190" cy="357190"/>
          </a:xfrm>
          <a:prstGeom prst="ellipse">
            <a:avLst/>
          </a:prstGeom>
          <a:noFill/>
          <a:ln cap="flat" cmpd="sng" w="25400">
            <a:solidFill>
              <a:srgbClr val="395E89"/>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ru-RU" sz="1665">
                <a:solidFill>
                  <a:schemeClr val="dk1"/>
                </a:solidFill>
                <a:latin typeface="Calibri"/>
                <a:ea typeface="Calibri"/>
                <a:cs typeface="Calibri"/>
                <a:sym typeface="Calibri"/>
              </a:rPr>
              <a:t>7</a:t>
            </a:r>
            <a:endParaRPr sz="1665">
              <a:solidFill>
                <a:schemeClr val="dk1"/>
              </a:solidFill>
              <a:latin typeface="Calibri"/>
              <a:ea typeface="Calibri"/>
              <a:cs typeface="Calibri"/>
              <a:sym typeface="Calibri"/>
            </a:endParaRPr>
          </a:p>
        </p:txBody>
      </p:sp>
      <p:sp>
        <p:nvSpPr>
          <p:cNvPr id="383" name="Google Shape;383;p28"/>
          <p:cNvSpPr/>
          <p:nvPr/>
        </p:nvSpPr>
        <p:spPr>
          <a:xfrm>
            <a:off x="3834250" y="5883542"/>
            <a:ext cx="357190" cy="357190"/>
          </a:xfrm>
          <a:prstGeom prst="ellipse">
            <a:avLst/>
          </a:prstGeom>
          <a:noFill/>
          <a:ln cap="flat" cmpd="sng" w="25400">
            <a:solidFill>
              <a:srgbClr val="395E89"/>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ru-RU" sz="1665">
                <a:solidFill>
                  <a:schemeClr val="dk1"/>
                </a:solidFill>
                <a:latin typeface="Calibri"/>
                <a:ea typeface="Calibri"/>
                <a:cs typeface="Calibri"/>
                <a:sym typeface="Calibri"/>
              </a:rPr>
              <a:t>6</a:t>
            </a:r>
            <a:endParaRPr sz="1665">
              <a:solidFill>
                <a:schemeClr val="dk1"/>
              </a:solidFill>
              <a:latin typeface="Calibri"/>
              <a:ea typeface="Calibri"/>
              <a:cs typeface="Calibri"/>
              <a:sym typeface="Calibri"/>
            </a:endParaRPr>
          </a:p>
        </p:txBody>
      </p:sp>
      <p:sp>
        <p:nvSpPr>
          <p:cNvPr id="384" name="Google Shape;384;p28"/>
          <p:cNvSpPr/>
          <p:nvPr/>
        </p:nvSpPr>
        <p:spPr>
          <a:xfrm>
            <a:off x="2619804" y="6312170"/>
            <a:ext cx="357190" cy="357190"/>
          </a:xfrm>
          <a:prstGeom prst="ellipse">
            <a:avLst/>
          </a:prstGeom>
          <a:noFill/>
          <a:ln cap="flat" cmpd="sng" w="25400">
            <a:solidFill>
              <a:srgbClr val="395E89"/>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ru-RU" sz="1665">
                <a:solidFill>
                  <a:schemeClr val="dk1"/>
                </a:solidFill>
                <a:latin typeface="Calibri"/>
                <a:ea typeface="Calibri"/>
                <a:cs typeface="Calibri"/>
                <a:sym typeface="Calibri"/>
              </a:rPr>
              <a:t>5</a:t>
            </a:r>
            <a:endParaRPr sz="1665">
              <a:solidFill>
                <a:schemeClr val="dk1"/>
              </a:solidFill>
              <a:latin typeface="Calibri"/>
              <a:ea typeface="Calibri"/>
              <a:cs typeface="Calibri"/>
              <a:sym typeface="Calibri"/>
            </a:endParaRPr>
          </a:p>
        </p:txBody>
      </p:sp>
      <p:sp>
        <p:nvSpPr>
          <p:cNvPr id="385" name="Google Shape;385;p28"/>
          <p:cNvSpPr/>
          <p:nvPr/>
        </p:nvSpPr>
        <p:spPr>
          <a:xfrm>
            <a:off x="5048696" y="4097592"/>
            <a:ext cx="357190" cy="357190"/>
          </a:xfrm>
          <a:prstGeom prst="ellipse">
            <a:avLst/>
          </a:prstGeom>
          <a:noFill/>
          <a:ln cap="flat" cmpd="sng" w="25400">
            <a:solidFill>
              <a:srgbClr val="395E89"/>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ru-RU" sz="1665">
                <a:solidFill>
                  <a:schemeClr val="dk1"/>
                </a:solidFill>
                <a:latin typeface="Calibri"/>
                <a:ea typeface="Calibri"/>
                <a:cs typeface="Calibri"/>
                <a:sym typeface="Calibri"/>
              </a:rPr>
              <a:t>8</a:t>
            </a:r>
            <a:endParaRPr sz="1665">
              <a:solidFill>
                <a:schemeClr val="dk1"/>
              </a:solidFill>
              <a:latin typeface="Calibri"/>
              <a:ea typeface="Calibri"/>
              <a:cs typeface="Calibri"/>
              <a:sym typeface="Calibri"/>
            </a:endParaRPr>
          </a:p>
        </p:txBody>
      </p:sp>
      <p:sp>
        <p:nvSpPr>
          <p:cNvPr id="386" name="Google Shape;386;p28"/>
          <p:cNvSpPr/>
          <p:nvPr/>
        </p:nvSpPr>
        <p:spPr>
          <a:xfrm>
            <a:off x="5191572" y="5026286"/>
            <a:ext cx="357190" cy="357190"/>
          </a:xfrm>
          <a:prstGeom prst="ellipse">
            <a:avLst/>
          </a:prstGeom>
          <a:noFill/>
          <a:ln cap="flat" cmpd="sng" w="25400">
            <a:solidFill>
              <a:srgbClr val="395E89"/>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ru-RU" sz="1665">
                <a:solidFill>
                  <a:schemeClr val="dk1"/>
                </a:solidFill>
                <a:latin typeface="Calibri"/>
                <a:ea typeface="Calibri"/>
                <a:cs typeface="Calibri"/>
                <a:sym typeface="Calibri"/>
              </a:rPr>
              <a:t>9</a:t>
            </a:r>
            <a:endParaRPr sz="1665">
              <a:solidFill>
                <a:schemeClr val="dk1"/>
              </a:solidFill>
              <a:latin typeface="Calibri"/>
              <a:ea typeface="Calibri"/>
              <a:cs typeface="Calibri"/>
              <a:sym typeface="Calibri"/>
            </a:endParaRPr>
          </a:p>
        </p:txBody>
      </p:sp>
      <p:sp>
        <p:nvSpPr>
          <p:cNvPr id="387" name="Google Shape;387;p28"/>
          <p:cNvSpPr/>
          <p:nvPr/>
        </p:nvSpPr>
        <p:spPr>
          <a:xfrm>
            <a:off x="5334448" y="6026418"/>
            <a:ext cx="357190" cy="357190"/>
          </a:xfrm>
          <a:prstGeom prst="ellipse">
            <a:avLst/>
          </a:prstGeom>
          <a:noFill/>
          <a:ln cap="flat" cmpd="sng" w="25400">
            <a:solidFill>
              <a:srgbClr val="395E89"/>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ru-RU" sz="1665">
                <a:solidFill>
                  <a:schemeClr val="dk1"/>
                </a:solidFill>
                <a:latin typeface="Calibri"/>
                <a:ea typeface="Calibri"/>
                <a:cs typeface="Calibri"/>
                <a:sym typeface="Calibri"/>
              </a:rPr>
              <a:t>10</a:t>
            </a:r>
            <a:endParaRPr sz="1665">
              <a:solidFill>
                <a:schemeClr val="dk1"/>
              </a:solidFill>
              <a:latin typeface="Calibri"/>
              <a:ea typeface="Calibri"/>
              <a:cs typeface="Calibri"/>
              <a:sym typeface="Calibri"/>
            </a:endParaRPr>
          </a:p>
        </p:txBody>
      </p:sp>
      <p:sp>
        <p:nvSpPr>
          <p:cNvPr id="388" name="Google Shape;388;p28"/>
          <p:cNvSpPr/>
          <p:nvPr/>
        </p:nvSpPr>
        <p:spPr>
          <a:xfrm>
            <a:off x="6120266" y="4311906"/>
            <a:ext cx="357190" cy="357190"/>
          </a:xfrm>
          <a:prstGeom prst="ellipse">
            <a:avLst/>
          </a:prstGeom>
          <a:noFill/>
          <a:ln cap="flat" cmpd="sng" w="25400">
            <a:solidFill>
              <a:srgbClr val="395E89"/>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ru-RU" sz="1665">
                <a:solidFill>
                  <a:schemeClr val="dk1"/>
                </a:solidFill>
                <a:latin typeface="Calibri"/>
                <a:ea typeface="Calibri"/>
                <a:cs typeface="Calibri"/>
                <a:sym typeface="Calibri"/>
              </a:rPr>
              <a:t>11</a:t>
            </a:r>
            <a:endParaRPr sz="1665">
              <a:solidFill>
                <a:schemeClr val="dk1"/>
              </a:solidFill>
              <a:latin typeface="Calibri"/>
              <a:ea typeface="Calibri"/>
              <a:cs typeface="Calibri"/>
              <a:sym typeface="Calibri"/>
            </a:endParaRPr>
          </a:p>
        </p:txBody>
      </p:sp>
      <p:sp>
        <p:nvSpPr>
          <p:cNvPr id="389" name="Google Shape;389;p28"/>
          <p:cNvSpPr/>
          <p:nvPr/>
        </p:nvSpPr>
        <p:spPr>
          <a:xfrm>
            <a:off x="6263142" y="5240600"/>
            <a:ext cx="357190" cy="357190"/>
          </a:xfrm>
          <a:prstGeom prst="ellipse">
            <a:avLst/>
          </a:prstGeom>
          <a:noFill/>
          <a:ln cap="flat" cmpd="sng" w="25400">
            <a:solidFill>
              <a:srgbClr val="395E89"/>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ru-RU" sz="1665">
                <a:solidFill>
                  <a:schemeClr val="dk1"/>
                </a:solidFill>
                <a:latin typeface="Calibri"/>
                <a:ea typeface="Calibri"/>
                <a:cs typeface="Calibri"/>
                <a:sym typeface="Calibri"/>
              </a:rPr>
              <a:t>12</a:t>
            </a:r>
            <a:endParaRPr sz="1665">
              <a:solidFill>
                <a:schemeClr val="dk1"/>
              </a:solidFill>
              <a:latin typeface="Calibri"/>
              <a:ea typeface="Calibri"/>
              <a:cs typeface="Calibri"/>
              <a:sym typeface="Calibri"/>
            </a:endParaRPr>
          </a:p>
        </p:txBody>
      </p:sp>
      <p:cxnSp>
        <p:nvCxnSpPr>
          <p:cNvPr id="390" name="Google Shape;390;p28"/>
          <p:cNvCxnSpPr>
            <a:stCxn id="378" idx="4"/>
            <a:endCxn id="381" idx="0"/>
          </p:cNvCxnSpPr>
          <p:nvPr/>
        </p:nvCxnSpPr>
        <p:spPr>
          <a:xfrm flipH="1">
            <a:off x="1798305" y="4811972"/>
            <a:ext cx="71400" cy="714300"/>
          </a:xfrm>
          <a:prstGeom prst="straightConnector1">
            <a:avLst/>
          </a:prstGeom>
          <a:noFill/>
          <a:ln cap="flat" cmpd="sng" w="31750">
            <a:solidFill>
              <a:srgbClr val="4A7DBA"/>
            </a:solidFill>
            <a:prstDash val="solid"/>
            <a:round/>
            <a:headEnd len="sm" w="sm" type="none"/>
            <a:tailEnd len="sm" w="sm" type="none"/>
          </a:ln>
        </p:spPr>
      </p:cxnSp>
      <p:cxnSp>
        <p:nvCxnSpPr>
          <p:cNvPr id="391" name="Google Shape;391;p28"/>
          <p:cNvCxnSpPr>
            <a:stCxn id="379" idx="4"/>
            <a:endCxn id="380" idx="0"/>
          </p:cNvCxnSpPr>
          <p:nvPr/>
        </p:nvCxnSpPr>
        <p:spPr>
          <a:xfrm flipH="1">
            <a:off x="3012789" y="4669096"/>
            <a:ext cx="142800" cy="714300"/>
          </a:xfrm>
          <a:prstGeom prst="straightConnector1">
            <a:avLst/>
          </a:prstGeom>
          <a:noFill/>
          <a:ln cap="flat" cmpd="sng" w="31750">
            <a:solidFill>
              <a:srgbClr val="4A7DBA"/>
            </a:solidFill>
            <a:prstDash val="solid"/>
            <a:round/>
            <a:headEnd len="sm" w="sm" type="none"/>
            <a:tailEnd len="sm" w="sm" type="none"/>
          </a:ln>
        </p:spPr>
      </p:cxnSp>
      <p:cxnSp>
        <p:nvCxnSpPr>
          <p:cNvPr id="392" name="Google Shape;392;p28"/>
          <p:cNvCxnSpPr>
            <a:stCxn id="378" idx="5"/>
            <a:endCxn id="380" idx="1"/>
          </p:cNvCxnSpPr>
          <p:nvPr/>
        </p:nvCxnSpPr>
        <p:spPr>
          <a:xfrm>
            <a:off x="1995991" y="4759663"/>
            <a:ext cx="890400" cy="676200"/>
          </a:xfrm>
          <a:prstGeom prst="straightConnector1">
            <a:avLst/>
          </a:prstGeom>
          <a:noFill/>
          <a:ln cap="flat" cmpd="sng" w="31750">
            <a:solidFill>
              <a:srgbClr val="4A7DBA"/>
            </a:solidFill>
            <a:prstDash val="solid"/>
            <a:round/>
            <a:headEnd len="sm" w="sm" type="none"/>
            <a:tailEnd len="sm" w="sm" type="none"/>
          </a:ln>
        </p:spPr>
      </p:cxnSp>
      <p:cxnSp>
        <p:nvCxnSpPr>
          <p:cNvPr id="393" name="Google Shape;393;p28"/>
          <p:cNvCxnSpPr>
            <a:stCxn id="381" idx="6"/>
            <a:endCxn id="380" idx="2"/>
          </p:cNvCxnSpPr>
          <p:nvPr/>
        </p:nvCxnSpPr>
        <p:spPr>
          <a:xfrm flipH="1" rot="10800000">
            <a:off x="1976862" y="5562147"/>
            <a:ext cx="857400" cy="142800"/>
          </a:xfrm>
          <a:prstGeom prst="straightConnector1">
            <a:avLst/>
          </a:prstGeom>
          <a:noFill/>
          <a:ln cap="flat" cmpd="sng" w="31750">
            <a:solidFill>
              <a:srgbClr val="4A7DBA"/>
            </a:solidFill>
            <a:prstDash val="solid"/>
            <a:round/>
            <a:headEnd len="sm" w="sm" type="none"/>
            <a:tailEnd len="sm" w="sm" type="none"/>
          </a:ln>
        </p:spPr>
      </p:cxnSp>
      <p:cxnSp>
        <p:nvCxnSpPr>
          <p:cNvPr id="394" name="Google Shape;394;p28"/>
          <p:cNvCxnSpPr>
            <a:stCxn id="380" idx="5"/>
            <a:endCxn id="383" idx="2"/>
          </p:cNvCxnSpPr>
          <p:nvPr/>
        </p:nvCxnSpPr>
        <p:spPr>
          <a:xfrm>
            <a:off x="3138999" y="5688357"/>
            <a:ext cx="695400" cy="373800"/>
          </a:xfrm>
          <a:prstGeom prst="straightConnector1">
            <a:avLst/>
          </a:prstGeom>
          <a:noFill/>
          <a:ln cap="flat" cmpd="sng" w="31750">
            <a:solidFill>
              <a:srgbClr val="4A7DBA"/>
            </a:solidFill>
            <a:prstDash val="solid"/>
            <a:round/>
            <a:headEnd len="sm" w="sm" type="none"/>
            <a:tailEnd len="sm" w="sm" type="none"/>
          </a:ln>
        </p:spPr>
      </p:cxnSp>
      <p:cxnSp>
        <p:nvCxnSpPr>
          <p:cNvPr id="395" name="Google Shape;395;p28"/>
          <p:cNvCxnSpPr>
            <a:stCxn id="380" idx="4"/>
            <a:endCxn id="384" idx="0"/>
          </p:cNvCxnSpPr>
          <p:nvPr/>
        </p:nvCxnSpPr>
        <p:spPr>
          <a:xfrm flipH="1">
            <a:off x="2798513" y="5740666"/>
            <a:ext cx="214200" cy="571500"/>
          </a:xfrm>
          <a:prstGeom prst="straightConnector1">
            <a:avLst/>
          </a:prstGeom>
          <a:noFill/>
          <a:ln cap="flat" cmpd="sng" w="31750">
            <a:solidFill>
              <a:srgbClr val="4A7DBA"/>
            </a:solidFill>
            <a:prstDash val="solid"/>
            <a:round/>
            <a:headEnd len="sm" w="sm" type="none"/>
            <a:tailEnd len="sm" w="sm" type="none"/>
          </a:ln>
        </p:spPr>
      </p:cxnSp>
      <p:cxnSp>
        <p:nvCxnSpPr>
          <p:cNvPr id="396" name="Google Shape;396;p28"/>
          <p:cNvCxnSpPr>
            <a:stCxn id="381" idx="5"/>
            <a:endCxn id="384" idx="1"/>
          </p:cNvCxnSpPr>
          <p:nvPr/>
        </p:nvCxnSpPr>
        <p:spPr>
          <a:xfrm>
            <a:off x="1924553" y="5831233"/>
            <a:ext cx="747600" cy="533100"/>
          </a:xfrm>
          <a:prstGeom prst="straightConnector1">
            <a:avLst/>
          </a:prstGeom>
          <a:noFill/>
          <a:ln cap="flat" cmpd="sng" w="31750">
            <a:solidFill>
              <a:srgbClr val="4A7DBA"/>
            </a:solidFill>
            <a:prstDash val="solid"/>
            <a:round/>
            <a:headEnd len="sm" w="sm" type="none"/>
            <a:tailEnd len="sm" w="sm" type="none"/>
          </a:ln>
        </p:spPr>
      </p:cxnSp>
      <p:cxnSp>
        <p:nvCxnSpPr>
          <p:cNvPr id="397" name="Google Shape;397;p28"/>
          <p:cNvCxnSpPr>
            <a:stCxn id="383" idx="3"/>
            <a:endCxn id="384" idx="6"/>
          </p:cNvCxnSpPr>
          <p:nvPr/>
        </p:nvCxnSpPr>
        <p:spPr>
          <a:xfrm flipH="1">
            <a:off x="2976959" y="6188423"/>
            <a:ext cx="909600" cy="302400"/>
          </a:xfrm>
          <a:prstGeom prst="straightConnector1">
            <a:avLst/>
          </a:prstGeom>
          <a:noFill/>
          <a:ln cap="flat" cmpd="sng" w="31750">
            <a:solidFill>
              <a:srgbClr val="4A7DBA"/>
            </a:solidFill>
            <a:prstDash val="solid"/>
            <a:round/>
            <a:headEnd len="sm" w="sm" type="none"/>
            <a:tailEnd len="sm" w="sm" type="none"/>
          </a:ln>
        </p:spPr>
      </p:cxnSp>
      <p:cxnSp>
        <p:nvCxnSpPr>
          <p:cNvPr id="398" name="Google Shape;398;p28"/>
          <p:cNvCxnSpPr>
            <a:stCxn id="379" idx="2"/>
            <a:endCxn id="378" idx="7"/>
          </p:cNvCxnSpPr>
          <p:nvPr/>
        </p:nvCxnSpPr>
        <p:spPr>
          <a:xfrm flipH="1">
            <a:off x="1995994" y="4490501"/>
            <a:ext cx="981000" cy="16500"/>
          </a:xfrm>
          <a:prstGeom prst="straightConnector1">
            <a:avLst/>
          </a:prstGeom>
          <a:noFill/>
          <a:ln cap="flat" cmpd="sng" w="31750">
            <a:solidFill>
              <a:srgbClr val="4A7DBA"/>
            </a:solidFill>
            <a:prstDash val="solid"/>
            <a:round/>
            <a:headEnd len="sm" w="sm" type="none"/>
            <a:tailEnd len="sm" w="sm" type="none"/>
          </a:ln>
        </p:spPr>
      </p:cxnSp>
      <p:cxnSp>
        <p:nvCxnSpPr>
          <p:cNvPr id="399" name="Google Shape;399;p28"/>
          <p:cNvCxnSpPr>
            <a:stCxn id="379" idx="5"/>
            <a:endCxn id="382" idx="1"/>
          </p:cNvCxnSpPr>
          <p:nvPr/>
        </p:nvCxnSpPr>
        <p:spPr>
          <a:xfrm>
            <a:off x="3281875" y="4616787"/>
            <a:ext cx="747600" cy="247500"/>
          </a:xfrm>
          <a:prstGeom prst="straightConnector1">
            <a:avLst/>
          </a:prstGeom>
          <a:noFill/>
          <a:ln cap="flat" cmpd="sng" w="31750">
            <a:solidFill>
              <a:srgbClr val="4A7DBA"/>
            </a:solidFill>
            <a:prstDash val="solid"/>
            <a:round/>
            <a:headEnd len="sm" w="sm" type="none"/>
            <a:tailEnd len="sm" w="sm" type="none"/>
          </a:ln>
        </p:spPr>
      </p:cxnSp>
      <p:cxnSp>
        <p:nvCxnSpPr>
          <p:cNvPr id="400" name="Google Shape;400;p28"/>
          <p:cNvCxnSpPr>
            <a:stCxn id="382" idx="3"/>
            <a:endCxn id="380" idx="7"/>
          </p:cNvCxnSpPr>
          <p:nvPr/>
        </p:nvCxnSpPr>
        <p:spPr>
          <a:xfrm flipH="1">
            <a:off x="3139035" y="5116853"/>
            <a:ext cx="890400" cy="318900"/>
          </a:xfrm>
          <a:prstGeom prst="straightConnector1">
            <a:avLst/>
          </a:prstGeom>
          <a:noFill/>
          <a:ln cap="flat" cmpd="sng" w="31750">
            <a:solidFill>
              <a:srgbClr val="4A7DBA"/>
            </a:solidFill>
            <a:prstDash val="solid"/>
            <a:round/>
            <a:headEnd len="sm" w="sm" type="none"/>
            <a:tailEnd len="sm" w="sm" type="none"/>
          </a:ln>
        </p:spPr>
      </p:cxnSp>
      <p:cxnSp>
        <p:nvCxnSpPr>
          <p:cNvPr id="401" name="Google Shape;401;p28"/>
          <p:cNvCxnSpPr>
            <a:stCxn id="382" idx="4"/>
            <a:endCxn id="383" idx="0"/>
          </p:cNvCxnSpPr>
          <p:nvPr/>
        </p:nvCxnSpPr>
        <p:spPr>
          <a:xfrm flipH="1">
            <a:off x="4012921" y="5169162"/>
            <a:ext cx="142800" cy="714300"/>
          </a:xfrm>
          <a:prstGeom prst="straightConnector1">
            <a:avLst/>
          </a:prstGeom>
          <a:noFill/>
          <a:ln cap="flat" cmpd="sng" w="31750">
            <a:solidFill>
              <a:srgbClr val="4A7DBA"/>
            </a:solidFill>
            <a:prstDash val="solid"/>
            <a:round/>
            <a:headEnd len="sm" w="sm" type="none"/>
            <a:tailEnd len="sm" w="sm" type="none"/>
          </a:ln>
        </p:spPr>
      </p:cxnSp>
      <p:cxnSp>
        <p:nvCxnSpPr>
          <p:cNvPr id="402" name="Google Shape;402;p28"/>
          <p:cNvCxnSpPr>
            <a:stCxn id="385" idx="3"/>
            <a:endCxn id="382" idx="7"/>
          </p:cNvCxnSpPr>
          <p:nvPr/>
        </p:nvCxnSpPr>
        <p:spPr>
          <a:xfrm flipH="1">
            <a:off x="4282005" y="4402473"/>
            <a:ext cx="819000" cy="461700"/>
          </a:xfrm>
          <a:prstGeom prst="straightConnector1">
            <a:avLst/>
          </a:prstGeom>
          <a:noFill/>
          <a:ln cap="flat" cmpd="sng" w="31750">
            <a:solidFill>
              <a:srgbClr val="4A7DBA"/>
            </a:solidFill>
            <a:prstDash val="solid"/>
            <a:round/>
            <a:headEnd len="sm" w="sm" type="none"/>
            <a:tailEnd len="sm" w="sm" type="none"/>
          </a:ln>
        </p:spPr>
      </p:cxnSp>
      <p:cxnSp>
        <p:nvCxnSpPr>
          <p:cNvPr id="403" name="Google Shape;403;p28"/>
          <p:cNvCxnSpPr>
            <a:stCxn id="382" idx="6"/>
            <a:endCxn id="386" idx="2"/>
          </p:cNvCxnSpPr>
          <p:nvPr/>
        </p:nvCxnSpPr>
        <p:spPr>
          <a:xfrm>
            <a:off x="4334316" y="4990567"/>
            <a:ext cx="857400" cy="214200"/>
          </a:xfrm>
          <a:prstGeom prst="straightConnector1">
            <a:avLst/>
          </a:prstGeom>
          <a:noFill/>
          <a:ln cap="flat" cmpd="sng" w="31750">
            <a:solidFill>
              <a:srgbClr val="4A7DBA"/>
            </a:solidFill>
            <a:prstDash val="solid"/>
            <a:round/>
            <a:headEnd len="sm" w="sm" type="none"/>
            <a:tailEnd len="sm" w="sm" type="none"/>
          </a:ln>
        </p:spPr>
      </p:cxnSp>
      <p:cxnSp>
        <p:nvCxnSpPr>
          <p:cNvPr id="404" name="Google Shape;404;p28"/>
          <p:cNvCxnSpPr>
            <a:stCxn id="382" idx="5"/>
            <a:endCxn id="387" idx="1"/>
          </p:cNvCxnSpPr>
          <p:nvPr/>
        </p:nvCxnSpPr>
        <p:spPr>
          <a:xfrm>
            <a:off x="4282007" y="5116853"/>
            <a:ext cx="1104900" cy="961800"/>
          </a:xfrm>
          <a:prstGeom prst="straightConnector1">
            <a:avLst/>
          </a:prstGeom>
          <a:noFill/>
          <a:ln cap="flat" cmpd="sng" w="31750">
            <a:solidFill>
              <a:srgbClr val="4A7DBA"/>
            </a:solidFill>
            <a:prstDash val="solid"/>
            <a:round/>
            <a:headEnd len="sm" w="sm" type="none"/>
            <a:tailEnd len="sm" w="sm" type="none"/>
          </a:ln>
        </p:spPr>
      </p:cxnSp>
      <p:cxnSp>
        <p:nvCxnSpPr>
          <p:cNvPr id="405" name="Google Shape;405;p28"/>
          <p:cNvCxnSpPr>
            <a:stCxn id="386" idx="5"/>
            <a:endCxn id="387" idx="0"/>
          </p:cNvCxnSpPr>
          <p:nvPr/>
        </p:nvCxnSpPr>
        <p:spPr>
          <a:xfrm>
            <a:off x="5496453" y="5331167"/>
            <a:ext cx="16500" cy="695400"/>
          </a:xfrm>
          <a:prstGeom prst="straightConnector1">
            <a:avLst/>
          </a:prstGeom>
          <a:noFill/>
          <a:ln cap="flat" cmpd="sng" w="31750">
            <a:solidFill>
              <a:srgbClr val="4A7DBA"/>
            </a:solidFill>
            <a:prstDash val="solid"/>
            <a:round/>
            <a:headEnd len="sm" w="sm" type="none"/>
            <a:tailEnd len="sm" w="sm" type="none"/>
          </a:ln>
        </p:spPr>
      </p:cxnSp>
      <p:cxnSp>
        <p:nvCxnSpPr>
          <p:cNvPr id="406" name="Google Shape;406;p28"/>
          <p:cNvCxnSpPr>
            <a:stCxn id="385" idx="4"/>
            <a:endCxn id="386" idx="0"/>
          </p:cNvCxnSpPr>
          <p:nvPr/>
        </p:nvCxnSpPr>
        <p:spPr>
          <a:xfrm>
            <a:off x="5227291" y="4454782"/>
            <a:ext cx="142800" cy="571500"/>
          </a:xfrm>
          <a:prstGeom prst="straightConnector1">
            <a:avLst/>
          </a:prstGeom>
          <a:noFill/>
          <a:ln cap="flat" cmpd="sng" w="31750">
            <a:solidFill>
              <a:srgbClr val="4A7DBA"/>
            </a:solidFill>
            <a:prstDash val="solid"/>
            <a:round/>
            <a:headEnd len="sm" w="sm" type="none"/>
            <a:tailEnd len="sm" w="sm" type="none"/>
          </a:ln>
        </p:spPr>
      </p:cxnSp>
      <p:cxnSp>
        <p:nvCxnSpPr>
          <p:cNvPr id="407" name="Google Shape;407;p28"/>
          <p:cNvCxnSpPr>
            <a:stCxn id="389" idx="3"/>
            <a:endCxn id="387" idx="7"/>
          </p:cNvCxnSpPr>
          <p:nvPr/>
        </p:nvCxnSpPr>
        <p:spPr>
          <a:xfrm flipH="1">
            <a:off x="5639251" y="5545481"/>
            <a:ext cx="676200" cy="533100"/>
          </a:xfrm>
          <a:prstGeom prst="straightConnector1">
            <a:avLst/>
          </a:prstGeom>
          <a:noFill/>
          <a:ln cap="flat" cmpd="sng" w="31750">
            <a:solidFill>
              <a:srgbClr val="4A7DBA"/>
            </a:solidFill>
            <a:prstDash val="solid"/>
            <a:round/>
            <a:headEnd len="sm" w="sm" type="none"/>
            <a:tailEnd len="sm" w="sm" type="none"/>
          </a:ln>
        </p:spPr>
      </p:cxnSp>
      <p:cxnSp>
        <p:nvCxnSpPr>
          <p:cNvPr id="408" name="Google Shape;408;p28"/>
          <p:cNvCxnSpPr>
            <a:stCxn id="386" idx="6"/>
            <a:endCxn id="389" idx="2"/>
          </p:cNvCxnSpPr>
          <p:nvPr/>
        </p:nvCxnSpPr>
        <p:spPr>
          <a:xfrm>
            <a:off x="5548762" y="5204881"/>
            <a:ext cx="714300" cy="214200"/>
          </a:xfrm>
          <a:prstGeom prst="straightConnector1">
            <a:avLst/>
          </a:prstGeom>
          <a:noFill/>
          <a:ln cap="flat" cmpd="sng" w="31750">
            <a:solidFill>
              <a:srgbClr val="4A7DBA"/>
            </a:solidFill>
            <a:prstDash val="solid"/>
            <a:round/>
            <a:headEnd len="sm" w="sm" type="none"/>
            <a:tailEnd len="sm" w="sm" type="none"/>
          </a:ln>
        </p:spPr>
      </p:cxnSp>
      <p:cxnSp>
        <p:nvCxnSpPr>
          <p:cNvPr id="409" name="Google Shape;409;p28"/>
          <p:cNvCxnSpPr>
            <a:stCxn id="388" idx="3"/>
            <a:endCxn id="386" idx="7"/>
          </p:cNvCxnSpPr>
          <p:nvPr/>
        </p:nvCxnSpPr>
        <p:spPr>
          <a:xfrm flipH="1">
            <a:off x="5496375" y="4616787"/>
            <a:ext cx="676200" cy="461700"/>
          </a:xfrm>
          <a:prstGeom prst="straightConnector1">
            <a:avLst/>
          </a:prstGeom>
          <a:noFill/>
          <a:ln cap="flat" cmpd="sng" w="31750">
            <a:solidFill>
              <a:srgbClr val="4A7DBA"/>
            </a:solidFill>
            <a:prstDash val="solid"/>
            <a:round/>
            <a:headEnd len="sm" w="sm" type="none"/>
            <a:tailEnd len="sm" w="sm" type="none"/>
          </a:ln>
        </p:spPr>
      </p:cxnSp>
      <p:cxnSp>
        <p:nvCxnSpPr>
          <p:cNvPr id="410" name="Google Shape;410;p28"/>
          <p:cNvCxnSpPr>
            <a:stCxn id="388" idx="2"/>
            <a:endCxn id="385" idx="6"/>
          </p:cNvCxnSpPr>
          <p:nvPr/>
        </p:nvCxnSpPr>
        <p:spPr>
          <a:xfrm rot="10800000">
            <a:off x="5405966" y="4276301"/>
            <a:ext cx="714300" cy="214200"/>
          </a:xfrm>
          <a:prstGeom prst="straightConnector1">
            <a:avLst/>
          </a:prstGeom>
          <a:noFill/>
          <a:ln cap="flat" cmpd="sng" w="31750">
            <a:solidFill>
              <a:srgbClr val="4A7DBA"/>
            </a:solidFill>
            <a:prstDash val="solid"/>
            <a:round/>
            <a:headEnd len="sm" w="sm" type="none"/>
            <a:tailEnd len="sm" w="sm" type="none"/>
          </a:ln>
        </p:spPr>
      </p:cxnSp>
      <p:sp>
        <p:nvSpPr>
          <p:cNvPr id="411" name="Google Shape;411;p28"/>
          <p:cNvSpPr txBox="1"/>
          <p:nvPr/>
        </p:nvSpPr>
        <p:spPr>
          <a:xfrm>
            <a:off x="7477588" y="4169030"/>
            <a:ext cx="571504" cy="369332"/>
          </a:xfrm>
          <a:prstGeom prst="rect">
            <a:avLst/>
          </a:prstGeom>
          <a:solidFill>
            <a:schemeClr val="accent5">
              <a:alpha val="60000"/>
            </a:scheme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1800">
                <a:solidFill>
                  <a:schemeClr val="dk1"/>
                </a:solidFill>
                <a:latin typeface="Calibri"/>
                <a:ea typeface="Calibri"/>
                <a:cs typeface="Calibri"/>
                <a:sym typeface="Calibri"/>
              </a:rPr>
              <a:t>   1</a:t>
            </a:r>
            <a:endParaRPr b="1" sz="1800">
              <a:solidFill>
                <a:schemeClr val="dk1"/>
              </a:solidFill>
              <a:latin typeface="Calibri"/>
              <a:ea typeface="Calibri"/>
              <a:cs typeface="Calibri"/>
              <a:sym typeface="Calibri"/>
            </a:endParaRPr>
          </a:p>
        </p:txBody>
      </p:sp>
      <p:sp>
        <p:nvSpPr>
          <p:cNvPr id="412" name="Google Shape;412;p28"/>
          <p:cNvSpPr txBox="1"/>
          <p:nvPr/>
        </p:nvSpPr>
        <p:spPr>
          <a:xfrm>
            <a:off x="7477588" y="4597658"/>
            <a:ext cx="571504" cy="369332"/>
          </a:xfrm>
          <a:prstGeom prst="rect">
            <a:avLst/>
          </a:prstGeom>
          <a:solidFill>
            <a:srgbClr val="FF0000">
              <a:alpha val="60000"/>
            </a:srgb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1800">
                <a:solidFill>
                  <a:schemeClr val="dk1"/>
                </a:solidFill>
                <a:latin typeface="Calibri"/>
                <a:ea typeface="Calibri"/>
                <a:cs typeface="Calibri"/>
                <a:sym typeface="Calibri"/>
              </a:rPr>
              <a:t>   2</a:t>
            </a:r>
            <a:endParaRPr b="1" sz="1800">
              <a:solidFill>
                <a:schemeClr val="dk1"/>
              </a:solidFill>
              <a:latin typeface="Calibri"/>
              <a:ea typeface="Calibri"/>
              <a:cs typeface="Calibri"/>
              <a:sym typeface="Calibri"/>
            </a:endParaRPr>
          </a:p>
        </p:txBody>
      </p:sp>
      <p:sp>
        <p:nvSpPr>
          <p:cNvPr id="413" name="Google Shape;413;p28"/>
          <p:cNvSpPr txBox="1"/>
          <p:nvPr/>
        </p:nvSpPr>
        <p:spPr>
          <a:xfrm>
            <a:off x="7477588" y="5097724"/>
            <a:ext cx="571504" cy="369332"/>
          </a:xfrm>
          <a:prstGeom prst="rect">
            <a:avLst/>
          </a:prstGeom>
          <a:solidFill>
            <a:srgbClr val="00B050">
              <a:alpha val="60000"/>
            </a:srgb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1800">
                <a:solidFill>
                  <a:schemeClr val="dk1"/>
                </a:solidFill>
                <a:latin typeface="Calibri"/>
                <a:ea typeface="Calibri"/>
                <a:cs typeface="Calibri"/>
                <a:sym typeface="Calibri"/>
              </a:rPr>
              <a:t>   3</a:t>
            </a:r>
            <a:endParaRPr b="1" sz="1800">
              <a:solidFill>
                <a:schemeClr val="dk1"/>
              </a:solidFill>
              <a:latin typeface="Calibri"/>
              <a:ea typeface="Calibri"/>
              <a:cs typeface="Calibri"/>
              <a:sym typeface="Calibri"/>
            </a:endParaRPr>
          </a:p>
        </p:txBody>
      </p:sp>
      <p:sp>
        <p:nvSpPr>
          <p:cNvPr id="414" name="Google Shape;414;p28"/>
          <p:cNvSpPr txBox="1"/>
          <p:nvPr/>
        </p:nvSpPr>
        <p:spPr>
          <a:xfrm>
            <a:off x="7477588" y="5597790"/>
            <a:ext cx="571504" cy="369332"/>
          </a:xfrm>
          <a:prstGeom prst="rect">
            <a:avLst/>
          </a:prstGeom>
          <a:solidFill>
            <a:srgbClr val="FFFF00">
              <a:alpha val="60000"/>
            </a:srgb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1800">
                <a:solidFill>
                  <a:schemeClr val="dk1"/>
                </a:solidFill>
                <a:latin typeface="Calibri"/>
                <a:ea typeface="Calibri"/>
                <a:cs typeface="Calibri"/>
                <a:sym typeface="Calibri"/>
              </a:rPr>
              <a:t>   4</a:t>
            </a:r>
            <a:endParaRPr b="1"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xEl>
                                              <p:pRg end="0" st="0"/>
                                            </p:txEl>
                                          </p:spTgt>
                                        </p:tgtEl>
                                        <p:attrNameLst>
                                          <p:attrName>style.visibility</p:attrName>
                                        </p:attrNameLst>
                                      </p:cBhvr>
                                      <p:to>
                                        <p:strVal val="visible"/>
                                      </p:to>
                                    </p:set>
                                    <p:animEffect filter="fade" transition="in">
                                      <p:cBhvr>
                                        <p:cTn dur="1000"/>
                                        <p:tgtEl>
                                          <p:spTgt spid="3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xEl>
                                              <p:pRg end="1" st="1"/>
                                            </p:txEl>
                                          </p:spTgt>
                                        </p:tgtEl>
                                        <p:attrNameLst>
                                          <p:attrName>style.visibility</p:attrName>
                                        </p:attrNameLst>
                                      </p:cBhvr>
                                      <p:to>
                                        <p:strVal val="visible"/>
                                      </p:to>
                                    </p:set>
                                    <p:animEffect filter="fade" transition="in">
                                      <p:cBhvr>
                                        <p:cTn dur="1000"/>
                                        <p:tgtEl>
                                          <p:spTgt spid="3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xEl>
                                              <p:pRg end="2" st="2"/>
                                            </p:txEl>
                                          </p:spTgt>
                                        </p:tgtEl>
                                        <p:attrNameLst>
                                          <p:attrName>style.visibility</p:attrName>
                                        </p:attrNameLst>
                                      </p:cBhvr>
                                      <p:to>
                                        <p:strVal val="visible"/>
                                      </p:to>
                                    </p:set>
                                    <p:animEffect filter="fade" transition="in">
                                      <p:cBhvr>
                                        <p:cTn dur="1000"/>
                                        <p:tgtEl>
                                          <p:spTgt spid="3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xEl>
                                              <p:pRg end="3" st="3"/>
                                            </p:txEl>
                                          </p:spTgt>
                                        </p:tgtEl>
                                        <p:attrNameLst>
                                          <p:attrName>style.visibility</p:attrName>
                                        </p:attrNameLst>
                                      </p:cBhvr>
                                      <p:to>
                                        <p:strVal val="visible"/>
                                      </p:to>
                                    </p:set>
                                    <p:animEffect filter="fade" transition="in">
                                      <p:cBhvr>
                                        <p:cTn dur="1000"/>
                                        <p:tgtEl>
                                          <p:spTgt spid="3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xEl>
                                              <p:pRg end="4" st="4"/>
                                            </p:txEl>
                                          </p:spTgt>
                                        </p:tgtEl>
                                        <p:attrNameLst>
                                          <p:attrName>style.visibility</p:attrName>
                                        </p:attrNameLst>
                                      </p:cBhvr>
                                      <p:to>
                                        <p:strVal val="visible"/>
                                      </p:to>
                                    </p:set>
                                    <p:animEffect filter="fade" transition="in">
                                      <p:cBhvr>
                                        <p:cTn dur="1000"/>
                                        <p:tgtEl>
                                          <p:spTgt spid="37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xEl>
                                              <p:pRg end="5" st="5"/>
                                            </p:txEl>
                                          </p:spTgt>
                                        </p:tgtEl>
                                        <p:attrNameLst>
                                          <p:attrName>style.visibility</p:attrName>
                                        </p:attrNameLst>
                                      </p:cBhvr>
                                      <p:to>
                                        <p:strVal val="visible"/>
                                      </p:to>
                                    </p:set>
                                    <p:animEffect filter="fade" transition="in">
                                      <p:cBhvr>
                                        <p:cTn dur="1000"/>
                                        <p:tgtEl>
                                          <p:spTgt spid="37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xEl>
                                              <p:pRg end="6" st="6"/>
                                            </p:txEl>
                                          </p:spTgt>
                                        </p:tgtEl>
                                        <p:attrNameLst>
                                          <p:attrName>style.visibility</p:attrName>
                                        </p:attrNameLst>
                                      </p:cBhvr>
                                      <p:to>
                                        <p:strVal val="visible"/>
                                      </p:to>
                                    </p:set>
                                    <p:animEffect filter="fade" transition="in">
                                      <p:cBhvr>
                                        <p:cTn dur="1000"/>
                                        <p:tgtEl>
                                          <p:spTgt spid="37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9"/>
          <p:cNvSpPr txBox="1"/>
          <p:nvPr>
            <p:ph type="title"/>
          </p:nvPr>
        </p:nvSpPr>
        <p:spPr>
          <a:xfrm>
            <a:off x="457200" y="274638"/>
            <a:ext cx="8229600" cy="36828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b="1" lang="ru-RU" sz="3200"/>
              <a:t>Проблема четырех красок</a:t>
            </a:r>
            <a:endParaRPr/>
          </a:p>
        </p:txBody>
      </p:sp>
      <p:sp>
        <p:nvSpPr>
          <p:cNvPr id="421" name="Google Shape;421;p29"/>
          <p:cNvSpPr txBox="1"/>
          <p:nvPr>
            <p:ph idx="1" type="body"/>
          </p:nvPr>
        </p:nvSpPr>
        <p:spPr>
          <a:xfrm>
            <a:off x="457200" y="785795"/>
            <a:ext cx="8435280" cy="5797567"/>
          </a:xfrm>
          <a:prstGeom prst="rect">
            <a:avLst/>
          </a:prstGeom>
          <a:noFill/>
          <a:ln>
            <a:noFill/>
          </a:ln>
        </p:spPr>
        <p:txBody>
          <a:bodyPr anchorCtr="0" anchor="t" bIns="45700" lIns="91425" spcFirstLastPara="1" rIns="91425" wrap="square" tIns="45700">
            <a:noAutofit/>
          </a:bodyPr>
          <a:lstStyle/>
          <a:p>
            <a:pPr indent="450850" lvl="0" marL="0" rtl="0" algn="just">
              <a:spcBef>
                <a:spcPts val="0"/>
              </a:spcBef>
              <a:spcAft>
                <a:spcPts val="0"/>
              </a:spcAft>
              <a:buClr>
                <a:schemeClr val="dk1"/>
              </a:buClr>
              <a:buSzPts val="1800"/>
              <a:buNone/>
            </a:pPr>
            <a:r>
              <a:rPr lang="ru-RU" sz="1800"/>
              <a:t>Проблема четырех красок (или теорема четырех красок) - это известная задача в теории графов, которая заключается в том, чтобы покрасить все регионы на плоскости таким образом, чтобы никакие два смежных региона не имели один и тот же цвет.</a:t>
            </a:r>
            <a:endParaRPr/>
          </a:p>
          <a:p>
            <a:pPr indent="450850" lvl="0" marL="0" rtl="0" algn="just">
              <a:spcBef>
                <a:spcPts val="0"/>
              </a:spcBef>
              <a:spcAft>
                <a:spcPts val="0"/>
              </a:spcAft>
              <a:buClr>
                <a:schemeClr val="dk1"/>
              </a:buClr>
              <a:buSzPts val="1800"/>
              <a:buNone/>
            </a:pPr>
            <a:r>
              <a:rPr lang="ru-RU" sz="1800"/>
              <a:t>Более формально, проблему можно сформулировать следующим образом: пусть дан граф на плоскости, вершины которого представляют регионы, а ребра - границы между регионами. Тогда можно ли всегда покрасить вершины этого графа четырьмя цветами таким образом, чтобы каждые две смежные вершины имели разные цвета?</a:t>
            </a:r>
            <a:endParaRPr/>
          </a:p>
          <a:p>
            <a:pPr indent="450850" lvl="0" marL="0" rtl="0" algn="just">
              <a:spcBef>
                <a:spcPts val="0"/>
              </a:spcBef>
              <a:spcAft>
                <a:spcPts val="0"/>
              </a:spcAft>
              <a:buClr>
                <a:schemeClr val="dk1"/>
              </a:buClr>
              <a:buSzPts val="1800"/>
              <a:buNone/>
            </a:pPr>
            <a:r>
              <a:rPr lang="ru-RU" sz="1800"/>
              <a:t>Эта проблема была сформулирована еще в 1852 году французским математиком Франсуа Эдмоном Эджером, который дал первое доказательство теоремы для случая связных карт. Позже, в 1976 году, американский математик Кеннет Аппел и его студент Вольфганг Хакен привели полное доказательство теоремы с помощью компьютерной программы.</a:t>
            </a:r>
            <a:endParaRPr/>
          </a:p>
          <a:p>
            <a:pPr indent="450850" lvl="0" marL="0" rtl="0" algn="just">
              <a:spcBef>
                <a:spcPts val="0"/>
              </a:spcBef>
              <a:spcAft>
                <a:spcPts val="0"/>
              </a:spcAft>
              <a:buClr>
                <a:schemeClr val="dk1"/>
              </a:buClr>
              <a:buSzPts val="1800"/>
              <a:buNone/>
            </a:pPr>
            <a:r>
              <a:rPr lang="ru-RU" sz="1800"/>
              <a:t>Согласно теореме четырех красок, любую карту на плоскости можно покрасить четырьмя цветами таким образом, что никакие два смежных региона не будут иметь одинакового цвета. Это означает, что четыре цвета достаточно для раскраски любой карты на плоскости, хотя иногда могут потребоваться все четыре цвета.</a:t>
            </a:r>
            <a:endParaRPr/>
          </a:p>
          <a:p>
            <a:pPr indent="450850" lvl="0" marL="0" rtl="0" algn="just">
              <a:spcBef>
                <a:spcPts val="0"/>
              </a:spcBef>
              <a:spcAft>
                <a:spcPts val="0"/>
              </a:spcAft>
              <a:buClr>
                <a:schemeClr val="dk1"/>
              </a:buClr>
              <a:buSzPts val="1800"/>
              <a:buNone/>
            </a:pPr>
            <a:r>
              <a:rPr lang="ru-RU" sz="1800"/>
              <a:t>Применение теоремы четырех красок распространено в различных областях, где требуется раскрашивать диаграммы и карты, например, в компьютерной графике, геометрической топологии, географии, архитектуре и других областях.</a:t>
            </a:r>
            <a:endParaRPr sz="1800">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xEl>
                                              <p:pRg end="0" st="0"/>
                                            </p:txEl>
                                          </p:spTgt>
                                        </p:tgtEl>
                                        <p:attrNameLst>
                                          <p:attrName>style.visibility</p:attrName>
                                        </p:attrNameLst>
                                      </p:cBhvr>
                                      <p:to>
                                        <p:strVal val="visible"/>
                                      </p:to>
                                    </p:set>
                                    <p:animEffect filter="fade" transition="in">
                                      <p:cBhvr>
                                        <p:cTn dur="1000"/>
                                        <p:tgtEl>
                                          <p:spTgt spid="4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xEl>
                                              <p:pRg end="1" st="1"/>
                                            </p:txEl>
                                          </p:spTgt>
                                        </p:tgtEl>
                                        <p:attrNameLst>
                                          <p:attrName>style.visibility</p:attrName>
                                        </p:attrNameLst>
                                      </p:cBhvr>
                                      <p:to>
                                        <p:strVal val="visible"/>
                                      </p:to>
                                    </p:set>
                                    <p:animEffect filter="fade" transition="in">
                                      <p:cBhvr>
                                        <p:cTn dur="1000"/>
                                        <p:tgtEl>
                                          <p:spTgt spid="4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xEl>
                                              <p:pRg end="2" st="2"/>
                                            </p:txEl>
                                          </p:spTgt>
                                        </p:tgtEl>
                                        <p:attrNameLst>
                                          <p:attrName>style.visibility</p:attrName>
                                        </p:attrNameLst>
                                      </p:cBhvr>
                                      <p:to>
                                        <p:strVal val="visible"/>
                                      </p:to>
                                    </p:set>
                                    <p:animEffect filter="fade" transition="in">
                                      <p:cBhvr>
                                        <p:cTn dur="1000"/>
                                        <p:tgtEl>
                                          <p:spTgt spid="4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xEl>
                                              <p:pRg end="3" st="3"/>
                                            </p:txEl>
                                          </p:spTgt>
                                        </p:tgtEl>
                                        <p:attrNameLst>
                                          <p:attrName>style.visibility</p:attrName>
                                        </p:attrNameLst>
                                      </p:cBhvr>
                                      <p:to>
                                        <p:strVal val="visible"/>
                                      </p:to>
                                    </p:set>
                                    <p:animEffect filter="fade" transition="in">
                                      <p:cBhvr>
                                        <p:cTn dur="1000"/>
                                        <p:tgtEl>
                                          <p:spTgt spid="4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xEl>
                                              <p:pRg end="4" st="4"/>
                                            </p:txEl>
                                          </p:spTgt>
                                        </p:tgtEl>
                                        <p:attrNameLst>
                                          <p:attrName>style.visibility</p:attrName>
                                        </p:attrNameLst>
                                      </p:cBhvr>
                                      <p:to>
                                        <p:strVal val="visible"/>
                                      </p:to>
                                    </p:set>
                                    <p:animEffect filter="fade" transition="in">
                                      <p:cBhvr>
                                        <p:cTn dur="1000"/>
                                        <p:tgtEl>
                                          <p:spTgt spid="42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0"/>
          <p:cNvSpPr txBox="1"/>
          <p:nvPr>
            <p:ph type="title"/>
          </p:nvPr>
        </p:nvSpPr>
        <p:spPr>
          <a:xfrm>
            <a:off x="457200" y="274638"/>
            <a:ext cx="8229600" cy="36828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b="1" lang="ru-RU" sz="3200"/>
              <a:t>Проблема четырех красок</a:t>
            </a:r>
            <a:endParaRPr/>
          </a:p>
        </p:txBody>
      </p:sp>
      <p:sp>
        <p:nvSpPr>
          <p:cNvPr id="428" name="Google Shape;428;p30"/>
          <p:cNvSpPr txBox="1"/>
          <p:nvPr>
            <p:ph idx="1" type="body"/>
          </p:nvPr>
        </p:nvSpPr>
        <p:spPr>
          <a:xfrm>
            <a:off x="457200" y="785795"/>
            <a:ext cx="8435280" cy="271464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just">
              <a:spcBef>
                <a:spcPts val="0"/>
              </a:spcBef>
              <a:spcAft>
                <a:spcPts val="0"/>
              </a:spcAft>
              <a:buClr>
                <a:schemeClr val="dk1"/>
              </a:buClr>
              <a:buSzPct val="100000"/>
              <a:buNone/>
            </a:pPr>
            <a:r>
              <a:rPr lang="ru-RU"/>
              <a:t>Проблема возникла в математике в середине 19 века. </a:t>
            </a:r>
            <a:endParaRPr/>
          </a:p>
          <a:p>
            <a:pPr indent="-342900" lvl="0" marL="342900" rtl="0" algn="just">
              <a:spcBef>
                <a:spcPts val="448"/>
              </a:spcBef>
              <a:spcAft>
                <a:spcPts val="0"/>
              </a:spcAft>
              <a:buClr>
                <a:schemeClr val="dk1"/>
              </a:buClr>
              <a:buSzPct val="100000"/>
              <a:buNone/>
            </a:pPr>
            <a:r>
              <a:rPr lang="ru-RU"/>
              <a:t>Первоначально вопрос формулировался так: сколько нужно красок для раскраски любой географической карты, при которой соседние страны раскрашены в разные цвета?</a:t>
            </a:r>
            <a:endParaRPr/>
          </a:p>
          <a:p>
            <a:pPr indent="-342900" lvl="0" marL="342900" rtl="0" algn="l">
              <a:spcBef>
                <a:spcPts val="448"/>
              </a:spcBef>
              <a:spcAft>
                <a:spcPts val="0"/>
              </a:spcAft>
              <a:buClr>
                <a:srgbClr val="FF0000"/>
              </a:buClr>
              <a:buSzPct val="100000"/>
              <a:buNone/>
            </a:pPr>
            <a:r>
              <a:rPr lang="ru-RU">
                <a:solidFill>
                  <a:srgbClr val="FF0000"/>
                </a:solidFill>
              </a:rPr>
              <a:t>Достаточно ли четырех красок для раскраски любой географической карты?</a:t>
            </a:r>
            <a:endParaRPr/>
          </a:p>
          <a:p>
            <a:pPr indent="-342900" lvl="0" marL="342900" rtl="0" algn="just">
              <a:spcBef>
                <a:spcPts val="448"/>
              </a:spcBef>
              <a:spcAft>
                <a:spcPts val="0"/>
              </a:spcAft>
              <a:buClr>
                <a:srgbClr val="FF0000"/>
              </a:buClr>
              <a:buSzPct val="100000"/>
              <a:buNone/>
            </a:pPr>
            <a:r>
              <a:rPr lang="ru-RU">
                <a:solidFill>
                  <a:srgbClr val="FF0000"/>
                </a:solidFill>
              </a:rPr>
              <a:t>Достаточно ли четырех красок, чтобы раскрасить любой планарный </a:t>
            </a:r>
            <a:r>
              <a:rPr lang="ru-RU"/>
              <a:t>граф (граф, в котором можно так расположить вершины, что ребра, соединяющие их,  не пересекаются).</a:t>
            </a:r>
            <a:endParaRPr/>
          </a:p>
          <a:p>
            <a:pPr indent="-342900" lvl="0" marL="342900" rtl="0" algn="l">
              <a:spcBef>
                <a:spcPts val="448"/>
              </a:spcBef>
              <a:spcAft>
                <a:spcPts val="0"/>
              </a:spcAft>
              <a:buClr>
                <a:schemeClr val="dk1"/>
              </a:buClr>
              <a:buSzPct val="100000"/>
              <a:buNone/>
            </a:pPr>
            <a:r>
              <a:t/>
            </a:r>
            <a:endParaRPr>
              <a:solidFill>
                <a:srgbClr val="FF0000"/>
              </a:solidFill>
            </a:endParaRPr>
          </a:p>
        </p:txBody>
      </p:sp>
      <p:grpSp>
        <p:nvGrpSpPr>
          <p:cNvPr id="429" name="Google Shape;429;p30"/>
          <p:cNvGrpSpPr/>
          <p:nvPr/>
        </p:nvGrpSpPr>
        <p:grpSpPr>
          <a:xfrm>
            <a:off x="1194619" y="3643315"/>
            <a:ext cx="5681637" cy="3133392"/>
            <a:chOff x="1194619" y="3465871"/>
            <a:chExt cx="5949149" cy="3310836"/>
          </a:xfrm>
        </p:grpSpPr>
        <p:sp>
          <p:nvSpPr>
            <p:cNvPr id="430" name="Google Shape;430;p30"/>
            <p:cNvSpPr/>
            <p:nvPr/>
          </p:nvSpPr>
          <p:spPr>
            <a:xfrm>
              <a:off x="1194619" y="3819832"/>
              <a:ext cx="1729753" cy="1312607"/>
            </a:xfrm>
            <a:custGeom>
              <a:rect b="b" l="l" r="r" t="t"/>
              <a:pathLst>
                <a:path extrusionOk="0" h="1312607" w="1729753">
                  <a:moveTo>
                    <a:pt x="147484" y="398207"/>
                  </a:moveTo>
                  <a:cubicBezTo>
                    <a:pt x="157316" y="373626"/>
                    <a:pt x="152020" y="356722"/>
                    <a:pt x="162233" y="339213"/>
                  </a:cubicBezTo>
                  <a:cubicBezTo>
                    <a:pt x="194986" y="283065"/>
                    <a:pt x="256929" y="208422"/>
                    <a:pt x="309716" y="162233"/>
                  </a:cubicBezTo>
                  <a:cubicBezTo>
                    <a:pt x="328215" y="146046"/>
                    <a:pt x="350047" y="133984"/>
                    <a:pt x="368710" y="117987"/>
                  </a:cubicBezTo>
                  <a:cubicBezTo>
                    <a:pt x="439012" y="57728"/>
                    <a:pt x="381940" y="84080"/>
                    <a:pt x="457200" y="58994"/>
                  </a:cubicBezTo>
                  <a:cubicBezTo>
                    <a:pt x="476865" y="44246"/>
                    <a:pt x="494852" y="26945"/>
                    <a:pt x="516194" y="14749"/>
                  </a:cubicBezTo>
                  <a:cubicBezTo>
                    <a:pt x="529692" y="7036"/>
                    <a:pt x="544893" y="0"/>
                    <a:pt x="560439" y="0"/>
                  </a:cubicBezTo>
                  <a:cubicBezTo>
                    <a:pt x="578955" y="0"/>
                    <a:pt x="642815" y="22543"/>
                    <a:pt x="663678" y="29497"/>
                  </a:cubicBezTo>
                  <a:cubicBezTo>
                    <a:pt x="678426" y="44245"/>
                    <a:pt x="697794" y="55509"/>
                    <a:pt x="707923" y="73742"/>
                  </a:cubicBezTo>
                  <a:cubicBezTo>
                    <a:pt x="723023" y="100922"/>
                    <a:pt x="711549" y="144986"/>
                    <a:pt x="737420" y="162233"/>
                  </a:cubicBezTo>
                  <a:cubicBezTo>
                    <a:pt x="847265" y="235461"/>
                    <a:pt x="712361" y="141349"/>
                    <a:pt x="825910" y="235974"/>
                  </a:cubicBezTo>
                  <a:cubicBezTo>
                    <a:pt x="839527" y="247322"/>
                    <a:pt x="855731" y="255168"/>
                    <a:pt x="870155" y="265471"/>
                  </a:cubicBezTo>
                  <a:cubicBezTo>
                    <a:pt x="922128" y="302595"/>
                    <a:pt x="944882" y="319269"/>
                    <a:pt x="988142" y="368710"/>
                  </a:cubicBezTo>
                  <a:cubicBezTo>
                    <a:pt x="1058279" y="448867"/>
                    <a:pt x="1009046" y="426890"/>
                    <a:pt x="1120878" y="501445"/>
                  </a:cubicBezTo>
                  <a:cubicBezTo>
                    <a:pt x="1133813" y="510068"/>
                    <a:pt x="1150689" y="510420"/>
                    <a:pt x="1165123" y="516194"/>
                  </a:cubicBezTo>
                  <a:cubicBezTo>
                    <a:pt x="1199885" y="530099"/>
                    <a:pt x="1233176" y="547644"/>
                    <a:pt x="1268362" y="560439"/>
                  </a:cubicBezTo>
                  <a:cubicBezTo>
                    <a:pt x="1333502" y="584126"/>
                    <a:pt x="1431824" y="584685"/>
                    <a:pt x="1489587" y="589936"/>
                  </a:cubicBezTo>
                  <a:cubicBezTo>
                    <a:pt x="1621268" y="721617"/>
                    <a:pt x="1514381" y="602807"/>
                    <a:pt x="1607575" y="737420"/>
                  </a:cubicBezTo>
                  <a:cubicBezTo>
                    <a:pt x="1635558" y="777840"/>
                    <a:pt x="1696065" y="855407"/>
                    <a:pt x="1696065" y="855407"/>
                  </a:cubicBezTo>
                  <a:cubicBezTo>
                    <a:pt x="1714198" y="927940"/>
                    <a:pt x="1729753" y="978061"/>
                    <a:pt x="1725562" y="1061884"/>
                  </a:cubicBezTo>
                  <a:cubicBezTo>
                    <a:pt x="1723058" y="1111956"/>
                    <a:pt x="1720939" y="1165839"/>
                    <a:pt x="1696065" y="1209368"/>
                  </a:cubicBezTo>
                  <a:cubicBezTo>
                    <a:pt x="1685022" y="1228693"/>
                    <a:pt x="1601571" y="1278330"/>
                    <a:pt x="1563329" y="1283110"/>
                  </a:cubicBezTo>
                  <a:cubicBezTo>
                    <a:pt x="1499725" y="1291060"/>
                    <a:pt x="1435605" y="1294398"/>
                    <a:pt x="1371600" y="1297858"/>
                  </a:cubicBezTo>
                  <a:cubicBezTo>
                    <a:pt x="1253683" y="1304232"/>
                    <a:pt x="1135626" y="1307691"/>
                    <a:pt x="1017639" y="1312607"/>
                  </a:cubicBezTo>
                  <a:cubicBezTo>
                    <a:pt x="976196" y="1308839"/>
                    <a:pt x="867907" y="1311482"/>
                    <a:pt x="811162" y="1283110"/>
                  </a:cubicBezTo>
                  <a:cubicBezTo>
                    <a:pt x="795308" y="1275183"/>
                    <a:pt x="781340" y="1263916"/>
                    <a:pt x="766916" y="1253613"/>
                  </a:cubicBezTo>
                  <a:cubicBezTo>
                    <a:pt x="746914" y="1239326"/>
                    <a:pt x="729908" y="1220361"/>
                    <a:pt x="707923" y="1209368"/>
                  </a:cubicBezTo>
                  <a:cubicBezTo>
                    <a:pt x="680113" y="1195463"/>
                    <a:pt x="645303" y="1197118"/>
                    <a:pt x="619433" y="1179871"/>
                  </a:cubicBezTo>
                  <a:cubicBezTo>
                    <a:pt x="604684" y="1170039"/>
                    <a:pt x="591880" y="1156336"/>
                    <a:pt x="575187" y="1150374"/>
                  </a:cubicBezTo>
                  <a:cubicBezTo>
                    <a:pt x="522400" y="1131522"/>
                    <a:pt x="466730" y="1121945"/>
                    <a:pt x="412955" y="1106129"/>
                  </a:cubicBezTo>
                  <a:cubicBezTo>
                    <a:pt x="383126" y="1097356"/>
                    <a:pt x="354246" y="1085567"/>
                    <a:pt x="324465" y="1076633"/>
                  </a:cubicBezTo>
                  <a:cubicBezTo>
                    <a:pt x="139277" y="1021077"/>
                    <a:pt x="369919" y="1096699"/>
                    <a:pt x="221226" y="1047136"/>
                  </a:cubicBezTo>
                  <a:cubicBezTo>
                    <a:pt x="182654" y="1021421"/>
                    <a:pt x="166392" y="1018773"/>
                    <a:pt x="147484" y="973394"/>
                  </a:cubicBezTo>
                  <a:cubicBezTo>
                    <a:pt x="129546" y="930343"/>
                    <a:pt x="129110" y="879464"/>
                    <a:pt x="103239" y="840658"/>
                  </a:cubicBezTo>
                  <a:cubicBezTo>
                    <a:pt x="93407" y="825910"/>
                    <a:pt x="89132" y="805207"/>
                    <a:pt x="73742" y="796413"/>
                  </a:cubicBezTo>
                  <a:cubicBezTo>
                    <a:pt x="51977" y="783976"/>
                    <a:pt x="24581" y="786581"/>
                    <a:pt x="0" y="781665"/>
                  </a:cubicBezTo>
                  <a:cubicBezTo>
                    <a:pt x="14749" y="737420"/>
                    <a:pt x="20250" y="688921"/>
                    <a:pt x="44246" y="648929"/>
                  </a:cubicBezTo>
                  <a:cubicBezTo>
                    <a:pt x="52244" y="635598"/>
                    <a:pt x="83178" y="648791"/>
                    <a:pt x="88491" y="634181"/>
                  </a:cubicBezTo>
                  <a:cubicBezTo>
                    <a:pt x="105375" y="587749"/>
                    <a:pt x="86355" y="533129"/>
                    <a:pt x="103239" y="486697"/>
                  </a:cubicBezTo>
                  <a:cubicBezTo>
                    <a:pt x="156812" y="339371"/>
                    <a:pt x="137652" y="422788"/>
                    <a:pt x="147484" y="398207"/>
                  </a:cubicBezTo>
                  <a:close/>
                </a:path>
              </a:pathLst>
            </a:cu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1" name="Google Shape;431;p30"/>
            <p:cNvSpPr/>
            <p:nvPr/>
          </p:nvSpPr>
          <p:spPr>
            <a:xfrm>
              <a:off x="2550931" y="3465871"/>
              <a:ext cx="1844088" cy="1714811"/>
            </a:xfrm>
            <a:custGeom>
              <a:rect b="b" l="l" r="r" t="t"/>
              <a:pathLst>
                <a:path extrusionOk="0" h="1714811" w="1844088">
                  <a:moveTo>
                    <a:pt x="15288" y="943897"/>
                  </a:moveTo>
                  <a:cubicBezTo>
                    <a:pt x="25610" y="613591"/>
                    <a:pt x="0" y="599735"/>
                    <a:pt x="44785" y="398206"/>
                  </a:cubicBezTo>
                  <a:cubicBezTo>
                    <a:pt x="49182" y="378419"/>
                    <a:pt x="52607" y="358262"/>
                    <a:pt x="59534" y="339213"/>
                  </a:cubicBezTo>
                  <a:cubicBezTo>
                    <a:pt x="72329" y="304027"/>
                    <a:pt x="87035" y="269462"/>
                    <a:pt x="103779" y="235974"/>
                  </a:cubicBezTo>
                  <a:cubicBezTo>
                    <a:pt x="144076" y="155378"/>
                    <a:pt x="164770" y="189732"/>
                    <a:pt x="251263" y="103239"/>
                  </a:cubicBezTo>
                  <a:cubicBezTo>
                    <a:pt x="266011" y="88491"/>
                    <a:pt x="278536" y="71117"/>
                    <a:pt x="295508" y="58994"/>
                  </a:cubicBezTo>
                  <a:cubicBezTo>
                    <a:pt x="313398" y="46215"/>
                    <a:pt x="334088" y="37662"/>
                    <a:pt x="354501" y="29497"/>
                  </a:cubicBezTo>
                  <a:cubicBezTo>
                    <a:pt x="383370" y="17949"/>
                    <a:pt x="442992" y="0"/>
                    <a:pt x="442992" y="0"/>
                  </a:cubicBezTo>
                  <a:lnTo>
                    <a:pt x="1121417" y="14748"/>
                  </a:lnTo>
                  <a:cubicBezTo>
                    <a:pt x="1170792" y="16511"/>
                    <a:pt x="1219539" y="27396"/>
                    <a:pt x="1268901" y="29497"/>
                  </a:cubicBezTo>
                  <a:cubicBezTo>
                    <a:pt x="1450700" y="37233"/>
                    <a:pt x="1632695" y="39329"/>
                    <a:pt x="1814592" y="44245"/>
                  </a:cubicBezTo>
                  <a:cubicBezTo>
                    <a:pt x="1819508" y="78658"/>
                    <a:pt x="1823122" y="113282"/>
                    <a:pt x="1829340" y="147484"/>
                  </a:cubicBezTo>
                  <a:cubicBezTo>
                    <a:pt x="1832966" y="167427"/>
                    <a:pt x="1844088" y="186207"/>
                    <a:pt x="1844088" y="206477"/>
                  </a:cubicBezTo>
                  <a:cubicBezTo>
                    <a:pt x="1844088" y="260778"/>
                    <a:pt x="1842510" y="316031"/>
                    <a:pt x="1829340" y="368710"/>
                  </a:cubicBezTo>
                  <a:cubicBezTo>
                    <a:pt x="1813149" y="433476"/>
                    <a:pt x="1695409" y="532138"/>
                    <a:pt x="1667108" y="560439"/>
                  </a:cubicBezTo>
                  <a:cubicBezTo>
                    <a:pt x="1583337" y="644210"/>
                    <a:pt x="1650777" y="580941"/>
                    <a:pt x="1504875" y="693174"/>
                  </a:cubicBezTo>
                  <a:cubicBezTo>
                    <a:pt x="1479924" y="712367"/>
                    <a:pt x="1457326" y="734707"/>
                    <a:pt x="1431134" y="752168"/>
                  </a:cubicBezTo>
                  <a:cubicBezTo>
                    <a:pt x="1416385" y="762000"/>
                    <a:pt x="1401312" y="771361"/>
                    <a:pt x="1386888" y="781664"/>
                  </a:cubicBezTo>
                  <a:cubicBezTo>
                    <a:pt x="1258816" y="873144"/>
                    <a:pt x="1387935" y="785884"/>
                    <a:pt x="1283650" y="855406"/>
                  </a:cubicBezTo>
                  <a:cubicBezTo>
                    <a:pt x="1260783" y="889707"/>
                    <a:pt x="1228901" y="930948"/>
                    <a:pt x="1224656" y="973394"/>
                  </a:cubicBezTo>
                  <a:cubicBezTo>
                    <a:pt x="1222162" y="998337"/>
                    <a:pt x="1230602" y="1023664"/>
                    <a:pt x="1239404" y="1047135"/>
                  </a:cubicBezTo>
                  <a:cubicBezTo>
                    <a:pt x="1245628" y="1063732"/>
                    <a:pt x="1256367" y="1078847"/>
                    <a:pt x="1268901" y="1091381"/>
                  </a:cubicBezTo>
                  <a:cubicBezTo>
                    <a:pt x="1281435" y="1103915"/>
                    <a:pt x="1298398" y="1111045"/>
                    <a:pt x="1313146" y="1120877"/>
                  </a:cubicBezTo>
                  <a:cubicBezTo>
                    <a:pt x="1322978" y="1145458"/>
                    <a:pt x="1325414" y="1174518"/>
                    <a:pt x="1342643" y="1194619"/>
                  </a:cubicBezTo>
                  <a:cubicBezTo>
                    <a:pt x="1356951" y="1211312"/>
                    <a:pt x="1382548" y="1213208"/>
                    <a:pt x="1401637" y="1224116"/>
                  </a:cubicBezTo>
                  <a:cubicBezTo>
                    <a:pt x="1417027" y="1232910"/>
                    <a:pt x="1431458" y="1243310"/>
                    <a:pt x="1445882" y="1253613"/>
                  </a:cubicBezTo>
                  <a:cubicBezTo>
                    <a:pt x="1575265" y="1346030"/>
                    <a:pt x="1441924" y="1250220"/>
                    <a:pt x="1549121" y="1342103"/>
                  </a:cubicBezTo>
                  <a:cubicBezTo>
                    <a:pt x="1567784" y="1358100"/>
                    <a:pt x="1588450" y="1371600"/>
                    <a:pt x="1608114" y="1386348"/>
                  </a:cubicBezTo>
                  <a:cubicBezTo>
                    <a:pt x="1613030" y="1401097"/>
                    <a:pt x="1629816" y="1416689"/>
                    <a:pt x="1622863" y="1430594"/>
                  </a:cubicBezTo>
                  <a:cubicBezTo>
                    <a:pt x="1615910" y="1444499"/>
                    <a:pt x="1591552" y="1436719"/>
                    <a:pt x="1578617" y="1445342"/>
                  </a:cubicBezTo>
                  <a:cubicBezTo>
                    <a:pt x="1436939" y="1539793"/>
                    <a:pt x="1653648" y="1441876"/>
                    <a:pt x="1460630" y="1519084"/>
                  </a:cubicBezTo>
                  <a:cubicBezTo>
                    <a:pt x="1445882" y="1533832"/>
                    <a:pt x="1433071" y="1550815"/>
                    <a:pt x="1416385" y="1563329"/>
                  </a:cubicBezTo>
                  <a:cubicBezTo>
                    <a:pt x="1397614" y="1577407"/>
                    <a:pt x="1311663" y="1626566"/>
                    <a:pt x="1283650" y="1637071"/>
                  </a:cubicBezTo>
                  <a:cubicBezTo>
                    <a:pt x="1264671" y="1644188"/>
                    <a:pt x="1244443" y="1647422"/>
                    <a:pt x="1224656" y="1651819"/>
                  </a:cubicBezTo>
                  <a:cubicBezTo>
                    <a:pt x="1085421" y="1682760"/>
                    <a:pt x="1100239" y="1669383"/>
                    <a:pt x="885443" y="1681316"/>
                  </a:cubicBezTo>
                  <a:cubicBezTo>
                    <a:pt x="870695" y="1691148"/>
                    <a:pt x="858889" y="1709707"/>
                    <a:pt x="841198" y="1710813"/>
                  </a:cubicBezTo>
                  <a:cubicBezTo>
                    <a:pt x="777224" y="1714811"/>
                    <a:pt x="711824" y="1710911"/>
                    <a:pt x="649469" y="1696064"/>
                  </a:cubicBezTo>
                  <a:cubicBezTo>
                    <a:pt x="597417" y="1683671"/>
                    <a:pt x="535098" y="1639482"/>
                    <a:pt x="487237" y="1607574"/>
                  </a:cubicBezTo>
                  <a:cubicBezTo>
                    <a:pt x="482321" y="1587910"/>
                    <a:pt x="483732" y="1565446"/>
                    <a:pt x="472488" y="1548581"/>
                  </a:cubicBezTo>
                  <a:cubicBezTo>
                    <a:pt x="456151" y="1524075"/>
                    <a:pt x="409237" y="1512748"/>
                    <a:pt x="383998" y="1504335"/>
                  </a:cubicBezTo>
                  <a:cubicBezTo>
                    <a:pt x="379082" y="1435509"/>
                    <a:pt x="377312" y="1366386"/>
                    <a:pt x="369250" y="1297858"/>
                  </a:cubicBezTo>
                  <a:cubicBezTo>
                    <a:pt x="362548" y="1240888"/>
                    <a:pt x="345849" y="1255131"/>
                    <a:pt x="310256" y="1209368"/>
                  </a:cubicBezTo>
                  <a:cubicBezTo>
                    <a:pt x="288491" y="1181385"/>
                    <a:pt x="262474" y="1154508"/>
                    <a:pt x="251263" y="1120877"/>
                  </a:cubicBezTo>
                  <a:cubicBezTo>
                    <a:pt x="238277" y="1081920"/>
                    <a:pt x="215554" y="1000820"/>
                    <a:pt x="177521" y="988142"/>
                  </a:cubicBezTo>
                  <a:lnTo>
                    <a:pt x="44785" y="943897"/>
                  </a:lnTo>
                  <a:lnTo>
                    <a:pt x="15288" y="943897"/>
                  </a:lnTo>
                  <a:close/>
                </a:path>
              </a:pathLst>
            </a:cu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2" name="Google Shape;432;p30"/>
            <p:cNvSpPr/>
            <p:nvPr/>
          </p:nvSpPr>
          <p:spPr>
            <a:xfrm>
              <a:off x="1858297" y="4955458"/>
              <a:ext cx="2416152" cy="1821249"/>
            </a:xfrm>
            <a:custGeom>
              <a:rect b="b" l="l" r="r" t="t"/>
              <a:pathLst>
                <a:path extrusionOk="0" h="1821249" w="2416152">
                  <a:moveTo>
                    <a:pt x="339213" y="235974"/>
                  </a:moveTo>
                  <a:cubicBezTo>
                    <a:pt x="322007" y="272845"/>
                    <a:pt x="319908" y="324546"/>
                    <a:pt x="309716" y="368710"/>
                  </a:cubicBezTo>
                  <a:cubicBezTo>
                    <a:pt x="305158" y="388460"/>
                    <a:pt x="302085" y="408724"/>
                    <a:pt x="294968" y="427703"/>
                  </a:cubicBezTo>
                  <a:cubicBezTo>
                    <a:pt x="287248" y="448289"/>
                    <a:pt x="274132" y="466489"/>
                    <a:pt x="265471" y="486697"/>
                  </a:cubicBezTo>
                  <a:cubicBezTo>
                    <a:pt x="222586" y="586761"/>
                    <a:pt x="293885" y="464831"/>
                    <a:pt x="206477" y="604684"/>
                  </a:cubicBezTo>
                  <a:cubicBezTo>
                    <a:pt x="197083" y="619715"/>
                    <a:pt x="190320" y="637257"/>
                    <a:pt x="176980" y="648929"/>
                  </a:cubicBezTo>
                  <a:cubicBezTo>
                    <a:pt x="150301" y="672274"/>
                    <a:pt x="88490" y="707923"/>
                    <a:pt x="88490" y="707923"/>
                  </a:cubicBezTo>
                  <a:cubicBezTo>
                    <a:pt x="83574" y="722671"/>
                    <a:pt x="83453" y="740029"/>
                    <a:pt x="73742" y="752168"/>
                  </a:cubicBezTo>
                  <a:cubicBezTo>
                    <a:pt x="62669" y="766009"/>
                    <a:pt x="36314" y="765303"/>
                    <a:pt x="29497" y="781665"/>
                  </a:cubicBezTo>
                  <a:cubicBezTo>
                    <a:pt x="10214" y="827943"/>
                    <a:pt x="0" y="929148"/>
                    <a:pt x="0" y="929148"/>
                  </a:cubicBezTo>
                  <a:cubicBezTo>
                    <a:pt x="5114" y="975176"/>
                    <a:pt x="18972" y="1112501"/>
                    <a:pt x="29497" y="1165123"/>
                  </a:cubicBezTo>
                  <a:cubicBezTo>
                    <a:pt x="32546" y="1180367"/>
                    <a:pt x="39329" y="1194620"/>
                    <a:pt x="44245" y="1209368"/>
                  </a:cubicBezTo>
                  <a:cubicBezTo>
                    <a:pt x="49161" y="1248697"/>
                    <a:pt x="52477" y="1288259"/>
                    <a:pt x="58993" y="1327355"/>
                  </a:cubicBezTo>
                  <a:cubicBezTo>
                    <a:pt x="62325" y="1347349"/>
                    <a:pt x="61961" y="1369854"/>
                    <a:pt x="73742" y="1386348"/>
                  </a:cubicBezTo>
                  <a:cubicBezTo>
                    <a:pt x="88029" y="1406350"/>
                    <a:pt x="114072" y="1414597"/>
                    <a:pt x="132735" y="1430594"/>
                  </a:cubicBezTo>
                  <a:cubicBezTo>
                    <a:pt x="164975" y="1458229"/>
                    <a:pt x="180480" y="1488038"/>
                    <a:pt x="221226" y="1504336"/>
                  </a:cubicBezTo>
                  <a:cubicBezTo>
                    <a:pt x="254456" y="1517628"/>
                    <a:pt x="290184" y="1523548"/>
                    <a:pt x="324464" y="1533832"/>
                  </a:cubicBezTo>
                  <a:cubicBezTo>
                    <a:pt x="339355" y="1538299"/>
                    <a:pt x="353465" y="1545532"/>
                    <a:pt x="368709" y="1548581"/>
                  </a:cubicBezTo>
                  <a:cubicBezTo>
                    <a:pt x="402628" y="1555365"/>
                    <a:pt x="561227" y="1574489"/>
                    <a:pt x="589935" y="1578077"/>
                  </a:cubicBezTo>
                  <a:cubicBezTo>
                    <a:pt x="609600" y="1582993"/>
                    <a:pt x="629950" y="1585709"/>
                    <a:pt x="648929" y="1592826"/>
                  </a:cubicBezTo>
                  <a:cubicBezTo>
                    <a:pt x="669515" y="1600546"/>
                    <a:pt x="687714" y="1613663"/>
                    <a:pt x="707922" y="1622323"/>
                  </a:cubicBezTo>
                  <a:cubicBezTo>
                    <a:pt x="722211" y="1628447"/>
                    <a:pt x="737419" y="1632155"/>
                    <a:pt x="752168" y="1637071"/>
                  </a:cubicBezTo>
                  <a:cubicBezTo>
                    <a:pt x="766916" y="1651819"/>
                    <a:pt x="779441" y="1669193"/>
                    <a:pt x="796413" y="1681316"/>
                  </a:cubicBezTo>
                  <a:cubicBezTo>
                    <a:pt x="847665" y="1717925"/>
                    <a:pt x="898979" y="1719251"/>
                    <a:pt x="958645" y="1740310"/>
                  </a:cubicBezTo>
                  <a:cubicBezTo>
                    <a:pt x="1187974" y="1821249"/>
                    <a:pt x="1019877" y="1790677"/>
                    <a:pt x="1253613" y="1814052"/>
                  </a:cubicBezTo>
                  <a:cubicBezTo>
                    <a:pt x="1347019" y="1809136"/>
                    <a:pt x="1440913" y="1810024"/>
                    <a:pt x="1533832" y="1799303"/>
                  </a:cubicBezTo>
                  <a:cubicBezTo>
                    <a:pt x="1569386" y="1795201"/>
                    <a:pt x="1602489" y="1779029"/>
                    <a:pt x="1637071" y="1769807"/>
                  </a:cubicBezTo>
                  <a:cubicBezTo>
                    <a:pt x="1676242" y="1759362"/>
                    <a:pt x="1755058" y="1740310"/>
                    <a:pt x="1755058" y="1740310"/>
                  </a:cubicBezTo>
                  <a:cubicBezTo>
                    <a:pt x="1774722" y="1730478"/>
                    <a:pt x="1793843" y="1719473"/>
                    <a:pt x="1814051" y="1710813"/>
                  </a:cubicBezTo>
                  <a:cubicBezTo>
                    <a:pt x="1828340" y="1704689"/>
                    <a:pt x="1844392" y="1703017"/>
                    <a:pt x="1858297" y="1696065"/>
                  </a:cubicBezTo>
                  <a:cubicBezTo>
                    <a:pt x="1874151" y="1688138"/>
                    <a:pt x="1885441" y="1671232"/>
                    <a:pt x="1902542" y="1666568"/>
                  </a:cubicBezTo>
                  <a:cubicBezTo>
                    <a:pt x="1940780" y="1656139"/>
                    <a:pt x="1981355" y="1657846"/>
                    <a:pt x="2020529" y="1651819"/>
                  </a:cubicBezTo>
                  <a:cubicBezTo>
                    <a:pt x="2045305" y="1648007"/>
                    <a:pt x="2069495" y="1640883"/>
                    <a:pt x="2094271" y="1637071"/>
                  </a:cubicBezTo>
                  <a:cubicBezTo>
                    <a:pt x="2133445" y="1631044"/>
                    <a:pt x="2172929" y="1627239"/>
                    <a:pt x="2212258" y="1622323"/>
                  </a:cubicBezTo>
                  <a:cubicBezTo>
                    <a:pt x="2231922" y="1617407"/>
                    <a:pt x="2254646" y="1619198"/>
                    <a:pt x="2271251" y="1607574"/>
                  </a:cubicBezTo>
                  <a:cubicBezTo>
                    <a:pt x="2305425" y="1583652"/>
                    <a:pt x="2359742" y="1519084"/>
                    <a:pt x="2359742" y="1519084"/>
                  </a:cubicBezTo>
                  <a:cubicBezTo>
                    <a:pt x="2416152" y="1349850"/>
                    <a:pt x="2409895" y="1404116"/>
                    <a:pt x="2374490" y="1120877"/>
                  </a:cubicBezTo>
                  <a:cubicBezTo>
                    <a:pt x="2371259" y="1095030"/>
                    <a:pt x="2313006" y="1047096"/>
                    <a:pt x="2300748" y="1032387"/>
                  </a:cubicBezTo>
                  <a:cubicBezTo>
                    <a:pt x="2258881" y="982147"/>
                    <a:pt x="2280132" y="982274"/>
                    <a:pt x="2227006" y="929148"/>
                  </a:cubicBezTo>
                  <a:cubicBezTo>
                    <a:pt x="2214472" y="916614"/>
                    <a:pt x="2197509" y="909484"/>
                    <a:pt x="2182761" y="899652"/>
                  </a:cubicBezTo>
                  <a:lnTo>
                    <a:pt x="2123768" y="811161"/>
                  </a:lnTo>
                  <a:cubicBezTo>
                    <a:pt x="2113936" y="796413"/>
                    <a:pt x="2106805" y="779450"/>
                    <a:pt x="2094271" y="766916"/>
                  </a:cubicBezTo>
                  <a:cubicBezTo>
                    <a:pt x="1963750" y="636395"/>
                    <a:pt x="2022562" y="679781"/>
                    <a:pt x="1932038" y="619432"/>
                  </a:cubicBezTo>
                  <a:cubicBezTo>
                    <a:pt x="1927122" y="604684"/>
                    <a:pt x="1924242" y="589092"/>
                    <a:pt x="1917290" y="575187"/>
                  </a:cubicBezTo>
                  <a:cubicBezTo>
                    <a:pt x="1909363" y="559333"/>
                    <a:pt x="1894992" y="547140"/>
                    <a:pt x="1887793" y="530942"/>
                  </a:cubicBezTo>
                  <a:cubicBezTo>
                    <a:pt x="1875165" y="502530"/>
                    <a:pt x="1868129" y="471949"/>
                    <a:pt x="1858297" y="442452"/>
                  </a:cubicBezTo>
                  <a:lnTo>
                    <a:pt x="1843548" y="398207"/>
                  </a:lnTo>
                  <a:cubicBezTo>
                    <a:pt x="1838632" y="353962"/>
                    <a:pt x="1839597" y="308659"/>
                    <a:pt x="1828800" y="265471"/>
                  </a:cubicBezTo>
                  <a:cubicBezTo>
                    <a:pt x="1816064" y="214528"/>
                    <a:pt x="1756464" y="193202"/>
                    <a:pt x="1710813" y="191729"/>
                  </a:cubicBezTo>
                  <a:lnTo>
                    <a:pt x="1253613" y="176981"/>
                  </a:lnTo>
                  <a:cubicBezTo>
                    <a:pt x="1238865" y="162233"/>
                    <a:pt x="1219497" y="150969"/>
                    <a:pt x="1209368" y="132736"/>
                  </a:cubicBezTo>
                  <a:cubicBezTo>
                    <a:pt x="1194268" y="105556"/>
                    <a:pt x="1205741" y="61492"/>
                    <a:pt x="1179871" y="44245"/>
                  </a:cubicBezTo>
                  <a:cubicBezTo>
                    <a:pt x="1122691" y="6124"/>
                    <a:pt x="1152442" y="20353"/>
                    <a:pt x="1091380" y="0"/>
                  </a:cubicBezTo>
                  <a:cubicBezTo>
                    <a:pt x="1035490" y="18630"/>
                    <a:pt x="1048947" y="1034"/>
                    <a:pt x="1032387" y="58994"/>
                  </a:cubicBezTo>
                  <a:cubicBezTo>
                    <a:pt x="1026818" y="78484"/>
                    <a:pt x="1036985" y="111941"/>
                    <a:pt x="1017638" y="117987"/>
                  </a:cubicBezTo>
                  <a:cubicBezTo>
                    <a:pt x="947097" y="140031"/>
                    <a:pt x="870231" y="129135"/>
                    <a:pt x="796413" y="132736"/>
                  </a:cubicBezTo>
                  <a:cubicBezTo>
                    <a:pt x="668651" y="138968"/>
                    <a:pt x="540774" y="142568"/>
                    <a:pt x="412955" y="147484"/>
                  </a:cubicBezTo>
                  <a:cubicBezTo>
                    <a:pt x="285670" y="168697"/>
                    <a:pt x="356419" y="199103"/>
                    <a:pt x="339213" y="235974"/>
                  </a:cubicBezTo>
                  <a:close/>
                </a:path>
              </a:pathLst>
            </a:cu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3" name="Google Shape;433;p30"/>
            <p:cNvSpPr/>
            <p:nvPr/>
          </p:nvSpPr>
          <p:spPr>
            <a:xfrm>
              <a:off x="4144297" y="5191432"/>
              <a:ext cx="2909028" cy="1504336"/>
            </a:xfrm>
            <a:custGeom>
              <a:rect b="b" l="l" r="r" t="t"/>
              <a:pathLst>
                <a:path extrusionOk="0" h="1504336" w="2909028">
                  <a:moveTo>
                    <a:pt x="0" y="752168"/>
                  </a:moveTo>
                  <a:cubicBezTo>
                    <a:pt x="9832" y="727587"/>
                    <a:pt x="23076" y="704110"/>
                    <a:pt x="29497" y="678426"/>
                  </a:cubicBezTo>
                  <a:cubicBezTo>
                    <a:pt x="43084" y="624079"/>
                    <a:pt x="34755" y="579418"/>
                    <a:pt x="58993" y="530942"/>
                  </a:cubicBezTo>
                  <a:cubicBezTo>
                    <a:pt x="86455" y="476018"/>
                    <a:pt x="91965" y="491376"/>
                    <a:pt x="132735" y="442452"/>
                  </a:cubicBezTo>
                  <a:cubicBezTo>
                    <a:pt x="144083" y="428835"/>
                    <a:pt x="150456" y="411455"/>
                    <a:pt x="162232" y="398207"/>
                  </a:cubicBezTo>
                  <a:cubicBezTo>
                    <a:pt x="293546" y="250478"/>
                    <a:pt x="202358" y="359409"/>
                    <a:pt x="309716" y="265471"/>
                  </a:cubicBezTo>
                  <a:cubicBezTo>
                    <a:pt x="330645" y="247158"/>
                    <a:pt x="345570" y="221904"/>
                    <a:pt x="368709" y="206478"/>
                  </a:cubicBezTo>
                  <a:cubicBezTo>
                    <a:pt x="390737" y="191793"/>
                    <a:pt x="417870" y="186813"/>
                    <a:pt x="442451" y="176981"/>
                  </a:cubicBezTo>
                  <a:cubicBezTo>
                    <a:pt x="521109" y="181897"/>
                    <a:pt x="601491" y="174632"/>
                    <a:pt x="678426" y="191729"/>
                  </a:cubicBezTo>
                  <a:cubicBezTo>
                    <a:pt x="695729" y="195574"/>
                    <a:pt x="699128" y="220584"/>
                    <a:pt x="707922" y="235974"/>
                  </a:cubicBezTo>
                  <a:cubicBezTo>
                    <a:pt x="729288" y="273365"/>
                    <a:pt x="738170" y="306874"/>
                    <a:pt x="766916" y="339213"/>
                  </a:cubicBezTo>
                  <a:cubicBezTo>
                    <a:pt x="794630" y="370391"/>
                    <a:pt x="855406" y="427703"/>
                    <a:pt x="855406" y="427703"/>
                  </a:cubicBezTo>
                  <a:cubicBezTo>
                    <a:pt x="968477" y="417871"/>
                    <a:pt x="1081998" y="412285"/>
                    <a:pt x="1194619" y="398207"/>
                  </a:cubicBezTo>
                  <a:cubicBezTo>
                    <a:pt x="1260386" y="389986"/>
                    <a:pt x="1322182" y="368221"/>
                    <a:pt x="1386348" y="353962"/>
                  </a:cubicBezTo>
                  <a:cubicBezTo>
                    <a:pt x="1410819" y="348524"/>
                    <a:pt x="1435579" y="344465"/>
                    <a:pt x="1460090" y="339213"/>
                  </a:cubicBezTo>
                  <a:lnTo>
                    <a:pt x="1592826" y="309716"/>
                  </a:lnTo>
                  <a:cubicBezTo>
                    <a:pt x="1602658" y="294968"/>
                    <a:pt x="1606932" y="274265"/>
                    <a:pt x="1622322" y="265471"/>
                  </a:cubicBezTo>
                  <a:cubicBezTo>
                    <a:pt x="1644087" y="253034"/>
                    <a:pt x="1672105" y="258095"/>
                    <a:pt x="1696064" y="250723"/>
                  </a:cubicBezTo>
                  <a:cubicBezTo>
                    <a:pt x="1736210" y="238371"/>
                    <a:pt x="1774577" y="220832"/>
                    <a:pt x="1814051" y="206478"/>
                  </a:cubicBezTo>
                  <a:cubicBezTo>
                    <a:pt x="1828661" y="201165"/>
                    <a:pt x="1844392" y="198682"/>
                    <a:pt x="1858297" y="191729"/>
                  </a:cubicBezTo>
                  <a:cubicBezTo>
                    <a:pt x="1874151" y="183802"/>
                    <a:pt x="1887152" y="171027"/>
                    <a:pt x="1902542" y="162233"/>
                  </a:cubicBezTo>
                  <a:cubicBezTo>
                    <a:pt x="1921631" y="151325"/>
                    <a:pt x="1942446" y="143644"/>
                    <a:pt x="1961535" y="132736"/>
                  </a:cubicBezTo>
                  <a:cubicBezTo>
                    <a:pt x="1976925" y="123942"/>
                    <a:pt x="1989926" y="111166"/>
                    <a:pt x="2005780" y="103239"/>
                  </a:cubicBezTo>
                  <a:cubicBezTo>
                    <a:pt x="2029459" y="91399"/>
                    <a:pt x="2055843" y="85582"/>
                    <a:pt x="2079522" y="73742"/>
                  </a:cubicBezTo>
                  <a:cubicBezTo>
                    <a:pt x="2105161" y="60922"/>
                    <a:pt x="2127625" y="42317"/>
                    <a:pt x="2153264" y="29497"/>
                  </a:cubicBezTo>
                  <a:cubicBezTo>
                    <a:pt x="2174419" y="18919"/>
                    <a:pt x="2237606" y="4724"/>
                    <a:pt x="2256503" y="0"/>
                  </a:cubicBezTo>
                  <a:cubicBezTo>
                    <a:pt x="2369574" y="4916"/>
                    <a:pt x="2482789" y="7220"/>
                    <a:pt x="2595716" y="14749"/>
                  </a:cubicBezTo>
                  <a:cubicBezTo>
                    <a:pt x="2630401" y="17061"/>
                    <a:pt x="2665083" y="21680"/>
                    <a:pt x="2698955" y="29497"/>
                  </a:cubicBezTo>
                  <a:cubicBezTo>
                    <a:pt x="2729251" y="36488"/>
                    <a:pt x="2787445" y="58994"/>
                    <a:pt x="2787445" y="58994"/>
                  </a:cubicBezTo>
                  <a:cubicBezTo>
                    <a:pt x="2797277" y="73742"/>
                    <a:pt x="2809015" y="87385"/>
                    <a:pt x="2816942" y="103239"/>
                  </a:cubicBezTo>
                  <a:cubicBezTo>
                    <a:pt x="2836407" y="142169"/>
                    <a:pt x="2833817" y="179157"/>
                    <a:pt x="2846438" y="221226"/>
                  </a:cubicBezTo>
                  <a:cubicBezTo>
                    <a:pt x="2860561" y="268302"/>
                    <a:pt x="2883644" y="310386"/>
                    <a:pt x="2905432" y="353962"/>
                  </a:cubicBezTo>
                  <a:cubicBezTo>
                    <a:pt x="2900516" y="447368"/>
                    <a:pt x="2909028" y="542462"/>
                    <a:pt x="2890684" y="634181"/>
                  </a:cubicBezTo>
                  <a:cubicBezTo>
                    <a:pt x="2887635" y="649425"/>
                    <a:pt x="2860343" y="641977"/>
                    <a:pt x="2846438" y="648929"/>
                  </a:cubicBezTo>
                  <a:cubicBezTo>
                    <a:pt x="2830584" y="656856"/>
                    <a:pt x="2815651" y="666890"/>
                    <a:pt x="2802193" y="678426"/>
                  </a:cubicBezTo>
                  <a:cubicBezTo>
                    <a:pt x="2745075" y="727385"/>
                    <a:pt x="2748427" y="744967"/>
                    <a:pt x="2684206" y="781665"/>
                  </a:cubicBezTo>
                  <a:cubicBezTo>
                    <a:pt x="2670708" y="789378"/>
                    <a:pt x="2654709" y="791497"/>
                    <a:pt x="2639961" y="796413"/>
                  </a:cubicBezTo>
                  <a:cubicBezTo>
                    <a:pt x="2625213" y="816078"/>
                    <a:pt x="2605699" y="832945"/>
                    <a:pt x="2595716" y="855407"/>
                  </a:cubicBezTo>
                  <a:cubicBezTo>
                    <a:pt x="2570143" y="912948"/>
                    <a:pt x="2580713" y="1031624"/>
                    <a:pt x="2595716" y="1076633"/>
                  </a:cubicBezTo>
                  <a:cubicBezTo>
                    <a:pt x="2612237" y="1126198"/>
                    <a:pt x="2674683" y="1165355"/>
                    <a:pt x="2713703" y="1194620"/>
                  </a:cubicBezTo>
                  <a:cubicBezTo>
                    <a:pt x="2733368" y="1229033"/>
                    <a:pt x="2752305" y="1263871"/>
                    <a:pt x="2772697" y="1297858"/>
                  </a:cubicBezTo>
                  <a:cubicBezTo>
                    <a:pt x="2781817" y="1313057"/>
                    <a:pt x="2808776" y="1325646"/>
                    <a:pt x="2802193" y="1342103"/>
                  </a:cubicBezTo>
                  <a:cubicBezTo>
                    <a:pt x="2794028" y="1362516"/>
                    <a:pt x="2762362" y="1360821"/>
                    <a:pt x="2743200" y="1371600"/>
                  </a:cubicBezTo>
                  <a:cubicBezTo>
                    <a:pt x="2517732" y="1498426"/>
                    <a:pt x="2639562" y="1445502"/>
                    <a:pt x="2492477" y="1504336"/>
                  </a:cubicBezTo>
                  <a:cubicBezTo>
                    <a:pt x="2364658" y="1499420"/>
                    <a:pt x="2236374" y="1501527"/>
                    <a:pt x="2109019" y="1489587"/>
                  </a:cubicBezTo>
                  <a:cubicBezTo>
                    <a:pt x="2078063" y="1486685"/>
                    <a:pt x="2050310" y="1469025"/>
                    <a:pt x="2020529" y="1460091"/>
                  </a:cubicBezTo>
                  <a:cubicBezTo>
                    <a:pt x="1989615" y="1450817"/>
                    <a:pt x="1916610" y="1435027"/>
                    <a:pt x="1887793" y="1430594"/>
                  </a:cubicBezTo>
                  <a:cubicBezTo>
                    <a:pt x="1848619" y="1424567"/>
                    <a:pt x="1809135" y="1420761"/>
                    <a:pt x="1769806" y="1415845"/>
                  </a:cubicBezTo>
                  <a:cubicBezTo>
                    <a:pt x="1755058" y="1401097"/>
                    <a:pt x="1743670" y="1381948"/>
                    <a:pt x="1725561" y="1371600"/>
                  </a:cubicBezTo>
                  <a:cubicBezTo>
                    <a:pt x="1707962" y="1361544"/>
                    <a:pt x="1686511" y="1360478"/>
                    <a:pt x="1666568" y="1356852"/>
                  </a:cubicBezTo>
                  <a:cubicBezTo>
                    <a:pt x="1472799" y="1321621"/>
                    <a:pt x="1638141" y="1360805"/>
                    <a:pt x="1504335" y="1327355"/>
                  </a:cubicBezTo>
                  <a:lnTo>
                    <a:pt x="1209368" y="1342103"/>
                  </a:lnTo>
                  <a:cubicBezTo>
                    <a:pt x="1078845" y="1350524"/>
                    <a:pt x="1058428" y="1355239"/>
                    <a:pt x="943897" y="1371600"/>
                  </a:cubicBezTo>
                  <a:cubicBezTo>
                    <a:pt x="840658" y="1366684"/>
                    <a:pt x="736800" y="1369166"/>
                    <a:pt x="634180" y="1356852"/>
                  </a:cubicBezTo>
                  <a:cubicBezTo>
                    <a:pt x="612351" y="1354233"/>
                    <a:pt x="595600" y="1335520"/>
                    <a:pt x="575187" y="1327355"/>
                  </a:cubicBezTo>
                  <a:cubicBezTo>
                    <a:pt x="546319" y="1315807"/>
                    <a:pt x="486697" y="1297858"/>
                    <a:pt x="486697" y="1297858"/>
                  </a:cubicBezTo>
                  <a:cubicBezTo>
                    <a:pt x="408039" y="1302774"/>
                    <a:pt x="329101" y="1304357"/>
                    <a:pt x="250722" y="1312607"/>
                  </a:cubicBezTo>
                  <a:cubicBezTo>
                    <a:pt x="235261" y="1314234"/>
                    <a:pt x="221928" y="1329072"/>
                    <a:pt x="206477" y="1327355"/>
                  </a:cubicBezTo>
                  <a:cubicBezTo>
                    <a:pt x="175575" y="1323921"/>
                    <a:pt x="117987" y="1297858"/>
                    <a:pt x="117987" y="1297858"/>
                  </a:cubicBezTo>
                  <a:cubicBezTo>
                    <a:pt x="15506" y="1144139"/>
                    <a:pt x="137577" y="1346060"/>
                    <a:pt x="103238" y="899652"/>
                  </a:cubicBezTo>
                  <a:cubicBezTo>
                    <a:pt x="101879" y="881979"/>
                    <a:pt x="73741" y="879987"/>
                    <a:pt x="58993" y="870155"/>
                  </a:cubicBezTo>
                  <a:lnTo>
                    <a:pt x="29497" y="781665"/>
                  </a:lnTo>
                  <a:cubicBezTo>
                    <a:pt x="24581" y="766917"/>
                    <a:pt x="14748" y="752966"/>
                    <a:pt x="14748" y="737420"/>
                  </a:cubicBezTo>
                  <a:lnTo>
                    <a:pt x="14748" y="693174"/>
                  </a:lnTo>
                  <a:lnTo>
                    <a:pt x="0" y="752168"/>
                  </a:lnTo>
                  <a:close/>
                </a:path>
              </a:pathLst>
            </a:cu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4" name="Google Shape;434;p30"/>
            <p:cNvSpPr/>
            <p:nvPr/>
          </p:nvSpPr>
          <p:spPr>
            <a:xfrm>
              <a:off x="4143372" y="3571876"/>
              <a:ext cx="2198730" cy="2050025"/>
            </a:xfrm>
            <a:custGeom>
              <a:rect b="b" l="l" r="r" t="t"/>
              <a:pathLst>
                <a:path extrusionOk="0" h="2050025" w="2198730">
                  <a:moveTo>
                    <a:pt x="266692" y="309716"/>
                  </a:moveTo>
                  <a:cubicBezTo>
                    <a:pt x="266692" y="363793"/>
                    <a:pt x="265291" y="353455"/>
                    <a:pt x="251943" y="368709"/>
                  </a:cubicBezTo>
                  <a:cubicBezTo>
                    <a:pt x="210375" y="416215"/>
                    <a:pt x="161373" y="432103"/>
                    <a:pt x="104459" y="442451"/>
                  </a:cubicBezTo>
                  <a:cubicBezTo>
                    <a:pt x="70258" y="448669"/>
                    <a:pt x="35634" y="452284"/>
                    <a:pt x="1221" y="457200"/>
                  </a:cubicBezTo>
                  <a:cubicBezTo>
                    <a:pt x="6137" y="511277"/>
                    <a:pt x="0" y="567533"/>
                    <a:pt x="15969" y="619432"/>
                  </a:cubicBezTo>
                  <a:cubicBezTo>
                    <a:pt x="21182" y="636374"/>
                    <a:pt x="47680" y="636395"/>
                    <a:pt x="60214" y="648929"/>
                  </a:cubicBezTo>
                  <a:cubicBezTo>
                    <a:pt x="137448" y="726163"/>
                    <a:pt x="16361" y="682696"/>
                    <a:pt x="192950" y="707922"/>
                  </a:cubicBezTo>
                  <a:cubicBezTo>
                    <a:pt x="304162" y="744994"/>
                    <a:pt x="167079" y="694987"/>
                    <a:pt x="281440" y="752167"/>
                  </a:cubicBezTo>
                  <a:cubicBezTo>
                    <a:pt x="403553" y="813224"/>
                    <a:pt x="243139" y="711885"/>
                    <a:pt x="369930" y="796413"/>
                  </a:cubicBezTo>
                  <a:cubicBezTo>
                    <a:pt x="379762" y="811161"/>
                    <a:pt x="392228" y="824460"/>
                    <a:pt x="399427" y="840658"/>
                  </a:cubicBezTo>
                  <a:cubicBezTo>
                    <a:pt x="469632" y="998617"/>
                    <a:pt x="391666" y="873261"/>
                    <a:pt x="458421" y="973393"/>
                  </a:cubicBezTo>
                  <a:cubicBezTo>
                    <a:pt x="487148" y="1203213"/>
                    <a:pt x="468260" y="1027602"/>
                    <a:pt x="487918" y="1401096"/>
                  </a:cubicBezTo>
                  <a:cubicBezTo>
                    <a:pt x="492318" y="1484699"/>
                    <a:pt x="494336" y="1568516"/>
                    <a:pt x="502666" y="1651819"/>
                  </a:cubicBezTo>
                  <a:cubicBezTo>
                    <a:pt x="504213" y="1667288"/>
                    <a:pt x="506421" y="1685071"/>
                    <a:pt x="517414" y="1696064"/>
                  </a:cubicBezTo>
                  <a:cubicBezTo>
                    <a:pt x="528407" y="1707057"/>
                    <a:pt x="546911" y="1705897"/>
                    <a:pt x="561659" y="1710813"/>
                  </a:cubicBezTo>
                  <a:cubicBezTo>
                    <a:pt x="566575" y="1725561"/>
                    <a:pt x="565415" y="1744065"/>
                    <a:pt x="576408" y="1755058"/>
                  </a:cubicBezTo>
                  <a:cubicBezTo>
                    <a:pt x="601475" y="1780125"/>
                    <a:pt x="664898" y="1814051"/>
                    <a:pt x="664898" y="1814051"/>
                  </a:cubicBezTo>
                  <a:cubicBezTo>
                    <a:pt x="669814" y="1828799"/>
                    <a:pt x="672695" y="1844391"/>
                    <a:pt x="679647" y="1858296"/>
                  </a:cubicBezTo>
                  <a:cubicBezTo>
                    <a:pt x="697908" y="1894819"/>
                    <a:pt x="715461" y="1915181"/>
                    <a:pt x="753389" y="1932038"/>
                  </a:cubicBezTo>
                  <a:cubicBezTo>
                    <a:pt x="781802" y="1944666"/>
                    <a:pt x="841879" y="1961535"/>
                    <a:pt x="841879" y="1961535"/>
                  </a:cubicBezTo>
                  <a:cubicBezTo>
                    <a:pt x="836963" y="1976283"/>
                    <a:pt x="816137" y="1994787"/>
                    <a:pt x="827130" y="2005780"/>
                  </a:cubicBezTo>
                  <a:cubicBezTo>
                    <a:pt x="849116" y="2027766"/>
                    <a:pt x="886124" y="2025445"/>
                    <a:pt x="915621" y="2035277"/>
                  </a:cubicBezTo>
                  <a:lnTo>
                    <a:pt x="959866" y="2050025"/>
                  </a:lnTo>
                  <a:cubicBezTo>
                    <a:pt x="1127014" y="2045109"/>
                    <a:pt x="1294478" y="2046652"/>
                    <a:pt x="1461311" y="2035277"/>
                  </a:cubicBezTo>
                  <a:cubicBezTo>
                    <a:pt x="1511330" y="2031867"/>
                    <a:pt x="1561233" y="2021634"/>
                    <a:pt x="1608795" y="2005780"/>
                  </a:cubicBezTo>
                  <a:lnTo>
                    <a:pt x="1697285" y="1976284"/>
                  </a:lnTo>
                  <a:cubicBezTo>
                    <a:pt x="1682537" y="1971368"/>
                    <a:pt x="1668586" y="1961535"/>
                    <a:pt x="1653040" y="1961535"/>
                  </a:cubicBezTo>
                  <a:cubicBezTo>
                    <a:pt x="1583995" y="1961535"/>
                    <a:pt x="1538189" y="1975500"/>
                    <a:pt x="1476059" y="1991032"/>
                  </a:cubicBezTo>
                  <a:cubicBezTo>
                    <a:pt x="1485891" y="1976284"/>
                    <a:pt x="1490525" y="1956181"/>
                    <a:pt x="1505556" y="1946787"/>
                  </a:cubicBezTo>
                  <a:cubicBezTo>
                    <a:pt x="1564570" y="1909904"/>
                    <a:pt x="1586662" y="1928357"/>
                    <a:pt x="1638292" y="1902542"/>
                  </a:cubicBezTo>
                  <a:cubicBezTo>
                    <a:pt x="1657956" y="1892710"/>
                    <a:pt x="1676699" y="1880765"/>
                    <a:pt x="1697285" y="1873045"/>
                  </a:cubicBezTo>
                  <a:cubicBezTo>
                    <a:pt x="1716264" y="1865928"/>
                    <a:pt x="1736864" y="1864120"/>
                    <a:pt x="1756279" y="1858296"/>
                  </a:cubicBezTo>
                  <a:cubicBezTo>
                    <a:pt x="1786060" y="1849362"/>
                    <a:pt x="1815272" y="1838632"/>
                    <a:pt x="1844769" y="1828800"/>
                  </a:cubicBezTo>
                  <a:lnTo>
                    <a:pt x="1844769" y="1828800"/>
                  </a:lnTo>
                  <a:cubicBezTo>
                    <a:pt x="1882890" y="1813552"/>
                    <a:pt x="1969135" y="1777379"/>
                    <a:pt x="2007001" y="1769806"/>
                  </a:cubicBezTo>
                  <a:lnTo>
                    <a:pt x="2080743" y="1755058"/>
                  </a:lnTo>
                  <a:cubicBezTo>
                    <a:pt x="2095492" y="1745226"/>
                    <a:pt x="2112455" y="1738095"/>
                    <a:pt x="2124989" y="1725561"/>
                  </a:cubicBezTo>
                  <a:cubicBezTo>
                    <a:pt x="2137523" y="1713027"/>
                    <a:pt x="2143138" y="1694933"/>
                    <a:pt x="2154485" y="1681316"/>
                  </a:cubicBezTo>
                  <a:cubicBezTo>
                    <a:pt x="2167837" y="1665293"/>
                    <a:pt x="2183982" y="1651819"/>
                    <a:pt x="2198730" y="1637071"/>
                  </a:cubicBezTo>
                  <a:cubicBezTo>
                    <a:pt x="2193814" y="1494503"/>
                    <a:pt x="2192359" y="1351774"/>
                    <a:pt x="2183982" y="1209367"/>
                  </a:cubicBezTo>
                  <a:cubicBezTo>
                    <a:pt x="2182860" y="1190289"/>
                    <a:pt x="2166820" y="1116050"/>
                    <a:pt x="2154485" y="1091380"/>
                  </a:cubicBezTo>
                  <a:cubicBezTo>
                    <a:pt x="2146558" y="1075526"/>
                    <a:pt x="2132916" y="1062989"/>
                    <a:pt x="2124989" y="1047135"/>
                  </a:cubicBezTo>
                  <a:cubicBezTo>
                    <a:pt x="2118037" y="1033230"/>
                    <a:pt x="2116364" y="1017179"/>
                    <a:pt x="2110240" y="1002890"/>
                  </a:cubicBezTo>
                  <a:cubicBezTo>
                    <a:pt x="2032668" y="821890"/>
                    <a:pt x="2125307" y="1047770"/>
                    <a:pt x="2051247" y="899651"/>
                  </a:cubicBezTo>
                  <a:cubicBezTo>
                    <a:pt x="2044295" y="885746"/>
                    <a:pt x="2045122" y="868341"/>
                    <a:pt x="2036498" y="855406"/>
                  </a:cubicBezTo>
                  <a:cubicBezTo>
                    <a:pt x="2024928" y="838052"/>
                    <a:pt x="2005606" y="827184"/>
                    <a:pt x="1992253" y="811161"/>
                  </a:cubicBezTo>
                  <a:cubicBezTo>
                    <a:pt x="1930801" y="737419"/>
                    <a:pt x="1999627" y="791497"/>
                    <a:pt x="1918511" y="737419"/>
                  </a:cubicBezTo>
                  <a:cubicBezTo>
                    <a:pt x="1845883" y="628477"/>
                    <a:pt x="1887879" y="670199"/>
                    <a:pt x="1800524" y="604684"/>
                  </a:cubicBezTo>
                  <a:cubicBezTo>
                    <a:pt x="1790692" y="589935"/>
                    <a:pt x="1782885" y="573613"/>
                    <a:pt x="1771027" y="560438"/>
                  </a:cubicBezTo>
                  <a:cubicBezTo>
                    <a:pt x="1738471" y="524264"/>
                    <a:pt x="1694785" y="497693"/>
                    <a:pt x="1667789" y="457200"/>
                  </a:cubicBezTo>
                  <a:cubicBezTo>
                    <a:pt x="1598963" y="353961"/>
                    <a:pt x="1638292" y="388373"/>
                    <a:pt x="1564550" y="339213"/>
                  </a:cubicBezTo>
                  <a:cubicBezTo>
                    <a:pt x="1480017" y="212412"/>
                    <a:pt x="1592575" y="361632"/>
                    <a:pt x="1490808" y="280219"/>
                  </a:cubicBezTo>
                  <a:cubicBezTo>
                    <a:pt x="1476967" y="269146"/>
                    <a:pt x="1473845" y="248508"/>
                    <a:pt x="1461311" y="235974"/>
                  </a:cubicBezTo>
                  <a:cubicBezTo>
                    <a:pt x="1414934" y="189597"/>
                    <a:pt x="1361992" y="197951"/>
                    <a:pt x="1299079" y="176980"/>
                  </a:cubicBezTo>
                  <a:lnTo>
                    <a:pt x="1210589" y="147484"/>
                  </a:lnTo>
                  <a:cubicBezTo>
                    <a:pt x="1140473" y="100741"/>
                    <a:pt x="1183158" y="123592"/>
                    <a:pt x="1077853" y="88490"/>
                  </a:cubicBezTo>
                  <a:lnTo>
                    <a:pt x="1033608" y="73742"/>
                  </a:lnTo>
                  <a:cubicBezTo>
                    <a:pt x="1018860" y="68826"/>
                    <a:pt x="1004753" y="61191"/>
                    <a:pt x="989363" y="58993"/>
                  </a:cubicBezTo>
                  <a:cubicBezTo>
                    <a:pt x="954950" y="54077"/>
                    <a:pt x="920357" y="50286"/>
                    <a:pt x="886124" y="44245"/>
                  </a:cubicBezTo>
                  <a:cubicBezTo>
                    <a:pt x="836752" y="35532"/>
                    <a:pt x="788093" y="22990"/>
                    <a:pt x="738640" y="14748"/>
                  </a:cubicBezTo>
                  <a:lnTo>
                    <a:pt x="650150" y="0"/>
                  </a:lnTo>
                  <a:cubicBezTo>
                    <a:pt x="532163" y="4916"/>
                    <a:pt x="413556" y="1707"/>
                    <a:pt x="296189" y="14748"/>
                  </a:cubicBezTo>
                  <a:cubicBezTo>
                    <a:pt x="278572" y="16705"/>
                    <a:pt x="254236" y="26668"/>
                    <a:pt x="251943" y="44245"/>
                  </a:cubicBezTo>
                  <a:cubicBezTo>
                    <a:pt x="238590" y="146616"/>
                    <a:pt x="266692" y="255639"/>
                    <a:pt x="266692" y="309716"/>
                  </a:cubicBezTo>
                  <a:close/>
                </a:path>
              </a:pathLst>
            </a:cu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5" name="Google Shape;435;p30"/>
            <p:cNvSpPr/>
            <p:nvPr/>
          </p:nvSpPr>
          <p:spPr>
            <a:xfrm>
              <a:off x="1928794" y="4429132"/>
              <a:ext cx="357190" cy="357190"/>
            </a:xfrm>
            <a:prstGeom prst="ellipse">
              <a:avLst/>
            </a:prstGeom>
            <a:noFill/>
            <a:ln cap="flat" cmpd="sng" w="25400">
              <a:solidFill>
                <a:srgbClr val="395E89"/>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ru-RU" sz="1665">
                  <a:solidFill>
                    <a:schemeClr val="dk1"/>
                  </a:solidFill>
                  <a:latin typeface="Calibri"/>
                  <a:ea typeface="Calibri"/>
                  <a:cs typeface="Calibri"/>
                  <a:sym typeface="Calibri"/>
                </a:rPr>
                <a:t>1</a:t>
              </a:r>
              <a:endParaRPr sz="1665">
                <a:solidFill>
                  <a:schemeClr val="dk1"/>
                </a:solidFill>
                <a:latin typeface="Calibri"/>
                <a:ea typeface="Calibri"/>
                <a:cs typeface="Calibri"/>
                <a:sym typeface="Calibri"/>
              </a:endParaRPr>
            </a:p>
          </p:txBody>
        </p:sp>
        <p:sp>
          <p:nvSpPr>
            <p:cNvPr id="436" name="Google Shape;436;p30"/>
            <p:cNvSpPr/>
            <p:nvPr/>
          </p:nvSpPr>
          <p:spPr>
            <a:xfrm>
              <a:off x="3214678" y="4071942"/>
              <a:ext cx="357190" cy="357190"/>
            </a:xfrm>
            <a:prstGeom prst="ellipse">
              <a:avLst/>
            </a:prstGeom>
            <a:noFill/>
            <a:ln cap="flat" cmpd="sng" w="25400">
              <a:solidFill>
                <a:srgbClr val="395E89"/>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ru-RU" sz="1665">
                  <a:solidFill>
                    <a:schemeClr val="dk1"/>
                  </a:solidFill>
                  <a:latin typeface="Calibri"/>
                  <a:ea typeface="Calibri"/>
                  <a:cs typeface="Calibri"/>
                  <a:sym typeface="Calibri"/>
                </a:rPr>
                <a:t>2</a:t>
              </a:r>
              <a:endParaRPr/>
            </a:p>
          </p:txBody>
        </p:sp>
        <p:sp>
          <p:nvSpPr>
            <p:cNvPr id="437" name="Google Shape;437;p30"/>
            <p:cNvSpPr/>
            <p:nvPr/>
          </p:nvSpPr>
          <p:spPr>
            <a:xfrm>
              <a:off x="2786050" y="5715016"/>
              <a:ext cx="357190" cy="357190"/>
            </a:xfrm>
            <a:prstGeom prst="ellipse">
              <a:avLst/>
            </a:prstGeom>
            <a:noFill/>
            <a:ln cap="flat" cmpd="sng" w="25400">
              <a:solidFill>
                <a:srgbClr val="395E89"/>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ru-RU" sz="1665">
                  <a:solidFill>
                    <a:schemeClr val="dk1"/>
                  </a:solidFill>
                  <a:latin typeface="Calibri"/>
                  <a:ea typeface="Calibri"/>
                  <a:cs typeface="Calibri"/>
                  <a:sym typeface="Calibri"/>
                </a:rPr>
                <a:t>3</a:t>
              </a:r>
              <a:endParaRPr/>
            </a:p>
          </p:txBody>
        </p:sp>
        <p:sp>
          <p:nvSpPr>
            <p:cNvPr id="438" name="Google Shape;438;p30"/>
            <p:cNvSpPr/>
            <p:nvPr/>
          </p:nvSpPr>
          <p:spPr>
            <a:xfrm>
              <a:off x="4000496" y="5072074"/>
              <a:ext cx="357190" cy="357190"/>
            </a:xfrm>
            <a:prstGeom prst="ellipse">
              <a:avLst/>
            </a:prstGeom>
            <a:noFill/>
            <a:ln cap="flat" cmpd="sng" w="25400">
              <a:solidFill>
                <a:srgbClr val="395E89"/>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ru-RU" sz="1665">
                  <a:solidFill>
                    <a:schemeClr val="dk1"/>
                  </a:solidFill>
                  <a:latin typeface="Calibri"/>
                  <a:ea typeface="Calibri"/>
                  <a:cs typeface="Calibri"/>
                  <a:sym typeface="Calibri"/>
                </a:rPr>
                <a:t>4</a:t>
              </a:r>
              <a:endParaRPr/>
            </a:p>
          </p:txBody>
        </p:sp>
        <p:sp>
          <p:nvSpPr>
            <p:cNvPr id="439" name="Google Shape;439;p30"/>
            <p:cNvSpPr/>
            <p:nvPr/>
          </p:nvSpPr>
          <p:spPr>
            <a:xfrm>
              <a:off x="5000628" y="4286256"/>
              <a:ext cx="357190" cy="357190"/>
            </a:xfrm>
            <a:prstGeom prst="ellipse">
              <a:avLst/>
            </a:prstGeom>
            <a:noFill/>
            <a:ln cap="flat" cmpd="sng" w="25400">
              <a:solidFill>
                <a:srgbClr val="395E89"/>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ru-RU" sz="1665">
                  <a:solidFill>
                    <a:schemeClr val="dk1"/>
                  </a:solidFill>
                  <a:latin typeface="Calibri"/>
                  <a:ea typeface="Calibri"/>
                  <a:cs typeface="Calibri"/>
                  <a:sym typeface="Calibri"/>
                </a:rPr>
                <a:t>5</a:t>
              </a:r>
              <a:endParaRPr/>
            </a:p>
          </p:txBody>
        </p:sp>
        <p:sp>
          <p:nvSpPr>
            <p:cNvPr id="440" name="Google Shape;440;p30"/>
            <p:cNvSpPr/>
            <p:nvPr/>
          </p:nvSpPr>
          <p:spPr>
            <a:xfrm>
              <a:off x="5357818" y="5857892"/>
              <a:ext cx="357190" cy="357190"/>
            </a:xfrm>
            <a:prstGeom prst="ellipse">
              <a:avLst/>
            </a:prstGeom>
            <a:noFill/>
            <a:ln cap="flat" cmpd="sng" w="25400">
              <a:solidFill>
                <a:srgbClr val="395E89"/>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ru-RU" sz="1665">
                  <a:solidFill>
                    <a:schemeClr val="dk1"/>
                  </a:solidFill>
                  <a:latin typeface="Calibri"/>
                  <a:ea typeface="Calibri"/>
                  <a:cs typeface="Calibri"/>
                  <a:sym typeface="Calibri"/>
                </a:rPr>
                <a:t>6</a:t>
              </a:r>
              <a:endParaRPr/>
            </a:p>
          </p:txBody>
        </p:sp>
        <p:sp>
          <p:nvSpPr>
            <p:cNvPr id="441" name="Google Shape;441;p30"/>
            <p:cNvSpPr/>
            <p:nvPr/>
          </p:nvSpPr>
          <p:spPr>
            <a:xfrm>
              <a:off x="6786578" y="4000504"/>
              <a:ext cx="357190" cy="357190"/>
            </a:xfrm>
            <a:prstGeom prst="ellipse">
              <a:avLst/>
            </a:prstGeom>
            <a:noFill/>
            <a:ln cap="flat" cmpd="sng" w="25400">
              <a:solidFill>
                <a:srgbClr val="395E89"/>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ru-RU" sz="1665">
                  <a:solidFill>
                    <a:schemeClr val="dk1"/>
                  </a:solidFill>
                  <a:latin typeface="Calibri"/>
                  <a:ea typeface="Calibri"/>
                  <a:cs typeface="Calibri"/>
                  <a:sym typeface="Calibri"/>
                </a:rPr>
                <a:t>7</a:t>
              </a:r>
              <a:endParaRPr/>
            </a:p>
          </p:txBody>
        </p:sp>
        <p:cxnSp>
          <p:nvCxnSpPr>
            <p:cNvPr id="442" name="Google Shape;442;p30"/>
            <p:cNvCxnSpPr>
              <a:stCxn id="435" idx="5"/>
              <a:endCxn id="437" idx="1"/>
            </p:cNvCxnSpPr>
            <p:nvPr/>
          </p:nvCxnSpPr>
          <p:spPr>
            <a:xfrm>
              <a:off x="2233675" y="4734013"/>
              <a:ext cx="604800" cy="1033200"/>
            </a:xfrm>
            <a:prstGeom prst="straightConnector1">
              <a:avLst/>
            </a:prstGeom>
            <a:noFill/>
            <a:ln cap="flat" cmpd="sng" w="31750">
              <a:solidFill>
                <a:srgbClr val="4A7DBA"/>
              </a:solidFill>
              <a:prstDash val="dash"/>
              <a:round/>
              <a:headEnd len="sm" w="sm" type="none"/>
              <a:tailEnd len="sm" w="sm" type="none"/>
            </a:ln>
          </p:spPr>
        </p:cxnSp>
        <p:cxnSp>
          <p:nvCxnSpPr>
            <p:cNvPr id="443" name="Google Shape;443;p30"/>
            <p:cNvCxnSpPr>
              <a:stCxn id="437" idx="5"/>
              <a:endCxn id="440" idx="2"/>
            </p:cNvCxnSpPr>
            <p:nvPr/>
          </p:nvCxnSpPr>
          <p:spPr>
            <a:xfrm>
              <a:off x="3090931" y="6019897"/>
              <a:ext cx="2266800" cy="16500"/>
            </a:xfrm>
            <a:prstGeom prst="straightConnector1">
              <a:avLst/>
            </a:prstGeom>
            <a:noFill/>
            <a:ln cap="flat" cmpd="sng" w="31750">
              <a:solidFill>
                <a:srgbClr val="4A7DBA"/>
              </a:solidFill>
              <a:prstDash val="dash"/>
              <a:round/>
              <a:headEnd len="sm" w="sm" type="none"/>
              <a:tailEnd len="sm" w="sm" type="none"/>
            </a:ln>
          </p:spPr>
        </p:cxnSp>
        <p:cxnSp>
          <p:nvCxnSpPr>
            <p:cNvPr id="444" name="Google Shape;444;p30"/>
            <p:cNvCxnSpPr>
              <a:stCxn id="435" idx="6"/>
              <a:endCxn id="436" idx="3"/>
            </p:cNvCxnSpPr>
            <p:nvPr/>
          </p:nvCxnSpPr>
          <p:spPr>
            <a:xfrm flipH="1" rot="10800000">
              <a:off x="2285984" y="4376727"/>
              <a:ext cx="981000" cy="231000"/>
            </a:xfrm>
            <a:prstGeom prst="straightConnector1">
              <a:avLst/>
            </a:prstGeom>
            <a:noFill/>
            <a:ln cap="flat" cmpd="sng" w="31750">
              <a:solidFill>
                <a:srgbClr val="4A7DBA"/>
              </a:solidFill>
              <a:prstDash val="dash"/>
              <a:round/>
              <a:headEnd len="sm" w="sm" type="none"/>
              <a:tailEnd len="sm" w="sm" type="none"/>
            </a:ln>
          </p:spPr>
        </p:cxnSp>
        <p:cxnSp>
          <p:nvCxnSpPr>
            <p:cNvPr id="445" name="Google Shape;445;p30"/>
            <p:cNvCxnSpPr>
              <a:stCxn id="436" idx="4"/>
              <a:endCxn id="437" idx="7"/>
            </p:cNvCxnSpPr>
            <p:nvPr/>
          </p:nvCxnSpPr>
          <p:spPr>
            <a:xfrm flipH="1">
              <a:off x="3090873" y="4429132"/>
              <a:ext cx="302400" cy="1338300"/>
            </a:xfrm>
            <a:prstGeom prst="straightConnector1">
              <a:avLst/>
            </a:prstGeom>
            <a:noFill/>
            <a:ln cap="flat" cmpd="sng" w="31750">
              <a:solidFill>
                <a:srgbClr val="4A7DBA"/>
              </a:solidFill>
              <a:prstDash val="dash"/>
              <a:round/>
              <a:headEnd len="sm" w="sm" type="none"/>
              <a:tailEnd len="sm" w="sm" type="none"/>
            </a:ln>
          </p:spPr>
        </p:cxnSp>
        <p:cxnSp>
          <p:nvCxnSpPr>
            <p:cNvPr id="446" name="Google Shape;446;p30"/>
            <p:cNvCxnSpPr>
              <a:stCxn id="436" idx="5"/>
              <a:endCxn id="438" idx="1"/>
            </p:cNvCxnSpPr>
            <p:nvPr/>
          </p:nvCxnSpPr>
          <p:spPr>
            <a:xfrm>
              <a:off x="3519559" y="4376823"/>
              <a:ext cx="533100" cy="747600"/>
            </a:xfrm>
            <a:prstGeom prst="straightConnector1">
              <a:avLst/>
            </a:prstGeom>
            <a:noFill/>
            <a:ln cap="flat" cmpd="sng" w="31750">
              <a:solidFill>
                <a:srgbClr val="4A7DBA"/>
              </a:solidFill>
              <a:prstDash val="dash"/>
              <a:round/>
              <a:headEnd len="sm" w="sm" type="none"/>
              <a:tailEnd len="sm" w="sm" type="none"/>
            </a:ln>
          </p:spPr>
        </p:cxnSp>
        <p:cxnSp>
          <p:nvCxnSpPr>
            <p:cNvPr id="447" name="Google Shape;447;p30"/>
            <p:cNvCxnSpPr>
              <a:stCxn id="438" idx="3"/>
              <a:endCxn id="437" idx="6"/>
            </p:cNvCxnSpPr>
            <p:nvPr/>
          </p:nvCxnSpPr>
          <p:spPr>
            <a:xfrm flipH="1">
              <a:off x="3143205" y="5376955"/>
              <a:ext cx="909600" cy="516600"/>
            </a:xfrm>
            <a:prstGeom prst="straightConnector1">
              <a:avLst/>
            </a:prstGeom>
            <a:noFill/>
            <a:ln cap="flat" cmpd="sng" w="31750">
              <a:solidFill>
                <a:srgbClr val="4A7DBA"/>
              </a:solidFill>
              <a:prstDash val="dash"/>
              <a:round/>
              <a:headEnd len="sm" w="sm" type="none"/>
              <a:tailEnd len="sm" w="sm" type="none"/>
            </a:ln>
          </p:spPr>
        </p:cxnSp>
        <p:cxnSp>
          <p:nvCxnSpPr>
            <p:cNvPr id="448" name="Google Shape;448;p30"/>
            <p:cNvCxnSpPr>
              <a:stCxn id="440" idx="1"/>
              <a:endCxn id="438" idx="5"/>
            </p:cNvCxnSpPr>
            <p:nvPr/>
          </p:nvCxnSpPr>
          <p:spPr>
            <a:xfrm rot="10800000">
              <a:off x="4305227" y="5377101"/>
              <a:ext cx="1104900" cy="533100"/>
            </a:xfrm>
            <a:prstGeom prst="straightConnector1">
              <a:avLst/>
            </a:prstGeom>
            <a:noFill/>
            <a:ln cap="flat" cmpd="sng" w="31750">
              <a:solidFill>
                <a:srgbClr val="4A7DBA"/>
              </a:solidFill>
              <a:prstDash val="dash"/>
              <a:round/>
              <a:headEnd len="sm" w="sm" type="none"/>
              <a:tailEnd len="sm" w="sm" type="none"/>
            </a:ln>
          </p:spPr>
        </p:cxnSp>
        <p:cxnSp>
          <p:nvCxnSpPr>
            <p:cNvPr id="449" name="Google Shape;449;p30"/>
            <p:cNvCxnSpPr>
              <a:stCxn id="439" idx="5"/>
              <a:endCxn id="440" idx="0"/>
            </p:cNvCxnSpPr>
            <p:nvPr/>
          </p:nvCxnSpPr>
          <p:spPr>
            <a:xfrm>
              <a:off x="5305509" y="4591137"/>
              <a:ext cx="231000" cy="1266900"/>
            </a:xfrm>
            <a:prstGeom prst="straightConnector1">
              <a:avLst/>
            </a:prstGeom>
            <a:noFill/>
            <a:ln cap="flat" cmpd="sng" w="31750">
              <a:solidFill>
                <a:srgbClr val="4A7DBA"/>
              </a:solidFill>
              <a:prstDash val="dash"/>
              <a:round/>
              <a:headEnd len="sm" w="sm" type="none"/>
              <a:tailEnd len="sm" w="sm" type="none"/>
            </a:ln>
          </p:spPr>
        </p:cxnSp>
        <p:cxnSp>
          <p:nvCxnSpPr>
            <p:cNvPr id="450" name="Google Shape;450;p30"/>
            <p:cNvCxnSpPr>
              <a:stCxn id="439" idx="3"/>
              <a:endCxn id="438" idx="7"/>
            </p:cNvCxnSpPr>
            <p:nvPr/>
          </p:nvCxnSpPr>
          <p:spPr>
            <a:xfrm flipH="1">
              <a:off x="4305337" y="4591137"/>
              <a:ext cx="747600" cy="533100"/>
            </a:xfrm>
            <a:prstGeom prst="straightConnector1">
              <a:avLst/>
            </a:prstGeom>
            <a:noFill/>
            <a:ln cap="flat" cmpd="sng" w="31750">
              <a:solidFill>
                <a:srgbClr val="4A7DBA"/>
              </a:solidFill>
              <a:prstDash val="dash"/>
              <a:round/>
              <a:headEnd len="sm" w="sm" type="none"/>
              <a:tailEnd len="sm" w="sm" type="none"/>
            </a:ln>
          </p:spPr>
        </p:cxnSp>
        <p:cxnSp>
          <p:nvCxnSpPr>
            <p:cNvPr id="451" name="Google Shape;451;p30"/>
            <p:cNvCxnSpPr>
              <a:stCxn id="439" idx="2"/>
              <a:endCxn id="436" idx="6"/>
            </p:cNvCxnSpPr>
            <p:nvPr/>
          </p:nvCxnSpPr>
          <p:spPr>
            <a:xfrm rot="10800000">
              <a:off x="3571728" y="4250651"/>
              <a:ext cx="1428900" cy="214200"/>
            </a:xfrm>
            <a:prstGeom prst="straightConnector1">
              <a:avLst/>
            </a:prstGeom>
            <a:noFill/>
            <a:ln cap="flat" cmpd="sng" w="31750">
              <a:solidFill>
                <a:srgbClr val="4A7DBA"/>
              </a:solidFill>
              <a:prstDash val="dash"/>
              <a:round/>
              <a:headEnd len="sm" w="sm" type="none"/>
              <a:tailEnd len="sm" w="sm" type="none"/>
            </a:ln>
          </p:spPr>
        </p:cxnSp>
        <p:cxnSp>
          <p:nvCxnSpPr>
            <p:cNvPr id="452" name="Google Shape;452;p30"/>
            <p:cNvCxnSpPr>
              <a:stCxn id="441" idx="3"/>
              <a:endCxn id="439" idx="6"/>
            </p:cNvCxnSpPr>
            <p:nvPr/>
          </p:nvCxnSpPr>
          <p:spPr>
            <a:xfrm flipH="1">
              <a:off x="5357787" y="4305385"/>
              <a:ext cx="1481100" cy="159600"/>
            </a:xfrm>
            <a:prstGeom prst="straightConnector1">
              <a:avLst/>
            </a:prstGeom>
            <a:noFill/>
            <a:ln cap="flat" cmpd="sng" w="31750">
              <a:solidFill>
                <a:srgbClr val="4A7DBA"/>
              </a:solidFill>
              <a:prstDash val="dash"/>
              <a:round/>
              <a:headEnd len="sm" w="sm" type="none"/>
              <a:tailEnd len="sm" w="sm" type="none"/>
            </a:ln>
          </p:spPr>
        </p:cxnSp>
        <p:cxnSp>
          <p:nvCxnSpPr>
            <p:cNvPr id="453" name="Google Shape;453;p30"/>
            <p:cNvCxnSpPr>
              <a:stCxn id="441" idx="4"/>
              <a:endCxn id="440" idx="7"/>
            </p:cNvCxnSpPr>
            <p:nvPr/>
          </p:nvCxnSpPr>
          <p:spPr>
            <a:xfrm flipH="1">
              <a:off x="5662573" y="4357694"/>
              <a:ext cx="1302600" cy="1552500"/>
            </a:xfrm>
            <a:prstGeom prst="straightConnector1">
              <a:avLst/>
            </a:prstGeom>
            <a:noFill/>
            <a:ln cap="flat" cmpd="sng" w="31750">
              <a:solidFill>
                <a:srgbClr val="4A7DBA"/>
              </a:solidFill>
              <a:prstDash val="dash"/>
              <a:round/>
              <a:headEnd len="sm" w="sm" type="none"/>
              <a:tailEnd len="sm" w="sm" type="none"/>
            </a:ln>
          </p:spPr>
        </p:cxnSp>
        <p:cxnSp>
          <p:nvCxnSpPr>
            <p:cNvPr id="454" name="Google Shape;454;p30"/>
            <p:cNvCxnSpPr>
              <a:stCxn id="436" idx="7"/>
              <a:endCxn id="441" idx="2"/>
            </p:cNvCxnSpPr>
            <p:nvPr/>
          </p:nvCxnSpPr>
          <p:spPr>
            <a:xfrm>
              <a:off x="3519559" y="4124251"/>
              <a:ext cx="3267000" cy="54900"/>
            </a:xfrm>
            <a:prstGeom prst="straightConnector1">
              <a:avLst/>
            </a:prstGeom>
            <a:noFill/>
            <a:ln cap="flat" cmpd="sng" w="31750">
              <a:solidFill>
                <a:srgbClr val="4A7DBA"/>
              </a:solidFill>
              <a:prstDash val="dash"/>
              <a:round/>
              <a:headEnd len="sm" w="sm" type="none"/>
              <a:tailEnd len="sm" w="sm" type="none"/>
            </a:ln>
          </p:spPr>
        </p:cxnSp>
        <p:cxnSp>
          <p:nvCxnSpPr>
            <p:cNvPr id="455" name="Google Shape;455;p30"/>
            <p:cNvCxnSpPr>
              <a:stCxn id="435" idx="0"/>
              <a:endCxn id="441" idx="1"/>
            </p:cNvCxnSpPr>
            <p:nvPr/>
          </p:nvCxnSpPr>
          <p:spPr>
            <a:xfrm rot="-5400000">
              <a:off x="4285089" y="1875232"/>
              <a:ext cx="376200" cy="4731600"/>
            </a:xfrm>
            <a:prstGeom prst="curvedConnector3">
              <a:avLst>
                <a:gd fmla="val 335814" name="adj1"/>
              </a:avLst>
            </a:prstGeom>
            <a:noFill/>
            <a:ln cap="flat" cmpd="sng" w="31750">
              <a:solidFill>
                <a:srgbClr val="4A7DBA"/>
              </a:solidFill>
              <a:prstDash val="dash"/>
              <a:round/>
              <a:headEnd len="sm" w="sm" type="none"/>
              <a:tailEnd len="sm" w="sm" type="none"/>
            </a:ln>
          </p:spPr>
        </p:cxnSp>
        <p:cxnSp>
          <p:nvCxnSpPr>
            <p:cNvPr id="456" name="Google Shape;456;p30"/>
            <p:cNvCxnSpPr>
              <a:stCxn id="437" idx="4"/>
              <a:endCxn id="441" idx="5"/>
            </p:cNvCxnSpPr>
            <p:nvPr/>
          </p:nvCxnSpPr>
          <p:spPr>
            <a:xfrm rot="-5400000">
              <a:off x="4144695" y="3125456"/>
              <a:ext cx="1766700" cy="4126800"/>
            </a:xfrm>
            <a:prstGeom prst="curvedConnector3">
              <a:avLst>
                <a:gd fmla="val -36109" name="adj1"/>
              </a:avLst>
            </a:prstGeom>
            <a:noFill/>
            <a:ln cap="flat" cmpd="sng" w="31750">
              <a:solidFill>
                <a:srgbClr val="4A7DBA"/>
              </a:solidFill>
              <a:prstDash val="dash"/>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xEl>
                                              <p:pRg end="0" st="0"/>
                                            </p:txEl>
                                          </p:spTgt>
                                        </p:tgtEl>
                                        <p:attrNameLst>
                                          <p:attrName>style.visibility</p:attrName>
                                        </p:attrNameLst>
                                      </p:cBhvr>
                                      <p:to>
                                        <p:strVal val="visible"/>
                                      </p:to>
                                    </p:set>
                                    <p:animEffect filter="fade" transition="in">
                                      <p:cBhvr>
                                        <p:cTn dur="1000"/>
                                        <p:tgtEl>
                                          <p:spTgt spid="4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xEl>
                                              <p:pRg end="1" st="1"/>
                                            </p:txEl>
                                          </p:spTgt>
                                        </p:tgtEl>
                                        <p:attrNameLst>
                                          <p:attrName>style.visibility</p:attrName>
                                        </p:attrNameLst>
                                      </p:cBhvr>
                                      <p:to>
                                        <p:strVal val="visible"/>
                                      </p:to>
                                    </p:set>
                                    <p:animEffect filter="fade" transition="in">
                                      <p:cBhvr>
                                        <p:cTn dur="1000"/>
                                        <p:tgtEl>
                                          <p:spTgt spid="4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xEl>
                                              <p:pRg end="2" st="2"/>
                                            </p:txEl>
                                          </p:spTgt>
                                        </p:tgtEl>
                                        <p:attrNameLst>
                                          <p:attrName>style.visibility</p:attrName>
                                        </p:attrNameLst>
                                      </p:cBhvr>
                                      <p:to>
                                        <p:strVal val="visible"/>
                                      </p:to>
                                    </p:set>
                                    <p:animEffect filter="fade" transition="in">
                                      <p:cBhvr>
                                        <p:cTn dur="1000"/>
                                        <p:tgtEl>
                                          <p:spTgt spid="4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xEl>
                                              <p:pRg end="3" st="3"/>
                                            </p:txEl>
                                          </p:spTgt>
                                        </p:tgtEl>
                                        <p:attrNameLst>
                                          <p:attrName>style.visibility</p:attrName>
                                        </p:attrNameLst>
                                      </p:cBhvr>
                                      <p:to>
                                        <p:strVal val="visible"/>
                                      </p:to>
                                    </p:set>
                                    <p:animEffect filter="fade" transition="in">
                                      <p:cBhvr>
                                        <p:cTn dur="1000"/>
                                        <p:tgtEl>
                                          <p:spTgt spid="4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xEl>
                                              <p:pRg end="4" st="4"/>
                                            </p:txEl>
                                          </p:spTgt>
                                        </p:tgtEl>
                                        <p:attrNameLst>
                                          <p:attrName>style.visibility</p:attrName>
                                        </p:attrNameLst>
                                      </p:cBhvr>
                                      <p:to>
                                        <p:strVal val="visible"/>
                                      </p:to>
                                    </p:set>
                                    <p:animEffect filter="fade" transition="in">
                                      <p:cBhvr>
                                        <p:cTn dur="1000"/>
                                        <p:tgtEl>
                                          <p:spTgt spid="42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1"/>
          <p:cNvSpPr txBox="1"/>
          <p:nvPr>
            <p:ph type="title"/>
          </p:nvPr>
        </p:nvSpPr>
        <p:spPr>
          <a:xfrm>
            <a:off x="428596" y="214290"/>
            <a:ext cx="8229600" cy="58259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b="1" lang="ru-RU" sz="3200"/>
              <a:t>Проблема четырех красок</a:t>
            </a:r>
            <a:endParaRPr sz="3200"/>
          </a:p>
        </p:txBody>
      </p:sp>
      <p:sp>
        <p:nvSpPr>
          <p:cNvPr id="462" name="Google Shape;462;p31"/>
          <p:cNvSpPr txBox="1"/>
          <p:nvPr>
            <p:ph idx="1" type="body"/>
          </p:nvPr>
        </p:nvSpPr>
        <p:spPr>
          <a:xfrm>
            <a:off x="500034" y="857232"/>
            <a:ext cx="8229600" cy="5715040"/>
          </a:xfrm>
          <a:prstGeom prst="rect">
            <a:avLst/>
          </a:prstGeom>
          <a:noFill/>
          <a:ln>
            <a:noFill/>
          </a:ln>
        </p:spPr>
        <p:txBody>
          <a:bodyPr anchorCtr="0" anchor="t" bIns="45700" lIns="91425" spcFirstLastPara="1" rIns="91425" wrap="square" tIns="45700">
            <a:normAutofit fontScale="85000" lnSpcReduction="10000"/>
          </a:bodyPr>
          <a:lstStyle/>
          <a:p>
            <a:pPr indent="363538" lvl="0" marL="0" rtl="0" algn="just">
              <a:spcBef>
                <a:spcPts val="0"/>
              </a:spcBef>
              <a:spcAft>
                <a:spcPts val="0"/>
              </a:spcAft>
              <a:buClr>
                <a:schemeClr val="dk1"/>
              </a:buClr>
              <a:buSzPct val="100000"/>
              <a:buNone/>
            </a:pPr>
            <a:r>
              <a:rPr lang="ru-RU"/>
              <a:t>Эта проблема вызвала большой интерес в математике. </a:t>
            </a:r>
            <a:endParaRPr/>
          </a:p>
          <a:p>
            <a:pPr indent="363538" lvl="0" marL="0" rtl="0" algn="just">
              <a:spcBef>
                <a:spcPts val="544"/>
              </a:spcBef>
              <a:spcAft>
                <a:spcPts val="0"/>
              </a:spcAft>
              <a:buClr>
                <a:schemeClr val="dk1"/>
              </a:buClr>
              <a:buSzPct val="100000"/>
              <a:buNone/>
            </a:pPr>
            <a:r>
              <a:rPr lang="ru-RU"/>
              <a:t>Есть свидетельства, что ей занимались известные математики Мебиус и де Морган. </a:t>
            </a:r>
            <a:endParaRPr/>
          </a:p>
          <a:p>
            <a:pPr indent="363538" lvl="0" marL="0" rtl="0" algn="just">
              <a:spcBef>
                <a:spcPts val="544"/>
              </a:spcBef>
              <a:spcAft>
                <a:spcPts val="0"/>
              </a:spcAft>
              <a:buClr>
                <a:schemeClr val="dk1"/>
              </a:buClr>
              <a:buSzPct val="100000"/>
              <a:buNone/>
            </a:pPr>
            <a:r>
              <a:rPr lang="ru-RU"/>
              <a:t>В 1880 году А. Компе опубликовал положительное решение проблемы четырех красок.</a:t>
            </a:r>
            <a:endParaRPr/>
          </a:p>
          <a:p>
            <a:pPr indent="363538" lvl="0" marL="0" rtl="0" algn="just">
              <a:spcBef>
                <a:spcPts val="544"/>
              </a:spcBef>
              <a:spcAft>
                <a:spcPts val="0"/>
              </a:spcAft>
              <a:buClr>
                <a:schemeClr val="dk1"/>
              </a:buClr>
              <a:buSzPct val="100000"/>
              <a:buNone/>
            </a:pPr>
            <a:r>
              <a:rPr lang="ru-RU"/>
              <a:t> Однако в 1890 году Р. Хивуд обнаружил ошибку в этом доказательстве. Он доказал, что </a:t>
            </a:r>
            <a:r>
              <a:rPr lang="ru-RU">
                <a:solidFill>
                  <a:srgbClr val="FF0000"/>
                </a:solidFill>
              </a:rPr>
              <a:t>любой планарный граф можно раскрасить пятью красками</a:t>
            </a:r>
            <a:r>
              <a:rPr lang="ru-RU"/>
              <a:t>. </a:t>
            </a:r>
            <a:endParaRPr/>
          </a:p>
          <a:p>
            <a:pPr indent="363538" lvl="0" marL="0" rtl="0" algn="just">
              <a:spcBef>
                <a:spcPts val="544"/>
              </a:spcBef>
              <a:spcAft>
                <a:spcPts val="0"/>
              </a:spcAft>
              <a:buClr>
                <a:schemeClr val="dk1"/>
              </a:buClr>
              <a:buSzPct val="100000"/>
              <a:buNone/>
            </a:pPr>
            <a:r>
              <a:rPr lang="ru-RU"/>
              <a:t> После этого появлялось довольно много «доказательств» гипотезы четырех красок и «контрпримеров» к ней, в которых обнаруживались ошибки.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xEl>
                                              <p:pRg end="0" st="0"/>
                                            </p:txEl>
                                          </p:spTgt>
                                        </p:tgtEl>
                                        <p:attrNameLst>
                                          <p:attrName>style.visibility</p:attrName>
                                        </p:attrNameLst>
                                      </p:cBhvr>
                                      <p:to>
                                        <p:strVal val="visible"/>
                                      </p:to>
                                    </p:set>
                                    <p:animEffect filter="fade" transition="in">
                                      <p:cBhvr>
                                        <p:cTn dur="1000"/>
                                        <p:tgtEl>
                                          <p:spTgt spid="4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xEl>
                                              <p:pRg end="1" st="1"/>
                                            </p:txEl>
                                          </p:spTgt>
                                        </p:tgtEl>
                                        <p:attrNameLst>
                                          <p:attrName>style.visibility</p:attrName>
                                        </p:attrNameLst>
                                      </p:cBhvr>
                                      <p:to>
                                        <p:strVal val="visible"/>
                                      </p:to>
                                    </p:set>
                                    <p:animEffect filter="fade" transition="in">
                                      <p:cBhvr>
                                        <p:cTn dur="1000"/>
                                        <p:tgtEl>
                                          <p:spTgt spid="4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xEl>
                                              <p:pRg end="2" st="2"/>
                                            </p:txEl>
                                          </p:spTgt>
                                        </p:tgtEl>
                                        <p:attrNameLst>
                                          <p:attrName>style.visibility</p:attrName>
                                        </p:attrNameLst>
                                      </p:cBhvr>
                                      <p:to>
                                        <p:strVal val="visible"/>
                                      </p:to>
                                    </p:set>
                                    <p:animEffect filter="fade" transition="in">
                                      <p:cBhvr>
                                        <p:cTn dur="1000"/>
                                        <p:tgtEl>
                                          <p:spTgt spid="4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xEl>
                                              <p:pRg end="3" st="3"/>
                                            </p:txEl>
                                          </p:spTgt>
                                        </p:tgtEl>
                                        <p:attrNameLst>
                                          <p:attrName>style.visibility</p:attrName>
                                        </p:attrNameLst>
                                      </p:cBhvr>
                                      <p:to>
                                        <p:strVal val="visible"/>
                                      </p:to>
                                    </p:set>
                                    <p:animEffect filter="fade" transition="in">
                                      <p:cBhvr>
                                        <p:cTn dur="1000"/>
                                        <p:tgtEl>
                                          <p:spTgt spid="4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xEl>
                                              <p:pRg end="4" st="4"/>
                                            </p:txEl>
                                          </p:spTgt>
                                        </p:tgtEl>
                                        <p:attrNameLst>
                                          <p:attrName>style.visibility</p:attrName>
                                        </p:attrNameLst>
                                      </p:cBhvr>
                                      <p:to>
                                        <p:strVal val="visible"/>
                                      </p:to>
                                    </p:set>
                                    <p:animEffect filter="fade" transition="in">
                                      <p:cBhvr>
                                        <p:cTn dur="1000"/>
                                        <p:tgtEl>
                                          <p:spTgt spid="46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457200" y="154260"/>
            <a:ext cx="8229600" cy="58259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ru-RU"/>
              <a:t>Раскраска графов</a:t>
            </a:r>
            <a:endParaRPr/>
          </a:p>
        </p:txBody>
      </p:sp>
      <p:sp>
        <p:nvSpPr>
          <p:cNvPr id="95" name="Google Shape;95;p14"/>
          <p:cNvSpPr txBox="1"/>
          <p:nvPr>
            <p:ph idx="1" type="body"/>
          </p:nvPr>
        </p:nvSpPr>
        <p:spPr>
          <a:xfrm>
            <a:off x="457200" y="785794"/>
            <a:ext cx="8229600" cy="5857916"/>
          </a:xfrm>
          <a:prstGeom prst="rect">
            <a:avLst/>
          </a:prstGeom>
          <a:noFill/>
          <a:ln>
            <a:noFill/>
          </a:ln>
        </p:spPr>
        <p:txBody>
          <a:bodyPr anchorCtr="0" anchor="t" bIns="45700" lIns="91425" spcFirstLastPara="1" rIns="91425" wrap="square" tIns="45700">
            <a:noAutofit/>
          </a:bodyPr>
          <a:lstStyle/>
          <a:p>
            <a:pPr indent="357188" lvl="0" marL="0" rtl="0" algn="just">
              <a:spcBef>
                <a:spcPts val="0"/>
              </a:spcBef>
              <a:spcAft>
                <a:spcPts val="0"/>
              </a:spcAft>
              <a:buClr>
                <a:schemeClr val="dk1"/>
              </a:buClr>
              <a:buSzPts val="1800"/>
              <a:buNone/>
            </a:pPr>
            <a:r>
              <a:rPr lang="ru-RU" sz="1800"/>
              <a:t>Раскраска графа - это способ присвоения каждой вершине графа определенной метки (обычно цвета), таким образом, чтобы смежные вершины имели различные метки. Она имеет множество практических применений в различных областях, таких как:</a:t>
            </a:r>
            <a:endParaRPr/>
          </a:p>
          <a:p>
            <a:pPr indent="-342900" lvl="0" marL="342900" rtl="0" algn="just">
              <a:spcBef>
                <a:spcPts val="0"/>
              </a:spcBef>
              <a:spcAft>
                <a:spcPts val="0"/>
              </a:spcAft>
              <a:buClr>
                <a:schemeClr val="dk1"/>
              </a:buClr>
              <a:buSzPts val="1800"/>
              <a:buChar char="•"/>
            </a:pPr>
            <a:r>
              <a:rPr lang="ru-RU" sz="1800"/>
              <a:t>Расписание занятий: раскраска графа используется для составления расписания занятий для классов или групп студентов, где вершины представляют уроки, а ребра - ограничения на календарь.</a:t>
            </a:r>
            <a:endParaRPr/>
          </a:p>
          <a:p>
            <a:pPr indent="-342900" lvl="0" marL="342900" rtl="0" algn="just">
              <a:spcBef>
                <a:spcPts val="0"/>
              </a:spcBef>
              <a:spcAft>
                <a:spcPts val="0"/>
              </a:spcAft>
              <a:buClr>
                <a:schemeClr val="dk1"/>
              </a:buClr>
              <a:buSzPts val="1800"/>
              <a:buChar char="•"/>
            </a:pPr>
            <a:r>
              <a:rPr lang="ru-RU" sz="1800"/>
              <a:t>Выделение циклов: раскраска графа может использоваться для выделения циклов в сетях связи или в компьютерных алгоритмах, где циклы являются ключевыми для понимания функционирования системы.</a:t>
            </a:r>
            <a:endParaRPr/>
          </a:p>
          <a:p>
            <a:pPr indent="-342900" lvl="0" marL="342900" rtl="0" algn="just">
              <a:spcBef>
                <a:spcPts val="0"/>
              </a:spcBef>
              <a:spcAft>
                <a:spcPts val="0"/>
              </a:spcAft>
              <a:buClr>
                <a:schemeClr val="dk1"/>
              </a:buClr>
              <a:buSzPts val="1800"/>
              <a:buChar char="•"/>
            </a:pPr>
            <a:r>
              <a:rPr lang="ru-RU" sz="1800"/>
              <a:t>Разбиение задач: раскраска графа может помочь разбить сложную задачу на несколько более простых подзадач, которые можно решать отдельно друг от друга.</a:t>
            </a:r>
            <a:endParaRPr/>
          </a:p>
          <a:p>
            <a:pPr indent="-342900" lvl="0" marL="342900" rtl="0" algn="just">
              <a:spcBef>
                <a:spcPts val="0"/>
              </a:spcBef>
              <a:spcAft>
                <a:spcPts val="0"/>
              </a:spcAft>
              <a:buClr>
                <a:schemeClr val="dk1"/>
              </a:buClr>
              <a:buSzPts val="1800"/>
              <a:buChar char="•"/>
            </a:pPr>
            <a:r>
              <a:rPr lang="ru-RU" sz="1800"/>
              <a:t>Анализ графов: раскраска графа может быть полезна при изучении свойств и характеристик графов, таких как диаметр графа, его хроматическое число и т.д.</a:t>
            </a:r>
            <a:endParaRPr/>
          </a:p>
          <a:p>
            <a:pPr indent="-342900" lvl="0" marL="342900" rtl="0" algn="just">
              <a:spcBef>
                <a:spcPts val="0"/>
              </a:spcBef>
              <a:spcAft>
                <a:spcPts val="0"/>
              </a:spcAft>
              <a:buClr>
                <a:schemeClr val="dk1"/>
              </a:buClr>
              <a:buSzPts val="1800"/>
              <a:buChar char="•"/>
            </a:pPr>
            <a:r>
              <a:rPr lang="ru-RU" sz="1800"/>
              <a:t>Кодирование информации: раскраска графа может использоваться для кодирования информации, например, в качестве способа представления образов в компьютерном зрении</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animEffect filter="fade" transition="in">
                                      <p:cBhvr>
                                        <p:cTn dur="1000"/>
                                        <p:tgtEl>
                                          <p:spTgt spid="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1" st="1"/>
                                            </p:txEl>
                                          </p:spTgt>
                                        </p:tgtEl>
                                        <p:attrNameLst>
                                          <p:attrName>style.visibility</p:attrName>
                                        </p:attrNameLst>
                                      </p:cBhvr>
                                      <p:to>
                                        <p:strVal val="visible"/>
                                      </p:to>
                                    </p:set>
                                    <p:animEffect filter="fade" transition="in">
                                      <p:cBhvr>
                                        <p:cTn dur="1000"/>
                                        <p:tgtEl>
                                          <p:spTgt spid="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2" st="2"/>
                                            </p:txEl>
                                          </p:spTgt>
                                        </p:tgtEl>
                                        <p:attrNameLst>
                                          <p:attrName>style.visibility</p:attrName>
                                        </p:attrNameLst>
                                      </p:cBhvr>
                                      <p:to>
                                        <p:strVal val="visible"/>
                                      </p:to>
                                    </p:set>
                                    <p:animEffect filter="fade" transition="in">
                                      <p:cBhvr>
                                        <p:cTn dur="1000"/>
                                        <p:tgtEl>
                                          <p:spTgt spid="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3" st="3"/>
                                            </p:txEl>
                                          </p:spTgt>
                                        </p:tgtEl>
                                        <p:attrNameLst>
                                          <p:attrName>style.visibility</p:attrName>
                                        </p:attrNameLst>
                                      </p:cBhvr>
                                      <p:to>
                                        <p:strVal val="visible"/>
                                      </p:to>
                                    </p:set>
                                    <p:animEffect filter="fade" transition="in">
                                      <p:cBhvr>
                                        <p:cTn dur="1000"/>
                                        <p:tgtEl>
                                          <p:spTgt spid="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4" st="4"/>
                                            </p:txEl>
                                          </p:spTgt>
                                        </p:tgtEl>
                                        <p:attrNameLst>
                                          <p:attrName>style.visibility</p:attrName>
                                        </p:attrNameLst>
                                      </p:cBhvr>
                                      <p:to>
                                        <p:strVal val="visible"/>
                                      </p:to>
                                    </p:set>
                                    <p:animEffect filter="fade" transition="in">
                                      <p:cBhvr>
                                        <p:cTn dur="1000"/>
                                        <p:tgtEl>
                                          <p:spTgt spid="9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5" st="5"/>
                                            </p:txEl>
                                          </p:spTgt>
                                        </p:tgtEl>
                                        <p:attrNameLst>
                                          <p:attrName>style.visibility</p:attrName>
                                        </p:attrNameLst>
                                      </p:cBhvr>
                                      <p:to>
                                        <p:strVal val="visible"/>
                                      </p:to>
                                    </p:set>
                                    <p:animEffect filter="fade" transition="in">
                                      <p:cBhvr>
                                        <p:cTn dur="1000"/>
                                        <p:tgtEl>
                                          <p:spTgt spid="9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2"/>
          <p:cNvSpPr txBox="1"/>
          <p:nvPr>
            <p:ph type="title"/>
          </p:nvPr>
        </p:nvSpPr>
        <p:spPr>
          <a:xfrm>
            <a:off x="457200" y="274638"/>
            <a:ext cx="8229600" cy="6540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b="1" lang="ru-RU" sz="3200"/>
              <a:t>Проблема четырех красок (продолжение)</a:t>
            </a:r>
            <a:endParaRPr/>
          </a:p>
        </p:txBody>
      </p:sp>
      <p:sp>
        <p:nvSpPr>
          <p:cNvPr id="468" name="Google Shape;468;p32"/>
          <p:cNvSpPr txBox="1"/>
          <p:nvPr>
            <p:ph idx="1" type="body"/>
          </p:nvPr>
        </p:nvSpPr>
        <p:spPr>
          <a:xfrm>
            <a:off x="179512" y="1000108"/>
            <a:ext cx="8856984" cy="5572164"/>
          </a:xfrm>
          <a:prstGeom prst="rect">
            <a:avLst/>
          </a:prstGeom>
          <a:noFill/>
          <a:ln>
            <a:noFill/>
          </a:ln>
        </p:spPr>
        <p:txBody>
          <a:bodyPr anchorCtr="0" anchor="t" bIns="45700" lIns="91425" spcFirstLastPara="1" rIns="91425" wrap="square" tIns="45700">
            <a:normAutofit fontScale="85000" lnSpcReduction="20000"/>
          </a:bodyPr>
          <a:lstStyle/>
          <a:p>
            <a:pPr indent="363538" lvl="0" marL="0" rtl="0" algn="just">
              <a:spcBef>
                <a:spcPts val="0"/>
              </a:spcBef>
              <a:spcAft>
                <a:spcPts val="0"/>
              </a:spcAft>
              <a:buClr>
                <a:schemeClr val="dk1"/>
              </a:buClr>
              <a:buSzPct val="100000"/>
              <a:buNone/>
            </a:pPr>
            <a:r>
              <a:rPr lang="ru-RU"/>
              <a:t>В 1969 году Х. Хели свел проблему четырех красок к исследованию множества С так называемых неустранимых конфигураций. Множество С является конечным. Но довольно большим (порядка нескольких тысяч). </a:t>
            </a:r>
            <a:endParaRPr/>
          </a:p>
          <a:p>
            <a:pPr indent="363538" lvl="0" marL="0" rtl="0" algn="just">
              <a:spcBef>
                <a:spcPts val="544"/>
              </a:spcBef>
              <a:spcAft>
                <a:spcPts val="0"/>
              </a:spcAft>
              <a:buClr>
                <a:schemeClr val="dk1"/>
              </a:buClr>
              <a:buSzPct val="100000"/>
              <a:buNone/>
            </a:pPr>
            <a:r>
              <a:rPr lang="ru-RU"/>
              <a:t>Несколькими годами позже, в 1976 году математикам К. Аппелю и В. Хейкену удалось показать, что все конфигурации из множества С можно правильно раскрасить в четыре цвета. В возникающем при этом переборе существенно использовался компьютер. </a:t>
            </a:r>
            <a:endParaRPr/>
          </a:p>
          <a:p>
            <a:pPr indent="363538" lvl="0" marL="0" rtl="0" algn="just">
              <a:spcBef>
                <a:spcPts val="544"/>
              </a:spcBef>
              <a:spcAft>
                <a:spcPts val="0"/>
              </a:spcAft>
              <a:buClr>
                <a:schemeClr val="dk1"/>
              </a:buClr>
              <a:buSzPct val="100000"/>
              <a:buNone/>
            </a:pPr>
            <a:r>
              <a:rPr lang="ru-RU"/>
              <a:t>Такое решение проблемы четырех красок долгое время не признавалось многими математиками, поскольку его сложно повторить. Однако сейчас практически общепризнано, что К. Аппелем и В. Хейкеном доказана гипотеза четырех красок.</a:t>
            </a:r>
            <a:endParaRPr/>
          </a:p>
          <a:p>
            <a:pPr indent="363538" lvl="0" marL="0" rtl="0" algn="just">
              <a:spcBef>
                <a:spcPts val="544"/>
              </a:spcBef>
              <a:spcAft>
                <a:spcPts val="0"/>
              </a:spcAft>
              <a:buClr>
                <a:schemeClr val="dk1"/>
              </a:buClr>
              <a:buSzPct val="100000"/>
              <a:buNone/>
            </a:pPr>
            <a:r>
              <a:t/>
            </a:r>
            <a:endParaRPr/>
          </a:p>
          <a:p>
            <a:pPr indent="363538" lvl="0" marL="0" rtl="0" algn="just">
              <a:spcBef>
                <a:spcPts val="544"/>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xEl>
                                              <p:pRg end="0" st="0"/>
                                            </p:txEl>
                                          </p:spTgt>
                                        </p:tgtEl>
                                        <p:attrNameLst>
                                          <p:attrName>style.visibility</p:attrName>
                                        </p:attrNameLst>
                                      </p:cBhvr>
                                      <p:to>
                                        <p:strVal val="visible"/>
                                      </p:to>
                                    </p:set>
                                    <p:animEffect filter="fade" transition="in">
                                      <p:cBhvr>
                                        <p:cTn dur="1000"/>
                                        <p:tgtEl>
                                          <p:spTgt spid="4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xEl>
                                              <p:pRg end="1" st="1"/>
                                            </p:txEl>
                                          </p:spTgt>
                                        </p:tgtEl>
                                        <p:attrNameLst>
                                          <p:attrName>style.visibility</p:attrName>
                                        </p:attrNameLst>
                                      </p:cBhvr>
                                      <p:to>
                                        <p:strVal val="visible"/>
                                      </p:to>
                                    </p:set>
                                    <p:animEffect filter="fade" transition="in">
                                      <p:cBhvr>
                                        <p:cTn dur="1000"/>
                                        <p:tgtEl>
                                          <p:spTgt spid="4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xEl>
                                              <p:pRg end="2" st="2"/>
                                            </p:txEl>
                                          </p:spTgt>
                                        </p:tgtEl>
                                        <p:attrNameLst>
                                          <p:attrName>style.visibility</p:attrName>
                                        </p:attrNameLst>
                                      </p:cBhvr>
                                      <p:to>
                                        <p:strVal val="visible"/>
                                      </p:to>
                                    </p:set>
                                    <p:animEffect filter="fade" transition="in">
                                      <p:cBhvr>
                                        <p:cTn dur="1000"/>
                                        <p:tgtEl>
                                          <p:spTgt spid="4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xEl>
                                              <p:pRg end="3" st="3"/>
                                            </p:txEl>
                                          </p:spTgt>
                                        </p:tgtEl>
                                        <p:attrNameLst>
                                          <p:attrName>style.visibility</p:attrName>
                                        </p:attrNameLst>
                                      </p:cBhvr>
                                      <p:to>
                                        <p:strVal val="visible"/>
                                      </p:to>
                                    </p:set>
                                    <p:animEffect filter="fade" transition="in">
                                      <p:cBhvr>
                                        <p:cTn dur="1000"/>
                                        <p:tgtEl>
                                          <p:spTgt spid="4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xEl>
                                              <p:pRg end="4" st="4"/>
                                            </p:txEl>
                                          </p:spTgt>
                                        </p:tgtEl>
                                        <p:attrNameLst>
                                          <p:attrName>style.visibility</p:attrName>
                                        </p:attrNameLst>
                                      </p:cBhvr>
                                      <p:to>
                                        <p:strVal val="visible"/>
                                      </p:to>
                                    </p:set>
                                    <p:animEffect filter="fade" transition="in">
                                      <p:cBhvr>
                                        <p:cTn dur="1000"/>
                                        <p:tgtEl>
                                          <p:spTgt spid="46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3"/>
          <p:cNvSpPr txBox="1"/>
          <p:nvPr>
            <p:ph type="title"/>
          </p:nvPr>
        </p:nvSpPr>
        <p:spPr>
          <a:xfrm>
            <a:off x="457200" y="274638"/>
            <a:ext cx="8229600" cy="6540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b="1" lang="ru-RU" sz="3200"/>
              <a:t>Проблема четырех красок (продолжение)</a:t>
            </a:r>
            <a:endParaRPr/>
          </a:p>
        </p:txBody>
      </p:sp>
      <p:sp>
        <p:nvSpPr>
          <p:cNvPr id="474" name="Google Shape;474;p33"/>
          <p:cNvSpPr txBox="1"/>
          <p:nvPr>
            <p:ph idx="1" type="body"/>
          </p:nvPr>
        </p:nvSpPr>
        <p:spPr>
          <a:xfrm>
            <a:off x="179512" y="1000108"/>
            <a:ext cx="8712968" cy="5572164"/>
          </a:xfrm>
          <a:prstGeom prst="rect">
            <a:avLst/>
          </a:prstGeom>
          <a:noFill/>
          <a:ln>
            <a:noFill/>
          </a:ln>
        </p:spPr>
        <p:txBody>
          <a:bodyPr anchorCtr="0" anchor="t" bIns="45700" lIns="91425" spcFirstLastPara="1" rIns="91425" wrap="square" tIns="45700">
            <a:normAutofit fontScale="77500" lnSpcReduction="20000"/>
          </a:bodyPr>
          <a:lstStyle/>
          <a:p>
            <a:pPr indent="363538" lvl="0" marL="0" rtl="0" algn="just">
              <a:spcBef>
                <a:spcPts val="0"/>
              </a:spcBef>
              <a:spcAft>
                <a:spcPts val="0"/>
              </a:spcAft>
              <a:buClr>
                <a:schemeClr val="dk1"/>
              </a:buClr>
              <a:buSzPct val="100000"/>
              <a:buNone/>
            </a:pPr>
            <a:r>
              <a:rPr lang="ru-RU"/>
              <a:t>В 1969 году Х. Хели свел проблему четырех красок к исследованию множества С так называемых неустранимых конфигураций. Множество С является конечным. Но довольно большим (порядка нескольких тысяч). </a:t>
            </a:r>
            <a:endParaRPr/>
          </a:p>
          <a:p>
            <a:pPr indent="363538" lvl="0" marL="0" rtl="0" algn="just">
              <a:spcBef>
                <a:spcPts val="496"/>
              </a:spcBef>
              <a:spcAft>
                <a:spcPts val="0"/>
              </a:spcAft>
              <a:buClr>
                <a:schemeClr val="dk1"/>
              </a:buClr>
              <a:buSzPct val="100000"/>
              <a:buNone/>
            </a:pPr>
            <a:r>
              <a:t/>
            </a:r>
            <a:endParaRPr/>
          </a:p>
          <a:p>
            <a:pPr indent="363538" lvl="0" marL="0" rtl="0" algn="just">
              <a:spcBef>
                <a:spcPts val="496"/>
              </a:spcBef>
              <a:spcAft>
                <a:spcPts val="0"/>
              </a:spcAft>
              <a:buClr>
                <a:schemeClr val="dk1"/>
              </a:buClr>
              <a:buSzPct val="100000"/>
              <a:buNone/>
            </a:pPr>
            <a:r>
              <a:rPr lang="ru-RU"/>
              <a:t>Несколькими годами позже, в 1976 году математикам К. Аппелю и В. Хейкену удалось показать, что все конфигурации из множества С можно правильно раскрасить в четыре цвета. В возникающем при этом переборе существенно использовался компьютер. </a:t>
            </a:r>
            <a:endParaRPr/>
          </a:p>
          <a:p>
            <a:pPr indent="363538" lvl="0" marL="0" rtl="0" algn="just">
              <a:spcBef>
                <a:spcPts val="496"/>
              </a:spcBef>
              <a:spcAft>
                <a:spcPts val="0"/>
              </a:spcAft>
              <a:buClr>
                <a:schemeClr val="dk1"/>
              </a:buClr>
              <a:buSzPct val="100000"/>
              <a:buNone/>
            </a:pPr>
            <a:r>
              <a:t/>
            </a:r>
            <a:endParaRPr/>
          </a:p>
          <a:p>
            <a:pPr indent="363538" lvl="0" marL="0" rtl="0" algn="just">
              <a:spcBef>
                <a:spcPts val="496"/>
              </a:spcBef>
              <a:spcAft>
                <a:spcPts val="0"/>
              </a:spcAft>
              <a:buClr>
                <a:schemeClr val="dk1"/>
              </a:buClr>
              <a:buSzPct val="100000"/>
              <a:buNone/>
            </a:pPr>
            <a:r>
              <a:rPr lang="ru-RU"/>
              <a:t>Такое решение проблемы четырех красок долгое время не признавалось многими математиками, поскольку его сложно повторить. Однако сейчас практически общепризнано, что К. Аппелем и В. Хейкеном доказана гипотеза четырех красок.</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4"/>
          <p:cNvSpPr txBox="1"/>
          <p:nvPr>
            <p:ph type="title"/>
          </p:nvPr>
        </p:nvSpPr>
        <p:spPr>
          <a:xfrm>
            <a:off x="457200" y="274638"/>
            <a:ext cx="8229600" cy="6540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b="1" lang="ru-RU" sz="3200"/>
              <a:t>Терминология</a:t>
            </a:r>
            <a:endParaRPr/>
          </a:p>
        </p:txBody>
      </p:sp>
      <p:sp>
        <p:nvSpPr>
          <p:cNvPr id="480" name="Google Shape;480;p34"/>
          <p:cNvSpPr txBox="1"/>
          <p:nvPr>
            <p:ph idx="1" type="body"/>
          </p:nvPr>
        </p:nvSpPr>
        <p:spPr>
          <a:xfrm>
            <a:off x="323528" y="1000108"/>
            <a:ext cx="8496944" cy="5572164"/>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spcBef>
                <a:spcPts val="0"/>
              </a:spcBef>
              <a:spcAft>
                <a:spcPts val="0"/>
              </a:spcAft>
              <a:buClr>
                <a:schemeClr val="dk1"/>
              </a:buClr>
              <a:buSzPct val="100000"/>
              <a:buChar char="•"/>
            </a:pPr>
            <a:r>
              <a:rPr b="1" lang="ru-RU"/>
              <a:t>Путь в графе </a:t>
            </a:r>
            <a:r>
              <a:rPr lang="ru-RU"/>
              <a:t>– последовательность попарно инцидентных вершин и рёбер.</a:t>
            </a:r>
            <a:endParaRPr/>
          </a:p>
          <a:p>
            <a:pPr indent="-342900" lvl="0" marL="342900" rtl="0" algn="just">
              <a:spcBef>
                <a:spcPts val="592"/>
              </a:spcBef>
              <a:spcAft>
                <a:spcPts val="0"/>
              </a:spcAft>
              <a:buClr>
                <a:schemeClr val="dk1"/>
              </a:buClr>
              <a:buSzPct val="100000"/>
              <a:buChar char="•"/>
            </a:pPr>
            <a:r>
              <a:rPr b="1" lang="ru-RU"/>
              <a:t>Цикл в графе </a:t>
            </a:r>
            <a:r>
              <a:rPr lang="ru-RU"/>
              <a:t>– путь, заканчивающийся в вершине, из которой он начинается.</a:t>
            </a:r>
            <a:endParaRPr/>
          </a:p>
          <a:p>
            <a:pPr indent="-342900" lvl="0" marL="342900" rtl="0" algn="just">
              <a:spcBef>
                <a:spcPts val="592"/>
              </a:spcBef>
              <a:spcAft>
                <a:spcPts val="0"/>
              </a:spcAft>
              <a:buClr>
                <a:schemeClr val="dk1"/>
              </a:buClr>
              <a:buSzPct val="100000"/>
              <a:buChar char="•"/>
            </a:pPr>
            <a:r>
              <a:rPr b="1" i="1" lang="ru-RU"/>
              <a:t>Весом пути</a:t>
            </a:r>
            <a:r>
              <a:rPr lang="ru-RU"/>
              <a:t> во взвешенном графе называется сумма весов рёбер пути. </a:t>
            </a:r>
            <a:endParaRPr/>
          </a:p>
          <a:p>
            <a:pPr indent="-342900" lvl="0" marL="342900" rtl="0" algn="just">
              <a:spcBef>
                <a:spcPts val="592"/>
              </a:spcBef>
              <a:spcAft>
                <a:spcPts val="0"/>
              </a:spcAft>
              <a:buClr>
                <a:schemeClr val="dk1"/>
              </a:buClr>
              <a:buSzPct val="100000"/>
              <a:buChar char="•"/>
            </a:pPr>
            <a:r>
              <a:rPr b="1" lang="ru-RU"/>
              <a:t>Маршрутом </a:t>
            </a:r>
            <a:r>
              <a:rPr lang="ru-RU"/>
              <a:t>в графе называется последовательность вершин и ребер, начинающаяся и заканчивающаяся вершиной.</a:t>
            </a:r>
            <a:endParaRPr/>
          </a:p>
          <a:p>
            <a:pPr indent="-342900" lvl="0" marL="342900" rtl="0" algn="just">
              <a:spcBef>
                <a:spcPts val="592"/>
              </a:spcBef>
              <a:spcAft>
                <a:spcPts val="0"/>
              </a:spcAft>
              <a:buClr>
                <a:schemeClr val="dk1"/>
              </a:buClr>
              <a:buSzPct val="100000"/>
              <a:buChar char="•"/>
            </a:pPr>
            <a:r>
              <a:rPr lang="ru-RU"/>
              <a:t>Маршрут в котором все ребра различны, называется </a:t>
            </a:r>
            <a:r>
              <a:rPr b="1" lang="ru-RU"/>
              <a:t>цепью.</a:t>
            </a:r>
            <a:endParaRPr/>
          </a:p>
          <a:p>
            <a:pPr indent="-342900" lvl="0" marL="342900" rtl="0" algn="just">
              <a:spcBef>
                <a:spcPts val="592"/>
              </a:spcBef>
              <a:spcAft>
                <a:spcPts val="0"/>
              </a:spcAft>
              <a:buClr>
                <a:schemeClr val="dk1"/>
              </a:buClr>
              <a:buSzPct val="100000"/>
              <a:buChar char="•"/>
            </a:pPr>
            <a:r>
              <a:rPr b="1" lang="ru-RU"/>
              <a:t>Путь </a:t>
            </a:r>
            <a:r>
              <a:rPr lang="ru-RU"/>
              <a:t>– это … ориентированная цепь, в которой дуги имеют одинаковое направление.</a:t>
            </a:r>
            <a:endParaRPr/>
          </a:p>
          <a:p>
            <a:pPr indent="-154940" lvl="0" marL="342900" rtl="0" algn="just">
              <a:spcBef>
                <a:spcPts val="592"/>
              </a:spcBef>
              <a:spcAft>
                <a:spcPts val="0"/>
              </a:spcAft>
              <a:buClr>
                <a:schemeClr val="dk1"/>
              </a:buClr>
              <a:buSzPct val="100000"/>
              <a:buNone/>
            </a:pPr>
            <a:r>
              <a:t/>
            </a:r>
            <a:endParaRPr b="1"/>
          </a:p>
          <a:p>
            <a:pPr indent="-154940" lvl="0" marL="342900" rtl="0" algn="just">
              <a:spcBef>
                <a:spcPts val="592"/>
              </a:spcBef>
              <a:spcAft>
                <a:spcPts val="0"/>
              </a:spcAft>
              <a:buClr>
                <a:schemeClr val="dk1"/>
              </a:buClr>
              <a:buSzPct val="100000"/>
              <a:buNone/>
            </a:pPr>
            <a:r>
              <a:t/>
            </a:r>
            <a:endParaRPr/>
          </a:p>
          <a:p>
            <a:pPr indent="-154940" lvl="0" marL="342900" rtl="0" algn="just">
              <a:spcBef>
                <a:spcPts val="592"/>
              </a:spcBef>
              <a:spcAft>
                <a:spcPts val="0"/>
              </a:spcAft>
              <a:buClr>
                <a:schemeClr val="dk1"/>
              </a:buClr>
              <a:buSzPct val="100000"/>
              <a:buNone/>
            </a:pPr>
            <a:r>
              <a:t/>
            </a:r>
            <a:endParaRPr/>
          </a:p>
          <a:p>
            <a:pPr indent="-342900" lvl="0" marL="342900" rtl="0" algn="just">
              <a:spcBef>
                <a:spcPts val="592"/>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xEl>
                                              <p:pRg end="0" st="0"/>
                                            </p:txEl>
                                          </p:spTgt>
                                        </p:tgtEl>
                                        <p:attrNameLst>
                                          <p:attrName>style.visibility</p:attrName>
                                        </p:attrNameLst>
                                      </p:cBhvr>
                                      <p:to>
                                        <p:strVal val="visible"/>
                                      </p:to>
                                    </p:set>
                                    <p:animEffect filter="fade" transition="in">
                                      <p:cBhvr>
                                        <p:cTn dur="1000"/>
                                        <p:tgtEl>
                                          <p:spTgt spid="4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xEl>
                                              <p:pRg end="1" st="1"/>
                                            </p:txEl>
                                          </p:spTgt>
                                        </p:tgtEl>
                                        <p:attrNameLst>
                                          <p:attrName>style.visibility</p:attrName>
                                        </p:attrNameLst>
                                      </p:cBhvr>
                                      <p:to>
                                        <p:strVal val="visible"/>
                                      </p:to>
                                    </p:set>
                                    <p:animEffect filter="fade" transition="in">
                                      <p:cBhvr>
                                        <p:cTn dur="1000"/>
                                        <p:tgtEl>
                                          <p:spTgt spid="4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xEl>
                                              <p:pRg end="2" st="2"/>
                                            </p:txEl>
                                          </p:spTgt>
                                        </p:tgtEl>
                                        <p:attrNameLst>
                                          <p:attrName>style.visibility</p:attrName>
                                        </p:attrNameLst>
                                      </p:cBhvr>
                                      <p:to>
                                        <p:strVal val="visible"/>
                                      </p:to>
                                    </p:set>
                                    <p:animEffect filter="fade" transition="in">
                                      <p:cBhvr>
                                        <p:cTn dur="1000"/>
                                        <p:tgtEl>
                                          <p:spTgt spid="4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xEl>
                                              <p:pRg end="3" st="3"/>
                                            </p:txEl>
                                          </p:spTgt>
                                        </p:tgtEl>
                                        <p:attrNameLst>
                                          <p:attrName>style.visibility</p:attrName>
                                        </p:attrNameLst>
                                      </p:cBhvr>
                                      <p:to>
                                        <p:strVal val="visible"/>
                                      </p:to>
                                    </p:set>
                                    <p:animEffect filter="fade" transition="in">
                                      <p:cBhvr>
                                        <p:cTn dur="1000"/>
                                        <p:tgtEl>
                                          <p:spTgt spid="4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xEl>
                                              <p:pRg end="4" st="4"/>
                                            </p:txEl>
                                          </p:spTgt>
                                        </p:tgtEl>
                                        <p:attrNameLst>
                                          <p:attrName>style.visibility</p:attrName>
                                        </p:attrNameLst>
                                      </p:cBhvr>
                                      <p:to>
                                        <p:strVal val="visible"/>
                                      </p:to>
                                    </p:set>
                                    <p:animEffect filter="fade" transition="in">
                                      <p:cBhvr>
                                        <p:cTn dur="1000"/>
                                        <p:tgtEl>
                                          <p:spTgt spid="4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xEl>
                                              <p:pRg end="5" st="5"/>
                                            </p:txEl>
                                          </p:spTgt>
                                        </p:tgtEl>
                                        <p:attrNameLst>
                                          <p:attrName>style.visibility</p:attrName>
                                        </p:attrNameLst>
                                      </p:cBhvr>
                                      <p:to>
                                        <p:strVal val="visible"/>
                                      </p:to>
                                    </p:set>
                                    <p:animEffect filter="fade" transition="in">
                                      <p:cBhvr>
                                        <p:cTn dur="1000"/>
                                        <p:tgtEl>
                                          <p:spTgt spid="48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xEl>
                                              <p:pRg end="6" st="6"/>
                                            </p:txEl>
                                          </p:spTgt>
                                        </p:tgtEl>
                                        <p:attrNameLst>
                                          <p:attrName>style.visibility</p:attrName>
                                        </p:attrNameLst>
                                      </p:cBhvr>
                                      <p:to>
                                        <p:strVal val="visible"/>
                                      </p:to>
                                    </p:set>
                                    <p:animEffect filter="fade" transition="in">
                                      <p:cBhvr>
                                        <p:cTn dur="1000"/>
                                        <p:tgtEl>
                                          <p:spTgt spid="48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xEl>
                                              <p:pRg end="7" st="7"/>
                                            </p:txEl>
                                          </p:spTgt>
                                        </p:tgtEl>
                                        <p:attrNameLst>
                                          <p:attrName>style.visibility</p:attrName>
                                        </p:attrNameLst>
                                      </p:cBhvr>
                                      <p:to>
                                        <p:strVal val="visible"/>
                                      </p:to>
                                    </p:set>
                                    <p:animEffect filter="fade" transition="in">
                                      <p:cBhvr>
                                        <p:cTn dur="1000"/>
                                        <p:tgtEl>
                                          <p:spTgt spid="48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xEl>
                                              <p:pRg end="8" st="8"/>
                                            </p:txEl>
                                          </p:spTgt>
                                        </p:tgtEl>
                                        <p:attrNameLst>
                                          <p:attrName>style.visibility</p:attrName>
                                        </p:attrNameLst>
                                      </p:cBhvr>
                                      <p:to>
                                        <p:strVal val="visible"/>
                                      </p:to>
                                    </p:set>
                                    <p:animEffect filter="fade" transition="in">
                                      <p:cBhvr>
                                        <p:cTn dur="1000"/>
                                        <p:tgtEl>
                                          <p:spTgt spid="48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xEl>
                                              <p:pRg end="9" st="9"/>
                                            </p:txEl>
                                          </p:spTgt>
                                        </p:tgtEl>
                                        <p:attrNameLst>
                                          <p:attrName>style.visibility</p:attrName>
                                        </p:attrNameLst>
                                      </p:cBhvr>
                                      <p:to>
                                        <p:strVal val="visible"/>
                                      </p:to>
                                    </p:set>
                                    <p:animEffect filter="fade" transition="in">
                                      <p:cBhvr>
                                        <p:cTn dur="1000"/>
                                        <p:tgtEl>
                                          <p:spTgt spid="48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5"/>
          <p:cNvSpPr txBox="1"/>
          <p:nvPr>
            <p:ph type="title"/>
          </p:nvPr>
        </p:nvSpPr>
        <p:spPr>
          <a:xfrm>
            <a:off x="457200" y="111467"/>
            <a:ext cx="8229600" cy="65403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ru-RU"/>
              <a:t>Эйлеровы графы</a:t>
            </a:r>
            <a:endParaRPr/>
          </a:p>
        </p:txBody>
      </p:sp>
      <p:sp>
        <p:nvSpPr>
          <p:cNvPr id="486" name="Google Shape;486;p35"/>
          <p:cNvSpPr txBox="1"/>
          <p:nvPr>
            <p:ph idx="1" type="body"/>
          </p:nvPr>
        </p:nvSpPr>
        <p:spPr>
          <a:xfrm>
            <a:off x="457200" y="781461"/>
            <a:ext cx="8507288" cy="4356883"/>
          </a:xfrm>
          <a:prstGeom prst="rect">
            <a:avLst/>
          </a:prstGeom>
          <a:noFill/>
          <a:ln>
            <a:noFill/>
          </a:ln>
        </p:spPr>
        <p:txBody>
          <a:bodyPr anchorCtr="0" anchor="t" bIns="45700" lIns="91425" spcFirstLastPara="1" rIns="91425" wrap="square" tIns="45700">
            <a:normAutofit fontScale="40000" lnSpcReduction="20000"/>
          </a:bodyPr>
          <a:lstStyle/>
          <a:p>
            <a:pPr indent="357188" lvl="0" marL="0" rtl="0" algn="just">
              <a:spcBef>
                <a:spcPts val="0"/>
              </a:spcBef>
              <a:spcAft>
                <a:spcPts val="0"/>
              </a:spcAft>
              <a:buClr>
                <a:schemeClr val="dk1"/>
              </a:buClr>
              <a:buSzPct val="100000"/>
              <a:buNone/>
            </a:pPr>
            <a:r>
              <a:rPr lang="ru-RU" sz="4500"/>
              <a:t>Если граф имеет цикл (не обязательно простой), содержащий все ребра графа по одному разу, то такой цикл называется </a:t>
            </a:r>
            <a:r>
              <a:rPr b="1" lang="ru-RU" sz="4500">
                <a:solidFill>
                  <a:srgbClr val="FF0000"/>
                </a:solidFill>
              </a:rPr>
              <a:t>эйлеровым циклом</a:t>
            </a:r>
            <a:r>
              <a:rPr lang="ru-RU" sz="4500"/>
              <a:t>, а граф называется </a:t>
            </a:r>
            <a:r>
              <a:rPr b="1" lang="ru-RU" sz="4500">
                <a:solidFill>
                  <a:srgbClr val="FF0000"/>
                </a:solidFill>
              </a:rPr>
              <a:t>эйлеровым графом</a:t>
            </a:r>
            <a:r>
              <a:rPr lang="ru-RU" sz="4500"/>
              <a:t>. </a:t>
            </a:r>
            <a:endParaRPr/>
          </a:p>
          <a:p>
            <a:pPr indent="357188" lvl="0" marL="0" rtl="0" algn="just">
              <a:spcBef>
                <a:spcPts val="360"/>
              </a:spcBef>
              <a:spcAft>
                <a:spcPts val="0"/>
              </a:spcAft>
              <a:buClr>
                <a:schemeClr val="dk1"/>
              </a:buClr>
              <a:buSzPct val="100000"/>
              <a:buNone/>
            </a:pPr>
            <a:r>
              <a:rPr lang="ru-RU" sz="4500"/>
              <a:t>Эйлеров цикл содержит не только все ребра (по одному разу), но и все вершины графа (возможно по несколько раз). Ясно, что эйлеровым может быть только связный граф.</a:t>
            </a:r>
            <a:endParaRPr/>
          </a:p>
          <a:p>
            <a:pPr indent="357188" lvl="0" marL="0" rtl="0" algn="just">
              <a:spcBef>
                <a:spcPts val="360"/>
              </a:spcBef>
              <a:spcAft>
                <a:spcPts val="0"/>
              </a:spcAft>
              <a:buClr>
                <a:schemeClr val="dk1"/>
              </a:buClr>
              <a:buSzPct val="100000"/>
              <a:buNone/>
            </a:pPr>
            <a:r>
              <a:rPr lang="ru-RU" sz="4500"/>
              <a:t> Очевидно, что не все даже связные графы эйлеровы.</a:t>
            </a:r>
            <a:endParaRPr/>
          </a:p>
          <a:p>
            <a:pPr indent="357188" lvl="0" marL="0" rtl="0" algn="just">
              <a:spcBef>
                <a:spcPts val="360"/>
              </a:spcBef>
              <a:spcAft>
                <a:spcPts val="0"/>
              </a:spcAft>
              <a:buClr>
                <a:srgbClr val="FF0000"/>
              </a:buClr>
              <a:buSzPct val="100000"/>
              <a:buNone/>
            </a:pPr>
            <a:r>
              <a:rPr b="1" lang="ru-RU" sz="4500">
                <a:solidFill>
                  <a:srgbClr val="FF0000"/>
                </a:solidFill>
              </a:rPr>
              <a:t>Эйлеровым путем</a:t>
            </a:r>
            <a:r>
              <a:rPr lang="ru-RU" sz="4500"/>
              <a:t> графа называется путь, содержащий все ребра графа ровно один раз.</a:t>
            </a:r>
            <a:endParaRPr/>
          </a:p>
          <a:p>
            <a:pPr indent="357188" lvl="0" marL="0" rtl="0" algn="just">
              <a:spcBef>
                <a:spcPts val="360"/>
              </a:spcBef>
              <a:spcAft>
                <a:spcPts val="0"/>
              </a:spcAft>
              <a:buClr>
                <a:schemeClr val="dk1"/>
              </a:buClr>
              <a:buSzPct val="100000"/>
              <a:buNone/>
            </a:pPr>
            <a:r>
              <a:rPr lang="ru-RU" sz="4500"/>
              <a:t> Эйлеров граф можно нарисовать на бумаге, не отрывая от нее карандаша (начинать и заканчивать нужно в одной точке). </a:t>
            </a:r>
            <a:endParaRPr/>
          </a:p>
          <a:p>
            <a:pPr indent="357188" lvl="0" marL="0" rtl="0" algn="just">
              <a:spcBef>
                <a:spcPts val="360"/>
              </a:spcBef>
              <a:spcAft>
                <a:spcPts val="0"/>
              </a:spcAft>
              <a:buClr>
                <a:schemeClr val="dk1"/>
              </a:buClr>
              <a:buSzPct val="100000"/>
              <a:buNone/>
            </a:pPr>
            <a:r>
              <a:rPr b="1" lang="ru-RU" sz="4500"/>
              <a:t>Критерии эйлерова графа: </a:t>
            </a:r>
            <a:endParaRPr/>
          </a:p>
          <a:p>
            <a:pPr indent="-342900" lvl="0" marL="342900" rtl="0" algn="just">
              <a:spcBef>
                <a:spcPts val="360"/>
              </a:spcBef>
              <a:spcAft>
                <a:spcPts val="0"/>
              </a:spcAft>
              <a:buClr>
                <a:schemeClr val="dk1"/>
              </a:buClr>
              <a:buSzPct val="100000"/>
              <a:buChar char="•"/>
            </a:pPr>
            <a:r>
              <a:rPr lang="ru-RU" sz="4500"/>
              <a:t>Граф - связный </a:t>
            </a:r>
            <a:endParaRPr/>
          </a:p>
          <a:p>
            <a:pPr indent="-342900" lvl="0" marL="342900" rtl="0" algn="just">
              <a:spcBef>
                <a:spcPts val="360"/>
              </a:spcBef>
              <a:spcAft>
                <a:spcPts val="0"/>
              </a:spcAft>
              <a:buClr>
                <a:schemeClr val="dk1"/>
              </a:buClr>
              <a:buSzPct val="100000"/>
              <a:buChar char="•"/>
            </a:pPr>
            <a:r>
              <a:rPr lang="ru-RU" sz="4500"/>
              <a:t>Степени всех вершин – чётные.</a:t>
            </a:r>
            <a:endParaRPr/>
          </a:p>
          <a:p>
            <a:pPr indent="357188" lvl="0" marL="0" rtl="0" algn="just">
              <a:spcBef>
                <a:spcPts val="360"/>
              </a:spcBef>
              <a:spcAft>
                <a:spcPts val="0"/>
              </a:spcAft>
              <a:buClr>
                <a:schemeClr val="dk1"/>
              </a:buClr>
              <a:buSzPct val="100000"/>
              <a:buNone/>
            </a:pPr>
            <a:r>
              <a:t/>
            </a:r>
            <a:endParaRPr sz="4500"/>
          </a:p>
          <a:p>
            <a:pPr indent="357188" lvl="0" marL="0" rtl="0" algn="just">
              <a:spcBef>
                <a:spcPts val="360"/>
              </a:spcBef>
              <a:spcAft>
                <a:spcPts val="0"/>
              </a:spcAft>
              <a:buClr>
                <a:schemeClr val="dk1"/>
              </a:buClr>
              <a:buSzPct val="100000"/>
              <a:buNone/>
            </a:pPr>
            <a:r>
              <a:rPr lang="ru-RU" sz="4500"/>
              <a:t>Вышеопределенные понятия распространяются аналогично на мультиграфы. </a:t>
            </a:r>
            <a:endParaRPr/>
          </a:p>
          <a:p>
            <a:pPr indent="357188" lvl="0" marL="0" rtl="0" algn="just">
              <a:spcBef>
                <a:spcPts val="256"/>
              </a:spcBef>
              <a:spcAft>
                <a:spcPts val="0"/>
              </a:spcAft>
              <a:buClr>
                <a:schemeClr val="dk1"/>
              </a:buClr>
              <a:buSzPct val="100000"/>
              <a:buNone/>
            </a:pPr>
            <a:r>
              <a:t/>
            </a:r>
            <a:endParaRPr/>
          </a:p>
        </p:txBody>
      </p:sp>
      <p:grpSp>
        <p:nvGrpSpPr>
          <p:cNvPr id="487" name="Google Shape;487;p35"/>
          <p:cNvGrpSpPr/>
          <p:nvPr/>
        </p:nvGrpSpPr>
        <p:grpSpPr>
          <a:xfrm rot="5400000">
            <a:off x="2352006" y="4362936"/>
            <a:ext cx="1599567" cy="2840420"/>
            <a:chOff x="2231646" y="4383914"/>
            <a:chExt cx="1357322" cy="2357454"/>
          </a:xfrm>
        </p:grpSpPr>
        <p:sp>
          <p:nvSpPr>
            <p:cNvPr id="488" name="Google Shape;488;p35"/>
            <p:cNvSpPr/>
            <p:nvPr/>
          </p:nvSpPr>
          <p:spPr>
            <a:xfrm>
              <a:off x="2231646" y="5098294"/>
              <a:ext cx="214314" cy="214314"/>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9" name="Google Shape;489;p35"/>
            <p:cNvSpPr/>
            <p:nvPr/>
          </p:nvSpPr>
          <p:spPr>
            <a:xfrm>
              <a:off x="2803150" y="6527054"/>
              <a:ext cx="214314" cy="214314"/>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0" name="Google Shape;490;p35"/>
            <p:cNvSpPr/>
            <p:nvPr/>
          </p:nvSpPr>
          <p:spPr>
            <a:xfrm>
              <a:off x="2803150" y="4383914"/>
              <a:ext cx="214314" cy="214314"/>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1" name="Google Shape;491;p35"/>
            <p:cNvSpPr/>
            <p:nvPr/>
          </p:nvSpPr>
          <p:spPr>
            <a:xfrm>
              <a:off x="3374654" y="5098294"/>
              <a:ext cx="214314" cy="214314"/>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2" name="Google Shape;492;p35"/>
            <p:cNvSpPr/>
            <p:nvPr/>
          </p:nvSpPr>
          <p:spPr>
            <a:xfrm>
              <a:off x="3374654" y="5884112"/>
              <a:ext cx="214314" cy="214314"/>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3" name="Google Shape;493;p35"/>
            <p:cNvSpPr/>
            <p:nvPr/>
          </p:nvSpPr>
          <p:spPr>
            <a:xfrm>
              <a:off x="2231646" y="5812674"/>
              <a:ext cx="214314" cy="214314"/>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94" name="Google Shape;494;p35"/>
            <p:cNvCxnSpPr>
              <a:stCxn id="493" idx="0"/>
              <a:endCxn id="488" idx="4"/>
            </p:cNvCxnSpPr>
            <p:nvPr/>
          </p:nvCxnSpPr>
          <p:spPr>
            <a:xfrm rot="-5400000">
              <a:off x="2088753" y="5562624"/>
              <a:ext cx="500100" cy="0"/>
            </a:xfrm>
            <a:prstGeom prst="straightConnector1">
              <a:avLst/>
            </a:prstGeom>
            <a:noFill/>
            <a:ln cap="flat" cmpd="sng" w="63500">
              <a:solidFill>
                <a:srgbClr val="4A7DBA"/>
              </a:solidFill>
              <a:prstDash val="solid"/>
              <a:round/>
              <a:headEnd len="sm" w="sm" type="none"/>
              <a:tailEnd len="sm" w="sm" type="none"/>
            </a:ln>
          </p:spPr>
        </p:cxnSp>
        <p:cxnSp>
          <p:nvCxnSpPr>
            <p:cNvPr id="495" name="Google Shape;495;p35"/>
            <p:cNvCxnSpPr>
              <a:stCxn id="488" idx="6"/>
              <a:endCxn id="491" idx="2"/>
            </p:cNvCxnSpPr>
            <p:nvPr/>
          </p:nvCxnSpPr>
          <p:spPr>
            <a:xfrm rot="10800000">
              <a:off x="2910360" y="4741051"/>
              <a:ext cx="0" cy="928800"/>
            </a:xfrm>
            <a:prstGeom prst="straightConnector1">
              <a:avLst/>
            </a:prstGeom>
            <a:noFill/>
            <a:ln cap="flat" cmpd="sng" w="63500">
              <a:solidFill>
                <a:srgbClr val="4A7DBA"/>
              </a:solidFill>
              <a:prstDash val="solid"/>
              <a:round/>
              <a:headEnd len="sm" w="sm" type="none"/>
              <a:tailEnd len="sm" w="sm" type="none"/>
            </a:ln>
          </p:spPr>
        </p:cxnSp>
        <p:cxnSp>
          <p:nvCxnSpPr>
            <p:cNvPr id="496" name="Google Shape;496;p35"/>
            <p:cNvCxnSpPr>
              <a:stCxn id="491" idx="0"/>
              <a:endCxn id="490" idx="5"/>
            </p:cNvCxnSpPr>
            <p:nvPr/>
          </p:nvCxnSpPr>
          <p:spPr>
            <a:xfrm flipH="1" rot="5400000">
              <a:off x="2968211" y="4584694"/>
              <a:ext cx="531600" cy="495600"/>
            </a:xfrm>
            <a:prstGeom prst="straightConnector1">
              <a:avLst/>
            </a:prstGeom>
            <a:noFill/>
            <a:ln cap="flat" cmpd="sng" w="63500">
              <a:solidFill>
                <a:srgbClr val="4A7DBA"/>
              </a:solidFill>
              <a:prstDash val="solid"/>
              <a:round/>
              <a:headEnd len="sm" w="sm" type="none"/>
              <a:tailEnd len="sm" w="sm" type="none"/>
            </a:ln>
          </p:spPr>
        </p:cxnSp>
        <p:cxnSp>
          <p:nvCxnSpPr>
            <p:cNvPr id="497" name="Google Shape;497;p35"/>
            <p:cNvCxnSpPr>
              <a:stCxn id="492" idx="1"/>
              <a:endCxn id="488" idx="5"/>
            </p:cNvCxnSpPr>
            <p:nvPr/>
          </p:nvCxnSpPr>
          <p:spPr>
            <a:xfrm flipH="1" rot="5400000">
              <a:off x="2593190" y="5102648"/>
              <a:ext cx="634200" cy="991500"/>
            </a:xfrm>
            <a:prstGeom prst="straightConnector1">
              <a:avLst/>
            </a:prstGeom>
            <a:noFill/>
            <a:ln cap="flat" cmpd="sng" w="63500">
              <a:solidFill>
                <a:srgbClr val="4A7DBA"/>
              </a:solidFill>
              <a:prstDash val="solid"/>
              <a:round/>
              <a:headEnd len="sm" w="sm" type="none"/>
              <a:tailEnd len="sm" w="sm" type="none"/>
            </a:ln>
          </p:spPr>
        </p:cxnSp>
        <p:cxnSp>
          <p:nvCxnSpPr>
            <p:cNvPr id="498" name="Google Shape;498;p35"/>
            <p:cNvCxnSpPr>
              <a:stCxn id="492" idx="0"/>
              <a:endCxn id="491" idx="4"/>
            </p:cNvCxnSpPr>
            <p:nvPr/>
          </p:nvCxnSpPr>
          <p:spPr>
            <a:xfrm rot="-5400000">
              <a:off x="3196061" y="5598362"/>
              <a:ext cx="571500" cy="0"/>
            </a:xfrm>
            <a:prstGeom prst="straightConnector1">
              <a:avLst/>
            </a:prstGeom>
            <a:noFill/>
            <a:ln cap="flat" cmpd="sng" w="63500">
              <a:solidFill>
                <a:srgbClr val="4A7DBA"/>
              </a:solidFill>
              <a:prstDash val="solid"/>
              <a:round/>
              <a:headEnd len="sm" w="sm" type="none"/>
              <a:tailEnd len="sm" w="sm" type="none"/>
            </a:ln>
          </p:spPr>
        </p:cxnSp>
        <p:cxnSp>
          <p:nvCxnSpPr>
            <p:cNvPr id="499" name="Google Shape;499;p35"/>
            <p:cNvCxnSpPr>
              <a:stCxn id="488" idx="0"/>
              <a:endCxn id="490" idx="2"/>
            </p:cNvCxnSpPr>
            <p:nvPr/>
          </p:nvCxnSpPr>
          <p:spPr>
            <a:xfrm rot="-5400000">
              <a:off x="2267403" y="4562494"/>
              <a:ext cx="607200" cy="464400"/>
            </a:xfrm>
            <a:prstGeom prst="straightConnector1">
              <a:avLst/>
            </a:prstGeom>
            <a:noFill/>
            <a:ln cap="flat" cmpd="sng" w="63500">
              <a:solidFill>
                <a:srgbClr val="4A7DBA"/>
              </a:solidFill>
              <a:prstDash val="solid"/>
              <a:round/>
              <a:headEnd len="sm" w="sm" type="none"/>
              <a:tailEnd len="sm" w="sm" type="none"/>
            </a:ln>
          </p:spPr>
        </p:cxnSp>
        <p:cxnSp>
          <p:nvCxnSpPr>
            <p:cNvPr id="500" name="Google Shape;500;p35"/>
            <p:cNvCxnSpPr>
              <a:stCxn id="493" idx="6"/>
              <a:endCxn id="491" idx="3"/>
            </p:cNvCxnSpPr>
            <p:nvPr/>
          </p:nvCxnSpPr>
          <p:spPr>
            <a:xfrm rot="-5400000">
              <a:off x="2606610" y="5120481"/>
              <a:ext cx="638700" cy="960000"/>
            </a:xfrm>
            <a:prstGeom prst="straightConnector1">
              <a:avLst/>
            </a:prstGeom>
            <a:noFill/>
            <a:ln cap="flat" cmpd="sng" w="63500">
              <a:solidFill>
                <a:srgbClr val="4A7DBA"/>
              </a:solidFill>
              <a:prstDash val="solid"/>
              <a:round/>
              <a:headEnd len="sm" w="sm" type="none"/>
              <a:tailEnd len="sm" w="sm" type="none"/>
            </a:ln>
          </p:spPr>
        </p:cxnSp>
        <p:cxnSp>
          <p:nvCxnSpPr>
            <p:cNvPr id="501" name="Google Shape;501;p35"/>
            <p:cNvCxnSpPr>
              <a:stCxn id="492" idx="2"/>
              <a:endCxn id="493" idx="5"/>
            </p:cNvCxnSpPr>
            <p:nvPr/>
          </p:nvCxnSpPr>
          <p:spPr>
            <a:xfrm rot="5400000">
              <a:off x="2892554" y="5513369"/>
              <a:ext cx="4200" cy="960000"/>
            </a:xfrm>
            <a:prstGeom prst="straightConnector1">
              <a:avLst/>
            </a:prstGeom>
            <a:noFill/>
            <a:ln cap="flat" cmpd="sng" w="63500">
              <a:solidFill>
                <a:srgbClr val="4A7DBA"/>
              </a:solidFill>
              <a:prstDash val="solid"/>
              <a:round/>
              <a:headEnd len="sm" w="sm" type="none"/>
              <a:tailEnd len="sm" w="sm" type="none"/>
            </a:ln>
          </p:spPr>
        </p:cxnSp>
        <p:cxnSp>
          <p:nvCxnSpPr>
            <p:cNvPr id="502" name="Google Shape;502;p35"/>
            <p:cNvCxnSpPr>
              <a:stCxn id="489" idx="6"/>
              <a:endCxn id="492" idx="4"/>
            </p:cNvCxnSpPr>
            <p:nvPr/>
          </p:nvCxnSpPr>
          <p:spPr>
            <a:xfrm rot="-5400000">
              <a:off x="2981764" y="6134111"/>
              <a:ext cx="535800" cy="464400"/>
            </a:xfrm>
            <a:prstGeom prst="straightConnector1">
              <a:avLst/>
            </a:prstGeom>
            <a:noFill/>
            <a:ln cap="flat" cmpd="sng" w="63500">
              <a:solidFill>
                <a:srgbClr val="4A7DBA"/>
              </a:solidFill>
              <a:prstDash val="solid"/>
              <a:round/>
              <a:headEnd len="sm" w="sm" type="none"/>
              <a:tailEnd len="sm" w="sm" type="none"/>
            </a:ln>
          </p:spPr>
        </p:cxnSp>
        <p:cxnSp>
          <p:nvCxnSpPr>
            <p:cNvPr id="503" name="Google Shape;503;p35"/>
            <p:cNvCxnSpPr>
              <a:stCxn id="489" idx="1"/>
              <a:endCxn id="493" idx="4"/>
            </p:cNvCxnSpPr>
            <p:nvPr/>
          </p:nvCxnSpPr>
          <p:spPr>
            <a:xfrm flipH="1" rot="5400000">
              <a:off x="2320936" y="6044840"/>
              <a:ext cx="531600" cy="495600"/>
            </a:xfrm>
            <a:prstGeom prst="straightConnector1">
              <a:avLst/>
            </a:prstGeom>
            <a:noFill/>
            <a:ln cap="flat" cmpd="sng" w="63500">
              <a:solidFill>
                <a:srgbClr val="4A7DBA"/>
              </a:solidFill>
              <a:prstDash val="solid"/>
              <a:round/>
              <a:headEnd len="sm" w="sm" type="none"/>
              <a:tailEnd len="sm" w="sm" type="none"/>
            </a:ln>
          </p:spPr>
        </p:cxnSp>
      </p:grpSp>
      <p:grpSp>
        <p:nvGrpSpPr>
          <p:cNvPr id="504" name="Google Shape;504;p35"/>
          <p:cNvGrpSpPr/>
          <p:nvPr/>
        </p:nvGrpSpPr>
        <p:grpSpPr>
          <a:xfrm>
            <a:off x="6444208" y="4809087"/>
            <a:ext cx="2071702" cy="1857388"/>
            <a:chOff x="4660538" y="4741104"/>
            <a:chExt cx="2071702" cy="1857388"/>
          </a:xfrm>
        </p:grpSpPr>
        <p:sp>
          <p:nvSpPr>
            <p:cNvPr id="505" name="Google Shape;505;p35"/>
            <p:cNvSpPr/>
            <p:nvPr/>
          </p:nvSpPr>
          <p:spPr>
            <a:xfrm>
              <a:off x="4874852" y="6312740"/>
              <a:ext cx="214314" cy="214314"/>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6" name="Google Shape;506;p35"/>
            <p:cNvSpPr/>
            <p:nvPr/>
          </p:nvSpPr>
          <p:spPr>
            <a:xfrm>
              <a:off x="6232174" y="6384178"/>
              <a:ext cx="214314" cy="214314"/>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7" name="Google Shape;507;p35"/>
            <p:cNvSpPr/>
            <p:nvPr/>
          </p:nvSpPr>
          <p:spPr>
            <a:xfrm>
              <a:off x="4660538" y="5241170"/>
              <a:ext cx="214314" cy="214314"/>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8" name="Google Shape;508;p35"/>
            <p:cNvSpPr/>
            <p:nvPr/>
          </p:nvSpPr>
          <p:spPr>
            <a:xfrm>
              <a:off x="6517926" y="5312608"/>
              <a:ext cx="214314" cy="214314"/>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9" name="Google Shape;509;p35"/>
            <p:cNvSpPr/>
            <p:nvPr/>
          </p:nvSpPr>
          <p:spPr>
            <a:xfrm>
              <a:off x="5589232" y="4741104"/>
              <a:ext cx="214314" cy="214314"/>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510" name="Google Shape;510;p35"/>
            <p:cNvCxnSpPr>
              <a:stCxn id="505" idx="7"/>
              <a:endCxn id="508" idx="3"/>
            </p:cNvCxnSpPr>
            <p:nvPr/>
          </p:nvCxnSpPr>
          <p:spPr>
            <a:xfrm flipH="1" rot="10800000">
              <a:off x="5057780" y="5495426"/>
              <a:ext cx="1491600" cy="848700"/>
            </a:xfrm>
            <a:prstGeom prst="straightConnector1">
              <a:avLst/>
            </a:prstGeom>
            <a:noFill/>
            <a:ln cap="flat" cmpd="sng" w="63500">
              <a:solidFill>
                <a:srgbClr val="4A7DBA"/>
              </a:solidFill>
              <a:prstDash val="solid"/>
              <a:round/>
              <a:headEnd len="sm" w="sm" type="none"/>
              <a:tailEnd len="sm" w="sm" type="none"/>
            </a:ln>
          </p:spPr>
        </p:cxnSp>
        <p:cxnSp>
          <p:nvCxnSpPr>
            <p:cNvPr id="511" name="Google Shape;511;p35"/>
            <p:cNvCxnSpPr>
              <a:stCxn id="506" idx="1"/>
              <a:endCxn id="507" idx="5"/>
            </p:cNvCxnSpPr>
            <p:nvPr/>
          </p:nvCxnSpPr>
          <p:spPr>
            <a:xfrm rot="10800000">
              <a:off x="4843360" y="5424064"/>
              <a:ext cx="1420200" cy="991500"/>
            </a:xfrm>
            <a:prstGeom prst="straightConnector1">
              <a:avLst/>
            </a:prstGeom>
            <a:noFill/>
            <a:ln cap="flat" cmpd="sng" w="63500">
              <a:solidFill>
                <a:srgbClr val="4A7DBA"/>
              </a:solidFill>
              <a:prstDash val="solid"/>
              <a:round/>
              <a:headEnd len="sm" w="sm" type="none"/>
              <a:tailEnd len="sm" w="sm" type="none"/>
            </a:ln>
          </p:spPr>
        </p:cxnSp>
        <p:cxnSp>
          <p:nvCxnSpPr>
            <p:cNvPr id="512" name="Google Shape;512;p35"/>
            <p:cNvCxnSpPr>
              <a:stCxn id="506" idx="0"/>
              <a:endCxn id="509" idx="5"/>
            </p:cNvCxnSpPr>
            <p:nvPr/>
          </p:nvCxnSpPr>
          <p:spPr>
            <a:xfrm rot="10800000">
              <a:off x="5772031" y="4924078"/>
              <a:ext cx="567300" cy="1460100"/>
            </a:xfrm>
            <a:prstGeom prst="straightConnector1">
              <a:avLst/>
            </a:prstGeom>
            <a:noFill/>
            <a:ln cap="flat" cmpd="sng" w="63500">
              <a:solidFill>
                <a:srgbClr val="4A7DBA"/>
              </a:solidFill>
              <a:prstDash val="solid"/>
              <a:round/>
              <a:headEnd len="sm" w="sm" type="none"/>
              <a:tailEnd len="sm" w="sm" type="none"/>
            </a:ln>
          </p:spPr>
        </p:cxnSp>
        <p:cxnSp>
          <p:nvCxnSpPr>
            <p:cNvPr id="513" name="Google Shape;513;p35"/>
            <p:cNvCxnSpPr>
              <a:stCxn id="505" idx="0"/>
              <a:endCxn id="509" idx="3"/>
            </p:cNvCxnSpPr>
            <p:nvPr/>
          </p:nvCxnSpPr>
          <p:spPr>
            <a:xfrm flipH="1" rot="10800000">
              <a:off x="4982009" y="4924040"/>
              <a:ext cx="638700" cy="1388700"/>
            </a:xfrm>
            <a:prstGeom prst="straightConnector1">
              <a:avLst/>
            </a:prstGeom>
            <a:noFill/>
            <a:ln cap="flat" cmpd="sng" w="63500">
              <a:solidFill>
                <a:srgbClr val="4A7DBA"/>
              </a:solidFill>
              <a:prstDash val="solid"/>
              <a:round/>
              <a:headEnd len="sm" w="sm" type="none"/>
              <a:tailEnd len="sm" w="sm" type="none"/>
            </a:ln>
          </p:spPr>
        </p:cxnSp>
        <p:cxnSp>
          <p:nvCxnSpPr>
            <p:cNvPr id="514" name="Google Shape;514;p35"/>
            <p:cNvCxnSpPr>
              <a:stCxn id="507" idx="6"/>
              <a:endCxn id="508" idx="2"/>
            </p:cNvCxnSpPr>
            <p:nvPr/>
          </p:nvCxnSpPr>
          <p:spPr>
            <a:xfrm>
              <a:off x="4874852" y="5348327"/>
              <a:ext cx="1643100" cy="71400"/>
            </a:xfrm>
            <a:prstGeom prst="straightConnector1">
              <a:avLst/>
            </a:prstGeom>
            <a:noFill/>
            <a:ln cap="flat" cmpd="sng" w="63500">
              <a:solidFill>
                <a:srgbClr val="4A7DBA"/>
              </a:solidFill>
              <a:prstDash val="solid"/>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0" st="0"/>
                                            </p:txEl>
                                          </p:spTgt>
                                        </p:tgtEl>
                                        <p:attrNameLst>
                                          <p:attrName>style.visibility</p:attrName>
                                        </p:attrNameLst>
                                      </p:cBhvr>
                                      <p:to>
                                        <p:strVal val="visible"/>
                                      </p:to>
                                    </p:set>
                                    <p:animEffect filter="fade" transition="in">
                                      <p:cBhvr>
                                        <p:cTn dur="1000"/>
                                        <p:tgtEl>
                                          <p:spTgt spid="4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1" st="1"/>
                                            </p:txEl>
                                          </p:spTgt>
                                        </p:tgtEl>
                                        <p:attrNameLst>
                                          <p:attrName>style.visibility</p:attrName>
                                        </p:attrNameLst>
                                      </p:cBhvr>
                                      <p:to>
                                        <p:strVal val="visible"/>
                                      </p:to>
                                    </p:set>
                                    <p:animEffect filter="fade" transition="in">
                                      <p:cBhvr>
                                        <p:cTn dur="1000"/>
                                        <p:tgtEl>
                                          <p:spTgt spid="4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2" st="2"/>
                                            </p:txEl>
                                          </p:spTgt>
                                        </p:tgtEl>
                                        <p:attrNameLst>
                                          <p:attrName>style.visibility</p:attrName>
                                        </p:attrNameLst>
                                      </p:cBhvr>
                                      <p:to>
                                        <p:strVal val="visible"/>
                                      </p:to>
                                    </p:set>
                                    <p:animEffect filter="fade" transition="in">
                                      <p:cBhvr>
                                        <p:cTn dur="1000"/>
                                        <p:tgtEl>
                                          <p:spTgt spid="4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3" st="3"/>
                                            </p:txEl>
                                          </p:spTgt>
                                        </p:tgtEl>
                                        <p:attrNameLst>
                                          <p:attrName>style.visibility</p:attrName>
                                        </p:attrNameLst>
                                      </p:cBhvr>
                                      <p:to>
                                        <p:strVal val="visible"/>
                                      </p:to>
                                    </p:set>
                                    <p:animEffect filter="fade" transition="in">
                                      <p:cBhvr>
                                        <p:cTn dur="1000"/>
                                        <p:tgtEl>
                                          <p:spTgt spid="4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4" st="4"/>
                                            </p:txEl>
                                          </p:spTgt>
                                        </p:tgtEl>
                                        <p:attrNameLst>
                                          <p:attrName>style.visibility</p:attrName>
                                        </p:attrNameLst>
                                      </p:cBhvr>
                                      <p:to>
                                        <p:strVal val="visible"/>
                                      </p:to>
                                    </p:set>
                                    <p:animEffect filter="fade" transition="in">
                                      <p:cBhvr>
                                        <p:cTn dur="1000"/>
                                        <p:tgtEl>
                                          <p:spTgt spid="4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5" st="5"/>
                                            </p:txEl>
                                          </p:spTgt>
                                        </p:tgtEl>
                                        <p:attrNameLst>
                                          <p:attrName>style.visibility</p:attrName>
                                        </p:attrNameLst>
                                      </p:cBhvr>
                                      <p:to>
                                        <p:strVal val="visible"/>
                                      </p:to>
                                    </p:set>
                                    <p:animEffect filter="fade" transition="in">
                                      <p:cBhvr>
                                        <p:cTn dur="1000"/>
                                        <p:tgtEl>
                                          <p:spTgt spid="48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6" st="6"/>
                                            </p:txEl>
                                          </p:spTgt>
                                        </p:tgtEl>
                                        <p:attrNameLst>
                                          <p:attrName>style.visibility</p:attrName>
                                        </p:attrNameLst>
                                      </p:cBhvr>
                                      <p:to>
                                        <p:strVal val="visible"/>
                                      </p:to>
                                    </p:set>
                                    <p:animEffect filter="fade" transition="in">
                                      <p:cBhvr>
                                        <p:cTn dur="1000"/>
                                        <p:tgtEl>
                                          <p:spTgt spid="48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7" st="7"/>
                                            </p:txEl>
                                          </p:spTgt>
                                        </p:tgtEl>
                                        <p:attrNameLst>
                                          <p:attrName>style.visibility</p:attrName>
                                        </p:attrNameLst>
                                      </p:cBhvr>
                                      <p:to>
                                        <p:strVal val="visible"/>
                                      </p:to>
                                    </p:set>
                                    <p:animEffect filter="fade" transition="in">
                                      <p:cBhvr>
                                        <p:cTn dur="1000"/>
                                        <p:tgtEl>
                                          <p:spTgt spid="48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8" st="8"/>
                                            </p:txEl>
                                          </p:spTgt>
                                        </p:tgtEl>
                                        <p:attrNameLst>
                                          <p:attrName>style.visibility</p:attrName>
                                        </p:attrNameLst>
                                      </p:cBhvr>
                                      <p:to>
                                        <p:strVal val="visible"/>
                                      </p:to>
                                    </p:set>
                                    <p:animEffect filter="fade" transition="in">
                                      <p:cBhvr>
                                        <p:cTn dur="1000"/>
                                        <p:tgtEl>
                                          <p:spTgt spid="48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9" st="9"/>
                                            </p:txEl>
                                          </p:spTgt>
                                        </p:tgtEl>
                                        <p:attrNameLst>
                                          <p:attrName>style.visibility</p:attrName>
                                        </p:attrNameLst>
                                      </p:cBhvr>
                                      <p:to>
                                        <p:strVal val="visible"/>
                                      </p:to>
                                    </p:set>
                                    <p:animEffect filter="fade" transition="in">
                                      <p:cBhvr>
                                        <p:cTn dur="1000"/>
                                        <p:tgtEl>
                                          <p:spTgt spid="48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10" st="10"/>
                                            </p:txEl>
                                          </p:spTgt>
                                        </p:tgtEl>
                                        <p:attrNameLst>
                                          <p:attrName>style.visibility</p:attrName>
                                        </p:attrNameLst>
                                      </p:cBhvr>
                                      <p:to>
                                        <p:strVal val="visible"/>
                                      </p:to>
                                    </p:set>
                                    <p:animEffect filter="fade" transition="in">
                                      <p:cBhvr>
                                        <p:cTn dur="1000"/>
                                        <p:tgtEl>
                                          <p:spTgt spid="486">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36"/>
          <p:cNvSpPr/>
          <p:nvPr/>
        </p:nvSpPr>
        <p:spPr>
          <a:xfrm>
            <a:off x="250379" y="324921"/>
            <a:ext cx="8570093" cy="304698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ru-RU" sz="2400">
                <a:solidFill>
                  <a:schemeClr val="dk1"/>
                </a:solidFill>
                <a:latin typeface="Calibri"/>
                <a:ea typeface="Calibri"/>
                <a:cs typeface="Calibri"/>
                <a:sym typeface="Calibri"/>
              </a:rPr>
              <a:t>Леонард Эйлер (1707-1783) первым в своей знаменитой задаче о Кёнигсбергских мостах, датированную 1736 годом, рассмотрел вопрос о существовании таких циклов в графах.</a:t>
            </a:r>
            <a:br>
              <a:rPr lang="ru-RU" sz="2400">
                <a:solidFill>
                  <a:schemeClr val="dk1"/>
                </a:solidFill>
                <a:latin typeface="Calibri"/>
                <a:ea typeface="Calibri"/>
                <a:cs typeface="Calibri"/>
                <a:sym typeface="Calibri"/>
              </a:rPr>
            </a:br>
            <a:r>
              <a:rPr lang="ru-RU" sz="2400">
                <a:solidFill>
                  <a:schemeClr val="dk1"/>
                </a:solidFill>
                <a:latin typeface="Calibri"/>
                <a:ea typeface="Calibri"/>
                <a:cs typeface="Calibri"/>
                <a:sym typeface="Calibri"/>
              </a:rPr>
              <a:t>	Кёнигсберг (теперь Калининград) расположен на обоих берегах реки Прегел и на двух островах этой реки. Берега реки и два острова соединены семью мостами, как показано на карте.</a:t>
            </a:r>
            <a:endParaRPr/>
          </a:p>
          <a:p>
            <a:pPr indent="0" lvl="0" marL="0" marR="0" rtl="0" algn="just">
              <a:spcBef>
                <a:spcPts val="0"/>
              </a:spcBef>
              <a:spcAft>
                <a:spcPts val="0"/>
              </a:spcAft>
              <a:buNone/>
            </a:pPr>
            <a:r>
              <a:rPr lang="ru-RU" sz="2400">
                <a:solidFill>
                  <a:schemeClr val="dk1"/>
                </a:solidFill>
                <a:latin typeface="Calibri"/>
                <a:ea typeface="Calibri"/>
                <a:cs typeface="Calibri"/>
                <a:sym typeface="Calibri"/>
              </a:rPr>
              <a:t>	</a:t>
            </a:r>
            <a:endParaRPr/>
          </a:p>
        </p:txBody>
      </p:sp>
      <p:pic>
        <p:nvPicPr>
          <p:cNvPr descr="Загадка семи мостов Кенигсберга | Калининград. Инсайт | Яндекс Дзен" id="521" name="Google Shape;521;p36"/>
          <p:cNvPicPr preferRelativeResize="0"/>
          <p:nvPr/>
        </p:nvPicPr>
        <p:blipFill rotWithShape="1">
          <a:blip r:embed="rId3">
            <a:alphaModFix/>
          </a:blip>
          <a:srcRect b="0" l="0" r="0" t="0"/>
          <a:stretch/>
        </p:blipFill>
        <p:spPr>
          <a:xfrm>
            <a:off x="3707904" y="2924944"/>
            <a:ext cx="5081880" cy="3608135"/>
          </a:xfrm>
          <a:prstGeom prst="rect">
            <a:avLst/>
          </a:prstGeom>
          <a:noFill/>
          <a:ln>
            <a:noFill/>
          </a:ln>
        </p:spPr>
      </p:pic>
      <p:sp>
        <p:nvSpPr>
          <p:cNvPr id="522" name="Google Shape;522;p36"/>
          <p:cNvSpPr/>
          <p:nvPr/>
        </p:nvSpPr>
        <p:spPr>
          <a:xfrm>
            <a:off x="179512" y="3051505"/>
            <a:ext cx="3306479" cy="378565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ru-RU" sz="2400">
                <a:solidFill>
                  <a:schemeClr val="dk1"/>
                </a:solidFill>
                <a:latin typeface="Calibri"/>
                <a:ea typeface="Calibri"/>
                <a:cs typeface="Calibri"/>
                <a:sym typeface="Calibri"/>
              </a:rPr>
              <a:t>Жители Кенигсберга интересовались, могут ли они, начав путь с одного участка суши, обойти все мосты, посетив каждый лишь однажды, и вернуться в точку начала пути, не переплывая реки.</a:t>
            </a:r>
            <a:br>
              <a:rPr lang="ru-RU" sz="2400">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37"/>
          <p:cNvSpPr txBox="1"/>
          <p:nvPr>
            <p:ph idx="1" type="body"/>
          </p:nvPr>
        </p:nvSpPr>
        <p:spPr>
          <a:xfrm>
            <a:off x="107504" y="116632"/>
            <a:ext cx="8856984" cy="4464496"/>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Clr>
                <a:schemeClr val="dk1"/>
              </a:buClr>
              <a:buSzPts val="2400"/>
              <a:buNone/>
            </a:pPr>
            <a:r>
              <a:rPr lang="ru-RU" sz="2400"/>
              <a:t>Задача заключалась в следующем: найти путь с требуемыми свойствами или доказать, что такого пути не существует. Жители Кенигсберга не могли найти такого пути.</a:t>
            </a:r>
            <a:endParaRPr/>
          </a:p>
          <a:p>
            <a:pPr indent="-342900" lvl="0" marL="342900" rtl="0" algn="just">
              <a:lnSpc>
                <a:spcPct val="80000"/>
              </a:lnSpc>
              <a:spcBef>
                <a:spcPts val="480"/>
              </a:spcBef>
              <a:spcAft>
                <a:spcPts val="0"/>
              </a:spcAft>
              <a:buClr>
                <a:schemeClr val="dk1"/>
              </a:buClr>
              <a:buSzPts val="2400"/>
              <a:buNone/>
            </a:pPr>
            <a:r>
              <a:rPr lang="ru-RU" sz="2400"/>
              <a:t>Уточним вопрос: можно ли начав с некоторой точки, совершить прогулку и вернуться в исходную точку, пройдя по каждому мосту ровно один раз.</a:t>
            </a:r>
            <a:endParaRPr/>
          </a:p>
          <a:p>
            <a:pPr indent="-342900" lvl="0" marL="342900" rtl="0" algn="just">
              <a:lnSpc>
                <a:spcPct val="80000"/>
              </a:lnSpc>
              <a:spcBef>
                <a:spcPts val="480"/>
              </a:spcBef>
              <a:spcAft>
                <a:spcPts val="0"/>
              </a:spcAft>
              <a:buClr>
                <a:schemeClr val="dk1"/>
              </a:buClr>
              <a:buSzPts val="2400"/>
              <a:buNone/>
            </a:pPr>
            <a:r>
              <a:rPr lang="ru-RU" sz="2400"/>
              <a:t>Эйлер представил географию указанного района Кёнигсберга в виде графа. Оба берега реки и острова изображены вершинами графа, а рёбра – соответствуют мостам, соединяющим эти участки суши.</a:t>
            </a:r>
            <a:endParaRPr/>
          </a:p>
          <a:p>
            <a:pPr indent="-342900" lvl="0" marL="342900" rtl="0" algn="just">
              <a:lnSpc>
                <a:spcPct val="80000"/>
              </a:lnSpc>
              <a:spcBef>
                <a:spcPts val="480"/>
              </a:spcBef>
              <a:spcAft>
                <a:spcPts val="0"/>
              </a:spcAft>
              <a:buClr>
                <a:schemeClr val="dk1"/>
              </a:buClr>
              <a:buSzPts val="2400"/>
              <a:buNone/>
            </a:pPr>
            <a:r>
              <a:rPr lang="ru-RU" sz="2400"/>
              <a:t>Переформулируем задачу на языке теории графов. Следует выяснить, существует ли замкнутый путь, который включает все ребра графа, изображенного на правом рисунке.</a:t>
            </a:r>
            <a:endParaRPr/>
          </a:p>
        </p:txBody>
      </p:sp>
      <p:pic>
        <p:nvPicPr>
          <p:cNvPr descr="Карта Кёнигсберга и эквивалентный ей граф" id="528" name="Google Shape;528;p37"/>
          <p:cNvPicPr preferRelativeResize="0"/>
          <p:nvPr/>
        </p:nvPicPr>
        <p:blipFill rotWithShape="1">
          <a:blip r:embed="rId3">
            <a:alphaModFix/>
          </a:blip>
          <a:srcRect b="0" l="0" r="0" t="0"/>
          <a:stretch/>
        </p:blipFill>
        <p:spPr>
          <a:xfrm>
            <a:off x="321439" y="4169600"/>
            <a:ext cx="8501122" cy="257176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xEl>
                                              <p:pRg end="0" st="0"/>
                                            </p:txEl>
                                          </p:spTgt>
                                        </p:tgtEl>
                                        <p:attrNameLst>
                                          <p:attrName>style.visibility</p:attrName>
                                        </p:attrNameLst>
                                      </p:cBhvr>
                                      <p:to>
                                        <p:strVal val="visible"/>
                                      </p:to>
                                    </p:set>
                                    <p:animEffect filter="fade" transition="in">
                                      <p:cBhvr>
                                        <p:cTn dur="1000"/>
                                        <p:tgtEl>
                                          <p:spTgt spid="5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xEl>
                                              <p:pRg end="1" st="1"/>
                                            </p:txEl>
                                          </p:spTgt>
                                        </p:tgtEl>
                                        <p:attrNameLst>
                                          <p:attrName>style.visibility</p:attrName>
                                        </p:attrNameLst>
                                      </p:cBhvr>
                                      <p:to>
                                        <p:strVal val="visible"/>
                                      </p:to>
                                    </p:set>
                                    <p:animEffect filter="fade" transition="in">
                                      <p:cBhvr>
                                        <p:cTn dur="1000"/>
                                        <p:tgtEl>
                                          <p:spTgt spid="5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xEl>
                                              <p:pRg end="2" st="2"/>
                                            </p:txEl>
                                          </p:spTgt>
                                        </p:tgtEl>
                                        <p:attrNameLst>
                                          <p:attrName>style.visibility</p:attrName>
                                        </p:attrNameLst>
                                      </p:cBhvr>
                                      <p:to>
                                        <p:strVal val="visible"/>
                                      </p:to>
                                    </p:set>
                                    <p:animEffect filter="fade" transition="in">
                                      <p:cBhvr>
                                        <p:cTn dur="1000"/>
                                        <p:tgtEl>
                                          <p:spTgt spid="5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xEl>
                                              <p:pRg end="3" st="3"/>
                                            </p:txEl>
                                          </p:spTgt>
                                        </p:tgtEl>
                                        <p:attrNameLst>
                                          <p:attrName>style.visibility</p:attrName>
                                        </p:attrNameLst>
                                      </p:cBhvr>
                                      <p:to>
                                        <p:strVal val="visible"/>
                                      </p:to>
                                    </p:set>
                                    <p:animEffect filter="fade" transition="in">
                                      <p:cBhvr>
                                        <p:cTn dur="1000"/>
                                        <p:tgtEl>
                                          <p:spTgt spid="5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38"/>
          <p:cNvSpPr txBox="1"/>
          <p:nvPr>
            <p:ph idx="1" type="body"/>
          </p:nvPr>
        </p:nvSpPr>
        <p:spPr>
          <a:xfrm>
            <a:off x="522678" y="404664"/>
            <a:ext cx="8297141" cy="4366564"/>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400"/>
              <a:buNone/>
            </a:pPr>
            <a:r>
              <a:rPr lang="ru-RU" sz="2400"/>
              <a:t>	В письме итальянскому математику и инженеру Мариони от 13 марта 1736 года Эйлер пишет о том, что он смог найти правило, пользуясь которым, легко определить, можно ли пройти по всем мостам, не проходя дважды ни по одному из них. </a:t>
            </a:r>
            <a:endParaRPr/>
          </a:p>
        </p:txBody>
      </p:sp>
      <p:pic>
        <p:nvPicPr>
          <p:cNvPr descr="Основы теории графов, задача о Кенигсбергских мостах (Л. Эйлер)" id="534" name="Google Shape;534;p38"/>
          <p:cNvPicPr preferRelativeResize="0"/>
          <p:nvPr/>
        </p:nvPicPr>
        <p:blipFill rotWithShape="1">
          <a:blip r:embed="rId3">
            <a:alphaModFix/>
          </a:blip>
          <a:srcRect b="0" l="0" r="0" t="0"/>
          <a:stretch/>
        </p:blipFill>
        <p:spPr>
          <a:xfrm>
            <a:off x="1575231" y="2348880"/>
            <a:ext cx="5993538" cy="433127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pic>
        <p:nvPicPr>
          <p:cNvPr id="539" name="Google Shape;539;p39"/>
          <p:cNvPicPr preferRelativeResize="0"/>
          <p:nvPr/>
        </p:nvPicPr>
        <p:blipFill rotWithShape="1">
          <a:blip r:embed="rId3">
            <a:alphaModFix/>
          </a:blip>
          <a:srcRect b="0" l="1080" r="0" t="5563"/>
          <a:stretch/>
        </p:blipFill>
        <p:spPr>
          <a:xfrm>
            <a:off x="772073" y="5005492"/>
            <a:ext cx="8308359" cy="1786031"/>
          </a:xfrm>
          <a:prstGeom prst="rect">
            <a:avLst/>
          </a:prstGeom>
          <a:noFill/>
          <a:ln>
            <a:noFill/>
          </a:ln>
        </p:spPr>
      </p:pic>
      <p:sp>
        <p:nvSpPr>
          <p:cNvPr id="540" name="Google Shape;540;p39"/>
          <p:cNvSpPr txBox="1"/>
          <p:nvPr>
            <p:ph type="title"/>
          </p:nvPr>
        </p:nvSpPr>
        <p:spPr>
          <a:xfrm>
            <a:off x="772074" y="-53657"/>
            <a:ext cx="7886700" cy="67434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b="1" lang="ru-RU" sz="3200"/>
              <a:t>Решение задачи по Эйлеру</a:t>
            </a:r>
            <a:endParaRPr/>
          </a:p>
        </p:txBody>
      </p:sp>
      <p:sp>
        <p:nvSpPr>
          <p:cNvPr id="541" name="Google Shape;541;p39"/>
          <p:cNvSpPr txBox="1"/>
          <p:nvPr>
            <p:ph idx="1" type="body"/>
          </p:nvPr>
        </p:nvSpPr>
        <p:spPr>
          <a:xfrm>
            <a:off x="161830" y="367059"/>
            <a:ext cx="8496944" cy="171218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3200"/>
              <a:buNone/>
            </a:pPr>
            <a:r>
              <a:rPr lang="ru-RU"/>
              <a:t>	</a:t>
            </a:r>
            <a:r>
              <a:rPr lang="ru-RU" sz="2000"/>
              <a:t>На упрощённой схеме части города (графе) мостам соответствуют линии (дуги графа), а частям города — точки соединения линий (вершины графа). В ходе рассуждений Эйлер пришёл к следующим выводам:</a:t>
            </a:r>
            <a:endParaRPr sz="2600"/>
          </a:p>
        </p:txBody>
      </p:sp>
      <p:sp>
        <p:nvSpPr>
          <p:cNvPr id="542" name="Google Shape;542;p39"/>
          <p:cNvSpPr/>
          <p:nvPr/>
        </p:nvSpPr>
        <p:spPr>
          <a:xfrm>
            <a:off x="187415" y="1601469"/>
            <a:ext cx="8496944" cy="3477875"/>
          </a:xfrm>
          <a:prstGeom prst="rect">
            <a:avLst/>
          </a:prstGeom>
          <a:noFill/>
          <a:ln>
            <a:noFill/>
          </a:ln>
        </p:spPr>
        <p:txBody>
          <a:bodyPr anchorCtr="0" anchor="t" bIns="45700" lIns="91425" spcFirstLastPara="1" rIns="91425" wrap="square" tIns="45700">
            <a:noAutofit/>
          </a:bodyPr>
          <a:lstStyle/>
          <a:p>
            <a:pPr indent="-514350" lvl="0" marL="514350" marR="0" rtl="0" algn="just">
              <a:spcBef>
                <a:spcPts val="0"/>
              </a:spcBef>
              <a:spcAft>
                <a:spcPts val="0"/>
              </a:spcAft>
              <a:buClr>
                <a:schemeClr val="dk1"/>
              </a:buClr>
              <a:buSzPts val="2000"/>
              <a:buFont typeface="Calibri"/>
              <a:buAutoNum type="arabicPeriod"/>
            </a:pPr>
            <a:r>
              <a:rPr lang="ru-RU" sz="2000">
                <a:solidFill>
                  <a:schemeClr val="dk1"/>
                </a:solidFill>
                <a:latin typeface="Calibri"/>
                <a:ea typeface="Calibri"/>
                <a:cs typeface="Calibri"/>
                <a:sym typeface="Calibri"/>
              </a:rPr>
              <a:t>Число нечётных вершин (вершин, к которым ведёт нечётное число рёбер) графа должно быть чётно. Не может существовать граф, который имел бы нечётное число нечётных вершин.</a:t>
            </a:r>
            <a:endParaRPr/>
          </a:p>
          <a:p>
            <a:pPr indent="-514350" lvl="0" marL="514350" marR="0" rtl="0" algn="just">
              <a:spcBef>
                <a:spcPts val="0"/>
              </a:spcBef>
              <a:spcAft>
                <a:spcPts val="0"/>
              </a:spcAft>
              <a:buClr>
                <a:schemeClr val="dk1"/>
              </a:buClr>
              <a:buSzPts val="2000"/>
              <a:buFont typeface="Calibri"/>
              <a:buAutoNum type="arabicPeriod"/>
            </a:pPr>
            <a:r>
              <a:rPr lang="ru-RU" sz="2000">
                <a:solidFill>
                  <a:schemeClr val="dk1"/>
                </a:solidFill>
                <a:latin typeface="Calibri"/>
                <a:ea typeface="Calibri"/>
                <a:cs typeface="Calibri"/>
                <a:sym typeface="Calibri"/>
              </a:rPr>
              <a:t>Если все вершины графа чётные, то можно, не отрывая карандаша от бумаги, начертить граф, при этом можно начинать с любой вершины графа и завершить его в той же вершине.</a:t>
            </a:r>
            <a:endParaRPr/>
          </a:p>
          <a:p>
            <a:pPr indent="-514350" lvl="0" marL="514350" marR="0" rtl="0" algn="just">
              <a:spcBef>
                <a:spcPts val="0"/>
              </a:spcBef>
              <a:spcAft>
                <a:spcPts val="0"/>
              </a:spcAft>
              <a:buClr>
                <a:schemeClr val="dk1"/>
              </a:buClr>
              <a:buSzPts val="2000"/>
              <a:buFont typeface="Calibri"/>
              <a:buAutoNum type="arabicPeriod"/>
            </a:pPr>
            <a:r>
              <a:rPr lang="ru-RU" sz="2000">
                <a:solidFill>
                  <a:schemeClr val="dk1"/>
                </a:solidFill>
                <a:latin typeface="Calibri"/>
                <a:ea typeface="Calibri"/>
                <a:cs typeface="Calibri"/>
                <a:sym typeface="Calibri"/>
              </a:rPr>
              <a:t>Граф с более чем двумя нечётными вершинами невозможно начертить одним росчерком.</a:t>
            </a:r>
            <a:endParaRPr/>
          </a:p>
          <a:p>
            <a:pPr indent="-514350" lvl="0" marL="514350" marR="0" rtl="0" algn="just">
              <a:spcBef>
                <a:spcPts val="0"/>
              </a:spcBef>
              <a:spcAft>
                <a:spcPts val="0"/>
              </a:spcAft>
              <a:buClr>
                <a:schemeClr val="dk1"/>
              </a:buClr>
              <a:buSzPts val="2000"/>
              <a:buFont typeface="Calibri"/>
              <a:buAutoNum type="arabicPeriod"/>
            </a:pPr>
            <a:r>
              <a:rPr lang="ru-RU" sz="2000">
                <a:solidFill>
                  <a:schemeClr val="dk1"/>
                </a:solidFill>
                <a:latin typeface="Calibri"/>
                <a:ea typeface="Calibri"/>
                <a:cs typeface="Calibri"/>
                <a:sym typeface="Calibri"/>
              </a:rPr>
              <a:t>Граф кёнигсбергских мостов имел четыре (синим) нечётные вершины (то есть все), следовательно, невозможно пройти по всем мостам, не проходя ни по одному из них дважды</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40"/>
          <p:cNvSpPr txBox="1"/>
          <p:nvPr>
            <p:ph type="title"/>
          </p:nvPr>
        </p:nvSpPr>
        <p:spPr>
          <a:xfrm>
            <a:off x="468313"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ru-RU"/>
              <a:t>Эйлеров граф</a:t>
            </a:r>
            <a:endParaRPr/>
          </a:p>
        </p:txBody>
      </p:sp>
      <p:sp>
        <p:nvSpPr>
          <p:cNvPr id="548" name="Google Shape;548;p40"/>
          <p:cNvSpPr txBox="1"/>
          <p:nvPr>
            <p:ph idx="1" type="body"/>
          </p:nvPr>
        </p:nvSpPr>
        <p:spPr>
          <a:xfrm>
            <a:off x="539750" y="1052513"/>
            <a:ext cx="4537075" cy="5327650"/>
          </a:xfrm>
          <a:prstGeom prst="rect">
            <a:avLst/>
          </a:prstGeom>
          <a:noFill/>
          <a:ln>
            <a:noFill/>
          </a:ln>
        </p:spPr>
        <p:txBody>
          <a:bodyPr anchorCtr="0" anchor="t" bIns="45700" lIns="91425" spcFirstLastPara="1" rIns="91425" wrap="square" tIns="45700">
            <a:normAutofit/>
          </a:bodyPr>
          <a:lstStyle/>
          <a:p>
            <a:pPr indent="-6350" lvl="0" marL="6350" rtl="0" algn="just">
              <a:spcBef>
                <a:spcPts val="0"/>
              </a:spcBef>
              <a:spcAft>
                <a:spcPts val="0"/>
              </a:spcAft>
              <a:buClr>
                <a:schemeClr val="dk1"/>
              </a:buClr>
              <a:buSzPts val="3200"/>
              <a:buFont typeface="Calibri"/>
              <a:buNone/>
            </a:pPr>
            <a:r>
              <a:rPr lang="ru-RU"/>
              <a:t>Граф, имеющий всего две нечетные вершины, можно начертить, не отрывая карандаш от бумаги, при этом движение нужно начать с одной из этих нечетных вершин и закончить во второй из них.</a:t>
            </a:r>
            <a:r>
              <a:rPr lang="ru-RU" sz="2800"/>
              <a:t> </a:t>
            </a:r>
            <a:endParaRPr/>
          </a:p>
        </p:txBody>
      </p:sp>
      <p:cxnSp>
        <p:nvCxnSpPr>
          <p:cNvPr id="549" name="Google Shape;549;p40"/>
          <p:cNvCxnSpPr/>
          <p:nvPr/>
        </p:nvCxnSpPr>
        <p:spPr>
          <a:xfrm>
            <a:off x="6645275" y="2130425"/>
            <a:ext cx="3175" cy="3019425"/>
          </a:xfrm>
          <a:prstGeom prst="straightConnector1">
            <a:avLst/>
          </a:prstGeom>
          <a:noFill/>
          <a:ln cap="flat" cmpd="sng" w="28575">
            <a:solidFill>
              <a:srgbClr val="0000CC"/>
            </a:solidFill>
            <a:prstDash val="solid"/>
            <a:round/>
            <a:headEnd len="med" w="med" type="none"/>
            <a:tailEnd len="med" w="med" type="none"/>
          </a:ln>
        </p:spPr>
      </p:cxnSp>
      <p:cxnSp>
        <p:nvCxnSpPr>
          <p:cNvPr id="550" name="Google Shape;550;p40"/>
          <p:cNvCxnSpPr/>
          <p:nvPr/>
        </p:nvCxnSpPr>
        <p:spPr>
          <a:xfrm>
            <a:off x="5364163" y="5157788"/>
            <a:ext cx="1295400" cy="0"/>
          </a:xfrm>
          <a:prstGeom prst="straightConnector1">
            <a:avLst/>
          </a:prstGeom>
          <a:noFill/>
          <a:ln cap="flat" cmpd="sng" w="28575">
            <a:solidFill>
              <a:srgbClr val="0000CC"/>
            </a:solidFill>
            <a:prstDash val="solid"/>
            <a:round/>
            <a:headEnd len="med" w="med" type="none"/>
            <a:tailEnd len="med" w="med" type="none"/>
          </a:ln>
        </p:spPr>
      </p:cxnSp>
      <p:cxnSp>
        <p:nvCxnSpPr>
          <p:cNvPr id="551" name="Google Shape;551;p40"/>
          <p:cNvCxnSpPr/>
          <p:nvPr/>
        </p:nvCxnSpPr>
        <p:spPr>
          <a:xfrm>
            <a:off x="6659563" y="5157788"/>
            <a:ext cx="1296987" cy="0"/>
          </a:xfrm>
          <a:prstGeom prst="straightConnector1">
            <a:avLst/>
          </a:prstGeom>
          <a:noFill/>
          <a:ln cap="flat" cmpd="sng" w="28575">
            <a:solidFill>
              <a:srgbClr val="0000CC"/>
            </a:solidFill>
            <a:prstDash val="solid"/>
            <a:round/>
            <a:headEnd len="med" w="med" type="none"/>
            <a:tailEnd len="med" w="med" type="none"/>
          </a:ln>
        </p:spPr>
      </p:cxnSp>
      <p:cxnSp>
        <p:nvCxnSpPr>
          <p:cNvPr id="552" name="Google Shape;552;p40"/>
          <p:cNvCxnSpPr/>
          <p:nvPr/>
        </p:nvCxnSpPr>
        <p:spPr>
          <a:xfrm>
            <a:off x="6659563" y="2205038"/>
            <a:ext cx="1296987" cy="2952750"/>
          </a:xfrm>
          <a:prstGeom prst="straightConnector1">
            <a:avLst/>
          </a:prstGeom>
          <a:noFill/>
          <a:ln cap="flat" cmpd="sng" w="28575">
            <a:solidFill>
              <a:srgbClr val="0000CC"/>
            </a:solidFill>
            <a:prstDash val="solid"/>
            <a:round/>
            <a:headEnd len="med" w="med" type="none"/>
            <a:tailEnd len="med" w="med" type="none"/>
          </a:ln>
        </p:spPr>
      </p:cxnSp>
      <p:cxnSp>
        <p:nvCxnSpPr>
          <p:cNvPr id="553" name="Google Shape;553;p40"/>
          <p:cNvCxnSpPr/>
          <p:nvPr/>
        </p:nvCxnSpPr>
        <p:spPr>
          <a:xfrm flipH="1">
            <a:off x="5364163" y="2205038"/>
            <a:ext cx="1295400" cy="2952750"/>
          </a:xfrm>
          <a:prstGeom prst="straightConnector1">
            <a:avLst/>
          </a:prstGeom>
          <a:noFill/>
          <a:ln cap="flat" cmpd="sng" w="28575">
            <a:solidFill>
              <a:srgbClr val="0000CC"/>
            </a:solidFill>
            <a:prstDash val="solid"/>
            <a:round/>
            <a:headEnd len="med" w="med" type="none"/>
            <a:tailEnd len="med" w="med" type="none"/>
          </a:ln>
        </p:spPr>
      </p:cxnSp>
      <p:sp>
        <p:nvSpPr>
          <p:cNvPr id="554" name="Google Shape;554;p40"/>
          <p:cNvSpPr/>
          <p:nvPr/>
        </p:nvSpPr>
        <p:spPr>
          <a:xfrm>
            <a:off x="6515100" y="2130425"/>
            <a:ext cx="257175" cy="250825"/>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5" name="Google Shape;555;p40"/>
          <p:cNvSpPr/>
          <p:nvPr/>
        </p:nvSpPr>
        <p:spPr>
          <a:xfrm>
            <a:off x="5233988" y="5008563"/>
            <a:ext cx="257175" cy="250825"/>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6" name="Google Shape;556;p40"/>
          <p:cNvSpPr/>
          <p:nvPr/>
        </p:nvSpPr>
        <p:spPr>
          <a:xfrm>
            <a:off x="6516688" y="5013325"/>
            <a:ext cx="257175" cy="250825"/>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7" name="Google Shape;557;p40"/>
          <p:cNvSpPr/>
          <p:nvPr/>
        </p:nvSpPr>
        <p:spPr>
          <a:xfrm>
            <a:off x="7799388" y="5008563"/>
            <a:ext cx="257175" cy="250825"/>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000"/>
                                        <p:tgtEl>
                                          <p:spTgt spid="54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000"/>
                                        <p:tgtEl>
                                          <p:spTgt spid="55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000"/>
                                        <p:tgtEl>
                                          <p:spTgt spid="551"/>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1000"/>
                                        <p:tgtEl>
                                          <p:spTgt spid="550"/>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000"/>
                                        <p:tgtEl>
                                          <p:spTgt spid="553"/>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500"/>
                                        <p:tgtEl>
                                          <p:spTgt spid="554"/>
                                        </p:tgtEl>
                                      </p:cBhvr>
                                    </p:animEffect>
                                  </p:childTnLst>
                                </p:cTn>
                              </p:par>
                              <p:par>
                                <p:cTn fill="hold" nodeType="with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500"/>
                                        <p:tgtEl>
                                          <p:spTgt spid="555"/>
                                        </p:tgtEl>
                                      </p:cBhvr>
                                    </p:animEffect>
                                  </p:childTnLst>
                                </p:cTn>
                              </p:par>
                              <p:par>
                                <p:cTn fill="hold" nodeType="with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500"/>
                                        <p:tgtEl>
                                          <p:spTgt spid="556"/>
                                        </p:tgtEl>
                                      </p:cBhvr>
                                    </p:animEffect>
                                  </p:childTnLst>
                                </p:cTn>
                              </p:par>
                              <p:par>
                                <p:cTn fill="hold" nodeType="with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500"/>
                                        <p:tgtEl>
                                          <p:spTgt spid="5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41"/>
          <p:cNvSpPr txBox="1"/>
          <p:nvPr>
            <p:ph type="title"/>
          </p:nvPr>
        </p:nvSpPr>
        <p:spPr>
          <a:xfrm>
            <a:off x="428596" y="642918"/>
            <a:ext cx="8229600" cy="428604"/>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br>
              <a:rPr b="1" lang="ru-RU"/>
            </a:br>
            <a:r>
              <a:rPr b="1" lang="ru-RU"/>
              <a:t>Теорема</a:t>
            </a:r>
            <a:br>
              <a:rPr lang="ru-RU"/>
            </a:br>
            <a:endParaRPr/>
          </a:p>
        </p:txBody>
      </p:sp>
      <p:sp>
        <p:nvSpPr>
          <p:cNvPr id="563" name="Google Shape;563;p41"/>
          <p:cNvSpPr txBox="1"/>
          <p:nvPr>
            <p:ph idx="1" type="body"/>
          </p:nvPr>
        </p:nvSpPr>
        <p:spPr>
          <a:xfrm>
            <a:off x="457200" y="1600201"/>
            <a:ext cx="8229600" cy="390050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ru-RU"/>
              <a:t>Если неориентированный граф </a:t>
            </a:r>
            <a:r>
              <a:rPr i="1" lang="ru-RU"/>
              <a:t>G</a:t>
            </a:r>
            <a:r>
              <a:rPr lang="ru-RU"/>
              <a:t> связен и в нем более одной вершины, то следующие утверждения эквивалентны: </a:t>
            </a:r>
            <a:endParaRPr/>
          </a:p>
          <a:p>
            <a:pPr indent="-342900" lvl="0" marL="342900" rtl="0" algn="l">
              <a:spcBef>
                <a:spcPts val="640"/>
              </a:spcBef>
              <a:spcAft>
                <a:spcPts val="0"/>
              </a:spcAft>
              <a:buClr>
                <a:schemeClr val="dk1"/>
              </a:buClr>
              <a:buSzPts val="3200"/>
              <a:buChar char="•"/>
            </a:pPr>
            <a:r>
              <a:rPr i="1" lang="ru-RU"/>
              <a:t>G</a:t>
            </a:r>
            <a:r>
              <a:rPr lang="ru-RU"/>
              <a:t> — эйлеров граф. </a:t>
            </a:r>
            <a:endParaRPr/>
          </a:p>
          <a:p>
            <a:pPr indent="-342900" lvl="0" marL="342900" rtl="0" algn="l">
              <a:spcBef>
                <a:spcPts val="640"/>
              </a:spcBef>
              <a:spcAft>
                <a:spcPts val="0"/>
              </a:spcAft>
              <a:buClr>
                <a:schemeClr val="dk1"/>
              </a:buClr>
              <a:buSzPts val="3200"/>
              <a:buChar char="•"/>
            </a:pPr>
            <a:r>
              <a:rPr lang="ru-RU"/>
              <a:t>Каждая вершина </a:t>
            </a:r>
            <a:r>
              <a:rPr i="1" lang="ru-RU"/>
              <a:t>G</a:t>
            </a:r>
            <a:r>
              <a:rPr lang="ru-RU"/>
              <a:t> имеет четную степень. </a:t>
            </a:r>
            <a:endParaRPr/>
          </a:p>
          <a:p>
            <a:pPr indent="-342900" lvl="0" marL="342900" rtl="0" algn="l">
              <a:spcBef>
                <a:spcPts val="640"/>
              </a:spcBef>
              <a:spcAft>
                <a:spcPts val="0"/>
              </a:spcAft>
              <a:buClr>
                <a:schemeClr val="dk1"/>
              </a:buClr>
              <a:buSzPts val="3200"/>
              <a:buChar char="•"/>
            </a:pPr>
            <a:r>
              <a:rPr lang="ru-RU"/>
              <a:t>Множество ребер </a:t>
            </a:r>
            <a:r>
              <a:rPr i="1" lang="ru-RU"/>
              <a:t>G</a:t>
            </a:r>
            <a:r>
              <a:rPr lang="ru-RU"/>
              <a:t> можно разбить на простые циклы. </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xEl>
                                              <p:pRg end="0" st="0"/>
                                            </p:txEl>
                                          </p:spTgt>
                                        </p:tgtEl>
                                        <p:attrNameLst>
                                          <p:attrName>style.visibility</p:attrName>
                                        </p:attrNameLst>
                                      </p:cBhvr>
                                      <p:to>
                                        <p:strVal val="visible"/>
                                      </p:to>
                                    </p:set>
                                    <p:animEffect filter="fade" transition="in">
                                      <p:cBhvr>
                                        <p:cTn dur="1000"/>
                                        <p:tgtEl>
                                          <p:spTgt spid="5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xEl>
                                              <p:pRg end="1" st="1"/>
                                            </p:txEl>
                                          </p:spTgt>
                                        </p:tgtEl>
                                        <p:attrNameLst>
                                          <p:attrName>style.visibility</p:attrName>
                                        </p:attrNameLst>
                                      </p:cBhvr>
                                      <p:to>
                                        <p:strVal val="visible"/>
                                      </p:to>
                                    </p:set>
                                    <p:animEffect filter="fade" transition="in">
                                      <p:cBhvr>
                                        <p:cTn dur="1000"/>
                                        <p:tgtEl>
                                          <p:spTgt spid="5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xEl>
                                              <p:pRg end="2" st="2"/>
                                            </p:txEl>
                                          </p:spTgt>
                                        </p:tgtEl>
                                        <p:attrNameLst>
                                          <p:attrName>style.visibility</p:attrName>
                                        </p:attrNameLst>
                                      </p:cBhvr>
                                      <p:to>
                                        <p:strVal val="visible"/>
                                      </p:to>
                                    </p:set>
                                    <p:animEffect filter="fade" transition="in">
                                      <p:cBhvr>
                                        <p:cTn dur="1000"/>
                                        <p:tgtEl>
                                          <p:spTgt spid="5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xEl>
                                              <p:pRg end="3" st="3"/>
                                            </p:txEl>
                                          </p:spTgt>
                                        </p:tgtEl>
                                        <p:attrNameLst>
                                          <p:attrName>style.visibility</p:attrName>
                                        </p:attrNameLst>
                                      </p:cBhvr>
                                      <p:to>
                                        <p:strVal val="visible"/>
                                      </p:to>
                                    </p:set>
                                    <p:animEffect filter="fade" transition="in">
                                      <p:cBhvr>
                                        <p:cTn dur="1000"/>
                                        <p:tgtEl>
                                          <p:spTgt spid="5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xEl>
                                              <p:pRg end="4" st="4"/>
                                            </p:txEl>
                                          </p:spTgt>
                                        </p:tgtEl>
                                        <p:attrNameLst>
                                          <p:attrName>style.visibility</p:attrName>
                                        </p:attrNameLst>
                                      </p:cBhvr>
                                      <p:to>
                                        <p:strVal val="visible"/>
                                      </p:to>
                                    </p:set>
                                    <p:animEffect filter="fade" transition="in">
                                      <p:cBhvr>
                                        <p:cTn dur="1000"/>
                                        <p:tgtEl>
                                          <p:spTgt spid="56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457200" y="154260"/>
            <a:ext cx="8229600" cy="58259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ru-RU"/>
              <a:t>Раскраска графов</a:t>
            </a:r>
            <a:endParaRPr/>
          </a:p>
        </p:txBody>
      </p:sp>
      <p:sp>
        <p:nvSpPr>
          <p:cNvPr id="101" name="Google Shape;101;p15"/>
          <p:cNvSpPr txBox="1"/>
          <p:nvPr>
            <p:ph idx="1" type="body"/>
          </p:nvPr>
        </p:nvSpPr>
        <p:spPr>
          <a:xfrm>
            <a:off x="457200" y="785794"/>
            <a:ext cx="8229600" cy="585791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1800"/>
              <a:buChar char="•"/>
            </a:pPr>
            <a:r>
              <a:rPr lang="ru-RU" sz="1800"/>
              <a:t>Размещение задач на процессорах: при решении задачи о размещении множества задач на различных процессорах раскраска графа помогает установить, какие задачи могут выполняться одновременно и на каких процессорах.</a:t>
            </a:r>
            <a:endParaRPr/>
          </a:p>
          <a:p>
            <a:pPr indent="-228600" lvl="0" marL="342900" rtl="0" algn="just">
              <a:spcBef>
                <a:spcPts val="0"/>
              </a:spcBef>
              <a:spcAft>
                <a:spcPts val="0"/>
              </a:spcAft>
              <a:buClr>
                <a:schemeClr val="dk1"/>
              </a:buClr>
              <a:buSzPts val="1800"/>
              <a:buNone/>
            </a:pPr>
            <a:r>
              <a:t/>
            </a:r>
            <a:endParaRPr sz="1800"/>
          </a:p>
          <a:p>
            <a:pPr indent="-342900" lvl="0" marL="342900" rtl="0" algn="just">
              <a:spcBef>
                <a:spcPts val="0"/>
              </a:spcBef>
              <a:spcAft>
                <a:spcPts val="0"/>
              </a:spcAft>
              <a:buClr>
                <a:schemeClr val="dk1"/>
              </a:buClr>
              <a:buSzPts val="1800"/>
              <a:buChar char="•"/>
            </a:pPr>
            <a:r>
              <a:rPr lang="ru-RU" sz="1800"/>
              <a:t>Кластеризация данных: раскраска графа может быть использована для кластеризации данных, например, чтобы выделить группы связанных объектов.</a:t>
            </a:r>
            <a:endParaRPr/>
          </a:p>
          <a:p>
            <a:pPr indent="-228600" lvl="0" marL="342900" rtl="0" algn="just">
              <a:spcBef>
                <a:spcPts val="0"/>
              </a:spcBef>
              <a:spcAft>
                <a:spcPts val="0"/>
              </a:spcAft>
              <a:buClr>
                <a:schemeClr val="dk1"/>
              </a:buClr>
              <a:buSzPts val="1800"/>
              <a:buNone/>
            </a:pPr>
            <a:r>
              <a:t/>
            </a:r>
            <a:endParaRPr sz="1800"/>
          </a:p>
          <a:p>
            <a:pPr indent="-342900" lvl="0" marL="342900" rtl="0" algn="just">
              <a:spcBef>
                <a:spcPts val="0"/>
              </a:spcBef>
              <a:spcAft>
                <a:spcPts val="0"/>
              </a:spcAft>
              <a:buClr>
                <a:schemeClr val="dk1"/>
              </a:buClr>
              <a:buSzPts val="1800"/>
              <a:buChar char="•"/>
            </a:pPr>
            <a:r>
              <a:rPr lang="ru-RU" sz="1800"/>
              <a:t>Планирование производства: раскраска графа может быть полезна при планировании производства, где вершины представляют операции, а ребра - ограничения на порядок выполнения этих операций.</a:t>
            </a:r>
            <a:endParaRPr/>
          </a:p>
          <a:p>
            <a:pPr indent="-228600" lvl="0" marL="342900" rtl="0" algn="just">
              <a:spcBef>
                <a:spcPts val="0"/>
              </a:spcBef>
              <a:spcAft>
                <a:spcPts val="0"/>
              </a:spcAft>
              <a:buClr>
                <a:schemeClr val="dk1"/>
              </a:buClr>
              <a:buSzPts val="1800"/>
              <a:buNone/>
            </a:pPr>
            <a:r>
              <a:t/>
            </a:r>
            <a:endParaRPr sz="1800"/>
          </a:p>
          <a:p>
            <a:pPr indent="-342900" lvl="0" marL="342900" rtl="0" algn="just">
              <a:spcBef>
                <a:spcPts val="0"/>
              </a:spcBef>
              <a:spcAft>
                <a:spcPts val="0"/>
              </a:spcAft>
              <a:buClr>
                <a:schemeClr val="dk1"/>
              </a:buClr>
              <a:buSzPts val="1800"/>
              <a:buChar char="•"/>
            </a:pPr>
            <a:r>
              <a:rPr lang="ru-RU" sz="1800"/>
              <a:t>Оптимизация маршрутов: раскраска графа может быть использована для оптимизации маршрутов доставки товаров или пассажиров, где вершины представляют точки назначения, а ребра - расстояния или время пути между ними.</a:t>
            </a:r>
            <a:endParaRPr/>
          </a:p>
          <a:p>
            <a:pPr indent="-228600" lvl="0" marL="342900" rtl="0" algn="just">
              <a:spcBef>
                <a:spcPts val="0"/>
              </a:spcBef>
              <a:spcAft>
                <a:spcPts val="0"/>
              </a:spcAft>
              <a:buClr>
                <a:schemeClr val="dk1"/>
              </a:buClr>
              <a:buSzPts val="1800"/>
              <a:buNone/>
            </a:pPr>
            <a:r>
              <a:t/>
            </a:r>
            <a:endParaRPr sz="1800"/>
          </a:p>
          <a:p>
            <a:pPr indent="-342900" lvl="0" marL="342900" rtl="0" algn="just">
              <a:spcBef>
                <a:spcPts val="0"/>
              </a:spcBef>
              <a:spcAft>
                <a:spcPts val="0"/>
              </a:spcAft>
              <a:buClr>
                <a:schemeClr val="dk1"/>
              </a:buClr>
              <a:buSzPts val="1800"/>
              <a:buChar char="•"/>
            </a:pPr>
            <a:r>
              <a:rPr lang="ru-RU" sz="1800"/>
              <a:t>Криптография: раскраска графа может быть использована для создания криптографических алгоритмов, например, для генерации случайных чисел или для шифрования сообщений.</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1000"/>
                                        <p:tgtEl>
                                          <p:spTgt spid="1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1000"/>
                                        <p:tgtEl>
                                          <p:spTgt spid="1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Effect filter="fade" transition="in">
                                      <p:cBhvr>
                                        <p:cTn dur="1000"/>
                                        <p:tgtEl>
                                          <p:spTgt spid="1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animEffect filter="fade" transition="in">
                                      <p:cBhvr>
                                        <p:cTn dur="1000"/>
                                        <p:tgtEl>
                                          <p:spTgt spid="1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animEffect filter="fade" transition="in">
                                      <p:cBhvr>
                                        <p:cTn dur="1000"/>
                                        <p:tgtEl>
                                          <p:spTgt spid="1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5" st="5"/>
                                            </p:txEl>
                                          </p:spTgt>
                                        </p:tgtEl>
                                        <p:attrNameLst>
                                          <p:attrName>style.visibility</p:attrName>
                                        </p:attrNameLst>
                                      </p:cBhvr>
                                      <p:to>
                                        <p:strVal val="visible"/>
                                      </p:to>
                                    </p:set>
                                    <p:animEffect filter="fade" transition="in">
                                      <p:cBhvr>
                                        <p:cTn dur="1000"/>
                                        <p:tgtEl>
                                          <p:spTgt spid="10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6" st="6"/>
                                            </p:txEl>
                                          </p:spTgt>
                                        </p:tgtEl>
                                        <p:attrNameLst>
                                          <p:attrName>style.visibility</p:attrName>
                                        </p:attrNameLst>
                                      </p:cBhvr>
                                      <p:to>
                                        <p:strVal val="visible"/>
                                      </p:to>
                                    </p:set>
                                    <p:animEffect filter="fade" transition="in">
                                      <p:cBhvr>
                                        <p:cTn dur="1000"/>
                                        <p:tgtEl>
                                          <p:spTgt spid="10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7" st="7"/>
                                            </p:txEl>
                                          </p:spTgt>
                                        </p:tgtEl>
                                        <p:attrNameLst>
                                          <p:attrName>style.visibility</p:attrName>
                                        </p:attrNameLst>
                                      </p:cBhvr>
                                      <p:to>
                                        <p:strVal val="visible"/>
                                      </p:to>
                                    </p:set>
                                    <p:animEffect filter="fade" transition="in">
                                      <p:cBhvr>
                                        <p:cTn dur="1000"/>
                                        <p:tgtEl>
                                          <p:spTgt spid="10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8" st="8"/>
                                            </p:txEl>
                                          </p:spTgt>
                                        </p:tgtEl>
                                        <p:attrNameLst>
                                          <p:attrName>style.visibility</p:attrName>
                                        </p:attrNameLst>
                                      </p:cBhvr>
                                      <p:to>
                                        <p:strVal val="visible"/>
                                      </p:to>
                                    </p:set>
                                    <p:animEffect filter="fade" transition="in">
                                      <p:cBhvr>
                                        <p:cTn dur="1000"/>
                                        <p:tgtEl>
                                          <p:spTgt spid="10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2"/>
          <p:cNvSpPr txBox="1"/>
          <p:nvPr>
            <p:ph type="title"/>
          </p:nvPr>
        </p:nvSpPr>
        <p:spPr>
          <a:xfrm>
            <a:off x="457200" y="274638"/>
            <a:ext cx="8229600" cy="43971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Алгоритмы поиска эйлерова цикла</a:t>
            </a:r>
            <a:endParaRPr/>
          </a:p>
        </p:txBody>
      </p:sp>
      <p:sp>
        <p:nvSpPr>
          <p:cNvPr id="570" name="Google Shape;570;p42"/>
          <p:cNvSpPr txBox="1"/>
          <p:nvPr>
            <p:ph idx="1" type="body"/>
          </p:nvPr>
        </p:nvSpPr>
        <p:spPr>
          <a:xfrm>
            <a:off x="457200" y="857232"/>
            <a:ext cx="8229600" cy="5572164"/>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None/>
            </a:pPr>
            <a:r>
              <a:rPr b="1" lang="ru-RU"/>
              <a:t>Алгоритм Флёри ( </a:t>
            </a:r>
            <a:r>
              <a:rPr lang="ru-RU"/>
              <a:t>сложность O(n*(n+m))</a:t>
            </a:r>
            <a:endParaRPr/>
          </a:p>
          <a:p>
            <a:pPr indent="-342900" lvl="0" marL="342900" rtl="0" algn="l">
              <a:spcBef>
                <a:spcPts val="448"/>
              </a:spcBef>
              <a:spcAft>
                <a:spcPts val="0"/>
              </a:spcAft>
              <a:buClr>
                <a:schemeClr val="dk1"/>
              </a:buClr>
              <a:buSzPct val="100000"/>
              <a:buNone/>
            </a:pPr>
            <a:r>
              <a:rPr lang="ru-RU"/>
              <a:t>Требуется занумеровать ребра графа числами 1, 2, …, |</a:t>
            </a:r>
            <a:r>
              <a:rPr i="1" lang="ru-RU"/>
              <a:t>E</a:t>
            </a:r>
            <a:r>
              <a:rPr lang="ru-RU"/>
              <a:t>|, так, чтобы номер, присвоенный ребру, указывал, каким по счету это ребро проходится в эйлеровом цикле.</a:t>
            </a:r>
            <a:endParaRPr/>
          </a:p>
          <a:p>
            <a:pPr indent="-514350" lvl="0" marL="514350" rtl="0" algn="l">
              <a:spcBef>
                <a:spcPts val="448"/>
              </a:spcBef>
              <a:spcAft>
                <a:spcPts val="0"/>
              </a:spcAft>
              <a:buClr>
                <a:schemeClr val="dk1"/>
              </a:buClr>
              <a:buSzPct val="100000"/>
              <a:buAutoNum type="arabicPeriod"/>
            </a:pPr>
            <a:r>
              <a:rPr lang="ru-RU"/>
              <a:t>Начиная с произвольной вершины </a:t>
            </a:r>
            <a:r>
              <a:rPr i="1" lang="ru-RU"/>
              <a:t>u</a:t>
            </a:r>
            <a:r>
              <a:rPr lang="ru-RU"/>
              <a:t>, присваиваем произвольному ребру (</a:t>
            </a:r>
            <a:r>
              <a:rPr i="1" lang="ru-RU"/>
              <a:t>u</a:t>
            </a:r>
            <a:r>
              <a:rPr lang="ru-RU"/>
              <a:t>,</a:t>
            </a:r>
            <a:r>
              <a:rPr i="1" lang="ru-RU"/>
              <a:t>v</a:t>
            </a:r>
            <a:r>
              <a:rPr lang="ru-RU"/>
              <a:t>) номер 1. Затем вычеркиваем ребро (</a:t>
            </a:r>
            <a:r>
              <a:rPr i="1" lang="ru-RU"/>
              <a:t>u</a:t>
            </a:r>
            <a:r>
              <a:rPr lang="ru-RU"/>
              <a:t>,</a:t>
            </a:r>
            <a:r>
              <a:rPr i="1" lang="ru-RU"/>
              <a:t>v</a:t>
            </a:r>
            <a:r>
              <a:rPr lang="ru-RU"/>
              <a:t>) из графа и переходим в вершину </a:t>
            </a:r>
            <a:r>
              <a:rPr i="1" lang="ru-RU"/>
              <a:t>v</a:t>
            </a:r>
            <a:r>
              <a:rPr lang="ru-RU"/>
              <a:t>.</a:t>
            </a:r>
            <a:endParaRPr/>
          </a:p>
          <a:p>
            <a:pPr indent="-514350" lvl="0" marL="514350" rtl="0" algn="l">
              <a:spcBef>
                <a:spcPts val="448"/>
              </a:spcBef>
              <a:spcAft>
                <a:spcPts val="0"/>
              </a:spcAft>
              <a:buClr>
                <a:schemeClr val="dk1"/>
              </a:buClr>
              <a:buSzPct val="100000"/>
              <a:buAutoNum type="arabicPeriod"/>
            </a:pPr>
            <a:r>
              <a:rPr lang="ru-RU"/>
              <a:t>Пусть </a:t>
            </a:r>
            <a:r>
              <a:rPr i="1" lang="ru-RU"/>
              <a:t>w</a:t>
            </a:r>
            <a:r>
              <a:rPr lang="ru-RU"/>
              <a:t> – вершина, в которую мы пришли в результате выполнения предыдущего шага, и </a:t>
            </a:r>
            <a:r>
              <a:rPr i="1" lang="ru-RU"/>
              <a:t>k</a:t>
            </a:r>
            <a:r>
              <a:rPr lang="ru-RU"/>
              <a:t> – номер, присвоенный некоторому ребру на этом шаге. Выбираем любое ребро, инцидентное вершине </a:t>
            </a:r>
            <a:r>
              <a:rPr i="1" lang="ru-RU"/>
              <a:t>w</a:t>
            </a:r>
            <a:r>
              <a:rPr lang="ru-RU"/>
              <a:t>, причем </a:t>
            </a:r>
            <a:r>
              <a:rPr i="1" lang="ru-RU"/>
              <a:t>мост </a:t>
            </a:r>
            <a:r>
              <a:rPr lang="ru-RU"/>
              <a:t>выбираем только в том случае, если нет других возможностей; присваиваем выбранному ребру номер </a:t>
            </a:r>
            <a:r>
              <a:rPr i="1" lang="ru-RU"/>
              <a:t>k </a:t>
            </a:r>
            <a:r>
              <a:rPr lang="ru-RU"/>
              <a:t>+ 1, проходим по нему в следующую вершину и вычеркиваем  его .</a:t>
            </a:r>
            <a:endParaRPr/>
          </a:p>
          <a:p>
            <a:pPr indent="-514350" lvl="0" marL="514350" rtl="0" algn="l">
              <a:spcBef>
                <a:spcPts val="448"/>
              </a:spcBef>
              <a:spcAft>
                <a:spcPts val="0"/>
              </a:spcAft>
              <a:buClr>
                <a:schemeClr val="dk1"/>
              </a:buClr>
              <a:buSzPct val="100000"/>
              <a:buAutoNum type="arabicPeriod"/>
            </a:pPr>
            <a:r>
              <a:rPr lang="ru-RU"/>
              <a:t>Алгоритм заканчивается, когда все ребра вычеркнуты</a:t>
            </a:r>
            <a:endParaRPr/>
          </a:p>
          <a:p>
            <a:pPr indent="-342900" lvl="0" marL="342900" rtl="0" algn="l">
              <a:spcBef>
                <a:spcPts val="448"/>
              </a:spcBef>
              <a:spcAft>
                <a:spcPts val="0"/>
              </a:spcAft>
              <a:buClr>
                <a:schemeClr val="dk1"/>
              </a:buClr>
              <a:buSzPct val="100000"/>
              <a:buNone/>
            </a:pPr>
            <a:r>
              <a:t/>
            </a:r>
            <a:endParaRPr/>
          </a:p>
          <a:p>
            <a:pPr indent="-342900" lvl="0" marL="342900" rtl="0" algn="l">
              <a:spcBef>
                <a:spcPts val="448"/>
              </a:spcBef>
              <a:spcAft>
                <a:spcPts val="0"/>
              </a:spcAft>
              <a:buClr>
                <a:schemeClr val="dk1"/>
              </a:buClr>
              <a:buSzPct val="100000"/>
              <a:buNone/>
            </a:pPr>
            <a:r>
              <a:rPr i="1" lang="ru-RU"/>
              <a:t>Мост – ребро, удаление которого из графа приводит к тому, что граф распадается на несколько компонент связности</a:t>
            </a:r>
            <a:r>
              <a:rPr lang="ru-RU"/>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0">
                                            <p:txEl>
                                              <p:pRg end="0" st="0"/>
                                            </p:txEl>
                                          </p:spTgt>
                                        </p:tgtEl>
                                        <p:attrNameLst>
                                          <p:attrName>style.visibility</p:attrName>
                                        </p:attrNameLst>
                                      </p:cBhvr>
                                      <p:to>
                                        <p:strVal val="visible"/>
                                      </p:to>
                                    </p:set>
                                    <p:animEffect filter="fade" transition="in">
                                      <p:cBhvr>
                                        <p:cTn dur="1000"/>
                                        <p:tgtEl>
                                          <p:spTgt spid="5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0">
                                            <p:txEl>
                                              <p:pRg end="1" st="1"/>
                                            </p:txEl>
                                          </p:spTgt>
                                        </p:tgtEl>
                                        <p:attrNameLst>
                                          <p:attrName>style.visibility</p:attrName>
                                        </p:attrNameLst>
                                      </p:cBhvr>
                                      <p:to>
                                        <p:strVal val="visible"/>
                                      </p:to>
                                    </p:set>
                                    <p:animEffect filter="fade" transition="in">
                                      <p:cBhvr>
                                        <p:cTn dur="1000"/>
                                        <p:tgtEl>
                                          <p:spTgt spid="5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0">
                                            <p:txEl>
                                              <p:pRg end="2" st="2"/>
                                            </p:txEl>
                                          </p:spTgt>
                                        </p:tgtEl>
                                        <p:attrNameLst>
                                          <p:attrName>style.visibility</p:attrName>
                                        </p:attrNameLst>
                                      </p:cBhvr>
                                      <p:to>
                                        <p:strVal val="visible"/>
                                      </p:to>
                                    </p:set>
                                    <p:animEffect filter="fade" transition="in">
                                      <p:cBhvr>
                                        <p:cTn dur="1000"/>
                                        <p:tgtEl>
                                          <p:spTgt spid="5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0">
                                            <p:txEl>
                                              <p:pRg end="3" st="3"/>
                                            </p:txEl>
                                          </p:spTgt>
                                        </p:tgtEl>
                                        <p:attrNameLst>
                                          <p:attrName>style.visibility</p:attrName>
                                        </p:attrNameLst>
                                      </p:cBhvr>
                                      <p:to>
                                        <p:strVal val="visible"/>
                                      </p:to>
                                    </p:set>
                                    <p:animEffect filter="fade" transition="in">
                                      <p:cBhvr>
                                        <p:cTn dur="1000"/>
                                        <p:tgtEl>
                                          <p:spTgt spid="5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0">
                                            <p:txEl>
                                              <p:pRg end="4" st="4"/>
                                            </p:txEl>
                                          </p:spTgt>
                                        </p:tgtEl>
                                        <p:attrNameLst>
                                          <p:attrName>style.visibility</p:attrName>
                                        </p:attrNameLst>
                                      </p:cBhvr>
                                      <p:to>
                                        <p:strVal val="visible"/>
                                      </p:to>
                                    </p:set>
                                    <p:animEffect filter="fade" transition="in">
                                      <p:cBhvr>
                                        <p:cTn dur="1000"/>
                                        <p:tgtEl>
                                          <p:spTgt spid="5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0">
                                            <p:txEl>
                                              <p:pRg end="5" st="5"/>
                                            </p:txEl>
                                          </p:spTgt>
                                        </p:tgtEl>
                                        <p:attrNameLst>
                                          <p:attrName>style.visibility</p:attrName>
                                        </p:attrNameLst>
                                      </p:cBhvr>
                                      <p:to>
                                        <p:strVal val="visible"/>
                                      </p:to>
                                    </p:set>
                                    <p:animEffect filter="fade" transition="in">
                                      <p:cBhvr>
                                        <p:cTn dur="1000"/>
                                        <p:tgtEl>
                                          <p:spTgt spid="57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0">
                                            <p:txEl>
                                              <p:pRg end="6" st="6"/>
                                            </p:txEl>
                                          </p:spTgt>
                                        </p:tgtEl>
                                        <p:attrNameLst>
                                          <p:attrName>style.visibility</p:attrName>
                                        </p:attrNameLst>
                                      </p:cBhvr>
                                      <p:to>
                                        <p:strVal val="visible"/>
                                      </p:to>
                                    </p:set>
                                    <p:animEffect filter="fade" transition="in">
                                      <p:cBhvr>
                                        <p:cTn dur="1000"/>
                                        <p:tgtEl>
                                          <p:spTgt spid="57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3"/>
          <p:cNvSpPr txBox="1"/>
          <p:nvPr>
            <p:ph type="title"/>
          </p:nvPr>
        </p:nvSpPr>
        <p:spPr>
          <a:xfrm>
            <a:off x="457200" y="274638"/>
            <a:ext cx="8229600" cy="51115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ru-RU"/>
              <a:t>Алгоритм Флёри. </a:t>
            </a:r>
            <a:r>
              <a:rPr lang="ru-RU"/>
              <a:t>Пример</a:t>
            </a:r>
            <a:endParaRPr/>
          </a:p>
        </p:txBody>
      </p:sp>
      <p:sp>
        <p:nvSpPr>
          <p:cNvPr id="576" name="Google Shape;576;p43"/>
          <p:cNvSpPr/>
          <p:nvPr/>
        </p:nvSpPr>
        <p:spPr>
          <a:xfrm>
            <a:off x="2500298" y="3357562"/>
            <a:ext cx="357190" cy="357190"/>
          </a:xfrm>
          <a:prstGeom prst="ellipse">
            <a:avLst/>
          </a:prstGeom>
          <a:noFill/>
          <a:ln cap="flat" cmpd="sng" w="25400">
            <a:solidFill>
              <a:srgbClr val="395E89"/>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ru-RU" sz="1665">
                <a:solidFill>
                  <a:schemeClr val="dk1"/>
                </a:solidFill>
                <a:latin typeface="Calibri"/>
                <a:ea typeface="Calibri"/>
                <a:cs typeface="Calibri"/>
                <a:sym typeface="Calibri"/>
              </a:rPr>
              <a:t>1</a:t>
            </a:r>
            <a:endParaRPr sz="1665">
              <a:solidFill>
                <a:schemeClr val="dk1"/>
              </a:solidFill>
              <a:latin typeface="Calibri"/>
              <a:ea typeface="Calibri"/>
              <a:cs typeface="Calibri"/>
              <a:sym typeface="Calibri"/>
            </a:endParaRPr>
          </a:p>
        </p:txBody>
      </p:sp>
      <p:sp>
        <p:nvSpPr>
          <p:cNvPr id="577" name="Google Shape;577;p43"/>
          <p:cNvSpPr/>
          <p:nvPr/>
        </p:nvSpPr>
        <p:spPr>
          <a:xfrm>
            <a:off x="3571868" y="2571744"/>
            <a:ext cx="357190" cy="357190"/>
          </a:xfrm>
          <a:prstGeom prst="ellipse">
            <a:avLst/>
          </a:prstGeom>
          <a:noFill/>
          <a:ln cap="flat" cmpd="sng" w="25400">
            <a:solidFill>
              <a:srgbClr val="395E89"/>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ru-RU" sz="1665">
                <a:solidFill>
                  <a:schemeClr val="dk1"/>
                </a:solidFill>
                <a:latin typeface="Calibri"/>
                <a:ea typeface="Calibri"/>
                <a:cs typeface="Calibri"/>
                <a:sym typeface="Calibri"/>
              </a:rPr>
              <a:t>2</a:t>
            </a:r>
            <a:endParaRPr sz="1665">
              <a:solidFill>
                <a:schemeClr val="dk1"/>
              </a:solidFill>
              <a:latin typeface="Calibri"/>
              <a:ea typeface="Calibri"/>
              <a:cs typeface="Calibri"/>
              <a:sym typeface="Calibri"/>
            </a:endParaRPr>
          </a:p>
        </p:txBody>
      </p:sp>
      <p:sp>
        <p:nvSpPr>
          <p:cNvPr id="578" name="Google Shape;578;p43"/>
          <p:cNvSpPr/>
          <p:nvPr/>
        </p:nvSpPr>
        <p:spPr>
          <a:xfrm>
            <a:off x="5572132" y="3429000"/>
            <a:ext cx="357190" cy="357190"/>
          </a:xfrm>
          <a:prstGeom prst="ellipse">
            <a:avLst/>
          </a:prstGeom>
          <a:noFill/>
          <a:ln cap="flat" cmpd="sng" w="25400">
            <a:solidFill>
              <a:srgbClr val="395E89"/>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ru-RU" sz="1665">
                <a:solidFill>
                  <a:schemeClr val="dk1"/>
                </a:solidFill>
                <a:latin typeface="Calibri"/>
                <a:ea typeface="Calibri"/>
                <a:cs typeface="Calibri"/>
                <a:sym typeface="Calibri"/>
              </a:rPr>
              <a:t>4</a:t>
            </a:r>
            <a:endParaRPr sz="1665">
              <a:solidFill>
                <a:schemeClr val="dk1"/>
              </a:solidFill>
              <a:latin typeface="Calibri"/>
              <a:ea typeface="Calibri"/>
              <a:cs typeface="Calibri"/>
              <a:sym typeface="Calibri"/>
            </a:endParaRPr>
          </a:p>
        </p:txBody>
      </p:sp>
      <p:sp>
        <p:nvSpPr>
          <p:cNvPr id="579" name="Google Shape;579;p43"/>
          <p:cNvSpPr/>
          <p:nvPr/>
        </p:nvSpPr>
        <p:spPr>
          <a:xfrm>
            <a:off x="5214942" y="2071678"/>
            <a:ext cx="357190" cy="357190"/>
          </a:xfrm>
          <a:prstGeom prst="ellipse">
            <a:avLst/>
          </a:prstGeom>
          <a:noFill/>
          <a:ln cap="flat" cmpd="sng" w="25400">
            <a:solidFill>
              <a:srgbClr val="395E89"/>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ru-RU" sz="1665">
                <a:solidFill>
                  <a:schemeClr val="dk1"/>
                </a:solidFill>
                <a:latin typeface="Calibri"/>
                <a:ea typeface="Calibri"/>
                <a:cs typeface="Calibri"/>
                <a:sym typeface="Calibri"/>
              </a:rPr>
              <a:t>3</a:t>
            </a:r>
            <a:endParaRPr sz="1665">
              <a:solidFill>
                <a:schemeClr val="dk1"/>
              </a:solidFill>
              <a:latin typeface="Calibri"/>
              <a:ea typeface="Calibri"/>
              <a:cs typeface="Calibri"/>
              <a:sym typeface="Calibri"/>
            </a:endParaRPr>
          </a:p>
        </p:txBody>
      </p:sp>
      <p:sp>
        <p:nvSpPr>
          <p:cNvPr id="580" name="Google Shape;580;p43"/>
          <p:cNvSpPr/>
          <p:nvPr/>
        </p:nvSpPr>
        <p:spPr>
          <a:xfrm>
            <a:off x="3357554" y="4857760"/>
            <a:ext cx="357190" cy="357190"/>
          </a:xfrm>
          <a:prstGeom prst="ellipse">
            <a:avLst/>
          </a:prstGeom>
          <a:noFill/>
          <a:ln cap="flat" cmpd="sng" w="25400">
            <a:solidFill>
              <a:srgbClr val="395E89"/>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ru-RU" sz="1665">
                <a:solidFill>
                  <a:schemeClr val="dk1"/>
                </a:solidFill>
                <a:latin typeface="Calibri"/>
                <a:ea typeface="Calibri"/>
                <a:cs typeface="Calibri"/>
                <a:sym typeface="Calibri"/>
              </a:rPr>
              <a:t>6</a:t>
            </a:r>
            <a:endParaRPr sz="1665">
              <a:solidFill>
                <a:schemeClr val="dk1"/>
              </a:solidFill>
              <a:latin typeface="Calibri"/>
              <a:ea typeface="Calibri"/>
              <a:cs typeface="Calibri"/>
              <a:sym typeface="Calibri"/>
            </a:endParaRPr>
          </a:p>
        </p:txBody>
      </p:sp>
      <p:sp>
        <p:nvSpPr>
          <p:cNvPr id="581" name="Google Shape;581;p43"/>
          <p:cNvSpPr/>
          <p:nvPr/>
        </p:nvSpPr>
        <p:spPr>
          <a:xfrm>
            <a:off x="5500694" y="5143512"/>
            <a:ext cx="357190" cy="357190"/>
          </a:xfrm>
          <a:prstGeom prst="ellipse">
            <a:avLst/>
          </a:prstGeom>
          <a:noFill/>
          <a:ln cap="flat" cmpd="sng" w="25400">
            <a:solidFill>
              <a:srgbClr val="395E89"/>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ru-RU" sz="1665">
                <a:solidFill>
                  <a:schemeClr val="dk1"/>
                </a:solidFill>
                <a:latin typeface="Calibri"/>
                <a:ea typeface="Calibri"/>
                <a:cs typeface="Calibri"/>
                <a:sym typeface="Calibri"/>
              </a:rPr>
              <a:t>5</a:t>
            </a:r>
            <a:endParaRPr sz="1665">
              <a:solidFill>
                <a:schemeClr val="dk1"/>
              </a:solidFill>
              <a:latin typeface="Calibri"/>
              <a:ea typeface="Calibri"/>
              <a:cs typeface="Calibri"/>
              <a:sym typeface="Calibri"/>
            </a:endParaRPr>
          </a:p>
        </p:txBody>
      </p:sp>
      <p:cxnSp>
        <p:nvCxnSpPr>
          <p:cNvPr id="582" name="Google Shape;582;p43"/>
          <p:cNvCxnSpPr>
            <a:stCxn id="577" idx="3"/>
            <a:endCxn id="576" idx="7"/>
          </p:cNvCxnSpPr>
          <p:nvPr/>
        </p:nvCxnSpPr>
        <p:spPr>
          <a:xfrm flipH="1">
            <a:off x="2805177" y="2876625"/>
            <a:ext cx="819000" cy="533100"/>
          </a:xfrm>
          <a:prstGeom prst="straightConnector1">
            <a:avLst/>
          </a:prstGeom>
          <a:noFill/>
          <a:ln cap="flat" cmpd="sng" w="31750">
            <a:solidFill>
              <a:srgbClr val="4A7DBA"/>
            </a:solidFill>
            <a:prstDash val="solid"/>
            <a:round/>
            <a:headEnd len="sm" w="sm" type="none"/>
            <a:tailEnd len="sm" w="sm" type="none"/>
          </a:ln>
        </p:spPr>
      </p:cxnSp>
      <p:cxnSp>
        <p:nvCxnSpPr>
          <p:cNvPr id="583" name="Google Shape;583;p43"/>
          <p:cNvCxnSpPr>
            <a:stCxn id="579" idx="5"/>
            <a:endCxn id="578" idx="0"/>
          </p:cNvCxnSpPr>
          <p:nvPr/>
        </p:nvCxnSpPr>
        <p:spPr>
          <a:xfrm>
            <a:off x="5519823" y="2376559"/>
            <a:ext cx="231000" cy="1052400"/>
          </a:xfrm>
          <a:prstGeom prst="straightConnector1">
            <a:avLst/>
          </a:prstGeom>
          <a:noFill/>
          <a:ln cap="flat" cmpd="sng" w="31750">
            <a:solidFill>
              <a:srgbClr val="4A7DBA"/>
            </a:solidFill>
            <a:prstDash val="solid"/>
            <a:round/>
            <a:headEnd len="sm" w="sm" type="none"/>
            <a:tailEnd len="sm" w="sm" type="none"/>
          </a:ln>
        </p:spPr>
      </p:cxnSp>
      <p:cxnSp>
        <p:nvCxnSpPr>
          <p:cNvPr id="584" name="Google Shape;584;p43"/>
          <p:cNvCxnSpPr>
            <a:stCxn id="577" idx="5"/>
            <a:endCxn id="578" idx="1"/>
          </p:cNvCxnSpPr>
          <p:nvPr/>
        </p:nvCxnSpPr>
        <p:spPr>
          <a:xfrm>
            <a:off x="3876749" y="2876625"/>
            <a:ext cx="1747800" cy="604800"/>
          </a:xfrm>
          <a:prstGeom prst="straightConnector1">
            <a:avLst/>
          </a:prstGeom>
          <a:noFill/>
          <a:ln cap="flat" cmpd="sng" w="31750">
            <a:solidFill>
              <a:srgbClr val="4A7DBA"/>
            </a:solidFill>
            <a:prstDash val="solid"/>
            <a:round/>
            <a:headEnd len="sm" w="sm" type="none"/>
            <a:tailEnd len="sm" w="sm" type="none"/>
          </a:ln>
        </p:spPr>
      </p:cxnSp>
      <p:cxnSp>
        <p:nvCxnSpPr>
          <p:cNvPr id="585" name="Google Shape;585;p43"/>
          <p:cNvCxnSpPr>
            <a:stCxn id="580" idx="0"/>
            <a:endCxn id="577" idx="4"/>
          </p:cNvCxnSpPr>
          <p:nvPr/>
        </p:nvCxnSpPr>
        <p:spPr>
          <a:xfrm flipH="1" rot="10800000">
            <a:off x="3536149" y="2929060"/>
            <a:ext cx="214200" cy="1928700"/>
          </a:xfrm>
          <a:prstGeom prst="straightConnector1">
            <a:avLst/>
          </a:prstGeom>
          <a:noFill/>
          <a:ln cap="flat" cmpd="sng" w="31750">
            <a:solidFill>
              <a:srgbClr val="4A7DBA"/>
            </a:solidFill>
            <a:prstDash val="solid"/>
            <a:round/>
            <a:headEnd len="sm" w="sm" type="none"/>
            <a:tailEnd len="sm" w="sm" type="none"/>
          </a:ln>
        </p:spPr>
      </p:cxnSp>
      <p:cxnSp>
        <p:nvCxnSpPr>
          <p:cNvPr id="586" name="Google Shape;586;p43"/>
          <p:cNvCxnSpPr>
            <a:stCxn id="576" idx="4"/>
            <a:endCxn id="580" idx="0"/>
          </p:cNvCxnSpPr>
          <p:nvPr/>
        </p:nvCxnSpPr>
        <p:spPr>
          <a:xfrm>
            <a:off x="2678893" y="3714752"/>
            <a:ext cx="857400" cy="1143000"/>
          </a:xfrm>
          <a:prstGeom prst="straightConnector1">
            <a:avLst/>
          </a:prstGeom>
          <a:noFill/>
          <a:ln cap="flat" cmpd="sng" w="31750">
            <a:solidFill>
              <a:srgbClr val="4A7DBA"/>
            </a:solidFill>
            <a:prstDash val="solid"/>
            <a:round/>
            <a:headEnd len="sm" w="sm" type="none"/>
            <a:tailEnd len="sm" w="sm" type="none"/>
          </a:ln>
        </p:spPr>
      </p:cxnSp>
      <p:cxnSp>
        <p:nvCxnSpPr>
          <p:cNvPr id="587" name="Google Shape;587;p43"/>
          <p:cNvCxnSpPr>
            <a:stCxn id="578" idx="4"/>
            <a:endCxn id="581" idx="0"/>
          </p:cNvCxnSpPr>
          <p:nvPr/>
        </p:nvCxnSpPr>
        <p:spPr>
          <a:xfrm flipH="1">
            <a:off x="5679327" y="3786190"/>
            <a:ext cx="71400" cy="1357200"/>
          </a:xfrm>
          <a:prstGeom prst="straightConnector1">
            <a:avLst/>
          </a:prstGeom>
          <a:noFill/>
          <a:ln cap="flat" cmpd="sng" w="31750">
            <a:solidFill>
              <a:srgbClr val="4A7DBA"/>
            </a:solidFill>
            <a:prstDash val="solid"/>
            <a:round/>
            <a:headEnd len="sm" w="sm" type="none"/>
            <a:tailEnd len="sm" w="sm" type="none"/>
          </a:ln>
        </p:spPr>
      </p:cxnSp>
      <p:cxnSp>
        <p:nvCxnSpPr>
          <p:cNvPr id="588" name="Google Shape;588;p43"/>
          <p:cNvCxnSpPr>
            <a:stCxn id="578" idx="3"/>
            <a:endCxn id="580" idx="7"/>
          </p:cNvCxnSpPr>
          <p:nvPr/>
        </p:nvCxnSpPr>
        <p:spPr>
          <a:xfrm flipH="1">
            <a:off x="3662441" y="3733881"/>
            <a:ext cx="1962000" cy="1176300"/>
          </a:xfrm>
          <a:prstGeom prst="straightConnector1">
            <a:avLst/>
          </a:prstGeom>
          <a:noFill/>
          <a:ln cap="flat" cmpd="sng" w="31750">
            <a:solidFill>
              <a:srgbClr val="4A7DBA"/>
            </a:solidFill>
            <a:prstDash val="solid"/>
            <a:round/>
            <a:headEnd len="sm" w="sm" type="none"/>
            <a:tailEnd len="sm" w="sm" type="none"/>
          </a:ln>
        </p:spPr>
      </p:cxnSp>
      <p:cxnSp>
        <p:nvCxnSpPr>
          <p:cNvPr id="589" name="Google Shape;589;p43"/>
          <p:cNvCxnSpPr>
            <a:stCxn id="581" idx="3"/>
            <a:endCxn id="580" idx="6"/>
          </p:cNvCxnSpPr>
          <p:nvPr/>
        </p:nvCxnSpPr>
        <p:spPr>
          <a:xfrm rot="10800000">
            <a:off x="3714603" y="5036493"/>
            <a:ext cx="1838400" cy="411900"/>
          </a:xfrm>
          <a:prstGeom prst="straightConnector1">
            <a:avLst/>
          </a:prstGeom>
          <a:noFill/>
          <a:ln cap="flat" cmpd="sng" w="31750">
            <a:solidFill>
              <a:srgbClr val="4A7DBA"/>
            </a:solidFill>
            <a:prstDash val="solid"/>
            <a:round/>
            <a:headEnd len="sm" w="sm" type="none"/>
            <a:tailEnd len="sm" w="sm" type="none"/>
          </a:ln>
        </p:spPr>
      </p:cxnSp>
      <p:cxnSp>
        <p:nvCxnSpPr>
          <p:cNvPr id="590" name="Google Shape;590;p43"/>
          <p:cNvCxnSpPr>
            <a:stCxn id="579" idx="2"/>
            <a:endCxn id="577" idx="6"/>
          </p:cNvCxnSpPr>
          <p:nvPr/>
        </p:nvCxnSpPr>
        <p:spPr>
          <a:xfrm flipH="1">
            <a:off x="3929142" y="2250273"/>
            <a:ext cx="1285800" cy="500100"/>
          </a:xfrm>
          <a:prstGeom prst="straightConnector1">
            <a:avLst/>
          </a:prstGeom>
          <a:noFill/>
          <a:ln cap="flat" cmpd="sng" w="31750">
            <a:solidFill>
              <a:srgbClr val="4A7DBA"/>
            </a:solidFill>
            <a:prstDash val="solid"/>
            <a:round/>
            <a:headEnd len="sm" w="sm" type="none"/>
            <a:tailEnd len="sm" w="sm" type="none"/>
          </a:ln>
        </p:spPr>
      </p:cxnSp>
      <p:sp>
        <p:nvSpPr>
          <p:cNvPr id="591" name="Google Shape;591;p43"/>
          <p:cNvSpPr txBox="1"/>
          <p:nvPr/>
        </p:nvSpPr>
        <p:spPr>
          <a:xfrm>
            <a:off x="2857488" y="2857496"/>
            <a:ext cx="31451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000">
                <a:solidFill>
                  <a:schemeClr val="dk1"/>
                </a:solidFill>
                <a:latin typeface="Calibri"/>
                <a:ea typeface="Calibri"/>
                <a:cs typeface="Calibri"/>
                <a:sym typeface="Calibri"/>
              </a:rPr>
              <a:t>1</a:t>
            </a:r>
            <a:endParaRPr/>
          </a:p>
        </p:txBody>
      </p:sp>
      <p:sp>
        <p:nvSpPr>
          <p:cNvPr id="592" name="Google Shape;592;p43"/>
          <p:cNvSpPr txBox="1"/>
          <p:nvPr/>
        </p:nvSpPr>
        <p:spPr>
          <a:xfrm>
            <a:off x="4572000" y="2714620"/>
            <a:ext cx="31451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000">
                <a:solidFill>
                  <a:schemeClr val="dk1"/>
                </a:solidFill>
                <a:latin typeface="Calibri"/>
                <a:ea typeface="Calibri"/>
                <a:cs typeface="Calibri"/>
                <a:sym typeface="Calibri"/>
              </a:rPr>
              <a:t>2</a:t>
            </a:r>
            <a:endParaRPr/>
          </a:p>
        </p:txBody>
      </p:sp>
      <p:sp>
        <p:nvSpPr>
          <p:cNvPr id="593" name="Google Shape;593;p43"/>
          <p:cNvSpPr txBox="1"/>
          <p:nvPr/>
        </p:nvSpPr>
        <p:spPr>
          <a:xfrm>
            <a:off x="5643570" y="2571744"/>
            <a:ext cx="31451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000">
                <a:solidFill>
                  <a:schemeClr val="dk1"/>
                </a:solidFill>
                <a:latin typeface="Calibri"/>
                <a:ea typeface="Calibri"/>
                <a:cs typeface="Calibri"/>
                <a:sym typeface="Calibri"/>
              </a:rPr>
              <a:t>3</a:t>
            </a:r>
            <a:endParaRPr/>
          </a:p>
        </p:txBody>
      </p:sp>
      <p:sp>
        <p:nvSpPr>
          <p:cNvPr id="594" name="Google Shape;594;p43"/>
          <p:cNvSpPr txBox="1"/>
          <p:nvPr/>
        </p:nvSpPr>
        <p:spPr>
          <a:xfrm>
            <a:off x="4286248" y="2071678"/>
            <a:ext cx="31451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000">
                <a:solidFill>
                  <a:schemeClr val="dk1"/>
                </a:solidFill>
                <a:latin typeface="Calibri"/>
                <a:ea typeface="Calibri"/>
                <a:cs typeface="Calibri"/>
                <a:sym typeface="Calibri"/>
              </a:rPr>
              <a:t>4</a:t>
            </a:r>
            <a:endParaRPr/>
          </a:p>
        </p:txBody>
      </p:sp>
      <p:sp>
        <p:nvSpPr>
          <p:cNvPr id="595" name="Google Shape;595;p43"/>
          <p:cNvSpPr txBox="1"/>
          <p:nvPr/>
        </p:nvSpPr>
        <p:spPr>
          <a:xfrm>
            <a:off x="3357554" y="3500438"/>
            <a:ext cx="31451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000">
                <a:solidFill>
                  <a:schemeClr val="dk1"/>
                </a:solidFill>
                <a:latin typeface="Calibri"/>
                <a:ea typeface="Calibri"/>
                <a:cs typeface="Calibri"/>
                <a:sym typeface="Calibri"/>
              </a:rPr>
              <a:t>5</a:t>
            </a:r>
            <a:endParaRPr/>
          </a:p>
        </p:txBody>
      </p:sp>
      <p:sp>
        <p:nvSpPr>
          <p:cNvPr id="596" name="Google Shape;596;p43"/>
          <p:cNvSpPr txBox="1"/>
          <p:nvPr/>
        </p:nvSpPr>
        <p:spPr>
          <a:xfrm>
            <a:off x="4286248" y="5214950"/>
            <a:ext cx="31451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000">
                <a:solidFill>
                  <a:schemeClr val="dk1"/>
                </a:solidFill>
                <a:latin typeface="Calibri"/>
                <a:ea typeface="Calibri"/>
                <a:cs typeface="Calibri"/>
                <a:sym typeface="Calibri"/>
              </a:rPr>
              <a:t>6</a:t>
            </a:r>
            <a:endParaRPr/>
          </a:p>
        </p:txBody>
      </p:sp>
      <p:sp>
        <p:nvSpPr>
          <p:cNvPr id="597" name="Google Shape;597;p43"/>
          <p:cNvSpPr txBox="1"/>
          <p:nvPr/>
        </p:nvSpPr>
        <p:spPr>
          <a:xfrm>
            <a:off x="5715008" y="4286256"/>
            <a:ext cx="31451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000">
                <a:solidFill>
                  <a:schemeClr val="dk1"/>
                </a:solidFill>
                <a:latin typeface="Calibri"/>
                <a:ea typeface="Calibri"/>
                <a:cs typeface="Calibri"/>
                <a:sym typeface="Calibri"/>
              </a:rPr>
              <a:t>7</a:t>
            </a:r>
            <a:endParaRPr/>
          </a:p>
        </p:txBody>
      </p:sp>
      <p:sp>
        <p:nvSpPr>
          <p:cNvPr id="598" name="Google Shape;598;p43"/>
          <p:cNvSpPr txBox="1"/>
          <p:nvPr/>
        </p:nvSpPr>
        <p:spPr>
          <a:xfrm>
            <a:off x="4500562" y="3929066"/>
            <a:ext cx="31451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000">
                <a:solidFill>
                  <a:schemeClr val="dk1"/>
                </a:solidFill>
                <a:latin typeface="Calibri"/>
                <a:ea typeface="Calibri"/>
                <a:cs typeface="Calibri"/>
                <a:sym typeface="Calibri"/>
              </a:rPr>
              <a:t>8</a:t>
            </a:r>
            <a:endParaRPr/>
          </a:p>
        </p:txBody>
      </p:sp>
      <p:sp>
        <p:nvSpPr>
          <p:cNvPr id="599" name="Google Shape;599;p43"/>
          <p:cNvSpPr txBox="1"/>
          <p:nvPr/>
        </p:nvSpPr>
        <p:spPr>
          <a:xfrm>
            <a:off x="2786050" y="4143380"/>
            <a:ext cx="31451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000">
                <a:solidFill>
                  <a:schemeClr val="dk1"/>
                </a:solidFill>
                <a:latin typeface="Calibri"/>
                <a:ea typeface="Calibri"/>
                <a:cs typeface="Calibri"/>
                <a:sym typeface="Calibri"/>
              </a:rPr>
              <a:t>9</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44"/>
          <p:cNvSpPr txBox="1"/>
          <p:nvPr>
            <p:ph type="title"/>
          </p:nvPr>
        </p:nvSpPr>
        <p:spPr>
          <a:xfrm>
            <a:off x="457200" y="274638"/>
            <a:ext cx="8229600" cy="51115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ru-RU"/>
              <a:t>Эйлеров граф</a:t>
            </a:r>
            <a:endParaRPr/>
          </a:p>
        </p:txBody>
      </p:sp>
      <p:pic>
        <p:nvPicPr>
          <p:cNvPr descr="http://pco.iis.nsk.su/wiki/images/thumb/2/21/Eulerian_graph.png/750px-Eulerian_graph.png" id="605" name="Google Shape;605;p44"/>
          <p:cNvPicPr preferRelativeResize="0"/>
          <p:nvPr/>
        </p:nvPicPr>
        <p:blipFill rotWithShape="1">
          <a:blip r:embed="rId3">
            <a:alphaModFix/>
          </a:blip>
          <a:srcRect b="10633" l="0" r="0" t="0"/>
          <a:stretch/>
        </p:blipFill>
        <p:spPr>
          <a:xfrm>
            <a:off x="98193" y="1443486"/>
            <a:ext cx="8707532" cy="3008940"/>
          </a:xfrm>
          <a:prstGeom prst="rect">
            <a:avLst/>
          </a:prstGeom>
          <a:noFill/>
          <a:ln>
            <a:noFill/>
          </a:ln>
        </p:spPr>
      </p:pic>
      <p:sp>
        <p:nvSpPr>
          <p:cNvPr id="606" name="Google Shape;606;p44"/>
          <p:cNvSpPr/>
          <p:nvPr/>
        </p:nvSpPr>
        <p:spPr>
          <a:xfrm>
            <a:off x="322801" y="4937460"/>
            <a:ext cx="8498398" cy="95410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ru-RU" sz="2800">
                <a:solidFill>
                  <a:schemeClr val="dk1"/>
                </a:solidFill>
                <a:latin typeface="Calibri"/>
                <a:ea typeface="Calibri"/>
                <a:cs typeface="Calibri"/>
                <a:sym typeface="Calibri"/>
              </a:rPr>
              <a:t>Связный граф эйлеров тогда и только тогда, когда в нем </a:t>
            </a:r>
            <a:r>
              <a:rPr b="1" lang="ru-RU" sz="2800">
                <a:solidFill>
                  <a:srgbClr val="C00000"/>
                </a:solidFill>
                <a:latin typeface="Calibri"/>
                <a:ea typeface="Calibri"/>
                <a:cs typeface="Calibri"/>
                <a:sym typeface="Calibri"/>
              </a:rPr>
              <a:t>степени всех вершин четны</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45"/>
          <p:cNvSpPr/>
          <p:nvPr/>
        </p:nvSpPr>
        <p:spPr>
          <a:xfrm>
            <a:off x="171258" y="548680"/>
            <a:ext cx="8784976" cy="83099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400">
                <a:solidFill>
                  <a:schemeClr val="dk1"/>
                </a:solidFill>
                <a:latin typeface="Calibri"/>
                <a:ea typeface="Calibri"/>
                <a:cs typeface="Calibri"/>
                <a:sym typeface="Calibri"/>
              </a:rPr>
              <a:t>Эйлеров путь в связном графе существует тогда и только тогда, когда в нем имеется </a:t>
            </a:r>
            <a:r>
              <a:rPr b="1" lang="ru-RU" sz="2400">
                <a:solidFill>
                  <a:srgbClr val="C00000"/>
                </a:solidFill>
                <a:latin typeface="Calibri"/>
                <a:ea typeface="Calibri"/>
                <a:cs typeface="Calibri"/>
                <a:sym typeface="Calibri"/>
              </a:rPr>
              <a:t>не более двух вершин нечетной степени</a:t>
            </a:r>
            <a:endParaRPr/>
          </a:p>
        </p:txBody>
      </p:sp>
      <p:pic>
        <p:nvPicPr>
          <p:cNvPr id="612" name="Google Shape;612;p45"/>
          <p:cNvPicPr preferRelativeResize="0"/>
          <p:nvPr/>
        </p:nvPicPr>
        <p:blipFill rotWithShape="1">
          <a:blip r:embed="rId3">
            <a:alphaModFix/>
          </a:blip>
          <a:srcRect b="0" l="0" r="0" t="0"/>
          <a:stretch/>
        </p:blipFill>
        <p:spPr>
          <a:xfrm>
            <a:off x="180732" y="2060848"/>
            <a:ext cx="4364707" cy="3444294"/>
          </a:xfrm>
          <a:prstGeom prst="rect">
            <a:avLst/>
          </a:prstGeom>
          <a:noFill/>
          <a:ln>
            <a:noFill/>
          </a:ln>
        </p:spPr>
      </p:pic>
      <p:pic>
        <p:nvPicPr>
          <p:cNvPr id="613" name="Google Shape;613;p45"/>
          <p:cNvPicPr preferRelativeResize="0"/>
          <p:nvPr/>
        </p:nvPicPr>
        <p:blipFill rotWithShape="1">
          <a:blip r:embed="rId4">
            <a:alphaModFix/>
          </a:blip>
          <a:srcRect b="0" l="0" r="0" t="0"/>
          <a:stretch/>
        </p:blipFill>
        <p:spPr>
          <a:xfrm>
            <a:off x="5047591" y="2060848"/>
            <a:ext cx="3889847" cy="3444293"/>
          </a:xfrm>
          <a:prstGeom prst="rect">
            <a:avLst/>
          </a:prstGeom>
          <a:noFill/>
          <a:ln>
            <a:noFill/>
          </a:ln>
        </p:spPr>
      </p:pic>
      <p:sp>
        <p:nvSpPr>
          <p:cNvPr id="614" name="Google Shape;614;p45"/>
          <p:cNvSpPr/>
          <p:nvPr/>
        </p:nvSpPr>
        <p:spPr>
          <a:xfrm>
            <a:off x="3463652" y="5755558"/>
            <a:ext cx="2188468" cy="720080"/>
          </a:xfrm>
          <a:prstGeom prst="wedgeRoundRectCallout">
            <a:avLst>
              <a:gd fmla="val 59001" name="adj1"/>
              <a:gd fmla="val -205877" name="adj2"/>
              <a:gd fmla="val 16667" name="adj3"/>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добавлено ребро 3-5</a:t>
            </a:r>
            <a:endParaRPr/>
          </a:p>
        </p:txBody>
      </p:sp>
      <p:sp>
        <p:nvSpPr>
          <p:cNvPr id="615" name="Google Shape;615;p45"/>
          <p:cNvSpPr/>
          <p:nvPr/>
        </p:nvSpPr>
        <p:spPr>
          <a:xfrm>
            <a:off x="5865744" y="5843096"/>
            <a:ext cx="2808312" cy="720080"/>
          </a:xfrm>
          <a:prstGeom prst="wedgeRoundRectCallout">
            <a:avLst>
              <a:gd fmla="val 21989" name="adj1"/>
              <a:gd fmla="val -98195" name="adj2"/>
              <a:gd fmla="val 16667" name="adj3"/>
            </a:avLst>
          </a:prstGeom>
          <a:solidFill>
            <a:schemeClr val="lt1"/>
          </a:solidFill>
          <a:ln cap="flat" cmpd="sng" w="25400">
            <a:solidFill>
              <a:schemeClr val="accent6"/>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3 – 2 – 4- 3 – 5 – 4 – 6 – 0 – 2 – 1 – 0 – 5</a:t>
            </a:r>
            <a:endParaRPr/>
          </a:p>
        </p:txBody>
      </p:sp>
      <p:sp>
        <p:nvSpPr>
          <p:cNvPr id="616" name="Google Shape;616;p45"/>
          <p:cNvSpPr/>
          <p:nvPr/>
        </p:nvSpPr>
        <p:spPr>
          <a:xfrm>
            <a:off x="667451" y="5755558"/>
            <a:ext cx="2672680" cy="895156"/>
          </a:xfrm>
          <a:prstGeom prst="wedgeRoundRectCallout">
            <a:avLst>
              <a:gd fmla="val -19265" name="adj1"/>
              <a:gd fmla="val -93603" name="adj2"/>
              <a:gd fmla="val 16667" name="adj3"/>
            </a:avLst>
          </a:prstGeom>
          <a:solidFill>
            <a:schemeClr val="lt1"/>
          </a:solidFill>
          <a:ln cap="flat" cmpd="sng" w="25400">
            <a:solidFill>
              <a:schemeClr val="accent6"/>
            </a:solidFill>
            <a:prstDash val="solid"/>
            <a:round/>
            <a:headEnd len="sm" w="sm" type="none"/>
            <a:tailEnd len="sm" w="sm" type="none"/>
          </a:ln>
        </p:spPr>
        <p:txBody>
          <a:bodyPr anchorCtr="0" anchor="ctr" bIns="36000" lIns="36000" spcFirstLastPara="1" rIns="36000" wrap="square" tIns="36000">
            <a:no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0 – 1 – 2 – 0 – 6 – 4 – 2 – 3 – 4 – 5 – 0</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46"/>
          <p:cNvSpPr txBox="1"/>
          <p:nvPr>
            <p:ph type="title"/>
          </p:nvPr>
        </p:nvSpPr>
        <p:spPr>
          <a:xfrm>
            <a:off x="457200" y="274638"/>
            <a:ext cx="8229600" cy="6540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b="1" lang="ru-RU" sz="3200"/>
              <a:t>Алгоритм поиска эйлерового цикла </a:t>
            </a:r>
            <a:r>
              <a:rPr lang="ru-RU" sz="3200"/>
              <a:t>(О(m))</a:t>
            </a:r>
            <a:endParaRPr sz="3200"/>
          </a:p>
        </p:txBody>
      </p:sp>
      <p:sp>
        <p:nvSpPr>
          <p:cNvPr id="622" name="Google Shape;622;p46"/>
          <p:cNvSpPr txBox="1"/>
          <p:nvPr>
            <p:ph idx="1" type="body"/>
          </p:nvPr>
        </p:nvSpPr>
        <p:spPr>
          <a:xfrm>
            <a:off x="457200" y="1000108"/>
            <a:ext cx="8229600" cy="5643602"/>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just">
              <a:lnSpc>
                <a:spcPct val="120000"/>
              </a:lnSpc>
              <a:spcBef>
                <a:spcPts val="0"/>
              </a:spcBef>
              <a:spcAft>
                <a:spcPts val="0"/>
              </a:spcAft>
              <a:buClr>
                <a:schemeClr val="dk1"/>
              </a:buClr>
              <a:buSzPct val="100000"/>
              <a:buNone/>
            </a:pPr>
            <a:r>
              <a:rPr lang="ru-RU"/>
              <a:t>Начиная с произвольной вершины, строим путь, удаляя ребра и запоминая вершины в стеке, до тех пор пока множество смежности очередной вершины не окажется пустым, что означает, что путь удлинить нельзя. </a:t>
            </a:r>
            <a:endParaRPr/>
          </a:p>
          <a:p>
            <a:pPr indent="-342900" lvl="0" marL="342900" rtl="0" algn="l">
              <a:lnSpc>
                <a:spcPct val="120000"/>
              </a:lnSpc>
              <a:spcBef>
                <a:spcPts val="448"/>
              </a:spcBef>
              <a:spcAft>
                <a:spcPts val="0"/>
              </a:spcAft>
              <a:buClr>
                <a:schemeClr val="dk1"/>
              </a:buClr>
              <a:buSzPct val="100000"/>
              <a:buNone/>
            </a:pPr>
            <a:r>
              <a:t/>
            </a:r>
            <a:endParaRPr/>
          </a:p>
          <a:p>
            <a:pPr indent="-342900" lvl="0" marL="342900" rtl="0" algn="just">
              <a:lnSpc>
                <a:spcPct val="120000"/>
              </a:lnSpc>
              <a:spcBef>
                <a:spcPts val="448"/>
              </a:spcBef>
              <a:spcAft>
                <a:spcPts val="0"/>
              </a:spcAft>
              <a:buClr>
                <a:schemeClr val="dk1"/>
              </a:buClr>
              <a:buSzPct val="100000"/>
              <a:buNone/>
            </a:pPr>
            <a:r>
              <a:rPr lang="ru-RU"/>
              <a:t>Заметим, что при этом мы с необходимостью придем в ту вершину, с которой начали. В противном случае это означало бы, что вершина </a:t>
            </a:r>
            <a:r>
              <a:rPr i="1" lang="ru-RU"/>
              <a:t>v</a:t>
            </a:r>
            <a:r>
              <a:rPr lang="ru-RU"/>
              <a:t> имеет нечетную степень, что невозможно по условию. </a:t>
            </a:r>
            <a:endParaRPr/>
          </a:p>
          <a:p>
            <a:pPr indent="-342900" lvl="0" marL="342900" rtl="0" algn="l">
              <a:lnSpc>
                <a:spcPct val="120000"/>
              </a:lnSpc>
              <a:spcBef>
                <a:spcPts val="448"/>
              </a:spcBef>
              <a:spcAft>
                <a:spcPts val="0"/>
              </a:spcAft>
              <a:buClr>
                <a:schemeClr val="dk1"/>
              </a:buClr>
              <a:buSzPct val="100000"/>
              <a:buNone/>
            </a:pPr>
            <a:r>
              <a:t/>
            </a:r>
            <a:endParaRPr/>
          </a:p>
          <a:p>
            <a:pPr indent="-342900" lvl="0" marL="342900" rtl="0" algn="just">
              <a:lnSpc>
                <a:spcPct val="120000"/>
              </a:lnSpc>
              <a:spcBef>
                <a:spcPts val="448"/>
              </a:spcBef>
              <a:spcAft>
                <a:spcPts val="0"/>
              </a:spcAft>
              <a:buClr>
                <a:schemeClr val="dk1"/>
              </a:buClr>
              <a:buSzPct val="100000"/>
              <a:buNone/>
            </a:pPr>
            <a:r>
              <a:rPr lang="ru-RU"/>
              <a:t>Таким образом, из графа были удалены ребра цикла, а вершины цикла были сохранены в стеке </a:t>
            </a:r>
            <a:r>
              <a:rPr i="1" lang="ru-RU"/>
              <a:t>S</a:t>
            </a:r>
            <a:r>
              <a:rPr lang="ru-RU"/>
              <a:t>. Заметим, что при этом степени всех вершин остались четными. Далее вершина </a:t>
            </a:r>
            <a:r>
              <a:rPr i="1" lang="ru-RU"/>
              <a:t>v</a:t>
            </a:r>
            <a:r>
              <a:rPr lang="ru-RU"/>
              <a:t> выводится в качестве первой вершины эйлерового цикла, а процесс продолжается, начиная с вершины, стоящей на вершине стека.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0" st="0"/>
                                            </p:txEl>
                                          </p:spTgt>
                                        </p:tgtEl>
                                        <p:attrNameLst>
                                          <p:attrName>style.visibility</p:attrName>
                                        </p:attrNameLst>
                                      </p:cBhvr>
                                      <p:to>
                                        <p:strVal val="visible"/>
                                      </p:to>
                                    </p:set>
                                    <p:animEffect filter="fade" transition="in">
                                      <p:cBhvr>
                                        <p:cTn dur="1000"/>
                                        <p:tgtEl>
                                          <p:spTgt spid="6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 st="1"/>
                                            </p:txEl>
                                          </p:spTgt>
                                        </p:tgtEl>
                                        <p:attrNameLst>
                                          <p:attrName>style.visibility</p:attrName>
                                        </p:attrNameLst>
                                      </p:cBhvr>
                                      <p:to>
                                        <p:strVal val="visible"/>
                                      </p:to>
                                    </p:set>
                                    <p:animEffect filter="fade" transition="in">
                                      <p:cBhvr>
                                        <p:cTn dur="1000"/>
                                        <p:tgtEl>
                                          <p:spTgt spid="6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2" st="2"/>
                                            </p:txEl>
                                          </p:spTgt>
                                        </p:tgtEl>
                                        <p:attrNameLst>
                                          <p:attrName>style.visibility</p:attrName>
                                        </p:attrNameLst>
                                      </p:cBhvr>
                                      <p:to>
                                        <p:strVal val="visible"/>
                                      </p:to>
                                    </p:set>
                                    <p:animEffect filter="fade" transition="in">
                                      <p:cBhvr>
                                        <p:cTn dur="1000"/>
                                        <p:tgtEl>
                                          <p:spTgt spid="6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3" st="3"/>
                                            </p:txEl>
                                          </p:spTgt>
                                        </p:tgtEl>
                                        <p:attrNameLst>
                                          <p:attrName>style.visibility</p:attrName>
                                        </p:attrNameLst>
                                      </p:cBhvr>
                                      <p:to>
                                        <p:strVal val="visible"/>
                                      </p:to>
                                    </p:set>
                                    <p:animEffect filter="fade" transition="in">
                                      <p:cBhvr>
                                        <p:cTn dur="1000"/>
                                        <p:tgtEl>
                                          <p:spTgt spid="6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4" st="4"/>
                                            </p:txEl>
                                          </p:spTgt>
                                        </p:tgtEl>
                                        <p:attrNameLst>
                                          <p:attrName>style.visibility</p:attrName>
                                        </p:attrNameLst>
                                      </p:cBhvr>
                                      <p:to>
                                        <p:strVal val="visible"/>
                                      </p:to>
                                    </p:set>
                                    <p:animEffect filter="fade" transition="in">
                                      <p:cBhvr>
                                        <p:cTn dur="1000"/>
                                        <p:tgtEl>
                                          <p:spTgt spid="62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47"/>
          <p:cNvSpPr txBox="1"/>
          <p:nvPr/>
        </p:nvSpPr>
        <p:spPr>
          <a:xfrm>
            <a:off x="107504" y="116632"/>
            <a:ext cx="885698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4000">
                <a:solidFill>
                  <a:srgbClr val="000000"/>
                </a:solidFill>
                <a:latin typeface="Calibri"/>
                <a:ea typeface="Calibri"/>
                <a:cs typeface="Calibri"/>
                <a:sym typeface="Calibri"/>
              </a:rPr>
              <a:t>АЛГОРИТМ ПОИСКА ЭЙЛЕРОВА ЦИКЛА</a:t>
            </a:r>
            <a:endParaRPr/>
          </a:p>
        </p:txBody>
      </p:sp>
      <p:pic>
        <p:nvPicPr>
          <p:cNvPr id="628" name="Google Shape;628;p47"/>
          <p:cNvPicPr preferRelativeResize="0"/>
          <p:nvPr/>
        </p:nvPicPr>
        <p:blipFill rotWithShape="1">
          <a:blip r:embed="rId3">
            <a:alphaModFix/>
          </a:blip>
          <a:srcRect b="0" l="0" r="0" t="0"/>
          <a:stretch/>
        </p:blipFill>
        <p:spPr>
          <a:xfrm>
            <a:off x="2627783" y="876632"/>
            <a:ext cx="2592289" cy="1843186"/>
          </a:xfrm>
          <a:prstGeom prst="rect">
            <a:avLst/>
          </a:prstGeom>
          <a:noFill/>
          <a:ln>
            <a:noFill/>
          </a:ln>
        </p:spPr>
      </p:pic>
      <p:sp>
        <p:nvSpPr>
          <p:cNvPr id="629" name="Google Shape;629;p47"/>
          <p:cNvSpPr/>
          <p:nvPr/>
        </p:nvSpPr>
        <p:spPr>
          <a:xfrm>
            <a:off x="115696" y="2924944"/>
            <a:ext cx="8856984" cy="3785652"/>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2400">
                <a:solidFill>
                  <a:schemeClr val="dk1"/>
                </a:solidFill>
                <a:latin typeface="Calibri"/>
                <a:ea typeface="Calibri"/>
                <a:cs typeface="Calibri"/>
                <a:sym typeface="Calibri"/>
              </a:rPr>
              <a:t>1</a:t>
            </a:r>
            <a:r>
              <a:rPr lang="ru-RU" sz="2400">
                <a:solidFill>
                  <a:schemeClr val="dk1"/>
                </a:solidFill>
                <a:latin typeface="Calibri"/>
                <a:ea typeface="Calibri"/>
                <a:cs typeface="Calibri"/>
                <a:sym typeface="Calibri"/>
              </a:rPr>
              <a:t> Выбрать произвольную вершину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i="1" lang="ru-RU" sz="2400">
                <a:solidFill>
                  <a:schemeClr val="dk1"/>
                </a:solidFill>
                <a:latin typeface="Calibri"/>
                <a:ea typeface="Calibri"/>
                <a:cs typeface="Calibri"/>
                <a:sym typeface="Calibri"/>
              </a:rPr>
              <a:t>2 </a:t>
            </a:r>
            <a:r>
              <a:rPr lang="ru-RU" sz="2400">
                <a:solidFill>
                  <a:schemeClr val="dk1"/>
                </a:solidFill>
                <a:latin typeface="Calibri"/>
                <a:ea typeface="Calibri"/>
                <a:cs typeface="Calibri"/>
                <a:sym typeface="Calibri"/>
              </a:rPr>
              <a:t>Выбрать произвольное ребро </a:t>
            </a:r>
            <a:r>
              <a:rPr i="1" lang="ru-RU" sz="2400">
                <a:solidFill>
                  <a:schemeClr val="dk1"/>
                </a:solidFill>
                <a:latin typeface="Calibri"/>
                <a:ea typeface="Calibri"/>
                <a:cs typeface="Calibri"/>
                <a:sym typeface="Calibri"/>
              </a:rPr>
              <a:t>е, </a:t>
            </a:r>
            <a:r>
              <a:rPr lang="ru-RU" sz="2400">
                <a:solidFill>
                  <a:schemeClr val="dk1"/>
                </a:solidFill>
                <a:latin typeface="Calibri"/>
                <a:ea typeface="Calibri"/>
                <a:cs typeface="Calibri"/>
                <a:sym typeface="Calibri"/>
              </a:rPr>
              <a:t>инцидентное текущей вершине.</a:t>
            </a:r>
            <a:endParaRPr/>
          </a:p>
          <a:p>
            <a:pPr indent="0" lvl="0" marL="0" marR="0" rtl="0" algn="l">
              <a:spcBef>
                <a:spcPts val="0"/>
              </a:spcBef>
              <a:spcAft>
                <a:spcPts val="0"/>
              </a:spcAft>
              <a:buNone/>
            </a:pPr>
            <a:r>
              <a:rPr b="1" i="1" lang="ru-RU" sz="2400">
                <a:solidFill>
                  <a:schemeClr val="dk1"/>
                </a:solidFill>
                <a:latin typeface="Calibri"/>
                <a:ea typeface="Calibri"/>
                <a:cs typeface="Calibri"/>
                <a:sym typeface="Calibri"/>
              </a:rPr>
              <a:t>3</a:t>
            </a:r>
            <a:r>
              <a:rPr lang="ru-RU" sz="2400">
                <a:solidFill>
                  <a:schemeClr val="dk1"/>
                </a:solidFill>
                <a:latin typeface="Calibri"/>
                <a:ea typeface="Calibri"/>
                <a:cs typeface="Calibri"/>
                <a:sym typeface="Calibri"/>
              </a:rPr>
              <a:t> Назначить текущей вторую вершину, инцидентную </a:t>
            </a:r>
            <a:r>
              <a:rPr b="1" i="1" lang="ru-RU" sz="2400">
                <a:solidFill>
                  <a:schemeClr val="dk1"/>
                </a:solidFill>
                <a:latin typeface="Calibri"/>
                <a:ea typeface="Calibri"/>
                <a:cs typeface="Calibri"/>
                <a:sym typeface="Calibri"/>
              </a:rPr>
              <a:t>e</a:t>
            </a:r>
            <a:r>
              <a:rPr lang="ru-RU" sz="2400">
                <a:solidFill>
                  <a:schemeClr val="dk1"/>
                </a:solidFill>
                <a:latin typeface="Calibri"/>
                <a:ea typeface="Calibri"/>
                <a:cs typeface="Calibri"/>
                <a:sym typeface="Calibri"/>
              </a:rPr>
              <a:t>.</a:t>
            </a:r>
            <a:endParaRPr/>
          </a:p>
          <a:p>
            <a:pPr indent="0" lvl="0" marL="0" marR="0" rtl="0" algn="l">
              <a:spcBef>
                <a:spcPts val="0"/>
              </a:spcBef>
              <a:spcAft>
                <a:spcPts val="0"/>
              </a:spcAft>
              <a:buNone/>
            </a:pPr>
            <a:r>
              <a:rPr b="1" i="1" lang="ru-RU" sz="2400">
                <a:solidFill>
                  <a:schemeClr val="dk1"/>
                </a:solidFill>
                <a:latin typeface="Calibri"/>
                <a:ea typeface="Calibri"/>
                <a:cs typeface="Calibri"/>
                <a:sym typeface="Calibri"/>
              </a:rPr>
              <a:t>4</a:t>
            </a:r>
            <a:r>
              <a:rPr lang="ru-RU" sz="2400">
                <a:solidFill>
                  <a:schemeClr val="dk1"/>
                </a:solidFill>
                <a:latin typeface="Calibri"/>
                <a:ea typeface="Calibri"/>
                <a:cs typeface="Calibri"/>
                <a:sym typeface="Calibri"/>
              </a:rPr>
              <a:t> Удалить </a:t>
            </a:r>
            <a:r>
              <a:rPr b="1" i="1" lang="ru-RU" sz="2400">
                <a:solidFill>
                  <a:schemeClr val="dk1"/>
                </a:solidFill>
                <a:latin typeface="Calibri"/>
                <a:ea typeface="Calibri"/>
                <a:cs typeface="Calibri"/>
                <a:sym typeface="Calibri"/>
              </a:rPr>
              <a:t>e</a:t>
            </a:r>
            <a:r>
              <a:rPr lang="ru-RU" sz="2400">
                <a:solidFill>
                  <a:schemeClr val="dk1"/>
                </a:solidFill>
                <a:latin typeface="Calibri"/>
                <a:ea typeface="Calibri"/>
                <a:cs typeface="Calibri"/>
                <a:sym typeface="Calibri"/>
              </a:rPr>
              <a:t> из текущего графа и внести в список.</a:t>
            </a:r>
            <a:endParaRPr/>
          </a:p>
          <a:p>
            <a:pPr indent="0" lvl="0" marL="0" marR="0" rtl="0" algn="l">
              <a:spcBef>
                <a:spcPts val="0"/>
              </a:spcBef>
              <a:spcAft>
                <a:spcPts val="0"/>
              </a:spcAft>
              <a:buNone/>
            </a:pPr>
            <a:r>
              <a:rPr b="1" i="1" lang="ru-RU" sz="2400">
                <a:solidFill>
                  <a:schemeClr val="dk1"/>
                </a:solidFill>
                <a:latin typeface="Calibri"/>
                <a:ea typeface="Calibri"/>
                <a:cs typeface="Calibri"/>
                <a:sym typeface="Calibri"/>
              </a:rPr>
              <a:t>5</a:t>
            </a:r>
            <a:r>
              <a:rPr lang="ru-RU" sz="2400">
                <a:solidFill>
                  <a:schemeClr val="dk1"/>
                </a:solidFill>
                <a:latin typeface="Calibri"/>
                <a:ea typeface="Calibri"/>
                <a:cs typeface="Calibri"/>
                <a:sym typeface="Calibri"/>
              </a:rPr>
              <a:t> Если в текущем графе еще остались ребра, вернуться на шаг 2 </a:t>
            </a:r>
            <a:endParaRPr/>
          </a:p>
          <a:p>
            <a:pPr indent="0" lvl="0" marL="0" marR="0" rtl="0" algn="l">
              <a:spcBef>
                <a:spcPts val="0"/>
              </a:spcBef>
              <a:spcAft>
                <a:spcPts val="0"/>
              </a:spcAft>
              <a:buNone/>
            </a:pPr>
            <a:r>
              <a:rPr b="1" lang="ru-RU" sz="2400">
                <a:solidFill>
                  <a:schemeClr val="dk1"/>
                </a:solidFill>
                <a:latin typeface="Calibri"/>
                <a:ea typeface="Calibri"/>
                <a:cs typeface="Calibri"/>
                <a:sym typeface="Calibri"/>
              </a:rPr>
              <a:t>Ограничение: если степень текущей вершины больше 1, нельзя выбирать ребро, удаление которого из текущего графа увеличит число компонент связности в нем.</a:t>
            </a:r>
            <a:endParaRPr b="1" sz="24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48"/>
          <p:cNvSpPr txBox="1"/>
          <p:nvPr/>
        </p:nvSpPr>
        <p:spPr>
          <a:xfrm>
            <a:off x="107504" y="116632"/>
            <a:ext cx="885698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4000">
                <a:solidFill>
                  <a:srgbClr val="000000"/>
                </a:solidFill>
                <a:latin typeface="Calibri"/>
                <a:ea typeface="Calibri"/>
                <a:cs typeface="Calibri"/>
                <a:sym typeface="Calibri"/>
              </a:rPr>
              <a:t>АЛГОРИТМ ПОИСКА ЭЙЛЕРОВА ЦИКЛА</a:t>
            </a:r>
            <a:endParaRPr/>
          </a:p>
        </p:txBody>
      </p:sp>
      <p:sp>
        <p:nvSpPr>
          <p:cNvPr id="635" name="Google Shape;635;p48"/>
          <p:cNvSpPr/>
          <p:nvPr/>
        </p:nvSpPr>
        <p:spPr>
          <a:xfrm>
            <a:off x="123286" y="4005064"/>
            <a:ext cx="8856984"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2400">
                <a:solidFill>
                  <a:srgbClr val="C00000"/>
                </a:solidFill>
                <a:latin typeface="Calibri"/>
                <a:ea typeface="Calibri"/>
                <a:cs typeface="Calibri"/>
                <a:sym typeface="Calibri"/>
              </a:rPr>
              <a:t>1 Выбрать произвольную вершину </a:t>
            </a:r>
            <a:endParaRPr b="1" sz="2400">
              <a:solidFill>
                <a:srgbClr val="C00000"/>
              </a:solidFill>
              <a:latin typeface="Calibri"/>
              <a:ea typeface="Calibri"/>
              <a:cs typeface="Calibri"/>
              <a:sym typeface="Calibri"/>
            </a:endParaRPr>
          </a:p>
          <a:p>
            <a:pPr indent="0" lvl="0" marL="0" marR="0" rtl="0" algn="l">
              <a:spcBef>
                <a:spcPts val="0"/>
              </a:spcBef>
              <a:spcAft>
                <a:spcPts val="0"/>
              </a:spcAft>
              <a:buNone/>
            </a:pPr>
            <a:r>
              <a:rPr b="1" lang="ru-RU" sz="2400">
                <a:solidFill>
                  <a:srgbClr val="C00000"/>
                </a:solidFill>
                <a:latin typeface="Calibri"/>
                <a:ea typeface="Calibri"/>
                <a:cs typeface="Calibri"/>
                <a:sym typeface="Calibri"/>
              </a:rPr>
              <a:t>2 Выбрать произвольное ребро е, инцидентное текущей вершине.</a:t>
            </a:r>
            <a:endParaRPr/>
          </a:p>
          <a:p>
            <a:pPr indent="0" lvl="0" marL="0" marR="0" rtl="0" algn="l">
              <a:spcBef>
                <a:spcPts val="0"/>
              </a:spcBef>
              <a:spcAft>
                <a:spcPts val="0"/>
              </a:spcAft>
              <a:buNone/>
            </a:pPr>
            <a:r>
              <a:rPr b="1" lang="ru-RU" sz="2400">
                <a:solidFill>
                  <a:srgbClr val="C00000"/>
                </a:solidFill>
                <a:latin typeface="Calibri"/>
                <a:ea typeface="Calibri"/>
                <a:cs typeface="Calibri"/>
                <a:sym typeface="Calibri"/>
              </a:rPr>
              <a:t>3 Назначить текущей вторую вершину, инцидентную e.</a:t>
            </a:r>
            <a:endParaRPr/>
          </a:p>
          <a:p>
            <a:pPr indent="0" lvl="0" marL="0" marR="0" rtl="0" algn="l">
              <a:spcBef>
                <a:spcPts val="0"/>
              </a:spcBef>
              <a:spcAft>
                <a:spcPts val="0"/>
              </a:spcAft>
              <a:buNone/>
            </a:pPr>
            <a:r>
              <a:rPr b="1" lang="ru-RU" sz="2400">
                <a:solidFill>
                  <a:schemeClr val="dk1"/>
                </a:solidFill>
                <a:latin typeface="Calibri"/>
                <a:ea typeface="Calibri"/>
                <a:cs typeface="Calibri"/>
                <a:sym typeface="Calibri"/>
              </a:rPr>
              <a:t>4</a:t>
            </a:r>
            <a:r>
              <a:rPr lang="ru-RU" sz="2400">
                <a:solidFill>
                  <a:schemeClr val="dk1"/>
                </a:solidFill>
                <a:latin typeface="Calibri"/>
                <a:ea typeface="Calibri"/>
                <a:cs typeface="Calibri"/>
                <a:sym typeface="Calibri"/>
              </a:rPr>
              <a:t> Удалить </a:t>
            </a:r>
            <a:r>
              <a:rPr b="1" lang="ru-RU" sz="2400">
                <a:solidFill>
                  <a:schemeClr val="dk1"/>
                </a:solidFill>
                <a:latin typeface="Calibri"/>
                <a:ea typeface="Calibri"/>
                <a:cs typeface="Calibri"/>
                <a:sym typeface="Calibri"/>
              </a:rPr>
              <a:t>e</a:t>
            </a:r>
            <a:r>
              <a:rPr lang="ru-RU" sz="2400">
                <a:solidFill>
                  <a:schemeClr val="dk1"/>
                </a:solidFill>
                <a:latin typeface="Calibri"/>
                <a:ea typeface="Calibri"/>
                <a:cs typeface="Calibri"/>
                <a:sym typeface="Calibri"/>
              </a:rPr>
              <a:t> из текущего графа и внести в список.</a:t>
            </a:r>
            <a:endParaRPr/>
          </a:p>
          <a:p>
            <a:pPr indent="0" lvl="0" marL="0" marR="0" rtl="0" algn="l">
              <a:spcBef>
                <a:spcPts val="0"/>
              </a:spcBef>
              <a:spcAft>
                <a:spcPts val="0"/>
              </a:spcAft>
              <a:buNone/>
            </a:pPr>
            <a:r>
              <a:rPr b="1" lang="ru-RU" sz="2400">
                <a:solidFill>
                  <a:schemeClr val="dk1"/>
                </a:solidFill>
                <a:latin typeface="Calibri"/>
                <a:ea typeface="Calibri"/>
                <a:cs typeface="Calibri"/>
                <a:sym typeface="Calibri"/>
              </a:rPr>
              <a:t>5</a:t>
            </a:r>
            <a:r>
              <a:rPr lang="ru-RU" sz="2400">
                <a:solidFill>
                  <a:schemeClr val="dk1"/>
                </a:solidFill>
                <a:latin typeface="Calibri"/>
                <a:ea typeface="Calibri"/>
                <a:cs typeface="Calibri"/>
                <a:sym typeface="Calibri"/>
              </a:rPr>
              <a:t> Если в текущем графе еще остались ребра, вернуться на шаг 2 </a:t>
            </a:r>
            <a:endParaRPr/>
          </a:p>
        </p:txBody>
      </p:sp>
      <p:sp>
        <p:nvSpPr>
          <p:cNvPr id="636" name="Google Shape;636;p48"/>
          <p:cNvSpPr/>
          <p:nvPr/>
        </p:nvSpPr>
        <p:spPr>
          <a:xfrm>
            <a:off x="3012362" y="843221"/>
            <a:ext cx="5976664" cy="19389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2400">
                <a:solidFill>
                  <a:schemeClr val="dk1"/>
                </a:solidFill>
                <a:latin typeface="Calibri"/>
                <a:ea typeface="Calibri"/>
                <a:cs typeface="Calibri"/>
                <a:sym typeface="Calibri"/>
              </a:rPr>
              <a:t>1</a:t>
            </a:r>
            <a:r>
              <a:rPr lang="ru-RU" sz="2400">
                <a:solidFill>
                  <a:schemeClr val="dk1"/>
                </a:solidFill>
                <a:latin typeface="Calibri"/>
                <a:ea typeface="Calibri"/>
                <a:cs typeface="Calibri"/>
                <a:sym typeface="Calibri"/>
              </a:rPr>
              <a:t> Выберем произвольную вершину </a:t>
            </a:r>
            <a:r>
              <a:rPr b="1" i="1" lang="ru-RU" sz="2400">
                <a:solidFill>
                  <a:srgbClr val="C00000"/>
                </a:solidFill>
                <a:latin typeface="Calibri"/>
                <a:ea typeface="Calibri"/>
                <a:cs typeface="Calibri"/>
                <a:sym typeface="Calibri"/>
              </a:rPr>
              <a:t>v</a:t>
            </a:r>
            <a:r>
              <a:rPr b="1" baseline="-25000" lang="ru-RU" sz="2400">
                <a:solidFill>
                  <a:srgbClr val="C00000"/>
                </a:solidFill>
                <a:latin typeface="Calibri"/>
                <a:ea typeface="Calibri"/>
                <a:cs typeface="Calibri"/>
                <a:sym typeface="Calibri"/>
              </a:rPr>
              <a:t>1</a:t>
            </a:r>
            <a:endParaRPr b="1" sz="2400">
              <a:solidFill>
                <a:srgbClr val="C00000"/>
              </a:solidFill>
              <a:latin typeface="Calibri"/>
              <a:ea typeface="Calibri"/>
              <a:cs typeface="Calibri"/>
              <a:sym typeface="Calibri"/>
            </a:endParaRPr>
          </a:p>
          <a:p>
            <a:pPr indent="0" lvl="0" marL="0" marR="0" rtl="0" algn="l">
              <a:spcBef>
                <a:spcPts val="0"/>
              </a:spcBef>
              <a:spcAft>
                <a:spcPts val="0"/>
              </a:spcAft>
              <a:buNone/>
            </a:pPr>
            <a:r>
              <a:rPr b="1" i="1" lang="ru-RU" sz="2400">
                <a:solidFill>
                  <a:schemeClr val="dk1"/>
                </a:solidFill>
                <a:latin typeface="Calibri"/>
                <a:ea typeface="Calibri"/>
                <a:cs typeface="Calibri"/>
                <a:sym typeface="Calibri"/>
              </a:rPr>
              <a:t>2 </a:t>
            </a:r>
            <a:r>
              <a:rPr lang="ru-RU" sz="2400">
                <a:solidFill>
                  <a:schemeClr val="dk1"/>
                </a:solidFill>
                <a:latin typeface="Calibri"/>
                <a:ea typeface="Calibri"/>
                <a:cs typeface="Calibri"/>
                <a:sym typeface="Calibri"/>
              </a:rPr>
              <a:t>Выберем произвольное ребро </a:t>
            </a:r>
            <a:r>
              <a:rPr i="1" lang="ru-RU" sz="2400">
                <a:solidFill>
                  <a:schemeClr val="dk1"/>
                </a:solidFill>
                <a:latin typeface="Calibri"/>
                <a:ea typeface="Calibri"/>
                <a:cs typeface="Calibri"/>
                <a:sym typeface="Calibri"/>
              </a:rPr>
              <a:t>е</a:t>
            </a:r>
            <a:r>
              <a:rPr lang="ru-RU" sz="2400">
                <a:solidFill>
                  <a:schemeClr val="dk1"/>
                </a:solidFill>
                <a:latin typeface="Calibri"/>
                <a:ea typeface="Calibri"/>
                <a:cs typeface="Calibri"/>
                <a:sym typeface="Calibri"/>
              </a:rPr>
              <a:t>{v</a:t>
            </a:r>
            <a:r>
              <a:rPr baseline="-25000" lang="ru-RU" sz="2400">
                <a:solidFill>
                  <a:schemeClr val="dk1"/>
                </a:solidFill>
                <a:latin typeface="Calibri"/>
                <a:ea typeface="Calibri"/>
                <a:cs typeface="Calibri"/>
                <a:sym typeface="Calibri"/>
              </a:rPr>
              <a:t>1</a:t>
            </a:r>
            <a:r>
              <a:rPr lang="ru-RU" sz="2400">
                <a:solidFill>
                  <a:schemeClr val="dk1"/>
                </a:solidFill>
                <a:latin typeface="Calibri"/>
                <a:ea typeface="Calibri"/>
                <a:cs typeface="Calibri"/>
                <a:sym typeface="Calibri"/>
              </a:rPr>
              <a:t>,v</a:t>
            </a:r>
            <a:r>
              <a:rPr baseline="-25000" lang="ru-RU" sz="2400">
                <a:solidFill>
                  <a:schemeClr val="dk1"/>
                </a:solidFill>
                <a:latin typeface="Calibri"/>
                <a:ea typeface="Calibri"/>
                <a:cs typeface="Calibri"/>
                <a:sym typeface="Calibri"/>
              </a:rPr>
              <a:t>5</a:t>
            </a:r>
            <a:r>
              <a:rPr lang="ru-RU" sz="2400">
                <a:solidFill>
                  <a:schemeClr val="dk1"/>
                </a:solidFill>
                <a:latin typeface="Calibri"/>
                <a:ea typeface="Calibri"/>
                <a:cs typeface="Calibri"/>
                <a:sym typeface="Calibri"/>
              </a:rPr>
              <a:t>}</a:t>
            </a:r>
            <a:r>
              <a:rPr i="1" lang="ru-RU" sz="2400">
                <a:solidFill>
                  <a:schemeClr val="dk1"/>
                </a:solidFill>
                <a:latin typeface="Calibri"/>
                <a:ea typeface="Calibri"/>
                <a:cs typeface="Calibri"/>
                <a:sym typeface="Calibri"/>
              </a:rPr>
              <a:t>, </a:t>
            </a:r>
            <a:r>
              <a:rPr lang="ru-RU" sz="2400">
                <a:solidFill>
                  <a:schemeClr val="dk1"/>
                </a:solidFill>
                <a:latin typeface="Calibri"/>
                <a:ea typeface="Calibri"/>
                <a:cs typeface="Calibri"/>
                <a:sym typeface="Calibri"/>
              </a:rPr>
              <a:t>инцидентное текущей вершине.</a:t>
            </a:r>
            <a:endParaRPr/>
          </a:p>
          <a:p>
            <a:pPr indent="0" lvl="0" marL="0" marR="0" rtl="0" algn="l">
              <a:spcBef>
                <a:spcPts val="0"/>
              </a:spcBef>
              <a:spcAft>
                <a:spcPts val="0"/>
              </a:spcAft>
              <a:buNone/>
            </a:pPr>
            <a:r>
              <a:rPr b="1" i="1" lang="ru-RU" sz="2400">
                <a:solidFill>
                  <a:schemeClr val="dk1"/>
                </a:solidFill>
                <a:latin typeface="Calibri"/>
                <a:ea typeface="Calibri"/>
                <a:cs typeface="Calibri"/>
                <a:sym typeface="Calibri"/>
              </a:rPr>
              <a:t>3</a:t>
            </a:r>
            <a:r>
              <a:rPr lang="ru-RU" sz="2400">
                <a:solidFill>
                  <a:schemeClr val="dk1"/>
                </a:solidFill>
                <a:latin typeface="Calibri"/>
                <a:ea typeface="Calibri"/>
                <a:cs typeface="Calibri"/>
                <a:sym typeface="Calibri"/>
              </a:rPr>
              <a:t> Назначим текущей вторую вершину, инцидентную </a:t>
            </a:r>
            <a:r>
              <a:rPr b="1" i="1" lang="ru-RU" sz="2400">
                <a:solidFill>
                  <a:schemeClr val="dk1"/>
                </a:solidFill>
                <a:latin typeface="Calibri"/>
                <a:ea typeface="Calibri"/>
                <a:cs typeface="Calibri"/>
                <a:sym typeface="Calibri"/>
              </a:rPr>
              <a:t>e</a:t>
            </a:r>
            <a:r>
              <a:rPr lang="ru-RU" sz="2400">
                <a:solidFill>
                  <a:schemeClr val="dk1"/>
                </a:solidFill>
                <a:latin typeface="Calibri"/>
                <a:ea typeface="Calibri"/>
                <a:cs typeface="Calibri"/>
                <a:sym typeface="Calibri"/>
              </a:rPr>
              <a:t> – вершину v</a:t>
            </a:r>
            <a:r>
              <a:rPr baseline="-25000" lang="ru-RU" sz="2400">
                <a:solidFill>
                  <a:schemeClr val="dk1"/>
                </a:solidFill>
                <a:latin typeface="Calibri"/>
                <a:ea typeface="Calibri"/>
                <a:cs typeface="Calibri"/>
                <a:sym typeface="Calibri"/>
              </a:rPr>
              <a:t>5</a:t>
            </a:r>
            <a:r>
              <a:rPr lang="ru-RU" sz="2400">
                <a:solidFill>
                  <a:schemeClr val="dk1"/>
                </a:solidFill>
                <a:latin typeface="Calibri"/>
                <a:ea typeface="Calibri"/>
                <a:cs typeface="Calibri"/>
                <a:sym typeface="Calibri"/>
              </a:rPr>
              <a:t>.</a:t>
            </a:r>
            <a:endParaRPr/>
          </a:p>
        </p:txBody>
      </p:sp>
      <p:sp>
        <p:nvSpPr>
          <p:cNvPr id="637" name="Google Shape;637;p48"/>
          <p:cNvSpPr/>
          <p:nvPr/>
        </p:nvSpPr>
        <p:spPr>
          <a:xfrm>
            <a:off x="123286" y="3127901"/>
            <a:ext cx="8856984" cy="646331"/>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rgbClr val="C00000"/>
                </a:solidFill>
                <a:latin typeface="Calibri"/>
                <a:ea typeface="Calibri"/>
                <a:cs typeface="Calibri"/>
                <a:sym typeface="Calibri"/>
              </a:rPr>
              <a:t>v</a:t>
            </a:r>
            <a:r>
              <a:rPr b="1" baseline="-25000" lang="ru-RU" sz="3600">
                <a:solidFill>
                  <a:srgbClr val="C00000"/>
                </a:solidFill>
                <a:latin typeface="Calibri"/>
                <a:ea typeface="Calibri"/>
                <a:cs typeface="Calibri"/>
                <a:sym typeface="Calibri"/>
              </a:rPr>
              <a:t>1</a:t>
            </a:r>
            <a:r>
              <a:rPr b="1" lang="ru-RU" sz="3600">
                <a:solidFill>
                  <a:srgbClr val="C00000"/>
                </a:solidFill>
                <a:latin typeface="Calibri"/>
                <a:ea typeface="Calibri"/>
                <a:cs typeface="Calibri"/>
                <a:sym typeface="Calibri"/>
              </a:rPr>
              <a:t>-</a:t>
            </a:r>
            <a:endParaRPr b="1" sz="3600">
              <a:solidFill>
                <a:srgbClr val="C00000"/>
              </a:solidFill>
              <a:latin typeface="Calibri"/>
              <a:ea typeface="Calibri"/>
              <a:cs typeface="Calibri"/>
              <a:sym typeface="Calibri"/>
            </a:endParaRPr>
          </a:p>
        </p:txBody>
      </p:sp>
      <p:pic>
        <p:nvPicPr>
          <p:cNvPr id="638" name="Google Shape;638;p48"/>
          <p:cNvPicPr preferRelativeResize="0"/>
          <p:nvPr/>
        </p:nvPicPr>
        <p:blipFill rotWithShape="1">
          <a:blip r:embed="rId3">
            <a:alphaModFix/>
          </a:blip>
          <a:srcRect b="0" l="0" r="0" t="0"/>
          <a:stretch/>
        </p:blipFill>
        <p:spPr>
          <a:xfrm>
            <a:off x="254225" y="1124744"/>
            <a:ext cx="2592288" cy="1843186"/>
          </a:xfrm>
          <a:prstGeom prst="rect">
            <a:avLst/>
          </a:prstGeom>
          <a:noFill/>
          <a:ln>
            <a:noFill/>
          </a:ln>
        </p:spPr>
      </p:pic>
      <p:cxnSp>
        <p:nvCxnSpPr>
          <p:cNvPr id="639" name="Google Shape;639;p48"/>
          <p:cNvCxnSpPr/>
          <p:nvPr/>
        </p:nvCxnSpPr>
        <p:spPr>
          <a:xfrm flipH="1" rot="10800000">
            <a:off x="495028" y="1556792"/>
            <a:ext cx="980628" cy="1008112"/>
          </a:xfrm>
          <a:prstGeom prst="straightConnector1">
            <a:avLst/>
          </a:prstGeom>
          <a:noFill/>
          <a:ln cap="flat" cmpd="sng" w="25400">
            <a:solidFill>
              <a:srgbClr val="C00000"/>
            </a:solidFill>
            <a:prstDash val="solid"/>
            <a:round/>
            <a:headEnd len="sm" w="sm" type="none"/>
            <a:tailEnd len="med" w="med" type="stealth"/>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49"/>
          <p:cNvSpPr txBox="1"/>
          <p:nvPr/>
        </p:nvSpPr>
        <p:spPr>
          <a:xfrm>
            <a:off x="107504" y="116632"/>
            <a:ext cx="885698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4000">
                <a:solidFill>
                  <a:srgbClr val="000000"/>
                </a:solidFill>
                <a:latin typeface="Calibri"/>
                <a:ea typeface="Calibri"/>
                <a:cs typeface="Calibri"/>
                <a:sym typeface="Calibri"/>
              </a:rPr>
              <a:t>АЛГОРИТМ ПОИСКА ЭЙЛЕРОВА ЦИКЛА</a:t>
            </a:r>
            <a:endParaRPr/>
          </a:p>
        </p:txBody>
      </p:sp>
      <p:sp>
        <p:nvSpPr>
          <p:cNvPr id="645" name="Google Shape;645;p49"/>
          <p:cNvSpPr/>
          <p:nvPr/>
        </p:nvSpPr>
        <p:spPr>
          <a:xfrm>
            <a:off x="123286" y="4005064"/>
            <a:ext cx="8856984" cy="2677656"/>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2400">
                <a:solidFill>
                  <a:schemeClr val="dk1"/>
                </a:solidFill>
                <a:latin typeface="Calibri"/>
                <a:ea typeface="Calibri"/>
                <a:cs typeface="Calibri"/>
                <a:sym typeface="Calibri"/>
              </a:rPr>
              <a:t>1</a:t>
            </a:r>
            <a:r>
              <a:rPr lang="ru-RU" sz="2400">
                <a:solidFill>
                  <a:schemeClr val="dk1"/>
                </a:solidFill>
                <a:latin typeface="Calibri"/>
                <a:ea typeface="Calibri"/>
                <a:cs typeface="Calibri"/>
                <a:sym typeface="Calibri"/>
              </a:rPr>
              <a:t> Выбрать произвольную вершину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i="1" lang="ru-RU" sz="2400">
                <a:solidFill>
                  <a:schemeClr val="dk1"/>
                </a:solidFill>
                <a:latin typeface="Calibri"/>
                <a:ea typeface="Calibri"/>
                <a:cs typeface="Calibri"/>
                <a:sym typeface="Calibri"/>
              </a:rPr>
              <a:t>2 </a:t>
            </a:r>
            <a:r>
              <a:rPr lang="ru-RU" sz="2400">
                <a:solidFill>
                  <a:schemeClr val="dk1"/>
                </a:solidFill>
                <a:latin typeface="Calibri"/>
                <a:ea typeface="Calibri"/>
                <a:cs typeface="Calibri"/>
                <a:sym typeface="Calibri"/>
              </a:rPr>
              <a:t>Выбрать произвольное ребро </a:t>
            </a:r>
            <a:r>
              <a:rPr i="1" lang="ru-RU" sz="2400">
                <a:solidFill>
                  <a:schemeClr val="dk1"/>
                </a:solidFill>
                <a:latin typeface="Calibri"/>
                <a:ea typeface="Calibri"/>
                <a:cs typeface="Calibri"/>
                <a:sym typeface="Calibri"/>
              </a:rPr>
              <a:t>е, </a:t>
            </a:r>
            <a:r>
              <a:rPr lang="ru-RU" sz="2400">
                <a:solidFill>
                  <a:schemeClr val="dk1"/>
                </a:solidFill>
                <a:latin typeface="Calibri"/>
                <a:ea typeface="Calibri"/>
                <a:cs typeface="Calibri"/>
                <a:sym typeface="Calibri"/>
              </a:rPr>
              <a:t>инцидентное текущей вершине.</a:t>
            </a:r>
            <a:endParaRPr/>
          </a:p>
          <a:p>
            <a:pPr indent="0" lvl="0" marL="0" marR="0" rtl="0" algn="l">
              <a:spcBef>
                <a:spcPts val="0"/>
              </a:spcBef>
              <a:spcAft>
                <a:spcPts val="0"/>
              </a:spcAft>
              <a:buNone/>
            </a:pPr>
            <a:r>
              <a:rPr i="1" lang="ru-RU" sz="2400">
                <a:solidFill>
                  <a:schemeClr val="dk1"/>
                </a:solidFill>
                <a:latin typeface="Calibri"/>
                <a:ea typeface="Calibri"/>
                <a:cs typeface="Calibri"/>
                <a:sym typeface="Calibri"/>
              </a:rPr>
              <a:t>3</a:t>
            </a:r>
            <a:r>
              <a:rPr lang="ru-RU" sz="2400">
                <a:solidFill>
                  <a:schemeClr val="dk1"/>
                </a:solidFill>
                <a:latin typeface="Calibri"/>
                <a:ea typeface="Calibri"/>
                <a:cs typeface="Calibri"/>
                <a:sym typeface="Calibri"/>
              </a:rPr>
              <a:t> Назначить текущей вторую вершину, инцидентную </a:t>
            </a:r>
            <a:r>
              <a:rPr i="1" lang="ru-RU" sz="2400">
                <a:solidFill>
                  <a:schemeClr val="dk1"/>
                </a:solidFill>
                <a:latin typeface="Calibri"/>
                <a:ea typeface="Calibri"/>
                <a:cs typeface="Calibri"/>
                <a:sym typeface="Calibri"/>
              </a:rPr>
              <a:t>e</a:t>
            </a:r>
            <a:r>
              <a:rPr lang="ru-RU" sz="2400">
                <a:solidFill>
                  <a:schemeClr val="dk1"/>
                </a:solidFill>
                <a:latin typeface="Calibri"/>
                <a:ea typeface="Calibri"/>
                <a:cs typeface="Calibri"/>
                <a:sym typeface="Calibri"/>
              </a:rPr>
              <a:t>.</a:t>
            </a:r>
            <a:endParaRPr/>
          </a:p>
          <a:p>
            <a:pPr indent="0" lvl="0" marL="0" marR="0" rtl="0" algn="l">
              <a:spcBef>
                <a:spcPts val="0"/>
              </a:spcBef>
              <a:spcAft>
                <a:spcPts val="0"/>
              </a:spcAft>
              <a:buNone/>
            </a:pPr>
            <a:r>
              <a:rPr b="1" i="1" lang="ru-RU" sz="2400">
                <a:solidFill>
                  <a:srgbClr val="C00000"/>
                </a:solidFill>
                <a:latin typeface="Calibri"/>
                <a:ea typeface="Calibri"/>
                <a:cs typeface="Calibri"/>
                <a:sym typeface="Calibri"/>
              </a:rPr>
              <a:t>4</a:t>
            </a:r>
            <a:r>
              <a:rPr b="1" lang="ru-RU" sz="2400">
                <a:solidFill>
                  <a:srgbClr val="C00000"/>
                </a:solidFill>
                <a:latin typeface="Calibri"/>
                <a:ea typeface="Calibri"/>
                <a:cs typeface="Calibri"/>
                <a:sym typeface="Calibri"/>
              </a:rPr>
              <a:t> Удалить </a:t>
            </a:r>
            <a:r>
              <a:rPr b="1" i="1" lang="ru-RU" sz="2400">
                <a:solidFill>
                  <a:srgbClr val="C00000"/>
                </a:solidFill>
                <a:latin typeface="Calibri"/>
                <a:ea typeface="Calibri"/>
                <a:cs typeface="Calibri"/>
                <a:sym typeface="Calibri"/>
              </a:rPr>
              <a:t>e</a:t>
            </a:r>
            <a:r>
              <a:rPr b="1" lang="ru-RU" sz="2400">
                <a:solidFill>
                  <a:srgbClr val="C00000"/>
                </a:solidFill>
                <a:latin typeface="Calibri"/>
                <a:ea typeface="Calibri"/>
                <a:cs typeface="Calibri"/>
                <a:sym typeface="Calibri"/>
              </a:rPr>
              <a:t> из текущего графа и внести в список.</a:t>
            </a:r>
            <a:endParaRPr/>
          </a:p>
          <a:p>
            <a:pPr indent="0" lvl="0" marL="0" marR="0" rtl="0" algn="l">
              <a:spcBef>
                <a:spcPts val="0"/>
              </a:spcBef>
              <a:spcAft>
                <a:spcPts val="0"/>
              </a:spcAft>
              <a:buNone/>
            </a:pPr>
            <a:r>
              <a:rPr b="1" i="1" lang="ru-RU" sz="2400">
                <a:solidFill>
                  <a:srgbClr val="C00000"/>
                </a:solidFill>
                <a:latin typeface="Calibri"/>
                <a:ea typeface="Calibri"/>
                <a:cs typeface="Calibri"/>
                <a:sym typeface="Calibri"/>
              </a:rPr>
              <a:t>5</a:t>
            </a:r>
            <a:r>
              <a:rPr b="1" lang="ru-RU" sz="2400">
                <a:solidFill>
                  <a:srgbClr val="C00000"/>
                </a:solidFill>
                <a:latin typeface="Calibri"/>
                <a:ea typeface="Calibri"/>
                <a:cs typeface="Calibri"/>
                <a:sym typeface="Calibri"/>
              </a:rPr>
              <a:t> Если в текущем графе еще остались ребра, вернуться на шаг 2 </a:t>
            </a:r>
            <a:endParaRPr/>
          </a:p>
        </p:txBody>
      </p:sp>
      <p:sp>
        <p:nvSpPr>
          <p:cNvPr id="646" name="Google Shape;646;p49"/>
          <p:cNvSpPr/>
          <p:nvPr/>
        </p:nvSpPr>
        <p:spPr>
          <a:xfrm>
            <a:off x="2972197" y="908720"/>
            <a:ext cx="5976664"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2400">
                <a:solidFill>
                  <a:schemeClr val="dk1"/>
                </a:solidFill>
                <a:latin typeface="Calibri"/>
                <a:ea typeface="Calibri"/>
                <a:cs typeface="Calibri"/>
                <a:sym typeface="Calibri"/>
              </a:rPr>
              <a:t>4</a:t>
            </a:r>
            <a:r>
              <a:rPr lang="ru-RU" sz="2400">
                <a:solidFill>
                  <a:schemeClr val="dk1"/>
                </a:solidFill>
                <a:latin typeface="Calibri"/>
                <a:ea typeface="Calibri"/>
                <a:cs typeface="Calibri"/>
                <a:sym typeface="Calibri"/>
              </a:rPr>
              <a:t> Удалим из текущего графа ребро </a:t>
            </a:r>
            <a:r>
              <a:rPr b="1" lang="ru-RU" sz="2400">
                <a:solidFill>
                  <a:srgbClr val="C00000"/>
                </a:solidFill>
                <a:latin typeface="Calibri"/>
                <a:ea typeface="Calibri"/>
                <a:cs typeface="Calibri"/>
                <a:sym typeface="Calibri"/>
              </a:rPr>
              <a:t>е{v</a:t>
            </a:r>
            <a:r>
              <a:rPr b="1" baseline="-25000" lang="ru-RU" sz="2400">
                <a:solidFill>
                  <a:srgbClr val="C00000"/>
                </a:solidFill>
                <a:latin typeface="Calibri"/>
                <a:ea typeface="Calibri"/>
                <a:cs typeface="Calibri"/>
                <a:sym typeface="Calibri"/>
              </a:rPr>
              <a:t>1</a:t>
            </a:r>
            <a:r>
              <a:rPr b="1" lang="ru-RU" sz="2400">
                <a:solidFill>
                  <a:srgbClr val="C00000"/>
                </a:solidFill>
                <a:latin typeface="Calibri"/>
                <a:ea typeface="Calibri"/>
                <a:cs typeface="Calibri"/>
                <a:sym typeface="Calibri"/>
              </a:rPr>
              <a:t>,v</a:t>
            </a:r>
            <a:r>
              <a:rPr b="1" baseline="-25000" lang="ru-RU" sz="2400">
                <a:solidFill>
                  <a:srgbClr val="C00000"/>
                </a:solidFill>
                <a:latin typeface="Calibri"/>
                <a:ea typeface="Calibri"/>
                <a:cs typeface="Calibri"/>
                <a:sym typeface="Calibri"/>
              </a:rPr>
              <a:t>5</a:t>
            </a:r>
            <a:r>
              <a:rPr b="1" lang="ru-RU" sz="2400">
                <a:solidFill>
                  <a:srgbClr val="C00000"/>
                </a:solidFill>
                <a:latin typeface="Calibri"/>
                <a:ea typeface="Calibri"/>
                <a:cs typeface="Calibri"/>
                <a:sym typeface="Calibri"/>
              </a:rPr>
              <a:t>}</a:t>
            </a:r>
            <a:r>
              <a:rPr lang="ru-RU" sz="2400">
                <a:solidFill>
                  <a:schemeClr val="dk1"/>
                </a:solidFill>
                <a:latin typeface="Calibri"/>
                <a:ea typeface="Calibri"/>
                <a:cs typeface="Calibri"/>
                <a:sym typeface="Calibri"/>
              </a:rPr>
              <a:t> и внесем в список.</a:t>
            </a:r>
            <a:endParaRPr/>
          </a:p>
          <a:p>
            <a:pPr indent="0" lvl="0" marL="0" marR="0" rtl="0" algn="l">
              <a:spcBef>
                <a:spcPts val="0"/>
              </a:spcBef>
              <a:spcAft>
                <a:spcPts val="0"/>
              </a:spcAft>
              <a:buNone/>
            </a:pPr>
            <a:r>
              <a:rPr b="1" i="1" lang="ru-RU" sz="2400">
                <a:solidFill>
                  <a:schemeClr val="dk1"/>
                </a:solidFill>
                <a:latin typeface="Calibri"/>
                <a:ea typeface="Calibri"/>
                <a:cs typeface="Calibri"/>
                <a:sym typeface="Calibri"/>
              </a:rPr>
              <a:t>5</a:t>
            </a:r>
            <a:r>
              <a:rPr lang="ru-RU" sz="2400">
                <a:solidFill>
                  <a:schemeClr val="dk1"/>
                </a:solidFill>
                <a:latin typeface="Calibri"/>
                <a:ea typeface="Calibri"/>
                <a:cs typeface="Calibri"/>
                <a:sym typeface="Calibri"/>
              </a:rPr>
              <a:t> Так как в текущем графе еще остались ребра, возвращаемся на шаг 2 </a:t>
            </a:r>
            <a:endParaRPr/>
          </a:p>
        </p:txBody>
      </p:sp>
      <p:sp>
        <p:nvSpPr>
          <p:cNvPr id="647" name="Google Shape;647;p49"/>
          <p:cNvSpPr/>
          <p:nvPr/>
        </p:nvSpPr>
        <p:spPr>
          <a:xfrm>
            <a:off x="123286" y="3127901"/>
            <a:ext cx="8856984" cy="646331"/>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3600">
                <a:solidFill>
                  <a:srgbClr val="C00000"/>
                </a:solidFill>
                <a:latin typeface="Calibri"/>
                <a:ea typeface="Calibri"/>
                <a:cs typeface="Calibri"/>
                <a:sym typeface="Calibri"/>
              </a:rPr>
              <a:t>v</a:t>
            </a:r>
            <a:r>
              <a:rPr b="1" baseline="-25000" i="1" lang="ru-RU" sz="3600">
                <a:solidFill>
                  <a:srgbClr val="C00000"/>
                </a:solidFill>
                <a:latin typeface="Calibri"/>
                <a:ea typeface="Calibri"/>
                <a:cs typeface="Calibri"/>
                <a:sym typeface="Calibri"/>
              </a:rPr>
              <a:t>1</a:t>
            </a:r>
            <a:r>
              <a:rPr b="1" i="1" lang="ru-RU" sz="3600">
                <a:solidFill>
                  <a:srgbClr val="C00000"/>
                </a:solidFill>
                <a:latin typeface="Calibri"/>
                <a:ea typeface="Calibri"/>
                <a:cs typeface="Calibri"/>
                <a:sym typeface="Calibri"/>
              </a:rPr>
              <a:t>-v</a:t>
            </a:r>
            <a:r>
              <a:rPr b="1" baseline="-25000" i="1" lang="ru-RU" sz="3600">
                <a:solidFill>
                  <a:srgbClr val="C00000"/>
                </a:solidFill>
                <a:latin typeface="Calibri"/>
                <a:ea typeface="Calibri"/>
                <a:cs typeface="Calibri"/>
                <a:sym typeface="Calibri"/>
              </a:rPr>
              <a:t>5</a:t>
            </a:r>
            <a:r>
              <a:rPr b="1" i="1" lang="ru-RU" sz="3600">
                <a:solidFill>
                  <a:srgbClr val="C00000"/>
                </a:solidFill>
                <a:latin typeface="Calibri"/>
                <a:ea typeface="Calibri"/>
                <a:cs typeface="Calibri"/>
                <a:sym typeface="Calibri"/>
              </a:rPr>
              <a:t>-</a:t>
            </a:r>
            <a:endParaRPr b="1" i="1" sz="3600">
              <a:solidFill>
                <a:srgbClr val="C00000"/>
              </a:solidFill>
              <a:latin typeface="Calibri"/>
              <a:ea typeface="Calibri"/>
              <a:cs typeface="Calibri"/>
              <a:sym typeface="Calibri"/>
            </a:endParaRPr>
          </a:p>
        </p:txBody>
      </p:sp>
      <p:pic>
        <p:nvPicPr>
          <p:cNvPr id="648" name="Google Shape;648;p49"/>
          <p:cNvPicPr preferRelativeResize="0"/>
          <p:nvPr/>
        </p:nvPicPr>
        <p:blipFill rotWithShape="1">
          <a:blip r:embed="rId3">
            <a:alphaModFix/>
          </a:blip>
          <a:srcRect b="0" l="0" r="0" t="0"/>
          <a:stretch/>
        </p:blipFill>
        <p:spPr>
          <a:xfrm>
            <a:off x="254225" y="1124744"/>
            <a:ext cx="2592288" cy="184318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50"/>
          <p:cNvSpPr txBox="1"/>
          <p:nvPr/>
        </p:nvSpPr>
        <p:spPr>
          <a:xfrm>
            <a:off x="107504" y="116632"/>
            <a:ext cx="885698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4000">
                <a:solidFill>
                  <a:srgbClr val="000000"/>
                </a:solidFill>
                <a:latin typeface="Calibri"/>
                <a:ea typeface="Calibri"/>
                <a:cs typeface="Calibri"/>
                <a:sym typeface="Calibri"/>
              </a:rPr>
              <a:t>АЛГОРИТМ ПОИСКА ЭЙЛЕРОВА ЦИКЛА</a:t>
            </a:r>
            <a:endParaRPr/>
          </a:p>
        </p:txBody>
      </p:sp>
      <p:sp>
        <p:nvSpPr>
          <p:cNvPr id="654" name="Google Shape;654;p50"/>
          <p:cNvSpPr/>
          <p:nvPr/>
        </p:nvSpPr>
        <p:spPr>
          <a:xfrm>
            <a:off x="123286" y="4005064"/>
            <a:ext cx="8856984" cy="2677656"/>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2400">
                <a:solidFill>
                  <a:srgbClr val="C00000"/>
                </a:solidFill>
                <a:latin typeface="Calibri"/>
                <a:ea typeface="Calibri"/>
                <a:cs typeface="Calibri"/>
                <a:sym typeface="Calibri"/>
              </a:rPr>
              <a:t>1</a:t>
            </a:r>
            <a:r>
              <a:rPr b="1" lang="ru-RU" sz="2400">
                <a:solidFill>
                  <a:srgbClr val="C00000"/>
                </a:solidFill>
                <a:latin typeface="Calibri"/>
                <a:ea typeface="Calibri"/>
                <a:cs typeface="Calibri"/>
                <a:sym typeface="Calibri"/>
              </a:rPr>
              <a:t> Выбрать произвольную вершину </a:t>
            </a:r>
            <a:endParaRPr b="1" sz="2400">
              <a:solidFill>
                <a:srgbClr val="C00000"/>
              </a:solidFill>
              <a:latin typeface="Calibri"/>
              <a:ea typeface="Calibri"/>
              <a:cs typeface="Calibri"/>
              <a:sym typeface="Calibri"/>
            </a:endParaRPr>
          </a:p>
          <a:p>
            <a:pPr indent="0" lvl="0" marL="0" marR="0" rtl="0" algn="l">
              <a:spcBef>
                <a:spcPts val="0"/>
              </a:spcBef>
              <a:spcAft>
                <a:spcPts val="0"/>
              </a:spcAft>
              <a:buNone/>
            </a:pPr>
            <a:r>
              <a:rPr b="1" i="1" lang="ru-RU" sz="2400">
                <a:solidFill>
                  <a:srgbClr val="C00000"/>
                </a:solidFill>
                <a:latin typeface="Calibri"/>
                <a:ea typeface="Calibri"/>
                <a:cs typeface="Calibri"/>
                <a:sym typeface="Calibri"/>
              </a:rPr>
              <a:t>2 </a:t>
            </a:r>
            <a:r>
              <a:rPr b="1" lang="ru-RU" sz="2400">
                <a:solidFill>
                  <a:srgbClr val="C00000"/>
                </a:solidFill>
                <a:latin typeface="Calibri"/>
                <a:ea typeface="Calibri"/>
                <a:cs typeface="Calibri"/>
                <a:sym typeface="Calibri"/>
              </a:rPr>
              <a:t>Выбрать произвольное ребро </a:t>
            </a:r>
            <a:r>
              <a:rPr b="1" i="1" lang="ru-RU" sz="2400">
                <a:solidFill>
                  <a:srgbClr val="C00000"/>
                </a:solidFill>
                <a:latin typeface="Calibri"/>
                <a:ea typeface="Calibri"/>
                <a:cs typeface="Calibri"/>
                <a:sym typeface="Calibri"/>
              </a:rPr>
              <a:t>е, </a:t>
            </a:r>
            <a:r>
              <a:rPr b="1" lang="ru-RU" sz="2400">
                <a:solidFill>
                  <a:srgbClr val="C00000"/>
                </a:solidFill>
                <a:latin typeface="Calibri"/>
                <a:ea typeface="Calibri"/>
                <a:cs typeface="Calibri"/>
                <a:sym typeface="Calibri"/>
              </a:rPr>
              <a:t>инцидентное текущей вершине.</a:t>
            </a:r>
            <a:endParaRPr/>
          </a:p>
          <a:p>
            <a:pPr indent="0" lvl="0" marL="0" marR="0" rtl="0" algn="l">
              <a:spcBef>
                <a:spcPts val="0"/>
              </a:spcBef>
              <a:spcAft>
                <a:spcPts val="0"/>
              </a:spcAft>
              <a:buNone/>
            </a:pPr>
            <a:r>
              <a:rPr b="1" i="1" lang="ru-RU" sz="2400">
                <a:solidFill>
                  <a:srgbClr val="C00000"/>
                </a:solidFill>
                <a:latin typeface="Calibri"/>
                <a:ea typeface="Calibri"/>
                <a:cs typeface="Calibri"/>
                <a:sym typeface="Calibri"/>
              </a:rPr>
              <a:t>3</a:t>
            </a:r>
            <a:r>
              <a:rPr b="1" lang="ru-RU" sz="2400">
                <a:solidFill>
                  <a:srgbClr val="C00000"/>
                </a:solidFill>
                <a:latin typeface="Calibri"/>
                <a:ea typeface="Calibri"/>
                <a:cs typeface="Calibri"/>
                <a:sym typeface="Calibri"/>
              </a:rPr>
              <a:t> Назначить текущей вторую вершину, инцидентную </a:t>
            </a:r>
            <a:r>
              <a:rPr b="1" i="1" lang="ru-RU" sz="2400">
                <a:solidFill>
                  <a:srgbClr val="C00000"/>
                </a:solidFill>
                <a:latin typeface="Calibri"/>
                <a:ea typeface="Calibri"/>
                <a:cs typeface="Calibri"/>
                <a:sym typeface="Calibri"/>
              </a:rPr>
              <a:t>e</a:t>
            </a:r>
            <a:r>
              <a:rPr b="1" lang="ru-RU" sz="2400">
                <a:solidFill>
                  <a:srgbClr val="C00000"/>
                </a:solidFill>
                <a:latin typeface="Calibri"/>
                <a:ea typeface="Calibri"/>
                <a:cs typeface="Calibri"/>
                <a:sym typeface="Calibri"/>
              </a:rPr>
              <a:t>.</a:t>
            </a:r>
            <a:endParaRPr/>
          </a:p>
          <a:p>
            <a:pPr indent="0" lvl="0" marL="0" marR="0" rtl="0" algn="l">
              <a:spcBef>
                <a:spcPts val="0"/>
              </a:spcBef>
              <a:spcAft>
                <a:spcPts val="0"/>
              </a:spcAft>
              <a:buNone/>
            </a:pPr>
            <a:r>
              <a:rPr i="1" lang="ru-RU" sz="2400">
                <a:solidFill>
                  <a:schemeClr val="dk1"/>
                </a:solidFill>
                <a:latin typeface="Calibri"/>
                <a:ea typeface="Calibri"/>
                <a:cs typeface="Calibri"/>
                <a:sym typeface="Calibri"/>
              </a:rPr>
              <a:t>4</a:t>
            </a:r>
            <a:r>
              <a:rPr lang="ru-RU" sz="2400">
                <a:solidFill>
                  <a:schemeClr val="dk1"/>
                </a:solidFill>
                <a:latin typeface="Calibri"/>
                <a:ea typeface="Calibri"/>
                <a:cs typeface="Calibri"/>
                <a:sym typeface="Calibri"/>
              </a:rPr>
              <a:t> Удалить </a:t>
            </a:r>
            <a:r>
              <a:rPr i="1" lang="ru-RU" sz="2400">
                <a:solidFill>
                  <a:schemeClr val="dk1"/>
                </a:solidFill>
                <a:latin typeface="Calibri"/>
                <a:ea typeface="Calibri"/>
                <a:cs typeface="Calibri"/>
                <a:sym typeface="Calibri"/>
              </a:rPr>
              <a:t>e</a:t>
            </a:r>
            <a:r>
              <a:rPr lang="ru-RU" sz="2400">
                <a:solidFill>
                  <a:schemeClr val="dk1"/>
                </a:solidFill>
                <a:latin typeface="Calibri"/>
                <a:ea typeface="Calibri"/>
                <a:cs typeface="Calibri"/>
                <a:sym typeface="Calibri"/>
              </a:rPr>
              <a:t> из текущего графа и внести в список.</a:t>
            </a:r>
            <a:endParaRPr/>
          </a:p>
          <a:p>
            <a:pPr indent="0" lvl="0" marL="0" marR="0" rtl="0" algn="l">
              <a:spcBef>
                <a:spcPts val="0"/>
              </a:spcBef>
              <a:spcAft>
                <a:spcPts val="0"/>
              </a:spcAft>
              <a:buNone/>
            </a:pPr>
            <a:r>
              <a:rPr i="1" lang="ru-RU" sz="2400">
                <a:solidFill>
                  <a:schemeClr val="dk1"/>
                </a:solidFill>
                <a:latin typeface="Calibri"/>
                <a:ea typeface="Calibri"/>
                <a:cs typeface="Calibri"/>
                <a:sym typeface="Calibri"/>
              </a:rPr>
              <a:t>5</a:t>
            </a:r>
            <a:r>
              <a:rPr lang="ru-RU" sz="2400">
                <a:solidFill>
                  <a:schemeClr val="dk1"/>
                </a:solidFill>
                <a:latin typeface="Calibri"/>
                <a:ea typeface="Calibri"/>
                <a:cs typeface="Calibri"/>
                <a:sym typeface="Calibri"/>
              </a:rPr>
              <a:t> Если в текущем графе еще остались ребра, вернуться на шаг 2 </a:t>
            </a:r>
            <a:endParaRPr/>
          </a:p>
        </p:txBody>
      </p:sp>
      <p:sp>
        <p:nvSpPr>
          <p:cNvPr id="655" name="Google Shape;655;p50"/>
          <p:cNvSpPr/>
          <p:nvPr/>
        </p:nvSpPr>
        <p:spPr>
          <a:xfrm>
            <a:off x="123286" y="3127901"/>
            <a:ext cx="8856984" cy="646331"/>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3600">
                <a:solidFill>
                  <a:srgbClr val="C00000"/>
                </a:solidFill>
                <a:latin typeface="Calibri"/>
                <a:ea typeface="Calibri"/>
                <a:cs typeface="Calibri"/>
                <a:sym typeface="Calibri"/>
              </a:rPr>
              <a:t>v</a:t>
            </a:r>
            <a:r>
              <a:rPr b="1" baseline="-25000" i="1" lang="ru-RU" sz="3600">
                <a:solidFill>
                  <a:srgbClr val="C00000"/>
                </a:solidFill>
                <a:latin typeface="Calibri"/>
                <a:ea typeface="Calibri"/>
                <a:cs typeface="Calibri"/>
                <a:sym typeface="Calibri"/>
              </a:rPr>
              <a:t>1</a:t>
            </a:r>
            <a:r>
              <a:rPr b="1" i="1" lang="ru-RU" sz="3600">
                <a:solidFill>
                  <a:srgbClr val="C00000"/>
                </a:solidFill>
                <a:latin typeface="Calibri"/>
                <a:ea typeface="Calibri"/>
                <a:cs typeface="Calibri"/>
                <a:sym typeface="Calibri"/>
              </a:rPr>
              <a:t>-v</a:t>
            </a:r>
            <a:r>
              <a:rPr b="1" baseline="-25000" i="1" lang="ru-RU" sz="3600">
                <a:solidFill>
                  <a:srgbClr val="C00000"/>
                </a:solidFill>
                <a:latin typeface="Calibri"/>
                <a:ea typeface="Calibri"/>
                <a:cs typeface="Calibri"/>
                <a:sym typeface="Calibri"/>
              </a:rPr>
              <a:t>5</a:t>
            </a:r>
            <a:r>
              <a:rPr b="1" i="1" lang="ru-RU" sz="3600">
                <a:solidFill>
                  <a:srgbClr val="C00000"/>
                </a:solidFill>
                <a:latin typeface="Calibri"/>
                <a:ea typeface="Calibri"/>
                <a:cs typeface="Calibri"/>
                <a:sym typeface="Calibri"/>
              </a:rPr>
              <a:t>-</a:t>
            </a:r>
            <a:endParaRPr b="1" i="1" sz="3600">
              <a:solidFill>
                <a:srgbClr val="C00000"/>
              </a:solidFill>
              <a:latin typeface="Calibri"/>
              <a:ea typeface="Calibri"/>
              <a:cs typeface="Calibri"/>
              <a:sym typeface="Calibri"/>
            </a:endParaRPr>
          </a:p>
        </p:txBody>
      </p:sp>
      <p:sp>
        <p:nvSpPr>
          <p:cNvPr id="656" name="Google Shape;656;p50"/>
          <p:cNvSpPr/>
          <p:nvPr/>
        </p:nvSpPr>
        <p:spPr>
          <a:xfrm>
            <a:off x="3012362" y="843221"/>
            <a:ext cx="5976664" cy="19389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2400">
                <a:solidFill>
                  <a:schemeClr val="dk1"/>
                </a:solidFill>
                <a:latin typeface="Calibri"/>
                <a:ea typeface="Calibri"/>
                <a:cs typeface="Calibri"/>
                <a:sym typeface="Calibri"/>
              </a:rPr>
              <a:t>1</a:t>
            </a:r>
            <a:r>
              <a:rPr lang="ru-RU" sz="2400">
                <a:solidFill>
                  <a:schemeClr val="dk1"/>
                </a:solidFill>
                <a:latin typeface="Calibri"/>
                <a:ea typeface="Calibri"/>
                <a:cs typeface="Calibri"/>
                <a:sym typeface="Calibri"/>
              </a:rPr>
              <a:t> Текущая вершина – </a:t>
            </a:r>
            <a:r>
              <a:rPr b="1" i="1" lang="ru-RU" sz="2400">
                <a:solidFill>
                  <a:srgbClr val="C00000"/>
                </a:solidFill>
                <a:latin typeface="Calibri"/>
                <a:ea typeface="Calibri"/>
                <a:cs typeface="Calibri"/>
                <a:sym typeface="Calibri"/>
              </a:rPr>
              <a:t>v</a:t>
            </a:r>
            <a:r>
              <a:rPr b="1" baseline="-25000" lang="ru-RU" sz="2400">
                <a:solidFill>
                  <a:srgbClr val="C00000"/>
                </a:solidFill>
                <a:latin typeface="Calibri"/>
                <a:ea typeface="Calibri"/>
                <a:cs typeface="Calibri"/>
                <a:sym typeface="Calibri"/>
              </a:rPr>
              <a:t>5</a:t>
            </a:r>
            <a:endParaRPr b="1" sz="2400">
              <a:solidFill>
                <a:srgbClr val="C00000"/>
              </a:solidFill>
              <a:latin typeface="Calibri"/>
              <a:ea typeface="Calibri"/>
              <a:cs typeface="Calibri"/>
              <a:sym typeface="Calibri"/>
            </a:endParaRPr>
          </a:p>
          <a:p>
            <a:pPr indent="0" lvl="0" marL="0" marR="0" rtl="0" algn="l">
              <a:spcBef>
                <a:spcPts val="0"/>
              </a:spcBef>
              <a:spcAft>
                <a:spcPts val="0"/>
              </a:spcAft>
              <a:buNone/>
            </a:pPr>
            <a:r>
              <a:rPr b="1" i="1" lang="ru-RU" sz="2400">
                <a:solidFill>
                  <a:schemeClr val="dk1"/>
                </a:solidFill>
                <a:latin typeface="Calibri"/>
                <a:ea typeface="Calibri"/>
                <a:cs typeface="Calibri"/>
                <a:sym typeface="Calibri"/>
              </a:rPr>
              <a:t>2 </a:t>
            </a:r>
            <a:r>
              <a:rPr lang="ru-RU" sz="2400">
                <a:solidFill>
                  <a:schemeClr val="dk1"/>
                </a:solidFill>
                <a:latin typeface="Calibri"/>
                <a:ea typeface="Calibri"/>
                <a:cs typeface="Calibri"/>
                <a:sym typeface="Calibri"/>
              </a:rPr>
              <a:t>Выберем произвольное ребро </a:t>
            </a:r>
            <a:r>
              <a:rPr i="1" lang="ru-RU" sz="2400">
                <a:solidFill>
                  <a:schemeClr val="dk1"/>
                </a:solidFill>
                <a:latin typeface="Calibri"/>
                <a:ea typeface="Calibri"/>
                <a:cs typeface="Calibri"/>
                <a:sym typeface="Calibri"/>
              </a:rPr>
              <a:t>е</a:t>
            </a:r>
            <a:r>
              <a:rPr lang="ru-RU" sz="2400">
                <a:solidFill>
                  <a:schemeClr val="dk1"/>
                </a:solidFill>
                <a:latin typeface="Calibri"/>
                <a:ea typeface="Calibri"/>
                <a:cs typeface="Calibri"/>
                <a:sym typeface="Calibri"/>
              </a:rPr>
              <a:t>{v</a:t>
            </a:r>
            <a:r>
              <a:rPr baseline="-25000" lang="ru-RU" sz="2400">
                <a:solidFill>
                  <a:schemeClr val="dk1"/>
                </a:solidFill>
                <a:latin typeface="Calibri"/>
                <a:ea typeface="Calibri"/>
                <a:cs typeface="Calibri"/>
                <a:sym typeface="Calibri"/>
              </a:rPr>
              <a:t>5</a:t>
            </a:r>
            <a:r>
              <a:rPr lang="ru-RU" sz="2400">
                <a:solidFill>
                  <a:schemeClr val="dk1"/>
                </a:solidFill>
                <a:latin typeface="Calibri"/>
                <a:ea typeface="Calibri"/>
                <a:cs typeface="Calibri"/>
                <a:sym typeface="Calibri"/>
              </a:rPr>
              <a:t>,v</a:t>
            </a:r>
            <a:r>
              <a:rPr baseline="-25000" lang="ru-RU" sz="2400">
                <a:solidFill>
                  <a:schemeClr val="dk1"/>
                </a:solidFill>
                <a:latin typeface="Calibri"/>
                <a:ea typeface="Calibri"/>
                <a:cs typeface="Calibri"/>
                <a:sym typeface="Calibri"/>
              </a:rPr>
              <a:t>2</a:t>
            </a:r>
            <a:r>
              <a:rPr lang="ru-RU" sz="2400">
                <a:solidFill>
                  <a:schemeClr val="dk1"/>
                </a:solidFill>
                <a:latin typeface="Calibri"/>
                <a:ea typeface="Calibri"/>
                <a:cs typeface="Calibri"/>
                <a:sym typeface="Calibri"/>
              </a:rPr>
              <a:t>}</a:t>
            </a:r>
            <a:r>
              <a:rPr i="1" lang="ru-RU" sz="2400">
                <a:solidFill>
                  <a:schemeClr val="dk1"/>
                </a:solidFill>
                <a:latin typeface="Calibri"/>
                <a:ea typeface="Calibri"/>
                <a:cs typeface="Calibri"/>
                <a:sym typeface="Calibri"/>
              </a:rPr>
              <a:t>, </a:t>
            </a:r>
            <a:r>
              <a:rPr lang="ru-RU" sz="2400">
                <a:solidFill>
                  <a:schemeClr val="dk1"/>
                </a:solidFill>
                <a:latin typeface="Calibri"/>
                <a:ea typeface="Calibri"/>
                <a:cs typeface="Calibri"/>
                <a:sym typeface="Calibri"/>
              </a:rPr>
              <a:t>инцидентное текущей вершине.</a:t>
            </a:r>
            <a:endParaRPr/>
          </a:p>
          <a:p>
            <a:pPr indent="0" lvl="0" marL="0" marR="0" rtl="0" algn="l">
              <a:spcBef>
                <a:spcPts val="0"/>
              </a:spcBef>
              <a:spcAft>
                <a:spcPts val="0"/>
              </a:spcAft>
              <a:buNone/>
            </a:pPr>
            <a:r>
              <a:rPr b="1" i="1" lang="ru-RU" sz="2400">
                <a:solidFill>
                  <a:schemeClr val="dk1"/>
                </a:solidFill>
                <a:latin typeface="Calibri"/>
                <a:ea typeface="Calibri"/>
                <a:cs typeface="Calibri"/>
                <a:sym typeface="Calibri"/>
              </a:rPr>
              <a:t>3</a:t>
            </a:r>
            <a:r>
              <a:rPr lang="ru-RU" sz="2400">
                <a:solidFill>
                  <a:schemeClr val="dk1"/>
                </a:solidFill>
                <a:latin typeface="Calibri"/>
                <a:ea typeface="Calibri"/>
                <a:cs typeface="Calibri"/>
                <a:sym typeface="Calibri"/>
              </a:rPr>
              <a:t> Назначим текущей вторую вершину, инцидентную </a:t>
            </a:r>
            <a:r>
              <a:rPr b="1" i="1" lang="ru-RU" sz="2400">
                <a:solidFill>
                  <a:schemeClr val="dk1"/>
                </a:solidFill>
                <a:latin typeface="Calibri"/>
                <a:ea typeface="Calibri"/>
                <a:cs typeface="Calibri"/>
                <a:sym typeface="Calibri"/>
              </a:rPr>
              <a:t>e</a:t>
            </a:r>
            <a:r>
              <a:rPr lang="ru-RU" sz="2400">
                <a:solidFill>
                  <a:schemeClr val="dk1"/>
                </a:solidFill>
                <a:latin typeface="Calibri"/>
                <a:ea typeface="Calibri"/>
                <a:cs typeface="Calibri"/>
                <a:sym typeface="Calibri"/>
              </a:rPr>
              <a:t> – вершину v</a:t>
            </a:r>
            <a:r>
              <a:rPr baseline="-25000" lang="ru-RU" sz="2400">
                <a:solidFill>
                  <a:schemeClr val="dk1"/>
                </a:solidFill>
                <a:latin typeface="Calibri"/>
                <a:ea typeface="Calibri"/>
                <a:cs typeface="Calibri"/>
                <a:sym typeface="Calibri"/>
              </a:rPr>
              <a:t>2</a:t>
            </a:r>
            <a:r>
              <a:rPr lang="ru-RU" sz="2400">
                <a:solidFill>
                  <a:schemeClr val="dk1"/>
                </a:solidFill>
                <a:latin typeface="Calibri"/>
                <a:ea typeface="Calibri"/>
                <a:cs typeface="Calibri"/>
                <a:sym typeface="Calibri"/>
              </a:rPr>
              <a:t>.</a:t>
            </a:r>
            <a:endParaRPr/>
          </a:p>
        </p:txBody>
      </p:sp>
      <p:pic>
        <p:nvPicPr>
          <p:cNvPr id="657" name="Google Shape;657;p50"/>
          <p:cNvPicPr preferRelativeResize="0"/>
          <p:nvPr/>
        </p:nvPicPr>
        <p:blipFill rotWithShape="1">
          <a:blip r:embed="rId3">
            <a:alphaModFix/>
          </a:blip>
          <a:srcRect b="0" l="0" r="0" t="0"/>
          <a:stretch/>
        </p:blipFill>
        <p:spPr>
          <a:xfrm>
            <a:off x="254225" y="1124744"/>
            <a:ext cx="2592288" cy="1843186"/>
          </a:xfrm>
          <a:prstGeom prst="rect">
            <a:avLst/>
          </a:prstGeom>
          <a:noFill/>
          <a:ln>
            <a:noFill/>
          </a:ln>
        </p:spPr>
      </p:pic>
      <p:cxnSp>
        <p:nvCxnSpPr>
          <p:cNvPr id="658" name="Google Shape;658;p50"/>
          <p:cNvCxnSpPr/>
          <p:nvPr/>
        </p:nvCxnSpPr>
        <p:spPr>
          <a:xfrm>
            <a:off x="1550369" y="1556792"/>
            <a:ext cx="0" cy="1008112"/>
          </a:xfrm>
          <a:prstGeom prst="straightConnector1">
            <a:avLst/>
          </a:prstGeom>
          <a:noFill/>
          <a:ln cap="flat" cmpd="sng" w="25400">
            <a:solidFill>
              <a:srgbClr val="C00000"/>
            </a:solidFill>
            <a:prstDash val="solid"/>
            <a:round/>
            <a:headEnd len="sm" w="sm" type="none"/>
            <a:tailEnd len="med" w="med" type="stealth"/>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51"/>
          <p:cNvSpPr txBox="1"/>
          <p:nvPr/>
        </p:nvSpPr>
        <p:spPr>
          <a:xfrm>
            <a:off x="107504" y="116632"/>
            <a:ext cx="885698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4000">
                <a:solidFill>
                  <a:srgbClr val="000000"/>
                </a:solidFill>
                <a:latin typeface="Calibri"/>
                <a:ea typeface="Calibri"/>
                <a:cs typeface="Calibri"/>
                <a:sym typeface="Calibri"/>
              </a:rPr>
              <a:t>АЛГОРИТМ ПОИСКА ЭЙЛЕРОВА ЦИКЛА</a:t>
            </a:r>
            <a:endParaRPr/>
          </a:p>
        </p:txBody>
      </p:sp>
      <p:sp>
        <p:nvSpPr>
          <p:cNvPr id="664" name="Google Shape;664;p51"/>
          <p:cNvSpPr/>
          <p:nvPr/>
        </p:nvSpPr>
        <p:spPr>
          <a:xfrm>
            <a:off x="123286" y="4005064"/>
            <a:ext cx="8856984" cy="2677656"/>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2400">
                <a:solidFill>
                  <a:schemeClr val="dk1"/>
                </a:solidFill>
                <a:latin typeface="Calibri"/>
                <a:ea typeface="Calibri"/>
                <a:cs typeface="Calibri"/>
                <a:sym typeface="Calibri"/>
              </a:rPr>
              <a:t>1</a:t>
            </a:r>
            <a:r>
              <a:rPr lang="ru-RU" sz="2400">
                <a:solidFill>
                  <a:schemeClr val="dk1"/>
                </a:solidFill>
                <a:latin typeface="Calibri"/>
                <a:ea typeface="Calibri"/>
                <a:cs typeface="Calibri"/>
                <a:sym typeface="Calibri"/>
              </a:rPr>
              <a:t> Выбрать произвольную вершину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i="1" lang="ru-RU" sz="2400">
                <a:solidFill>
                  <a:schemeClr val="dk1"/>
                </a:solidFill>
                <a:latin typeface="Calibri"/>
                <a:ea typeface="Calibri"/>
                <a:cs typeface="Calibri"/>
                <a:sym typeface="Calibri"/>
              </a:rPr>
              <a:t>2 </a:t>
            </a:r>
            <a:r>
              <a:rPr lang="ru-RU" sz="2400">
                <a:solidFill>
                  <a:schemeClr val="dk1"/>
                </a:solidFill>
                <a:latin typeface="Calibri"/>
                <a:ea typeface="Calibri"/>
                <a:cs typeface="Calibri"/>
                <a:sym typeface="Calibri"/>
              </a:rPr>
              <a:t>Выбрать произвольное ребро </a:t>
            </a:r>
            <a:r>
              <a:rPr i="1" lang="ru-RU" sz="2400">
                <a:solidFill>
                  <a:schemeClr val="dk1"/>
                </a:solidFill>
                <a:latin typeface="Calibri"/>
                <a:ea typeface="Calibri"/>
                <a:cs typeface="Calibri"/>
                <a:sym typeface="Calibri"/>
              </a:rPr>
              <a:t>е, </a:t>
            </a:r>
            <a:r>
              <a:rPr lang="ru-RU" sz="2400">
                <a:solidFill>
                  <a:schemeClr val="dk1"/>
                </a:solidFill>
                <a:latin typeface="Calibri"/>
                <a:ea typeface="Calibri"/>
                <a:cs typeface="Calibri"/>
                <a:sym typeface="Calibri"/>
              </a:rPr>
              <a:t>инцидентное текущей вершине.</a:t>
            </a:r>
            <a:endParaRPr/>
          </a:p>
          <a:p>
            <a:pPr indent="0" lvl="0" marL="0" marR="0" rtl="0" algn="l">
              <a:spcBef>
                <a:spcPts val="0"/>
              </a:spcBef>
              <a:spcAft>
                <a:spcPts val="0"/>
              </a:spcAft>
              <a:buNone/>
            </a:pPr>
            <a:r>
              <a:rPr i="1" lang="ru-RU" sz="2400">
                <a:solidFill>
                  <a:schemeClr val="dk1"/>
                </a:solidFill>
                <a:latin typeface="Calibri"/>
                <a:ea typeface="Calibri"/>
                <a:cs typeface="Calibri"/>
                <a:sym typeface="Calibri"/>
              </a:rPr>
              <a:t>3</a:t>
            </a:r>
            <a:r>
              <a:rPr lang="ru-RU" sz="2400">
                <a:solidFill>
                  <a:schemeClr val="dk1"/>
                </a:solidFill>
                <a:latin typeface="Calibri"/>
                <a:ea typeface="Calibri"/>
                <a:cs typeface="Calibri"/>
                <a:sym typeface="Calibri"/>
              </a:rPr>
              <a:t> Назначить текущей вторую вершину, инцидентную </a:t>
            </a:r>
            <a:r>
              <a:rPr i="1" lang="ru-RU" sz="2400">
                <a:solidFill>
                  <a:schemeClr val="dk1"/>
                </a:solidFill>
                <a:latin typeface="Calibri"/>
                <a:ea typeface="Calibri"/>
                <a:cs typeface="Calibri"/>
                <a:sym typeface="Calibri"/>
              </a:rPr>
              <a:t>e</a:t>
            </a:r>
            <a:r>
              <a:rPr lang="ru-RU" sz="2400">
                <a:solidFill>
                  <a:schemeClr val="dk1"/>
                </a:solidFill>
                <a:latin typeface="Calibri"/>
                <a:ea typeface="Calibri"/>
                <a:cs typeface="Calibri"/>
                <a:sym typeface="Calibri"/>
              </a:rPr>
              <a:t>.</a:t>
            </a:r>
            <a:endParaRPr/>
          </a:p>
          <a:p>
            <a:pPr indent="0" lvl="0" marL="0" marR="0" rtl="0" algn="l">
              <a:spcBef>
                <a:spcPts val="0"/>
              </a:spcBef>
              <a:spcAft>
                <a:spcPts val="0"/>
              </a:spcAft>
              <a:buNone/>
            </a:pPr>
            <a:r>
              <a:rPr b="1" i="1" lang="ru-RU" sz="2400">
                <a:solidFill>
                  <a:srgbClr val="C00000"/>
                </a:solidFill>
                <a:latin typeface="Calibri"/>
                <a:ea typeface="Calibri"/>
                <a:cs typeface="Calibri"/>
                <a:sym typeface="Calibri"/>
              </a:rPr>
              <a:t>4</a:t>
            </a:r>
            <a:r>
              <a:rPr b="1" lang="ru-RU" sz="2400">
                <a:solidFill>
                  <a:srgbClr val="C00000"/>
                </a:solidFill>
                <a:latin typeface="Calibri"/>
                <a:ea typeface="Calibri"/>
                <a:cs typeface="Calibri"/>
                <a:sym typeface="Calibri"/>
              </a:rPr>
              <a:t> Удалить </a:t>
            </a:r>
            <a:r>
              <a:rPr b="1" i="1" lang="ru-RU" sz="2400">
                <a:solidFill>
                  <a:srgbClr val="C00000"/>
                </a:solidFill>
                <a:latin typeface="Calibri"/>
                <a:ea typeface="Calibri"/>
                <a:cs typeface="Calibri"/>
                <a:sym typeface="Calibri"/>
              </a:rPr>
              <a:t>e</a:t>
            </a:r>
            <a:r>
              <a:rPr b="1" lang="ru-RU" sz="2400">
                <a:solidFill>
                  <a:srgbClr val="C00000"/>
                </a:solidFill>
                <a:latin typeface="Calibri"/>
                <a:ea typeface="Calibri"/>
                <a:cs typeface="Calibri"/>
                <a:sym typeface="Calibri"/>
              </a:rPr>
              <a:t> из текущего графа и внести в список.</a:t>
            </a:r>
            <a:endParaRPr/>
          </a:p>
          <a:p>
            <a:pPr indent="0" lvl="0" marL="0" marR="0" rtl="0" algn="l">
              <a:spcBef>
                <a:spcPts val="0"/>
              </a:spcBef>
              <a:spcAft>
                <a:spcPts val="0"/>
              </a:spcAft>
              <a:buNone/>
            </a:pPr>
            <a:r>
              <a:rPr b="1" i="1" lang="ru-RU" sz="2400">
                <a:solidFill>
                  <a:srgbClr val="C00000"/>
                </a:solidFill>
                <a:latin typeface="Calibri"/>
                <a:ea typeface="Calibri"/>
                <a:cs typeface="Calibri"/>
                <a:sym typeface="Calibri"/>
              </a:rPr>
              <a:t>5</a:t>
            </a:r>
            <a:r>
              <a:rPr b="1" lang="ru-RU" sz="2400">
                <a:solidFill>
                  <a:srgbClr val="C00000"/>
                </a:solidFill>
                <a:latin typeface="Calibri"/>
                <a:ea typeface="Calibri"/>
                <a:cs typeface="Calibri"/>
                <a:sym typeface="Calibri"/>
              </a:rPr>
              <a:t> Если в текущем графе еще остались ребра, вернуться на шаг 2 </a:t>
            </a:r>
            <a:endParaRPr/>
          </a:p>
        </p:txBody>
      </p:sp>
      <p:sp>
        <p:nvSpPr>
          <p:cNvPr id="665" name="Google Shape;665;p51"/>
          <p:cNvSpPr/>
          <p:nvPr/>
        </p:nvSpPr>
        <p:spPr>
          <a:xfrm>
            <a:off x="2972197" y="908720"/>
            <a:ext cx="5976664"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2400">
                <a:solidFill>
                  <a:schemeClr val="dk1"/>
                </a:solidFill>
                <a:latin typeface="Calibri"/>
                <a:ea typeface="Calibri"/>
                <a:cs typeface="Calibri"/>
                <a:sym typeface="Calibri"/>
              </a:rPr>
              <a:t>4</a:t>
            </a:r>
            <a:r>
              <a:rPr lang="ru-RU" sz="2400">
                <a:solidFill>
                  <a:schemeClr val="dk1"/>
                </a:solidFill>
                <a:latin typeface="Calibri"/>
                <a:ea typeface="Calibri"/>
                <a:cs typeface="Calibri"/>
                <a:sym typeface="Calibri"/>
              </a:rPr>
              <a:t> Удалим из текущего графа ребро </a:t>
            </a:r>
            <a:r>
              <a:rPr b="1" i="1" lang="ru-RU" sz="2400">
                <a:solidFill>
                  <a:srgbClr val="C00000"/>
                </a:solidFill>
                <a:latin typeface="Calibri"/>
                <a:ea typeface="Calibri"/>
                <a:cs typeface="Calibri"/>
                <a:sym typeface="Calibri"/>
              </a:rPr>
              <a:t>е</a:t>
            </a:r>
            <a:r>
              <a:rPr b="1" lang="ru-RU" sz="2400">
                <a:solidFill>
                  <a:srgbClr val="C00000"/>
                </a:solidFill>
                <a:latin typeface="Calibri"/>
                <a:ea typeface="Calibri"/>
                <a:cs typeface="Calibri"/>
                <a:sym typeface="Calibri"/>
              </a:rPr>
              <a:t>{v</a:t>
            </a:r>
            <a:r>
              <a:rPr b="1" baseline="-25000" lang="ru-RU" sz="2400">
                <a:solidFill>
                  <a:srgbClr val="C00000"/>
                </a:solidFill>
                <a:latin typeface="Calibri"/>
                <a:ea typeface="Calibri"/>
                <a:cs typeface="Calibri"/>
                <a:sym typeface="Calibri"/>
              </a:rPr>
              <a:t>5</a:t>
            </a:r>
            <a:r>
              <a:rPr b="1" lang="ru-RU" sz="2400">
                <a:solidFill>
                  <a:srgbClr val="C00000"/>
                </a:solidFill>
                <a:latin typeface="Calibri"/>
                <a:ea typeface="Calibri"/>
                <a:cs typeface="Calibri"/>
                <a:sym typeface="Calibri"/>
              </a:rPr>
              <a:t>,v</a:t>
            </a:r>
            <a:r>
              <a:rPr b="1" baseline="-25000" lang="ru-RU" sz="2400">
                <a:solidFill>
                  <a:srgbClr val="C00000"/>
                </a:solidFill>
                <a:latin typeface="Calibri"/>
                <a:ea typeface="Calibri"/>
                <a:cs typeface="Calibri"/>
                <a:sym typeface="Calibri"/>
              </a:rPr>
              <a:t>2</a:t>
            </a:r>
            <a:r>
              <a:rPr b="1" lang="ru-RU" sz="2400">
                <a:solidFill>
                  <a:srgbClr val="C00000"/>
                </a:solidFill>
                <a:latin typeface="Calibri"/>
                <a:ea typeface="Calibri"/>
                <a:cs typeface="Calibri"/>
                <a:sym typeface="Calibri"/>
              </a:rPr>
              <a:t>}</a:t>
            </a:r>
            <a:r>
              <a:rPr lang="ru-RU" sz="2400">
                <a:solidFill>
                  <a:schemeClr val="dk1"/>
                </a:solidFill>
                <a:latin typeface="Calibri"/>
                <a:ea typeface="Calibri"/>
                <a:cs typeface="Calibri"/>
                <a:sym typeface="Calibri"/>
              </a:rPr>
              <a:t> и внесем в список.</a:t>
            </a:r>
            <a:endParaRPr/>
          </a:p>
          <a:p>
            <a:pPr indent="0" lvl="0" marL="0" marR="0" rtl="0" algn="l">
              <a:spcBef>
                <a:spcPts val="0"/>
              </a:spcBef>
              <a:spcAft>
                <a:spcPts val="0"/>
              </a:spcAft>
              <a:buNone/>
            </a:pPr>
            <a:r>
              <a:rPr b="1" i="1" lang="ru-RU" sz="2400">
                <a:solidFill>
                  <a:schemeClr val="dk1"/>
                </a:solidFill>
                <a:latin typeface="Calibri"/>
                <a:ea typeface="Calibri"/>
                <a:cs typeface="Calibri"/>
                <a:sym typeface="Calibri"/>
              </a:rPr>
              <a:t>5</a:t>
            </a:r>
            <a:r>
              <a:rPr lang="ru-RU" sz="2400">
                <a:solidFill>
                  <a:schemeClr val="dk1"/>
                </a:solidFill>
                <a:latin typeface="Calibri"/>
                <a:ea typeface="Calibri"/>
                <a:cs typeface="Calibri"/>
                <a:sym typeface="Calibri"/>
              </a:rPr>
              <a:t> Так как в текущем графе еще остались ребра, возвращаемся на шаг 2 </a:t>
            </a:r>
            <a:endParaRPr/>
          </a:p>
        </p:txBody>
      </p:sp>
      <p:sp>
        <p:nvSpPr>
          <p:cNvPr id="666" name="Google Shape;666;p51"/>
          <p:cNvSpPr/>
          <p:nvPr/>
        </p:nvSpPr>
        <p:spPr>
          <a:xfrm>
            <a:off x="123286" y="3127901"/>
            <a:ext cx="8856984" cy="646331"/>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3600">
                <a:solidFill>
                  <a:srgbClr val="C00000"/>
                </a:solidFill>
                <a:latin typeface="Calibri"/>
                <a:ea typeface="Calibri"/>
                <a:cs typeface="Calibri"/>
                <a:sym typeface="Calibri"/>
              </a:rPr>
              <a:t>v</a:t>
            </a:r>
            <a:r>
              <a:rPr b="1" baseline="-25000" i="1" lang="ru-RU" sz="3600">
                <a:solidFill>
                  <a:srgbClr val="C00000"/>
                </a:solidFill>
                <a:latin typeface="Calibri"/>
                <a:ea typeface="Calibri"/>
                <a:cs typeface="Calibri"/>
                <a:sym typeface="Calibri"/>
              </a:rPr>
              <a:t>1</a:t>
            </a:r>
            <a:r>
              <a:rPr b="1" i="1" lang="ru-RU" sz="3600">
                <a:solidFill>
                  <a:srgbClr val="C00000"/>
                </a:solidFill>
                <a:latin typeface="Calibri"/>
                <a:ea typeface="Calibri"/>
                <a:cs typeface="Calibri"/>
                <a:sym typeface="Calibri"/>
              </a:rPr>
              <a:t>-v</a:t>
            </a:r>
            <a:r>
              <a:rPr b="1" baseline="-25000" i="1" lang="ru-RU" sz="3600">
                <a:solidFill>
                  <a:srgbClr val="C00000"/>
                </a:solidFill>
                <a:latin typeface="Calibri"/>
                <a:ea typeface="Calibri"/>
                <a:cs typeface="Calibri"/>
                <a:sym typeface="Calibri"/>
              </a:rPr>
              <a:t>5</a:t>
            </a:r>
            <a:r>
              <a:rPr b="1" i="1" lang="ru-RU" sz="3600">
                <a:solidFill>
                  <a:srgbClr val="C00000"/>
                </a:solidFill>
                <a:latin typeface="Calibri"/>
                <a:ea typeface="Calibri"/>
                <a:cs typeface="Calibri"/>
                <a:sym typeface="Calibri"/>
              </a:rPr>
              <a:t>-v</a:t>
            </a:r>
            <a:r>
              <a:rPr b="1" baseline="-25000" i="1" lang="ru-RU" sz="3600">
                <a:solidFill>
                  <a:srgbClr val="C00000"/>
                </a:solidFill>
                <a:latin typeface="Calibri"/>
                <a:ea typeface="Calibri"/>
                <a:cs typeface="Calibri"/>
                <a:sym typeface="Calibri"/>
              </a:rPr>
              <a:t>2</a:t>
            </a:r>
            <a:r>
              <a:rPr b="1" i="1" lang="ru-RU" sz="3600">
                <a:solidFill>
                  <a:srgbClr val="C00000"/>
                </a:solidFill>
                <a:latin typeface="Calibri"/>
                <a:ea typeface="Calibri"/>
                <a:cs typeface="Calibri"/>
                <a:sym typeface="Calibri"/>
              </a:rPr>
              <a:t>-</a:t>
            </a:r>
            <a:endParaRPr b="1" i="1" sz="3600">
              <a:solidFill>
                <a:srgbClr val="C00000"/>
              </a:solidFill>
              <a:latin typeface="Calibri"/>
              <a:ea typeface="Calibri"/>
              <a:cs typeface="Calibri"/>
              <a:sym typeface="Calibri"/>
            </a:endParaRPr>
          </a:p>
        </p:txBody>
      </p:sp>
      <p:pic>
        <p:nvPicPr>
          <p:cNvPr id="667" name="Google Shape;667;p51"/>
          <p:cNvPicPr preferRelativeResize="0"/>
          <p:nvPr/>
        </p:nvPicPr>
        <p:blipFill rotWithShape="1">
          <a:blip r:embed="rId3">
            <a:alphaModFix/>
          </a:blip>
          <a:srcRect b="0" l="0" r="0" t="0"/>
          <a:stretch/>
        </p:blipFill>
        <p:spPr>
          <a:xfrm>
            <a:off x="172982" y="1052736"/>
            <a:ext cx="2520280" cy="1885400"/>
          </a:xfrm>
          <a:prstGeom prst="rect">
            <a:avLst/>
          </a:prstGeom>
          <a:noFill/>
          <a:ln>
            <a:noFill/>
          </a:ln>
        </p:spPr>
      </p:pic>
      <p:cxnSp>
        <p:nvCxnSpPr>
          <p:cNvPr id="668" name="Google Shape;668;p51"/>
          <p:cNvCxnSpPr/>
          <p:nvPr/>
        </p:nvCxnSpPr>
        <p:spPr>
          <a:xfrm flipH="1" rot="10800000">
            <a:off x="1433122" y="1556792"/>
            <a:ext cx="1050646" cy="1008112"/>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457200" y="154260"/>
            <a:ext cx="8229600" cy="58259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ru-RU"/>
              <a:t>Раскраска графов</a:t>
            </a:r>
            <a:endParaRPr/>
          </a:p>
        </p:txBody>
      </p:sp>
      <p:sp>
        <p:nvSpPr>
          <p:cNvPr id="107" name="Google Shape;107;p16"/>
          <p:cNvSpPr txBox="1"/>
          <p:nvPr>
            <p:ph idx="1" type="body"/>
          </p:nvPr>
        </p:nvSpPr>
        <p:spPr>
          <a:xfrm>
            <a:off x="457200" y="785794"/>
            <a:ext cx="8229600" cy="5857916"/>
          </a:xfrm>
          <a:prstGeom prst="rect">
            <a:avLst/>
          </a:prstGeom>
          <a:noFill/>
          <a:ln>
            <a:noFill/>
          </a:ln>
        </p:spPr>
        <p:txBody>
          <a:bodyPr anchorCtr="0" anchor="t" bIns="45700" lIns="91425" spcFirstLastPara="1" rIns="91425" wrap="square" tIns="45700">
            <a:noAutofit/>
          </a:bodyPr>
          <a:lstStyle/>
          <a:p>
            <a:pPr indent="357188" lvl="0" marL="0" rtl="0" algn="just">
              <a:lnSpc>
                <a:spcPct val="120000"/>
              </a:lnSpc>
              <a:spcBef>
                <a:spcPts val="0"/>
              </a:spcBef>
              <a:spcAft>
                <a:spcPts val="0"/>
              </a:spcAft>
              <a:buClr>
                <a:schemeClr val="dk1"/>
              </a:buClr>
              <a:buSzPts val="2400"/>
              <a:buNone/>
            </a:pPr>
            <a:r>
              <a:rPr b="1" lang="ru-RU" sz="2400"/>
              <a:t>Определение</a:t>
            </a:r>
            <a:r>
              <a:rPr lang="ru-RU" sz="2400"/>
              <a:t>. Пусть </a:t>
            </a:r>
            <a:r>
              <a:rPr i="1" lang="ru-RU" sz="2400">
                <a:latin typeface="Times New Roman"/>
                <a:ea typeface="Times New Roman"/>
                <a:cs typeface="Times New Roman"/>
                <a:sym typeface="Times New Roman"/>
              </a:rPr>
              <a:t>G</a:t>
            </a:r>
            <a:r>
              <a:rPr lang="ru-RU" sz="2400"/>
              <a:t>=(</a:t>
            </a:r>
            <a:r>
              <a:rPr i="1" lang="ru-RU" sz="2400"/>
              <a:t>V</a:t>
            </a:r>
            <a:r>
              <a:rPr lang="ru-RU" sz="2400"/>
              <a:t>, </a:t>
            </a:r>
            <a:r>
              <a:rPr i="1" lang="ru-RU" sz="2400"/>
              <a:t>E</a:t>
            </a:r>
            <a:r>
              <a:rPr lang="ru-RU" sz="2400"/>
              <a:t>) – неориентированный граф и </a:t>
            </a:r>
            <a:r>
              <a:rPr i="1" lang="ru-RU" sz="2400"/>
              <a:t>k</a:t>
            </a:r>
            <a:r>
              <a:rPr lang="ru-RU" sz="2400"/>
              <a:t> – натуральное число. </a:t>
            </a:r>
            <a:endParaRPr/>
          </a:p>
          <a:p>
            <a:pPr indent="357188" lvl="0" marL="0" rtl="0" algn="just">
              <a:lnSpc>
                <a:spcPct val="120000"/>
              </a:lnSpc>
              <a:spcBef>
                <a:spcPts val="0"/>
              </a:spcBef>
              <a:spcAft>
                <a:spcPts val="0"/>
              </a:spcAft>
              <a:buClr>
                <a:schemeClr val="dk1"/>
              </a:buClr>
              <a:buSzPts val="2400"/>
              <a:buNone/>
            </a:pPr>
            <a:r>
              <a:rPr lang="ru-RU" sz="2400"/>
              <a:t>Функция </a:t>
            </a:r>
            <a:r>
              <a:rPr i="1" lang="ru-RU" sz="2400"/>
              <a:t>f</a:t>
            </a:r>
            <a:r>
              <a:rPr lang="ru-RU" sz="2400"/>
              <a:t>: </a:t>
            </a:r>
            <a:r>
              <a:rPr i="1" lang="ru-RU" sz="2400"/>
              <a:t>V</a:t>
            </a:r>
            <a:r>
              <a:rPr lang="ru-RU" sz="2400"/>
              <a:t>→{1,…,</a:t>
            </a:r>
            <a:r>
              <a:rPr i="1" lang="ru-RU" sz="2400"/>
              <a:t>k</a:t>
            </a:r>
            <a:r>
              <a:rPr lang="ru-RU" sz="2400"/>
              <a:t>} называется </a:t>
            </a:r>
            <a:r>
              <a:rPr i="1" lang="ru-RU" sz="2400">
                <a:solidFill>
                  <a:srgbClr val="FF0000"/>
                </a:solidFill>
              </a:rPr>
              <a:t>раскраской</a:t>
            </a:r>
            <a:r>
              <a:rPr lang="ru-RU" sz="2400"/>
              <a:t> графа.</a:t>
            </a:r>
            <a:endParaRPr/>
          </a:p>
          <a:p>
            <a:pPr indent="357188" lvl="0" marL="0" rtl="0" algn="just">
              <a:lnSpc>
                <a:spcPct val="120000"/>
              </a:lnSpc>
              <a:spcBef>
                <a:spcPts val="0"/>
              </a:spcBef>
              <a:spcAft>
                <a:spcPts val="0"/>
              </a:spcAft>
              <a:buClr>
                <a:schemeClr val="dk1"/>
              </a:buClr>
              <a:buSzPts val="2400"/>
              <a:buNone/>
            </a:pPr>
            <a:r>
              <a:rPr lang="ru-RU" sz="2400"/>
              <a:t>Раскраска называется </a:t>
            </a:r>
            <a:r>
              <a:rPr i="1" lang="ru-RU" sz="2400">
                <a:solidFill>
                  <a:srgbClr val="FF0000"/>
                </a:solidFill>
              </a:rPr>
              <a:t>правильной</a:t>
            </a:r>
            <a:r>
              <a:rPr lang="ru-RU" sz="2400"/>
              <a:t>, если для любых смежных вершин x, y ∈ V справедливо неравенство f(</a:t>
            </a:r>
            <a:r>
              <a:rPr i="1" lang="ru-RU" sz="2400"/>
              <a:t>x</a:t>
            </a:r>
            <a:r>
              <a:rPr lang="ru-RU" sz="2400"/>
              <a:t>) ≠ f(</a:t>
            </a:r>
            <a:r>
              <a:rPr i="1" lang="ru-RU" sz="2400"/>
              <a:t>y</a:t>
            </a:r>
            <a:r>
              <a:rPr lang="ru-RU" sz="2400"/>
              <a:t>). Число </a:t>
            </a:r>
            <a:r>
              <a:rPr i="1" lang="ru-RU" sz="2400"/>
              <a:t>k</a:t>
            </a:r>
            <a:r>
              <a:rPr lang="ru-RU" sz="2400"/>
              <a:t> – </a:t>
            </a:r>
            <a:r>
              <a:rPr i="1" lang="ru-RU" sz="2400"/>
              <a:t>количество красок</a:t>
            </a:r>
            <a:r>
              <a:rPr lang="ru-RU" sz="2400"/>
              <a:t> раскраски </a:t>
            </a:r>
            <a:r>
              <a:rPr i="1" lang="ru-RU" sz="2400"/>
              <a:t>f</a:t>
            </a:r>
            <a:r>
              <a:rPr lang="ru-RU" sz="2400"/>
              <a:t>. Т.е. любые смежные вершины имеют разные цвета.</a:t>
            </a:r>
            <a:endParaRPr/>
          </a:p>
          <a:p>
            <a:pPr indent="357188" lvl="0" marL="0" rtl="0" algn="just">
              <a:lnSpc>
                <a:spcPct val="120000"/>
              </a:lnSpc>
              <a:spcBef>
                <a:spcPts val="0"/>
              </a:spcBef>
              <a:spcAft>
                <a:spcPts val="0"/>
              </a:spcAft>
              <a:buClr>
                <a:schemeClr val="dk1"/>
              </a:buClr>
              <a:buSzPts val="2400"/>
              <a:buNone/>
            </a:pPr>
            <a:r>
              <a:rPr b="1" lang="ru-RU" sz="2400"/>
              <a:t>Определение</a:t>
            </a:r>
            <a:r>
              <a:rPr lang="ru-RU" sz="2400"/>
              <a:t>. Наименьшее число красок, необходимое для правильной раскраски графа </a:t>
            </a:r>
            <a:r>
              <a:rPr i="1" lang="ru-RU" sz="2400"/>
              <a:t>G</a:t>
            </a:r>
            <a:r>
              <a:rPr lang="ru-RU" sz="2400"/>
              <a:t> называется </a:t>
            </a:r>
            <a:r>
              <a:rPr i="1" lang="ru-RU" sz="2400">
                <a:solidFill>
                  <a:srgbClr val="FF0000"/>
                </a:solidFill>
              </a:rPr>
              <a:t>хроматическим числом</a:t>
            </a:r>
            <a:r>
              <a:rPr lang="ru-RU" sz="2400">
                <a:solidFill>
                  <a:srgbClr val="FF0000"/>
                </a:solidFill>
              </a:rPr>
              <a:t> </a:t>
            </a:r>
            <a:r>
              <a:rPr lang="ru-RU" sz="2400"/>
              <a:t>графа </a:t>
            </a:r>
            <a:r>
              <a:rPr i="1" lang="ru-RU" sz="2400"/>
              <a:t>G</a:t>
            </a:r>
            <a:r>
              <a:rPr lang="ru-RU" sz="2400"/>
              <a:t>.</a:t>
            </a:r>
            <a:endParaRPr/>
          </a:p>
          <a:p>
            <a:pPr indent="357188" lvl="0" marL="0" rtl="0" algn="just">
              <a:lnSpc>
                <a:spcPct val="120000"/>
              </a:lnSpc>
              <a:spcBef>
                <a:spcPts val="0"/>
              </a:spcBef>
              <a:spcAft>
                <a:spcPts val="0"/>
              </a:spcAft>
              <a:buClr>
                <a:schemeClr val="dk1"/>
              </a:buClr>
              <a:buSzPts val="2400"/>
              <a:buNone/>
            </a:pPr>
            <a:r>
              <a:rPr lang="ru-RU" sz="2400"/>
              <a:t>Правильную раскраску таким числом красок будем называть </a:t>
            </a:r>
            <a:r>
              <a:rPr i="1" lang="ru-RU" sz="2400"/>
              <a:t>оптимальной</a:t>
            </a:r>
            <a:r>
              <a:rPr lang="ru-RU" sz="2400"/>
              <a:t>.</a:t>
            </a:r>
            <a:endParaRPr/>
          </a:p>
          <a:p>
            <a:pPr indent="357188" lvl="0" marL="0" rtl="0" algn="just">
              <a:lnSpc>
                <a:spcPct val="120000"/>
              </a:lnSpc>
              <a:spcBef>
                <a:spcPts val="0"/>
              </a:spcBef>
              <a:spcAft>
                <a:spcPts val="0"/>
              </a:spcAft>
              <a:buClr>
                <a:schemeClr val="dk1"/>
              </a:buClr>
              <a:buSzPts val="2400"/>
              <a:buNone/>
            </a:pPr>
            <a:r>
              <a:rPr lang="ru-RU" sz="2400"/>
              <a:t>Хроматическое число обозначается через </a:t>
            </a:r>
            <a:r>
              <a:rPr lang="ru-RU" sz="2400">
                <a:latin typeface="Times New Roman"/>
                <a:ea typeface="Times New Roman"/>
                <a:cs typeface="Times New Roman"/>
                <a:sym typeface="Times New Roman"/>
              </a:rPr>
              <a:t>χ(</a:t>
            </a:r>
            <a:r>
              <a:rPr i="1" lang="ru-RU" sz="2400">
                <a:latin typeface="Times New Roman"/>
                <a:ea typeface="Times New Roman"/>
                <a:cs typeface="Times New Roman"/>
                <a:sym typeface="Times New Roman"/>
              </a:rPr>
              <a:t>G</a:t>
            </a:r>
            <a:r>
              <a:rPr lang="ru-RU" sz="2400">
                <a:latin typeface="Times New Roman"/>
                <a:ea typeface="Times New Roman"/>
                <a:cs typeface="Times New Roman"/>
                <a:sym typeface="Times New Roman"/>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animEffect filter="fade" transition="in">
                                      <p:cBhvr>
                                        <p:cTn dur="1000"/>
                                        <p:tgtEl>
                                          <p:spTgt spid="1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1" st="1"/>
                                            </p:txEl>
                                          </p:spTgt>
                                        </p:tgtEl>
                                        <p:attrNameLst>
                                          <p:attrName>style.visibility</p:attrName>
                                        </p:attrNameLst>
                                      </p:cBhvr>
                                      <p:to>
                                        <p:strVal val="visible"/>
                                      </p:to>
                                    </p:set>
                                    <p:animEffect filter="fade" transition="in">
                                      <p:cBhvr>
                                        <p:cTn dur="1000"/>
                                        <p:tgtEl>
                                          <p:spTgt spid="1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2" st="2"/>
                                            </p:txEl>
                                          </p:spTgt>
                                        </p:tgtEl>
                                        <p:attrNameLst>
                                          <p:attrName>style.visibility</p:attrName>
                                        </p:attrNameLst>
                                      </p:cBhvr>
                                      <p:to>
                                        <p:strVal val="visible"/>
                                      </p:to>
                                    </p:set>
                                    <p:animEffect filter="fade" transition="in">
                                      <p:cBhvr>
                                        <p:cTn dur="1000"/>
                                        <p:tgtEl>
                                          <p:spTgt spid="1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3" st="3"/>
                                            </p:txEl>
                                          </p:spTgt>
                                        </p:tgtEl>
                                        <p:attrNameLst>
                                          <p:attrName>style.visibility</p:attrName>
                                        </p:attrNameLst>
                                      </p:cBhvr>
                                      <p:to>
                                        <p:strVal val="visible"/>
                                      </p:to>
                                    </p:set>
                                    <p:animEffect filter="fade" transition="in">
                                      <p:cBhvr>
                                        <p:cTn dur="1000"/>
                                        <p:tgtEl>
                                          <p:spTgt spid="1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4" st="4"/>
                                            </p:txEl>
                                          </p:spTgt>
                                        </p:tgtEl>
                                        <p:attrNameLst>
                                          <p:attrName>style.visibility</p:attrName>
                                        </p:attrNameLst>
                                      </p:cBhvr>
                                      <p:to>
                                        <p:strVal val="visible"/>
                                      </p:to>
                                    </p:set>
                                    <p:animEffect filter="fade" transition="in">
                                      <p:cBhvr>
                                        <p:cTn dur="1000"/>
                                        <p:tgtEl>
                                          <p:spTgt spid="1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5" st="5"/>
                                            </p:txEl>
                                          </p:spTgt>
                                        </p:tgtEl>
                                        <p:attrNameLst>
                                          <p:attrName>style.visibility</p:attrName>
                                        </p:attrNameLst>
                                      </p:cBhvr>
                                      <p:to>
                                        <p:strVal val="visible"/>
                                      </p:to>
                                    </p:set>
                                    <p:animEffect filter="fade" transition="in">
                                      <p:cBhvr>
                                        <p:cTn dur="1000"/>
                                        <p:tgtEl>
                                          <p:spTgt spid="10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52"/>
          <p:cNvSpPr txBox="1"/>
          <p:nvPr/>
        </p:nvSpPr>
        <p:spPr>
          <a:xfrm>
            <a:off x="107504" y="116632"/>
            <a:ext cx="885698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4000">
                <a:solidFill>
                  <a:srgbClr val="000000"/>
                </a:solidFill>
                <a:latin typeface="Calibri"/>
                <a:ea typeface="Calibri"/>
                <a:cs typeface="Calibri"/>
                <a:sym typeface="Calibri"/>
              </a:rPr>
              <a:t>АЛГОРИТМ ПОИСКА ЭЙЛЕРОВА ЦИКЛА</a:t>
            </a:r>
            <a:endParaRPr/>
          </a:p>
        </p:txBody>
      </p:sp>
      <p:sp>
        <p:nvSpPr>
          <p:cNvPr id="674" name="Google Shape;674;p52"/>
          <p:cNvSpPr/>
          <p:nvPr/>
        </p:nvSpPr>
        <p:spPr>
          <a:xfrm>
            <a:off x="123286" y="4005064"/>
            <a:ext cx="8856984" cy="2677656"/>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2400">
                <a:solidFill>
                  <a:srgbClr val="C00000"/>
                </a:solidFill>
                <a:latin typeface="Calibri"/>
                <a:ea typeface="Calibri"/>
                <a:cs typeface="Calibri"/>
                <a:sym typeface="Calibri"/>
              </a:rPr>
              <a:t>1</a:t>
            </a:r>
            <a:r>
              <a:rPr b="1" lang="ru-RU" sz="2400">
                <a:solidFill>
                  <a:srgbClr val="C00000"/>
                </a:solidFill>
                <a:latin typeface="Calibri"/>
                <a:ea typeface="Calibri"/>
                <a:cs typeface="Calibri"/>
                <a:sym typeface="Calibri"/>
              </a:rPr>
              <a:t> Выбрать произвольную вершину </a:t>
            </a:r>
            <a:endParaRPr b="1" sz="2400">
              <a:solidFill>
                <a:srgbClr val="C00000"/>
              </a:solidFill>
              <a:latin typeface="Calibri"/>
              <a:ea typeface="Calibri"/>
              <a:cs typeface="Calibri"/>
              <a:sym typeface="Calibri"/>
            </a:endParaRPr>
          </a:p>
          <a:p>
            <a:pPr indent="0" lvl="0" marL="0" marR="0" rtl="0" algn="l">
              <a:spcBef>
                <a:spcPts val="0"/>
              </a:spcBef>
              <a:spcAft>
                <a:spcPts val="0"/>
              </a:spcAft>
              <a:buNone/>
            </a:pPr>
            <a:r>
              <a:rPr b="1" i="1" lang="ru-RU" sz="2400">
                <a:solidFill>
                  <a:srgbClr val="C00000"/>
                </a:solidFill>
                <a:latin typeface="Calibri"/>
                <a:ea typeface="Calibri"/>
                <a:cs typeface="Calibri"/>
                <a:sym typeface="Calibri"/>
              </a:rPr>
              <a:t>2 </a:t>
            </a:r>
            <a:r>
              <a:rPr b="1" lang="ru-RU" sz="2400">
                <a:solidFill>
                  <a:srgbClr val="C00000"/>
                </a:solidFill>
                <a:latin typeface="Calibri"/>
                <a:ea typeface="Calibri"/>
                <a:cs typeface="Calibri"/>
                <a:sym typeface="Calibri"/>
              </a:rPr>
              <a:t>Выбрать произвольное ребро </a:t>
            </a:r>
            <a:r>
              <a:rPr b="1" i="1" lang="ru-RU" sz="2400">
                <a:solidFill>
                  <a:srgbClr val="C00000"/>
                </a:solidFill>
                <a:latin typeface="Calibri"/>
                <a:ea typeface="Calibri"/>
                <a:cs typeface="Calibri"/>
                <a:sym typeface="Calibri"/>
              </a:rPr>
              <a:t>е, </a:t>
            </a:r>
            <a:r>
              <a:rPr b="1" lang="ru-RU" sz="2400">
                <a:solidFill>
                  <a:srgbClr val="C00000"/>
                </a:solidFill>
                <a:latin typeface="Calibri"/>
                <a:ea typeface="Calibri"/>
                <a:cs typeface="Calibri"/>
                <a:sym typeface="Calibri"/>
              </a:rPr>
              <a:t>инцидентное текущей вершине.</a:t>
            </a:r>
            <a:endParaRPr/>
          </a:p>
          <a:p>
            <a:pPr indent="0" lvl="0" marL="0" marR="0" rtl="0" algn="l">
              <a:spcBef>
                <a:spcPts val="0"/>
              </a:spcBef>
              <a:spcAft>
                <a:spcPts val="0"/>
              </a:spcAft>
              <a:buNone/>
            </a:pPr>
            <a:r>
              <a:rPr b="1" i="1" lang="ru-RU" sz="2400">
                <a:solidFill>
                  <a:srgbClr val="C00000"/>
                </a:solidFill>
                <a:latin typeface="Calibri"/>
                <a:ea typeface="Calibri"/>
                <a:cs typeface="Calibri"/>
                <a:sym typeface="Calibri"/>
              </a:rPr>
              <a:t>3</a:t>
            </a:r>
            <a:r>
              <a:rPr b="1" lang="ru-RU" sz="2400">
                <a:solidFill>
                  <a:srgbClr val="C00000"/>
                </a:solidFill>
                <a:latin typeface="Calibri"/>
                <a:ea typeface="Calibri"/>
                <a:cs typeface="Calibri"/>
                <a:sym typeface="Calibri"/>
              </a:rPr>
              <a:t> Назначить текущей вторую вершину, инцидентную </a:t>
            </a:r>
            <a:r>
              <a:rPr b="1" i="1" lang="ru-RU" sz="2400">
                <a:solidFill>
                  <a:srgbClr val="C00000"/>
                </a:solidFill>
                <a:latin typeface="Calibri"/>
                <a:ea typeface="Calibri"/>
                <a:cs typeface="Calibri"/>
                <a:sym typeface="Calibri"/>
              </a:rPr>
              <a:t>e</a:t>
            </a:r>
            <a:r>
              <a:rPr b="1" lang="ru-RU" sz="2400">
                <a:solidFill>
                  <a:srgbClr val="C00000"/>
                </a:solidFill>
                <a:latin typeface="Calibri"/>
                <a:ea typeface="Calibri"/>
                <a:cs typeface="Calibri"/>
                <a:sym typeface="Calibri"/>
              </a:rPr>
              <a:t>.</a:t>
            </a:r>
            <a:endParaRPr/>
          </a:p>
          <a:p>
            <a:pPr indent="0" lvl="0" marL="0" marR="0" rtl="0" algn="l">
              <a:spcBef>
                <a:spcPts val="0"/>
              </a:spcBef>
              <a:spcAft>
                <a:spcPts val="0"/>
              </a:spcAft>
              <a:buNone/>
            </a:pPr>
            <a:r>
              <a:rPr i="1" lang="ru-RU" sz="2400">
                <a:solidFill>
                  <a:schemeClr val="dk1"/>
                </a:solidFill>
                <a:latin typeface="Calibri"/>
                <a:ea typeface="Calibri"/>
                <a:cs typeface="Calibri"/>
                <a:sym typeface="Calibri"/>
              </a:rPr>
              <a:t>4</a:t>
            </a:r>
            <a:r>
              <a:rPr lang="ru-RU" sz="2400">
                <a:solidFill>
                  <a:schemeClr val="dk1"/>
                </a:solidFill>
                <a:latin typeface="Calibri"/>
                <a:ea typeface="Calibri"/>
                <a:cs typeface="Calibri"/>
                <a:sym typeface="Calibri"/>
              </a:rPr>
              <a:t> Удалить </a:t>
            </a:r>
            <a:r>
              <a:rPr i="1" lang="ru-RU" sz="2400">
                <a:solidFill>
                  <a:schemeClr val="dk1"/>
                </a:solidFill>
                <a:latin typeface="Calibri"/>
                <a:ea typeface="Calibri"/>
                <a:cs typeface="Calibri"/>
                <a:sym typeface="Calibri"/>
              </a:rPr>
              <a:t>e</a:t>
            </a:r>
            <a:r>
              <a:rPr lang="ru-RU" sz="2400">
                <a:solidFill>
                  <a:schemeClr val="dk1"/>
                </a:solidFill>
                <a:latin typeface="Calibri"/>
                <a:ea typeface="Calibri"/>
                <a:cs typeface="Calibri"/>
                <a:sym typeface="Calibri"/>
              </a:rPr>
              <a:t> из текущего графа и внести в список.</a:t>
            </a:r>
            <a:endParaRPr/>
          </a:p>
          <a:p>
            <a:pPr indent="0" lvl="0" marL="0" marR="0" rtl="0" algn="l">
              <a:spcBef>
                <a:spcPts val="0"/>
              </a:spcBef>
              <a:spcAft>
                <a:spcPts val="0"/>
              </a:spcAft>
              <a:buNone/>
            </a:pPr>
            <a:r>
              <a:rPr i="1" lang="ru-RU" sz="2400">
                <a:solidFill>
                  <a:schemeClr val="dk1"/>
                </a:solidFill>
                <a:latin typeface="Calibri"/>
                <a:ea typeface="Calibri"/>
                <a:cs typeface="Calibri"/>
                <a:sym typeface="Calibri"/>
              </a:rPr>
              <a:t>5</a:t>
            </a:r>
            <a:r>
              <a:rPr lang="ru-RU" sz="2400">
                <a:solidFill>
                  <a:schemeClr val="dk1"/>
                </a:solidFill>
                <a:latin typeface="Calibri"/>
                <a:ea typeface="Calibri"/>
                <a:cs typeface="Calibri"/>
                <a:sym typeface="Calibri"/>
              </a:rPr>
              <a:t> Если в текущем графе еще остались ребра, вернуться на шаг 2 </a:t>
            </a:r>
            <a:endParaRPr/>
          </a:p>
        </p:txBody>
      </p:sp>
      <p:sp>
        <p:nvSpPr>
          <p:cNvPr id="675" name="Google Shape;675;p52"/>
          <p:cNvSpPr/>
          <p:nvPr/>
        </p:nvSpPr>
        <p:spPr>
          <a:xfrm>
            <a:off x="123286" y="3127901"/>
            <a:ext cx="8856984" cy="646331"/>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3600">
                <a:solidFill>
                  <a:srgbClr val="C00000"/>
                </a:solidFill>
                <a:latin typeface="Calibri"/>
                <a:ea typeface="Calibri"/>
                <a:cs typeface="Calibri"/>
                <a:sym typeface="Calibri"/>
              </a:rPr>
              <a:t>v</a:t>
            </a:r>
            <a:r>
              <a:rPr b="1" baseline="-25000" i="1" lang="ru-RU" sz="3600">
                <a:solidFill>
                  <a:srgbClr val="C00000"/>
                </a:solidFill>
                <a:latin typeface="Calibri"/>
                <a:ea typeface="Calibri"/>
                <a:cs typeface="Calibri"/>
                <a:sym typeface="Calibri"/>
              </a:rPr>
              <a:t>1</a:t>
            </a:r>
            <a:r>
              <a:rPr b="1" i="1" lang="ru-RU" sz="3600">
                <a:solidFill>
                  <a:srgbClr val="C00000"/>
                </a:solidFill>
                <a:latin typeface="Calibri"/>
                <a:ea typeface="Calibri"/>
                <a:cs typeface="Calibri"/>
                <a:sym typeface="Calibri"/>
              </a:rPr>
              <a:t>-v</a:t>
            </a:r>
            <a:r>
              <a:rPr b="1" baseline="-25000" i="1" lang="ru-RU" sz="3600">
                <a:solidFill>
                  <a:srgbClr val="C00000"/>
                </a:solidFill>
                <a:latin typeface="Calibri"/>
                <a:ea typeface="Calibri"/>
                <a:cs typeface="Calibri"/>
                <a:sym typeface="Calibri"/>
              </a:rPr>
              <a:t>5</a:t>
            </a:r>
            <a:r>
              <a:rPr b="1" i="1" lang="ru-RU" sz="3600">
                <a:solidFill>
                  <a:srgbClr val="C00000"/>
                </a:solidFill>
                <a:latin typeface="Calibri"/>
                <a:ea typeface="Calibri"/>
                <a:cs typeface="Calibri"/>
                <a:sym typeface="Calibri"/>
              </a:rPr>
              <a:t>-v</a:t>
            </a:r>
            <a:r>
              <a:rPr b="1" baseline="-25000" i="1" lang="ru-RU" sz="3600">
                <a:solidFill>
                  <a:srgbClr val="C00000"/>
                </a:solidFill>
                <a:latin typeface="Calibri"/>
                <a:ea typeface="Calibri"/>
                <a:cs typeface="Calibri"/>
                <a:sym typeface="Calibri"/>
              </a:rPr>
              <a:t>2</a:t>
            </a:r>
            <a:r>
              <a:rPr b="1" i="1" lang="ru-RU" sz="3600">
                <a:solidFill>
                  <a:srgbClr val="C00000"/>
                </a:solidFill>
                <a:latin typeface="Calibri"/>
                <a:ea typeface="Calibri"/>
                <a:cs typeface="Calibri"/>
                <a:sym typeface="Calibri"/>
              </a:rPr>
              <a:t>-</a:t>
            </a:r>
            <a:endParaRPr b="1" i="1" sz="3600">
              <a:solidFill>
                <a:srgbClr val="C00000"/>
              </a:solidFill>
              <a:latin typeface="Calibri"/>
              <a:ea typeface="Calibri"/>
              <a:cs typeface="Calibri"/>
              <a:sym typeface="Calibri"/>
            </a:endParaRPr>
          </a:p>
        </p:txBody>
      </p:sp>
      <p:sp>
        <p:nvSpPr>
          <p:cNvPr id="676" name="Google Shape;676;p52"/>
          <p:cNvSpPr/>
          <p:nvPr/>
        </p:nvSpPr>
        <p:spPr>
          <a:xfrm>
            <a:off x="3012362" y="843221"/>
            <a:ext cx="5976664" cy="19389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2400">
                <a:solidFill>
                  <a:schemeClr val="dk1"/>
                </a:solidFill>
                <a:latin typeface="Calibri"/>
                <a:ea typeface="Calibri"/>
                <a:cs typeface="Calibri"/>
                <a:sym typeface="Calibri"/>
              </a:rPr>
              <a:t>1</a:t>
            </a:r>
            <a:r>
              <a:rPr lang="ru-RU" sz="2400">
                <a:solidFill>
                  <a:schemeClr val="dk1"/>
                </a:solidFill>
                <a:latin typeface="Calibri"/>
                <a:ea typeface="Calibri"/>
                <a:cs typeface="Calibri"/>
                <a:sym typeface="Calibri"/>
              </a:rPr>
              <a:t> Текущая вершина – </a:t>
            </a:r>
            <a:r>
              <a:rPr b="1" i="1" lang="ru-RU" sz="2400">
                <a:solidFill>
                  <a:srgbClr val="C00000"/>
                </a:solidFill>
                <a:latin typeface="Calibri"/>
                <a:ea typeface="Calibri"/>
                <a:cs typeface="Calibri"/>
                <a:sym typeface="Calibri"/>
              </a:rPr>
              <a:t>v</a:t>
            </a:r>
            <a:r>
              <a:rPr b="1" baseline="-25000" lang="ru-RU" sz="2400">
                <a:solidFill>
                  <a:srgbClr val="C00000"/>
                </a:solidFill>
                <a:latin typeface="Calibri"/>
                <a:ea typeface="Calibri"/>
                <a:cs typeface="Calibri"/>
                <a:sym typeface="Calibri"/>
              </a:rPr>
              <a:t>2</a:t>
            </a:r>
            <a:endParaRPr b="1" sz="2400">
              <a:solidFill>
                <a:srgbClr val="C00000"/>
              </a:solidFill>
              <a:latin typeface="Calibri"/>
              <a:ea typeface="Calibri"/>
              <a:cs typeface="Calibri"/>
              <a:sym typeface="Calibri"/>
            </a:endParaRPr>
          </a:p>
          <a:p>
            <a:pPr indent="0" lvl="0" marL="0" marR="0" rtl="0" algn="l">
              <a:spcBef>
                <a:spcPts val="0"/>
              </a:spcBef>
              <a:spcAft>
                <a:spcPts val="0"/>
              </a:spcAft>
              <a:buNone/>
            </a:pPr>
            <a:r>
              <a:rPr b="1" i="1" lang="ru-RU" sz="2400">
                <a:solidFill>
                  <a:schemeClr val="dk1"/>
                </a:solidFill>
                <a:latin typeface="Calibri"/>
                <a:ea typeface="Calibri"/>
                <a:cs typeface="Calibri"/>
                <a:sym typeface="Calibri"/>
              </a:rPr>
              <a:t>2 </a:t>
            </a:r>
            <a:r>
              <a:rPr lang="ru-RU" sz="2400">
                <a:solidFill>
                  <a:schemeClr val="dk1"/>
                </a:solidFill>
                <a:latin typeface="Calibri"/>
                <a:ea typeface="Calibri"/>
                <a:cs typeface="Calibri"/>
                <a:sym typeface="Calibri"/>
              </a:rPr>
              <a:t>Выберем произвольное ребро </a:t>
            </a:r>
            <a:r>
              <a:rPr i="1" lang="ru-RU" sz="2400">
                <a:solidFill>
                  <a:schemeClr val="dk1"/>
                </a:solidFill>
                <a:latin typeface="Calibri"/>
                <a:ea typeface="Calibri"/>
                <a:cs typeface="Calibri"/>
                <a:sym typeface="Calibri"/>
              </a:rPr>
              <a:t>е</a:t>
            </a:r>
            <a:r>
              <a:rPr lang="ru-RU" sz="2400">
                <a:solidFill>
                  <a:schemeClr val="dk1"/>
                </a:solidFill>
                <a:latin typeface="Calibri"/>
                <a:ea typeface="Calibri"/>
                <a:cs typeface="Calibri"/>
                <a:sym typeface="Calibri"/>
              </a:rPr>
              <a:t>{v</a:t>
            </a:r>
            <a:r>
              <a:rPr baseline="-25000" lang="ru-RU" sz="2400">
                <a:solidFill>
                  <a:schemeClr val="dk1"/>
                </a:solidFill>
                <a:latin typeface="Calibri"/>
                <a:ea typeface="Calibri"/>
                <a:cs typeface="Calibri"/>
                <a:sym typeface="Calibri"/>
              </a:rPr>
              <a:t>2</a:t>
            </a:r>
            <a:r>
              <a:rPr lang="ru-RU" sz="2400">
                <a:solidFill>
                  <a:schemeClr val="dk1"/>
                </a:solidFill>
                <a:latin typeface="Calibri"/>
                <a:ea typeface="Calibri"/>
                <a:cs typeface="Calibri"/>
                <a:sym typeface="Calibri"/>
              </a:rPr>
              <a:t>,v</a:t>
            </a:r>
            <a:r>
              <a:rPr baseline="-25000" lang="ru-RU" sz="2400">
                <a:solidFill>
                  <a:schemeClr val="dk1"/>
                </a:solidFill>
                <a:latin typeface="Calibri"/>
                <a:ea typeface="Calibri"/>
                <a:cs typeface="Calibri"/>
                <a:sym typeface="Calibri"/>
              </a:rPr>
              <a:t>6</a:t>
            </a:r>
            <a:r>
              <a:rPr lang="ru-RU" sz="2400">
                <a:solidFill>
                  <a:schemeClr val="dk1"/>
                </a:solidFill>
                <a:latin typeface="Calibri"/>
                <a:ea typeface="Calibri"/>
                <a:cs typeface="Calibri"/>
                <a:sym typeface="Calibri"/>
              </a:rPr>
              <a:t>}</a:t>
            </a:r>
            <a:r>
              <a:rPr i="1" lang="ru-RU" sz="2400">
                <a:solidFill>
                  <a:schemeClr val="dk1"/>
                </a:solidFill>
                <a:latin typeface="Calibri"/>
                <a:ea typeface="Calibri"/>
                <a:cs typeface="Calibri"/>
                <a:sym typeface="Calibri"/>
              </a:rPr>
              <a:t>, </a:t>
            </a:r>
            <a:r>
              <a:rPr lang="ru-RU" sz="2400">
                <a:solidFill>
                  <a:schemeClr val="dk1"/>
                </a:solidFill>
                <a:latin typeface="Calibri"/>
                <a:ea typeface="Calibri"/>
                <a:cs typeface="Calibri"/>
                <a:sym typeface="Calibri"/>
              </a:rPr>
              <a:t>инцидентное текущей вершине.</a:t>
            </a:r>
            <a:endParaRPr/>
          </a:p>
          <a:p>
            <a:pPr indent="0" lvl="0" marL="0" marR="0" rtl="0" algn="l">
              <a:spcBef>
                <a:spcPts val="0"/>
              </a:spcBef>
              <a:spcAft>
                <a:spcPts val="0"/>
              </a:spcAft>
              <a:buNone/>
            </a:pPr>
            <a:r>
              <a:rPr b="1" i="1" lang="ru-RU" sz="2400">
                <a:solidFill>
                  <a:schemeClr val="dk1"/>
                </a:solidFill>
                <a:latin typeface="Calibri"/>
                <a:ea typeface="Calibri"/>
                <a:cs typeface="Calibri"/>
                <a:sym typeface="Calibri"/>
              </a:rPr>
              <a:t>3</a:t>
            </a:r>
            <a:r>
              <a:rPr lang="ru-RU" sz="2400">
                <a:solidFill>
                  <a:schemeClr val="dk1"/>
                </a:solidFill>
                <a:latin typeface="Calibri"/>
                <a:ea typeface="Calibri"/>
                <a:cs typeface="Calibri"/>
                <a:sym typeface="Calibri"/>
              </a:rPr>
              <a:t> Назначим текущей вторую вершину, инцидентную </a:t>
            </a:r>
            <a:r>
              <a:rPr b="1" i="1" lang="ru-RU" sz="2400">
                <a:solidFill>
                  <a:schemeClr val="dk1"/>
                </a:solidFill>
                <a:latin typeface="Calibri"/>
                <a:ea typeface="Calibri"/>
                <a:cs typeface="Calibri"/>
                <a:sym typeface="Calibri"/>
              </a:rPr>
              <a:t>e</a:t>
            </a:r>
            <a:r>
              <a:rPr lang="ru-RU" sz="2400">
                <a:solidFill>
                  <a:schemeClr val="dk1"/>
                </a:solidFill>
                <a:latin typeface="Calibri"/>
                <a:ea typeface="Calibri"/>
                <a:cs typeface="Calibri"/>
                <a:sym typeface="Calibri"/>
              </a:rPr>
              <a:t> – вершину v</a:t>
            </a:r>
            <a:r>
              <a:rPr baseline="-25000" lang="ru-RU" sz="2400">
                <a:solidFill>
                  <a:schemeClr val="dk1"/>
                </a:solidFill>
                <a:latin typeface="Calibri"/>
                <a:ea typeface="Calibri"/>
                <a:cs typeface="Calibri"/>
                <a:sym typeface="Calibri"/>
              </a:rPr>
              <a:t>6</a:t>
            </a:r>
            <a:r>
              <a:rPr lang="ru-RU" sz="2400">
                <a:solidFill>
                  <a:schemeClr val="dk1"/>
                </a:solidFill>
                <a:latin typeface="Calibri"/>
                <a:ea typeface="Calibri"/>
                <a:cs typeface="Calibri"/>
                <a:sym typeface="Calibri"/>
              </a:rPr>
              <a:t>.</a:t>
            </a:r>
            <a:endParaRPr/>
          </a:p>
        </p:txBody>
      </p:sp>
      <p:pic>
        <p:nvPicPr>
          <p:cNvPr id="677" name="Google Shape;677;p52"/>
          <p:cNvPicPr preferRelativeResize="0"/>
          <p:nvPr/>
        </p:nvPicPr>
        <p:blipFill rotWithShape="1">
          <a:blip r:embed="rId3">
            <a:alphaModFix/>
          </a:blip>
          <a:srcRect b="0" l="0" r="0" t="0"/>
          <a:stretch/>
        </p:blipFill>
        <p:spPr>
          <a:xfrm>
            <a:off x="159104" y="1097985"/>
            <a:ext cx="2520280" cy="1885400"/>
          </a:xfrm>
          <a:prstGeom prst="rect">
            <a:avLst/>
          </a:prstGeom>
          <a:noFill/>
          <a:ln>
            <a:noFill/>
          </a:ln>
        </p:spPr>
      </p:pic>
      <p:cxnSp>
        <p:nvCxnSpPr>
          <p:cNvPr id="678" name="Google Shape;678;p52"/>
          <p:cNvCxnSpPr/>
          <p:nvPr/>
        </p:nvCxnSpPr>
        <p:spPr>
          <a:xfrm flipH="1" rot="10800000">
            <a:off x="1426462" y="1536629"/>
            <a:ext cx="980628" cy="1008112"/>
          </a:xfrm>
          <a:prstGeom prst="straightConnector1">
            <a:avLst/>
          </a:prstGeom>
          <a:noFill/>
          <a:ln cap="flat" cmpd="sng" w="25400">
            <a:solidFill>
              <a:srgbClr val="C00000"/>
            </a:solidFill>
            <a:prstDash val="solid"/>
            <a:round/>
            <a:headEnd len="sm" w="sm" type="none"/>
            <a:tailEnd len="med" w="med" type="stealth"/>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pic>
        <p:nvPicPr>
          <p:cNvPr id="683" name="Google Shape;683;p53"/>
          <p:cNvPicPr preferRelativeResize="0"/>
          <p:nvPr/>
        </p:nvPicPr>
        <p:blipFill rotWithShape="1">
          <a:blip r:embed="rId3">
            <a:alphaModFix/>
          </a:blip>
          <a:srcRect b="0" l="0" r="0" t="0"/>
          <a:stretch/>
        </p:blipFill>
        <p:spPr>
          <a:xfrm>
            <a:off x="159104" y="1097985"/>
            <a:ext cx="2520280" cy="1885400"/>
          </a:xfrm>
          <a:prstGeom prst="rect">
            <a:avLst/>
          </a:prstGeom>
          <a:noFill/>
          <a:ln>
            <a:noFill/>
          </a:ln>
        </p:spPr>
      </p:pic>
      <p:sp>
        <p:nvSpPr>
          <p:cNvPr id="684" name="Google Shape;684;p53"/>
          <p:cNvSpPr txBox="1"/>
          <p:nvPr/>
        </p:nvSpPr>
        <p:spPr>
          <a:xfrm>
            <a:off x="107504" y="116632"/>
            <a:ext cx="885698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4000">
                <a:solidFill>
                  <a:srgbClr val="000000"/>
                </a:solidFill>
                <a:latin typeface="Calibri"/>
                <a:ea typeface="Calibri"/>
                <a:cs typeface="Calibri"/>
                <a:sym typeface="Calibri"/>
              </a:rPr>
              <a:t>АЛГОРИТМ ПОИСКА ЭЙЛЕРОВА ЦИКЛА</a:t>
            </a:r>
            <a:endParaRPr/>
          </a:p>
        </p:txBody>
      </p:sp>
      <p:sp>
        <p:nvSpPr>
          <p:cNvPr id="685" name="Google Shape;685;p53"/>
          <p:cNvSpPr/>
          <p:nvPr/>
        </p:nvSpPr>
        <p:spPr>
          <a:xfrm>
            <a:off x="123286" y="4005064"/>
            <a:ext cx="8856984" cy="2677656"/>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2400">
                <a:solidFill>
                  <a:schemeClr val="dk1"/>
                </a:solidFill>
                <a:latin typeface="Calibri"/>
                <a:ea typeface="Calibri"/>
                <a:cs typeface="Calibri"/>
                <a:sym typeface="Calibri"/>
              </a:rPr>
              <a:t>1</a:t>
            </a:r>
            <a:r>
              <a:rPr lang="ru-RU" sz="2400">
                <a:solidFill>
                  <a:schemeClr val="dk1"/>
                </a:solidFill>
                <a:latin typeface="Calibri"/>
                <a:ea typeface="Calibri"/>
                <a:cs typeface="Calibri"/>
                <a:sym typeface="Calibri"/>
              </a:rPr>
              <a:t> Выбрать произвольную вершину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i="1" lang="ru-RU" sz="2400">
                <a:solidFill>
                  <a:schemeClr val="dk1"/>
                </a:solidFill>
                <a:latin typeface="Calibri"/>
                <a:ea typeface="Calibri"/>
                <a:cs typeface="Calibri"/>
                <a:sym typeface="Calibri"/>
              </a:rPr>
              <a:t>2 </a:t>
            </a:r>
            <a:r>
              <a:rPr lang="ru-RU" sz="2400">
                <a:solidFill>
                  <a:schemeClr val="dk1"/>
                </a:solidFill>
                <a:latin typeface="Calibri"/>
                <a:ea typeface="Calibri"/>
                <a:cs typeface="Calibri"/>
                <a:sym typeface="Calibri"/>
              </a:rPr>
              <a:t>Выбрать произвольное ребро </a:t>
            </a:r>
            <a:r>
              <a:rPr i="1" lang="ru-RU" sz="2400">
                <a:solidFill>
                  <a:schemeClr val="dk1"/>
                </a:solidFill>
                <a:latin typeface="Calibri"/>
                <a:ea typeface="Calibri"/>
                <a:cs typeface="Calibri"/>
                <a:sym typeface="Calibri"/>
              </a:rPr>
              <a:t>е, </a:t>
            </a:r>
            <a:r>
              <a:rPr lang="ru-RU" sz="2400">
                <a:solidFill>
                  <a:schemeClr val="dk1"/>
                </a:solidFill>
                <a:latin typeface="Calibri"/>
                <a:ea typeface="Calibri"/>
                <a:cs typeface="Calibri"/>
                <a:sym typeface="Calibri"/>
              </a:rPr>
              <a:t>инцидентное текущей вершине.</a:t>
            </a:r>
            <a:endParaRPr/>
          </a:p>
          <a:p>
            <a:pPr indent="0" lvl="0" marL="0" marR="0" rtl="0" algn="l">
              <a:spcBef>
                <a:spcPts val="0"/>
              </a:spcBef>
              <a:spcAft>
                <a:spcPts val="0"/>
              </a:spcAft>
              <a:buNone/>
            </a:pPr>
            <a:r>
              <a:rPr i="1" lang="ru-RU" sz="2400">
                <a:solidFill>
                  <a:schemeClr val="dk1"/>
                </a:solidFill>
                <a:latin typeface="Calibri"/>
                <a:ea typeface="Calibri"/>
                <a:cs typeface="Calibri"/>
                <a:sym typeface="Calibri"/>
              </a:rPr>
              <a:t>3</a:t>
            </a:r>
            <a:r>
              <a:rPr lang="ru-RU" sz="2400">
                <a:solidFill>
                  <a:schemeClr val="dk1"/>
                </a:solidFill>
                <a:latin typeface="Calibri"/>
                <a:ea typeface="Calibri"/>
                <a:cs typeface="Calibri"/>
                <a:sym typeface="Calibri"/>
              </a:rPr>
              <a:t> Назначить текущей вторую вершину, инцидентную </a:t>
            </a:r>
            <a:r>
              <a:rPr i="1" lang="ru-RU" sz="2400">
                <a:solidFill>
                  <a:schemeClr val="dk1"/>
                </a:solidFill>
                <a:latin typeface="Calibri"/>
                <a:ea typeface="Calibri"/>
                <a:cs typeface="Calibri"/>
                <a:sym typeface="Calibri"/>
              </a:rPr>
              <a:t>e</a:t>
            </a:r>
            <a:r>
              <a:rPr lang="ru-RU" sz="2400">
                <a:solidFill>
                  <a:schemeClr val="dk1"/>
                </a:solidFill>
                <a:latin typeface="Calibri"/>
                <a:ea typeface="Calibri"/>
                <a:cs typeface="Calibri"/>
                <a:sym typeface="Calibri"/>
              </a:rPr>
              <a:t>.</a:t>
            </a:r>
            <a:endParaRPr/>
          </a:p>
          <a:p>
            <a:pPr indent="0" lvl="0" marL="0" marR="0" rtl="0" algn="l">
              <a:spcBef>
                <a:spcPts val="0"/>
              </a:spcBef>
              <a:spcAft>
                <a:spcPts val="0"/>
              </a:spcAft>
              <a:buNone/>
            </a:pPr>
            <a:r>
              <a:rPr b="1" i="1" lang="ru-RU" sz="2400">
                <a:solidFill>
                  <a:srgbClr val="C00000"/>
                </a:solidFill>
                <a:latin typeface="Calibri"/>
                <a:ea typeface="Calibri"/>
                <a:cs typeface="Calibri"/>
                <a:sym typeface="Calibri"/>
              </a:rPr>
              <a:t>4</a:t>
            </a:r>
            <a:r>
              <a:rPr b="1" lang="ru-RU" sz="2400">
                <a:solidFill>
                  <a:srgbClr val="C00000"/>
                </a:solidFill>
                <a:latin typeface="Calibri"/>
                <a:ea typeface="Calibri"/>
                <a:cs typeface="Calibri"/>
                <a:sym typeface="Calibri"/>
              </a:rPr>
              <a:t> Удалить </a:t>
            </a:r>
            <a:r>
              <a:rPr b="1" i="1" lang="ru-RU" sz="2400">
                <a:solidFill>
                  <a:srgbClr val="C00000"/>
                </a:solidFill>
                <a:latin typeface="Calibri"/>
                <a:ea typeface="Calibri"/>
                <a:cs typeface="Calibri"/>
                <a:sym typeface="Calibri"/>
              </a:rPr>
              <a:t>e</a:t>
            </a:r>
            <a:r>
              <a:rPr b="1" lang="ru-RU" sz="2400">
                <a:solidFill>
                  <a:srgbClr val="C00000"/>
                </a:solidFill>
                <a:latin typeface="Calibri"/>
                <a:ea typeface="Calibri"/>
                <a:cs typeface="Calibri"/>
                <a:sym typeface="Calibri"/>
              </a:rPr>
              <a:t> из текущего графа и внести в список.</a:t>
            </a:r>
            <a:endParaRPr/>
          </a:p>
          <a:p>
            <a:pPr indent="0" lvl="0" marL="0" marR="0" rtl="0" algn="l">
              <a:spcBef>
                <a:spcPts val="0"/>
              </a:spcBef>
              <a:spcAft>
                <a:spcPts val="0"/>
              </a:spcAft>
              <a:buNone/>
            </a:pPr>
            <a:r>
              <a:rPr b="1" i="1" lang="ru-RU" sz="2400">
                <a:solidFill>
                  <a:srgbClr val="C00000"/>
                </a:solidFill>
                <a:latin typeface="Calibri"/>
                <a:ea typeface="Calibri"/>
                <a:cs typeface="Calibri"/>
                <a:sym typeface="Calibri"/>
              </a:rPr>
              <a:t>5</a:t>
            </a:r>
            <a:r>
              <a:rPr b="1" lang="ru-RU" sz="2400">
                <a:solidFill>
                  <a:srgbClr val="C00000"/>
                </a:solidFill>
                <a:latin typeface="Calibri"/>
                <a:ea typeface="Calibri"/>
                <a:cs typeface="Calibri"/>
                <a:sym typeface="Calibri"/>
              </a:rPr>
              <a:t> Если в текущем графе еще остались ребра, вернуться на шаг 2 </a:t>
            </a:r>
            <a:endParaRPr/>
          </a:p>
        </p:txBody>
      </p:sp>
      <p:sp>
        <p:nvSpPr>
          <p:cNvPr id="686" name="Google Shape;686;p53"/>
          <p:cNvSpPr/>
          <p:nvPr/>
        </p:nvSpPr>
        <p:spPr>
          <a:xfrm>
            <a:off x="2972197" y="908720"/>
            <a:ext cx="5976664"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2400">
                <a:solidFill>
                  <a:schemeClr val="dk1"/>
                </a:solidFill>
                <a:latin typeface="Calibri"/>
                <a:ea typeface="Calibri"/>
                <a:cs typeface="Calibri"/>
                <a:sym typeface="Calibri"/>
              </a:rPr>
              <a:t>4</a:t>
            </a:r>
            <a:r>
              <a:rPr lang="ru-RU" sz="2400">
                <a:solidFill>
                  <a:schemeClr val="dk1"/>
                </a:solidFill>
                <a:latin typeface="Calibri"/>
                <a:ea typeface="Calibri"/>
                <a:cs typeface="Calibri"/>
                <a:sym typeface="Calibri"/>
              </a:rPr>
              <a:t> Удалим из текущего графа ребро </a:t>
            </a:r>
            <a:r>
              <a:rPr b="1" i="1" lang="ru-RU" sz="2400">
                <a:solidFill>
                  <a:srgbClr val="C00000"/>
                </a:solidFill>
                <a:latin typeface="Calibri"/>
                <a:ea typeface="Calibri"/>
                <a:cs typeface="Calibri"/>
                <a:sym typeface="Calibri"/>
              </a:rPr>
              <a:t>е</a:t>
            </a:r>
            <a:r>
              <a:rPr b="1" lang="ru-RU" sz="2400">
                <a:solidFill>
                  <a:srgbClr val="C00000"/>
                </a:solidFill>
                <a:latin typeface="Calibri"/>
                <a:ea typeface="Calibri"/>
                <a:cs typeface="Calibri"/>
                <a:sym typeface="Calibri"/>
              </a:rPr>
              <a:t>{v</a:t>
            </a:r>
            <a:r>
              <a:rPr b="1" baseline="-25000" lang="ru-RU" sz="2400">
                <a:solidFill>
                  <a:srgbClr val="C00000"/>
                </a:solidFill>
                <a:latin typeface="Calibri"/>
                <a:ea typeface="Calibri"/>
                <a:cs typeface="Calibri"/>
                <a:sym typeface="Calibri"/>
              </a:rPr>
              <a:t>2</a:t>
            </a:r>
            <a:r>
              <a:rPr b="1" lang="ru-RU" sz="2400">
                <a:solidFill>
                  <a:srgbClr val="C00000"/>
                </a:solidFill>
                <a:latin typeface="Calibri"/>
                <a:ea typeface="Calibri"/>
                <a:cs typeface="Calibri"/>
                <a:sym typeface="Calibri"/>
              </a:rPr>
              <a:t>,v</a:t>
            </a:r>
            <a:r>
              <a:rPr b="1" baseline="-25000" lang="ru-RU" sz="2400">
                <a:solidFill>
                  <a:srgbClr val="C00000"/>
                </a:solidFill>
                <a:latin typeface="Calibri"/>
                <a:ea typeface="Calibri"/>
                <a:cs typeface="Calibri"/>
                <a:sym typeface="Calibri"/>
              </a:rPr>
              <a:t>6</a:t>
            </a:r>
            <a:r>
              <a:rPr b="1" lang="ru-RU" sz="2400">
                <a:solidFill>
                  <a:srgbClr val="C00000"/>
                </a:solidFill>
                <a:latin typeface="Calibri"/>
                <a:ea typeface="Calibri"/>
                <a:cs typeface="Calibri"/>
                <a:sym typeface="Calibri"/>
              </a:rPr>
              <a:t>}</a:t>
            </a:r>
            <a:r>
              <a:rPr lang="ru-RU" sz="2400">
                <a:solidFill>
                  <a:schemeClr val="dk1"/>
                </a:solidFill>
                <a:latin typeface="Calibri"/>
                <a:ea typeface="Calibri"/>
                <a:cs typeface="Calibri"/>
                <a:sym typeface="Calibri"/>
              </a:rPr>
              <a:t> и внесем в список.</a:t>
            </a:r>
            <a:endParaRPr/>
          </a:p>
          <a:p>
            <a:pPr indent="0" lvl="0" marL="0" marR="0" rtl="0" algn="l">
              <a:spcBef>
                <a:spcPts val="0"/>
              </a:spcBef>
              <a:spcAft>
                <a:spcPts val="0"/>
              </a:spcAft>
              <a:buNone/>
            </a:pPr>
            <a:r>
              <a:rPr b="1" i="1" lang="ru-RU" sz="2400">
                <a:solidFill>
                  <a:schemeClr val="dk1"/>
                </a:solidFill>
                <a:latin typeface="Calibri"/>
                <a:ea typeface="Calibri"/>
                <a:cs typeface="Calibri"/>
                <a:sym typeface="Calibri"/>
              </a:rPr>
              <a:t>5</a:t>
            </a:r>
            <a:r>
              <a:rPr lang="ru-RU" sz="2400">
                <a:solidFill>
                  <a:schemeClr val="dk1"/>
                </a:solidFill>
                <a:latin typeface="Calibri"/>
                <a:ea typeface="Calibri"/>
                <a:cs typeface="Calibri"/>
                <a:sym typeface="Calibri"/>
              </a:rPr>
              <a:t> Так как в текущем графе еще остались ребра, возвращаемся на шаг 2 </a:t>
            </a:r>
            <a:endParaRPr/>
          </a:p>
        </p:txBody>
      </p:sp>
      <p:sp>
        <p:nvSpPr>
          <p:cNvPr id="687" name="Google Shape;687;p53"/>
          <p:cNvSpPr/>
          <p:nvPr/>
        </p:nvSpPr>
        <p:spPr>
          <a:xfrm>
            <a:off x="123286" y="3127901"/>
            <a:ext cx="8856984" cy="646331"/>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3600">
                <a:solidFill>
                  <a:srgbClr val="C00000"/>
                </a:solidFill>
                <a:latin typeface="Calibri"/>
                <a:ea typeface="Calibri"/>
                <a:cs typeface="Calibri"/>
                <a:sym typeface="Calibri"/>
              </a:rPr>
              <a:t>v</a:t>
            </a:r>
            <a:r>
              <a:rPr b="1" baseline="-25000" i="1" lang="ru-RU" sz="3600">
                <a:solidFill>
                  <a:srgbClr val="C00000"/>
                </a:solidFill>
                <a:latin typeface="Calibri"/>
                <a:ea typeface="Calibri"/>
                <a:cs typeface="Calibri"/>
                <a:sym typeface="Calibri"/>
              </a:rPr>
              <a:t>1</a:t>
            </a:r>
            <a:r>
              <a:rPr b="1" i="1" lang="ru-RU" sz="3600">
                <a:solidFill>
                  <a:srgbClr val="C00000"/>
                </a:solidFill>
                <a:latin typeface="Calibri"/>
                <a:ea typeface="Calibri"/>
                <a:cs typeface="Calibri"/>
                <a:sym typeface="Calibri"/>
              </a:rPr>
              <a:t>-v</a:t>
            </a:r>
            <a:r>
              <a:rPr b="1" baseline="-25000" i="1" lang="ru-RU" sz="3600">
                <a:solidFill>
                  <a:srgbClr val="C00000"/>
                </a:solidFill>
                <a:latin typeface="Calibri"/>
                <a:ea typeface="Calibri"/>
                <a:cs typeface="Calibri"/>
                <a:sym typeface="Calibri"/>
              </a:rPr>
              <a:t>5</a:t>
            </a:r>
            <a:r>
              <a:rPr b="1" i="1" lang="ru-RU" sz="3600">
                <a:solidFill>
                  <a:srgbClr val="C00000"/>
                </a:solidFill>
                <a:latin typeface="Calibri"/>
                <a:ea typeface="Calibri"/>
                <a:cs typeface="Calibri"/>
                <a:sym typeface="Calibri"/>
              </a:rPr>
              <a:t>-v</a:t>
            </a:r>
            <a:r>
              <a:rPr b="1" baseline="-25000" i="1" lang="ru-RU" sz="3600">
                <a:solidFill>
                  <a:srgbClr val="C00000"/>
                </a:solidFill>
                <a:latin typeface="Calibri"/>
                <a:ea typeface="Calibri"/>
                <a:cs typeface="Calibri"/>
                <a:sym typeface="Calibri"/>
              </a:rPr>
              <a:t>2</a:t>
            </a:r>
            <a:r>
              <a:rPr b="1" i="1" lang="ru-RU" sz="3600">
                <a:solidFill>
                  <a:srgbClr val="C00000"/>
                </a:solidFill>
                <a:latin typeface="Calibri"/>
                <a:ea typeface="Calibri"/>
                <a:cs typeface="Calibri"/>
                <a:sym typeface="Calibri"/>
              </a:rPr>
              <a:t>-v</a:t>
            </a:r>
            <a:r>
              <a:rPr b="1" baseline="-25000" i="1" lang="ru-RU" sz="3600">
                <a:solidFill>
                  <a:srgbClr val="C00000"/>
                </a:solidFill>
                <a:latin typeface="Calibri"/>
                <a:ea typeface="Calibri"/>
                <a:cs typeface="Calibri"/>
                <a:sym typeface="Calibri"/>
              </a:rPr>
              <a:t>6</a:t>
            </a:r>
            <a:r>
              <a:rPr b="1" i="1" lang="ru-RU" sz="3600">
                <a:solidFill>
                  <a:srgbClr val="C00000"/>
                </a:solidFill>
                <a:latin typeface="Calibri"/>
                <a:ea typeface="Calibri"/>
                <a:cs typeface="Calibri"/>
                <a:sym typeface="Calibri"/>
              </a:rPr>
              <a:t>-</a:t>
            </a:r>
            <a:endParaRPr b="1" i="1" sz="3600">
              <a:solidFill>
                <a:srgbClr val="C00000"/>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54"/>
          <p:cNvSpPr txBox="1"/>
          <p:nvPr/>
        </p:nvSpPr>
        <p:spPr>
          <a:xfrm>
            <a:off x="107504" y="116632"/>
            <a:ext cx="885698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4000">
                <a:solidFill>
                  <a:srgbClr val="000000"/>
                </a:solidFill>
                <a:latin typeface="Calibri"/>
                <a:ea typeface="Calibri"/>
                <a:cs typeface="Calibri"/>
                <a:sym typeface="Calibri"/>
              </a:rPr>
              <a:t>АЛГОРИТМ ПОИСКА ЭЙЛЕРОВА ЦИКЛА</a:t>
            </a:r>
            <a:endParaRPr/>
          </a:p>
        </p:txBody>
      </p:sp>
      <p:sp>
        <p:nvSpPr>
          <p:cNvPr id="693" name="Google Shape;693;p54"/>
          <p:cNvSpPr/>
          <p:nvPr/>
        </p:nvSpPr>
        <p:spPr>
          <a:xfrm>
            <a:off x="123286" y="4005064"/>
            <a:ext cx="8856984" cy="2677656"/>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2400">
                <a:solidFill>
                  <a:srgbClr val="C00000"/>
                </a:solidFill>
                <a:latin typeface="Calibri"/>
                <a:ea typeface="Calibri"/>
                <a:cs typeface="Calibri"/>
                <a:sym typeface="Calibri"/>
              </a:rPr>
              <a:t>1</a:t>
            </a:r>
            <a:r>
              <a:rPr b="1" lang="ru-RU" sz="2400">
                <a:solidFill>
                  <a:srgbClr val="C00000"/>
                </a:solidFill>
                <a:latin typeface="Calibri"/>
                <a:ea typeface="Calibri"/>
                <a:cs typeface="Calibri"/>
                <a:sym typeface="Calibri"/>
              </a:rPr>
              <a:t> Выбрать произвольную вершину </a:t>
            </a:r>
            <a:endParaRPr b="1" sz="2400">
              <a:solidFill>
                <a:srgbClr val="C00000"/>
              </a:solidFill>
              <a:latin typeface="Calibri"/>
              <a:ea typeface="Calibri"/>
              <a:cs typeface="Calibri"/>
              <a:sym typeface="Calibri"/>
            </a:endParaRPr>
          </a:p>
          <a:p>
            <a:pPr indent="0" lvl="0" marL="0" marR="0" rtl="0" algn="l">
              <a:spcBef>
                <a:spcPts val="0"/>
              </a:spcBef>
              <a:spcAft>
                <a:spcPts val="0"/>
              </a:spcAft>
              <a:buNone/>
            </a:pPr>
            <a:r>
              <a:rPr b="1" i="1" lang="ru-RU" sz="2400">
                <a:solidFill>
                  <a:srgbClr val="C00000"/>
                </a:solidFill>
                <a:latin typeface="Calibri"/>
                <a:ea typeface="Calibri"/>
                <a:cs typeface="Calibri"/>
                <a:sym typeface="Calibri"/>
              </a:rPr>
              <a:t>2 </a:t>
            </a:r>
            <a:r>
              <a:rPr b="1" lang="ru-RU" sz="2400">
                <a:solidFill>
                  <a:srgbClr val="C00000"/>
                </a:solidFill>
                <a:latin typeface="Calibri"/>
                <a:ea typeface="Calibri"/>
                <a:cs typeface="Calibri"/>
                <a:sym typeface="Calibri"/>
              </a:rPr>
              <a:t>Выбрать произвольное ребро </a:t>
            </a:r>
            <a:r>
              <a:rPr b="1" i="1" lang="ru-RU" sz="2400">
                <a:solidFill>
                  <a:srgbClr val="C00000"/>
                </a:solidFill>
                <a:latin typeface="Calibri"/>
                <a:ea typeface="Calibri"/>
                <a:cs typeface="Calibri"/>
                <a:sym typeface="Calibri"/>
              </a:rPr>
              <a:t>е, </a:t>
            </a:r>
            <a:r>
              <a:rPr b="1" lang="ru-RU" sz="2400">
                <a:solidFill>
                  <a:srgbClr val="C00000"/>
                </a:solidFill>
                <a:latin typeface="Calibri"/>
                <a:ea typeface="Calibri"/>
                <a:cs typeface="Calibri"/>
                <a:sym typeface="Calibri"/>
              </a:rPr>
              <a:t>инцидентное текущей вершине.</a:t>
            </a:r>
            <a:endParaRPr/>
          </a:p>
          <a:p>
            <a:pPr indent="0" lvl="0" marL="0" marR="0" rtl="0" algn="l">
              <a:spcBef>
                <a:spcPts val="0"/>
              </a:spcBef>
              <a:spcAft>
                <a:spcPts val="0"/>
              </a:spcAft>
              <a:buNone/>
            </a:pPr>
            <a:r>
              <a:rPr b="1" i="1" lang="ru-RU" sz="2400">
                <a:solidFill>
                  <a:srgbClr val="C00000"/>
                </a:solidFill>
                <a:latin typeface="Calibri"/>
                <a:ea typeface="Calibri"/>
                <a:cs typeface="Calibri"/>
                <a:sym typeface="Calibri"/>
              </a:rPr>
              <a:t>3</a:t>
            </a:r>
            <a:r>
              <a:rPr b="1" lang="ru-RU" sz="2400">
                <a:solidFill>
                  <a:srgbClr val="C00000"/>
                </a:solidFill>
                <a:latin typeface="Calibri"/>
                <a:ea typeface="Calibri"/>
                <a:cs typeface="Calibri"/>
                <a:sym typeface="Calibri"/>
              </a:rPr>
              <a:t> Назначить текущей вторую вершину, инцидентную </a:t>
            </a:r>
            <a:r>
              <a:rPr b="1" i="1" lang="ru-RU" sz="2400">
                <a:solidFill>
                  <a:srgbClr val="C00000"/>
                </a:solidFill>
                <a:latin typeface="Calibri"/>
                <a:ea typeface="Calibri"/>
                <a:cs typeface="Calibri"/>
                <a:sym typeface="Calibri"/>
              </a:rPr>
              <a:t>e</a:t>
            </a:r>
            <a:r>
              <a:rPr b="1" lang="ru-RU" sz="2400">
                <a:solidFill>
                  <a:srgbClr val="C00000"/>
                </a:solidFill>
                <a:latin typeface="Calibri"/>
                <a:ea typeface="Calibri"/>
                <a:cs typeface="Calibri"/>
                <a:sym typeface="Calibri"/>
              </a:rPr>
              <a:t>.</a:t>
            </a:r>
            <a:endParaRPr/>
          </a:p>
          <a:p>
            <a:pPr indent="0" lvl="0" marL="0" marR="0" rtl="0" algn="l">
              <a:spcBef>
                <a:spcPts val="0"/>
              </a:spcBef>
              <a:spcAft>
                <a:spcPts val="0"/>
              </a:spcAft>
              <a:buNone/>
            </a:pPr>
            <a:r>
              <a:rPr i="1" lang="ru-RU" sz="2400">
                <a:solidFill>
                  <a:schemeClr val="dk1"/>
                </a:solidFill>
                <a:latin typeface="Calibri"/>
                <a:ea typeface="Calibri"/>
                <a:cs typeface="Calibri"/>
                <a:sym typeface="Calibri"/>
              </a:rPr>
              <a:t>4</a:t>
            </a:r>
            <a:r>
              <a:rPr lang="ru-RU" sz="2400">
                <a:solidFill>
                  <a:schemeClr val="dk1"/>
                </a:solidFill>
                <a:latin typeface="Calibri"/>
                <a:ea typeface="Calibri"/>
                <a:cs typeface="Calibri"/>
                <a:sym typeface="Calibri"/>
              </a:rPr>
              <a:t> Удалить </a:t>
            </a:r>
            <a:r>
              <a:rPr i="1" lang="ru-RU" sz="2400">
                <a:solidFill>
                  <a:schemeClr val="dk1"/>
                </a:solidFill>
                <a:latin typeface="Calibri"/>
                <a:ea typeface="Calibri"/>
                <a:cs typeface="Calibri"/>
                <a:sym typeface="Calibri"/>
              </a:rPr>
              <a:t>e</a:t>
            </a:r>
            <a:r>
              <a:rPr lang="ru-RU" sz="2400">
                <a:solidFill>
                  <a:schemeClr val="dk1"/>
                </a:solidFill>
                <a:latin typeface="Calibri"/>
                <a:ea typeface="Calibri"/>
                <a:cs typeface="Calibri"/>
                <a:sym typeface="Calibri"/>
              </a:rPr>
              <a:t> из текущего графа и внести в список.</a:t>
            </a:r>
            <a:endParaRPr/>
          </a:p>
          <a:p>
            <a:pPr indent="0" lvl="0" marL="0" marR="0" rtl="0" algn="l">
              <a:spcBef>
                <a:spcPts val="0"/>
              </a:spcBef>
              <a:spcAft>
                <a:spcPts val="0"/>
              </a:spcAft>
              <a:buNone/>
            </a:pPr>
            <a:r>
              <a:rPr i="1" lang="ru-RU" sz="2400">
                <a:solidFill>
                  <a:schemeClr val="dk1"/>
                </a:solidFill>
                <a:latin typeface="Calibri"/>
                <a:ea typeface="Calibri"/>
                <a:cs typeface="Calibri"/>
                <a:sym typeface="Calibri"/>
              </a:rPr>
              <a:t>5</a:t>
            </a:r>
            <a:r>
              <a:rPr lang="ru-RU" sz="2400">
                <a:solidFill>
                  <a:schemeClr val="dk1"/>
                </a:solidFill>
                <a:latin typeface="Calibri"/>
                <a:ea typeface="Calibri"/>
                <a:cs typeface="Calibri"/>
                <a:sym typeface="Calibri"/>
              </a:rPr>
              <a:t> Если в текущем графе еще остались ребра, вернуться на шаг 2 </a:t>
            </a:r>
            <a:endParaRPr/>
          </a:p>
        </p:txBody>
      </p:sp>
      <p:sp>
        <p:nvSpPr>
          <p:cNvPr id="694" name="Google Shape;694;p54"/>
          <p:cNvSpPr/>
          <p:nvPr/>
        </p:nvSpPr>
        <p:spPr>
          <a:xfrm>
            <a:off x="123286" y="3127901"/>
            <a:ext cx="8856984" cy="646331"/>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3600">
                <a:solidFill>
                  <a:srgbClr val="C00000"/>
                </a:solidFill>
                <a:latin typeface="Calibri"/>
                <a:ea typeface="Calibri"/>
                <a:cs typeface="Calibri"/>
                <a:sym typeface="Calibri"/>
              </a:rPr>
              <a:t>v</a:t>
            </a:r>
            <a:r>
              <a:rPr b="1" baseline="-25000" i="1" lang="ru-RU" sz="3600">
                <a:solidFill>
                  <a:srgbClr val="C00000"/>
                </a:solidFill>
                <a:latin typeface="Calibri"/>
                <a:ea typeface="Calibri"/>
                <a:cs typeface="Calibri"/>
                <a:sym typeface="Calibri"/>
              </a:rPr>
              <a:t>1</a:t>
            </a:r>
            <a:r>
              <a:rPr b="1" i="1" lang="ru-RU" sz="3600">
                <a:solidFill>
                  <a:srgbClr val="C00000"/>
                </a:solidFill>
                <a:latin typeface="Calibri"/>
                <a:ea typeface="Calibri"/>
                <a:cs typeface="Calibri"/>
                <a:sym typeface="Calibri"/>
              </a:rPr>
              <a:t>-v</a:t>
            </a:r>
            <a:r>
              <a:rPr b="1" baseline="-25000" i="1" lang="ru-RU" sz="3600">
                <a:solidFill>
                  <a:srgbClr val="C00000"/>
                </a:solidFill>
                <a:latin typeface="Calibri"/>
                <a:ea typeface="Calibri"/>
                <a:cs typeface="Calibri"/>
                <a:sym typeface="Calibri"/>
              </a:rPr>
              <a:t>5</a:t>
            </a:r>
            <a:r>
              <a:rPr b="1" i="1" lang="ru-RU" sz="3600">
                <a:solidFill>
                  <a:srgbClr val="C00000"/>
                </a:solidFill>
                <a:latin typeface="Calibri"/>
                <a:ea typeface="Calibri"/>
                <a:cs typeface="Calibri"/>
                <a:sym typeface="Calibri"/>
              </a:rPr>
              <a:t>-v</a:t>
            </a:r>
            <a:r>
              <a:rPr b="1" baseline="-25000" i="1" lang="ru-RU" sz="3600">
                <a:solidFill>
                  <a:srgbClr val="C00000"/>
                </a:solidFill>
                <a:latin typeface="Calibri"/>
                <a:ea typeface="Calibri"/>
                <a:cs typeface="Calibri"/>
                <a:sym typeface="Calibri"/>
              </a:rPr>
              <a:t>2</a:t>
            </a:r>
            <a:r>
              <a:rPr b="1" i="1" lang="ru-RU" sz="3600">
                <a:solidFill>
                  <a:srgbClr val="C00000"/>
                </a:solidFill>
                <a:latin typeface="Calibri"/>
                <a:ea typeface="Calibri"/>
                <a:cs typeface="Calibri"/>
                <a:sym typeface="Calibri"/>
              </a:rPr>
              <a:t>-v</a:t>
            </a:r>
            <a:r>
              <a:rPr b="1" baseline="-25000" i="1" lang="ru-RU" sz="3600">
                <a:solidFill>
                  <a:srgbClr val="C00000"/>
                </a:solidFill>
                <a:latin typeface="Calibri"/>
                <a:ea typeface="Calibri"/>
                <a:cs typeface="Calibri"/>
                <a:sym typeface="Calibri"/>
              </a:rPr>
              <a:t>6</a:t>
            </a:r>
            <a:r>
              <a:rPr b="1" i="1" lang="ru-RU" sz="3600">
                <a:solidFill>
                  <a:srgbClr val="C00000"/>
                </a:solidFill>
                <a:latin typeface="Calibri"/>
                <a:ea typeface="Calibri"/>
                <a:cs typeface="Calibri"/>
                <a:sym typeface="Calibri"/>
              </a:rPr>
              <a:t>-</a:t>
            </a:r>
            <a:endParaRPr b="1" i="1" sz="3600">
              <a:solidFill>
                <a:srgbClr val="C00000"/>
              </a:solidFill>
              <a:latin typeface="Calibri"/>
              <a:ea typeface="Calibri"/>
              <a:cs typeface="Calibri"/>
              <a:sym typeface="Calibri"/>
            </a:endParaRPr>
          </a:p>
        </p:txBody>
      </p:sp>
      <p:sp>
        <p:nvSpPr>
          <p:cNvPr id="695" name="Google Shape;695;p54"/>
          <p:cNvSpPr/>
          <p:nvPr/>
        </p:nvSpPr>
        <p:spPr>
          <a:xfrm>
            <a:off x="3012362" y="843221"/>
            <a:ext cx="5976664"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2400">
                <a:solidFill>
                  <a:schemeClr val="dk1"/>
                </a:solidFill>
                <a:latin typeface="Calibri"/>
                <a:ea typeface="Calibri"/>
                <a:cs typeface="Calibri"/>
                <a:sym typeface="Calibri"/>
              </a:rPr>
              <a:t>1</a:t>
            </a:r>
            <a:r>
              <a:rPr lang="ru-RU" sz="2400">
                <a:solidFill>
                  <a:schemeClr val="dk1"/>
                </a:solidFill>
                <a:latin typeface="Calibri"/>
                <a:ea typeface="Calibri"/>
                <a:cs typeface="Calibri"/>
                <a:sym typeface="Calibri"/>
              </a:rPr>
              <a:t> Текущая вершина – </a:t>
            </a:r>
            <a:r>
              <a:rPr b="1" i="1" lang="ru-RU" sz="2400">
                <a:solidFill>
                  <a:srgbClr val="C00000"/>
                </a:solidFill>
                <a:latin typeface="Calibri"/>
                <a:ea typeface="Calibri"/>
                <a:cs typeface="Calibri"/>
                <a:sym typeface="Calibri"/>
              </a:rPr>
              <a:t>v</a:t>
            </a:r>
            <a:r>
              <a:rPr b="1" baseline="-25000" lang="ru-RU" sz="2400">
                <a:solidFill>
                  <a:srgbClr val="C00000"/>
                </a:solidFill>
                <a:latin typeface="Calibri"/>
                <a:ea typeface="Calibri"/>
                <a:cs typeface="Calibri"/>
                <a:sym typeface="Calibri"/>
              </a:rPr>
              <a:t>6</a:t>
            </a:r>
            <a:endParaRPr b="1" sz="2400">
              <a:solidFill>
                <a:srgbClr val="C00000"/>
              </a:solidFill>
              <a:latin typeface="Calibri"/>
              <a:ea typeface="Calibri"/>
              <a:cs typeface="Calibri"/>
              <a:sym typeface="Calibri"/>
            </a:endParaRPr>
          </a:p>
          <a:p>
            <a:pPr indent="0" lvl="0" marL="0" marR="0" rtl="0" algn="l">
              <a:spcBef>
                <a:spcPts val="0"/>
              </a:spcBef>
              <a:spcAft>
                <a:spcPts val="0"/>
              </a:spcAft>
              <a:buNone/>
            </a:pPr>
            <a:r>
              <a:rPr b="1" i="1" lang="ru-RU" sz="2400">
                <a:solidFill>
                  <a:schemeClr val="dk1"/>
                </a:solidFill>
                <a:latin typeface="Calibri"/>
                <a:ea typeface="Calibri"/>
                <a:cs typeface="Calibri"/>
                <a:sym typeface="Calibri"/>
              </a:rPr>
              <a:t>2 </a:t>
            </a:r>
            <a:r>
              <a:rPr lang="ru-RU" sz="2400">
                <a:solidFill>
                  <a:schemeClr val="dk1"/>
                </a:solidFill>
                <a:latin typeface="Calibri"/>
                <a:ea typeface="Calibri"/>
                <a:cs typeface="Calibri"/>
                <a:sym typeface="Calibri"/>
              </a:rPr>
              <a:t>Выберем ребро </a:t>
            </a:r>
            <a:r>
              <a:rPr i="1" lang="ru-RU" sz="2400">
                <a:solidFill>
                  <a:schemeClr val="dk1"/>
                </a:solidFill>
                <a:latin typeface="Calibri"/>
                <a:ea typeface="Calibri"/>
                <a:cs typeface="Calibri"/>
                <a:sym typeface="Calibri"/>
              </a:rPr>
              <a:t>е</a:t>
            </a:r>
            <a:r>
              <a:rPr lang="ru-RU" sz="2400">
                <a:solidFill>
                  <a:schemeClr val="dk1"/>
                </a:solidFill>
                <a:latin typeface="Calibri"/>
                <a:ea typeface="Calibri"/>
                <a:cs typeface="Calibri"/>
                <a:sym typeface="Calibri"/>
              </a:rPr>
              <a:t>{v</a:t>
            </a:r>
            <a:r>
              <a:rPr baseline="-25000" lang="ru-RU" sz="2400">
                <a:solidFill>
                  <a:schemeClr val="dk1"/>
                </a:solidFill>
                <a:latin typeface="Calibri"/>
                <a:ea typeface="Calibri"/>
                <a:cs typeface="Calibri"/>
                <a:sym typeface="Calibri"/>
              </a:rPr>
              <a:t>6</a:t>
            </a:r>
            <a:r>
              <a:rPr lang="ru-RU" sz="2400">
                <a:solidFill>
                  <a:schemeClr val="dk1"/>
                </a:solidFill>
                <a:latin typeface="Calibri"/>
                <a:ea typeface="Calibri"/>
                <a:cs typeface="Calibri"/>
                <a:sym typeface="Calibri"/>
              </a:rPr>
              <a:t>,v</a:t>
            </a:r>
            <a:r>
              <a:rPr baseline="-25000" lang="ru-RU" sz="2400">
                <a:solidFill>
                  <a:schemeClr val="dk1"/>
                </a:solidFill>
                <a:latin typeface="Calibri"/>
                <a:ea typeface="Calibri"/>
                <a:cs typeface="Calibri"/>
                <a:sym typeface="Calibri"/>
              </a:rPr>
              <a:t>4</a:t>
            </a:r>
            <a:r>
              <a:rPr lang="ru-RU" sz="2400">
                <a:solidFill>
                  <a:schemeClr val="dk1"/>
                </a:solidFill>
                <a:latin typeface="Calibri"/>
                <a:ea typeface="Calibri"/>
                <a:cs typeface="Calibri"/>
                <a:sym typeface="Calibri"/>
              </a:rPr>
              <a:t>}</a:t>
            </a:r>
            <a:r>
              <a:rPr i="1" lang="ru-RU" sz="2400">
                <a:solidFill>
                  <a:schemeClr val="dk1"/>
                </a:solidFill>
                <a:latin typeface="Calibri"/>
                <a:ea typeface="Calibri"/>
                <a:cs typeface="Calibri"/>
                <a:sym typeface="Calibri"/>
              </a:rPr>
              <a:t>, </a:t>
            </a:r>
            <a:r>
              <a:rPr lang="ru-RU" sz="2400">
                <a:solidFill>
                  <a:schemeClr val="dk1"/>
                </a:solidFill>
                <a:latin typeface="Calibri"/>
                <a:ea typeface="Calibri"/>
                <a:cs typeface="Calibri"/>
                <a:sym typeface="Calibri"/>
              </a:rPr>
              <a:t>инцидентное текущей вершине. </a:t>
            </a:r>
            <a:r>
              <a:rPr b="1" lang="ru-RU" sz="2400">
                <a:solidFill>
                  <a:srgbClr val="C00000"/>
                </a:solidFill>
                <a:latin typeface="Calibri"/>
                <a:ea typeface="Calibri"/>
                <a:cs typeface="Calibri"/>
                <a:sym typeface="Calibri"/>
              </a:rPr>
              <a:t>РЕБРО {v</a:t>
            </a:r>
            <a:r>
              <a:rPr b="1" baseline="-25000" lang="ru-RU" sz="2400">
                <a:solidFill>
                  <a:srgbClr val="C00000"/>
                </a:solidFill>
                <a:latin typeface="Calibri"/>
                <a:ea typeface="Calibri"/>
                <a:cs typeface="Calibri"/>
                <a:sym typeface="Calibri"/>
              </a:rPr>
              <a:t>6</a:t>
            </a:r>
            <a:r>
              <a:rPr b="1" lang="ru-RU" sz="2400">
                <a:solidFill>
                  <a:srgbClr val="C00000"/>
                </a:solidFill>
                <a:latin typeface="Calibri"/>
                <a:ea typeface="Calibri"/>
                <a:cs typeface="Calibri"/>
                <a:sym typeface="Calibri"/>
              </a:rPr>
              <a:t>,v</a:t>
            </a:r>
            <a:r>
              <a:rPr b="1" baseline="-25000" lang="ru-RU" sz="2400">
                <a:solidFill>
                  <a:srgbClr val="C00000"/>
                </a:solidFill>
                <a:latin typeface="Calibri"/>
                <a:ea typeface="Calibri"/>
                <a:cs typeface="Calibri"/>
                <a:sym typeface="Calibri"/>
              </a:rPr>
              <a:t>3</a:t>
            </a:r>
            <a:r>
              <a:rPr b="1" lang="ru-RU" sz="2400">
                <a:solidFill>
                  <a:srgbClr val="C00000"/>
                </a:solidFill>
                <a:latin typeface="Calibri"/>
                <a:ea typeface="Calibri"/>
                <a:cs typeface="Calibri"/>
                <a:sym typeface="Calibri"/>
              </a:rPr>
              <a:t>} ВЫБИРАТЬ НЕЛЬЗЯ</a:t>
            </a:r>
            <a:r>
              <a:rPr lang="ru-RU"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i="1" lang="ru-RU" sz="2400">
                <a:solidFill>
                  <a:schemeClr val="dk1"/>
                </a:solidFill>
                <a:latin typeface="Calibri"/>
                <a:ea typeface="Calibri"/>
                <a:cs typeface="Calibri"/>
                <a:sym typeface="Calibri"/>
              </a:rPr>
              <a:t>3</a:t>
            </a:r>
            <a:r>
              <a:rPr lang="ru-RU" sz="2400">
                <a:solidFill>
                  <a:schemeClr val="dk1"/>
                </a:solidFill>
                <a:latin typeface="Calibri"/>
                <a:ea typeface="Calibri"/>
                <a:cs typeface="Calibri"/>
                <a:sym typeface="Calibri"/>
              </a:rPr>
              <a:t> Назначим текущей вторую вершину, инцидентную </a:t>
            </a:r>
            <a:r>
              <a:rPr b="1" i="1" lang="ru-RU" sz="2400">
                <a:solidFill>
                  <a:schemeClr val="dk1"/>
                </a:solidFill>
                <a:latin typeface="Calibri"/>
                <a:ea typeface="Calibri"/>
                <a:cs typeface="Calibri"/>
                <a:sym typeface="Calibri"/>
              </a:rPr>
              <a:t>e</a:t>
            </a:r>
            <a:r>
              <a:rPr lang="ru-RU" sz="2400">
                <a:solidFill>
                  <a:schemeClr val="dk1"/>
                </a:solidFill>
                <a:latin typeface="Calibri"/>
                <a:ea typeface="Calibri"/>
                <a:cs typeface="Calibri"/>
                <a:sym typeface="Calibri"/>
              </a:rPr>
              <a:t> – вершину v</a:t>
            </a:r>
            <a:r>
              <a:rPr baseline="-25000" lang="ru-RU" sz="2400">
                <a:solidFill>
                  <a:schemeClr val="dk1"/>
                </a:solidFill>
                <a:latin typeface="Calibri"/>
                <a:ea typeface="Calibri"/>
                <a:cs typeface="Calibri"/>
                <a:sym typeface="Calibri"/>
              </a:rPr>
              <a:t>4</a:t>
            </a:r>
            <a:r>
              <a:rPr lang="ru-RU" sz="2400">
                <a:solidFill>
                  <a:schemeClr val="dk1"/>
                </a:solidFill>
                <a:latin typeface="Calibri"/>
                <a:ea typeface="Calibri"/>
                <a:cs typeface="Calibri"/>
                <a:sym typeface="Calibri"/>
              </a:rPr>
              <a:t>.</a:t>
            </a:r>
            <a:endParaRPr/>
          </a:p>
        </p:txBody>
      </p:sp>
      <p:pic>
        <p:nvPicPr>
          <p:cNvPr id="696" name="Google Shape;696;p54"/>
          <p:cNvPicPr preferRelativeResize="0"/>
          <p:nvPr/>
        </p:nvPicPr>
        <p:blipFill rotWithShape="1">
          <a:blip r:embed="rId3">
            <a:alphaModFix/>
          </a:blip>
          <a:srcRect b="0" l="0" r="0" t="0"/>
          <a:stretch/>
        </p:blipFill>
        <p:spPr>
          <a:xfrm>
            <a:off x="159104" y="1097985"/>
            <a:ext cx="2520280" cy="18854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pic>
        <p:nvPicPr>
          <p:cNvPr id="701" name="Google Shape;701;p55"/>
          <p:cNvPicPr preferRelativeResize="0"/>
          <p:nvPr/>
        </p:nvPicPr>
        <p:blipFill rotWithShape="1">
          <a:blip r:embed="rId3">
            <a:alphaModFix/>
          </a:blip>
          <a:srcRect b="0" l="0" r="0" t="0"/>
          <a:stretch/>
        </p:blipFill>
        <p:spPr>
          <a:xfrm>
            <a:off x="159104" y="1097985"/>
            <a:ext cx="2520280" cy="1885400"/>
          </a:xfrm>
          <a:prstGeom prst="rect">
            <a:avLst/>
          </a:prstGeom>
          <a:noFill/>
          <a:ln>
            <a:noFill/>
          </a:ln>
        </p:spPr>
      </p:pic>
      <p:sp>
        <p:nvSpPr>
          <p:cNvPr id="702" name="Google Shape;702;p55"/>
          <p:cNvSpPr txBox="1"/>
          <p:nvPr/>
        </p:nvSpPr>
        <p:spPr>
          <a:xfrm>
            <a:off x="107504" y="116632"/>
            <a:ext cx="885698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4000">
                <a:solidFill>
                  <a:srgbClr val="000000"/>
                </a:solidFill>
                <a:latin typeface="Calibri"/>
                <a:ea typeface="Calibri"/>
                <a:cs typeface="Calibri"/>
                <a:sym typeface="Calibri"/>
              </a:rPr>
              <a:t>АЛГОРИТМ ПОИСКА ЭЙЛЕРОВА ЦИКЛА</a:t>
            </a:r>
            <a:endParaRPr/>
          </a:p>
        </p:txBody>
      </p:sp>
      <p:sp>
        <p:nvSpPr>
          <p:cNvPr id="703" name="Google Shape;703;p55"/>
          <p:cNvSpPr/>
          <p:nvPr/>
        </p:nvSpPr>
        <p:spPr>
          <a:xfrm>
            <a:off x="123286" y="4005064"/>
            <a:ext cx="8856984" cy="2677656"/>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2400">
                <a:solidFill>
                  <a:schemeClr val="dk1"/>
                </a:solidFill>
                <a:latin typeface="Calibri"/>
                <a:ea typeface="Calibri"/>
                <a:cs typeface="Calibri"/>
                <a:sym typeface="Calibri"/>
              </a:rPr>
              <a:t>1</a:t>
            </a:r>
            <a:r>
              <a:rPr lang="ru-RU" sz="2400">
                <a:solidFill>
                  <a:schemeClr val="dk1"/>
                </a:solidFill>
                <a:latin typeface="Calibri"/>
                <a:ea typeface="Calibri"/>
                <a:cs typeface="Calibri"/>
                <a:sym typeface="Calibri"/>
              </a:rPr>
              <a:t> Выбрать произвольную вершину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i="1" lang="ru-RU" sz="2400">
                <a:solidFill>
                  <a:schemeClr val="dk1"/>
                </a:solidFill>
                <a:latin typeface="Calibri"/>
                <a:ea typeface="Calibri"/>
                <a:cs typeface="Calibri"/>
                <a:sym typeface="Calibri"/>
              </a:rPr>
              <a:t>2 </a:t>
            </a:r>
            <a:r>
              <a:rPr lang="ru-RU" sz="2400">
                <a:solidFill>
                  <a:schemeClr val="dk1"/>
                </a:solidFill>
                <a:latin typeface="Calibri"/>
                <a:ea typeface="Calibri"/>
                <a:cs typeface="Calibri"/>
                <a:sym typeface="Calibri"/>
              </a:rPr>
              <a:t>Выбрать произвольное ребро </a:t>
            </a:r>
            <a:r>
              <a:rPr i="1" lang="ru-RU" sz="2400">
                <a:solidFill>
                  <a:schemeClr val="dk1"/>
                </a:solidFill>
                <a:latin typeface="Calibri"/>
                <a:ea typeface="Calibri"/>
                <a:cs typeface="Calibri"/>
                <a:sym typeface="Calibri"/>
              </a:rPr>
              <a:t>е, </a:t>
            </a:r>
            <a:r>
              <a:rPr lang="ru-RU" sz="2400">
                <a:solidFill>
                  <a:schemeClr val="dk1"/>
                </a:solidFill>
                <a:latin typeface="Calibri"/>
                <a:ea typeface="Calibri"/>
                <a:cs typeface="Calibri"/>
                <a:sym typeface="Calibri"/>
              </a:rPr>
              <a:t>инцидентное текущей вершине.</a:t>
            </a:r>
            <a:endParaRPr/>
          </a:p>
          <a:p>
            <a:pPr indent="0" lvl="0" marL="0" marR="0" rtl="0" algn="l">
              <a:spcBef>
                <a:spcPts val="0"/>
              </a:spcBef>
              <a:spcAft>
                <a:spcPts val="0"/>
              </a:spcAft>
              <a:buNone/>
            </a:pPr>
            <a:r>
              <a:rPr i="1" lang="ru-RU" sz="2400">
                <a:solidFill>
                  <a:schemeClr val="dk1"/>
                </a:solidFill>
                <a:latin typeface="Calibri"/>
                <a:ea typeface="Calibri"/>
                <a:cs typeface="Calibri"/>
                <a:sym typeface="Calibri"/>
              </a:rPr>
              <a:t>3</a:t>
            </a:r>
            <a:r>
              <a:rPr lang="ru-RU" sz="2400">
                <a:solidFill>
                  <a:schemeClr val="dk1"/>
                </a:solidFill>
                <a:latin typeface="Calibri"/>
                <a:ea typeface="Calibri"/>
                <a:cs typeface="Calibri"/>
                <a:sym typeface="Calibri"/>
              </a:rPr>
              <a:t> Назначить текущей вторую вершину, инцидентную </a:t>
            </a:r>
            <a:r>
              <a:rPr i="1" lang="ru-RU" sz="2400">
                <a:solidFill>
                  <a:schemeClr val="dk1"/>
                </a:solidFill>
                <a:latin typeface="Calibri"/>
                <a:ea typeface="Calibri"/>
                <a:cs typeface="Calibri"/>
                <a:sym typeface="Calibri"/>
              </a:rPr>
              <a:t>e</a:t>
            </a:r>
            <a:r>
              <a:rPr lang="ru-RU" sz="2400">
                <a:solidFill>
                  <a:schemeClr val="dk1"/>
                </a:solidFill>
                <a:latin typeface="Calibri"/>
                <a:ea typeface="Calibri"/>
                <a:cs typeface="Calibri"/>
                <a:sym typeface="Calibri"/>
              </a:rPr>
              <a:t>.</a:t>
            </a:r>
            <a:endParaRPr/>
          </a:p>
          <a:p>
            <a:pPr indent="0" lvl="0" marL="0" marR="0" rtl="0" algn="l">
              <a:spcBef>
                <a:spcPts val="0"/>
              </a:spcBef>
              <a:spcAft>
                <a:spcPts val="0"/>
              </a:spcAft>
              <a:buNone/>
            </a:pPr>
            <a:r>
              <a:rPr b="1" i="1" lang="ru-RU" sz="2400">
                <a:solidFill>
                  <a:srgbClr val="C00000"/>
                </a:solidFill>
                <a:latin typeface="Calibri"/>
                <a:ea typeface="Calibri"/>
                <a:cs typeface="Calibri"/>
                <a:sym typeface="Calibri"/>
              </a:rPr>
              <a:t>4</a:t>
            </a:r>
            <a:r>
              <a:rPr b="1" lang="ru-RU" sz="2400">
                <a:solidFill>
                  <a:srgbClr val="C00000"/>
                </a:solidFill>
                <a:latin typeface="Calibri"/>
                <a:ea typeface="Calibri"/>
                <a:cs typeface="Calibri"/>
                <a:sym typeface="Calibri"/>
              </a:rPr>
              <a:t> Удалить </a:t>
            </a:r>
            <a:r>
              <a:rPr b="1" i="1" lang="ru-RU" sz="2400">
                <a:solidFill>
                  <a:srgbClr val="C00000"/>
                </a:solidFill>
                <a:latin typeface="Calibri"/>
                <a:ea typeface="Calibri"/>
                <a:cs typeface="Calibri"/>
                <a:sym typeface="Calibri"/>
              </a:rPr>
              <a:t>e</a:t>
            </a:r>
            <a:r>
              <a:rPr b="1" lang="ru-RU" sz="2400">
                <a:solidFill>
                  <a:srgbClr val="C00000"/>
                </a:solidFill>
                <a:latin typeface="Calibri"/>
                <a:ea typeface="Calibri"/>
                <a:cs typeface="Calibri"/>
                <a:sym typeface="Calibri"/>
              </a:rPr>
              <a:t> из текущего графа и внести в список.</a:t>
            </a:r>
            <a:endParaRPr/>
          </a:p>
          <a:p>
            <a:pPr indent="0" lvl="0" marL="0" marR="0" rtl="0" algn="l">
              <a:spcBef>
                <a:spcPts val="0"/>
              </a:spcBef>
              <a:spcAft>
                <a:spcPts val="0"/>
              </a:spcAft>
              <a:buNone/>
            </a:pPr>
            <a:r>
              <a:rPr b="1" i="1" lang="ru-RU" sz="2400">
                <a:solidFill>
                  <a:srgbClr val="C00000"/>
                </a:solidFill>
                <a:latin typeface="Calibri"/>
                <a:ea typeface="Calibri"/>
                <a:cs typeface="Calibri"/>
                <a:sym typeface="Calibri"/>
              </a:rPr>
              <a:t>5</a:t>
            </a:r>
            <a:r>
              <a:rPr b="1" lang="ru-RU" sz="2400">
                <a:solidFill>
                  <a:srgbClr val="C00000"/>
                </a:solidFill>
                <a:latin typeface="Calibri"/>
                <a:ea typeface="Calibri"/>
                <a:cs typeface="Calibri"/>
                <a:sym typeface="Calibri"/>
              </a:rPr>
              <a:t> Если в текущем графе еще остались ребра, вернуться на шаг 2 </a:t>
            </a:r>
            <a:endParaRPr/>
          </a:p>
        </p:txBody>
      </p:sp>
      <p:sp>
        <p:nvSpPr>
          <p:cNvPr id="704" name="Google Shape;704;p55"/>
          <p:cNvSpPr/>
          <p:nvPr/>
        </p:nvSpPr>
        <p:spPr>
          <a:xfrm>
            <a:off x="2972197" y="908720"/>
            <a:ext cx="5976664" cy="19389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2400">
                <a:solidFill>
                  <a:schemeClr val="dk1"/>
                </a:solidFill>
                <a:latin typeface="Calibri"/>
                <a:ea typeface="Calibri"/>
                <a:cs typeface="Calibri"/>
                <a:sym typeface="Calibri"/>
              </a:rPr>
              <a:t>4</a:t>
            </a:r>
            <a:r>
              <a:rPr lang="ru-RU" sz="2400">
                <a:solidFill>
                  <a:schemeClr val="dk1"/>
                </a:solidFill>
                <a:latin typeface="Calibri"/>
                <a:ea typeface="Calibri"/>
                <a:cs typeface="Calibri"/>
                <a:sym typeface="Calibri"/>
              </a:rPr>
              <a:t> Удалим из текущего графа ребро </a:t>
            </a:r>
            <a:r>
              <a:rPr b="1" i="1" lang="ru-RU" sz="2400">
                <a:solidFill>
                  <a:srgbClr val="C00000"/>
                </a:solidFill>
                <a:latin typeface="Calibri"/>
                <a:ea typeface="Calibri"/>
                <a:cs typeface="Calibri"/>
                <a:sym typeface="Calibri"/>
              </a:rPr>
              <a:t>е</a:t>
            </a:r>
            <a:r>
              <a:rPr b="1" lang="ru-RU" sz="2400">
                <a:solidFill>
                  <a:srgbClr val="C00000"/>
                </a:solidFill>
                <a:latin typeface="Calibri"/>
                <a:ea typeface="Calibri"/>
                <a:cs typeface="Calibri"/>
                <a:sym typeface="Calibri"/>
              </a:rPr>
              <a:t>{v</a:t>
            </a:r>
            <a:r>
              <a:rPr b="1" baseline="-25000" lang="ru-RU" sz="2400">
                <a:solidFill>
                  <a:srgbClr val="C00000"/>
                </a:solidFill>
                <a:latin typeface="Calibri"/>
                <a:ea typeface="Calibri"/>
                <a:cs typeface="Calibri"/>
                <a:sym typeface="Calibri"/>
              </a:rPr>
              <a:t>6</a:t>
            </a:r>
            <a:r>
              <a:rPr b="1" lang="ru-RU" sz="2400">
                <a:solidFill>
                  <a:srgbClr val="C00000"/>
                </a:solidFill>
                <a:latin typeface="Calibri"/>
                <a:ea typeface="Calibri"/>
                <a:cs typeface="Calibri"/>
                <a:sym typeface="Calibri"/>
              </a:rPr>
              <a:t>,v</a:t>
            </a:r>
            <a:r>
              <a:rPr b="1" baseline="-25000" lang="ru-RU" sz="2400">
                <a:solidFill>
                  <a:srgbClr val="C00000"/>
                </a:solidFill>
                <a:latin typeface="Calibri"/>
                <a:ea typeface="Calibri"/>
                <a:cs typeface="Calibri"/>
                <a:sym typeface="Calibri"/>
              </a:rPr>
              <a:t>4</a:t>
            </a:r>
            <a:r>
              <a:rPr b="1" lang="ru-RU" sz="2400">
                <a:solidFill>
                  <a:srgbClr val="C00000"/>
                </a:solidFill>
                <a:latin typeface="Calibri"/>
                <a:ea typeface="Calibri"/>
                <a:cs typeface="Calibri"/>
                <a:sym typeface="Calibri"/>
              </a:rPr>
              <a:t>}</a:t>
            </a:r>
            <a:r>
              <a:rPr lang="ru-RU" sz="2400">
                <a:solidFill>
                  <a:schemeClr val="dk1"/>
                </a:solidFill>
                <a:latin typeface="Calibri"/>
                <a:ea typeface="Calibri"/>
                <a:cs typeface="Calibri"/>
                <a:sym typeface="Calibri"/>
              </a:rPr>
              <a:t> и внесем в список.</a:t>
            </a:r>
            <a:endParaRPr/>
          </a:p>
          <a:p>
            <a:pPr indent="0" lvl="0" marL="0" marR="0" rtl="0" algn="l">
              <a:spcBef>
                <a:spcPts val="0"/>
              </a:spcBef>
              <a:spcAft>
                <a:spcPts val="0"/>
              </a:spcAft>
              <a:buNone/>
            </a:pPr>
            <a:r>
              <a:rPr b="1" i="1" lang="ru-RU" sz="2400">
                <a:solidFill>
                  <a:schemeClr val="dk1"/>
                </a:solidFill>
                <a:latin typeface="Calibri"/>
                <a:ea typeface="Calibri"/>
                <a:cs typeface="Calibri"/>
                <a:sym typeface="Calibri"/>
              </a:rPr>
              <a:t>5</a:t>
            </a:r>
            <a:r>
              <a:rPr lang="ru-RU" sz="2400">
                <a:solidFill>
                  <a:schemeClr val="dk1"/>
                </a:solidFill>
                <a:latin typeface="Calibri"/>
                <a:ea typeface="Calibri"/>
                <a:cs typeface="Calibri"/>
                <a:sym typeface="Calibri"/>
              </a:rPr>
              <a:t> Так как в текущем графе еще остались ребра, возвращаемся на шаг 2</a:t>
            </a:r>
            <a:endParaRPr/>
          </a:p>
          <a:p>
            <a:pPr indent="0" lvl="0" marL="0" marR="0" rtl="0" algn="l">
              <a:spcBef>
                <a:spcPts val="0"/>
              </a:spcBef>
              <a:spcAft>
                <a:spcPts val="0"/>
              </a:spcAft>
              <a:buNone/>
            </a:pPr>
            <a:r>
              <a:rPr b="1" lang="ru-RU" sz="2400">
                <a:solidFill>
                  <a:srgbClr val="C00000"/>
                </a:solidFill>
                <a:latin typeface="Calibri"/>
                <a:ea typeface="Calibri"/>
                <a:cs typeface="Calibri"/>
                <a:sym typeface="Calibri"/>
              </a:rPr>
              <a:t>... И ТАК ДАЛЕЕ </a:t>
            </a:r>
            <a:endParaRPr/>
          </a:p>
        </p:txBody>
      </p:sp>
      <p:sp>
        <p:nvSpPr>
          <p:cNvPr id="705" name="Google Shape;705;p55"/>
          <p:cNvSpPr/>
          <p:nvPr/>
        </p:nvSpPr>
        <p:spPr>
          <a:xfrm>
            <a:off x="123286" y="3127901"/>
            <a:ext cx="8856984" cy="646331"/>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3600">
                <a:solidFill>
                  <a:srgbClr val="C00000"/>
                </a:solidFill>
                <a:latin typeface="Calibri"/>
                <a:ea typeface="Calibri"/>
                <a:cs typeface="Calibri"/>
                <a:sym typeface="Calibri"/>
              </a:rPr>
              <a:t>v</a:t>
            </a:r>
            <a:r>
              <a:rPr b="1" baseline="-25000" i="1" lang="ru-RU" sz="3600">
                <a:solidFill>
                  <a:srgbClr val="C00000"/>
                </a:solidFill>
                <a:latin typeface="Calibri"/>
                <a:ea typeface="Calibri"/>
                <a:cs typeface="Calibri"/>
                <a:sym typeface="Calibri"/>
              </a:rPr>
              <a:t>1</a:t>
            </a:r>
            <a:r>
              <a:rPr b="1" i="1" lang="ru-RU" sz="3600">
                <a:solidFill>
                  <a:srgbClr val="C00000"/>
                </a:solidFill>
                <a:latin typeface="Calibri"/>
                <a:ea typeface="Calibri"/>
                <a:cs typeface="Calibri"/>
                <a:sym typeface="Calibri"/>
              </a:rPr>
              <a:t>-v</a:t>
            </a:r>
            <a:r>
              <a:rPr b="1" baseline="-25000" i="1" lang="ru-RU" sz="3600">
                <a:solidFill>
                  <a:srgbClr val="C00000"/>
                </a:solidFill>
                <a:latin typeface="Calibri"/>
                <a:ea typeface="Calibri"/>
                <a:cs typeface="Calibri"/>
                <a:sym typeface="Calibri"/>
              </a:rPr>
              <a:t>5</a:t>
            </a:r>
            <a:r>
              <a:rPr b="1" i="1" lang="ru-RU" sz="3600">
                <a:solidFill>
                  <a:srgbClr val="C00000"/>
                </a:solidFill>
                <a:latin typeface="Calibri"/>
                <a:ea typeface="Calibri"/>
                <a:cs typeface="Calibri"/>
                <a:sym typeface="Calibri"/>
              </a:rPr>
              <a:t>-v</a:t>
            </a:r>
            <a:r>
              <a:rPr b="1" baseline="-25000" i="1" lang="ru-RU" sz="3600">
                <a:solidFill>
                  <a:srgbClr val="C00000"/>
                </a:solidFill>
                <a:latin typeface="Calibri"/>
                <a:ea typeface="Calibri"/>
                <a:cs typeface="Calibri"/>
                <a:sym typeface="Calibri"/>
              </a:rPr>
              <a:t>2</a:t>
            </a:r>
            <a:r>
              <a:rPr b="1" i="1" lang="ru-RU" sz="3600">
                <a:solidFill>
                  <a:srgbClr val="C00000"/>
                </a:solidFill>
                <a:latin typeface="Calibri"/>
                <a:ea typeface="Calibri"/>
                <a:cs typeface="Calibri"/>
                <a:sym typeface="Calibri"/>
              </a:rPr>
              <a:t>-v</a:t>
            </a:r>
            <a:r>
              <a:rPr b="1" baseline="-25000" i="1" lang="ru-RU" sz="3600">
                <a:solidFill>
                  <a:srgbClr val="C00000"/>
                </a:solidFill>
                <a:latin typeface="Calibri"/>
                <a:ea typeface="Calibri"/>
                <a:cs typeface="Calibri"/>
                <a:sym typeface="Calibri"/>
              </a:rPr>
              <a:t>6</a:t>
            </a:r>
            <a:r>
              <a:rPr b="1" i="1" lang="ru-RU" sz="3600">
                <a:solidFill>
                  <a:srgbClr val="C00000"/>
                </a:solidFill>
                <a:latin typeface="Calibri"/>
                <a:ea typeface="Calibri"/>
                <a:cs typeface="Calibri"/>
                <a:sym typeface="Calibri"/>
              </a:rPr>
              <a:t>- v</a:t>
            </a:r>
            <a:r>
              <a:rPr b="1" baseline="-25000" i="1" lang="ru-RU" sz="3600">
                <a:solidFill>
                  <a:srgbClr val="C00000"/>
                </a:solidFill>
                <a:latin typeface="Calibri"/>
                <a:ea typeface="Calibri"/>
                <a:cs typeface="Calibri"/>
                <a:sym typeface="Calibri"/>
              </a:rPr>
              <a:t>4</a:t>
            </a:r>
            <a:r>
              <a:rPr b="1" i="1" lang="ru-RU" sz="3600">
                <a:solidFill>
                  <a:srgbClr val="C00000"/>
                </a:solidFill>
                <a:latin typeface="Calibri"/>
                <a:ea typeface="Calibri"/>
                <a:cs typeface="Calibri"/>
                <a:sym typeface="Calibri"/>
              </a:rPr>
              <a:t>- v</a:t>
            </a:r>
            <a:r>
              <a:rPr b="1" baseline="-25000" i="1" lang="ru-RU" sz="3600">
                <a:solidFill>
                  <a:srgbClr val="C00000"/>
                </a:solidFill>
                <a:latin typeface="Calibri"/>
                <a:ea typeface="Calibri"/>
                <a:cs typeface="Calibri"/>
                <a:sym typeface="Calibri"/>
              </a:rPr>
              <a:t>5</a:t>
            </a:r>
            <a:r>
              <a:rPr b="1" i="1" lang="ru-RU" sz="3600">
                <a:solidFill>
                  <a:srgbClr val="C00000"/>
                </a:solidFill>
                <a:latin typeface="Calibri"/>
                <a:ea typeface="Calibri"/>
                <a:cs typeface="Calibri"/>
                <a:sym typeface="Calibri"/>
              </a:rPr>
              <a:t>- v</a:t>
            </a:r>
            <a:r>
              <a:rPr b="1" baseline="-25000" i="1" lang="ru-RU" sz="3600">
                <a:solidFill>
                  <a:srgbClr val="C00000"/>
                </a:solidFill>
                <a:latin typeface="Calibri"/>
                <a:ea typeface="Calibri"/>
                <a:cs typeface="Calibri"/>
                <a:sym typeface="Calibri"/>
              </a:rPr>
              <a:t>6</a:t>
            </a:r>
            <a:r>
              <a:rPr b="1" i="1" lang="ru-RU" sz="3600">
                <a:solidFill>
                  <a:srgbClr val="C00000"/>
                </a:solidFill>
                <a:latin typeface="Calibri"/>
                <a:ea typeface="Calibri"/>
                <a:cs typeface="Calibri"/>
                <a:sym typeface="Calibri"/>
              </a:rPr>
              <a:t>- v</a:t>
            </a:r>
            <a:r>
              <a:rPr b="1" baseline="-25000" i="1" lang="ru-RU" sz="3600">
                <a:solidFill>
                  <a:srgbClr val="C00000"/>
                </a:solidFill>
                <a:latin typeface="Calibri"/>
                <a:ea typeface="Calibri"/>
                <a:cs typeface="Calibri"/>
                <a:sym typeface="Calibri"/>
              </a:rPr>
              <a:t>3</a:t>
            </a:r>
            <a:r>
              <a:rPr b="1" i="1" lang="ru-RU" sz="3600">
                <a:solidFill>
                  <a:srgbClr val="C00000"/>
                </a:solidFill>
                <a:latin typeface="Calibri"/>
                <a:ea typeface="Calibri"/>
                <a:cs typeface="Calibri"/>
                <a:sym typeface="Calibri"/>
              </a:rPr>
              <a:t>- v</a:t>
            </a:r>
            <a:r>
              <a:rPr b="1" baseline="-25000" i="1" lang="ru-RU" sz="3600">
                <a:solidFill>
                  <a:srgbClr val="C00000"/>
                </a:solidFill>
                <a:latin typeface="Calibri"/>
                <a:ea typeface="Calibri"/>
                <a:cs typeface="Calibri"/>
                <a:sym typeface="Calibri"/>
              </a:rPr>
              <a:t>2</a:t>
            </a:r>
            <a:r>
              <a:rPr b="1" i="1" lang="ru-RU" sz="3600">
                <a:solidFill>
                  <a:srgbClr val="C00000"/>
                </a:solidFill>
                <a:latin typeface="Calibri"/>
                <a:ea typeface="Calibri"/>
                <a:cs typeface="Calibri"/>
                <a:sym typeface="Calibri"/>
              </a:rPr>
              <a:t>- v</a:t>
            </a:r>
            <a:r>
              <a:rPr b="1" baseline="-25000" i="1" lang="ru-RU" sz="3600">
                <a:solidFill>
                  <a:srgbClr val="C00000"/>
                </a:solidFill>
                <a:latin typeface="Calibri"/>
                <a:ea typeface="Calibri"/>
                <a:cs typeface="Calibri"/>
                <a:sym typeface="Calibri"/>
              </a:rPr>
              <a:t>1</a:t>
            </a:r>
            <a:endParaRPr b="1" i="1" sz="3600">
              <a:solidFill>
                <a:srgbClr val="C00000"/>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56"/>
          <p:cNvSpPr txBox="1"/>
          <p:nvPr>
            <p:ph type="title"/>
          </p:nvPr>
        </p:nvSpPr>
        <p:spPr>
          <a:xfrm>
            <a:off x="457200" y="274638"/>
            <a:ext cx="8229600" cy="3682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200"/>
              <a:buFont typeface="Calibri"/>
              <a:buNone/>
            </a:pPr>
            <a:r>
              <a:rPr b="1" lang="ru-RU" sz="3200"/>
              <a:t>Алгоритм</a:t>
            </a:r>
            <a:endParaRPr/>
          </a:p>
        </p:txBody>
      </p:sp>
      <p:sp>
        <p:nvSpPr>
          <p:cNvPr id="712" name="Google Shape;712;p56"/>
          <p:cNvSpPr txBox="1"/>
          <p:nvPr>
            <p:ph idx="1" type="body"/>
          </p:nvPr>
        </p:nvSpPr>
        <p:spPr>
          <a:xfrm>
            <a:off x="457200" y="714356"/>
            <a:ext cx="8229600" cy="5786478"/>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chemeClr val="dk1"/>
              </a:buClr>
              <a:buSzPct val="100000"/>
              <a:buNone/>
            </a:pPr>
            <a:r>
              <a:rPr b="1" lang="ru-RU"/>
              <a:t>Вход:</a:t>
            </a:r>
            <a:r>
              <a:rPr lang="ru-RU"/>
              <a:t> эйлеров граф </a:t>
            </a:r>
            <a:r>
              <a:rPr i="1" lang="ru-RU"/>
              <a:t>G</a:t>
            </a:r>
            <a:r>
              <a:rPr lang="ru-RU"/>
              <a:t>(</a:t>
            </a:r>
            <a:r>
              <a:rPr i="1" lang="ru-RU"/>
              <a:t>V</a:t>
            </a:r>
            <a:r>
              <a:rPr lang="ru-RU"/>
              <a:t>, </a:t>
            </a:r>
            <a:r>
              <a:rPr i="1" lang="ru-RU"/>
              <a:t>E</a:t>
            </a:r>
            <a:r>
              <a:rPr lang="ru-RU"/>
              <a:t>), заданный списками смежности </a:t>
            </a:r>
            <a:endParaRPr/>
          </a:p>
          <a:p>
            <a:pPr indent="-342900" lvl="0" marL="342900" rtl="0" algn="l">
              <a:spcBef>
                <a:spcPts val="400"/>
              </a:spcBef>
              <a:spcAft>
                <a:spcPts val="0"/>
              </a:spcAft>
              <a:buClr>
                <a:schemeClr val="dk1"/>
              </a:buClr>
              <a:buSzPct val="100000"/>
              <a:buNone/>
            </a:pPr>
            <a:r>
              <a:rPr lang="ru-RU"/>
              <a:t>             (Γ[</a:t>
            </a:r>
            <a:r>
              <a:rPr i="1" lang="ru-RU"/>
              <a:t>v</a:t>
            </a:r>
            <a:r>
              <a:rPr lang="ru-RU"/>
              <a:t>] — список вершин смежных с вершиной </a:t>
            </a:r>
            <a:r>
              <a:rPr i="1" lang="ru-RU"/>
              <a:t>v</a:t>
            </a:r>
            <a:r>
              <a:rPr lang="ru-RU"/>
              <a:t>). </a:t>
            </a:r>
            <a:endParaRPr/>
          </a:p>
          <a:p>
            <a:pPr indent="-342900" lvl="0" marL="342900" rtl="0" algn="l">
              <a:spcBef>
                <a:spcPts val="400"/>
              </a:spcBef>
              <a:spcAft>
                <a:spcPts val="0"/>
              </a:spcAft>
              <a:buClr>
                <a:schemeClr val="dk1"/>
              </a:buClr>
              <a:buSzPct val="100000"/>
              <a:buNone/>
            </a:pPr>
            <a:r>
              <a:rPr b="1" lang="ru-RU"/>
              <a:t>Выход:</a:t>
            </a:r>
            <a:r>
              <a:rPr lang="ru-RU"/>
              <a:t> последовательность вершин эйлерового цикла. </a:t>
            </a:r>
            <a:endParaRPr/>
          </a:p>
          <a:p>
            <a:pPr indent="-342900" lvl="0" marL="342900" rtl="0" algn="l">
              <a:spcBef>
                <a:spcPts val="400"/>
              </a:spcBef>
              <a:spcAft>
                <a:spcPts val="0"/>
              </a:spcAft>
              <a:buClr>
                <a:schemeClr val="dk1"/>
              </a:buClr>
              <a:buSzPct val="100000"/>
              <a:buNone/>
            </a:pPr>
            <a:r>
              <a:rPr lang="ru-RU"/>
              <a:t>  	S  ← Ø { стек для хранения вершин }</a:t>
            </a:r>
            <a:endParaRPr/>
          </a:p>
          <a:p>
            <a:pPr indent="-342900" lvl="0" marL="342900" rtl="0" algn="l">
              <a:spcBef>
                <a:spcPts val="400"/>
              </a:spcBef>
              <a:spcAft>
                <a:spcPts val="0"/>
              </a:spcAft>
              <a:buClr>
                <a:schemeClr val="dk1"/>
              </a:buClr>
              <a:buSzPct val="100000"/>
              <a:buNone/>
            </a:pPr>
            <a:r>
              <a:rPr lang="ru-RU"/>
              <a:t> 	</a:t>
            </a:r>
            <a:r>
              <a:rPr b="1" lang="ru-RU"/>
              <a:t>выбрать</a:t>
            </a:r>
            <a:r>
              <a:rPr lang="ru-RU"/>
              <a:t> v ∈ V { произвольная вершина }</a:t>
            </a:r>
            <a:endParaRPr/>
          </a:p>
          <a:p>
            <a:pPr indent="-342900" lvl="0" marL="342900" rtl="0" algn="l">
              <a:spcBef>
                <a:spcPts val="400"/>
              </a:spcBef>
              <a:spcAft>
                <a:spcPts val="0"/>
              </a:spcAft>
              <a:buClr>
                <a:schemeClr val="dk1"/>
              </a:buClr>
              <a:buSzPct val="100000"/>
              <a:buNone/>
            </a:pPr>
            <a:r>
              <a:rPr lang="ru-RU"/>
              <a:t>  	v → S { положить v в стек S }</a:t>
            </a:r>
            <a:endParaRPr/>
          </a:p>
          <a:p>
            <a:pPr indent="-342900" lvl="0" marL="342900" rtl="0" algn="l">
              <a:spcBef>
                <a:spcPts val="400"/>
              </a:spcBef>
              <a:spcAft>
                <a:spcPts val="0"/>
              </a:spcAft>
              <a:buClr>
                <a:schemeClr val="dk1"/>
              </a:buClr>
              <a:buSzPct val="100000"/>
              <a:buNone/>
            </a:pPr>
            <a:r>
              <a:rPr lang="ru-RU"/>
              <a:t>  	</a:t>
            </a:r>
            <a:r>
              <a:rPr b="1" lang="ru-RU"/>
              <a:t>пока </a:t>
            </a:r>
            <a:r>
              <a:rPr lang="ru-RU"/>
              <a:t>S ≠ Ø </a:t>
            </a:r>
            <a:r>
              <a:rPr b="1" lang="ru-RU"/>
              <a:t>выполнять</a:t>
            </a:r>
            <a:endParaRPr/>
          </a:p>
          <a:p>
            <a:pPr indent="-342900" lvl="0" marL="342900" rtl="0" algn="l">
              <a:spcBef>
                <a:spcPts val="400"/>
              </a:spcBef>
              <a:spcAft>
                <a:spcPts val="0"/>
              </a:spcAft>
              <a:buClr>
                <a:schemeClr val="dk1"/>
              </a:buClr>
              <a:buSzPct val="100000"/>
              <a:buNone/>
            </a:pPr>
            <a:r>
              <a:rPr lang="ru-RU"/>
              <a:t>    		v ← S;  v → S { v — верхний элемент стека }</a:t>
            </a:r>
            <a:endParaRPr/>
          </a:p>
          <a:p>
            <a:pPr indent="-342900" lvl="0" marL="342900" rtl="0" algn="l">
              <a:spcBef>
                <a:spcPts val="400"/>
              </a:spcBef>
              <a:spcAft>
                <a:spcPts val="0"/>
              </a:spcAft>
              <a:buClr>
                <a:schemeClr val="dk1"/>
              </a:buClr>
              <a:buSzPct val="100000"/>
              <a:buNone/>
            </a:pPr>
            <a:r>
              <a:rPr lang="ru-RU"/>
              <a:t>    		</a:t>
            </a:r>
            <a:r>
              <a:rPr b="1" lang="ru-RU"/>
              <a:t>если </a:t>
            </a:r>
            <a:r>
              <a:rPr lang="ru-RU"/>
              <a:t>Γ[v] = Ø </a:t>
            </a:r>
            <a:endParaRPr/>
          </a:p>
          <a:p>
            <a:pPr indent="-342900" lvl="0" marL="342900" rtl="0" algn="l">
              <a:spcBef>
                <a:spcPts val="400"/>
              </a:spcBef>
              <a:spcAft>
                <a:spcPts val="0"/>
              </a:spcAft>
              <a:buClr>
                <a:schemeClr val="dk1"/>
              </a:buClr>
              <a:buSzPct val="100000"/>
              <a:buNone/>
            </a:pPr>
            <a:r>
              <a:rPr b="1" lang="ru-RU"/>
              <a:t>		то </a:t>
            </a:r>
            <a:r>
              <a:rPr lang="ru-RU"/>
              <a:t> v ← S; </a:t>
            </a:r>
            <a:r>
              <a:rPr b="1" lang="ru-RU"/>
              <a:t>вывод</a:t>
            </a:r>
            <a:r>
              <a:rPr lang="ru-RU"/>
              <a:t> v</a:t>
            </a:r>
            <a:endParaRPr/>
          </a:p>
          <a:p>
            <a:pPr indent="-342900" lvl="0" marL="342900" rtl="0" algn="l">
              <a:spcBef>
                <a:spcPts val="400"/>
              </a:spcBef>
              <a:spcAft>
                <a:spcPts val="0"/>
              </a:spcAft>
              <a:buClr>
                <a:schemeClr val="dk1"/>
              </a:buClr>
              <a:buSzPct val="100000"/>
              <a:buNone/>
            </a:pPr>
            <a:r>
              <a:rPr lang="ru-RU"/>
              <a:t>    		</a:t>
            </a:r>
            <a:r>
              <a:rPr b="1" lang="ru-RU"/>
              <a:t>иначе</a:t>
            </a:r>
            <a:endParaRPr/>
          </a:p>
          <a:p>
            <a:pPr indent="-342900" lvl="0" marL="342900" rtl="0" algn="l">
              <a:spcBef>
                <a:spcPts val="400"/>
              </a:spcBef>
              <a:spcAft>
                <a:spcPts val="0"/>
              </a:spcAft>
              <a:buClr>
                <a:schemeClr val="dk1"/>
              </a:buClr>
              <a:buSzPct val="100000"/>
              <a:buNone/>
            </a:pPr>
            <a:r>
              <a:rPr lang="ru-RU"/>
              <a:t>     			</a:t>
            </a:r>
            <a:r>
              <a:rPr b="1" lang="ru-RU"/>
              <a:t>выбрать </a:t>
            </a:r>
            <a:r>
              <a:rPr lang="ru-RU"/>
              <a:t>u ∈ Γ[v]</a:t>
            </a:r>
            <a:endParaRPr/>
          </a:p>
          <a:p>
            <a:pPr indent="-342900" lvl="0" marL="342900" rtl="0" algn="l">
              <a:spcBef>
                <a:spcPts val="400"/>
              </a:spcBef>
              <a:spcAft>
                <a:spcPts val="0"/>
              </a:spcAft>
              <a:buClr>
                <a:schemeClr val="dk1"/>
              </a:buClr>
              <a:buSzPct val="100000"/>
              <a:buNone/>
            </a:pPr>
            <a:r>
              <a:rPr lang="ru-RU"/>
              <a:t>			{ взять первую вершину из списка смежности }</a:t>
            </a:r>
            <a:endParaRPr/>
          </a:p>
          <a:p>
            <a:pPr indent="-342900" lvl="0" marL="342900" rtl="0" algn="l">
              <a:spcBef>
                <a:spcPts val="400"/>
              </a:spcBef>
              <a:spcAft>
                <a:spcPts val="0"/>
              </a:spcAft>
              <a:buClr>
                <a:schemeClr val="dk1"/>
              </a:buClr>
              <a:buSzPct val="100000"/>
              <a:buNone/>
            </a:pPr>
            <a:r>
              <a:rPr lang="ru-RU"/>
              <a:t>      		u → S</a:t>
            </a:r>
            <a:endParaRPr/>
          </a:p>
          <a:p>
            <a:pPr indent="-342900" lvl="0" marL="342900" rtl="0" algn="l">
              <a:spcBef>
                <a:spcPts val="400"/>
              </a:spcBef>
              <a:spcAft>
                <a:spcPts val="0"/>
              </a:spcAft>
              <a:buClr>
                <a:schemeClr val="dk1"/>
              </a:buClr>
              <a:buSzPct val="100000"/>
              <a:buNone/>
            </a:pPr>
            <a:r>
              <a:rPr lang="ru-RU"/>
              <a:t>      		Γ[v] := Γ[v] \ {u}; </a:t>
            </a:r>
            <a:endParaRPr/>
          </a:p>
          <a:p>
            <a:pPr indent="-342900" lvl="0" marL="342900" rtl="0" algn="l">
              <a:spcBef>
                <a:spcPts val="400"/>
              </a:spcBef>
              <a:spcAft>
                <a:spcPts val="0"/>
              </a:spcAft>
              <a:buClr>
                <a:schemeClr val="dk1"/>
              </a:buClr>
              <a:buSzPct val="100000"/>
              <a:buNone/>
            </a:pPr>
            <a:r>
              <a:rPr lang="ru-RU"/>
              <a:t>			Γ[u] := Γ[u] \ {v} { удалить ребро (v, u) }</a:t>
            </a:r>
            <a:endParaRPr/>
          </a:p>
          <a:p>
            <a:pPr indent="-342900" lvl="0" marL="342900" rtl="0" algn="l">
              <a:spcBef>
                <a:spcPts val="400"/>
              </a:spcBef>
              <a:spcAft>
                <a:spcPts val="0"/>
              </a:spcAft>
              <a:buClr>
                <a:schemeClr val="dk1"/>
              </a:buClr>
              <a:buSzPct val="100000"/>
              <a:buNone/>
            </a:pPr>
            <a:r>
              <a:rPr lang="ru-RU"/>
              <a:t>		</a:t>
            </a:r>
            <a:r>
              <a:rPr b="1" lang="ru-RU"/>
              <a:t>конец если</a:t>
            </a:r>
            <a:endParaRPr/>
          </a:p>
          <a:p>
            <a:pPr indent="-342900" lvl="0" marL="342900" rtl="0" algn="l">
              <a:spcBef>
                <a:spcPts val="400"/>
              </a:spcBef>
              <a:spcAft>
                <a:spcPts val="0"/>
              </a:spcAft>
              <a:buClr>
                <a:schemeClr val="dk1"/>
              </a:buClr>
              <a:buSzPct val="100000"/>
              <a:buNone/>
            </a:pPr>
            <a:r>
              <a:rPr lang="ru-RU"/>
              <a:t> 	 </a:t>
            </a:r>
            <a:r>
              <a:rPr b="1" lang="ru-RU"/>
              <a:t>конец пока</a:t>
            </a:r>
            <a:endParaRPr/>
          </a:p>
          <a:p>
            <a:pPr indent="-342900" lvl="0" marL="342900" rtl="0" algn="l">
              <a:spcBef>
                <a:spcPts val="400"/>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0" st="0"/>
                                            </p:txEl>
                                          </p:spTgt>
                                        </p:tgtEl>
                                        <p:attrNameLst>
                                          <p:attrName>style.visibility</p:attrName>
                                        </p:attrNameLst>
                                      </p:cBhvr>
                                      <p:to>
                                        <p:strVal val="visible"/>
                                      </p:to>
                                    </p:set>
                                    <p:animEffect filter="fade" transition="in">
                                      <p:cBhvr>
                                        <p:cTn dur="1000"/>
                                        <p:tgtEl>
                                          <p:spTgt spid="7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 st="1"/>
                                            </p:txEl>
                                          </p:spTgt>
                                        </p:tgtEl>
                                        <p:attrNameLst>
                                          <p:attrName>style.visibility</p:attrName>
                                        </p:attrNameLst>
                                      </p:cBhvr>
                                      <p:to>
                                        <p:strVal val="visible"/>
                                      </p:to>
                                    </p:set>
                                    <p:animEffect filter="fade" transition="in">
                                      <p:cBhvr>
                                        <p:cTn dur="1000"/>
                                        <p:tgtEl>
                                          <p:spTgt spid="7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2" st="2"/>
                                            </p:txEl>
                                          </p:spTgt>
                                        </p:tgtEl>
                                        <p:attrNameLst>
                                          <p:attrName>style.visibility</p:attrName>
                                        </p:attrNameLst>
                                      </p:cBhvr>
                                      <p:to>
                                        <p:strVal val="visible"/>
                                      </p:to>
                                    </p:set>
                                    <p:animEffect filter="fade" transition="in">
                                      <p:cBhvr>
                                        <p:cTn dur="1000"/>
                                        <p:tgtEl>
                                          <p:spTgt spid="7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3" st="3"/>
                                            </p:txEl>
                                          </p:spTgt>
                                        </p:tgtEl>
                                        <p:attrNameLst>
                                          <p:attrName>style.visibility</p:attrName>
                                        </p:attrNameLst>
                                      </p:cBhvr>
                                      <p:to>
                                        <p:strVal val="visible"/>
                                      </p:to>
                                    </p:set>
                                    <p:animEffect filter="fade" transition="in">
                                      <p:cBhvr>
                                        <p:cTn dur="1000"/>
                                        <p:tgtEl>
                                          <p:spTgt spid="7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4" st="4"/>
                                            </p:txEl>
                                          </p:spTgt>
                                        </p:tgtEl>
                                        <p:attrNameLst>
                                          <p:attrName>style.visibility</p:attrName>
                                        </p:attrNameLst>
                                      </p:cBhvr>
                                      <p:to>
                                        <p:strVal val="visible"/>
                                      </p:to>
                                    </p:set>
                                    <p:animEffect filter="fade" transition="in">
                                      <p:cBhvr>
                                        <p:cTn dur="1000"/>
                                        <p:tgtEl>
                                          <p:spTgt spid="7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5" st="5"/>
                                            </p:txEl>
                                          </p:spTgt>
                                        </p:tgtEl>
                                        <p:attrNameLst>
                                          <p:attrName>style.visibility</p:attrName>
                                        </p:attrNameLst>
                                      </p:cBhvr>
                                      <p:to>
                                        <p:strVal val="visible"/>
                                      </p:to>
                                    </p:set>
                                    <p:animEffect filter="fade" transition="in">
                                      <p:cBhvr>
                                        <p:cTn dur="1000"/>
                                        <p:tgtEl>
                                          <p:spTgt spid="71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6" st="6"/>
                                            </p:txEl>
                                          </p:spTgt>
                                        </p:tgtEl>
                                        <p:attrNameLst>
                                          <p:attrName>style.visibility</p:attrName>
                                        </p:attrNameLst>
                                      </p:cBhvr>
                                      <p:to>
                                        <p:strVal val="visible"/>
                                      </p:to>
                                    </p:set>
                                    <p:animEffect filter="fade" transition="in">
                                      <p:cBhvr>
                                        <p:cTn dur="1000"/>
                                        <p:tgtEl>
                                          <p:spTgt spid="71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7" st="7"/>
                                            </p:txEl>
                                          </p:spTgt>
                                        </p:tgtEl>
                                        <p:attrNameLst>
                                          <p:attrName>style.visibility</p:attrName>
                                        </p:attrNameLst>
                                      </p:cBhvr>
                                      <p:to>
                                        <p:strVal val="visible"/>
                                      </p:to>
                                    </p:set>
                                    <p:animEffect filter="fade" transition="in">
                                      <p:cBhvr>
                                        <p:cTn dur="1000"/>
                                        <p:tgtEl>
                                          <p:spTgt spid="71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8" st="8"/>
                                            </p:txEl>
                                          </p:spTgt>
                                        </p:tgtEl>
                                        <p:attrNameLst>
                                          <p:attrName>style.visibility</p:attrName>
                                        </p:attrNameLst>
                                      </p:cBhvr>
                                      <p:to>
                                        <p:strVal val="visible"/>
                                      </p:to>
                                    </p:set>
                                    <p:animEffect filter="fade" transition="in">
                                      <p:cBhvr>
                                        <p:cTn dur="1000"/>
                                        <p:tgtEl>
                                          <p:spTgt spid="71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9" st="9"/>
                                            </p:txEl>
                                          </p:spTgt>
                                        </p:tgtEl>
                                        <p:attrNameLst>
                                          <p:attrName>style.visibility</p:attrName>
                                        </p:attrNameLst>
                                      </p:cBhvr>
                                      <p:to>
                                        <p:strVal val="visible"/>
                                      </p:to>
                                    </p:set>
                                    <p:animEffect filter="fade" transition="in">
                                      <p:cBhvr>
                                        <p:cTn dur="1000"/>
                                        <p:tgtEl>
                                          <p:spTgt spid="71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0" st="10"/>
                                            </p:txEl>
                                          </p:spTgt>
                                        </p:tgtEl>
                                        <p:attrNameLst>
                                          <p:attrName>style.visibility</p:attrName>
                                        </p:attrNameLst>
                                      </p:cBhvr>
                                      <p:to>
                                        <p:strVal val="visible"/>
                                      </p:to>
                                    </p:set>
                                    <p:animEffect filter="fade" transition="in">
                                      <p:cBhvr>
                                        <p:cTn dur="1000"/>
                                        <p:tgtEl>
                                          <p:spTgt spid="71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1" st="11"/>
                                            </p:txEl>
                                          </p:spTgt>
                                        </p:tgtEl>
                                        <p:attrNameLst>
                                          <p:attrName>style.visibility</p:attrName>
                                        </p:attrNameLst>
                                      </p:cBhvr>
                                      <p:to>
                                        <p:strVal val="visible"/>
                                      </p:to>
                                    </p:set>
                                    <p:animEffect filter="fade" transition="in">
                                      <p:cBhvr>
                                        <p:cTn dur="1000"/>
                                        <p:tgtEl>
                                          <p:spTgt spid="71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2" st="12"/>
                                            </p:txEl>
                                          </p:spTgt>
                                        </p:tgtEl>
                                        <p:attrNameLst>
                                          <p:attrName>style.visibility</p:attrName>
                                        </p:attrNameLst>
                                      </p:cBhvr>
                                      <p:to>
                                        <p:strVal val="visible"/>
                                      </p:to>
                                    </p:set>
                                    <p:animEffect filter="fade" transition="in">
                                      <p:cBhvr>
                                        <p:cTn dur="1000"/>
                                        <p:tgtEl>
                                          <p:spTgt spid="71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3" st="13"/>
                                            </p:txEl>
                                          </p:spTgt>
                                        </p:tgtEl>
                                        <p:attrNameLst>
                                          <p:attrName>style.visibility</p:attrName>
                                        </p:attrNameLst>
                                      </p:cBhvr>
                                      <p:to>
                                        <p:strVal val="visible"/>
                                      </p:to>
                                    </p:set>
                                    <p:animEffect filter="fade" transition="in">
                                      <p:cBhvr>
                                        <p:cTn dur="1000"/>
                                        <p:tgtEl>
                                          <p:spTgt spid="712">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4" st="14"/>
                                            </p:txEl>
                                          </p:spTgt>
                                        </p:tgtEl>
                                        <p:attrNameLst>
                                          <p:attrName>style.visibility</p:attrName>
                                        </p:attrNameLst>
                                      </p:cBhvr>
                                      <p:to>
                                        <p:strVal val="visible"/>
                                      </p:to>
                                    </p:set>
                                    <p:animEffect filter="fade" transition="in">
                                      <p:cBhvr>
                                        <p:cTn dur="1000"/>
                                        <p:tgtEl>
                                          <p:spTgt spid="712">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5" st="15"/>
                                            </p:txEl>
                                          </p:spTgt>
                                        </p:tgtEl>
                                        <p:attrNameLst>
                                          <p:attrName>style.visibility</p:attrName>
                                        </p:attrNameLst>
                                      </p:cBhvr>
                                      <p:to>
                                        <p:strVal val="visible"/>
                                      </p:to>
                                    </p:set>
                                    <p:animEffect filter="fade" transition="in">
                                      <p:cBhvr>
                                        <p:cTn dur="1000"/>
                                        <p:tgtEl>
                                          <p:spTgt spid="712">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6" st="16"/>
                                            </p:txEl>
                                          </p:spTgt>
                                        </p:tgtEl>
                                        <p:attrNameLst>
                                          <p:attrName>style.visibility</p:attrName>
                                        </p:attrNameLst>
                                      </p:cBhvr>
                                      <p:to>
                                        <p:strVal val="visible"/>
                                      </p:to>
                                    </p:set>
                                    <p:animEffect filter="fade" transition="in">
                                      <p:cBhvr>
                                        <p:cTn dur="1000"/>
                                        <p:tgtEl>
                                          <p:spTgt spid="712">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7" st="17"/>
                                            </p:txEl>
                                          </p:spTgt>
                                        </p:tgtEl>
                                        <p:attrNameLst>
                                          <p:attrName>style.visibility</p:attrName>
                                        </p:attrNameLst>
                                      </p:cBhvr>
                                      <p:to>
                                        <p:strVal val="visible"/>
                                      </p:to>
                                    </p:set>
                                    <p:animEffect filter="fade" transition="in">
                                      <p:cBhvr>
                                        <p:cTn dur="1000"/>
                                        <p:tgtEl>
                                          <p:spTgt spid="712">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8" st="18"/>
                                            </p:txEl>
                                          </p:spTgt>
                                        </p:tgtEl>
                                        <p:attrNameLst>
                                          <p:attrName>style.visibility</p:attrName>
                                        </p:attrNameLst>
                                      </p:cBhvr>
                                      <p:to>
                                        <p:strVal val="visible"/>
                                      </p:to>
                                    </p:set>
                                    <p:animEffect filter="fade" transition="in">
                                      <p:cBhvr>
                                        <p:cTn dur="1000"/>
                                        <p:tgtEl>
                                          <p:spTgt spid="712">
                                            <p:txEl>
                                              <p:pRg end="18" st="1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57"/>
          <p:cNvSpPr txBox="1"/>
          <p:nvPr>
            <p:ph type="title"/>
          </p:nvPr>
        </p:nvSpPr>
        <p:spPr>
          <a:xfrm>
            <a:off x="457200" y="274638"/>
            <a:ext cx="8229600" cy="58259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Задача о рыбе</a:t>
            </a:r>
            <a:endParaRPr/>
          </a:p>
        </p:txBody>
      </p:sp>
      <p:sp>
        <p:nvSpPr>
          <p:cNvPr id="718" name="Google Shape;718;p57"/>
          <p:cNvSpPr txBox="1"/>
          <p:nvPr>
            <p:ph idx="1" type="body"/>
          </p:nvPr>
        </p:nvSpPr>
        <p:spPr>
          <a:xfrm>
            <a:off x="457200" y="1142985"/>
            <a:ext cx="8229600" cy="1785949"/>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None/>
            </a:pPr>
            <a:r>
              <a:rPr lang="ru-RU"/>
              <a:t>Дан набор костяшек домино. </a:t>
            </a:r>
            <a:endParaRPr/>
          </a:p>
          <a:p>
            <a:pPr indent="-342900" lvl="0" marL="342900" rtl="0" algn="l">
              <a:spcBef>
                <a:spcPts val="496"/>
              </a:spcBef>
              <a:spcAft>
                <a:spcPts val="0"/>
              </a:spcAft>
              <a:buClr>
                <a:schemeClr val="dk1"/>
              </a:buClr>
              <a:buSzPct val="100000"/>
              <a:buNone/>
            </a:pPr>
            <a:r>
              <a:rPr lang="ru-RU"/>
              <a:t>Нужно определить, можно ли из них построить рыбу (так расположить костяшки, чтобы они были все использованы, и последовательность начиналась и заканчивалась одним и тем же числом).</a:t>
            </a:r>
            <a:endParaRPr/>
          </a:p>
        </p:txBody>
      </p:sp>
      <p:sp>
        <p:nvSpPr>
          <p:cNvPr id="719" name="Google Shape;719;p57"/>
          <p:cNvSpPr/>
          <p:nvPr/>
        </p:nvSpPr>
        <p:spPr>
          <a:xfrm>
            <a:off x="1714480" y="3857628"/>
            <a:ext cx="357190" cy="357190"/>
          </a:xfrm>
          <a:prstGeom prst="ellipse">
            <a:avLst/>
          </a:prstGeom>
          <a:noFill/>
          <a:ln cap="flat" cmpd="sng" w="25400">
            <a:solidFill>
              <a:srgbClr val="395E89"/>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ru-RU" sz="1665">
                <a:solidFill>
                  <a:schemeClr val="dk1"/>
                </a:solidFill>
                <a:latin typeface="Calibri"/>
                <a:ea typeface="Calibri"/>
                <a:cs typeface="Calibri"/>
                <a:sym typeface="Calibri"/>
              </a:rPr>
              <a:t>1</a:t>
            </a:r>
            <a:endParaRPr sz="1665">
              <a:solidFill>
                <a:schemeClr val="dk1"/>
              </a:solidFill>
              <a:latin typeface="Calibri"/>
              <a:ea typeface="Calibri"/>
              <a:cs typeface="Calibri"/>
              <a:sym typeface="Calibri"/>
            </a:endParaRPr>
          </a:p>
        </p:txBody>
      </p:sp>
      <p:sp>
        <p:nvSpPr>
          <p:cNvPr id="720" name="Google Shape;720;p57"/>
          <p:cNvSpPr/>
          <p:nvPr/>
        </p:nvSpPr>
        <p:spPr>
          <a:xfrm>
            <a:off x="3214678" y="3643314"/>
            <a:ext cx="357190" cy="357190"/>
          </a:xfrm>
          <a:prstGeom prst="ellipse">
            <a:avLst/>
          </a:prstGeom>
          <a:noFill/>
          <a:ln cap="flat" cmpd="sng" w="25400">
            <a:solidFill>
              <a:srgbClr val="395E89"/>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ru-RU" sz="1665">
                <a:solidFill>
                  <a:schemeClr val="dk1"/>
                </a:solidFill>
                <a:latin typeface="Calibri"/>
                <a:ea typeface="Calibri"/>
                <a:cs typeface="Calibri"/>
                <a:sym typeface="Calibri"/>
              </a:rPr>
              <a:t>2</a:t>
            </a:r>
            <a:endParaRPr sz="1665">
              <a:solidFill>
                <a:schemeClr val="dk1"/>
              </a:solidFill>
              <a:latin typeface="Calibri"/>
              <a:ea typeface="Calibri"/>
              <a:cs typeface="Calibri"/>
              <a:sym typeface="Calibri"/>
            </a:endParaRPr>
          </a:p>
        </p:txBody>
      </p:sp>
      <p:sp>
        <p:nvSpPr>
          <p:cNvPr id="721" name="Google Shape;721;p57"/>
          <p:cNvSpPr/>
          <p:nvPr/>
        </p:nvSpPr>
        <p:spPr>
          <a:xfrm>
            <a:off x="1643042" y="6143644"/>
            <a:ext cx="357190" cy="357190"/>
          </a:xfrm>
          <a:prstGeom prst="ellipse">
            <a:avLst/>
          </a:prstGeom>
          <a:noFill/>
          <a:ln cap="flat" cmpd="sng" w="25400">
            <a:solidFill>
              <a:srgbClr val="395E89"/>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ru-RU" sz="1665">
                <a:solidFill>
                  <a:schemeClr val="dk1"/>
                </a:solidFill>
                <a:latin typeface="Calibri"/>
                <a:ea typeface="Calibri"/>
                <a:cs typeface="Calibri"/>
                <a:sym typeface="Calibri"/>
              </a:rPr>
              <a:t>4</a:t>
            </a:r>
            <a:endParaRPr sz="1665">
              <a:solidFill>
                <a:schemeClr val="dk1"/>
              </a:solidFill>
              <a:latin typeface="Calibri"/>
              <a:ea typeface="Calibri"/>
              <a:cs typeface="Calibri"/>
              <a:sym typeface="Calibri"/>
            </a:endParaRPr>
          </a:p>
        </p:txBody>
      </p:sp>
      <p:sp>
        <p:nvSpPr>
          <p:cNvPr id="722" name="Google Shape;722;p57"/>
          <p:cNvSpPr/>
          <p:nvPr/>
        </p:nvSpPr>
        <p:spPr>
          <a:xfrm>
            <a:off x="928662" y="5072074"/>
            <a:ext cx="357190" cy="357190"/>
          </a:xfrm>
          <a:prstGeom prst="ellipse">
            <a:avLst/>
          </a:prstGeom>
          <a:noFill/>
          <a:ln cap="flat" cmpd="sng" w="25400">
            <a:solidFill>
              <a:srgbClr val="395E89"/>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ru-RU" sz="1665">
                <a:solidFill>
                  <a:schemeClr val="dk1"/>
                </a:solidFill>
                <a:latin typeface="Calibri"/>
                <a:ea typeface="Calibri"/>
                <a:cs typeface="Calibri"/>
                <a:sym typeface="Calibri"/>
              </a:rPr>
              <a:t>3</a:t>
            </a:r>
            <a:endParaRPr sz="1665">
              <a:solidFill>
                <a:schemeClr val="dk1"/>
              </a:solidFill>
              <a:latin typeface="Calibri"/>
              <a:ea typeface="Calibri"/>
              <a:cs typeface="Calibri"/>
              <a:sym typeface="Calibri"/>
            </a:endParaRPr>
          </a:p>
        </p:txBody>
      </p:sp>
      <p:sp>
        <p:nvSpPr>
          <p:cNvPr id="723" name="Google Shape;723;p57"/>
          <p:cNvSpPr/>
          <p:nvPr/>
        </p:nvSpPr>
        <p:spPr>
          <a:xfrm>
            <a:off x="4214810" y="4572008"/>
            <a:ext cx="357190" cy="357190"/>
          </a:xfrm>
          <a:prstGeom prst="ellipse">
            <a:avLst/>
          </a:prstGeom>
          <a:noFill/>
          <a:ln cap="flat" cmpd="sng" w="25400">
            <a:solidFill>
              <a:srgbClr val="395E89"/>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ru-RU" sz="1665">
                <a:solidFill>
                  <a:schemeClr val="dk1"/>
                </a:solidFill>
                <a:latin typeface="Calibri"/>
                <a:ea typeface="Calibri"/>
                <a:cs typeface="Calibri"/>
                <a:sym typeface="Calibri"/>
              </a:rPr>
              <a:t>0</a:t>
            </a:r>
            <a:endParaRPr/>
          </a:p>
        </p:txBody>
      </p:sp>
      <p:sp>
        <p:nvSpPr>
          <p:cNvPr id="724" name="Google Shape;724;p57"/>
          <p:cNvSpPr/>
          <p:nvPr/>
        </p:nvSpPr>
        <p:spPr>
          <a:xfrm>
            <a:off x="4071934" y="5643578"/>
            <a:ext cx="357190" cy="357190"/>
          </a:xfrm>
          <a:prstGeom prst="ellipse">
            <a:avLst/>
          </a:prstGeom>
          <a:noFill/>
          <a:ln cap="flat" cmpd="sng" w="25400">
            <a:solidFill>
              <a:srgbClr val="395E89"/>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ru-RU" sz="1665">
                <a:solidFill>
                  <a:schemeClr val="dk1"/>
                </a:solidFill>
                <a:latin typeface="Calibri"/>
                <a:ea typeface="Calibri"/>
                <a:cs typeface="Calibri"/>
                <a:sym typeface="Calibri"/>
              </a:rPr>
              <a:t>6</a:t>
            </a:r>
            <a:endParaRPr sz="1665">
              <a:solidFill>
                <a:schemeClr val="dk1"/>
              </a:solidFill>
              <a:latin typeface="Calibri"/>
              <a:ea typeface="Calibri"/>
              <a:cs typeface="Calibri"/>
              <a:sym typeface="Calibri"/>
            </a:endParaRPr>
          </a:p>
        </p:txBody>
      </p:sp>
      <p:sp>
        <p:nvSpPr>
          <p:cNvPr id="725" name="Google Shape;725;p57"/>
          <p:cNvSpPr/>
          <p:nvPr/>
        </p:nvSpPr>
        <p:spPr>
          <a:xfrm>
            <a:off x="3428992" y="6357958"/>
            <a:ext cx="357190" cy="357190"/>
          </a:xfrm>
          <a:prstGeom prst="ellipse">
            <a:avLst/>
          </a:prstGeom>
          <a:noFill/>
          <a:ln cap="flat" cmpd="sng" w="25400">
            <a:solidFill>
              <a:srgbClr val="395E89"/>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ru-RU" sz="1665">
                <a:solidFill>
                  <a:schemeClr val="dk1"/>
                </a:solidFill>
                <a:latin typeface="Calibri"/>
                <a:ea typeface="Calibri"/>
                <a:cs typeface="Calibri"/>
                <a:sym typeface="Calibri"/>
              </a:rPr>
              <a:t>5</a:t>
            </a:r>
            <a:endParaRPr sz="1665">
              <a:solidFill>
                <a:schemeClr val="dk1"/>
              </a:solidFill>
              <a:latin typeface="Calibri"/>
              <a:ea typeface="Calibri"/>
              <a:cs typeface="Calibri"/>
              <a:sym typeface="Calibri"/>
            </a:endParaRPr>
          </a:p>
        </p:txBody>
      </p:sp>
      <p:cxnSp>
        <p:nvCxnSpPr>
          <p:cNvPr id="726" name="Google Shape;726;p57"/>
          <p:cNvCxnSpPr>
            <a:stCxn id="719" idx="3"/>
            <a:endCxn id="722" idx="0"/>
          </p:cNvCxnSpPr>
          <p:nvPr/>
        </p:nvCxnSpPr>
        <p:spPr>
          <a:xfrm flipH="1">
            <a:off x="1107389" y="4162509"/>
            <a:ext cx="659400" cy="909600"/>
          </a:xfrm>
          <a:prstGeom prst="straightConnector1">
            <a:avLst/>
          </a:prstGeom>
          <a:noFill/>
          <a:ln cap="flat" cmpd="sng" w="31750">
            <a:solidFill>
              <a:srgbClr val="4A7DBA"/>
            </a:solidFill>
            <a:prstDash val="solid"/>
            <a:round/>
            <a:headEnd len="sm" w="sm" type="none"/>
            <a:tailEnd len="sm" w="sm" type="none"/>
          </a:ln>
        </p:spPr>
      </p:cxnSp>
      <p:cxnSp>
        <p:nvCxnSpPr>
          <p:cNvPr id="727" name="Google Shape;727;p57"/>
          <p:cNvCxnSpPr>
            <a:stCxn id="720" idx="3"/>
            <a:endCxn id="721" idx="0"/>
          </p:cNvCxnSpPr>
          <p:nvPr/>
        </p:nvCxnSpPr>
        <p:spPr>
          <a:xfrm flipH="1">
            <a:off x="1821587" y="3948195"/>
            <a:ext cx="1445400" cy="2195400"/>
          </a:xfrm>
          <a:prstGeom prst="straightConnector1">
            <a:avLst/>
          </a:prstGeom>
          <a:noFill/>
          <a:ln cap="flat" cmpd="sng" w="31750">
            <a:solidFill>
              <a:srgbClr val="4A7DBA"/>
            </a:solidFill>
            <a:prstDash val="solid"/>
            <a:round/>
            <a:headEnd len="sm" w="sm" type="none"/>
            <a:tailEnd len="sm" w="sm" type="none"/>
          </a:ln>
        </p:spPr>
      </p:cxnSp>
      <p:cxnSp>
        <p:nvCxnSpPr>
          <p:cNvPr id="728" name="Google Shape;728;p57"/>
          <p:cNvCxnSpPr>
            <a:stCxn id="723" idx="2"/>
            <a:endCxn id="722" idx="6"/>
          </p:cNvCxnSpPr>
          <p:nvPr/>
        </p:nvCxnSpPr>
        <p:spPr>
          <a:xfrm flipH="1">
            <a:off x="1285910" y="4750603"/>
            <a:ext cx="2928900" cy="500100"/>
          </a:xfrm>
          <a:prstGeom prst="straightConnector1">
            <a:avLst/>
          </a:prstGeom>
          <a:noFill/>
          <a:ln cap="flat" cmpd="sng" w="31750">
            <a:solidFill>
              <a:srgbClr val="4A7DBA"/>
            </a:solidFill>
            <a:prstDash val="solid"/>
            <a:round/>
            <a:headEnd len="sm" w="sm" type="none"/>
            <a:tailEnd len="sm" w="sm" type="none"/>
          </a:ln>
        </p:spPr>
      </p:cxnSp>
      <p:cxnSp>
        <p:nvCxnSpPr>
          <p:cNvPr id="729" name="Google Shape;729;p57"/>
          <p:cNvCxnSpPr>
            <a:stCxn id="722" idx="4"/>
            <a:endCxn id="721" idx="1"/>
          </p:cNvCxnSpPr>
          <p:nvPr/>
        </p:nvCxnSpPr>
        <p:spPr>
          <a:xfrm>
            <a:off x="1107257" y="5429264"/>
            <a:ext cx="588000" cy="766800"/>
          </a:xfrm>
          <a:prstGeom prst="straightConnector1">
            <a:avLst/>
          </a:prstGeom>
          <a:noFill/>
          <a:ln cap="flat" cmpd="sng" w="31750">
            <a:solidFill>
              <a:srgbClr val="4A7DBA"/>
            </a:solidFill>
            <a:prstDash val="solid"/>
            <a:round/>
            <a:headEnd len="sm" w="sm" type="none"/>
            <a:tailEnd len="sm" w="sm" type="none"/>
          </a:ln>
        </p:spPr>
      </p:cxnSp>
      <p:cxnSp>
        <p:nvCxnSpPr>
          <p:cNvPr id="730" name="Google Shape;730;p57"/>
          <p:cNvCxnSpPr>
            <a:stCxn id="721" idx="6"/>
            <a:endCxn id="724" idx="2"/>
          </p:cNvCxnSpPr>
          <p:nvPr/>
        </p:nvCxnSpPr>
        <p:spPr>
          <a:xfrm flipH="1" rot="10800000">
            <a:off x="2000232" y="5822139"/>
            <a:ext cx="2071800" cy="500100"/>
          </a:xfrm>
          <a:prstGeom prst="straightConnector1">
            <a:avLst/>
          </a:prstGeom>
          <a:noFill/>
          <a:ln cap="flat" cmpd="sng" w="31750">
            <a:solidFill>
              <a:srgbClr val="4A7DBA"/>
            </a:solidFill>
            <a:prstDash val="solid"/>
            <a:round/>
            <a:headEnd len="sm" w="sm" type="none"/>
            <a:tailEnd len="sm" w="sm" type="none"/>
          </a:ln>
        </p:spPr>
      </p:cxnSp>
      <p:cxnSp>
        <p:nvCxnSpPr>
          <p:cNvPr id="731" name="Google Shape;731;p57"/>
          <p:cNvCxnSpPr>
            <a:stCxn id="721" idx="5"/>
            <a:endCxn id="725" idx="2"/>
          </p:cNvCxnSpPr>
          <p:nvPr/>
        </p:nvCxnSpPr>
        <p:spPr>
          <a:xfrm>
            <a:off x="1947923" y="6448525"/>
            <a:ext cx="1481100" cy="87900"/>
          </a:xfrm>
          <a:prstGeom prst="straightConnector1">
            <a:avLst/>
          </a:prstGeom>
          <a:noFill/>
          <a:ln cap="flat" cmpd="sng" w="31750">
            <a:solidFill>
              <a:srgbClr val="4A7DBA"/>
            </a:solidFill>
            <a:prstDash val="solid"/>
            <a:round/>
            <a:headEnd len="sm" w="sm" type="none"/>
            <a:tailEnd len="sm" w="sm" type="none"/>
          </a:ln>
        </p:spPr>
      </p:cxnSp>
      <p:cxnSp>
        <p:nvCxnSpPr>
          <p:cNvPr id="732" name="Google Shape;732;p57"/>
          <p:cNvCxnSpPr>
            <a:stCxn id="719" idx="5"/>
            <a:endCxn id="725" idx="1"/>
          </p:cNvCxnSpPr>
          <p:nvPr/>
        </p:nvCxnSpPr>
        <p:spPr>
          <a:xfrm>
            <a:off x="2019361" y="4162509"/>
            <a:ext cx="1461900" cy="2247900"/>
          </a:xfrm>
          <a:prstGeom prst="straightConnector1">
            <a:avLst/>
          </a:prstGeom>
          <a:noFill/>
          <a:ln cap="flat" cmpd="sng" w="31750">
            <a:solidFill>
              <a:srgbClr val="4A7DBA"/>
            </a:solidFill>
            <a:prstDash val="solid"/>
            <a:round/>
            <a:headEnd len="sm" w="sm" type="none"/>
            <a:tailEnd len="sm" w="sm" type="none"/>
          </a:ln>
        </p:spPr>
      </p:cxnSp>
      <p:cxnSp>
        <p:nvCxnSpPr>
          <p:cNvPr id="733" name="Google Shape;733;p57"/>
          <p:cNvCxnSpPr>
            <a:stCxn id="724" idx="3"/>
            <a:endCxn id="725" idx="6"/>
          </p:cNvCxnSpPr>
          <p:nvPr/>
        </p:nvCxnSpPr>
        <p:spPr>
          <a:xfrm flipH="1">
            <a:off x="3786143" y="5948459"/>
            <a:ext cx="338100" cy="588000"/>
          </a:xfrm>
          <a:prstGeom prst="straightConnector1">
            <a:avLst/>
          </a:prstGeom>
          <a:noFill/>
          <a:ln cap="flat" cmpd="sng" w="31750">
            <a:solidFill>
              <a:srgbClr val="4A7DBA"/>
            </a:solidFill>
            <a:prstDash val="solid"/>
            <a:round/>
            <a:headEnd len="sm" w="sm" type="none"/>
            <a:tailEnd len="sm" w="sm" type="none"/>
          </a:ln>
        </p:spPr>
      </p:cxnSp>
      <p:cxnSp>
        <p:nvCxnSpPr>
          <p:cNvPr id="734" name="Google Shape;734;p57"/>
          <p:cNvCxnSpPr>
            <a:stCxn id="720" idx="2"/>
            <a:endCxn id="719" idx="7"/>
          </p:cNvCxnSpPr>
          <p:nvPr/>
        </p:nvCxnSpPr>
        <p:spPr>
          <a:xfrm flipH="1">
            <a:off x="2019478" y="3821909"/>
            <a:ext cx="1195200" cy="87900"/>
          </a:xfrm>
          <a:prstGeom prst="straightConnector1">
            <a:avLst/>
          </a:prstGeom>
          <a:noFill/>
          <a:ln cap="flat" cmpd="sng" w="31750">
            <a:solidFill>
              <a:srgbClr val="4A7DBA"/>
            </a:solidFill>
            <a:prstDash val="solid"/>
            <a:round/>
            <a:headEnd len="sm" w="sm" type="none"/>
            <a:tailEnd len="sm" w="sm" type="none"/>
          </a:ln>
        </p:spPr>
      </p:cxnSp>
      <p:cxnSp>
        <p:nvCxnSpPr>
          <p:cNvPr id="735" name="Google Shape;735;p57"/>
          <p:cNvCxnSpPr>
            <a:stCxn id="720" idx="5"/>
            <a:endCxn id="723" idx="1"/>
          </p:cNvCxnSpPr>
          <p:nvPr/>
        </p:nvCxnSpPr>
        <p:spPr>
          <a:xfrm>
            <a:off x="3519559" y="3948195"/>
            <a:ext cx="747600" cy="676200"/>
          </a:xfrm>
          <a:prstGeom prst="straightConnector1">
            <a:avLst/>
          </a:prstGeom>
          <a:noFill/>
          <a:ln cap="flat" cmpd="sng" w="31750">
            <a:solidFill>
              <a:srgbClr val="4A7DBA"/>
            </a:solidFill>
            <a:prstDash val="solid"/>
            <a:round/>
            <a:headEnd len="sm" w="sm" type="none"/>
            <a:tailEnd len="sm" w="sm" type="none"/>
          </a:ln>
        </p:spPr>
      </p:cxnSp>
      <p:cxnSp>
        <p:nvCxnSpPr>
          <p:cNvPr id="736" name="Google Shape;736;p57"/>
          <p:cNvCxnSpPr>
            <a:stCxn id="723" idx="3"/>
            <a:endCxn id="721" idx="7"/>
          </p:cNvCxnSpPr>
          <p:nvPr/>
        </p:nvCxnSpPr>
        <p:spPr>
          <a:xfrm flipH="1">
            <a:off x="1947819" y="4876889"/>
            <a:ext cx="2319300" cy="1319100"/>
          </a:xfrm>
          <a:prstGeom prst="straightConnector1">
            <a:avLst/>
          </a:prstGeom>
          <a:noFill/>
          <a:ln cap="flat" cmpd="sng" w="31750">
            <a:solidFill>
              <a:srgbClr val="4A7DBA"/>
            </a:solidFill>
            <a:prstDash val="solid"/>
            <a:round/>
            <a:headEnd len="sm" w="sm" type="none"/>
            <a:tailEnd len="sm" w="sm" type="none"/>
          </a:ln>
        </p:spPr>
      </p:cxnSp>
      <p:cxnSp>
        <p:nvCxnSpPr>
          <p:cNvPr id="737" name="Google Shape;737;p57"/>
          <p:cNvCxnSpPr>
            <a:stCxn id="723" idx="4"/>
            <a:endCxn id="724" idx="0"/>
          </p:cNvCxnSpPr>
          <p:nvPr/>
        </p:nvCxnSpPr>
        <p:spPr>
          <a:xfrm flipH="1">
            <a:off x="4250605" y="4929198"/>
            <a:ext cx="142800" cy="714300"/>
          </a:xfrm>
          <a:prstGeom prst="straightConnector1">
            <a:avLst/>
          </a:prstGeom>
          <a:noFill/>
          <a:ln cap="flat" cmpd="sng" w="31750">
            <a:solidFill>
              <a:srgbClr val="4A7DBA"/>
            </a:solidFill>
            <a:prstDash val="solid"/>
            <a:round/>
            <a:headEnd len="sm" w="sm" type="none"/>
            <a:tailEnd len="sm" w="sm" type="none"/>
          </a:ln>
        </p:spPr>
      </p:cxnSp>
      <p:cxnSp>
        <p:nvCxnSpPr>
          <p:cNvPr id="738" name="Google Shape;738;p57"/>
          <p:cNvCxnSpPr>
            <a:stCxn id="722" idx="5"/>
            <a:endCxn id="724" idx="1"/>
          </p:cNvCxnSpPr>
          <p:nvPr/>
        </p:nvCxnSpPr>
        <p:spPr>
          <a:xfrm>
            <a:off x="1233543" y="5376955"/>
            <a:ext cx="2890800" cy="318900"/>
          </a:xfrm>
          <a:prstGeom prst="straightConnector1">
            <a:avLst/>
          </a:prstGeom>
          <a:noFill/>
          <a:ln cap="flat" cmpd="sng" w="31750">
            <a:solidFill>
              <a:srgbClr val="4A7DBA"/>
            </a:solidFill>
            <a:prstDash val="solid"/>
            <a:round/>
            <a:headEnd len="sm" w="sm" type="none"/>
            <a:tailEnd len="sm" w="sm" type="none"/>
          </a:ln>
        </p:spPr>
      </p:cxnSp>
      <p:cxnSp>
        <p:nvCxnSpPr>
          <p:cNvPr id="739" name="Google Shape;739;p57"/>
          <p:cNvCxnSpPr>
            <a:stCxn id="719" idx="4"/>
            <a:endCxn id="721" idx="0"/>
          </p:cNvCxnSpPr>
          <p:nvPr/>
        </p:nvCxnSpPr>
        <p:spPr>
          <a:xfrm flipH="1">
            <a:off x="1821675" y="4214818"/>
            <a:ext cx="71400" cy="1928700"/>
          </a:xfrm>
          <a:prstGeom prst="straightConnector1">
            <a:avLst/>
          </a:prstGeom>
          <a:noFill/>
          <a:ln cap="flat" cmpd="sng" w="31750">
            <a:solidFill>
              <a:srgbClr val="4A7DBA"/>
            </a:solidFill>
            <a:prstDash val="solid"/>
            <a:round/>
            <a:headEnd len="sm" w="sm" type="none"/>
            <a:tailEnd len="sm" w="sm" type="none"/>
          </a:ln>
        </p:spPr>
      </p:cxnSp>
      <p:cxnSp>
        <p:nvCxnSpPr>
          <p:cNvPr id="740" name="Google Shape;740;p57"/>
          <p:cNvCxnSpPr>
            <a:stCxn id="720" idx="4"/>
            <a:endCxn id="725" idx="0"/>
          </p:cNvCxnSpPr>
          <p:nvPr/>
        </p:nvCxnSpPr>
        <p:spPr>
          <a:xfrm>
            <a:off x="3393273" y="4000504"/>
            <a:ext cx="214200" cy="2357400"/>
          </a:xfrm>
          <a:prstGeom prst="straightConnector1">
            <a:avLst/>
          </a:prstGeom>
          <a:noFill/>
          <a:ln cap="flat" cmpd="sng" w="31750">
            <a:solidFill>
              <a:srgbClr val="4A7DBA"/>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8">
                                            <p:txEl>
                                              <p:pRg end="0" st="0"/>
                                            </p:txEl>
                                          </p:spTgt>
                                        </p:tgtEl>
                                        <p:attrNameLst>
                                          <p:attrName>style.visibility</p:attrName>
                                        </p:attrNameLst>
                                      </p:cBhvr>
                                      <p:to>
                                        <p:strVal val="visible"/>
                                      </p:to>
                                    </p:set>
                                    <p:animEffect filter="fade" transition="in">
                                      <p:cBhvr>
                                        <p:cTn dur="1000"/>
                                        <p:tgtEl>
                                          <p:spTgt spid="7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8">
                                            <p:txEl>
                                              <p:pRg end="1" st="1"/>
                                            </p:txEl>
                                          </p:spTgt>
                                        </p:tgtEl>
                                        <p:attrNameLst>
                                          <p:attrName>style.visibility</p:attrName>
                                        </p:attrNameLst>
                                      </p:cBhvr>
                                      <p:to>
                                        <p:strVal val="visible"/>
                                      </p:to>
                                    </p:set>
                                    <p:animEffect filter="fade" transition="in">
                                      <p:cBhvr>
                                        <p:cTn dur="1000"/>
                                        <p:tgtEl>
                                          <p:spTgt spid="7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58"/>
          <p:cNvSpPr txBox="1"/>
          <p:nvPr>
            <p:ph type="title"/>
          </p:nvPr>
        </p:nvSpPr>
        <p:spPr>
          <a:xfrm>
            <a:off x="457200" y="274638"/>
            <a:ext cx="8229600" cy="51115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b="1" lang="ru-RU" sz="3200"/>
              <a:t>Гамильтоновы пути и циклы</a:t>
            </a:r>
            <a:endParaRPr sz="3200"/>
          </a:p>
        </p:txBody>
      </p:sp>
      <p:sp>
        <p:nvSpPr>
          <p:cNvPr id="746" name="Google Shape;746;p58"/>
          <p:cNvSpPr txBox="1"/>
          <p:nvPr>
            <p:ph idx="1" type="body"/>
          </p:nvPr>
        </p:nvSpPr>
        <p:spPr>
          <a:xfrm>
            <a:off x="457200" y="714356"/>
            <a:ext cx="8229600" cy="3362716"/>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spcBef>
                <a:spcPts val="0"/>
              </a:spcBef>
              <a:spcAft>
                <a:spcPts val="0"/>
              </a:spcAft>
              <a:buClr>
                <a:srgbClr val="FF0000"/>
              </a:buClr>
              <a:buSzPct val="100000"/>
              <a:buNone/>
            </a:pPr>
            <a:r>
              <a:rPr i="1" lang="ru-RU">
                <a:solidFill>
                  <a:srgbClr val="FF0000"/>
                </a:solidFill>
              </a:rPr>
              <a:t>Гамильтоновым циклом</a:t>
            </a:r>
            <a:r>
              <a:rPr lang="ru-RU">
                <a:solidFill>
                  <a:srgbClr val="FF0000"/>
                </a:solidFill>
              </a:rPr>
              <a:t> </a:t>
            </a:r>
            <a:r>
              <a:rPr lang="ru-RU"/>
              <a:t>(</a:t>
            </a:r>
            <a:r>
              <a:rPr i="1" lang="ru-RU"/>
              <a:t>путем</a:t>
            </a:r>
            <a:r>
              <a:rPr lang="ru-RU"/>
              <a:t>) называют простой цикл (путь), содержащий </a:t>
            </a:r>
            <a:r>
              <a:rPr b="1" lang="ru-RU"/>
              <a:t>все вершины </a:t>
            </a:r>
            <a:r>
              <a:rPr lang="ru-RU"/>
              <a:t>графа. </a:t>
            </a:r>
            <a:endParaRPr/>
          </a:p>
          <a:p>
            <a:pPr indent="-342900" lvl="0" marL="342900" rtl="0" algn="just">
              <a:spcBef>
                <a:spcPts val="592"/>
              </a:spcBef>
              <a:spcAft>
                <a:spcPts val="0"/>
              </a:spcAft>
              <a:buClr>
                <a:schemeClr val="dk1"/>
              </a:buClr>
              <a:buSzPct val="100000"/>
              <a:buNone/>
            </a:pPr>
            <a:r>
              <a:rPr lang="ru-RU"/>
              <a:t>Т.е. это такой граф, в котором существует цикл, проходящий через каждую вершину графа </a:t>
            </a:r>
            <a:r>
              <a:rPr lang="ru-RU" u="sng"/>
              <a:t>ровно один раз.</a:t>
            </a:r>
            <a:endParaRPr/>
          </a:p>
          <a:p>
            <a:pPr indent="-342900" lvl="0" marL="342900" rtl="0" algn="just">
              <a:spcBef>
                <a:spcPts val="592"/>
              </a:spcBef>
              <a:spcAft>
                <a:spcPts val="0"/>
              </a:spcAft>
              <a:buClr>
                <a:schemeClr val="dk1"/>
              </a:buClr>
              <a:buSzPct val="100000"/>
              <a:buNone/>
            </a:pPr>
            <a:r>
              <a:rPr lang="ru-RU"/>
              <a:t>Граф, содержащий гамильтонов цикл, называется </a:t>
            </a:r>
            <a:r>
              <a:rPr i="1" lang="ru-RU">
                <a:solidFill>
                  <a:srgbClr val="FF0000"/>
                </a:solidFill>
              </a:rPr>
              <a:t>гамильтоновым графом</a:t>
            </a:r>
            <a:r>
              <a:rPr lang="ru-RU"/>
              <a:t>.</a:t>
            </a:r>
            <a:endParaRPr/>
          </a:p>
          <a:p>
            <a:pPr indent="-342900" lvl="0" marL="342900" rtl="0" algn="l">
              <a:spcBef>
                <a:spcPts val="592"/>
              </a:spcBef>
              <a:spcAft>
                <a:spcPts val="0"/>
              </a:spcAft>
              <a:buClr>
                <a:schemeClr val="dk1"/>
              </a:buClr>
              <a:buSzPct val="100000"/>
              <a:buNone/>
            </a:pPr>
            <a:r>
              <a:t/>
            </a:r>
            <a:endParaRPr/>
          </a:p>
        </p:txBody>
      </p:sp>
      <p:pic>
        <p:nvPicPr>
          <p:cNvPr descr="http://www.intuit.ru/department/algorithms/gaa/8/8-1.gif" id="747" name="Google Shape;747;p58"/>
          <p:cNvPicPr preferRelativeResize="0"/>
          <p:nvPr/>
        </p:nvPicPr>
        <p:blipFill rotWithShape="1">
          <a:blip r:embed="rId3">
            <a:alphaModFix/>
          </a:blip>
          <a:srcRect b="0" l="0" r="0" t="0"/>
          <a:stretch/>
        </p:blipFill>
        <p:spPr>
          <a:xfrm>
            <a:off x="185678" y="4221088"/>
            <a:ext cx="8501122" cy="21431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6">
                                            <p:txEl>
                                              <p:pRg end="0" st="0"/>
                                            </p:txEl>
                                          </p:spTgt>
                                        </p:tgtEl>
                                        <p:attrNameLst>
                                          <p:attrName>style.visibility</p:attrName>
                                        </p:attrNameLst>
                                      </p:cBhvr>
                                      <p:to>
                                        <p:strVal val="visible"/>
                                      </p:to>
                                    </p:set>
                                    <p:animEffect filter="fade" transition="in">
                                      <p:cBhvr>
                                        <p:cTn dur="1000"/>
                                        <p:tgtEl>
                                          <p:spTgt spid="7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6">
                                            <p:txEl>
                                              <p:pRg end="1" st="1"/>
                                            </p:txEl>
                                          </p:spTgt>
                                        </p:tgtEl>
                                        <p:attrNameLst>
                                          <p:attrName>style.visibility</p:attrName>
                                        </p:attrNameLst>
                                      </p:cBhvr>
                                      <p:to>
                                        <p:strVal val="visible"/>
                                      </p:to>
                                    </p:set>
                                    <p:animEffect filter="fade" transition="in">
                                      <p:cBhvr>
                                        <p:cTn dur="1000"/>
                                        <p:tgtEl>
                                          <p:spTgt spid="7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6">
                                            <p:txEl>
                                              <p:pRg end="2" st="2"/>
                                            </p:txEl>
                                          </p:spTgt>
                                        </p:tgtEl>
                                        <p:attrNameLst>
                                          <p:attrName>style.visibility</p:attrName>
                                        </p:attrNameLst>
                                      </p:cBhvr>
                                      <p:to>
                                        <p:strVal val="visible"/>
                                      </p:to>
                                    </p:set>
                                    <p:animEffect filter="fade" transition="in">
                                      <p:cBhvr>
                                        <p:cTn dur="1000"/>
                                        <p:tgtEl>
                                          <p:spTgt spid="7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6">
                                            <p:txEl>
                                              <p:pRg end="3" st="3"/>
                                            </p:txEl>
                                          </p:spTgt>
                                        </p:tgtEl>
                                        <p:attrNameLst>
                                          <p:attrName>style.visibility</p:attrName>
                                        </p:attrNameLst>
                                      </p:cBhvr>
                                      <p:to>
                                        <p:strVal val="visible"/>
                                      </p:to>
                                    </p:set>
                                    <p:animEffect filter="fade" transition="in">
                                      <p:cBhvr>
                                        <p:cTn dur="1000"/>
                                        <p:tgtEl>
                                          <p:spTgt spid="7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pic>
        <p:nvPicPr>
          <p:cNvPr descr="http://lmatrix.ru/uploads/images/130373204189.jpg" id="752" name="Google Shape;752;p59"/>
          <p:cNvPicPr preferRelativeResize="0"/>
          <p:nvPr/>
        </p:nvPicPr>
        <p:blipFill rotWithShape="1">
          <a:blip r:embed="rId3">
            <a:alphaModFix/>
          </a:blip>
          <a:srcRect b="0" l="0" r="0" t="0"/>
          <a:stretch/>
        </p:blipFill>
        <p:spPr>
          <a:xfrm>
            <a:off x="464229" y="1268759"/>
            <a:ext cx="2811627" cy="2701319"/>
          </a:xfrm>
          <a:prstGeom prst="rect">
            <a:avLst/>
          </a:prstGeom>
          <a:noFill/>
          <a:ln>
            <a:noFill/>
          </a:ln>
        </p:spPr>
      </p:pic>
      <p:sp>
        <p:nvSpPr>
          <p:cNvPr id="753" name="Google Shape;753;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ru-RU"/>
              <a:t>Гамильтоновы пути и циклы</a:t>
            </a:r>
            <a:endParaRPr/>
          </a:p>
        </p:txBody>
      </p:sp>
      <p:sp>
        <p:nvSpPr>
          <p:cNvPr id="754" name="Google Shape;754;p59"/>
          <p:cNvSpPr txBox="1"/>
          <p:nvPr>
            <p:ph idx="1" type="body"/>
          </p:nvPr>
        </p:nvSpPr>
        <p:spPr>
          <a:xfrm>
            <a:off x="3428992" y="1268759"/>
            <a:ext cx="5429288" cy="531460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just">
              <a:spcBef>
                <a:spcPts val="0"/>
              </a:spcBef>
              <a:spcAft>
                <a:spcPts val="0"/>
              </a:spcAft>
              <a:buClr>
                <a:schemeClr val="dk1"/>
              </a:buClr>
              <a:buSzPct val="100000"/>
              <a:buChar char="•"/>
            </a:pPr>
            <a:r>
              <a:rPr lang="ru-RU"/>
              <a:t>Графы названы в честь ирландского математика У. Гамильтона, который исследовал задачу «кругосветного путешествия» по додекаэдру. В этой задаче вершины додекаэдра символизировали известные города, такие как Брюссель, Амстердам, Эдинбург, Пекин, Прага, Дели, Франкфурт и др., а рёбра — соединяющие их дороги.</a:t>
            </a:r>
            <a:endParaRPr/>
          </a:p>
          <a:p>
            <a:pPr indent="0" lvl="0" marL="0" rtl="0" algn="just">
              <a:spcBef>
                <a:spcPts val="496"/>
              </a:spcBef>
              <a:spcAft>
                <a:spcPts val="0"/>
              </a:spcAft>
              <a:buClr>
                <a:schemeClr val="dk1"/>
              </a:buClr>
              <a:buSzPct val="100000"/>
              <a:buNone/>
            </a:pPr>
            <a:r>
              <a:t/>
            </a:r>
            <a:endParaRPr/>
          </a:p>
          <a:p>
            <a:pPr indent="-342900" lvl="0" marL="342900" rtl="0" algn="just">
              <a:spcBef>
                <a:spcPts val="496"/>
              </a:spcBef>
              <a:spcAft>
                <a:spcPts val="0"/>
              </a:spcAft>
              <a:buClr>
                <a:schemeClr val="dk1"/>
              </a:buClr>
              <a:buSzPct val="100000"/>
              <a:buChar char="•"/>
            </a:pPr>
            <a:r>
              <a:rPr lang="ru-RU"/>
              <a:t> Путешествующий должен пройти «вокруг света», найдя путь, который проходит через все вершины ровно один раз</a:t>
            </a:r>
            <a:endParaRPr/>
          </a:p>
        </p:txBody>
      </p:sp>
      <p:pic>
        <p:nvPicPr>
          <p:cNvPr descr="http://lmatrix.ru/uploads/images/13037321649.jpg" id="755" name="Google Shape;755;p59"/>
          <p:cNvPicPr preferRelativeResize="0"/>
          <p:nvPr/>
        </p:nvPicPr>
        <p:blipFill rotWithShape="1">
          <a:blip r:embed="rId4">
            <a:alphaModFix/>
          </a:blip>
          <a:srcRect b="0" l="0" r="0" t="0"/>
          <a:stretch/>
        </p:blipFill>
        <p:spPr>
          <a:xfrm>
            <a:off x="285719" y="3970078"/>
            <a:ext cx="2811626" cy="2716178"/>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60"/>
          <p:cNvSpPr txBox="1"/>
          <p:nvPr>
            <p:ph type="title"/>
          </p:nvPr>
        </p:nvSpPr>
        <p:spPr>
          <a:xfrm>
            <a:off x="457200" y="125759"/>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ru-RU"/>
              <a:t>Гамильтоновы пути и циклы</a:t>
            </a:r>
            <a:endParaRPr/>
          </a:p>
        </p:txBody>
      </p:sp>
      <p:sp>
        <p:nvSpPr>
          <p:cNvPr id="761" name="Google Shape;761;p60"/>
          <p:cNvSpPr txBox="1"/>
          <p:nvPr>
            <p:ph idx="1" type="body"/>
          </p:nvPr>
        </p:nvSpPr>
        <p:spPr>
          <a:xfrm>
            <a:off x="251520" y="1268759"/>
            <a:ext cx="8606760" cy="531460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Clr>
                <a:schemeClr val="dk1"/>
              </a:buClr>
              <a:buSzPct val="100000"/>
              <a:buChar char="•"/>
            </a:pPr>
            <a:r>
              <a:rPr lang="ru-RU"/>
              <a:t>Есть  несколько  достаточных  условий  существования  гамильтоновых циклов в графе: </a:t>
            </a:r>
            <a:endParaRPr/>
          </a:p>
          <a:p>
            <a:pPr indent="-342900" lvl="0" marL="342900" rtl="0" algn="just">
              <a:spcBef>
                <a:spcPts val="592"/>
              </a:spcBef>
              <a:spcAft>
                <a:spcPts val="0"/>
              </a:spcAft>
              <a:buClr>
                <a:schemeClr val="dk1"/>
              </a:buClr>
              <a:buSzPct val="100000"/>
              <a:buChar char="•"/>
            </a:pPr>
            <a:r>
              <a:rPr lang="ru-RU"/>
              <a:t>1.  Всякий полный граф является гамильтоновым, так как он содержит простой цикл, которому принадлежат все вершины данного графа. </a:t>
            </a:r>
            <a:endParaRPr/>
          </a:p>
          <a:p>
            <a:pPr indent="-342900" lvl="0" marL="342900" rtl="0" algn="just">
              <a:spcBef>
                <a:spcPts val="592"/>
              </a:spcBef>
              <a:spcAft>
                <a:spcPts val="0"/>
              </a:spcAft>
              <a:buClr>
                <a:schemeClr val="dk1"/>
              </a:buClr>
              <a:buSzPct val="100000"/>
              <a:buChar char="•"/>
            </a:pPr>
            <a:r>
              <a:rPr lang="ru-RU"/>
              <a:t>2.  Если  граф,  помимо  простого  цикла,  проходящего  через  все  его  вершины, содержит и другие рѐбра, то он также является гамильтоновым. </a:t>
            </a:r>
            <a:endParaRPr/>
          </a:p>
          <a:p>
            <a:pPr indent="-342900" lvl="0" marL="342900" rtl="0" algn="just">
              <a:spcBef>
                <a:spcPts val="592"/>
              </a:spcBef>
              <a:spcAft>
                <a:spcPts val="0"/>
              </a:spcAft>
              <a:buClr>
                <a:schemeClr val="dk1"/>
              </a:buClr>
              <a:buSzPct val="100000"/>
              <a:buChar char="•"/>
            </a:pPr>
            <a:r>
              <a:rPr lang="ru-RU"/>
              <a:t>3.  Если  граф  имеет  один  гамильтонов  цикл,  то  он  может  иметь  и  другие гамильтоновы циклы.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ru-RU"/>
              <a:t>Критерии Гамильтона</a:t>
            </a:r>
            <a:endParaRPr/>
          </a:p>
        </p:txBody>
      </p:sp>
      <p:sp>
        <p:nvSpPr>
          <p:cNvPr id="767" name="Google Shape;767;p61"/>
          <p:cNvSpPr txBox="1"/>
          <p:nvPr>
            <p:ph idx="1" type="body"/>
          </p:nvPr>
        </p:nvSpPr>
        <p:spPr>
          <a:xfrm>
            <a:off x="457200" y="2000240"/>
            <a:ext cx="5186370" cy="347473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just">
              <a:spcBef>
                <a:spcPts val="0"/>
              </a:spcBef>
              <a:spcAft>
                <a:spcPts val="0"/>
              </a:spcAft>
              <a:buClr>
                <a:schemeClr val="dk1"/>
              </a:buClr>
              <a:buSzPct val="100000"/>
              <a:buChar char="•"/>
            </a:pPr>
            <a:r>
              <a:rPr lang="ru-RU"/>
              <a:t>Если в графе существуют вершины, степень которых меньше двух, он не гамильтонов.</a:t>
            </a:r>
            <a:endParaRPr/>
          </a:p>
          <a:p>
            <a:pPr indent="-185420" lvl="0" marL="342900" rtl="0" algn="just">
              <a:spcBef>
                <a:spcPts val="496"/>
              </a:spcBef>
              <a:spcAft>
                <a:spcPts val="0"/>
              </a:spcAft>
              <a:buClr>
                <a:schemeClr val="dk1"/>
              </a:buClr>
              <a:buSzPct val="100000"/>
              <a:buNone/>
            </a:pPr>
            <a:r>
              <a:t/>
            </a:r>
            <a:endParaRPr/>
          </a:p>
          <a:p>
            <a:pPr indent="-342900" lvl="0" marL="342900" rtl="0" algn="just">
              <a:spcBef>
                <a:spcPts val="496"/>
              </a:spcBef>
              <a:spcAft>
                <a:spcPts val="0"/>
              </a:spcAft>
              <a:buClr>
                <a:schemeClr val="dk1"/>
              </a:buClr>
              <a:buSzPct val="100000"/>
              <a:buChar char="•"/>
            </a:pPr>
            <a:r>
              <a:rPr lang="ru-RU"/>
              <a:t>Если в графе G, имеющем </a:t>
            </a:r>
            <a:r>
              <a:rPr i="1" lang="ru-RU"/>
              <a:t>n</a:t>
            </a:r>
            <a:r>
              <a:rPr lang="ru-RU"/>
              <a:t> вершин, степень каждой вершины не меньше, чем </a:t>
            </a:r>
            <a:r>
              <a:rPr i="1" lang="ru-RU"/>
              <a:t>n/2</a:t>
            </a:r>
            <a:r>
              <a:rPr lang="ru-RU"/>
              <a:t>, то граф G гамильтонов (обратное неверно).</a:t>
            </a:r>
            <a:endParaRPr/>
          </a:p>
          <a:p>
            <a:pPr indent="-185420" lvl="0" marL="342900" rtl="0" algn="just">
              <a:spcBef>
                <a:spcPts val="496"/>
              </a:spcBef>
              <a:spcAft>
                <a:spcPts val="0"/>
              </a:spcAft>
              <a:buClr>
                <a:schemeClr val="dk1"/>
              </a:buClr>
              <a:buSzPct val="100000"/>
              <a:buNone/>
            </a:pPr>
            <a:r>
              <a:t/>
            </a:r>
            <a:endParaRPr/>
          </a:p>
          <a:p>
            <a:pPr indent="-185420" lvl="0" marL="342900" rtl="0" algn="l">
              <a:spcBef>
                <a:spcPts val="496"/>
              </a:spcBef>
              <a:spcAft>
                <a:spcPts val="0"/>
              </a:spcAft>
              <a:buClr>
                <a:schemeClr val="dk1"/>
              </a:buClr>
              <a:buSzPct val="100000"/>
              <a:buNone/>
            </a:pPr>
            <a:r>
              <a:t/>
            </a:r>
            <a:endParaRPr/>
          </a:p>
        </p:txBody>
      </p:sp>
      <p:pic>
        <p:nvPicPr>
          <p:cNvPr descr="https://upload.wikimedia.org/wikipedia/commons/thumb/8/81/WilliamRowanHamilton.jpeg/220px-WilliamRowanHamilton.jpeg" id="768" name="Google Shape;768;p61"/>
          <p:cNvPicPr preferRelativeResize="0"/>
          <p:nvPr/>
        </p:nvPicPr>
        <p:blipFill rotWithShape="1">
          <a:blip r:embed="rId3">
            <a:alphaModFix/>
          </a:blip>
          <a:srcRect b="0" l="0" r="0" t="0"/>
          <a:stretch/>
        </p:blipFill>
        <p:spPr>
          <a:xfrm>
            <a:off x="6286511" y="1402231"/>
            <a:ext cx="2428891" cy="2960212"/>
          </a:xfrm>
          <a:prstGeom prst="rect">
            <a:avLst/>
          </a:prstGeom>
          <a:noFill/>
          <a:ln>
            <a:noFill/>
          </a:ln>
        </p:spPr>
      </p:pic>
      <p:sp>
        <p:nvSpPr>
          <p:cNvPr id="769" name="Google Shape;769;p61"/>
          <p:cNvSpPr txBox="1"/>
          <p:nvPr/>
        </p:nvSpPr>
        <p:spPr>
          <a:xfrm>
            <a:off x="6238419" y="4509120"/>
            <a:ext cx="242889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1800">
                <a:solidFill>
                  <a:schemeClr val="dk1"/>
                </a:solidFill>
                <a:latin typeface="Calibri"/>
                <a:ea typeface="Calibri"/>
                <a:cs typeface="Calibri"/>
                <a:sym typeface="Calibri"/>
              </a:rPr>
              <a:t>Сэр Уильям Роуэн Гамильтон (1805-1865)</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457200" y="274638"/>
            <a:ext cx="8229600" cy="43971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Пример</a:t>
            </a:r>
            <a:endParaRPr/>
          </a:p>
        </p:txBody>
      </p:sp>
      <p:sp>
        <p:nvSpPr>
          <p:cNvPr id="114" name="Google Shape;114;p17"/>
          <p:cNvSpPr txBox="1"/>
          <p:nvPr>
            <p:ph idx="1" type="body"/>
          </p:nvPr>
        </p:nvSpPr>
        <p:spPr>
          <a:xfrm>
            <a:off x="422430" y="5208680"/>
            <a:ext cx="8229600" cy="92869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ru-RU">
                <a:latin typeface="Times New Roman"/>
                <a:ea typeface="Times New Roman"/>
                <a:cs typeface="Times New Roman"/>
                <a:sym typeface="Times New Roman"/>
              </a:rPr>
              <a:t>   χ</a:t>
            </a:r>
            <a:r>
              <a:rPr lang="ru-RU"/>
              <a:t>(G</a:t>
            </a:r>
            <a:r>
              <a:rPr baseline="-25000" lang="ru-RU"/>
              <a:t>1</a:t>
            </a:r>
            <a:r>
              <a:rPr lang="ru-RU"/>
              <a:t>) = 3                                                 </a:t>
            </a:r>
            <a:r>
              <a:rPr lang="ru-RU">
                <a:latin typeface="Times New Roman"/>
                <a:ea typeface="Times New Roman"/>
                <a:cs typeface="Times New Roman"/>
                <a:sym typeface="Times New Roman"/>
              </a:rPr>
              <a:t>χ</a:t>
            </a:r>
            <a:r>
              <a:rPr lang="ru-RU"/>
              <a:t>(G</a:t>
            </a:r>
            <a:r>
              <a:rPr baseline="-25000" lang="ru-RU"/>
              <a:t>2</a:t>
            </a:r>
            <a:r>
              <a:rPr lang="ru-RU"/>
              <a:t>) = 4</a:t>
            </a:r>
            <a:endParaRPr/>
          </a:p>
        </p:txBody>
      </p:sp>
      <p:pic>
        <p:nvPicPr>
          <p:cNvPr descr="http://pgap.chat.ru/zap/images/zap250.gif" id="115" name="Google Shape;115;p17"/>
          <p:cNvPicPr preferRelativeResize="0"/>
          <p:nvPr/>
        </p:nvPicPr>
        <p:blipFill rotWithShape="1">
          <a:blip r:embed="rId3">
            <a:alphaModFix/>
          </a:blip>
          <a:srcRect b="0" l="0" r="0" t="0"/>
          <a:stretch/>
        </p:blipFill>
        <p:spPr>
          <a:xfrm>
            <a:off x="179512" y="2636912"/>
            <a:ext cx="8643998" cy="2571768"/>
          </a:xfrm>
          <a:prstGeom prst="rect">
            <a:avLst/>
          </a:prstGeom>
          <a:noFill/>
          <a:ln>
            <a:noFill/>
          </a:ln>
        </p:spPr>
      </p:pic>
      <p:sp>
        <p:nvSpPr>
          <p:cNvPr id="116" name="Google Shape;116;p17"/>
          <p:cNvSpPr/>
          <p:nvPr/>
        </p:nvSpPr>
        <p:spPr>
          <a:xfrm>
            <a:off x="457200" y="908720"/>
            <a:ext cx="8513484"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ru-RU" sz="2000" u="none" cap="none" strike="noStrike">
                <a:solidFill>
                  <a:schemeClr val="dk1"/>
                </a:solidFill>
                <a:latin typeface="Times New Roman"/>
                <a:ea typeface="Times New Roman"/>
                <a:cs typeface="Times New Roman"/>
                <a:sym typeface="Times New Roman"/>
              </a:rPr>
              <a:t>χ</a:t>
            </a:r>
            <a:r>
              <a:rPr b="0" i="0" lang="ru-RU" sz="2000" u="none" cap="none" strike="noStrike">
                <a:solidFill>
                  <a:schemeClr val="dk1"/>
                </a:solidFill>
                <a:latin typeface="Calibri"/>
                <a:ea typeface="Calibri"/>
                <a:cs typeface="Calibri"/>
                <a:sym typeface="Calibri"/>
              </a:rPr>
              <a:t>(G) = 1, когда у нас изолированная точка или пустой граф</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ru-RU" sz="2000">
                <a:solidFill>
                  <a:schemeClr val="dk1"/>
                </a:solidFill>
                <a:latin typeface="Times New Roman"/>
                <a:ea typeface="Times New Roman"/>
                <a:cs typeface="Times New Roman"/>
                <a:sym typeface="Times New Roman"/>
              </a:rPr>
              <a:t>χ</a:t>
            </a:r>
            <a:r>
              <a:rPr lang="ru-RU" sz="2000">
                <a:solidFill>
                  <a:schemeClr val="dk1"/>
                </a:solidFill>
                <a:latin typeface="Calibri"/>
                <a:ea typeface="Calibri"/>
                <a:cs typeface="Calibri"/>
                <a:sym typeface="Calibri"/>
              </a:rPr>
              <a:t>(G) = 2 , когда у нас двудольный граф и нет циклов нечётной длины</a:t>
            </a:r>
            <a:endParaRPr/>
          </a:p>
          <a:p>
            <a:pPr indent="0" lvl="0" marL="0" marR="0" rtl="0" algn="l">
              <a:spcBef>
                <a:spcPts val="0"/>
              </a:spcBef>
              <a:spcAft>
                <a:spcPts val="0"/>
              </a:spcAft>
              <a:buNone/>
            </a:pPr>
            <a:r>
              <a:rPr lang="ru-RU" sz="2000">
                <a:solidFill>
                  <a:schemeClr val="dk1"/>
                </a:solidFill>
                <a:latin typeface="Calibri"/>
                <a:ea typeface="Calibri"/>
                <a:cs typeface="Calibri"/>
                <a:sym typeface="Calibri"/>
              </a:rPr>
              <a:t>Для больших хроматических чисел уже сложно будет сказать какой это граф</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62"/>
          <p:cNvSpPr txBox="1"/>
          <p:nvPr>
            <p:ph type="title"/>
          </p:nvPr>
        </p:nvSpPr>
        <p:spPr>
          <a:xfrm>
            <a:off x="611560" y="32031"/>
            <a:ext cx="8229600" cy="588657"/>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br>
              <a:rPr b="1" lang="ru-RU"/>
            </a:br>
            <a:r>
              <a:rPr b="1" lang="ru-RU" sz="3600"/>
              <a:t>Алгоритм. </a:t>
            </a:r>
            <a:r>
              <a:rPr i="1" lang="ru-RU" sz="3600"/>
              <a:t>Поиск гамильтоновых циклов</a:t>
            </a:r>
            <a:br>
              <a:rPr lang="ru-RU"/>
            </a:br>
            <a:endParaRPr/>
          </a:p>
        </p:txBody>
      </p:sp>
      <p:sp>
        <p:nvSpPr>
          <p:cNvPr id="775" name="Google Shape;775;p62"/>
          <p:cNvSpPr txBox="1"/>
          <p:nvPr>
            <p:ph idx="1" type="body"/>
          </p:nvPr>
        </p:nvSpPr>
        <p:spPr>
          <a:xfrm>
            <a:off x="143508" y="621238"/>
            <a:ext cx="8856984" cy="5357850"/>
          </a:xfrm>
          <a:prstGeom prst="rect">
            <a:avLst/>
          </a:prstGeom>
          <a:noFill/>
          <a:ln>
            <a:noFill/>
          </a:ln>
        </p:spPr>
        <p:txBody>
          <a:bodyPr anchorCtr="0" anchor="t" bIns="45700" lIns="91425" spcFirstLastPara="1" rIns="91425" wrap="square" tIns="45700">
            <a:noAutofit/>
          </a:bodyPr>
          <a:lstStyle/>
          <a:p>
            <a:pPr indent="363538" lvl="0" marL="0" rtl="0" algn="just">
              <a:spcBef>
                <a:spcPts val="0"/>
              </a:spcBef>
              <a:spcAft>
                <a:spcPts val="0"/>
              </a:spcAft>
              <a:buClr>
                <a:schemeClr val="dk1"/>
              </a:buClr>
              <a:buSzPts val="1900"/>
              <a:buNone/>
            </a:pPr>
            <a:r>
              <a:rPr lang="ru-RU" sz="1900"/>
              <a:t>Существует несколько алгоритмов поиска гамильтоновых циклов в графе. Одним из наиболее эффективных является алгоритм, основанный на обходе в глубину (DFS).</a:t>
            </a:r>
            <a:endParaRPr/>
          </a:p>
          <a:p>
            <a:pPr indent="0" lvl="0" marL="0" rtl="0" algn="just">
              <a:spcBef>
                <a:spcPts val="0"/>
              </a:spcBef>
              <a:spcAft>
                <a:spcPts val="0"/>
              </a:spcAft>
              <a:buClr>
                <a:schemeClr val="dk1"/>
              </a:buClr>
              <a:buSzPts val="1900"/>
              <a:buNone/>
            </a:pPr>
            <a:r>
              <a:rPr lang="ru-RU" sz="1900"/>
              <a:t>Алгоритм:</a:t>
            </a:r>
            <a:endParaRPr/>
          </a:p>
          <a:p>
            <a:pPr indent="-457200" lvl="0" marL="457200" rtl="0" algn="just">
              <a:spcBef>
                <a:spcPts val="0"/>
              </a:spcBef>
              <a:spcAft>
                <a:spcPts val="0"/>
              </a:spcAft>
              <a:buClr>
                <a:schemeClr val="dk1"/>
              </a:buClr>
              <a:buSzPts val="1900"/>
              <a:buFont typeface="Calibri"/>
              <a:buAutoNum type="arabicPeriod"/>
            </a:pPr>
            <a:r>
              <a:rPr lang="ru-RU" sz="1900"/>
              <a:t>Выбрать произвольную вершину графа и пометить ее как текущую.</a:t>
            </a:r>
            <a:endParaRPr/>
          </a:p>
          <a:p>
            <a:pPr indent="-457200" lvl="0" marL="457200" rtl="0" algn="just">
              <a:spcBef>
                <a:spcPts val="0"/>
              </a:spcBef>
              <a:spcAft>
                <a:spcPts val="0"/>
              </a:spcAft>
              <a:buClr>
                <a:schemeClr val="dk1"/>
              </a:buClr>
              <a:buSzPts val="1900"/>
              <a:buFont typeface="Calibri"/>
              <a:buAutoNum type="arabicPeriod"/>
            </a:pPr>
            <a:r>
              <a:rPr lang="ru-RU" sz="1900"/>
              <a:t>Найти все непосещенные соседние вершины текущей вершины.</a:t>
            </a:r>
            <a:endParaRPr/>
          </a:p>
          <a:p>
            <a:pPr indent="-457200" lvl="0" marL="457200" rtl="0" algn="just">
              <a:spcBef>
                <a:spcPts val="0"/>
              </a:spcBef>
              <a:spcAft>
                <a:spcPts val="0"/>
              </a:spcAft>
              <a:buClr>
                <a:schemeClr val="dk1"/>
              </a:buClr>
              <a:buSzPts val="1900"/>
              <a:buFont typeface="Calibri"/>
              <a:buAutoNum type="arabicPeriod"/>
            </a:pPr>
            <a:r>
              <a:rPr lang="ru-RU" sz="1900"/>
              <a:t>Если все вершины графа были посещены и текущая вершина имеет ребро к начальной вершине, то построен цикл, и он является гамильтоновым циклом. Если нет, перейти к шагу 5.</a:t>
            </a:r>
            <a:endParaRPr/>
          </a:p>
          <a:p>
            <a:pPr indent="-457200" lvl="0" marL="457200" rtl="0" algn="just">
              <a:spcBef>
                <a:spcPts val="0"/>
              </a:spcBef>
              <a:spcAft>
                <a:spcPts val="0"/>
              </a:spcAft>
              <a:buClr>
                <a:schemeClr val="dk1"/>
              </a:buClr>
              <a:buSzPts val="1900"/>
              <a:buFont typeface="Calibri"/>
              <a:buAutoNum type="arabicPeriod"/>
            </a:pPr>
            <a:r>
              <a:rPr lang="ru-RU" sz="1900"/>
              <a:t>Для каждой непосещенной соседней вершины текущей вершины, пометить ее как посещенную и рекурсивно запустить этот алгоритм, начиная с этой вершины.</a:t>
            </a:r>
            <a:endParaRPr/>
          </a:p>
          <a:p>
            <a:pPr indent="-457200" lvl="0" marL="457200" rtl="0" algn="just">
              <a:spcBef>
                <a:spcPts val="0"/>
              </a:spcBef>
              <a:spcAft>
                <a:spcPts val="0"/>
              </a:spcAft>
              <a:buClr>
                <a:schemeClr val="dk1"/>
              </a:buClr>
              <a:buSzPts val="1900"/>
              <a:buFont typeface="Calibri"/>
              <a:buAutoNum type="arabicPeriod"/>
            </a:pPr>
            <a:r>
              <a:rPr lang="ru-RU" sz="1900"/>
              <a:t>Отметить текущую вершину как непосещенную и вернуться на один уровень вверх в рекурсии.</a:t>
            </a:r>
            <a:endParaRPr/>
          </a:p>
          <a:p>
            <a:pPr indent="363538" lvl="0" marL="0" rtl="0" algn="just">
              <a:spcBef>
                <a:spcPts val="0"/>
              </a:spcBef>
              <a:spcAft>
                <a:spcPts val="0"/>
              </a:spcAft>
              <a:buClr>
                <a:schemeClr val="dk1"/>
              </a:buClr>
              <a:buSzPts val="1900"/>
              <a:buNone/>
            </a:pPr>
            <a:r>
              <a:rPr lang="ru-RU" sz="1900"/>
              <a:t>Этот алгоритм проходит через все возможные пути в графе, и если гамильтонов цикл существует, то этот алгоритм найдет его. Однако, если гамильтонов цикл не существует, то этот алгоритм может продолжаться бесконечно.</a:t>
            </a:r>
            <a:endParaRPr/>
          </a:p>
          <a:p>
            <a:pPr indent="363538" lvl="0" marL="0" rtl="0" algn="just">
              <a:spcBef>
                <a:spcPts val="0"/>
              </a:spcBef>
              <a:spcAft>
                <a:spcPts val="0"/>
              </a:spcAft>
              <a:buClr>
                <a:schemeClr val="dk1"/>
              </a:buClr>
              <a:buSzPts val="1900"/>
              <a:buNone/>
            </a:pPr>
            <a:r>
              <a:rPr lang="ru-RU" sz="1900"/>
              <a:t>Существует также ряд более сложных алгоритмов, которые могут работать быстрее в некоторых случаях, но они обычно требуют большего количества вычислительных ресурсов и не всегда гарантируют нахождение гамильтонова цикла.</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5">
                                            <p:txEl>
                                              <p:pRg end="0" st="0"/>
                                            </p:txEl>
                                          </p:spTgt>
                                        </p:tgtEl>
                                        <p:attrNameLst>
                                          <p:attrName>style.visibility</p:attrName>
                                        </p:attrNameLst>
                                      </p:cBhvr>
                                      <p:to>
                                        <p:strVal val="visible"/>
                                      </p:to>
                                    </p:set>
                                    <p:animEffect filter="fade" transition="in">
                                      <p:cBhvr>
                                        <p:cTn dur="1000"/>
                                        <p:tgtEl>
                                          <p:spTgt spid="7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5">
                                            <p:txEl>
                                              <p:pRg end="1" st="1"/>
                                            </p:txEl>
                                          </p:spTgt>
                                        </p:tgtEl>
                                        <p:attrNameLst>
                                          <p:attrName>style.visibility</p:attrName>
                                        </p:attrNameLst>
                                      </p:cBhvr>
                                      <p:to>
                                        <p:strVal val="visible"/>
                                      </p:to>
                                    </p:set>
                                    <p:animEffect filter="fade" transition="in">
                                      <p:cBhvr>
                                        <p:cTn dur="1000"/>
                                        <p:tgtEl>
                                          <p:spTgt spid="7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5">
                                            <p:txEl>
                                              <p:pRg end="2" st="2"/>
                                            </p:txEl>
                                          </p:spTgt>
                                        </p:tgtEl>
                                        <p:attrNameLst>
                                          <p:attrName>style.visibility</p:attrName>
                                        </p:attrNameLst>
                                      </p:cBhvr>
                                      <p:to>
                                        <p:strVal val="visible"/>
                                      </p:to>
                                    </p:set>
                                    <p:animEffect filter="fade" transition="in">
                                      <p:cBhvr>
                                        <p:cTn dur="1000"/>
                                        <p:tgtEl>
                                          <p:spTgt spid="7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5">
                                            <p:txEl>
                                              <p:pRg end="3" st="3"/>
                                            </p:txEl>
                                          </p:spTgt>
                                        </p:tgtEl>
                                        <p:attrNameLst>
                                          <p:attrName>style.visibility</p:attrName>
                                        </p:attrNameLst>
                                      </p:cBhvr>
                                      <p:to>
                                        <p:strVal val="visible"/>
                                      </p:to>
                                    </p:set>
                                    <p:animEffect filter="fade" transition="in">
                                      <p:cBhvr>
                                        <p:cTn dur="1000"/>
                                        <p:tgtEl>
                                          <p:spTgt spid="7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5">
                                            <p:txEl>
                                              <p:pRg end="4" st="4"/>
                                            </p:txEl>
                                          </p:spTgt>
                                        </p:tgtEl>
                                        <p:attrNameLst>
                                          <p:attrName>style.visibility</p:attrName>
                                        </p:attrNameLst>
                                      </p:cBhvr>
                                      <p:to>
                                        <p:strVal val="visible"/>
                                      </p:to>
                                    </p:set>
                                    <p:animEffect filter="fade" transition="in">
                                      <p:cBhvr>
                                        <p:cTn dur="1000"/>
                                        <p:tgtEl>
                                          <p:spTgt spid="7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5">
                                            <p:txEl>
                                              <p:pRg end="5" st="5"/>
                                            </p:txEl>
                                          </p:spTgt>
                                        </p:tgtEl>
                                        <p:attrNameLst>
                                          <p:attrName>style.visibility</p:attrName>
                                        </p:attrNameLst>
                                      </p:cBhvr>
                                      <p:to>
                                        <p:strVal val="visible"/>
                                      </p:to>
                                    </p:set>
                                    <p:animEffect filter="fade" transition="in">
                                      <p:cBhvr>
                                        <p:cTn dur="1000"/>
                                        <p:tgtEl>
                                          <p:spTgt spid="77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5">
                                            <p:txEl>
                                              <p:pRg end="6" st="6"/>
                                            </p:txEl>
                                          </p:spTgt>
                                        </p:tgtEl>
                                        <p:attrNameLst>
                                          <p:attrName>style.visibility</p:attrName>
                                        </p:attrNameLst>
                                      </p:cBhvr>
                                      <p:to>
                                        <p:strVal val="visible"/>
                                      </p:to>
                                    </p:set>
                                    <p:animEffect filter="fade" transition="in">
                                      <p:cBhvr>
                                        <p:cTn dur="1000"/>
                                        <p:tgtEl>
                                          <p:spTgt spid="77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5">
                                            <p:txEl>
                                              <p:pRg end="7" st="7"/>
                                            </p:txEl>
                                          </p:spTgt>
                                        </p:tgtEl>
                                        <p:attrNameLst>
                                          <p:attrName>style.visibility</p:attrName>
                                        </p:attrNameLst>
                                      </p:cBhvr>
                                      <p:to>
                                        <p:strVal val="visible"/>
                                      </p:to>
                                    </p:set>
                                    <p:animEffect filter="fade" transition="in">
                                      <p:cBhvr>
                                        <p:cTn dur="1000"/>
                                        <p:tgtEl>
                                          <p:spTgt spid="77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5">
                                            <p:txEl>
                                              <p:pRg end="8" st="8"/>
                                            </p:txEl>
                                          </p:spTgt>
                                        </p:tgtEl>
                                        <p:attrNameLst>
                                          <p:attrName>style.visibility</p:attrName>
                                        </p:attrNameLst>
                                      </p:cBhvr>
                                      <p:to>
                                        <p:strVal val="visible"/>
                                      </p:to>
                                    </p:set>
                                    <p:animEffect filter="fade" transition="in">
                                      <p:cBhvr>
                                        <p:cTn dur="1000"/>
                                        <p:tgtEl>
                                          <p:spTgt spid="77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63"/>
          <p:cNvSpPr txBox="1"/>
          <p:nvPr>
            <p:ph type="title"/>
          </p:nvPr>
        </p:nvSpPr>
        <p:spPr>
          <a:xfrm>
            <a:off x="457200" y="274638"/>
            <a:ext cx="8229600" cy="93978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br>
              <a:rPr b="1" lang="ru-RU"/>
            </a:br>
            <a:r>
              <a:rPr b="1" lang="ru-RU" sz="3600"/>
              <a:t>Алгоритм. </a:t>
            </a:r>
            <a:r>
              <a:rPr i="1" lang="ru-RU" sz="3600"/>
              <a:t>Поиск гамильтоновых циклов</a:t>
            </a:r>
            <a:br>
              <a:rPr lang="ru-RU"/>
            </a:br>
            <a:endParaRPr/>
          </a:p>
        </p:txBody>
      </p:sp>
      <p:sp>
        <p:nvSpPr>
          <p:cNvPr id="781" name="Google Shape;781;p63"/>
          <p:cNvSpPr txBox="1"/>
          <p:nvPr>
            <p:ph idx="1" type="body"/>
          </p:nvPr>
        </p:nvSpPr>
        <p:spPr>
          <a:xfrm>
            <a:off x="457200" y="1071546"/>
            <a:ext cx="8229600" cy="535785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None/>
            </a:pPr>
            <a:r>
              <a:rPr lang="ru-RU"/>
              <a:t>выбрать произвольную вершину </a:t>
            </a:r>
            <a:r>
              <a:rPr i="1" lang="ru-RU"/>
              <a:t>a</a:t>
            </a:r>
            <a:endParaRPr/>
          </a:p>
          <a:p>
            <a:pPr indent="-342900" lvl="0" marL="342900" rtl="0" algn="l">
              <a:spcBef>
                <a:spcPts val="448"/>
              </a:spcBef>
              <a:spcAft>
                <a:spcPts val="0"/>
              </a:spcAft>
              <a:buClr>
                <a:schemeClr val="dk1"/>
              </a:buClr>
              <a:buSzPct val="100000"/>
              <a:buNone/>
            </a:pPr>
            <a:r>
              <a:rPr i="1" lang="ru-RU"/>
              <a:t>a → PATH</a:t>
            </a:r>
            <a:endParaRPr/>
          </a:p>
          <a:p>
            <a:pPr indent="-342900" lvl="0" marL="342900" rtl="0" algn="l">
              <a:spcBef>
                <a:spcPts val="448"/>
              </a:spcBef>
              <a:spcAft>
                <a:spcPts val="0"/>
              </a:spcAft>
              <a:buClr>
                <a:schemeClr val="dk1"/>
              </a:buClr>
              <a:buSzPct val="100000"/>
              <a:buNone/>
            </a:pPr>
            <a:r>
              <a:rPr i="1" lang="ru-RU"/>
              <a:t>N(a) ← V(a) //вершины, смежные с а</a:t>
            </a:r>
            <a:endParaRPr i="1"/>
          </a:p>
          <a:p>
            <a:pPr indent="-342900" lvl="0" marL="342900" rtl="0" algn="l">
              <a:spcBef>
                <a:spcPts val="448"/>
              </a:spcBef>
              <a:spcAft>
                <a:spcPts val="0"/>
              </a:spcAft>
              <a:buClr>
                <a:schemeClr val="dk1"/>
              </a:buClr>
              <a:buSzPct val="100000"/>
              <a:buNone/>
            </a:pPr>
            <a:r>
              <a:rPr b="1" lang="ru-RU"/>
              <a:t>пока </a:t>
            </a:r>
            <a:r>
              <a:rPr i="1" lang="ru-RU"/>
              <a:t>PATH </a:t>
            </a:r>
            <a:r>
              <a:rPr lang="ru-RU"/>
              <a:t>≠∅ </a:t>
            </a:r>
            <a:r>
              <a:rPr b="1" lang="ru-RU"/>
              <a:t>выполнять</a:t>
            </a:r>
            <a:endParaRPr/>
          </a:p>
          <a:p>
            <a:pPr indent="-342900" lvl="0" marL="342900" rtl="0" algn="l">
              <a:spcBef>
                <a:spcPts val="448"/>
              </a:spcBef>
              <a:spcAft>
                <a:spcPts val="0"/>
              </a:spcAft>
              <a:buClr>
                <a:schemeClr val="dk1"/>
              </a:buClr>
              <a:buSzPct val="100000"/>
              <a:buNone/>
            </a:pPr>
            <a:r>
              <a:rPr b="1" lang="ru-RU"/>
              <a:t>	</a:t>
            </a:r>
            <a:r>
              <a:rPr i="1" lang="ru-RU"/>
              <a:t>x</a:t>
            </a:r>
            <a:r>
              <a:rPr b="1" lang="ru-RU"/>
              <a:t> </a:t>
            </a:r>
            <a:r>
              <a:rPr lang="ru-RU"/>
              <a:t>← </a:t>
            </a:r>
            <a:r>
              <a:rPr i="1" lang="ru-RU"/>
              <a:t>top</a:t>
            </a:r>
            <a:r>
              <a:rPr lang="ru-RU"/>
              <a:t>(</a:t>
            </a:r>
            <a:r>
              <a:rPr i="1" lang="ru-RU"/>
              <a:t>PATH</a:t>
            </a:r>
            <a:r>
              <a:rPr lang="ru-RU"/>
              <a:t>)</a:t>
            </a:r>
            <a:endParaRPr/>
          </a:p>
          <a:p>
            <a:pPr indent="-342900" lvl="0" marL="342900" rtl="0" algn="l">
              <a:spcBef>
                <a:spcPts val="448"/>
              </a:spcBef>
              <a:spcAft>
                <a:spcPts val="0"/>
              </a:spcAft>
              <a:buClr>
                <a:schemeClr val="dk1"/>
              </a:buClr>
              <a:buSzPct val="100000"/>
              <a:buNone/>
            </a:pPr>
            <a:r>
              <a:rPr b="1" lang="ru-RU"/>
              <a:t>	если </a:t>
            </a:r>
            <a:r>
              <a:rPr i="1" lang="ru-RU"/>
              <a:t>N(x) </a:t>
            </a:r>
            <a:r>
              <a:rPr lang="ru-RU"/>
              <a:t>≠∅ </a:t>
            </a:r>
            <a:endParaRPr/>
          </a:p>
          <a:p>
            <a:pPr indent="-342900" lvl="0" marL="342900" rtl="0" algn="l">
              <a:spcBef>
                <a:spcPts val="448"/>
              </a:spcBef>
              <a:spcAft>
                <a:spcPts val="0"/>
              </a:spcAft>
              <a:buClr>
                <a:schemeClr val="dk1"/>
              </a:buClr>
              <a:buSzPct val="100000"/>
              <a:buNone/>
            </a:pPr>
            <a:r>
              <a:rPr b="1" lang="ru-RU"/>
              <a:t>	то</a:t>
            </a:r>
            <a:r>
              <a:rPr lang="ru-RU"/>
              <a:t> 	взять</a:t>
            </a:r>
            <a:r>
              <a:rPr i="1" lang="ru-RU"/>
              <a:t> y </a:t>
            </a:r>
            <a:r>
              <a:rPr lang="ru-RU"/>
              <a:t>∈ </a:t>
            </a:r>
            <a:r>
              <a:rPr i="1" lang="ru-RU"/>
              <a:t>N(x) </a:t>
            </a:r>
            <a:endParaRPr/>
          </a:p>
          <a:p>
            <a:pPr indent="-342900" lvl="0" marL="342900" rtl="0" algn="l">
              <a:spcBef>
                <a:spcPts val="448"/>
              </a:spcBef>
              <a:spcAft>
                <a:spcPts val="0"/>
              </a:spcAft>
              <a:buClr>
                <a:schemeClr val="dk1"/>
              </a:buClr>
              <a:buSzPct val="100000"/>
              <a:buNone/>
            </a:pPr>
            <a:r>
              <a:rPr i="1" lang="ru-RU"/>
              <a:t>		 N(x) </a:t>
            </a:r>
            <a:r>
              <a:rPr lang="ru-RU"/>
              <a:t>← </a:t>
            </a:r>
            <a:r>
              <a:rPr i="1" lang="ru-RU"/>
              <a:t>N(x) - y</a:t>
            </a:r>
            <a:endParaRPr/>
          </a:p>
          <a:p>
            <a:pPr indent="-342900" lvl="0" marL="342900" rtl="0" algn="l">
              <a:spcBef>
                <a:spcPts val="448"/>
              </a:spcBef>
              <a:spcAft>
                <a:spcPts val="0"/>
              </a:spcAft>
              <a:buClr>
                <a:schemeClr val="dk1"/>
              </a:buClr>
              <a:buSzPct val="100000"/>
              <a:buNone/>
            </a:pPr>
            <a:r>
              <a:rPr b="1" lang="ru-RU"/>
              <a:t>		если</a:t>
            </a:r>
            <a:r>
              <a:rPr lang="ru-RU"/>
              <a:t> вершина </a:t>
            </a:r>
            <a:r>
              <a:rPr i="1" lang="ru-RU"/>
              <a:t> y </a:t>
            </a:r>
            <a:r>
              <a:rPr lang="ru-RU"/>
              <a:t>не находится в </a:t>
            </a:r>
            <a:r>
              <a:rPr i="1" lang="ru-RU"/>
              <a:t>PATH</a:t>
            </a:r>
            <a:r>
              <a:rPr lang="ru-RU"/>
              <a:t> </a:t>
            </a:r>
            <a:endParaRPr/>
          </a:p>
          <a:p>
            <a:pPr indent="-342900" lvl="0" marL="342900" rtl="0" algn="l">
              <a:spcBef>
                <a:spcPts val="448"/>
              </a:spcBef>
              <a:spcAft>
                <a:spcPts val="0"/>
              </a:spcAft>
              <a:buClr>
                <a:schemeClr val="dk1"/>
              </a:buClr>
              <a:buSzPct val="100000"/>
              <a:buNone/>
            </a:pPr>
            <a:r>
              <a:rPr b="1" lang="ru-RU"/>
              <a:t>		то 	y </a:t>
            </a:r>
            <a:r>
              <a:rPr i="1" lang="ru-RU"/>
              <a:t>→ PATH</a:t>
            </a:r>
            <a:endParaRPr/>
          </a:p>
          <a:p>
            <a:pPr indent="-342900" lvl="0" marL="342900" rtl="0" algn="l">
              <a:spcBef>
                <a:spcPts val="448"/>
              </a:spcBef>
              <a:spcAft>
                <a:spcPts val="0"/>
              </a:spcAft>
              <a:buClr>
                <a:schemeClr val="dk1"/>
              </a:buClr>
              <a:buSzPct val="100000"/>
              <a:buNone/>
            </a:pPr>
            <a:r>
              <a:rPr lang="ru-RU"/>
              <a:t>			</a:t>
            </a:r>
            <a:r>
              <a:rPr i="1" lang="ru-RU"/>
              <a:t> N(y) ← V(y) </a:t>
            </a:r>
            <a:endParaRPr/>
          </a:p>
          <a:p>
            <a:pPr indent="-342900" lvl="0" marL="342900" rtl="0" algn="l">
              <a:spcBef>
                <a:spcPts val="448"/>
              </a:spcBef>
              <a:spcAft>
                <a:spcPts val="0"/>
              </a:spcAft>
              <a:buClr>
                <a:schemeClr val="dk1"/>
              </a:buClr>
              <a:buSzPct val="100000"/>
              <a:buNone/>
            </a:pPr>
            <a:r>
              <a:rPr b="1" lang="ru-RU"/>
              <a:t>			если</a:t>
            </a:r>
            <a:r>
              <a:rPr lang="ru-RU"/>
              <a:t> </a:t>
            </a:r>
            <a:r>
              <a:rPr i="1" lang="ru-RU"/>
              <a:t>PATH</a:t>
            </a:r>
            <a:r>
              <a:rPr lang="ru-RU"/>
              <a:t> содержит все вершины </a:t>
            </a:r>
            <a:endParaRPr/>
          </a:p>
          <a:p>
            <a:pPr indent="-342900" lvl="0" marL="342900" rtl="0" algn="l">
              <a:spcBef>
                <a:spcPts val="448"/>
              </a:spcBef>
              <a:spcAft>
                <a:spcPts val="0"/>
              </a:spcAft>
              <a:buClr>
                <a:schemeClr val="dk1"/>
              </a:buClr>
              <a:buSzPct val="100000"/>
              <a:buNone/>
            </a:pPr>
            <a:r>
              <a:rPr b="1" lang="ru-RU"/>
              <a:t>			то</a:t>
            </a:r>
            <a:r>
              <a:rPr lang="ru-RU"/>
              <a:t>  	</a:t>
            </a:r>
            <a:r>
              <a:rPr b="1" lang="ru-RU"/>
              <a:t>если</a:t>
            </a:r>
            <a:r>
              <a:rPr lang="ru-RU"/>
              <a:t>  </a:t>
            </a:r>
            <a:r>
              <a:rPr i="1" lang="ru-RU"/>
              <a:t> y </a:t>
            </a:r>
            <a:r>
              <a:rPr lang="ru-RU"/>
              <a:t>смежна с </a:t>
            </a:r>
            <a:r>
              <a:rPr i="1" lang="ru-RU"/>
              <a:t>a</a:t>
            </a:r>
            <a:endParaRPr/>
          </a:p>
          <a:p>
            <a:pPr indent="-342900" lvl="0" marL="342900" rtl="0" algn="l">
              <a:spcBef>
                <a:spcPts val="448"/>
              </a:spcBef>
              <a:spcAft>
                <a:spcPts val="0"/>
              </a:spcAft>
              <a:buClr>
                <a:schemeClr val="dk1"/>
              </a:buClr>
              <a:buSzPct val="100000"/>
              <a:buNone/>
            </a:pPr>
            <a:r>
              <a:rPr b="1" lang="ru-RU"/>
              <a:t>				то</a:t>
            </a:r>
            <a:r>
              <a:rPr lang="ru-RU"/>
              <a:t> выдать цикл </a:t>
            </a:r>
            <a:endParaRPr/>
          </a:p>
          <a:p>
            <a:pPr indent="-342900" lvl="0" marL="342900" rtl="0" algn="l">
              <a:spcBef>
                <a:spcPts val="448"/>
              </a:spcBef>
              <a:spcAft>
                <a:spcPts val="0"/>
              </a:spcAft>
              <a:buClr>
                <a:schemeClr val="dk1"/>
              </a:buClr>
              <a:buSzPct val="100000"/>
              <a:buNone/>
            </a:pPr>
            <a:r>
              <a:rPr b="1" lang="ru-RU"/>
              <a:t>	иначе</a:t>
            </a:r>
            <a:r>
              <a:rPr lang="ru-RU"/>
              <a:t> удалить вершину  </a:t>
            </a:r>
            <a:r>
              <a:rPr i="1" lang="ru-RU"/>
              <a:t>x </a:t>
            </a:r>
            <a:r>
              <a:rPr lang="ru-RU"/>
              <a:t>из </a:t>
            </a:r>
            <a:r>
              <a:rPr i="1" lang="ru-RU"/>
              <a:t>PATH</a:t>
            </a:r>
            <a:endParaRPr/>
          </a:p>
          <a:p>
            <a:pPr indent="-200660" lvl="0" marL="342900" rtl="0" algn="l">
              <a:spcBef>
                <a:spcPts val="448"/>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1">
                                            <p:txEl>
                                              <p:pRg end="0" st="0"/>
                                            </p:txEl>
                                          </p:spTgt>
                                        </p:tgtEl>
                                        <p:attrNameLst>
                                          <p:attrName>style.visibility</p:attrName>
                                        </p:attrNameLst>
                                      </p:cBhvr>
                                      <p:to>
                                        <p:strVal val="visible"/>
                                      </p:to>
                                    </p:set>
                                    <p:animEffect filter="fade" transition="in">
                                      <p:cBhvr>
                                        <p:cTn dur="1000"/>
                                        <p:tgtEl>
                                          <p:spTgt spid="7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1">
                                            <p:txEl>
                                              <p:pRg end="1" st="1"/>
                                            </p:txEl>
                                          </p:spTgt>
                                        </p:tgtEl>
                                        <p:attrNameLst>
                                          <p:attrName>style.visibility</p:attrName>
                                        </p:attrNameLst>
                                      </p:cBhvr>
                                      <p:to>
                                        <p:strVal val="visible"/>
                                      </p:to>
                                    </p:set>
                                    <p:animEffect filter="fade" transition="in">
                                      <p:cBhvr>
                                        <p:cTn dur="1000"/>
                                        <p:tgtEl>
                                          <p:spTgt spid="7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1">
                                            <p:txEl>
                                              <p:pRg end="2" st="2"/>
                                            </p:txEl>
                                          </p:spTgt>
                                        </p:tgtEl>
                                        <p:attrNameLst>
                                          <p:attrName>style.visibility</p:attrName>
                                        </p:attrNameLst>
                                      </p:cBhvr>
                                      <p:to>
                                        <p:strVal val="visible"/>
                                      </p:to>
                                    </p:set>
                                    <p:animEffect filter="fade" transition="in">
                                      <p:cBhvr>
                                        <p:cTn dur="1000"/>
                                        <p:tgtEl>
                                          <p:spTgt spid="7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1">
                                            <p:txEl>
                                              <p:pRg end="3" st="3"/>
                                            </p:txEl>
                                          </p:spTgt>
                                        </p:tgtEl>
                                        <p:attrNameLst>
                                          <p:attrName>style.visibility</p:attrName>
                                        </p:attrNameLst>
                                      </p:cBhvr>
                                      <p:to>
                                        <p:strVal val="visible"/>
                                      </p:to>
                                    </p:set>
                                    <p:animEffect filter="fade" transition="in">
                                      <p:cBhvr>
                                        <p:cTn dur="1000"/>
                                        <p:tgtEl>
                                          <p:spTgt spid="7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1">
                                            <p:txEl>
                                              <p:pRg end="4" st="4"/>
                                            </p:txEl>
                                          </p:spTgt>
                                        </p:tgtEl>
                                        <p:attrNameLst>
                                          <p:attrName>style.visibility</p:attrName>
                                        </p:attrNameLst>
                                      </p:cBhvr>
                                      <p:to>
                                        <p:strVal val="visible"/>
                                      </p:to>
                                    </p:set>
                                    <p:animEffect filter="fade" transition="in">
                                      <p:cBhvr>
                                        <p:cTn dur="1000"/>
                                        <p:tgtEl>
                                          <p:spTgt spid="7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1">
                                            <p:txEl>
                                              <p:pRg end="5" st="5"/>
                                            </p:txEl>
                                          </p:spTgt>
                                        </p:tgtEl>
                                        <p:attrNameLst>
                                          <p:attrName>style.visibility</p:attrName>
                                        </p:attrNameLst>
                                      </p:cBhvr>
                                      <p:to>
                                        <p:strVal val="visible"/>
                                      </p:to>
                                    </p:set>
                                    <p:animEffect filter="fade" transition="in">
                                      <p:cBhvr>
                                        <p:cTn dur="1000"/>
                                        <p:tgtEl>
                                          <p:spTgt spid="78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1">
                                            <p:txEl>
                                              <p:pRg end="6" st="6"/>
                                            </p:txEl>
                                          </p:spTgt>
                                        </p:tgtEl>
                                        <p:attrNameLst>
                                          <p:attrName>style.visibility</p:attrName>
                                        </p:attrNameLst>
                                      </p:cBhvr>
                                      <p:to>
                                        <p:strVal val="visible"/>
                                      </p:to>
                                    </p:set>
                                    <p:animEffect filter="fade" transition="in">
                                      <p:cBhvr>
                                        <p:cTn dur="1000"/>
                                        <p:tgtEl>
                                          <p:spTgt spid="78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1">
                                            <p:txEl>
                                              <p:pRg end="7" st="7"/>
                                            </p:txEl>
                                          </p:spTgt>
                                        </p:tgtEl>
                                        <p:attrNameLst>
                                          <p:attrName>style.visibility</p:attrName>
                                        </p:attrNameLst>
                                      </p:cBhvr>
                                      <p:to>
                                        <p:strVal val="visible"/>
                                      </p:to>
                                    </p:set>
                                    <p:animEffect filter="fade" transition="in">
                                      <p:cBhvr>
                                        <p:cTn dur="1000"/>
                                        <p:tgtEl>
                                          <p:spTgt spid="78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1">
                                            <p:txEl>
                                              <p:pRg end="8" st="8"/>
                                            </p:txEl>
                                          </p:spTgt>
                                        </p:tgtEl>
                                        <p:attrNameLst>
                                          <p:attrName>style.visibility</p:attrName>
                                        </p:attrNameLst>
                                      </p:cBhvr>
                                      <p:to>
                                        <p:strVal val="visible"/>
                                      </p:to>
                                    </p:set>
                                    <p:animEffect filter="fade" transition="in">
                                      <p:cBhvr>
                                        <p:cTn dur="1000"/>
                                        <p:tgtEl>
                                          <p:spTgt spid="78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1">
                                            <p:txEl>
                                              <p:pRg end="9" st="9"/>
                                            </p:txEl>
                                          </p:spTgt>
                                        </p:tgtEl>
                                        <p:attrNameLst>
                                          <p:attrName>style.visibility</p:attrName>
                                        </p:attrNameLst>
                                      </p:cBhvr>
                                      <p:to>
                                        <p:strVal val="visible"/>
                                      </p:to>
                                    </p:set>
                                    <p:animEffect filter="fade" transition="in">
                                      <p:cBhvr>
                                        <p:cTn dur="1000"/>
                                        <p:tgtEl>
                                          <p:spTgt spid="78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1">
                                            <p:txEl>
                                              <p:pRg end="10" st="10"/>
                                            </p:txEl>
                                          </p:spTgt>
                                        </p:tgtEl>
                                        <p:attrNameLst>
                                          <p:attrName>style.visibility</p:attrName>
                                        </p:attrNameLst>
                                      </p:cBhvr>
                                      <p:to>
                                        <p:strVal val="visible"/>
                                      </p:to>
                                    </p:set>
                                    <p:animEffect filter="fade" transition="in">
                                      <p:cBhvr>
                                        <p:cTn dur="1000"/>
                                        <p:tgtEl>
                                          <p:spTgt spid="78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1">
                                            <p:txEl>
                                              <p:pRg end="11" st="11"/>
                                            </p:txEl>
                                          </p:spTgt>
                                        </p:tgtEl>
                                        <p:attrNameLst>
                                          <p:attrName>style.visibility</p:attrName>
                                        </p:attrNameLst>
                                      </p:cBhvr>
                                      <p:to>
                                        <p:strVal val="visible"/>
                                      </p:to>
                                    </p:set>
                                    <p:animEffect filter="fade" transition="in">
                                      <p:cBhvr>
                                        <p:cTn dur="1000"/>
                                        <p:tgtEl>
                                          <p:spTgt spid="78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1">
                                            <p:txEl>
                                              <p:pRg end="12" st="12"/>
                                            </p:txEl>
                                          </p:spTgt>
                                        </p:tgtEl>
                                        <p:attrNameLst>
                                          <p:attrName>style.visibility</p:attrName>
                                        </p:attrNameLst>
                                      </p:cBhvr>
                                      <p:to>
                                        <p:strVal val="visible"/>
                                      </p:to>
                                    </p:set>
                                    <p:animEffect filter="fade" transition="in">
                                      <p:cBhvr>
                                        <p:cTn dur="1000"/>
                                        <p:tgtEl>
                                          <p:spTgt spid="781">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1">
                                            <p:txEl>
                                              <p:pRg end="13" st="13"/>
                                            </p:txEl>
                                          </p:spTgt>
                                        </p:tgtEl>
                                        <p:attrNameLst>
                                          <p:attrName>style.visibility</p:attrName>
                                        </p:attrNameLst>
                                      </p:cBhvr>
                                      <p:to>
                                        <p:strVal val="visible"/>
                                      </p:to>
                                    </p:set>
                                    <p:animEffect filter="fade" transition="in">
                                      <p:cBhvr>
                                        <p:cTn dur="1000"/>
                                        <p:tgtEl>
                                          <p:spTgt spid="781">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1">
                                            <p:txEl>
                                              <p:pRg end="14" st="14"/>
                                            </p:txEl>
                                          </p:spTgt>
                                        </p:tgtEl>
                                        <p:attrNameLst>
                                          <p:attrName>style.visibility</p:attrName>
                                        </p:attrNameLst>
                                      </p:cBhvr>
                                      <p:to>
                                        <p:strVal val="visible"/>
                                      </p:to>
                                    </p:set>
                                    <p:animEffect filter="fade" transition="in">
                                      <p:cBhvr>
                                        <p:cTn dur="1000"/>
                                        <p:tgtEl>
                                          <p:spTgt spid="781">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1">
                                            <p:txEl>
                                              <p:pRg end="15" st="15"/>
                                            </p:txEl>
                                          </p:spTgt>
                                        </p:tgtEl>
                                        <p:attrNameLst>
                                          <p:attrName>style.visibility</p:attrName>
                                        </p:attrNameLst>
                                      </p:cBhvr>
                                      <p:to>
                                        <p:strVal val="visible"/>
                                      </p:to>
                                    </p:set>
                                    <p:animEffect filter="fade" transition="in">
                                      <p:cBhvr>
                                        <p:cTn dur="1000"/>
                                        <p:tgtEl>
                                          <p:spTgt spid="781">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64"/>
          <p:cNvSpPr txBox="1"/>
          <p:nvPr>
            <p:ph type="title"/>
          </p:nvPr>
        </p:nvSpPr>
        <p:spPr>
          <a:xfrm>
            <a:off x="457200" y="274638"/>
            <a:ext cx="8229600" cy="43971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ru-RU" sz="3200"/>
              <a:t>Обсуждение алгоритма</a:t>
            </a:r>
            <a:endParaRPr/>
          </a:p>
        </p:txBody>
      </p:sp>
      <p:sp>
        <p:nvSpPr>
          <p:cNvPr id="787" name="Google Shape;787;p64"/>
          <p:cNvSpPr txBox="1"/>
          <p:nvPr>
            <p:ph idx="1" type="body"/>
          </p:nvPr>
        </p:nvSpPr>
        <p:spPr>
          <a:xfrm>
            <a:off x="500034" y="857232"/>
            <a:ext cx="8229600" cy="2000264"/>
          </a:xfrm>
          <a:prstGeom prst="rect">
            <a:avLst/>
          </a:prstGeom>
          <a:noFill/>
          <a:ln>
            <a:noFill/>
          </a:ln>
        </p:spPr>
        <p:txBody>
          <a:bodyPr anchorCtr="0" anchor="t" bIns="45700" lIns="91425" spcFirstLastPara="1" rIns="91425" wrap="square" tIns="45700">
            <a:normAutofit fontScale="77500" lnSpcReduction="20000"/>
          </a:bodyPr>
          <a:lstStyle/>
          <a:p>
            <a:pPr indent="363538" lvl="0" marL="0" rtl="0" algn="just">
              <a:spcBef>
                <a:spcPts val="0"/>
              </a:spcBef>
              <a:spcAft>
                <a:spcPts val="0"/>
              </a:spcAft>
              <a:buClr>
                <a:schemeClr val="dk1"/>
              </a:buClr>
              <a:buSzPct val="100000"/>
              <a:buNone/>
            </a:pPr>
            <a:r>
              <a:rPr lang="ru-RU"/>
              <a:t>Этот алгоритм является поиском в глубину, только не в самом графе, а в дереве путей. Вершинами этого дерева являются всевозможные простые пути, начинающиеся в вершине </a:t>
            </a:r>
            <a:r>
              <a:rPr i="1" lang="ru-RU"/>
              <a:t>a</a:t>
            </a:r>
            <a:r>
              <a:rPr lang="ru-RU"/>
              <a:t>, а ребро дерева соединяет два пути, один из которых получается из другого добавлением одной вершины в конце.</a:t>
            </a:r>
            <a:endParaRPr/>
          </a:p>
        </p:txBody>
      </p:sp>
      <p:pic>
        <p:nvPicPr>
          <p:cNvPr descr="http://www.intuit.ru/department/algorithms/gaa/8/8-2.gif" id="788" name="Google Shape;788;p64"/>
          <p:cNvPicPr preferRelativeResize="0"/>
          <p:nvPr/>
        </p:nvPicPr>
        <p:blipFill rotWithShape="1">
          <a:blip r:embed="rId3">
            <a:alphaModFix/>
          </a:blip>
          <a:srcRect b="0" l="0" r="0" t="0"/>
          <a:stretch/>
        </p:blipFill>
        <p:spPr>
          <a:xfrm>
            <a:off x="500034" y="3214686"/>
            <a:ext cx="8286808" cy="314327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7">
                                            <p:txEl>
                                              <p:pRg end="0" st="0"/>
                                            </p:txEl>
                                          </p:spTgt>
                                        </p:tgtEl>
                                        <p:attrNameLst>
                                          <p:attrName>style.visibility</p:attrName>
                                        </p:attrNameLst>
                                      </p:cBhvr>
                                      <p:to>
                                        <p:strVal val="visible"/>
                                      </p:to>
                                    </p:set>
                                    <p:animEffect filter="fade" transition="in">
                                      <p:cBhvr>
                                        <p:cTn dur="1000"/>
                                        <p:tgtEl>
                                          <p:spTgt spid="7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65"/>
          <p:cNvSpPr txBox="1"/>
          <p:nvPr>
            <p:ph idx="1" type="body"/>
          </p:nvPr>
        </p:nvSpPr>
        <p:spPr>
          <a:xfrm>
            <a:off x="457200" y="709080"/>
            <a:ext cx="8229600" cy="6336704"/>
          </a:xfrm>
          <a:prstGeom prst="rect">
            <a:avLst/>
          </a:prstGeom>
          <a:noFill/>
          <a:ln>
            <a:noFill/>
          </a:ln>
        </p:spPr>
        <p:txBody>
          <a:bodyPr anchorCtr="0" anchor="t" bIns="45700" lIns="91425" spcFirstLastPara="1" rIns="91425" wrap="square" tIns="45700">
            <a:noAutofit/>
          </a:bodyPr>
          <a:lstStyle/>
          <a:p>
            <a:pPr indent="363538" lvl="0" marL="0" rtl="0" algn="just">
              <a:lnSpc>
                <a:spcPct val="80000"/>
              </a:lnSpc>
              <a:spcBef>
                <a:spcPts val="0"/>
              </a:spcBef>
              <a:spcAft>
                <a:spcPts val="0"/>
              </a:spcAft>
              <a:buClr>
                <a:schemeClr val="dk1"/>
              </a:buClr>
              <a:buSzPts val="2400"/>
              <a:buNone/>
            </a:pPr>
            <a:r>
              <a:rPr lang="ru-RU" sz="2400"/>
              <a:t>Гамильтонов цикл - это цикл, который проходит через каждую вершину в графе ровно один раз. Эйлеров цикл - это цикл, который проходит через каждое ребро в графе ровно один раз.</a:t>
            </a:r>
            <a:endParaRPr/>
          </a:p>
          <a:p>
            <a:pPr indent="363538" lvl="0" marL="0" rtl="0" algn="just">
              <a:lnSpc>
                <a:spcPct val="80000"/>
              </a:lnSpc>
              <a:spcBef>
                <a:spcPts val="480"/>
              </a:spcBef>
              <a:spcAft>
                <a:spcPts val="0"/>
              </a:spcAft>
              <a:buClr>
                <a:schemeClr val="dk1"/>
              </a:buClr>
              <a:buSzPts val="2400"/>
              <a:buNone/>
            </a:pPr>
            <a:r>
              <a:t/>
            </a:r>
            <a:endParaRPr sz="2400"/>
          </a:p>
          <a:p>
            <a:pPr indent="363538" lvl="0" marL="0" rtl="0" algn="just">
              <a:lnSpc>
                <a:spcPct val="80000"/>
              </a:lnSpc>
              <a:spcBef>
                <a:spcPts val="480"/>
              </a:spcBef>
              <a:spcAft>
                <a:spcPts val="0"/>
              </a:spcAft>
              <a:buClr>
                <a:schemeClr val="dk1"/>
              </a:buClr>
              <a:buSzPts val="2400"/>
              <a:buNone/>
            </a:pPr>
            <a:r>
              <a:rPr lang="ru-RU" sz="2400"/>
              <a:t>Если граф содержит гамильтонов цикл, то он содержит и эйлеров цикл. Действительно, гамильтонов цикл проходит через каждую вершину ровно один раз, и потому каждое ребро, выходящее из вершины, будет использовано в этом цикле. Таким образом, если мы удалим гамильтонов цикл из графа, то останется набор компонент связности, каждый из которых будет содержать эйлеров цикл (т.к. все вершины имеют нечетную степень, а значит можно начать с любой вершины и пройти по каждому ребру ровно 1 раз).</a:t>
            </a:r>
            <a:endParaRPr/>
          </a:p>
          <a:p>
            <a:pPr indent="363538" lvl="0" marL="0" rtl="0" algn="just">
              <a:lnSpc>
                <a:spcPct val="80000"/>
              </a:lnSpc>
              <a:spcBef>
                <a:spcPts val="480"/>
              </a:spcBef>
              <a:spcAft>
                <a:spcPts val="0"/>
              </a:spcAft>
              <a:buClr>
                <a:schemeClr val="dk1"/>
              </a:buClr>
              <a:buSzPts val="2400"/>
              <a:buNone/>
            </a:pPr>
            <a:r>
              <a:t/>
            </a:r>
            <a:endParaRPr sz="2400"/>
          </a:p>
          <a:p>
            <a:pPr indent="363538" lvl="0" marL="0" rtl="0" algn="just">
              <a:lnSpc>
                <a:spcPct val="80000"/>
              </a:lnSpc>
              <a:spcBef>
                <a:spcPts val="480"/>
              </a:spcBef>
              <a:spcAft>
                <a:spcPts val="0"/>
              </a:spcAft>
              <a:buClr>
                <a:schemeClr val="dk1"/>
              </a:buClr>
              <a:buSzPts val="2400"/>
              <a:buNone/>
            </a:pPr>
            <a:r>
              <a:rPr lang="ru-RU" sz="2400"/>
              <a:t>Однако обратное утверждение неверно: наличие эйлерова цикла не гарантирует наличие гамильтонова цикла. Существует множество примеров графов, которые содержат эйлеровы циклы, но не содержат гамильтоновых.</a:t>
            </a:r>
            <a:endParaRPr/>
          </a:p>
        </p:txBody>
      </p:sp>
      <p:sp>
        <p:nvSpPr>
          <p:cNvPr id="794" name="Google Shape;794;p65"/>
          <p:cNvSpPr txBox="1"/>
          <p:nvPr>
            <p:ph type="title"/>
          </p:nvPr>
        </p:nvSpPr>
        <p:spPr>
          <a:xfrm>
            <a:off x="214282" y="0"/>
            <a:ext cx="8929718" cy="72547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b="1" lang="ru-RU" sz="2800"/>
              <a:t>Связь между эйлеровыми и гамильтоновыми циклами</a:t>
            </a:r>
            <a:endParaRPr sz="2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3">
                                            <p:txEl>
                                              <p:pRg end="0" st="0"/>
                                            </p:txEl>
                                          </p:spTgt>
                                        </p:tgtEl>
                                        <p:attrNameLst>
                                          <p:attrName>style.visibility</p:attrName>
                                        </p:attrNameLst>
                                      </p:cBhvr>
                                      <p:to>
                                        <p:strVal val="visible"/>
                                      </p:to>
                                    </p:set>
                                    <p:animEffect filter="fade" transition="in">
                                      <p:cBhvr>
                                        <p:cTn dur="1000"/>
                                        <p:tgtEl>
                                          <p:spTgt spid="7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3">
                                            <p:txEl>
                                              <p:pRg end="1" st="1"/>
                                            </p:txEl>
                                          </p:spTgt>
                                        </p:tgtEl>
                                        <p:attrNameLst>
                                          <p:attrName>style.visibility</p:attrName>
                                        </p:attrNameLst>
                                      </p:cBhvr>
                                      <p:to>
                                        <p:strVal val="visible"/>
                                      </p:to>
                                    </p:set>
                                    <p:animEffect filter="fade" transition="in">
                                      <p:cBhvr>
                                        <p:cTn dur="1000"/>
                                        <p:tgtEl>
                                          <p:spTgt spid="7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3">
                                            <p:txEl>
                                              <p:pRg end="2" st="2"/>
                                            </p:txEl>
                                          </p:spTgt>
                                        </p:tgtEl>
                                        <p:attrNameLst>
                                          <p:attrName>style.visibility</p:attrName>
                                        </p:attrNameLst>
                                      </p:cBhvr>
                                      <p:to>
                                        <p:strVal val="visible"/>
                                      </p:to>
                                    </p:set>
                                    <p:animEffect filter="fade" transition="in">
                                      <p:cBhvr>
                                        <p:cTn dur="1000"/>
                                        <p:tgtEl>
                                          <p:spTgt spid="7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3">
                                            <p:txEl>
                                              <p:pRg end="3" st="3"/>
                                            </p:txEl>
                                          </p:spTgt>
                                        </p:tgtEl>
                                        <p:attrNameLst>
                                          <p:attrName>style.visibility</p:attrName>
                                        </p:attrNameLst>
                                      </p:cBhvr>
                                      <p:to>
                                        <p:strVal val="visible"/>
                                      </p:to>
                                    </p:set>
                                    <p:animEffect filter="fade" transition="in">
                                      <p:cBhvr>
                                        <p:cTn dur="1000"/>
                                        <p:tgtEl>
                                          <p:spTgt spid="7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3">
                                            <p:txEl>
                                              <p:pRg end="4" st="4"/>
                                            </p:txEl>
                                          </p:spTgt>
                                        </p:tgtEl>
                                        <p:attrNameLst>
                                          <p:attrName>style.visibility</p:attrName>
                                        </p:attrNameLst>
                                      </p:cBhvr>
                                      <p:to>
                                        <p:strVal val="visible"/>
                                      </p:to>
                                    </p:set>
                                    <p:animEffect filter="fade" transition="in">
                                      <p:cBhvr>
                                        <p:cTn dur="1000"/>
                                        <p:tgtEl>
                                          <p:spTgt spid="79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66"/>
          <p:cNvSpPr txBox="1"/>
          <p:nvPr>
            <p:ph type="title"/>
          </p:nvPr>
        </p:nvSpPr>
        <p:spPr>
          <a:xfrm>
            <a:off x="214282" y="0"/>
            <a:ext cx="8929718" cy="72547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b="1" lang="ru-RU" sz="2800"/>
              <a:t>Связь между эйлеровыми и гамильтоновыми циклами</a:t>
            </a:r>
            <a:endParaRPr sz="2800"/>
          </a:p>
        </p:txBody>
      </p:sp>
      <p:sp>
        <p:nvSpPr>
          <p:cNvPr id="800" name="Google Shape;800;p66"/>
          <p:cNvSpPr txBox="1"/>
          <p:nvPr>
            <p:ph idx="1" type="body"/>
          </p:nvPr>
        </p:nvSpPr>
        <p:spPr>
          <a:xfrm>
            <a:off x="457200" y="571480"/>
            <a:ext cx="8229600" cy="2071702"/>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just">
              <a:spcBef>
                <a:spcPts val="0"/>
              </a:spcBef>
              <a:spcAft>
                <a:spcPts val="0"/>
              </a:spcAft>
              <a:buClr>
                <a:schemeClr val="dk1"/>
              </a:buClr>
              <a:buSzPct val="100000"/>
              <a:buNone/>
            </a:pPr>
            <a:r>
              <a:rPr b="1" lang="ru-RU"/>
              <a:t>Реберным графом</a:t>
            </a:r>
            <a:r>
              <a:rPr lang="ru-RU"/>
              <a:t> </a:t>
            </a:r>
            <a:r>
              <a:rPr i="1" lang="ru-RU"/>
              <a:t>G</a:t>
            </a:r>
            <a:r>
              <a:rPr baseline="-25000" i="1" lang="ru-RU"/>
              <a:t>l</a:t>
            </a:r>
            <a:r>
              <a:rPr lang="ru-RU"/>
              <a:t> графа </a:t>
            </a:r>
            <a:r>
              <a:rPr i="1" lang="ru-RU"/>
              <a:t>G</a:t>
            </a:r>
            <a:r>
              <a:rPr lang="ru-RU"/>
              <a:t> называется граф имеющий столько же вершин, сколько ребер у графа </a:t>
            </a:r>
            <a:r>
              <a:rPr i="1" lang="ru-RU"/>
              <a:t>G</a:t>
            </a:r>
            <a:r>
              <a:rPr lang="ru-RU"/>
              <a:t>. Ребро между двумя вершинами графа </a:t>
            </a:r>
            <a:r>
              <a:rPr i="1" lang="ru-RU"/>
              <a:t>G</a:t>
            </a:r>
            <a:r>
              <a:rPr baseline="-25000" i="1" lang="ru-RU"/>
              <a:t>l</a:t>
            </a:r>
            <a:r>
              <a:rPr lang="ru-RU"/>
              <a:t> существует тогда и только тогда, когда ребра графа </a:t>
            </a:r>
            <a:r>
              <a:rPr i="1" lang="ru-RU"/>
              <a:t>G</a:t>
            </a:r>
            <a:r>
              <a:rPr lang="ru-RU"/>
              <a:t>, соответствующие этим двум вершинам, смежны (т. е. инцидентны одной и той же вершине графа </a:t>
            </a:r>
            <a:r>
              <a:rPr i="1" lang="ru-RU"/>
              <a:t>G</a:t>
            </a:r>
            <a:r>
              <a:rPr lang="ru-RU"/>
              <a:t>).</a:t>
            </a:r>
            <a:endParaRPr/>
          </a:p>
        </p:txBody>
      </p:sp>
      <p:pic>
        <p:nvPicPr>
          <p:cNvPr descr="Исходный граф и соответствующий ему реберный" id="801" name="Google Shape;801;p66"/>
          <p:cNvPicPr preferRelativeResize="0"/>
          <p:nvPr/>
        </p:nvPicPr>
        <p:blipFill rotWithShape="1">
          <a:blip r:embed="rId3">
            <a:alphaModFix/>
          </a:blip>
          <a:srcRect b="0" l="0" r="0" t="0"/>
          <a:stretch/>
        </p:blipFill>
        <p:spPr>
          <a:xfrm>
            <a:off x="500034" y="2928934"/>
            <a:ext cx="7643866" cy="364333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0">
                                            <p:txEl>
                                              <p:pRg end="0" st="0"/>
                                            </p:txEl>
                                          </p:spTgt>
                                        </p:tgtEl>
                                        <p:attrNameLst>
                                          <p:attrName>style.visibility</p:attrName>
                                        </p:attrNameLst>
                                      </p:cBhvr>
                                      <p:to>
                                        <p:strVal val="visible"/>
                                      </p:to>
                                    </p:set>
                                    <p:animEffect filter="fade" transition="in">
                                      <p:cBhvr>
                                        <p:cTn dur="1000"/>
                                        <p:tgtEl>
                                          <p:spTgt spid="8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67"/>
          <p:cNvSpPr txBox="1"/>
          <p:nvPr>
            <p:ph type="title"/>
          </p:nvPr>
        </p:nvSpPr>
        <p:spPr>
          <a:xfrm>
            <a:off x="457200" y="274638"/>
            <a:ext cx="8229600" cy="582594"/>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br>
              <a:rPr b="1" lang="ru-RU"/>
            </a:br>
            <a:r>
              <a:rPr b="1" lang="ru-RU" sz="3600"/>
              <a:t>Теорема</a:t>
            </a:r>
            <a:br>
              <a:rPr lang="ru-RU"/>
            </a:br>
            <a:endParaRPr/>
          </a:p>
        </p:txBody>
      </p:sp>
      <p:sp>
        <p:nvSpPr>
          <p:cNvPr id="807" name="Google Shape;807;p67"/>
          <p:cNvSpPr txBox="1"/>
          <p:nvPr>
            <p:ph idx="1" type="body"/>
          </p:nvPr>
        </p:nvSpPr>
        <p:spPr>
          <a:xfrm>
            <a:off x="457200" y="1142984"/>
            <a:ext cx="8229600" cy="4983179"/>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None/>
            </a:pPr>
            <a:r>
              <a:rPr lang="ru-RU"/>
              <a:t>Имеют место следующие утверждения о взаимоотношениях между эйлеровыми и гамильтоновыми циклами: </a:t>
            </a:r>
            <a:endParaRPr/>
          </a:p>
          <a:p>
            <a:pPr indent="-342900" lvl="0" marL="342900" rtl="0" algn="l">
              <a:spcBef>
                <a:spcPts val="640"/>
              </a:spcBef>
              <a:spcAft>
                <a:spcPts val="0"/>
              </a:spcAft>
              <a:buClr>
                <a:schemeClr val="dk1"/>
              </a:buClr>
              <a:buSzPts val="3200"/>
              <a:buChar char="•"/>
            </a:pPr>
            <a:r>
              <a:rPr lang="ru-RU"/>
              <a:t>Если </a:t>
            </a:r>
            <a:r>
              <a:rPr i="1" lang="ru-RU"/>
              <a:t>G</a:t>
            </a:r>
            <a:r>
              <a:rPr lang="ru-RU"/>
              <a:t> имеет эйлеров цикл, то </a:t>
            </a:r>
            <a:r>
              <a:rPr i="1" lang="ru-RU"/>
              <a:t>G</a:t>
            </a:r>
            <a:r>
              <a:rPr baseline="-25000" i="1" lang="ru-RU"/>
              <a:t>l</a:t>
            </a:r>
            <a:r>
              <a:rPr lang="ru-RU"/>
              <a:t> имеет как эйлеров, так и гамильтонов циклы. </a:t>
            </a:r>
            <a:endParaRPr/>
          </a:p>
          <a:p>
            <a:pPr indent="-342900" lvl="0" marL="342900" rtl="0" algn="l">
              <a:spcBef>
                <a:spcPts val="640"/>
              </a:spcBef>
              <a:spcAft>
                <a:spcPts val="0"/>
              </a:spcAft>
              <a:buClr>
                <a:schemeClr val="dk1"/>
              </a:buClr>
              <a:buSzPts val="3200"/>
              <a:buChar char="•"/>
            </a:pPr>
            <a:r>
              <a:rPr lang="ru-RU"/>
              <a:t>Если </a:t>
            </a:r>
            <a:r>
              <a:rPr i="1" lang="ru-RU"/>
              <a:t>G</a:t>
            </a:r>
            <a:r>
              <a:rPr lang="ru-RU"/>
              <a:t> имеет гамильтонов цикл, то </a:t>
            </a:r>
            <a:r>
              <a:rPr i="1" lang="ru-RU"/>
              <a:t>G</a:t>
            </a:r>
            <a:r>
              <a:rPr baseline="-25000" i="1" lang="ru-RU"/>
              <a:t>l</a:t>
            </a:r>
            <a:r>
              <a:rPr lang="ru-RU"/>
              <a:t> также имеет гамильтонов цикл. </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7">
                                            <p:txEl>
                                              <p:pRg end="0" st="0"/>
                                            </p:txEl>
                                          </p:spTgt>
                                        </p:tgtEl>
                                        <p:attrNameLst>
                                          <p:attrName>style.visibility</p:attrName>
                                        </p:attrNameLst>
                                      </p:cBhvr>
                                      <p:to>
                                        <p:strVal val="visible"/>
                                      </p:to>
                                    </p:set>
                                    <p:animEffect filter="fade" transition="in">
                                      <p:cBhvr>
                                        <p:cTn dur="1000"/>
                                        <p:tgtEl>
                                          <p:spTgt spid="8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7">
                                            <p:txEl>
                                              <p:pRg end="1" st="1"/>
                                            </p:txEl>
                                          </p:spTgt>
                                        </p:tgtEl>
                                        <p:attrNameLst>
                                          <p:attrName>style.visibility</p:attrName>
                                        </p:attrNameLst>
                                      </p:cBhvr>
                                      <p:to>
                                        <p:strVal val="visible"/>
                                      </p:to>
                                    </p:set>
                                    <p:animEffect filter="fade" transition="in">
                                      <p:cBhvr>
                                        <p:cTn dur="1000"/>
                                        <p:tgtEl>
                                          <p:spTgt spid="8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7">
                                            <p:txEl>
                                              <p:pRg end="2" st="2"/>
                                            </p:txEl>
                                          </p:spTgt>
                                        </p:tgtEl>
                                        <p:attrNameLst>
                                          <p:attrName>style.visibility</p:attrName>
                                        </p:attrNameLst>
                                      </p:cBhvr>
                                      <p:to>
                                        <p:strVal val="visible"/>
                                      </p:to>
                                    </p:set>
                                    <p:animEffect filter="fade" transition="in">
                                      <p:cBhvr>
                                        <p:cTn dur="1000"/>
                                        <p:tgtEl>
                                          <p:spTgt spid="8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7">
                                            <p:txEl>
                                              <p:pRg end="3" st="3"/>
                                            </p:txEl>
                                          </p:spTgt>
                                        </p:tgtEl>
                                        <p:attrNameLst>
                                          <p:attrName>style.visibility</p:attrName>
                                        </p:attrNameLst>
                                      </p:cBhvr>
                                      <p:to>
                                        <p:strVal val="visible"/>
                                      </p:to>
                                    </p:set>
                                    <p:animEffect filter="fade" transition="in">
                                      <p:cBhvr>
                                        <p:cTn dur="1000"/>
                                        <p:tgtEl>
                                          <p:spTgt spid="80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68"/>
          <p:cNvSpPr txBox="1"/>
          <p:nvPr>
            <p:ph type="title"/>
          </p:nvPr>
        </p:nvSpPr>
        <p:spPr>
          <a:xfrm>
            <a:off x="457200" y="274638"/>
            <a:ext cx="8229600" cy="63408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Пятиминутка</a:t>
            </a:r>
            <a:endParaRPr/>
          </a:p>
        </p:txBody>
      </p:sp>
      <p:sp>
        <p:nvSpPr>
          <p:cNvPr id="813" name="Google Shape;813;p68"/>
          <p:cNvSpPr txBox="1"/>
          <p:nvPr>
            <p:ph idx="1" type="body"/>
          </p:nvPr>
        </p:nvSpPr>
        <p:spPr>
          <a:xfrm>
            <a:off x="457200" y="932975"/>
            <a:ext cx="8229600" cy="8398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ru-RU" sz="2400"/>
              <a:t>1. Для данного графа построить правильную минимальную раскраску (номера цветов приписывать рядом с вершинами).</a:t>
            </a:r>
            <a:endParaRPr/>
          </a:p>
        </p:txBody>
      </p:sp>
      <p:pic>
        <p:nvPicPr>
          <p:cNvPr id="814" name="Google Shape;814;p68"/>
          <p:cNvPicPr preferRelativeResize="0"/>
          <p:nvPr/>
        </p:nvPicPr>
        <p:blipFill rotWithShape="1">
          <a:blip r:embed="rId3">
            <a:alphaModFix/>
          </a:blip>
          <a:srcRect b="0" l="0" r="0" t="0"/>
          <a:stretch/>
        </p:blipFill>
        <p:spPr>
          <a:xfrm>
            <a:off x="2339752" y="2204864"/>
            <a:ext cx="3546879" cy="3021682"/>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69"/>
          <p:cNvSpPr txBox="1"/>
          <p:nvPr>
            <p:ph type="title"/>
          </p:nvPr>
        </p:nvSpPr>
        <p:spPr>
          <a:xfrm>
            <a:off x="457200" y="188640"/>
            <a:ext cx="8229600" cy="457199"/>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Пятиминутка (продолжение)</a:t>
            </a:r>
            <a:endParaRPr/>
          </a:p>
        </p:txBody>
      </p:sp>
      <p:sp>
        <p:nvSpPr>
          <p:cNvPr id="820" name="Google Shape;820;p69"/>
          <p:cNvSpPr txBox="1"/>
          <p:nvPr>
            <p:ph idx="1" type="body"/>
          </p:nvPr>
        </p:nvSpPr>
        <p:spPr>
          <a:xfrm>
            <a:off x="457200" y="942698"/>
            <a:ext cx="8085584" cy="276058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AutoNum type="arabicPeriod" startAt="2"/>
            </a:pPr>
            <a:r>
              <a:rPr lang="ru-RU" sz="1800">
                <a:latin typeface="Times New Roman"/>
                <a:ea typeface="Times New Roman"/>
                <a:cs typeface="Times New Roman"/>
                <a:sym typeface="Times New Roman"/>
              </a:rPr>
              <a:t>Для нижнего графа определить, если в нем гамильтонов цикл.  Если да, то выписать вершины в порядке обхода.</a:t>
            </a:r>
            <a:endParaRPr/>
          </a:p>
          <a:p>
            <a:pPr indent="0" lvl="0" marL="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l">
              <a:spcBef>
                <a:spcPts val="360"/>
              </a:spcBef>
              <a:spcAft>
                <a:spcPts val="0"/>
              </a:spcAft>
              <a:buClr>
                <a:schemeClr val="dk1"/>
              </a:buClr>
              <a:buSzPts val="1800"/>
              <a:buNone/>
            </a:pPr>
            <a:r>
              <a:rPr b="1" lang="ru-RU" sz="1800">
                <a:latin typeface="Times New Roman"/>
                <a:ea typeface="Times New Roman"/>
                <a:cs typeface="Times New Roman"/>
                <a:sym typeface="Times New Roman"/>
              </a:rPr>
              <a:t>3.  </a:t>
            </a:r>
            <a:r>
              <a:rPr lang="ru-RU" sz="1800">
                <a:latin typeface="Times New Roman"/>
                <a:ea typeface="Times New Roman"/>
                <a:cs typeface="Times New Roman"/>
                <a:sym typeface="Times New Roman"/>
              </a:rPr>
              <a:t>Для нижнего графа  определить, если в нем эйлеров  цикл.  Если да, то выписать вершины в порядке обхода, иначе объяснить, почему нет.</a:t>
            </a:r>
            <a:endParaRPr/>
          </a:p>
          <a:p>
            <a:pPr indent="0" lvl="0" marL="0" rtl="0" algn="l">
              <a:spcBef>
                <a:spcPts val="640"/>
              </a:spcBef>
              <a:spcAft>
                <a:spcPts val="0"/>
              </a:spcAft>
              <a:buClr>
                <a:schemeClr val="dk1"/>
              </a:buClr>
              <a:buSzPts val="3200"/>
              <a:buNone/>
            </a:pPr>
            <a:r>
              <a:t/>
            </a:r>
            <a:endParaRPr/>
          </a:p>
        </p:txBody>
      </p:sp>
      <p:pic>
        <p:nvPicPr>
          <p:cNvPr id="821" name="Google Shape;821;p69"/>
          <p:cNvPicPr preferRelativeResize="0"/>
          <p:nvPr/>
        </p:nvPicPr>
        <p:blipFill rotWithShape="1">
          <a:blip r:embed="rId3">
            <a:alphaModFix/>
          </a:blip>
          <a:srcRect b="0" l="0" r="0" t="0"/>
          <a:stretch/>
        </p:blipFill>
        <p:spPr>
          <a:xfrm>
            <a:off x="457200" y="3768742"/>
            <a:ext cx="3240360" cy="27605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457200" y="274638"/>
            <a:ext cx="8229600" cy="43971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Способ №2 (грубый)</a:t>
            </a:r>
            <a:endParaRPr/>
          </a:p>
        </p:txBody>
      </p:sp>
      <p:sp>
        <p:nvSpPr>
          <p:cNvPr id="123" name="Google Shape;123;p18"/>
          <p:cNvSpPr/>
          <p:nvPr/>
        </p:nvSpPr>
        <p:spPr>
          <a:xfrm>
            <a:off x="899592" y="1045066"/>
            <a:ext cx="432048" cy="447388"/>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м</a:t>
            </a:r>
            <a:endParaRPr/>
          </a:p>
        </p:txBody>
      </p:sp>
      <p:sp>
        <p:nvSpPr>
          <p:cNvPr id="124" name="Google Shape;124;p18"/>
          <p:cNvSpPr/>
          <p:nvPr/>
        </p:nvSpPr>
        <p:spPr>
          <a:xfrm>
            <a:off x="2195736" y="1043194"/>
            <a:ext cx="432048" cy="447388"/>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 name="Google Shape;125;p18"/>
          <p:cNvSpPr/>
          <p:nvPr/>
        </p:nvSpPr>
        <p:spPr>
          <a:xfrm>
            <a:off x="435528" y="2132856"/>
            <a:ext cx="432048" cy="447388"/>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 name="Google Shape;126;p18"/>
          <p:cNvSpPr/>
          <p:nvPr/>
        </p:nvSpPr>
        <p:spPr>
          <a:xfrm>
            <a:off x="1763688" y="2116616"/>
            <a:ext cx="432048" cy="447388"/>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18"/>
          <p:cNvSpPr/>
          <p:nvPr/>
        </p:nvSpPr>
        <p:spPr>
          <a:xfrm>
            <a:off x="2987824" y="2116616"/>
            <a:ext cx="432048" cy="447388"/>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 name="Google Shape;128;p18"/>
          <p:cNvSpPr/>
          <p:nvPr/>
        </p:nvSpPr>
        <p:spPr>
          <a:xfrm>
            <a:off x="4211960" y="2116616"/>
            <a:ext cx="432048" cy="447388"/>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18"/>
          <p:cNvSpPr/>
          <p:nvPr/>
        </p:nvSpPr>
        <p:spPr>
          <a:xfrm>
            <a:off x="1115616" y="3205306"/>
            <a:ext cx="432048" cy="447388"/>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18"/>
          <p:cNvSpPr/>
          <p:nvPr/>
        </p:nvSpPr>
        <p:spPr>
          <a:xfrm>
            <a:off x="2951296" y="3284984"/>
            <a:ext cx="432048" cy="447388"/>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 name="Google Shape;131;p18"/>
          <p:cNvSpPr/>
          <p:nvPr/>
        </p:nvSpPr>
        <p:spPr>
          <a:xfrm>
            <a:off x="2051720" y="4293997"/>
            <a:ext cx="432048" cy="447388"/>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18"/>
          <p:cNvSpPr/>
          <p:nvPr/>
        </p:nvSpPr>
        <p:spPr>
          <a:xfrm>
            <a:off x="3419872" y="4293997"/>
            <a:ext cx="432048" cy="447388"/>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33" name="Google Shape;133;p18"/>
          <p:cNvCxnSpPr>
            <a:stCxn id="123" idx="6"/>
            <a:endCxn id="124" idx="2"/>
          </p:cNvCxnSpPr>
          <p:nvPr/>
        </p:nvCxnSpPr>
        <p:spPr>
          <a:xfrm flipH="1" rot="10800000">
            <a:off x="1331640" y="1266960"/>
            <a:ext cx="864000" cy="1800"/>
          </a:xfrm>
          <a:prstGeom prst="straightConnector1">
            <a:avLst/>
          </a:prstGeom>
          <a:noFill/>
          <a:ln cap="flat" cmpd="sng" w="38100">
            <a:solidFill>
              <a:srgbClr val="4A7DBA"/>
            </a:solidFill>
            <a:prstDash val="solid"/>
            <a:round/>
            <a:headEnd len="sm" w="sm" type="none"/>
            <a:tailEnd len="sm" w="sm" type="none"/>
          </a:ln>
        </p:spPr>
      </p:cxnSp>
      <p:cxnSp>
        <p:nvCxnSpPr>
          <p:cNvPr id="134" name="Google Shape;134;p18"/>
          <p:cNvCxnSpPr>
            <a:stCxn id="124" idx="5"/>
            <a:endCxn id="127" idx="1"/>
          </p:cNvCxnSpPr>
          <p:nvPr/>
        </p:nvCxnSpPr>
        <p:spPr>
          <a:xfrm>
            <a:off x="2564512" y="1425064"/>
            <a:ext cx="486600" cy="757200"/>
          </a:xfrm>
          <a:prstGeom prst="straightConnector1">
            <a:avLst/>
          </a:prstGeom>
          <a:noFill/>
          <a:ln cap="flat" cmpd="sng" w="38100">
            <a:solidFill>
              <a:srgbClr val="4A7DBA"/>
            </a:solidFill>
            <a:prstDash val="solid"/>
            <a:round/>
            <a:headEnd len="sm" w="sm" type="none"/>
            <a:tailEnd len="sm" w="sm" type="none"/>
          </a:ln>
        </p:spPr>
      </p:cxnSp>
      <p:cxnSp>
        <p:nvCxnSpPr>
          <p:cNvPr id="135" name="Google Shape;135;p18"/>
          <p:cNvCxnSpPr>
            <a:stCxn id="126" idx="6"/>
            <a:endCxn id="127" idx="2"/>
          </p:cNvCxnSpPr>
          <p:nvPr/>
        </p:nvCxnSpPr>
        <p:spPr>
          <a:xfrm>
            <a:off x="2195736" y="2340310"/>
            <a:ext cx="792000" cy="0"/>
          </a:xfrm>
          <a:prstGeom prst="straightConnector1">
            <a:avLst/>
          </a:prstGeom>
          <a:noFill/>
          <a:ln cap="flat" cmpd="sng" w="38100">
            <a:solidFill>
              <a:srgbClr val="4A7DBA"/>
            </a:solidFill>
            <a:prstDash val="solid"/>
            <a:round/>
            <a:headEnd len="sm" w="sm" type="none"/>
            <a:tailEnd len="sm" w="sm" type="none"/>
          </a:ln>
        </p:spPr>
      </p:cxnSp>
      <p:cxnSp>
        <p:nvCxnSpPr>
          <p:cNvPr id="136" name="Google Shape;136;p18"/>
          <p:cNvCxnSpPr>
            <a:stCxn id="125" idx="6"/>
            <a:endCxn id="126" idx="2"/>
          </p:cNvCxnSpPr>
          <p:nvPr/>
        </p:nvCxnSpPr>
        <p:spPr>
          <a:xfrm flipH="1" rot="10800000">
            <a:off x="867576" y="2340350"/>
            <a:ext cx="896100" cy="16200"/>
          </a:xfrm>
          <a:prstGeom prst="straightConnector1">
            <a:avLst/>
          </a:prstGeom>
          <a:noFill/>
          <a:ln cap="flat" cmpd="sng" w="38100">
            <a:solidFill>
              <a:srgbClr val="4A7DBA"/>
            </a:solidFill>
            <a:prstDash val="solid"/>
            <a:round/>
            <a:headEnd len="sm" w="sm" type="none"/>
            <a:tailEnd len="sm" w="sm" type="none"/>
          </a:ln>
        </p:spPr>
      </p:cxnSp>
      <p:cxnSp>
        <p:nvCxnSpPr>
          <p:cNvPr id="137" name="Google Shape;137;p18"/>
          <p:cNvCxnSpPr>
            <a:stCxn id="124" idx="3"/>
            <a:endCxn id="126" idx="0"/>
          </p:cNvCxnSpPr>
          <p:nvPr/>
        </p:nvCxnSpPr>
        <p:spPr>
          <a:xfrm flipH="1">
            <a:off x="1979708" y="1425064"/>
            <a:ext cx="279300" cy="691500"/>
          </a:xfrm>
          <a:prstGeom prst="straightConnector1">
            <a:avLst/>
          </a:prstGeom>
          <a:noFill/>
          <a:ln cap="flat" cmpd="sng" w="38100">
            <a:solidFill>
              <a:srgbClr val="4A7DBA"/>
            </a:solidFill>
            <a:prstDash val="solid"/>
            <a:round/>
            <a:headEnd len="sm" w="sm" type="none"/>
            <a:tailEnd len="sm" w="sm" type="none"/>
          </a:ln>
        </p:spPr>
      </p:cxnSp>
      <p:cxnSp>
        <p:nvCxnSpPr>
          <p:cNvPr id="138" name="Google Shape;138;p18"/>
          <p:cNvCxnSpPr>
            <a:stCxn id="123" idx="3"/>
            <a:endCxn id="125" idx="0"/>
          </p:cNvCxnSpPr>
          <p:nvPr/>
        </p:nvCxnSpPr>
        <p:spPr>
          <a:xfrm flipH="1">
            <a:off x="651464" y="1426936"/>
            <a:ext cx="311400" cy="705900"/>
          </a:xfrm>
          <a:prstGeom prst="straightConnector1">
            <a:avLst/>
          </a:prstGeom>
          <a:noFill/>
          <a:ln cap="flat" cmpd="sng" w="38100">
            <a:solidFill>
              <a:srgbClr val="4A7DBA"/>
            </a:solidFill>
            <a:prstDash val="solid"/>
            <a:round/>
            <a:headEnd len="sm" w="sm" type="none"/>
            <a:tailEnd len="sm" w="sm" type="none"/>
          </a:ln>
        </p:spPr>
      </p:cxnSp>
      <p:cxnSp>
        <p:nvCxnSpPr>
          <p:cNvPr id="139" name="Google Shape;139;p18"/>
          <p:cNvCxnSpPr>
            <a:stCxn id="125" idx="5"/>
            <a:endCxn id="129" idx="1"/>
          </p:cNvCxnSpPr>
          <p:nvPr/>
        </p:nvCxnSpPr>
        <p:spPr>
          <a:xfrm>
            <a:off x="804304" y="2514726"/>
            <a:ext cx="374700" cy="756000"/>
          </a:xfrm>
          <a:prstGeom prst="straightConnector1">
            <a:avLst/>
          </a:prstGeom>
          <a:noFill/>
          <a:ln cap="flat" cmpd="sng" w="38100">
            <a:solidFill>
              <a:srgbClr val="4A7DBA"/>
            </a:solidFill>
            <a:prstDash val="solid"/>
            <a:round/>
            <a:headEnd len="sm" w="sm" type="none"/>
            <a:tailEnd len="sm" w="sm" type="none"/>
          </a:ln>
        </p:spPr>
      </p:cxnSp>
      <p:cxnSp>
        <p:nvCxnSpPr>
          <p:cNvPr id="140" name="Google Shape;140;p18"/>
          <p:cNvCxnSpPr>
            <a:stCxn id="126" idx="4"/>
            <a:endCxn id="129" idx="7"/>
          </p:cNvCxnSpPr>
          <p:nvPr/>
        </p:nvCxnSpPr>
        <p:spPr>
          <a:xfrm flipH="1">
            <a:off x="1484412" y="2564004"/>
            <a:ext cx="495300" cy="706800"/>
          </a:xfrm>
          <a:prstGeom prst="straightConnector1">
            <a:avLst/>
          </a:prstGeom>
          <a:noFill/>
          <a:ln cap="flat" cmpd="sng" w="38100">
            <a:solidFill>
              <a:srgbClr val="4A7DBA"/>
            </a:solidFill>
            <a:prstDash val="solid"/>
            <a:round/>
            <a:headEnd len="sm" w="sm" type="none"/>
            <a:tailEnd len="sm" w="sm" type="none"/>
          </a:ln>
        </p:spPr>
      </p:cxnSp>
      <p:cxnSp>
        <p:nvCxnSpPr>
          <p:cNvPr id="141" name="Google Shape;141;p18"/>
          <p:cNvCxnSpPr>
            <a:stCxn id="127" idx="4"/>
            <a:endCxn id="130" idx="0"/>
          </p:cNvCxnSpPr>
          <p:nvPr/>
        </p:nvCxnSpPr>
        <p:spPr>
          <a:xfrm flipH="1">
            <a:off x="3167248" y="2564004"/>
            <a:ext cx="36600" cy="720900"/>
          </a:xfrm>
          <a:prstGeom prst="straightConnector1">
            <a:avLst/>
          </a:prstGeom>
          <a:noFill/>
          <a:ln cap="flat" cmpd="sng" w="38100">
            <a:solidFill>
              <a:srgbClr val="4A7DBA"/>
            </a:solidFill>
            <a:prstDash val="solid"/>
            <a:round/>
            <a:headEnd len="sm" w="sm" type="none"/>
            <a:tailEnd len="sm" w="sm" type="none"/>
          </a:ln>
        </p:spPr>
      </p:cxnSp>
      <p:cxnSp>
        <p:nvCxnSpPr>
          <p:cNvPr id="142" name="Google Shape;142;p18"/>
          <p:cNvCxnSpPr>
            <a:stCxn id="129" idx="5"/>
            <a:endCxn id="131" idx="1"/>
          </p:cNvCxnSpPr>
          <p:nvPr/>
        </p:nvCxnSpPr>
        <p:spPr>
          <a:xfrm>
            <a:off x="1484392" y="3587176"/>
            <a:ext cx="630600" cy="772200"/>
          </a:xfrm>
          <a:prstGeom prst="straightConnector1">
            <a:avLst/>
          </a:prstGeom>
          <a:noFill/>
          <a:ln cap="flat" cmpd="sng" w="38100">
            <a:solidFill>
              <a:srgbClr val="4A7DBA"/>
            </a:solidFill>
            <a:prstDash val="solid"/>
            <a:round/>
            <a:headEnd len="sm" w="sm" type="none"/>
            <a:tailEnd len="sm" w="sm" type="none"/>
          </a:ln>
        </p:spPr>
      </p:cxnSp>
      <p:cxnSp>
        <p:nvCxnSpPr>
          <p:cNvPr id="143" name="Google Shape;143;p18"/>
          <p:cNvCxnSpPr>
            <a:stCxn id="131" idx="7"/>
            <a:endCxn id="130" idx="3"/>
          </p:cNvCxnSpPr>
          <p:nvPr/>
        </p:nvCxnSpPr>
        <p:spPr>
          <a:xfrm flipH="1" rot="10800000">
            <a:off x="2420496" y="3666815"/>
            <a:ext cx="594000" cy="692700"/>
          </a:xfrm>
          <a:prstGeom prst="straightConnector1">
            <a:avLst/>
          </a:prstGeom>
          <a:noFill/>
          <a:ln cap="flat" cmpd="sng" w="38100">
            <a:solidFill>
              <a:srgbClr val="4A7DBA"/>
            </a:solidFill>
            <a:prstDash val="solid"/>
            <a:round/>
            <a:headEnd len="sm" w="sm" type="none"/>
            <a:tailEnd len="sm" w="sm" type="none"/>
          </a:ln>
        </p:spPr>
      </p:cxnSp>
      <p:cxnSp>
        <p:nvCxnSpPr>
          <p:cNvPr id="144" name="Google Shape;144;p18"/>
          <p:cNvCxnSpPr>
            <a:stCxn id="130" idx="7"/>
            <a:endCxn id="128" idx="3"/>
          </p:cNvCxnSpPr>
          <p:nvPr/>
        </p:nvCxnSpPr>
        <p:spPr>
          <a:xfrm flipH="1" rot="10800000">
            <a:off x="3320072" y="2498502"/>
            <a:ext cx="955200" cy="852000"/>
          </a:xfrm>
          <a:prstGeom prst="straightConnector1">
            <a:avLst/>
          </a:prstGeom>
          <a:noFill/>
          <a:ln cap="flat" cmpd="sng" w="38100">
            <a:solidFill>
              <a:srgbClr val="4A7DBA"/>
            </a:solidFill>
            <a:prstDash val="solid"/>
            <a:round/>
            <a:headEnd len="sm" w="sm" type="none"/>
            <a:tailEnd len="sm" w="sm" type="none"/>
          </a:ln>
        </p:spPr>
      </p:cxnSp>
      <p:cxnSp>
        <p:nvCxnSpPr>
          <p:cNvPr id="145" name="Google Shape;145;p18"/>
          <p:cNvCxnSpPr>
            <a:stCxn id="127" idx="6"/>
            <a:endCxn id="128" idx="2"/>
          </p:cNvCxnSpPr>
          <p:nvPr/>
        </p:nvCxnSpPr>
        <p:spPr>
          <a:xfrm>
            <a:off x="3419872" y="2340310"/>
            <a:ext cx="792000" cy="0"/>
          </a:xfrm>
          <a:prstGeom prst="straightConnector1">
            <a:avLst/>
          </a:prstGeom>
          <a:noFill/>
          <a:ln cap="flat" cmpd="sng" w="38100">
            <a:solidFill>
              <a:srgbClr val="4A7DBA"/>
            </a:solidFill>
            <a:prstDash val="solid"/>
            <a:round/>
            <a:headEnd len="sm" w="sm" type="none"/>
            <a:tailEnd len="sm" w="sm" type="none"/>
          </a:ln>
        </p:spPr>
      </p:cxnSp>
      <p:cxnSp>
        <p:nvCxnSpPr>
          <p:cNvPr id="146" name="Google Shape;146;p18"/>
          <p:cNvCxnSpPr>
            <a:stCxn id="131" idx="6"/>
            <a:endCxn id="132" idx="2"/>
          </p:cNvCxnSpPr>
          <p:nvPr/>
        </p:nvCxnSpPr>
        <p:spPr>
          <a:xfrm>
            <a:off x="2483768" y="4517691"/>
            <a:ext cx="936000" cy="0"/>
          </a:xfrm>
          <a:prstGeom prst="straightConnector1">
            <a:avLst/>
          </a:prstGeom>
          <a:noFill/>
          <a:ln cap="flat" cmpd="sng" w="38100">
            <a:solidFill>
              <a:srgbClr val="4A7DBA"/>
            </a:solidFill>
            <a:prstDash val="solid"/>
            <a:round/>
            <a:headEnd len="sm" w="sm" type="none"/>
            <a:tailEnd len="sm" w="sm" type="none"/>
          </a:ln>
        </p:spPr>
      </p:cxnSp>
      <p:sp>
        <p:nvSpPr>
          <p:cNvPr id="147" name="Google Shape;147;p18"/>
          <p:cNvSpPr/>
          <p:nvPr/>
        </p:nvSpPr>
        <p:spPr>
          <a:xfrm>
            <a:off x="479660" y="791869"/>
            <a:ext cx="393056"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A</a:t>
            </a:r>
            <a:endParaRPr sz="2800">
              <a:solidFill>
                <a:schemeClr val="dk1"/>
              </a:solidFill>
              <a:latin typeface="Calibri"/>
              <a:ea typeface="Calibri"/>
              <a:cs typeface="Calibri"/>
              <a:sym typeface="Calibri"/>
            </a:endParaRPr>
          </a:p>
        </p:txBody>
      </p:sp>
      <p:sp>
        <p:nvSpPr>
          <p:cNvPr id="148" name="Google Shape;148;p18"/>
          <p:cNvSpPr/>
          <p:nvPr/>
        </p:nvSpPr>
        <p:spPr>
          <a:xfrm>
            <a:off x="2627784" y="854407"/>
            <a:ext cx="393056"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B</a:t>
            </a:r>
            <a:endParaRPr sz="2800">
              <a:solidFill>
                <a:schemeClr val="dk1"/>
              </a:solidFill>
              <a:latin typeface="Calibri"/>
              <a:ea typeface="Calibri"/>
              <a:cs typeface="Calibri"/>
              <a:sym typeface="Calibri"/>
            </a:endParaRPr>
          </a:p>
        </p:txBody>
      </p:sp>
      <p:sp>
        <p:nvSpPr>
          <p:cNvPr id="149" name="Google Shape;149;p18"/>
          <p:cNvSpPr/>
          <p:nvPr/>
        </p:nvSpPr>
        <p:spPr>
          <a:xfrm>
            <a:off x="86248" y="1832620"/>
            <a:ext cx="375424"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C</a:t>
            </a:r>
            <a:endParaRPr sz="2800">
              <a:solidFill>
                <a:schemeClr val="dk1"/>
              </a:solidFill>
              <a:latin typeface="Calibri"/>
              <a:ea typeface="Calibri"/>
              <a:cs typeface="Calibri"/>
              <a:sym typeface="Calibri"/>
            </a:endParaRPr>
          </a:p>
        </p:txBody>
      </p:sp>
      <p:sp>
        <p:nvSpPr>
          <p:cNvPr id="150" name="Google Shape;150;p18"/>
          <p:cNvSpPr/>
          <p:nvPr/>
        </p:nvSpPr>
        <p:spPr>
          <a:xfrm>
            <a:off x="1384056" y="1821292"/>
            <a:ext cx="40588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D</a:t>
            </a:r>
            <a:endParaRPr sz="2800">
              <a:solidFill>
                <a:schemeClr val="dk1"/>
              </a:solidFill>
              <a:latin typeface="Calibri"/>
              <a:ea typeface="Calibri"/>
              <a:cs typeface="Calibri"/>
              <a:sym typeface="Calibri"/>
            </a:endParaRPr>
          </a:p>
        </p:txBody>
      </p:sp>
      <p:sp>
        <p:nvSpPr>
          <p:cNvPr id="151" name="Google Shape;151;p18"/>
          <p:cNvSpPr/>
          <p:nvPr/>
        </p:nvSpPr>
        <p:spPr>
          <a:xfrm>
            <a:off x="2489664" y="1808961"/>
            <a:ext cx="359394"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E</a:t>
            </a:r>
            <a:endParaRPr sz="2800">
              <a:solidFill>
                <a:schemeClr val="dk1"/>
              </a:solidFill>
              <a:latin typeface="Calibri"/>
              <a:ea typeface="Calibri"/>
              <a:cs typeface="Calibri"/>
              <a:sym typeface="Calibri"/>
            </a:endParaRPr>
          </a:p>
        </p:txBody>
      </p:sp>
      <p:sp>
        <p:nvSpPr>
          <p:cNvPr id="152" name="Google Shape;152;p18"/>
          <p:cNvSpPr/>
          <p:nvPr/>
        </p:nvSpPr>
        <p:spPr>
          <a:xfrm>
            <a:off x="3851920" y="1765129"/>
            <a:ext cx="349776"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F</a:t>
            </a:r>
            <a:endParaRPr sz="2800">
              <a:solidFill>
                <a:schemeClr val="dk1"/>
              </a:solidFill>
              <a:latin typeface="Calibri"/>
              <a:ea typeface="Calibri"/>
              <a:cs typeface="Calibri"/>
              <a:sym typeface="Calibri"/>
            </a:endParaRPr>
          </a:p>
        </p:txBody>
      </p:sp>
      <p:sp>
        <p:nvSpPr>
          <p:cNvPr id="153" name="Google Shape;153;p18"/>
          <p:cNvSpPr/>
          <p:nvPr/>
        </p:nvSpPr>
        <p:spPr>
          <a:xfrm>
            <a:off x="648088" y="3099262"/>
            <a:ext cx="41069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G</a:t>
            </a:r>
            <a:endParaRPr sz="2800">
              <a:solidFill>
                <a:schemeClr val="dk1"/>
              </a:solidFill>
              <a:latin typeface="Calibri"/>
              <a:ea typeface="Calibri"/>
              <a:cs typeface="Calibri"/>
              <a:sym typeface="Calibri"/>
            </a:endParaRPr>
          </a:p>
        </p:txBody>
      </p:sp>
      <p:sp>
        <p:nvSpPr>
          <p:cNvPr id="154" name="Google Shape;154;p18"/>
          <p:cNvSpPr/>
          <p:nvPr/>
        </p:nvSpPr>
        <p:spPr>
          <a:xfrm>
            <a:off x="2541644" y="3106672"/>
            <a:ext cx="409086"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H</a:t>
            </a:r>
            <a:endParaRPr sz="2800">
              <a:solidFill>
                <a:schemeClr val="dk1"/>
              </a:solidFill>
              <a:latin typeface="Calibri"/>
              <a:ea typeface="Calibri"/>
              <a:cs typeface="Calibri"/>
              <a:sym typeface="Calibri"/>
            </a:endParaRPr>
          </a:p>
        </p:txBody>
      </p:sp>
      <p:sp>
        <p:nvSpPr>
          <p:cNvPr id="155" name="Google Shape;155;p18"/>
          <p:cNvSpPr/>
          <p:nvPr/>
        </p:nvSpPr>
        <p:spPr>
          <a:xfrm>
            <a:off x="1603164" y="4287106"/>
            <a:ext cx="274434"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I</a:t>
            </a:r>
            <a:endParaRPr sz="2800">
              <a:solidFill>
                <a:schemeClr val="dk1"/>
              </a:solidFill>
              <a:latin typeface="Calibri"/>
              <a:ea typeface="Calibri"/>
              <a:cs typeface="Calibri"/>
              <a:sym typeface="Calibri"/>
            </a:endParaRPr>
          </a:p>
        </p:txBody>
      </p:sp>
      <p:sp>
        <p:nvSpPr>
          <p:cNvPr id="156" name="Google Shape;156;p18"/>
          <p:cNvSpPr/>
          <p:nvPr/>
        </p:nvSpPr>
        <p:spPr>
          <a:xfrm>
            <a:off x="3123544" y="4548716"/>
            <a:ext cx="29848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J</a:t>
            </a:r>
            <a:endParaRPr sz="2800">
              <a:solidFill>
                <a:schemeClr val="dk1"/>
              </a:solidFill>
              <a:latin typeface="Calibri"/>
              <a:ea typeface="Calibri"/>
              <a:cs typeface="Calibri"/>
              <a:sym typeface="Calibri"/>
            </a:endParaRPr>
          </a:p>
        </p:txBody>
      </p:sp>
      <p:sp>
        <p:nvSpPr>
          <p:cNvPr id="157" name="Google Shape;157;p18"/>
          <p:cNvSpPr/>
          <p:nvPr/>
        </p:nvSpPr>
        <p:spPr>
          <a:xfrm>
            <a:off x="4868770" y="1125652"/>
            <a:ext cx="3989000" cy="286232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ru-RU" sz="1800">
                <a:solidFill>
                  <a:schemeClr val="dk1"/>
                </a:solidFill>
                <a:latin typeface="Roboto"/>
                <a:ea typeface="Roboto"/>
                <a:cs typeface="Roboto"/>
                <a:sym typeface="Roboto"/>
              </a:rPr>
              <a:t>Рассмотрим простейший самый грубый алгоритм раскраски графа.</a:t>
            </a:r>
            <a:endParaRPr/>
          </a:p>
          <a:p>
            <a:pPr indent="0" lvl="0" marL="0" marR="0" rtl="0" algn="just">
              <a:spcBef>
                <a:spcPts val="0"/>
              </a:spcBef>
              <a:spcAft>
                <a:spcPts val="0"/>
              </a:spcAft>
              <a:buNone/>
            </a:pPr>
            <a:r>
              <a:rPr lang="ru-RU" sz="1800">
                <a:solidFill>
                  <a:schemeClr val="dk1"/>
                </a:solidFill>
                <a:latin typeface="Roboto"/>
                <a:ea typeface="Roboto"/>
                <a:cs typeface="Roboto"/>
                <a:sym typeface="Roboto"/>
              </a:rPr>
              <a:t>Напомню, раскраска графа - это процедура которая каждой вершине присваивает метку, условно говоря цвет, и основное условие данного алгоритма заключается в том,  чтобы после раскраски любые смежные две вершины имели разные цвета.</a:t>
            </a:r>
            <a:endParaRPr b="0" sz="18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457200" y="274638"/>
            <a:ext cx="8229600" cy="43971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Способ №2 (грубый)</a:t>
            </a:r>
            <a:endParaRPr/>
          </a:p>
        </p:txBody>
      </p:sp>
      <p:sp>
        <p:nvSpPr>
          <p:cNvPr id="164" name="Google Shape;164;p19"/>
          <p:cNvSpPr/>
          <p:nvPr/>
        </p:nvSpPr>
        <p:spPr>
          <a:xfrm>
            <a:off x="899592" y="1045066"/>
            <a:ext cx="432048" cy="447388"/>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м</a:t>
            </a:r>
            <a:endParaRPr/>
          </a:p>
        </p:txBody>
      </p:sp>
      <p:sp>
        <p:nvSpPr>
          <p:cNvPr id="165" name="Google Shape;165;p19"/>
          <p:cNvSpPr/>
          <p:nvPr/>
        </p:nvSpPr>
        <p:spPr>
          <a:xfrm>
            <a:off x="2195736" y="1043194"/>
            <a:ext cx="432048" cy="447388"/>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p19"/>
          <p:cNvSpPr/>
          <p:nvPr/>
        </p:nvSpPr>
        <p:spPr>
          <a:xfrm>
            <a:off x="435528" y="2132856"/>
            <a:ext cx="432048" cy="447388"/>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Google Shape;167;p19"/>
          <p:cNvSpPr/>
          <p:nvPr/>
        </p:nvSpPr>
        <p:spPr>
          <a:xfrm>
            <a:off x="1763688" y="2116616"/>
            <a:ext cx="432048" cy="447388"/>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19"/>
          <p:cNvSpPr/>
          <p:nvPr/>
        </p:nvSpPr>
        <p:spPr>
          <a:xfrm>
            <a:off x="2987824" y="2116616"/>
            <a:ext cx="432048" cy="447388"/>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19"/>
          <p:cNvSpPr/>
          <p:nvPr/>
        </p:nvSpPr>
        <p:spPr>
          <a:xfrm>
            <a:off x="4211960" y="2116616"/>
            <a:ext cx="432048" cy="447388"/>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 name="Google Shape;170;p19"/>
          <p:cNvSpPr/>
          <p:nvPr/>
        </p:nvSpPr>
        <p:spPr>
          <a:xfrm>
            <a:off x="1115616" y="3205306"/>
            <a:ext cx="432048" cy="447388"/>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 name="Google Shape;171;p19"/>
          <p:cNvSpPr/>
          <p:nvPr/>
        </p:nvSpPr>
        <p:spPr>
          <a:xfrm>
            <a:off x="2951296" y="3284984"/>
            <a:ext cx="432048" cy="447388"/>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 name="Google Shape;172;p19"/>
          <p:cNvSpPr/>
          <p:nvPr/>
        </p:nvSpPr>
        <p:spPr>
          <a:xfrm>
            <a:off x="2051720" y="4293997"/>
            <a:ext cx="432048" cy="447388"/>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 name="Google Shape;173;p19"/>
          <p:cNvSpPr/>
          <p:nvPr/>
        </p:nvSpPr>
        <p:spPr>
          <a:xfrm>
            <a:off x="3419872" y="4293997"/>
            <a:ext cx="432048" cy="447388"/>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74" name="Google Shape;174;p19"/>
          <p:cNvCxnSpPr>
            <a:stCxn id="164" idx="6"/>
            <a:endCxn id="165" idx="2"/>
          </p:cNvCxnSpPr>
          <p:nvPr/>
        </p:nvCxnSpPr>
        <p:spPr>
          <a:xfrm flipH="1" rot="10800000">
            <a:off x="1331640" y="1266960"/>
            <a:ext cx="864000" cy="1800"/>
          </a:xfrm>
          <a:prstGeom prst="straightConnector1">
            <a:avLst/>
          </a:prstGeom>
          <a:noFill/>
          <a:ln cap="flat" cmpd="sng" w="38100">
            <a:solidFill>
              <a:srgbClr val="4A7DBA"/>
            </a:solidFill>
            <a:prstDash val="solid"/>
            <a:round/>
            <a:headEnd len="sm" w="sm" type="none"/>
            <a:tailEnd len="sm" w="sm" type="none"/>
          </a:ln>
        </p:spPr>
      </p:cxnSp>
      <p:cxnSp>
        <p:nvCxnSpPr>
          <p:cNvPr id="175" name="Google Shape;175;p19"/>
          <p:cNvCxnSpPr>
            <a:stCxn id="165" idx="5"/>
            <a:endCxn id="168" idx="1"/>
          </p:cNvCxnSpPr>
          <p:nvPr/>
        </p:nvCxnSpPr>
        <p:spPr>
          <a:xfrm>
            <a:off x="2564512" y="1425064"/>
            <a:ext cx="486600" cy="757200"/>
          </a:xfrm>
          <a:prstGeom prst="straightConnector1">
            <a:avLst/>
          </a:prstGeom>
          <a:noFill/>
          <a:ln cap="flat" cmpd="sng" w="38100">
            <a:solidFill>
              <a:srgbClr val="4A7DBA"/>
            </a:solidFill>
            <a:prstDash val="solid"/>
            <a:round/>
            <a:headEnd len="sm" w="sm" type="none"/>
            <a:tailEnd len="sm" w="sm" type="none"/>
          </a:ln>
        </p:spPr>
      </p:cxnSp>
      <p:cxnSp>
        <p:nvCxnSpPr>
          <p:cNvPr id="176" name="Google Shape;176;p19"/>
          <p:cNvCxnSpPr>
            <a:stCxn id="167" idx="6"/>
            <a:endCxn id="168" idx="2"/>
          </p:cNvCxnSpPr>
          <p:nvPr/>
        </p:nvCxnSpPr>
        <p:spPr>
          <a:xfrm>
            <a:off x="2195736" y="2340310"/>
            <a:ext cx="792000" cy="0"/>
          </a:xfrm>
          <a:prstGeom prst="straightConnector1">
            <a:avLst/>
          </a:prstGeom>
          <a:noFill/>
          <a:ln cap="flat" cmpd="sng" w="38100">
            <a:solidFill>
              <a:srgbClr val="4A7DBA"/>
            </a:solidFill>
            <a:prstDash val="solid"/>
            <a:round/>
            <a:headEnd len="sm" w="sm" type="none"/>
            <a:tailEnd len="sm" w="sm" type="none"/>
          </a:ln>
        </p:spPr>
      </p:cxnSp>
      <p:cxnSp>
        <p:nvCxnSpPr>
          <p:cNvPr id="177" name="Google Shape;177;p19"/>
          <p:cNvCxnSpPr>
            <a:stCxn id="166" idx="6"/>
            <a:endCxn id="167" idx="2"/>
          </p:cNvCxnSpPr>
          <p:nvPr/>
        </p:nvCxnSpPr>
        <p:spPr>
          <a:xfrm flipH="1" rot="10800000">
            <a:off x="867576" y="2340350"/>
            <a:ext cx="896100" cy="16200"/>
          </a:xfrm>
          <a:prstGeom prst="straightConnector1">
            <a:avLst/>
          </a:prstGeom>
          <a:noFill/>
          <a:ln cap="flat" cmpd="sng" w="38100">
            <a:solidFill>
              <a:srgbClr val="4A7DBA"/>
            </a:solidFill>
            <a:prstDash val="solid"/>
            <a:round/>
            <a:headEnd len="sm" w="sm" type="none"/>
            <a:tailEnd len="sm" w="sm" type="none"/>
          </a:ln>
        </p:spPr>
      </p:cxnSp>
      <p:cxnSp>
        <p:nvCxnSpPr>
          <p:cNvPr id="178" name="Google Shape;178;p19"/>
          <p:cNvCxnSpPr>
            <a:stCxn id="165" idx="3"/>
            <a:endCxn id="167" idx="0"/>
          </p:cNvCxnSpPr>
          <p:nvPr/>
        </p:nvCxnSpPr>
        <p:spPr>
          <a:xfrm flipH="1">
            <a:off x="1979708" y="1425064"/>
            <a:ext cx="279300" cy="691500"/>
          </a:xfrm>
          <a:prstGeom prst="straightConnector1">
            <a:avLst/>
          </a:prstGeom>
          <a:noFill/>
          <a:ln cap="flat" cmpd="sng" w="38100">
            <a:solidFill>
              <a:srgbClr val="4A7DBA"/>
            </a:solidFill>
            <a:prstDash val="solid"/>
            <a:round/>
            <a:headEnd len="sm" w="sm" type="none"/>
            <a:tailEnd len="sm" w="sm" type="none"/>
          </a:ln>
        </p:spPr>
      </p:cxnSp>
      <p:cxnSp>
        <p:nvCxnSpPr>
          <p:cNvPr id="179" name="Google Shape;179;p19"/>
          <p:cNvCxnSpPr>
            <a:stCxn id="164" idx="3"/>
            <a:endCxn id="166" idx="0"/>
          </p:cNvCxnSpPr>
          <p:nvPr/>
        </p:nvCxnSpPr>
        <p:spPr>
          <a:xfrm flipH="1">
            <a:off x="651464" y="1426936"/>
            <a:ext cx="311400" cy="705900"/>
          </a:xfrm>
          <a:prstGeom prst="straightConnector1">
            <a:avLst/>
          </a:prstGeom>
          <a:noFill/>
          <a:ln cap="flat" cmpd="sng" w="38100">
            <a:solidFill>
              <a:srgbClr val="4A7DBA"/>
            </a:solidFill>
            <a:prstDash val="solid"/>
            <a:round/>
            <a:headEnd len="sm" w="sm" type="none"/>
            <a:tailEnd len="sm" w="sm" type="none"/>
          </a:ln>
        </p:spPr>
      </p:cxnSp>
      <p:cxnSp>
        <p:nvCxnSpPr>
          <p:cNvPr id="180" name="Google Shape;180;p19"/>
          <p:cNvCxnSpPr>
            <a:stCxn id="166" idx="5"/>
            <a:endCxn id="170" idx="1"/>
          </p:cNvCxnSpPr>
          <p:nvPr/>
        </p:nvCxnSpPr>
        <p:spPr>
          <a:xfrm>
            <a:off x="804304" y="2514726"/>
            <a:ext cx="374700" cy="756000"/>
          </a:xfrm>
          <a:prstGeom prst="straightConnector1">
            <a:avLst/>
          </a:prstGeom>
          <a:noFill/>
          <a:ln cap="flat" cmpd="sng" w="38100">
            <a:solidFill>
              <a:srgbClr val="4A7DBA"/>
            </a:solidFill>
            <a:prstDash val="solid"/>
            <a:round/>
            <a:headEnd len="sm" w="sm" type="none"/>
            <a:tailEnd len="sm" w="sm" type="none"/>
          </a:ln>
        </p:spPr>
      </p:cxnSp>
      <p:cxnSp>
        <p:nvCxnSpPr>
          <p:cNvPr id="181" name="Google Shape;181;p19"/>
          <p:cNvCxnSpPr>
            <a:stCxn id="167" idx="4"/>
            <a:endCxn id="170" idx="7"/>
          </p:cNvCxnSpPr>
          <p:nvPr/>
        </p:nvCxnSpPr>
        <p:spPr>
          <a:xfrm flipH="1">
            <a:off x="1484412" y="2564004"/>
            <a:ext cx="495300" cy="706800"/>
          </a:xfrm>
          <a:prstGeom prst="straightConnector1">
            <a:avLst/>
          </a:prstGeom>
          <a:noFill/>
          <a:ln cap="flat" cmpd="sng" w="38100">
            <a:solidFill>
              <a:srgbClr val="4A7DBA"/>
            </a:solidFill>
            <a:prstDash val="solid"/>
            <a:round/>
            <a:headEnd len="sm" w="sm" type="none"/>
            <a:tailEnd len="sm" w="sm" type="none"/>
          </a:ln>
        </p:spPr>
      </p:cxnSp>
      <p:cxnSp>
        <p:nvCxnSpPr>
          <p:cNvPr id="182" name="Google Shape;182;p19"/>
          <p:cNvCxnSpPr>
            <a:stCxn id="168" idx="4"/>
            <a:endCxn id="171" idx="0"/>
          </p:cNvCxnSpPr>
          <p:nvPr/>
        </p:nvCxnSpPr>
        <p:spPr>
          <a:xfrm flipH="1">
            <a:off x="3167248" y="2564004"/>
            <a:ext cx="36600" cy="720900"/>
          </a:xfrm>
          <a:prstGeom prst="straightConnector1">
            <a:avLst/>
          </a:prstGeom>
          <a:noFill/>
          <a:ln cap="flat" cmpd="sng" w="38100">
            <a:solidFill>
              <a:srgbClr val="4A7DBA"/>
            </a:solidFill>
            <a:prstDash val="solid"/>
            <a:round/>
            <a:headEnd len="sm" w="sm" type="none"/>
            <a:tailEnd len="sm" w="sm" type="none"/>
          </a:ln>
        </p:spPr>
      </p:cxnSp>
      <p:cxnSp>
        <p:nvCxnSpPr>
          <p:cNvPr id="183" name="Google Shape;183;p19"/>
          <p:cNvCxnSpPr>
            <a:stCxn id="170" idx="5"/>
            <a:endCxn id="172" idx="1"/>
          </p:cNvCxnSpPr>
          <p:nvPr/>
        </p:nvCxnSpPr>
        <p:spPr>
          <a:xfrm>
            <a:off x="1484392" y="3587176"/>
            <a:ext cx="630600" cy="772200"/>
          </a:xfrm>
          <a:prstGeom prst="straightConnector1">
            <a:avLst/>
          </a:prstGeom>
          <a:noFill/>
          <a:ln cap="flat" cmpd="sng" w="38100">
            <a:solidFill>
              <a:srgbClr val="4A7DBA"/>
            </a:solidFill>
            <a:prstDash val="solid"/>
            <a:round/>
            <a:headEnd len="sm" w="sm" type="none"/>
            <a:tailEnd len="sm" w="sm" type="none"/>
          </a:ln>
        </p:spPr>
      </p:cxnSp>
      <p:cxnSp>
        <p:nvCxnSpPr>
          <p:cNvPr id="184" name="Google Shape;184;p19"/>
          <p:cNvCxnSpPr>
            <a:stCxn id="172" idx="7"/>
            <a:endCxn id="171" idx="3"/>
          </p:cNvCxnSpPr>
          <p:nvPr/>
        </p:nvCxnSpPr>
        <p:spPr>
          <a:xfrm flipH="1" rot="10800000">
            <a:off x="2420496" y="3666815"/>
            <a:ext cx="594000" cy="692700"/>
          </a:xfrm>
          <a:prstGeom prst="straightConnector1">
            <a:avLst/>
          </a:prstGeom>
          <a:noFill/>
          <a:ln cap="flat" cmpd="sng" w="38100">
            <a:solidFill>
              <a:srgbClr val="4A7DBA"/>
            </a:solidFill>
            <a:prstDash val="solid"/>
            <a:round/>
            <a:headEnd len="sm" w="sm" type="none"/>
            <a:tailEnd len="sm" w="sm" type="none"/>
          </a:ln>
        </p:spPr>
      </p:cxnSp>
      <p:cxnSp>
        <p:nvCxnSpPr>
          <p:cNvPr id="185" name="Google Shape;185;p19"/>
          <p:cNvCxnSpPr>
            <a:stCxn id="171" idx="7"/>
            <a:endCxn id="169" idx="3"/>
          </p:cNvCxnSpPr>
          <p:nvPr/>
        </p:nvCxnSpPr>
        <p:spPr>
          <a:xfrm flipH="1" rot="10800000">
            <a:off x="3320072" y="2498502"/>
            <a:ext cx="955200" cy="852000"/>
          </a:xfrm>
          <a:prstGeom prst="straightConnector1">
            <a:avLst/>
          </a:prstGeom>
          <a:noFill/>
          <a:ln cap="flat" cmpd="sng" w="38100">
            <a:solidFill>
              <a:srgbClr val="4A7DBA"/>
            </a:solidFill>
            <a:prstDash val="solid"/>
            <a:round/>
            <a:headEnd len="sm" w="sm" type="none"/>
            <a:tailEnd len="sm" w="sm" type="none"/>
          </a:ln>
        </p:spPr>
      </p:cxnSp>
      <p:cxnSp>
        <p:nvCxnSpPr>
          <p:cNvPr id="186" name="Google Shape;186;p19"/>
          <p:cNvCxnSpPr>
            <a:stCxn id="168" idx="6"/>
            <a:endCxn id="169" idx="2"/>
          </p:cNvCxnSpPr>
          <p:nvPr/>
        </p:nvCxnSpPr>
        <p:spPr>
          <a:xfrm>
            <a:off x="3419872" y="2340310"/>
            <a:ext cx="792000" cy="0"/>
          </a:xfrm>
          <a:prstGeom prst="straightConnector1">
            <a:avLst/>
          </a:prstGeom>
          <a:noFill/>
          <a:ln cap="flat" cmpd="sng" w="38100">
            <a:solidFill>
              <a:srgbClr val="4A7DBA"/>
            </a:solidFill>
            <a:prstDash val="solid"/>
            <a:round/>
            <a:headEnd len="sm" w="sm" type="none"/>
            <a:tailEnd len="sm" w="sm" type="none"/>
          </a:ln>
        </p:spPr>
      </p:cxnSp>
      <p:cxnSp>
        <p:nvCxnSpPr>
          <p:cNvPr id="187" name="Google Shape;187;p19"/>
          <p:cNvCxnSpPr>
            <a:stCxn id="172" idx="6"/>
            <a:endCxn id="173" idx="2"/>
          </p:cNvCxnSpPr>
          <p:nvPr/>
        </p:nvCxnSpPr>
        <p:spPr>
          <a:xfrm>
            <a:off x="2483768" y="4517691"/>
            <a:ext cx="936000" cy="0"/>
          </a:xfrm>
          <a:prstGeom prst="straightConnector1">
            <a:avLst/>
          </a:prstGeom>
          <a:noFill/>
          <a:ln cap="flat" cmpd="sng" w="38100">
            <a:solidFill>
              <a:srgbClr val="4A7DBA"/>
            </a:solidFill>
            <a:prstDash val="solid"/>
            <a:round/>
            <a:headEnd len="sm" w="sm" type="none"/>
            <a:tailEnd len="sm" w="sm" type="none"/>
          </a:ln>
        </p:spPr>
      </p:cxnSp>
      <p:sp>
        <p:nvSpPr>
          <p:cNvPr id="188" name="Google Shape;188;p19"/>
          <p:cNvSpPr/>
          <p:nvPr/>
        </p:nvSpPr>
        <p:spPr>
          <a:xfrm>
            <a:off x="264971" y="563018"/>
            <a:ext cx="793807"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A(2)</a:t>
            </a:r>
            <a:endParaRPr/>
          </a:p>
        </p:txBody>
      </p:sp>
      <p:sp>
        <p:nvSpPr>
          <p:cNvPr id="189" name="Google Shape;189;p19"/>
          <p:cNvSpPr/>
          <p:nvPr/>
        </p:nvSpPr>
        <p:spPr>
          <a:xfrm>
            <a:off x="2627784" y="854407"/>
            <a:ext cx="780983"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B(3)</a:t>
            </a:r>
            <a:endParaRPr/>
          </a:p>
        </p:txBody>
      </p:sp>
      <p:sp>
        <p:nvSpPr>
          <p:cNvPr id="190" name="Google Shape;190;p19"/>
          <p:cNvSpPr/>
          <p:nvPr/>
        </p:nvSpPr>
        <p:spPr>
          <a:xfrm>
            <a:off x="-39582" y="1640161"/>
            <a:ext cx="77617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C(3)</a:t>
            </a:r>
            <a:endParaRPr/>
          </a:p>
        </p:txBody>
      </p:sp>
      <p:sp>
        <p:nvSpPr>
          <p:cNvPr id="191" name="Google Shape;191;p19"/>
          <p:cNvSpPr/>
          <p:nvPr/>
        </p:nvSpPr>
        <p:spPr>
          <a:xfrm>
            <a:off x="1180215" y="1672484"/>
            <a:ext cx="806631"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D(4)</a:t>
            </a:r>
            <a:endParaRPr/>
          </a:p>
        </p:txBody>
      </p:sp>
      <p:sp>
        <p:nvSpPr>
          <p:cNvPr id="192" name="Google Shape;192;p19"/>
          <p:cNvSpPr/>
          <p:nvPr/>
        </p:nvSpPr>
        <p:spPr>
          <a:xfrm>
            <a:off x="2235089" y="1807569"/>
            <a:ext cx="760144"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E(4)</a:t>
            </a:r>
            <a:endParaRPr/>
          </a:p>
        </p:txBody>
      </p:sp>
      <p:sp>
        <p:nvSpPr>
          <p:cNvPr id="193" name="Google Shape;193;p19"/>
          <p:cNvSpPr/>
          <p:nvPr/>
        </p:nvSpPr>
        <p:spPr>
          <a:xfrm>
            <a:off x="3631014" y="1726153"/>
            <a:ext cx="750526"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F(2)</a:t>
            </a:r>
            <a:endParaRPr/>
          </a:p>
        </p:txBody>
      </p:sp>
      <p:sp>
        <p:nvSpPr>
          <p:cNvPr id="194" name="Google Shape;194;p19"/>
          <p:cNvSpPr/>
          <p:nvPr/>
        </p:nvSpPr>
        <p:spPr>
          <a:xfrm>
            <a:off x="348505" y="3159634"/>
            <a:ext cx="811441"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G(3)</a:t>
            </a:r>
            <a:endParaRPr/>
          </a:p>
        </p:txBody>
      </p:sp>
      <p:sp>
        <p:nvSpPr>
          <p:cNvPr id="195" name="Google Shape;195;p19"/>
          <p:cNvSpPr/>
          <p:nvPr/>
        </p:nvSpPr>
        <p:spPr>
          <a:xfrm>
            <a:off x="2231216" y="3125630"/>
            <a:ext cx="809837"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H(3)</a:t>
            </a:r>
            <a:endParaRPr/>
          </a:p>
        </p:txBody>
      </p:sp>
      <p:sp>
        <p:nvSpPr>
          <p:cNvPr id="196" name="Google Shape;196;p19"/>
          <p:cNvSpPr/>
          <p:nvPr/>
        </p:nvSpPr>
        <p:spPr>
          <a:xfrm>
            <a:off x="1430464" y="4287106"/>
            <a:ext cx="67518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I(3)</a:t>
            </a:r>
            <a:endParaRPr/>
          </a:p>
        </p:txBody>
      </p:sp>
      <p:sp>
        <p:nvSpPr>
          <p:cNvPr id="197" name="Google Shape;197;p19"/>
          <p:cNvSpPr/>
          <p:nvPr/>
        </p:nvSpPr>
        <p:spPr>
          <a:xfrm>
            <a:off x="2889072" y="4625762"/>
            <a:ext cx="69923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J(1)</a:t>
            </a:r>
            <a:endParaRPr/>
          </a:p>
        </p:txBody>
      </p:sp>
      <p:sp>
        <p:nvSpPr>
          <p:cNvPr id="198" name="Google Shape;198;p19"/>
          <p:cNvSpPr/>
          <p:nvPr/>
        </p:nvSpPr>
        <p:spPr>
          <a:xfrm>
            <a:off x="4914411" y="854407"/>
            <a:ext cx="3989000" cy="590931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1800"/>
              <a:buFont typeface="Roboto"/>
              <a:buAutoNum type="arabicPeriod"/>
            </a:pPr>
            <a:r>
              <a:rPr lang="ru-RU" sz="1800">
                <a:solidFill>
                  <a:schemeClr val="dk1"/>
                </a:solidFill>
                <a:latin typeface="Roboto"/>
                <a:ea typeface="Roboto"/>
                <a:cs typeface="Roboto"/>
                <a:sym typeface="Roboto"/>
              </a:rPr>
              <a:t>Посчитаем степень каждой вершины и запишем в скобках, рядом с соответствующей вершиной</a:t>
            </a:r>
            <a:endParaRPr/>
          </a:p>
          <a:p>
            <a:pPr indent="-228600" lvl="0" marL="342900" marR="0" rtl="0" algn="just">
              <a:spcBef>
                <a:spcPts val="0"/>
              </a:spcBef>
              <a:spcAft>
                <a:spcPts val="0"/>
              </a:spcAft>
              <a:buClr>
                <a:schemeClr val="dk1"/>
              </a:buClr>
              <a:buSzPts val="1800"/>
              <a:buFont typeface="Calibri"/>
              <a:buNone/>
            </a:pPr>
            <a:r>
              <a:t/>
            </a:r>
            <a:endParaRPr b="0" sz="1800">
              <a:solidFill>
                <a:schemeClr val="dk1"/>
              </a:solidFill>
              <a:latin typeface="Roboto"/>
              <a:ea typeface="Roboto"/>
              <a:cs typeface="Roboto"/>
              <a:sym typeface="Roboto"/>
            </a:endParaRPr>
          </a:p>
          <a:p>
            <a:pPr indent="-342900" lvl="0" marL="342900" marR="0" rtl="0" algn="just">
              <a:spcBef>
                <a:spcPts val="0"/>
              </a:spcBef>
              <a:spcAft>
                <a:spcPts val="0"/>
              </a:spcAft>
              <a:buClr>
                <a:schemeClr val="dk1"/>
              </a:buClr>
              <a:buSzPts val="1800"/>
              <a:buFont typeface="Roboto"/>
              <a:buAutoNum type="arabicPeriod"/>
            </a:pPr>
            <a:r>
              <a:rPr lang="ru-RU" sz="1800">
                <a:solidFill>
                  <a:schemeClr val="dk1"/>
                </a:solidFill>
                <a:latin typeface="Roboto"/>
                <a:ea typeface="Roboto"/>
                <a:cs typeface="Roboto"/>
                <a:sym typeface="Roboto"/>
              </a:rPr>
              <a:t>Перепишем вершины в список таким образом, чтобы степени их не возрастали (то есть они были либо равны либо уменьшались)</a:t>
            </a:r>
            <a:endParaRPr/>
          </a:p>
          <a:p>
            <a:pPr indent="0" lvl="0" marL="0" marR="0" rtl="0" algn="just">
              <a:spcBef>
                <a:spcPts val="0"/>
              </a:spcBef>
              <a:spcAft>
                <a:spcPts val="0"/>
              </a:spcAft>
              <a:buNone/>
            </a:pPr>
            <a:r>
              <a:t/>
            </a:r>
            <a:endParaRPr b="0" sz="1800">
              <a:solidFill>
                <a:schemeClr val="dk1"/>
              </a:solidFill>
              <a:latin typeface="Roboto"/>
              <a:ea typeface="Roboto"/>
              <a:cs typeface="Roboto"/>
              <a:sym typeface="Roboto"/>
            </a:endParaRPr>
          </a:p>
          <a:p>
            <a:pPr indent="0" lvl="0" marL="0" marR="0" rtl="0" algn="just">
              <a:spcBef>
                <a:spcPts val="0"/>
              </a:spcBef>
              <a:spcAft>
                <a:spcPts val="0"/>
              </a:spcAft>
              <a:buNone/>
            </a:pPr>
            <a:r>
              <a:rPr lang="ru-RU" sz="1800">
                <a:solidFill>
                  <a:schemeClr val="dk1"/>
                </a:solidFill>
                <a:latin typeface="Roboto"/>
                <a:ea typeface="Roboto"/>
                <a:cs typeface="Roboto"/>
                <a:sym typeface="Roboto"/>
              </a:rPr>
              <a:t>D(4)</a:t>
            </a:r>
            <a:endParaRPr/>
          </a:p>
          <a:p>
            <a:pPr indent="0" lvl="0" marL="0" marR="0" rtl="0" algn="just">
              <a:spcBef>
                <a:spcPts val="0"/>
              </a:spcBef>
              <a:spcAft>
                <a:spcPts val="0"/>
              </a:spcAft>
              <a:buNone/>
            </a:pPr>
            <a:r>
              <a:rPr b="0" lang="ru-RU" sz="1800">
                <a:solidFill>
                  <a:schemeClr val="dk1"/>
                </a:solidFill>
                <a:latin typeface="Roboto"/>
                <a:ea typeface="Roboto"/>
                <a:cs typeface="Roboto"/>
                <a:sym typeface="Roboto"/>
              </a:rPr>
              <a:t>E(4)</a:t>
            </a:r>
            <a:endParaRPr/>
          </a:p>
          <a:p>
            <a:pPr indent="0" lvl="0" marL="0" marR="0" rtl="0" algn="just">
              <a:spcBef>
                <a:spcPts val="0"/>
              </a:spcBef>
              <a:spcAft>
                <a:spcPts val="0"/>
              </a:spcAft>
              <a:buNone/>
            </a:pPr>
            <a:r>
              <a:rPr b="0" lang="ru-RU" sz="1800">
                <a:solidFill>
                  <a:schemeClr val="dk1"/>
                </a:solidFill>
                <a:latin typeface="Roboto"/>
                <a:ea typeface="Roboto"/>
                <a:cs typeface="Roboto"/>
                <a:sym typeface="Roboto"/>
              </a:rPr>
              <a:t>B(3)</a:t>
            </a:r>
            <a:endParaRPr/>
          </a:p>
          <a:p>
            <a:pPr indent="0" lvl="0" marL="0" marR="0" rtl="0" algn="just">
              <a:spcBef>
                <a:spcPts val="0"/>
              </a:spcBef>
              <a:spcAft>
                <a:spcPts val="0"/>
              </a:spcAft>
              <a:buNone/>
            </a:pPr>
            <a:r>
              <a:rPr lang="ru-RU" sz="1800">
                <a:solidFill>
                  <a:schemeClr val="dk1"/>
                </a:solidFill>
                <a:latin typeface="Roboto"/>
                <a:ea typeface="Roboto"/>
                <a:cs typeface="Roboto"/>
                <a:sym typeface="Roboto"/>
              </a:rPr>
              <a:t>C(3)</a:t>
            </a:r>
            <a:endParaRPr/>
          </a:p>
          <a:p>
            <a:pPr indent="0" lvl="0" marL="0" marR="0" rtl="0" algn="just">
              <a:spcBef>
                <a:spcPts val="0"/>
              </a:spcBef>
              <a:spcAft>
                <a:spcPts val="0"/>
              </a:spcAft>
              <a:buNone/>
            </a:pPr>
            <a:r>
              <a:rPr b="0" lang="ru-RU" sz="1800">
                <a:solidFill>
                  <a:schemeClr val="dk1"/>
                </a:solidFill>
                <a:latin typeface="Roboto"/>
                <a:ea typeface="Roboto"/>
                <a:cs typeface="Roboto"/>
                <a:sym typeface="Roboto"/>
              </a:rPr>
              <a:t>G(3)</a:t>
            </a:r>
            <a:endParaRPr/>
          </a:p>
          <a:p>
            <a:pPr indent="0" lvl="0" marL="0" marR="0" rtl="0" algn="just">
              <a:spcBef>
                <a:spcPts val="0"/>
              </a:spcBef>
              <a:spcAft>
                <a:spcPts val="0"/>
              </a:spcAft>
              <a:buNone/>
            </a:pPr>
            <a:r>
              <a:rPr lang="ru-RU" sz="1800">
                <a:solidFill>
                  <a:schemeClr val="dk1"/>
                </a:solidFill>
                <a:latin typeface="Roboto"/>
                <a:ea typeface="Roboto"/>
                <a:cs typeface="Roboto"/>
                <a:sym typeface="Roboto"/>
              </a:rPr>
              <a:t>H(3)</a:t>
            </a:r>
            <a:endParaRPr/>
          </a:p>
          <a:p>
            <a:pPr indent="0" lvl="0" marL="0" marR="0" rtl="0" algn="just">
              <a:spcBef>
                <a:spcPts val="0"/>
              </a:spcBef>
              <a:spcAft>
                <a:spcPts val="0"/>
              </a:spcAft>
              <a:buNone/>
            </a:pPr>
            <a:r>
              <a:rPr b="0" lang="ru-RU" sz="1800">
                <a:solidFill>
                  <a:schemeClr val="dk1"/>
                </a:solidFill>
                <a:latin typeface="Roboto"/>
                <a:ea typeface="Roboto"/>
                <a:cs typeface="Roboto"/>
                <a:sym typeface="Roboto"/>
              </a:rPr>
              <a:t>I(3)</a:t>
            </a:r>
            <a:endParaRPr/>
          </a:p>
          <a:p>
            <a:pPr indent="0" lvl="0" marL="0" marR="0" rtl="0" algn="just">
              <a:spcBef>
                <a:spcPts val="0"/>
              </a:spcBef>
              <a:spcAft>
                <a:spcPts val="0"/>
              </a:spcAft>
              <a:buNone/>
            </a:pPr>
            <a:r>
              <a:rPr lang="ru-RU" sz="1800">
                <a:solidFill>
                  <a:schemeClr val="dk1"/>
                </a:solidFill>
                <a:latin typeface="Roboto"/>
                <a:ea typeface="Roboto"/>
                <a:cs typeface="Roboto"/>
                <a:sym typeface="Roboto"/>
              </a:rPr>
              <a:t>A(2)</a:t>
            </a:r>
            <a:endParaRPr/>
          </a:p>
          <a:p>
            <a:pPr indent="0" lvl="0" marL="0" marR="0" rtl="0" algn="just">
              <a:spcBef>
                <a:spcPts val="0"/>
              </a:spcBef>
              <a:spcAft>
                <a:spcPts val="0"/>
              </a:spcAft>
              <a:buNone/>
            </a:pPr>
            <a:r>
              <a:rPr b="0" lang="ru-RU" sz="1800">
                <a:solidFill>
                  <a:schemeClr val="dk1"/>
                </a:solidFill>
                <a:latin typeface="Roboto"/>
                <a:ea typeface="Roboto"/>
                <a:cs typeface="Roboto"/>
                <a:sym typeface="Roboto"/>
              </a:rPr>
              <a:t>F(2)</a:t>
            </a:r>
            <a:endParaRPr/>
          </a:p>
          <a:p>
            <a:pPr indent="0" lvl="0" marL="0" marR="0" rtl="0" algn="just">
              <a:spcBef>
                <a:spcPts val="0"/>
              </a:spcBef>
              <a:spcAft>
                <a:spcPts val="0"/>
              </a:spcAft>
              <a:buNone/>
            </a:pPr>
            <a:r>
              <a:rPr lang="ru-RU" sz="1800">
                <a:solidFill>
                  <a:schemeClr val="dk1"/>
                </a:solidFill>
                <a:latin typeface="Roboto"/>
                <a:ea typeface="Roboto"/>
                <a:cs typeface="Roboto"/>
                <a:sym typeface="Roboto"/>
              </a:rPr>
              <a:t>J(1)</a:t>
            </a:r>
            <a:endParaRPr b="0" sz="180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0"/>
          <p:cNvSpPr txBox="1"/>
          <p:nvPr>
            <p:ph type="title"/>
          </p:nvPr>
        </p:nvSpPr>
        <p:spPr>
          <a:xfrm>
            <a:off x="457200" y="274638"/>
            <a:ext cx="8229600" cy="43971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Способ №2 (грубый)</a:t>
            </a:r>
            <a:endParaRPr/>
          </a:p>
        </p:txBody>
      </p:sp>
      <p:sp>
        <p:nvSpPr>
          <p:cNvPr id="205" name="Google Shape;205;p20"/>
          <p:cNvSpPr/>
          <p:nvPr/>
        </p:nvSpPr>
        <p:spPr>
          <a:xfrm>
            <a:off x="899592" y="1045066"/>
            <a:ext cx="432048" cy="447388"/>
          </a:xfrm>
          <a:prstGeom prst="ellipse">
            <a:avLst/>
          </a:prstGeom>
          <a:solidFill>
            <a:schemeClr val="dk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6" name="Google Shape;206;p20"/>
          <p:cNvSpPr/>
          <p:nvPr/>
        </p:nvSpPr>
        <p:spPr>
          <a:xfrm>
            <a:off x="2195736" y="1043194"/>
            <a:ext cx="432048" cy="447388"/>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20"/>
          <p:cNvSpPr/>
          <p:nvPr/>
        </p:nvSpPr>
        <p:spPr>
          <a:xfrm>
            <a:off x="435528" y="2132856"/>
            <a:ext cx="432048" cy="447388"/>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8" name="Google Shape;208;p20"/>
          <p:cNvSpPr/>
          <p:nvPr/>
        </p:nvSpPr>
        <p:spPr>
          <a:xfrm>
            <a:off x="1763688" y="2116616"/>
            <a:ext cx="432048" cy="447388"/>
          </a:xfrm>
          <a:prstGeom prst="ellipse">
            <a:avLst/>
          </a:prstGeom>
          <a:solidFill>
            <a:schemeClr val="dk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9" name="Google Shape;209;p20"/>
          <p:cNvSpPr/>
          <p:nvPr/>
        </p:nvSpPr>
        <p:spPr>
          <a:xfrm>
            <a:off x="2987824" y="2116616"/>
            <a:ext cx="432048" cy="447388"/>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20"/>
          <p:cNvSpPr/>
          <p:nvPr/>
        </p:nvSpPr>
        <p:spPr>
          <a:xfrm>
            <a:off x="4211960" y="2116616"/>
            <a:ext cx="432048" cy="447388"/>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20"/>
          <p:cNvSpPr/>
          <p:nvPr/>
        </p:nvSpPr>
        <p:spPr>
          <a:xfrm>
            <a:off x="1115616" y="3205306"/>
            <a:ext cx="432048" cy="447388"/>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2" name="Google Shape;212;p20"/>
          <p:cNvSpPr/>
          <p:nvPr/>
        </p:nvSpPr>
        <p:spPr>
          <a:xfrm>
            <a:off x="2951296" y="3284984"/>
            <a:ext cx="432048" cy="447388"/>
          </a:xfrm>
          <a:prstGeom prst="ellipse">
            <a:avLst/>
          </a:prstGeom>
          <a:solidFill>
            <a:schemeClr val="dk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20"/>
          <p:cNvSpPr/>
          <p:nvPr/>
        </p:nvSpPr>
        <p:spPr>
          <a:xfrm>
            <a:off x="2051720" y="4293997"/>
            <a:ext cx="432048" cy="447388"/>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20"/>
          <p:cNvSpPr/>
          <p:nvPr/>
        </p:nvSpPr>
        <p:spPr>
          <a:xfrm>
            <a:off x="3419872" y="4293997"/>
            <a:ext cx="432048" cy="447388"/>
          </a:xfrm>
          <a:prstGeom prst="ellipse">
            <a:avLst/>
          </a:prstGeom>
          <a:solidFill>
            <a:schemeClr val="dk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15" name="Google Shape;215;p20"/>
          <p:cNvCxnSpPr>
            <a:stCxn id="205" idx="6"/>
            <a:endCxn id="206" idx="2"/>
          </p:cNvCxnSpPr>
          <p:nvPr/>
        </p:nvCxnSpPr>
        <p:spPr>
          <a:xfrm flipH="1" rot="10800000">
            <a:off x="1331640" y="1266960"/>
            <a:ext cx="864000" cy="1800"/>
          </a:xfrm>
          <a:prstGeom prst="straightConnector1">
            <a:avLst/>
          </a:prstGeom>
          <a:noFill/>
          <a:ln cap="flat" cmpd="sng" w="38100">
            <a:solidFill>
              <a:srgbClr val="4A7DBA"/>
            </a:solidFill>
            <a:prstDash val="solid"/>
            <a:round/>
            <a:headEnd len="sm" w="sm" type="none"/>
            <a:tailEnd len="sm" w="sm" type="none"/>
          </a:ln>
        </p:spPr>
      </p:cxnSp>
      <p:cxnSp>
        <p:nvCxnSpPr>
          <p:cNvPr id="216" name="Google Shape;216;p20"/>
          <p:cNvCxnSpPr>
            <a:stCxn id="206" idx="5"/>
            <a:endCxn id="209" idx="1"/>
          </p:cNvCxnSpPr>
          <p:nvPr/>
        </p:nvCxnSpPr>
        <p:spPr>
          <a:xfrm>
            <a:off x="2564512" y="1425064"/>
            <a:ext cx="486600" cy="757200"/>
          </a:xfrm>
          <a:prstGeom prst="straightConnector1">
            <a:avLst/>
          </a:prstGeom>
          <a:noFill/>
          <a:ln cap="flat" cmpd="sng" w="38100">
            <a:solidFill>
              <a:srgbClr val="4A7DBA"/>
            </a:solidFill>
            <a:prstDash val="solid"/>
            <a:round/>
            <a:headEnd len="sm" w="sm" type="none"/>
            <a:tailEnd len="sm" w="sm" type="none"/>
          </a:ln>
        </p:spPr>
      </p:cxnSp>
      <p:cxnSp>
        <p:nvCxnSpPr>
          <p:cNvPr id="217" name="Google Shape;217;p20"/>
          <p:cNvCxnSpPr>
            <a:stCxn id="208" idx="6"/>
            <a:endCxn id="209" idx="2"/>
          </p:cNvCxnSpPr>
          <p:nvPr/>
        </p:nvCxnSpPr>
        <p:spPr>
          <a:xfrm>
            <a:off x="2195736" y="2340310"/>
            <a:ext cx="792000" cy="0"/>
          </a:xfrm>
          <a:prstGeom prst="straightConnector1">
            <a:avLst/>
          </a:prstGeom>
          <a:noFill/>
          <a:ln cap="flat" cmpd="sng" w="38100">
            <a:solidFill>
              <a:srgbClr val="4A7DBA"/>
            </a:solidFill>
            <a:prstDash val="solid"/>
            <a:round/>
            <a:headEnd len="sm" w="sm" type="none"/>
            <a:tailEnd len="sm" w="sm" type="none"/>
          </a:ln>
        </p:spPr>
      </p:cxnSp>
      <p:cxnSp>
        <p:nvCxnSpPr>
          <p:cNvPr id="218" name="Google Shape;218;p20"/>
          <p:cNvCxnSpPr>
            <a:stCxn id="207" idx="6"/>
            <a:endCxn id="208" idx="2"/>
          </p:cNvCxnSpPr>
          <p:nvPr/>
        </p:nvCxnSpPr>
        <p:spPr>
          <a:xfrm flipH="1" rot="10800000">
            <a:off x="867576" y="2340350"/>
            <a:ext cx="896100" cy="16200"/>
          </a:xfrm>
          <a:prstGeom prst="straightConnector1">
            <a:avLst/>
          </a:prstGeom>
          <a:noFill/>
          <a:ln cap="flat" cmpd="sng" w="38100">
            <a:solidFill>
              <a:srgbClr val="4A7DBA"/>
            </a:solidFill>
            <a:prstDash val="solid"/>
            <a:round/>
            <a:headEnd len="sm" w="sm" type="none"/>
            <a:tailEnd len="sm" w="sm" type="none"/>
          </a:ln>
        </p:spPr>
      </p:cxnSp>
      <p:cxnSp>
        <p:nvCxnSpPr>
          <p:cNvPr id="219" name="Google Shape;219;p20"/>
          <p:cNvCxnSpPr>
            <a:stCxn id="206" idx="3"/>
            <a:endCxn id="208" idx="0"/>
          </p:cNvCxnSpPr>
          <p:nvPr/>
        </p:nvCxnSpPr>
        <p:spPr>
          <a:xfrm flipH="1">
            <a:off x="1979708" y="1425064"/>
            <a:ext cx="279300" cy="691500"/>
          </a:xfrm>
          <a:prstGeom prst="straightConnector1">
            <a:avLst/>
          </a:prstGeom>
          <a:noFill/>
          <a:ln cap="flat" cmpd="sng" w="38100">
            <a:solidFill>
              <a:srgbClr val="4A7DBA"/>
            </a:solidFill>
            <a:prstDash val="solid"/>
            <a:round/>
            <a:headEnd len="sm" w="sm" type="none"/>
            <a:tailEnd len="sm" w="sm" type="none"/>
          </a:ln>
        </p:spPr>
      </p:cxnSp>
      <p:cxnSp>
        <p:nvCxnSpPr>
          <p:cNvPr id="220" name="Google Shape;220;p20"/>
          <p:cNvCxnSpPr>
            <a:stCxn id="205" idx="3"/>
            <a:endCxn id="207" idx="0"/>
          </p:cNvCxnSpPr>
          <p:nvPr/>
        </p:nvCxnSpPr>
        <p:spPr>
          <a:xfrm flipH="1">
            <a:off x="651464" y="1426936"/>
            <a:ext cx="311400" cy="705900"/>
          </a:xfrm>
          <a:prstGeom prst="straightConnector1">
            <a:avLst/>
          </a:prstGeom>
          <a:noFill/>
          <a:ln cap="flat" cmpd="sng" w="38100">
            <a:solidFill>
              <a:srgbClr val="4A7DBA"/>
            </a:solidFill>
            <a:prstDash val="solid"/>
            <a:round/>
            <a:headEnd len="sm" w="sm" type="none"/>
            <a:tailEnd len="sm" w="sm" type="none"/>
          </a:ln>
        </p:spPr>
      </p:cxnSp>
      <p:cxnSp>
        <p:nvCxnSpPr>
          <p:cNvPr id="221" name="Google Shape;221;p20"/>
          <p:cNvCxnSpPr>
            <a:stCxn id="207" idx="5"/>
            <a:endCxn id="211" idx="1"/>
          </p:cNvCxnSpPr>
          <p:nvPr/>
        </p:nvCxnSpPr>
        <p:spPr>
          <a:xfrm>
            <a:off x="804304" y="2514726"/>
            <a:ext cx="374700" cy="756000"/>
          </a:xfrm>
          <a:prstGeom prst="straightConnector1">
            <a:avLst/>
          </a:prstGeom>
          <a:noFill/>
          <a:ln cap="flat" cmpd="sng" w="38100">
            <a:solidFill>
              <a:srgbClr val="4A7DBA"/>
            </a:solidFill>
            <a:prstDash val="solid"/>
            <a:round/>
            <a:headEnd len="sm" w="sm" type="none"/>
            <a:tailEnd len="sm" w="sm" type="none"/>
          </a:ln>
        </p:spPr>
      </p:cxnSp>
      <p:cxnSp>
        <p:nvCxnSpPr>
          <p:cNvPr id="222" name="Google Shape;222;p20"/>
          <p:cNvCxnSpPr>
            <a:stCxn id="208" idx="4"/>
            <a:endCxn id="211" idx="7"/>
          </p:cNvCxnSpPr>
          <p:nvPr/>
        </p:nvCxnSpPr>
        <p:spPr>
          <a:xfrm flipH="1">
            <a:off x="1484412" y="2564004"/>
            <a:ext cx="495300" cy="706800"/>
          </a:xfrm>
          <a:prstGeom prst="straightConnector1">
            <a:avLst/>
          </a:prstGeom>
          <a:noFill/>
          <a:ln cap="flat" cmpd="sng" w="38100">
            <a:solidFill>
              <a:srgbClr val="4A7DBA"/>
            </a:solidFill>
            <a:prstDash val="solid"/>
            <a:round/>
            <a:headEnd len="sm" w="sm" type="none"/>
            <a:tailEnd len="sm" w="sm" type="none"/>
          </a:ln>
        </p:spPr>
      </p:cxnSp>
      <p:cxnSp>
        <p:nvCxnSpPr>
          <p:cNvPr id="223" name="Google Shape;223;p20"/>
          <p:cNvCxnSpPr>
            <a:stCxn id="209" idx="4"/>
            <a:endCxn id="212" idx="0"/>
          </p:cNvCxnSpPr>
          <p:nvPr/>
        </p:nvCxnSpPr>
        <p:spPr>
          <a:xfrm flipH="1">
            <a:off x="3167248" y="2564004"/>
            <a:ext cx="36600" cy="720900"/>
          </a:xfrm>
          <a:prstGeom prst="straightConnector1">
            <a:avLst/>
          </a:prstGeom>
          <a:noFill/>
          <a:ln cap="flat" cmpd="sng" w="38100">
            <a:solidFill>
              <a:srgbClr val="4A7DBA"/>
            </a:solidFill>
            <a:prstDash val="solid"/>
            <a:round/>
            <a:headEnd len="sm" w="sm" type="none"/>
            <a:tailEnd len="sm" w="sm" type="none"/>
          </a:ln>
        </p:spPr>
      </p:cxnSp>
      <p:cxnSp>
        <p:nvCxnSpPr>
          <p:cNvPr id="224" name="Google Shape;224;p20"/>
          <p:cNvCxnSpPr>
            <a:stCxn id="211" idx="5"/>
            <a:endCxn id="213" idx="1"/>
          </p:cNvCxnSpPr>
          <p:nvPr/>
        </p:nvCxnSpPr>
        <p:spPr>
          <a:xfrm>
            <a:off x="1484392" y="3587176"/>
            <a:ext cx="630600" cy="772200"/>
          </a:xfrm>
          <a:prstGeom prst="straightConnector1">
            <a:avLst/>
          </a:prstGeom>
          <a:noFill/>
          <a:ln cap="flat" cmpd="sng" w="38100">
            <a:solidFill>
              <a:srgbClr val="4A7DBA"/>
            </a:solidFill>
            <a:prstDash val="solid"/>
            <a:round/>
            <a:headEnd len="sm" w="sm" type="none"/>
            <a:tailEnd len="sm" w="sm" type="none"/>
          </a:ln>
        </p:spPr>
      </p:cxnSp>
      <p:cxnSp>
        <p:nvCxnSpPr>
          <p:cNvPr id="225" name="Google Shape;225;p20"/>
          <p:cNvCxnSpPr>
            <a:stCxn id="213" idx="7"/>
            <a:endCxn id="212" idx="3"/>
          </p:cNvCxnSpPr>
          <p:nvPr/>
        </p:nvCxnSpPr>
        <p:spPr>
          <a:xfrm flipH="1" rot="10800000">
            <a:off x="2420496" y="3666815"/>
            <a:ext cx="594000" cy="692700"/>
          </a:xfrm>
          <a:prstGeom prst="straightConnector1">
            <a:avLst/>
          </a:prstGeom>
          <a:noFill/>
          <a:ln cap="flat" cmpd="sng" w="38100">
            <a:solidFill>
              <a:srgbClr val="4A7DBA"/>
            </a:solidFill>
            <a:prstDash val="solid"/>
            <a:round/>
            <a:headEnd len="sm" w="sm" type="none"/>
            <a:tailEnd len="sm" w="sm" type="none"/>
          </a:ln>
        </p:spPr>
      </p:cxnSp>
      <p:cxnSp>
        <p:nvCxnSpPr>
          <p:cNvPr id="226" name="Google Shape;226;p20"/>
          <p:cNvCxnSpPr>
            <a:stCxn id="212" idx="7"/>
            <a:endCxn id="210" idx="3"/>
          </p:cNvCxnSpPr>
          <p:nvPr/>
        </p:nvCxnSpPr>
        <p:spPr>
          <a:xfrm flipH="1" rot="10800000">
            <a:off x="3320072" y="2498502"/>
            <a:ext cx="955200" cy="852000"/>
          </a:xfrm>
          <a:prstGeom prst="straightConnector1">
            <a:avLst/>
          </a:prstGeom>
          <a:noFill/>
          <a:ln cap="flat" cmpd="sng" w="38100">
            <a:solidFill>
              <a:srgbClr val="4A7DBA"/>
            </a:solidFill>
            <a:prstDash val="solid"/>
            <a:round/>
            <a:headEnd len="sm" w="sm" type="none"/>
            <a:tailEnd len="sm" w="sm" type="none"/>
          </a:ln>
        </p:spPr>
      </p:cxnSp>
      <p:cxnSp>
        <p:nvCxnSpPr>
          <p:cNvPr id="227" name="Google Shape;227;p20"/>
          <p:cNvCxnSpPr>
            <a:stCxn id="209" idx="6"/>
            <a:endCxn id="210" idx="2"/>
          </p:cNvCxnSpPr>
          <p:nvPr/>
        </p:nvCxnSpPr>
        <p:spPr>
          <a:xfrm>
            <a:off x="3419872" y="2340310"/>
            <a:ext cx="792000" cy="0"/>
          </a:xfrm>
          <a:prstGeom prst="straightConnector1">
            <a:avLst/>
          </a:prstGeom>
          <a:noFill/>
          <a:ln cap="flat" cmpd="sng" w="38100">
            <a:solidFill>
              <a:srgbClr val="4A7DBA"/>
            </a:solidFill>
            <a:prstDash val="solid"/>
            <a:round/>
            <a:headEnd len="sm" w="sm" type="none"/>
            <a:tailEnd len="sm" w="sm" type="none"/>
          </a:ln>
        </p:spPr>
      </p:cxnSp>
      <p:cxnSp>
        <p:nvCxnSpPr>
          <p:cNvPr id="228" name="Google Shape;228;p20"/>
          <p:cNvCxnSpPr>
            <a:stCxn id="213" idx="6"/>
            <a:endCxn id="214" idx="2"/>
          </p:cNvCxnSpPr>
          <p:nvPr/>
        </p:nvCxnSpPr>
        <p:spPr>
          <a:xfrm>
            <a:off x="2483768" y="4517691"/>
            <a:ext cx="936000" cy="0"/>
          </a:xfrm>
          <a:prstGeom prst="straightConnector1">
            <a:avLst/>
          </a:prstGeom>
          <a:noFill/>
          <a:ln cap="flat" cmpd="sng" w="38100">
            <a:solidFill>
              <a:srgbClr val="4A7DBA"/>
            </a:solidFill>
            <a:prstDash val="solid"/>
            <a:round/>
            <a:headEnd len="sm" w="sm" type="none"/>
            <a:tailEnd len="sm" w="sm" type="none"/>
          </a:ln>
        </p:spPr>
      </p:cxnSp>
      <p:sp>
        <p:nvSpPr>
          <p:cNvPr id="229" name="Google Shape;229;p20"/>
          <p:cNvSpPr/>
          <p:nvPr/>
        </p:nvSpPr>
        <p:spPr>
          <a:xfrm>
            <a:off x="264971" y="563018"/>
            <a:ext cx="793807"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A(2)</a:t>
            </a:r>
            <a:endParaRPr/>
          </a:p>
        </p:txBody>
      </p:sp>
      <p:sp>
        <p:nvSpPr>
          <p:cNvPr id="230" name="Google Shape;230;p20"/>
          <p:cNvSpPr/>
          <p:nvPr/>
        </p:nvSpPr>
        <p:spPr>
          <a:xfrm>
            <a:off x="2627784" y="854407"/>
            <a:ext cx="780983"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B(3)</a:t>
            </a:r>
            <a:endParaRPr/>
          </a:p>
        </p:txBody>
      </p:sp>
      <p:sp>
        <p:nvSpPr>
          <p:cNvPr id="231" name="Google Shape;231;p20"/>
          <p:cNvSpPr/>
          <p:nvPr/>
        </p:nvSpPr>
        <p:spPr>
          <a:xfrm>
            <a:off x="-39582" y="1640161"/>
            <a:ext cx="77617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C(3)</a:t>
            </a:r>
            <a:endParaRPr/>
          </a:p>
        </p:txBody>
      </p:sp>
      <p:sp>
        <p:nvSpPr>
          <p:cNvPr id="232" name="Google Shape;232;p20"/>
          <p:cNvSpPr/>
          <p:nvPr/>
        </p:nvSpPr>
        <p:spPr>
          <a:xfrm>
            <a:off x="1180215" y="1672484"/>
            <a:ext cx="806631"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D(4)</a:t>
            </a:r>
            <a:endParaRPr/>
          </a:p>
        </p:txBody>
      </p:sp>
      <p:sp>
        <p:nvSpPr>
          <p:cNvPr id="233" name="Google Shape;233;p20"/>
          <p:cNvSpPr/>
          <p:nvPr/>
        </p:nvSpPr>
        <p:spPr>
          <a:xfrm>
            <a:off x="2235089" y="1807569"/>
            <a:ext cx="760144"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E(4)</a:t>
            </a:r>
            <a:endParaRPr/>
          </a:p>
        </p:txBody>
      </p:sp>
      <p:sp>
        <p:nvSpPr>
          <p:cNvPr id="234" name="Google Shape;234;p20"/>
          <p:cNvSpPr/>
          <p:nvPr/>
        </p:nvSpPr>
        <p:spPr>
          <a:xfrm>
            <a:off x="3631014" y="1726153"/>
            <a:ext cx="750526"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F(2)</a:t>
            </a:r>
            <a:endParaRPr/>
          </a:p>
        </p:txBody>
      </p:sp>
      <p:sp>
        <p:nvSpPr>
          <p:cNvPr id="235" name="Google Shape;235;p20"/>
          <p:cNvSpPr/>
          <p:nvPr/>
        </p:nvSpPr>
        <p:spPr>
          <a:xfrm>
            <a:off x="348505" y="3159634"/>
            <a:ext cx="811441"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G(3)</a:t>
            </a:r>
            <a:endParaRPr/>
          </a:p>
        </p:txBody>
      </p:sp>
      <p:sp>
        <p:nvSpPr>
          <p:cNvPr id="236" name="Google Shape;236;p20"/>
          <p:cNvSpPr/>
          <p:nvPr/>
        </p:nvSpPr>
        <p:spPr>
          <a:xfrm>
            <a:off x="2231216" y="3125630"/>
            <a:ext cx="809837"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H(3)</a:t>
            </a:r>
            <a:endParaRPr/>
          </a:p>
        </p:txBody>
      </p:sp>
      <p:sp>
        <p:nvSpPr>
          <p:cNvPr id="237" name="Google Shape;237;p20"/>
          <p:cNvSpPr/>
          <p:nvPr/>
        </p:nvSpPr>
        <p:spPr>
          <a:xfrm>
            <a:off x="1430464" y="4287106"/>
            <a:ext cx="67518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I(3)</a:t>
            </a:r>
            <a:endParaRPr/>
          </a:p>
        </p:txBody>
      </p:sp>
      <p:sp>
        <p:nvSpPr>
          <p:cNvPr id="238" name="Google Shape;238;p20"/>
          <p:cNvSpPr/>
          <p:nvPr/>
        </p:nvSpPr>
        <p:spPr>
          <a:xfrm>
            <a:off x="2889072" y="4625762"/>
            <a:ext cx="69923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J(1)</a:t>
            </a:r>
            <a:endParaRPr/>
          </a:p>
        </p:txBody>
      </p:sp>
      <p:sp>
        <p:nvSpPr>
          <p:cNvPr id="239" name="Google Shape;239;p20"/>
          <p:cNvSpPr/>
          <p:nvPr/>
        </p:nvSpPr>
        <p:spPr>
          <a:xfrm>
            <a:off x="4816568" y="816726"/>
            <a:ext cx="3989000" cy="590931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ru-RU" sz="1800" strike="sngStrike">
                <a:solidFill>
                  <a:schemeClr val="dk1"/>
                </a:solidFill>
                <a:latin typeface="Roboto"/>
                <a:ea typeface="Roboto"/>
                <a:cs typeface="Roboto"/>
                <a:sym typeface="Roboto"/>
              </a:rPr>
              <a:t>D(4)</a:t>
            </a:r>
            <a:r>
              <a:rPr lang="ru-RU" sz="1800" strike="sngStrike">
                <a:solidFill>
                  <a:schemeClr val="dk1"/>
                </a:solidFill>
                <a:latin typeface="Roboto"/>
                <a:ea typeface="Roboto"/>
                <a:cs typeface="Roboto"/>
                <a:sym typeface="Roboto"/>
              </a:rPr>
              <a:t> </a:t>
            </a:r>
            <a:r>
              <a:rPr lang="ru-RU" sz="1800">
                <a:solidFill>
                  <a:schemeClr val="dk1"/>
                </a:solidFill>
                <a:latin typeface="Roboto"/>
                <a:ea typeface="Roboto"/>
                <a:cs typeface="Roboto"/>
                <a:sym typeface="Roboto"/>
              </a:rPr>
              <a:t>                   (синий)</a:t>
            </a:r>
            <a:endParaRPr sz="1800">
              <a:solidFill>
                <a:schemeClr val="dk1"/>
              </a:solidFill>
              <a:latin typeface="Roboto"/>
              <a:ea typeface="Roboto"/>
              <a:cs typeface="Roboto"/>
              <a:sym typeface="Roboto"/>
            </a:endParaRPr>
          </a:p>
          <a:p>
            <a:pPr indent="0" lvl="0" marL="0" marR="0" rtl="0" algn="just">
              <a:spcBef>
                <a:spcPts val="0"/>
              </a:spcBef>
              <a:spcAft>
                <a:spcPts val="0"/>
              </a:spcAft>
              <a:buNone/>
            </a:pPr>
            <a:r>
              <a:rPr lang="ru-RU" sz="1800">
                <a:solidFill>
                  <a:schemeClr val="dk1"/>
                </a:solidFill>
                <a:latin typeface="Roboto"/>
                <a:ea typeface="Roboto"/>
                <a:cs typeface="Roboto"/>
                <a:sym typeface="Roboto"/>
              </a:rPr>
              <a:t>E(4)</a:t>
            </a:r>
            <a:endParaRPr/>
          </a:p>
          <a:p>
            <a:pPr indent="0" lvl="0" marL="0" marR="0" rtl="0" algn="just">
              <a:spcBef>
                <a:spcPts val="0"/>
              </a:spcBef>
              <a:spcAft>
                <a:spcPts val="0"/>
              </a:spcAft>
              <a:buNone/>
            </a:pPr>
            <a:r>
              <a:rPr lang="ru-RU" sz="1800">
                <a:solidFill>
                  <a:schemeClr val="dk1"/>
                </a:solidFill>
                <a:latin typeface="Roboto"/>
                <a:ea typeface="Roboto"/>
                <a:cs typeface="Roboto"/>
                <a:sym typeface="Roboto"/>
              </a:rPr>
              <a:t>B(3)</a:t>
            </a:r>
            <a:endParaRPr/>
          </a:p>
          <a:p>
            <a:pPr indent="0" lvl="0" marL="0" marR="0" rtl="0" algn="just">
              <a:spcBef>
                <a:spcPts val="0"/>
              </a:spcBef>
              <a:spcAft>
                <a:spcPts val="0"/>
              </a:spcAft>
              <a:buNone/>
            </a:pPr>
            <a:r>
              <a:rPr lang="ru-RU" sz="1800">
                <a:solidFill>
                  <a:schemeClr val="dk1"/>
                </a:solidFill>
                <a:latin typeface="Roboto"/>
                <a:ea typeface="Roboto"/>
                <a:cs typeface="Roboto"/>
                <a:sym typeface="Roboto"/>
              </a:rPr>
              <a:t>C(3)</a:t>
            </a:r>
            <a:endParaRPr/>
          </a:p>
          <a:p>
            <a:pPr indent="0" lvl="0" marL="0" marR="0" rtl="0" algn="just">
              <a:spcBef>
                <a:spcPts val="0"/>
              </a:spcBef>
              <a:spcAft>
                <a:spcPts val="0"/>
              </a:spcAft>
              <a:buNone/>
            </a:pPr>
            <a:r>
              <a:rPr lang="ru-RU" sz="1800">
                <a:solidFill>
                  <a:schemeClr val="dk1"/>
                </a:solidFill>
                <a:latin typeface="Roboto"/>
                <a:ea typeface="Roboto"/>
                <a:cs typeface="Roboto"/>
                <a:sym typeface="Roboto"/>
              </a:rPr>
              <a:t>G(3)</a:t>
            </a:r>
            <a:endParaRPr/>
          </a:p>
          <a:p>
            <a:pPr indent="0" lvl="0" marL="0" marR="0" rtl="0" algn="just">
              <a:spcBef>
                <a:spcPts val="0"/>
              </a:spcBef>
              <a:spcAft>
                <a:spcPts val="0"/>
              </a:spcAft>
              <a:buNone/>
            </a:pPr>
            <a:r>
              <a:rPr b="1" lang="ru-RU" sz="1800" strike="sngStrike">
                <a:solidFill>
                  <a:schemeClr val="dk1"/>
                </a:solidFill>
                <a:latin typeface="Roboto"/>
                <a:ea typeface="Roboto"/>
                <a:cs typeface="Roboto"/>
                <a:sym typeface="Roboto"/>
              </a:rPr>
              <a:t>H(3)</a:t>
            </a:r>
            <a:endParaRPr/>
          </a:p>
          <a:p>
            <a:pPr indent="0" lvl="0" marL="0" marR="0" rtl="0" algn="just">
              <a:spcBef>
                <a:spcPts val="0"/>
              </a:spcBef>
              <a:spcAft>
                <a:spcPts val="0"/>
              </a:spcAft>
              <a:buNone/>
            </a:pPr>
            <a:r>
              <a:rPr lang="ru-RU" sz="1800">
                <a:solidFill>
                  <a:schemeClr val="dk1"/>
                </a:solidFill>
                <a:latin typeface="Roboto"/>
                <a:ea typeface="Roboto"/>
                <a:cs typeface="Roboto"/>
                <a:sym typeface="Roboto"/>
              </a:rPr>
              <a:t>I(3)</a:t>
            </a:r>
            <a:endParaRPr/>
          </a:p>
          <a:p>
            <a:pPr indent="0" lvl="0" marL="0" marR="0" rtl="0" algn="just">
              <a:spcBef>
                <a:spcPts val="0"/>
              </a:spcBef>
              <a:spcAft>
                <a:spcPts val="0"/>
              </a:spcAft>
              <a:buNone/>
            </a:pPr>
            <a:r>
              <a:rPr b="1" lang="ru-RU" sz="1800" strike="sngStrike">
                <a:solidFill>
                  <a:schemeClr val="dk1"/>
                </a:solidFill>
                <a:latin typeface="Roboto"/>
                <a:ea typeface="Roboto"/>
                <a:cs typeface="Roboto"/>
                <a:sym typeface="Roboto"/>
              </a:rPr>
              <a:t>A(2)</a:t>
            </a:r>
            <a:endParaRPr/>
          </a:p>
          <a:p>
            <a:pPr indent="0" lvl="0" marL="0" marR="0" rtl="0" algn="just">
              <a:spcBef>
                <a:spcPts val="0"/>
              </a:spcBef>
              <a:spcAft>
                <a:spcPts val="0"/>
              </a:spcAft>
              <a:buNone/>
            </a:pPr>
            <a:r>
              <a:rPr lang="ru-RU" sz="1800">
                <a:solidFill>
                  <a:schemeClr val="dk1"/>
                </a:solidFill>
                <a:latin typeface="Roboto"/>
                <a:ea typeface="Roboto"/>
                <a:cs typeface="Roboto"/>
                <a:sym typeface="Roboto"/>
              </a:rPr>
              <a:t>F(2)</a:t>
            </a:r>
            <a:endParaRPr/>
          </a:p>
          <a:p>
            <a:pPr indent="0" lvl="0" marL="0" marR="0" rtl="0" algn="just">
              <a:spcBef>
                <a:spcPts val="0"/>
              </a:spcBef>
              <a:spcAft>
                <a:spcPts val="0"/>
              </a:spcAft>
              <a:buNone/>
            </a:pPr>
            <a:r>
              <a:rPr b="1" lang="ru-RU" sz="1800" strike="sngStrike">
                <a:solidFill>
                  <a:schemeClr val="dk1"/>
                </a:solidFill>
                <a:latin typeface="Roboto"/>
                <a:ea typeface="Roboto"/>
                <a:cs typeface="Roboto"/>
                <a:sym typeface="Roboto"/>
              </a:rPr>
              <a:t>J(1)</a:t>
            </a:r>
            <a:endParaRPr/>
          </a:p>
          <a:p>
            <a:pPr indent="0" lvl="0" marL="0" marR="0" rtl="0" algn="just">
              <a:spcBef>
                <a:spcPts val="0"/>
              </a:spcBef>
              <a:spcAft>
                <a:spcPts val="0"/>
              </a:spcAft>
              <a:buNone/>
            </a:pPr>
            <a:r>
              <a:t/>
            </a:r>
            <a:endParaRPr sz="1800">
              <a:solidFill>
                <a:schemeClr val="dk1"/>
              </a:solidFill>
              <a:latin typeface="Roboto"/>
              <a:ea typeface="Roboto"/>
              <a:cs typeface="Roboto"/>
              <a:sym typeface="Roboto"/>
            </a:endParaRPr>
          </a:p>
          <a:p>
            <a:pPr indent="0" lvl="0" marL="0" marR="0" rtl="0" algn="just">
              <a:spcBef>
                <a:spcPts val="0"/>
              </a:spcBef>
              <a:spcAft>
                <a:spcPts val="0"/>
              </a:spcAft>
              <a:buNone/>
            </a:pPr>
            <a:r>
              <a:rPr lang="ru-RU" sz="1800">
                <a:solidFill>
                  <a:schemeClr val="dk1"/>
                </a:solidFill>
                <a:latin typeface="Roboto"/>
                <a:ea typeface="Roboto"/>
                <a:cs typeface="Roboto"/>
                <a:sym typeface="Roboto"/>
              </a:rPr>
              <a:t>3. Первой вершине в этом списке мы назначаем цвет и раскрашиваем этим цветом все вершины, которые с ней не смежные и не будут смежными с другими вершинами данного цвета (окрашенные вершины вычеркнем из списка)</a:t>
            </a:r>
            <a:endParaRPr/>
          </a:p>
          <a:p>
            <a:pPr indent="0" lvl="0" marL="0" marR="0" rtl="0" algn="just">
              <a:spcBef>
                <a:spcPts val="0"/>
              </a:spcBef>
              <a:spcAft>
                <a:spcPts val="0"/>
              </a:spcAft>
              <a:buNone/>
            </a:pPr>
            <a:r>
              <a:t/>
            </a:r>
            <a:endParaRPr b="0" sz="1800">
              <a:solidFill>
                <a:schemeClr val="dk1"/>
              </a:solidFill>
              <a:latin typeface="Roboto"/>
              <a:ea typeface="Roboto"/>
              <a:cs typeface="Roboto"/>
              <a:sym typeface="Roboto"/>
            </a:endParaRPr>
          </a:p>
          <a:p>
            <a:pPr indent="0" lvl="0" marL="0" marR="0" rtl="0" algn="just">
              <a:spcBef>
                <a:spcPts val="0"/>
              </a:spcBef>
              <a:spcAft>
                <a:spcPts val="0"/>
              </a:spcAft>
              <a:buNone/>
            </a:pPr>
            <a:r>
              <a:t/>
            </a:r>
            <a:endParaRPr b="0" sz="1800">
              <a:solidFill>
                <a:schemeClr val="dk1"/>
              </a:solidFill>
              <a:latin typeface="Roboto"/>
              <a:ea typeface="Roboto"/>
              <a:cs typeface="Roboto"/>
              <a:sym typeface="Roboto"/>
            </a:endParaRPr>
          </a:p>
        </p:txBody>
      </p:sp>
      <p:sp>
        <p:nvSpPr>
          <p:cNvPr id="240" name="Google Shape;240;p20"/>
          <p:cNvSpPr/>
          <p:nvPr/>
        </p:nvSpPr>
        <p:spPr>
          <a:xfrm>
            <a:off x="6206527" y="846041"/>
            <a:ext cx="360040" cy="360040"/>
          </a:xfrm>
          <a:prstGeom prst="ellipse">
            <a:avLst/>
          </a:prstGeom>
          <a:solidFill>
            <a:schemeClr val="dk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41" name="Google Shape;241;p20"/>
          <p:cNvCxnSpPr/>
          <p:nvPr/>
        </p:nvCxnSpPr>
        <p:spPr>
          <a:xfrm flipH="1">
            <a:off x="5508104" y="1034427"/>
            <a:ext cx="608040" cy="5807"/>
          </a:xfrm>
          <a:prstGeom prst="straightConnector1">
            <a:avLst/>
          </a:prstGeom>
          <a:noFill/>
          <a:ln cap="flat" cmpd="sng" w="38100">
            <a:solidFill>
              <a:srgbClr val="4A7DBA"/>
            </a:solidFill>
            <a:prstDash val="solid"/>
            <a:round/>
            <a:headEnd len="sm" w="sm" type="none"/>
            <a:tailEnd len="med" w="med" type="triangle"/>
          </a:ln>
        </p:spPr>
      </p:cxnSp>
      <p:sp>
        <p:nvSpPr>
          <p:cNvPr id="242" name="Google Shape;242;p20"/>
          <p:cNvSpPr/>
          <p:nvPr/>
        </p:nvSpPr>
        <p:spPr>
          <a:xfrm>
            <a:off x="105617" y="6125377"/>
            <a:ext cx="8932766"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800">
                <a:solidFill>
                  <a:schemeClr val="dk1"/>
                </a:solidFill>
                <a:latin typeface="Roboto"/>
                <a:ea typeface="Roboto"/>
                <a:cs typeface="Roboto"/>
                <a:sym typeface="Roboto"/>
              </a:rPr>
              <a:t>Сначала раскрасили вершину D, потом спускаемся по списку, проверяя является</a:t>
            </a:r>
            <a:endParaRPr/>
          </a:p>
          <a:p>
            <a:pPr indent="0" lvl="0" marL="0" marR="0" rtl="0" algn="just">
              <a:spcBef>
                <a:spcPts val="0"/>
              </a:spcBef>
              <a:spcAft>
                <a:spcPts val="0"/>
              </a:spcAft>
              <a:buNone/>
            </a:pPr>
            <a:r>
              <a:rPr lang="ru-RU" sz="1800">
                <a:solidFill>
                  <a:schemeClr val="dk1"/>
                </a:solidFill>
                <a:latin typeface="Roboto"/>
                <a:ea typeface="Roboto"/>
                <a:cs typeface="Roboto"/>
                <a:sym typeface="Roboto"/>
              </a:rPr>
              <a:t> ли данная вершина  смежной с уже покрашенной в синий цвет</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1"/>
          <p:cNvSpPr txBox="1"/>
          <p:nvPr>
            <p:ph type="title"/>
          </p:nvPr>
        </p:nvSpPr>
        <p:spPr>
          <a:xfrm>
            <a:off x="457200" y="274638"/>
            <a:ext cx="8229600" cy="43971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Способ №2 (грубый)</a:t>
            </a:r>
            <a:endParaRPr/>
          </a:p>
        </p:txBody>
      </p:sp>
      <p:sp>
        <p:nvSpPr>
          <p:cNvPr id="249" name="Google Shape;249;p21"/>
          <p:cNvSpPr/>
          <p:nvPr/>
        </p:nvSpPr>
        <p:spPr>
          <a:xfrm>
            <a:off x="899592" y="1045066"/>
            <a:ext cx="432048" cy="447388"/>
          </a:xfrm>
          <a:prstGeom prst="ellipse">
            <a:avLst/>
          </a:prstGeom>
          <a:solidFill>
            <a:schemeClr val="dk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0" name="Google Shape;250;p21"/>
          <p:cNvSpPr/>
          <p:nvPr/>
        </p:nvSpPr>
        <p:spPr>
          <a:xfrm>
            <a:off x="2195736" y="1043194"/>
            <a:ext cx="432048" cy="447388"/>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1" name="Google Shape;251;p21"/>
          <p:cNvSpPr/>
          <p:nvPr/>
        </p:nvSpPr>
        <p:spPr>
          <a:xfrm>
            <a:off x="435528" y="2132856"/>
            <a:ext cx="432048" cy="447388"/>
          </a:xfrm>
          <a:prstGeom prst="ellipse">
            <a:avLst/>
          </a:prstGeom>
          <a:solidFill>
            <a:srgbClr val="00B05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2" name="Google Shape;252;p21"/>
          <p:cNvSpPr/>
          <p:nvPr/>
        </p:nvSpPr>
        <p:spPr>
          <a:xfrm>
            <a:off x="1763688" y="2116616"/>
            <a:ext cx="432048" cy="447388"/>
          </a:xfrm>
          <a:prstGeom prst="ellipse">
            <a:avLst/>
          </a:prstGeom>
          <a:solidFill>
            <a:schemeClr val="dk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3" name="Google Shape;253;p21"/>
          <p:cNvSpPr/>
          <p:nvPr/>
        </p:nvSpPr>
        <p:spPr>
          <a:xfrm>
            <a:off x="2987824" y="2116616"/>
            <a:ext cx="432048" cy="447388"/>
          </a:xfrm>
          <a:prstGeom prst="ellipse">
            <a:avLst/>
          </a:prstGeom>
          <a:solidFill>
            <a:srgbClr val="00B05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4" name="Google Shape;254;p21"/>
          <p:cNvSpPr/>
          <p:nvPr/>
        </p:nvSpPr>
        <p:spPr>
          <a:xfrm>
            <a:off x="4211960" y="2116616"/>
            <a:ext cx="432048" cy="447388"/>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5" name="Google Shape;255;p21"/>
          <p:cNvSpPr/>
          <p:nvPr/>
        </p:nvSpPr>
        <p:spPr>
          <a:xfrm>
            <a:off x="1115616" y="3205306"/>
            <a:ext cx="432048" cy="447388"/>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6" name="Google Shape;256;p21"/>
          <p:cNvSpPr/>
          <p:nvPr/>
        </p:nvSpPr>
        <p:spPr>
          <a:xfrm>
            <a:off x="2951296" y="3284984"/>
            <a:ext cx="432048" cy="447388"/>
          </a:xfrm>
          <a:prstGeom prst="ellipse">
            <a:avLst/>
          </a:prstGeom>
          <a:solidFill>
            <a:schemeClr val="dk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7" name="Google Shape;257;p21"/>
          <p:cNvSpPr/>
          <p:nvPr/>
        </p:nvSpPr>
        <p:spPr>
          <a:xfrm>
            <a:off x="2051720" y="4293997"/>
            <a:ext cx="432048" cy="447388"/>
          </a:xfrm>
          <a:prstGeom prst="ellipse">
            <a:avLst/>
          </a:prstGeom>
          <a:solidFill>
            <a:srgbClr val="00B05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p21"/>
          <p:cNvSpPr/>
          <p:nvPr/>
        </p:nvSpPr>
        <p:spPr>
          <a:xfrm>
            <a:off x="3419872" y="4293997"/>
            <a:ext cx="432048" cy="447388"/>
          </a:xfrm>
          <a:prstGeom prst="ellipse">
            <a:avLst/>
          </a:prstGeom>
          <a:solidFill>
            <a:schemeClr val="dk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59" name="Google Shape;259;p21"/>
          <p:cNvCxnSpPr>
            <a:stCxn id="249" idx="6"/>
            <a:endCxn id="250" idx="2"/>
          </p:cNvCxnSpPr>
          <p:nvPr/>
        </p:nvCxnSpPr>
        <p:spPr>
          <a:xfrm flipH="1" rot="10800000">
            <a:off x="1331640" y="1266960"/>
            <a:ext cx="864000" cy="1800"/>
          </a:xfrm>
          <a:prstGeom prst="straightConnector1">
            <a:avLst/>
          </a:prstGeom>
          <a:noFill/>
          <a:ln cap="flat" cmpd="sng" w="38100">
            <a:solidFill>
              <a:srgbClr val="4A7DBA"/>
            </a:solidFill>
            <a:prstDash val="solid"/>
            <a:round/>
            <a:headEnd len="sm" w="sm" type="none"/>
            <a:tailEnd len="sm" w="sm" type="none"/>
          </a:ln>
        </p:spPr>
      </p:cxnSp>
      <p:cxnSp>
        <p:nvCxnSpPr>
          <p:cNvPr id="260" name="Google Shape;260;p21"/>
          <p:cNvCxnSpPr>
            <a:stCxn id="250" idx="5"/>
            <a:endCxn id="253" idx="1"/>
          </p:cNvCxnSpPr>
          <p:nvPr/>
        </p:nvCxnSpPr>
        <p:spPr>
          <a:xfrm>
            <a:off x="2564512" y="1425064"/>
            <a:ext cx="486600" cy="757200"/>
          </a:xfrm>
          <a:prstGeom prst="straightConnector1">
            <a:avLst/>
          </a:prstGeom>
          <a:noFill/>
          <a:ln cap="flat" cmpd="sng" w="38100">
            <a:solidFill>
              <a:srgbClr val="4A7DBA"/>
            </a:solidFill>
            <a:prstDash val="solid"/>
            <a:round/>
            <a:headEnd len="sm" w="sm" type="none"/>
            <a:tailEnd len="sm" w="sm" type="none"/>
          </a:ln>
        </p:spPr>
      </p:cxnSp>
      <p:cxnSp>
        <p:nvCxnSpPr>
          <p:cNvPr id="261" name="Google Shape;261;p21"/>
          <p:cNvCxnSpPr>
            <a:stCxn id="252" idx="6"/>
            <a:endCxn id="253" idx="2"/>
          </p:cNvCxnSpPr>
          <p:nvPr/>
        </p:nvCxnSpPr>
        <p:spPr>
          <a:xfrm>
            <a:off x="2195736" y="2340310"/>
            <a:ext cx="792000" cy="0"/>
          </a:xfrm>
          <a:prstGeom prst="straightConnector1">
            <a:avLst/>
          </a:prstGeom>
          <a:noFill/>
          <a:ln cap="flat" cmpd="sng" w="38100">
            <a:solidFill>
              <a:srgbClr val="4A7DBA"/>
            </a:solidFill>
            <a:prstDash val="solid"/>
            <a:round/>
            <a:headEnd len="sm" w="sm" type="none"/>
            <a:tailEnd len="sm" w="sm" type="none"/>
          </a:ln>
        </p:spPr>
      </p:cxnSp>
      <p:cxnSp>
        <p:nvCxnSpPr>
          <p:cNvPr id="262" name="Google Shape;262;p21"/>
          <p:cNvCxnSpPr>
            <a:stCxn id="251" idx="6"/>
            <a:endCxn id="252" idx="2"/>
          </p:cNvCxnSpPr>
          <p:nvPr/>
        </p:nvCxnSpPr>
        <p:spPr>
          <a:xfrm flipH="1" rot="10800000">
            <a:off x="867576" y="2340350"/>
            <a:ext cx="896100" cy="16200"/>
          </a:xfrm>
          <a:prstGeom prst="straightConnector1">
            <a:avLst/>
          </a:prstGeom>
          <a:noFill/>
          <a:ln cap="flat" cmpd="sng" w="38100">
            <a:solidFill>
              <a:srgbClr val="4A7DBA"/>
            </a:solidFill>
            <a:prstDash val="solid"/>
            <a:round/>
            <a:headEnd len="sm" w="sm" type="none"/>
            <a:tailEnd len="sm" w="sm" type="none"/>
          </a:ln>
        </p:spPr>
      </p:cxnSp>
      <p:cxnSp>
        <p:nvCxnSpPr>
          <p:cNvPr id="263" name="Google Shape;263;p21"/>
          <p:cNvCxnSpPr>
            <a:stCxn id="250" idx="3"/>
            <a:endCxn id="252" idx="0"/>
          </p:cNvCxnSpPr>
          <p:nvPr/>
        </p:nvCxnSpPr>
        <p:spPr>
          <a:xfrm flipH="1">
            <a:off x="1979708" y="1425064"/>
            <a:ext cx="279300" cy="691500"/>
          </a:xfrm>
          <a:prstGeom prst="straightConnector1">
            <a:avLst/>
          </a:prstGeom>
          <a:noFill/>
          <a:ln cap="flat" cmpd="sng" w="38100">
            <a:solidFill>
              <a:srgbClr val="4A7DBA"/>
            </a:solidFill>
            <a:prstDash val="solid"/>
            <a:round/>
            <a:headEnd len="sm" w="sm" type="none"/>
            <a:tailEnd len="sm" w="sm" type="none"/>
          </a:ln>
        </p:spPr>
      </p:cxnSp>
      <p:cxnSp>
        <p:nvCxnSpPr>
          <p:cNvPr id="264" name="Google Shape;264;p21"/>
          <p:cNvCxnSpPr>
            <a:stCxn id="249" idx="3"/>
            <a:endCxn id="251" idx="0"/>
          </p:cNvCxnSpPr>
          <p:nvPr/>
        </p:nvCxnSpPr>
        <p:spPr>
          <a:xfrm flipH="1">
            <a:off x="651464" y="1426936"/>
            <a:ext cx="311400" cy="705900"/>
          </a:xfrm>
          <a:prstGeom prst="straightConnector1">
            <a:avLst/>
          </a:prstGeom>
          <a:noFill/>
          <a:ln cap="flat" cmpd="sng" w="38100">
            <a:solidFill>
              <a:srgbClr val="4A7DBA"/>
            </a:solidFill>
            <a:prstDash val="solid"/>
            <a:round/>
            <a:headEnd len="sm" w="sm" type="none"/>
            <a:tailEnd len="sm" w="sm" type="none"/>
          </a:ln>
        </p:spPr>
      </p:cxnSp>
      <p:cxnSp>
        <p:nvCxnSpPr>
          <p:cNvPr id="265" name="Google Shape;265;p21"/>
          <p:cNvCxnSpPr>
            <a:stCxn id="251" idx="5"/>
            <a:endCxn id="255" idx="1"/>
          </p:cNvCxnSpPr>
          <p:nvPr/>
        </p:nvCxnSpPr>
        <p:spPr>
          <a:xfrm>
            <a:off x="804304" y="2514726"/>
            <a:ext cx="374700" cy="756000"/>
          </a:xfrm>
          <a:prstGeom prst="straightConnector1">
            <a:avLst/>
          </a:prstGeom>
          <a:noFill/>
          <a:ln cap="flat" cmpd="sng" w="38100">
            <a:solidFill>
              <a:srgbClr val="4A7DBA"/>
            </a:solidFill>
            <a:prstDash val="solid"/>
            <a:round/>
            <a:headEnd len="sm" w="sm" type="none"/>
            <a:tailEnd len="sm" w="sm" type="none"/>
          </a:ln>
        </p:spPr>
      </p:cxnSp>
      <p:cxnSp>
        <p:nvCxnSpPr>
          <p:cNvPr id="266" name="Google Shape;266;p21"/>
          <p:cNvCxnSpPr>
            <a:stCxn id="252" idx="4"/>
            <a:endCxn id="255" idx="7"/>
          </p:cNvCxnSpPr>
          <p:nvPr/>
        </p:nvCxnSpPr>
        <p:spPr>
          <a:xfrm flipH="1">
            <a:off x="1484412" y="2564004"/>
            <a:ext cx="495300" cy="706800"/>
          </a:xfrm>
          <a:prstGeom prst="straightConnector1">
            <a:avLst/>
          </a:prstGeom>
          <a:noFill/>
          <a:ln cap="flat" cmpd="sng" w="38100">
            <a:solidFill>
              <a:srgbClr val="4A7DBA"/>
            </a:solidFill>
            <a:prstDash val="solid"/>
            <a:round/>
            <a:headEnd len="sm" w="sm" type="none"/>
            <a:tailEnd len="sm" w="sm" type="none"/>
          </a:ln>
        </p:spPr>
      </p:cxnSp>
      <p:cxnSp>
        <p:nvCxnSpPr>
          <p:cNvPr id="267" name="Google Shape;267;p21"/>
          <p:cNvCxnSpPr>
            <a:stCxn id="253" idx="4"/>
            <a:endCxn id="256" idx="0"/>
          </p:cNvCxnSpPr>
          <p:nvPr/>
        </p:nvCxnSpPr>
        <p:spPr>
          <a:xfrm flipH="1">
            <a:off x="3167248" y="2564004"/>
            <a:ext cx="36600" cy="720900"/>
          </a:xfrm>
          <a:prstGeom prst="straightConnector1">
            <a:avLst/>
          </a:prstGeom>
          <a:noFill/>
          <a:ln cap="flat" cmpd="sng" w="38100">
            <a:solidFill>
              <a:srgbClr val="4A7DBA"/>
            </a:solidFill>
            <a:prstDash val="solid"/>
            <a:round/>
            <a:headEnd len="sm" w="sm" type="none"/>
            <a:tailEnd len="sm" w="sm" type="none"/>
          </a:ln>
        </p:spPr>
      </p:cxnSp>
      <p:cxnSp>
        <p:nvCxnSpPr>
          <p:cNvPr id="268" name="Google Shape;268;p21"/>
          <p:cNvCxnSpPr>
            <a:stCxn id="255" idx="5"/>
            <a:endCxn id="257" idx="1"/>
          </p:cNvCxnSpPr>
          <p:nvPr/>
        </p:nvCxnSpPr>
        <p:spPr>
          <a:xfrm>
            <a:off x="1484392" y="3587176"/>
            <a:ext cx="630600" cy="772200"/>
          </a:xfrm>
          <a:prstGeom prst="straightConnector1">
            <a:avLst/>
          </a:prstGeom>
          <a:noFill/>
          <a:ln cap="flat" cmpd="sng" w="38100">
            <a:solidFill>
              <a:srgbClr val="4A7DBA"/>
            </a:solidFill>
            <a:prstDash val="solid"/>
            <a:round/>
            <a:headEnd len="sm" w="sm" type="none"/>
            <a:tailEnd len="sm" w="sm" type="none"/>
          </a:ln>
        </p:spPr>
      </p:cxnSp>
      <p:cxnSp>
        <p:nvCxnSpPr>
          <p:cNvPr id="269" name="Google Shape;269;p21"/>
          <p:cNvCxnSpPr>
            <a:stCxn id="257" idx="7"/>
            <a:endCxn id="256" idx="3"/>
          </p:cNvCxnSpPr>
          <p:nvPr/>
        </p:nvCxnSpPr>
        <p:spPr>
          <a:xfrm flipH="1" rot="10800000">
            <a:off x="2420496" y="3666815"/>
            <a:ext cx="594000" cy="692700"/>
          </a:xfrm>
          <a:prstGeom prst="straightConnector1">
            <a:avLst/>
          </a:prstGeom>
          <a:noFill/>
          <a:ln cap="flat" cmpd="sng" w="38100">
            <a:solidFill>
              <a:srgbClr val="4A7DBA"/>
            </a:solidFill>
            <a:prstDash val="solid"/>
            <a:round/>
            <a:headEnd len="sm" w="sm" type="none"/>
            <a:tailEnd len="sm" w="sm" type="none"/>
          </a:ln>
        </p:spPr>
      </p:cxnSp>
      <p:cxnSp>
        <p:nvCxnSpPr>
          <p:cNvPr id="270" name="Google Shape;270;p21"/>
          <p:cNvCxnSpPr>
            <a:stCxn id="256" idx="7"/>
            <a:endCxn id="254" idx="3"/>
          </p:cNvCxnSpPr>
          <p:nvPr/>
        </p:nvCxnSpPr>
        <p:spPr>
          <a:xfrm flipH="1" rot="10800000">
            <a:off x="3320072" y="2498502"/>
            <a:ext cx="955200" cy="852000"/>
          </a:xfrm>
          <a:prstGeom prst="straightConnector1">
            <a:avLst/>
          </a:prstGeom>
          <a:noFill/>
          <a:ln cap="flat" cmpd="sng" w="38100">
            <a:solidFill>
              <a:srgbClr val="4A7DBA"/>
            </a:solidFill>
            <a:prstDash val="solid"/>
            <a:round/>
            <a:headEnd len="sm" w="sm" type="none"/>
            <a:tailEnd len="sm" w="sm" type="none"/>
          </a:ln>
        </p:spPr>
      </p:cxnSp>
      <p:cxnSp>
        <p:nvCxnSpPr>
          <p:cNvPr id="271" name="Google Shape;271;p21"/>
          <p:cNvCxnSpPr>
            <a:stCxn id="253" idx="6"/>
            <a:endCxn id="254" idx="2"/>
          </p:cNvCxnSpPr>
          <p:nvPr/>
        </p:nvCxnSpPr>
        <p:spPr>
          <a:xfrm>
            <a:off x="3419872" y="2340310"/>
            <a:ext cx="792000" cy="0"/>
          </a:xfrm>
          <a:prstGeom prst="straightConnector1">
            <a:avLst/>
          </a:prstGeom>
          <a:noFill/>
          <a:ln cap="flat" cmpd="sng" w="38100">
            <a:solidFill>
              <a:srgbClr val="4A7DBA"/>
            </a:solidFill>
            <a:prstDash val="solid"/>
            <a:round/>
            <a:headEnd len="sm" w="sm" type="none"/>
            <a:tailEnd len="sm" w="sm" type="none"/>
          </a:ln>
        </p:spPr>
      </p:cxnSp>
      <p:cxnSp>
        <p:nvCxnSpPr>
          <p:cNvPr id="272" name="Google Shape;272;p21"/>
          <p:cNvCxnSpPr>
            <a:stCxn id="257" idx="6"/>
            <a:endCxn id="258" idx="2"/>
          </p:cNvCxnSpPr>
          <p:nvPr/>
        </p:nvCxnSpPr>
        <p:spPr>
          <a:xfrm>
            <a:off x="2483768" y="4517691"/>
            <a:ext cx="936000" cy="0"/>
          </a:xfrm>
          <a:prstGeom prst="straightConnector1">
            <a:avLst/>
          </a:prstGeom>
          <a:noFill/>
          <a:ln cap="flat" cmpd="sng" w="38100">
            <a:solidFill>
              <a:srgbClr val="4A7DBA"/>
            </a:solidFill>
            <a:prstDash val="solid"/>
            <a:round/>
            <a:headEnd len="sm" w="sm" type="none"/>
            <a:tailEnd len="sm" w="sm" type="none"/>
          </a:ln>
        </p:spPr>
      </p:cxnSp>
      <p:sp>
        <p:nvSpPr>
          <p:cNvPr id="273" name="Google Shape;273;p21"/>
          <p:cNvSpPr/>
          <p:nvPr/>
        </p:nvSpPr>
        <p:spPr>
          <a:xfrm>
            <a:off x="264971" y="563018"/>
            <a:ext cx="793807"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A(2)</a:t>
            </a:r>
            <a:endParaRPr/>
          </a:p>
        </p:txBody>
      </p:sp>
      <p:sp>
        <p:nvSpPr>
          <p:cNvPr id="274" name="Google Shape;274;p21"/>
          <p:cNvSpPr/>
          <p:nvPr/>
        </p:nvSpPr>
        <p:spPr>
          <a:xfrm>
            <a:off x="2627784" y="854407"/>
            <a:ext cx="780983"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B(3)</a:t>
            </a:r>
            <a:endParaRPr/>
          </a:p>
        </p:txBody>
      </p:sp>
      <p:sp>
        <p:nvSpPr>
          <p:cNvPr id="275" name="Google Shape;275;p21"/>
          <p:cNvSpPr/>
          <p:nvPr/>
        </p:nvSpPr>
        <p:spPr>
          <a:xfrm>
            <a:off x="-39582" y="1640161"/>
            <a:ext cx="77617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C(3)</a:t>
            </a:r>
            <a:endParaRPr/>
          </a:p>
        </p:txBody>
      </p:sp>
      <p:sp>
        <p:nvSpPr>
          <p:cNvPr id="276" name="Google Shape;276;p21"/>
          <p:cNvSpPr/>
          <p:nvPr/>
        </p:nvSpPr>
        <p:spPr>
          <a:xfrm>
            <a:off x="1180215" y="1672484"/>
            <a:ext cx="806631"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D(4)</a:t>
            </a:r>
            <a:endParaRPr/>
          </a:p>
        </p:txBody>
      </p:sp>
      <p:sp>
        <p:nvSpPr>
          <p:cNvPr id="277" name="Google Shape;277;p21"/>
          <p:cNvSpPr/>
          <p:nvPr/>
        </p:nvSpPr>
        <p:spPr>
          <a:xfrm>
            <a:off x="2235089" y="1807569"/>
            <a:ext cx="760144"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E(4)</a:t>
            </a:r>
            <a:endParaRPr/>
          </a:p>
        </p:txBody>
      </p:sp>
      <p:sp>
        <p:nvSpPr>
          <p:cNvPr id="278" name="Google Shape;278;p21"/>
          <p:cNvSpPr/>
          <p:nvPr/>
        </p:nvSpPr>
        <p:spPr>
          <a:xfrm>
            <a:off x="3631014" y="1726153"/>
            <a:ext cx="750526"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F(2)</a:t>
            </a:r>
            <a:endParaRPr/>
          </a:p>
        </p:txBody>
      </p:sp>
      <p:sp>
        <p:nvSpPr>
          <p:cNvPr id="279" name="Google Shape;279;p21"/>
          <p:cNvSpPr/>
          <p:nvPr/>
        </p:nvSpPr>
        <p:spPr>
          <a:xfrm>
            <a:off x="348505" y="3159634"/>
            <a:ext cx="811441"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G(3)</a:t>
            </a:r>
            <a:endParaRPr/>
          </a:p>
        </p:txBody>
      </p:sp>
      <p:sp>
        <p:nvSpPr>
          <p:cNvPr id="280" name="Google Shape;280;p21"/>
          <p:cNvSpPr/>
          <p:nvPr/>
        </p:nvSpPr>
        <p:spPr>
          <a:xfrm>
            <a:off x="2231216" y="3125630"/>
            <a:ext cx="809837"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H(3)</a:t>
            </a:r>
            <a:endParaRPr/>
          </a:p>
        </p:txBody>
      </p:sp>
      <p:sp>
        <p:nvSpPr>
          <p:cNvPr id="281" name="Google Shape;281;p21"/>
          <p:cNvSpPr/>
          <p:nvPr/>
        </p:nvSpPr>
        <p:spPr>
          <a:xfrm>
            <a:off x="1430464" y="4287106"/>
            <a:ext cx="67518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I(3)</a:t>
            </a:r>
            <a:endParaRPr/>
          </a:p>
        </p:txBody>
      </p:sp>
      <p:sp>
        <p:nvSpPr>
          <p:cNvPr id="282" name="Google Shape;282;p21"/>
          <p:cNvSpPr/>
          <p:nvPr/>
        </p:nvSpPr>
        <p:spPr>
          <a:xfrm>
            <a:off x="2889072" y="4625762"/>
            <a:ext cx="69923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chemeClr val="dk1"/>
                </a:solidFill>
                <a:latin typeface="Calibri"/>
                <a:ea typeface="Calibri"/>
                <a:cs typeface="Calibri"/>
                <a:sym typeface="Calibri"/>
              </a:rPr>
              <a:t>J(1)</a:t>
            </a:r>
            <a:endParaRPr/>
          </a:p>
        </p:txBody>
      </p:sp>
      <p:sp>
        <p:nvSpPr>
          <p:cNvPr id="283" name="Google Shape;283;p21"/>
          <p:cNvSpPr/>
          <p:nvPr/>
        </p:nvSpPr>
        <p:spPr>
          <a:xfrm>
            <a:off x="4816568" y="816726"/>
            <a:ext cx="3989000" cy="535531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ru-RU" sz="1800" strike="sngStrike">
                <a:solidFill>
                  <a:schemeClr val="dk1"/>
                </a:solidFill>
                <a:latin typeface="Roboto"/>
                <a:ea typeface="Roboto"/>
                <a:cs typeface="Roboto"/>
                <a:sym typeface="Roboto"/>
              </a:rPr>
              <a:t>D(4)</a:t>
            </a:r>
            <a:r>
              <a:rPr lang="ru-RU" sz="1800" strike="sngStrike">
                <a:solidFill>
                  <a:schemeClr val="dk1"/>
                </a:solidFill>
                <a:latin typeface="Roboto"/>
                <a:ea typeface="Roboto"/>
                <a:cs typeface="Roboto"/>
                <a:sym typeface="Roboto"/>
              </a:rPr>
              <a:t> </a:t>
            </a:r>
            <a:r>
              <a:rPr lang="ru-RU" sz="1800">
                <a:solidFill>
                  <a:schemeClr val="dk1"/>
                </a:solidFill>
                <a:latin typeface="Roboto"/>
                <a:ea typeface="Roboto"/>
                <a:cs typeface="Roboto"/>
                <a:sym typeface="Roboto"/>
              </a:rPr>
              <a:t>                   (синий)</a:t>
            </a:r>
            <a:endParaRPr sz="1800">
              <a:solidFill>
                <a:schemeClr val="dk1"/>
              </a:solidFill>
              <a:latin typeface="Roboto"/>
              <a:ea typeface="Roboto"/>
              <a:cs typeface="Roboto"/>
              <a:sym typeface="Roboto"/>
            </a:endParaRPr>
          </a:p>
          <a:p>
            <a:pPr indent="0" lvl="0" marL="0" marR="0" rtl="0" algn="just">
              <a:spcBef>
                <a:spcPts val="0"/>
              </a:spcBef>
              <a:spcAft>
                <a:spcPts val="0"/>
              </a:spcAft>
              <a:buNone/>
            </a:pPr>
            <a:r>
              <a:rPr b="1" lang="ru-RU" sz="1800" strike="sngStrike">
                <a:solidFill>
                  <a:schemeClr val="dk1"/>
                </a:solidFill>
                <a:latin typeface="Roboto"/>
                <a:ea typeface="Roboto"/>
                <a:cs typeface="Roboto"/>
                <a:sym typeface="Roboto"/>
              </a:rPr>
              <a:t>E(4)</a:t>
            </a:r>
            <a:r>
              <a:rPr lang="ru-RU" sz="1800">
                <a:solidFill>
                  <a:schemeClr val="dk1"/>
                </a:solidFill>
                <a:latin typeface="Roboto"/>
                <a:ea typeface="Roboto"/>
                <a:cs typeface="Roboto"/>
                <a:sym typeface="Roboto"/>
              </a:rPr>
              <a:t>                     (зелёный)</a:t>
            </a:r>
            <a:endParaRPr sz="1800">
              <a:solidFill>
                <a:schemeClr val="dk1"/>
              </a:solidFill>
              <a:latin typeface="Roboto"/>
              <a:ea typeface="Roboto"/>
              <a:cs typeface="Roboto"/>
              <a:sym typeface="Roboto"/>
            </a:endParaRPr>
          </a:p>
          <a:p>
            <a:pPr indent="0" lvl="0" marL="0" marR="0" rtl="0" algn="just">
              <a:spcBef>
                <a:spcPts val="0"/>
              </a:spcBef>
              <a:spcAft>
                <a:spcPts val="0"/>
              </a:spcAft>
              <a:buNone/>
            </a:pPr>
            <a:r>
              <a:rPr lang="ru-RU" sz="1800">
                <a:solidFill>
                  <a:schemeClr val="dk1"/>
                </a:solidFill>
                <a:latin typeface="Roboto"/>
                <a:ea typeface="Roboto"/>
                <a:cs typeface="Roboto"/>
                <a:sym typeface="Roboto"/>
              </a:rPr>
              <a:t>B(3)</a:t>
            </a:r>
            <a:endParaRPr/>
          </a:p>
          <a:p>
            <a:pPr indent="0" lvl="0" marL="0" marR="0" rtl="0" algn="just">
              <a:spcBef>
                <a:spcPts val="0"/>
              </a:spcBef>
              <a:spcAft>
                <a:spcPts val="0"/>
              </a:spcAft>
              <a:buNone/>
            </a:pPr>
            <a:r>
              <a:rPr b="1" lang="ru-RU" sz="1800" strike="sngStrike">
                <a:solidFill>
                  <a:schemeClr val="dk1"/>
                </a:solidFill>
                <a:latin typeface="Roboto"/>
                <a:ea typeface="Roboto"/>
                <a:cs typeface="Roboto"/>
                <a:sym typeface="Roboto"/>
              </a:rPr>
              <a:t>C(3)</a:t>
            </a:r>
            <a:endParaRPr/>
          </a:p>
          <a:p>
            <a:pPr indent="0" lvl="0" marL="0" marR="0" rtl="0" algn="just">
              <a:spcBef>
                <a:spcPts val="0"/>
              </a:spcBef>
              <a:spcAft>
                <a:spcPts val="0"/>
              </a:spcAft>
              <a:buNone/>
            </a:pPr>
            <a:r>
              <a:rPr lang="ru-RU" sz="1800">
                <a:solidFill>
                  <a:schemeClr val="dk1"/>
                </a:solidFill>
                <a:latin typeface="Roboto"/>
                <a:ea typeface="Roboto"/>
                <a:cs typeface="Roboto"/>
                <a:sym typeface="Roboto"/>
              </a:rPr>
              <a:t>G(3)</a:t>
            </a:r>
            <a:endParaRPr/>
          </a:p>
          <a:p>
            <a:pPr indent="0" lvl="0" marL="0" marR="0" rtl="0" algn="just">
              <a:spcBef>
                <a:spcPts val="0"/>
              </a:spcBef>
              <a:spcAft>
                <a:spcPts val="0"/>
              </a:spcAft>
              <a:buNone/>
            </a:pPr>
            <a:r>
              <a:rPr b="1" lang="ru-RU" sz="1800" strike="sngStrike">
                <a:solidFill>
                  <a:schemeClr val="dk1"/>
                </a:solidFill>
                <a:latin typeface="Roboto"/>
                <a:ea typeface="Roboto"/>
                <a:cs typeface="Roboto"/>
                <a:sym typeface="Roboto"/>
              </a:rPr>
              <a:t>H(3)</a:t>
            </a:r>
            <a:endParaRPr/>
          </a:p>
          <a:p>
            <a:pPr indent="0" lvl="0" marL="0" marR="0" rtl="0" algn="just">
              <a:spcBef>
                <a:spcPts val="0"/>
              </a:spcBef>
              <a:spcAft>
                <a:spcPts val="0"/>
              </a:spcAft>
              <a:buNone/>
            </a:pPr>
            <a:r>
              <a:rPr b="1" lang="ru-RU" sz="1800" strike="sngStrike">
                <a:solidFill>
                  <a:schemeClr val="dk1"/>
                </a:solidFill>
                <a:latin typeface="Roboto"/>
                <a:ea typeface="Roboto"/>
                <a:cs typeface="Roboto"/>
                <a:sym typeface="Roboto"/>
              </a:rPr>
              <a:t>I(3)</a:t>
            </a:r>
            <a:endParaRPr/>
          </a:p>
          <a:p>
            <a:pPr indent="0" lvl="0" marL="0" marR="0" rtl="0" algn="just">
              <a:spcBef>
                <a:spcPts val="0"/>
              </a:spcBef>
              <a:spcAft>
                <a:spcPts val="0"/>
              </a:spcAft>
              <a:buNone/>
            </a:pPr>
            <a:r>
              <a:rPr b="1" lang="ru-RU" sz="1800" strike="sngStrike">
                <a:solidFill>
                  <a:schemeClr val="dk1"/>
                </a:solidFill>
                <a:latin typeface="Roboto"/>
                <a:ea typeface="Roboto"/>
                <a:cs typeface="Roboto"/>
                <a:sym typeface="Roboto"/>
              </a:rPr>
              <a:t>A(2)</a:t>
            </a:r>
            <a:endParaRPr/>
          </a:p>
          <a:p>
            <a:pPr indent="0" lvl="0" marL="0" marR="0" rtl="0" algn="just">
              <a:spcBef>
                <a:spcPts val="0"/>
              </a:spcBef>
              <a:spcAft>
                <a:spcPts val="0"/>
              </a:spcAft>
              <a:buNone/>
            </a:pPr>
            <a:r>
              <a:rPr lang="ru-RU" sz="1800">
                <a:solidFill>
                  <a:schemeClr val="dk1"/>
                </a:solidFill>
                <a:latin typeface="Roboto"/>
                <a:ea typeface="Roboto"/>
                <a:cs typeface="Roboto"/>
                <a:sym typeface="Roboto"/>
              </a:rPr>
              <a:t>F(2)</a:t>
            </a:r>
            <a:endParaRPr/>
          </a:p>
          <a:p>
            <a:pPr indent="0" lvl="0" marL="0" marR="0" rtl="0" algn="just">
              <a:spcBef>
                <a:spcPts val="0"/>
              </a:spcBef>
              <a:spcAft>
                <a:spcPts val="0"/>
              </a:spcAft>
              <a:buNone/>
            </a:pPr>
            <a:r>
              <a:rPr b="1" lang="ru-RU" sz="1800" strike="sngStrike">
                <a:solidFill>
                  <a:schemeClr val="dk1"/>
                </a:solidFill>
                <a:latin typeface="Roboto"/>
                <a:ea typeface="Roboto"/>
                <a:cs typeface="Roboto"/>
                <a:sym typeface="Roboto"/>
              </a:rPr>
              <a:t>J(1)</a:t>
            </a:r>
            <a:endParaRPr/>
          </a:p>
          <a:p>
            <a:pPr indent="0" lvl="0" marL="0" marR="0" rtl="0" algn="just">
              <a:spcBef>
                <a:spcPts val="0"/>
              </a:spcBef>
              <a:spcAft>
                <a:spcPts val="0"/>
              </a:spcAft>
              <a:buNone/>
            </a:pPr>
            <a:r>
              <a:t/>
            </a:r>
            <a:endParaRPr sz="1800">
              <a:solidFill>
                <a:schemeClr val="dk1"/>
              </a:solidFill>
              <a:latin typeface="Roboto"/>
              <a:ea typeface="Roboto"/>
              <a:cs typeface="Roboto"/>
              <a:sym typeface="Roboto"/>
            </a:endParaRPr>
          </a:p>
          <a:p>
            <a:pPr indent="0" lvl="0" marL="0" marR="0" rtl="0" algn="just">
              <a:spcBef>
                <a:spcPts val="0"/>
              </a:spcBef>
              <a:spcAft>
                <a:spcPts val="0"/>
              </a:spcAft>
              <a:buNone/>
            </a:pPr>
            <a:r>
              <a:rPr lang="ru-RU" sz="1800">
                <a:solidFill>
                  <a:schemeClr val="dk1"/>
                </a:solidFill>
                <a:latin typeface="Roboto"/>
                <a:ea typeface="Roboto"/>
                <a:cs typeface="Roboto"/>
                <a:sym typeface="Roboto"/>
              </a:rPr>
              <a:t>4. Для следующей верхней в списке невычеркнутой вершины (Е(4)) назначаю новый цвет (зелёный) и логичным образом окрашу в этот цвет все вершины которые идут после нее.</a:t>
            </a:r>
            <a:endParaRPr/>
          </a:p>
          <a:p>
            <a:pPr indent="0" lvl="0" marL="0" marR="0" rtl="0" algn="just">
              <a:spcBef>
                <a:spcPts val="0"/>
              </a:spcBef>
              <a:spcAft>
                <a:spcPts val="0"/>
              </a:spcAft>
              <a:buNone/>
            </a:pPr>
            <a:r>
              <a:t/>
            </a:r>
            <a:endParaRPr b="0" sz="1800">
              <a:solidFill>
                <a:schemeClr val="dk1"/>
              </a:solidFill>
              <a:latin typeface="Roboto"/>
              <a:ea typeface="Roboto"/>
              <a:cs typeface="Roboto"/>
              <a:sym typeface="Roboto"/>
            </a:endParaRPr>
          </a:p>
          <a:p>
            <a:pPr indent="0" lvl="0" marL="0" marR="0" rtl="0" algn="just">
              <a:spcBef>
                <a:spcPts val="0"/>
              </a:spcBef>
              <a:spcAft>
                <a:spcPts val="0"/>
              </a:spcAft>
              <a:buNone/>
            </a:pPr>
            <a:r>
              <a:t/>
            </a:r>
            <a:endParaRPr b="0" sz="1800">
              <a:solidFill>
                <a:schemeClr val="dk1"/>
              </a:solidFill>
              <a:latin typeface="Roboto"/>
              <a:ea typeface="Roboto"/>
              <a:cs typeface="Roboto"/>
              <a:sym typeface="Roboto"/>
            </a:endParaRPr>
          </a:p>
        </p:txBody>
      </p:sp>
      <p:sp>
        <p:nvSpPr>
          <p:cNvPr id="284" name="Google Shape;284;p21"/>
          <p:cNvSpPr/>
          <p:nvPr/>
        </p:nvSpPr>
        <p:spPr>
          <a:xfrm>
            <a:off x="6288704" y="902437"/>
            <a:ext cx="237681" cy="237681"/>
          </a:xfrm>
          <a:prstGeom prst="ellipse">
            <a:avLst/>
          </a:prstGeom>
          <a:solidFill>
            <a:schemeClr val="dk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85" name="Google Shape;285;p21"/>
          <p:cNvCxnSpPr/>
          <p:nvPr/>
        </p:nvCxnSpPr>
        <p:spPr>
          <a:xfrm flipH="1">
            <a:off x="5508104" y="1034427"/>
            <a:ext cx="608040" cy="5807"/>
          </a:xfrm>
          <a:prstGeom prst="straightConnector1">
            <a:avLst/>
          </a:prstGeom>
          <a:noFill/>
          <a:ln cap="flat" cmpd="sng" w="38100">
            <a:solidFill>
              <a:srgbClr val="4A7DBA"/>
            </a:solidFill>
            <a:prstDash val="solid"/>
            <a:round/>
            <a:headEnd len="sm" w="sm" type="none"/>
            <a:tailEnd len="med" w="med" type="triangle"/>
          </a:ln>
        </p:spPr>
      </p:cxnSp>
      <p:sp>
        <p:nvSpPr>
          <p:cNvPr id="286" name="Google Shape;286;p21"/>
          <p:cNvSpPr/>
          <p:nvPr/>
        </p:nvSpPr>
        <p:spPr>
          <a:xfrm>
            <a:off x="177625" y="5753821"/>
            <a:ext cx="8714855" cy="92333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ru-RU" sz="1800">
                <a:solidFill>
                  <a:schemeClr val="dk1"/>
                </a:solidFill>
                <a:latin typeface="Roboto"/>
                <a:ea typeface="Roboto"/>
                <a:cs typeface="Roboto"/>
                <a:sym typeface="Roboto"/>
              </a:rPr>
              <a:t>Сначала раскрасили вершину Е, потом спускаемся по списку, проверяя является  ли данная вершина  смежной с уже покрашенной в зелёный цвет (синие - не перекрашиваем! ☺)</a:t>
            </a:r>
            <a:endParaRPr sz="1800">
              <a:solidFill>
                <a:schemeClr val="dk1"/>
              </a:solidFill>
              <a:latin typeface="Calibri"/>
              <a:ea typeface="Calibri"/>
              <a:cs typeface="Calibri"/>
              <a:sym typeface="Calibri"/>
            </a:endParaRPr>
          </a:p>
        </p:txBody>
      </p:sp>
      <p:sp>
        <p:nvSpPr>
          <p:cNvPr id="287" name="Google Shape;287;p21"/>
          <p:cNvSpPr/>
          <p:nvPr/>
        </p:nvSpPr>
        <p:spPr>
          <a:xfrm>
            <a:off x="6288704" y="1225829"/>
            <a:ext cx="237681" cy="237681"/>
          </a:xfrm>
          <a:prstGeom prst="ellipse">
            <a:avLst/>
          </a:prstGeom>
          <a:solidFill>
            <a:srgbClr val="00B05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88" name="Google Shape;288;p21"/>
          <p:cNvCxnSpPr/>
          <p:nvPr/>
        </p:nvCxnSpPr>
        <p:spPr>
          <a:xfrm flipH="1">
            <a:off x="5508104" y="1328504"/>
            <a:ext cx="608040" cy="5807"/>
          </a:xfrm>
          <a:prstGeom prst="straightConnector1">
            <a:avLst/>
          </a:prstGeom>
          <a:noFill/>
          <a:ln cap="flat" cmpd="sng" w="38100">
            <a:solidFill>
              <a:srgbClr val="4A7DBA"/>
            </a:solidFill>
            <a:prstDash val="solid"/>
            <a:round/>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