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9144000"/>
  <p:notesSz cx="6858000" cy="9144000"/>
  <p:embeddedFontLst>
    <p:embeddedFont>
      <p:font typeface="Gill Sans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D31833-22F8-461C-BD97-F465D9C9C8FD}">
  <a:tblStyle styleId="{4CD31833-22F8-461C-BD97-F465D9C9C8FD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EF0"/>
          </a:solidFill>
        </a:fill>
      </a:tcStyle>
    </a:wholeTbl>
    <a:band1H>
      <a:tcTxStyle/>
      <a:tcStyle>
        <a:fill>
          <a:solidFill>
            <a:srgbClr val="CCDBE1"/>
          </a:solidFill>
        </a:fill>
      </a:tcStyle>
    </a:band1H>
    <a:band2H>
      <a:tcTxStyle/>
    </a:band2H>
    <a:band1V>
      <a:tcTxStyle/>
      <a:tcStyle>
        <a:fill>
          <a:solidFill>
            <a:srgbClr val="CCDBE1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61FB1BB0-2277-4611-B62E-A6E4156396DF}" styleName="Table_1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GillSans-regular.fntdata"/><Relationship Id="rId47" Type="http://schemas.openxmlformats.org/officeDocument/2006/relationships/slide" Target="slides/slide41.xml"/><Relationship Id="rId49" Type="http://schemas.openxmlformats.org/officeDocument/2006/relationships/font" Target="fonts/Gill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4" name="Google Shape;24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3" name="Google Shape;25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87" name="Google Shape;28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99" name="Google Shape;29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12" name="Google Shape;31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18" name="Google Shape;31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24" name="Google Shape;32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1" name="Google Shape;33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9" name="Google Shape;33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0" name="Google Shape;35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9" name="Google Shape;35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6" name="Google Shape;36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3" name="Google Shape;3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81" name="Google Shape;38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88" name="Google Shape;38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95" name="Google Shape;39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02" name="Google Shape;40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3" name="Google Shape;40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09" name="Google Shape;40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0" name="Google Shape;41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15" name="Google Shape;41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Google Shape;41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24" name="Google Shape;42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Google Shape;42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11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11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текст и диаграмма" type="txAndChart">
  <p:cSld name="TEXT_AND_CHAR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244475"/>
            <a:ext cx="8385175" cy="143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838200" y="1905000"/>
            <a:ext cx="3927475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7" name="Google Shape;37;p4"/>
          <p:cNvSpPr/>
          <p:nvPr>
            <p:ph idx="2" type="chart"/>
          </p:nvPr>
        </p:nvSpPr>
        <p:spPr>
          <a:xfrm>
            <a:off x="4918075" y="1905000"/>
            <a:ext cx="3927475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838200" y="6245225"/>
            <a:ext cx="19018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34290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6937375" y="6245225"/>
            <a:ext cx="19018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showMasterSp="0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showMasterSp="0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0.png"/><Relationship Id="rId4" Type="http://schemas.openxmlformats.org/officeDocument/2006/relationships/image" Target="../media/image62.png"/><Relationship Id="rId5" Type="http://schemas.openxmlformats.org/officeDocument/2006/relationships/image" Target="../media/image23.png"/><Relationship Id="rId6" Type="http://schemas.openxmlformats.org/officeDocument/2006/relationships/image" Target="../media/image59.png"/><Relationship Id="rId7" Type="http://schemas.openxmlformats.org/officeDocument/2006/relationships/image" Target="../media/image4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4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5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1.png"/><Relationship Id="rId8" Type="http://schemas.openxmlformats.org/officeDocument/2006/relationships/image" Target="../media/image4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Relationship Id="rId4" Type="http://schemas.openxmlformats.org/officeDocument/2006/relationships/image" Target="../media/image39.png"/><Relationship Id="rId5" Type="http://schemas.openxmlformats.org/officeDocument/2006/relationships/image" Target="../media/image36.png"/><Relationship Id="rId6" Type="http://schemas.openxmlformats.org/officeDocument/2006/relationships/image" Target="../media/image45.png"/><Relationship Id="rId7" Type="http://schemas.openxmlformats.org/officeDocument/2006/relationships/image" Target="../media/image47.png"/><Relationship Id="rId8" Type="http://schemas.openxmlformats.org/officeDocument/2006/relationships/image" Target="../media/image4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6.png"/><Relationship Id="rId4" Type="http://schemas.openxmlformats.org/officeDocument/2006/relationships/image" Target="../media/image44.png"/><Relationship Id="rId5" Type="http://schemas.openxmlformats.org/officeDocument/2006/relationships/image" Target="../media/image40.png"/><Relationship Id="rId6" Type="http://schemas.openxmlformats.org/officeDocument/2006/relationships/image" Target="../media/image48.png"/><Relationship Id="rId7" Type="http://schemas.openxmlformats.org/officeDocument/2006/relationships/image" Target="../media/image5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labs-org.ru/wp-content/uploads/2017/06/1-40.png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labs-org.ru/wp-content/uploads/2017/06/1_1-22.png" TargetMode="External"/><Relationship Id="rId6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1.png"/><Relationship Id="rId4" Type="http://schemas.openxmlformats.org/officeDocument/2006/relationships/image" Target="../media/image39.png"/><Relationship Id="rId9" Type="http://schemas.openxmlformats.org/officeDocument/2006/relationships/image" Target="../media/image51.png"/><Relationship Id="rId5" Type="http://schemas.openxmlformats.org/officeDocument/2006/relationships/image" Target="../media/image64.png"/><Relationship Id="rId6" Type="http://schemas.openxmlformats.org/officeDocument/2006/relationships/image" Target="../media/image67.png"/><Relationship Id="rId7" Type="http://schemas.openxmlformats.org/officeDocument/2006/relationships/image" Target="../media/image66.png"/><Relationship Id="rId8" Type="http://schemas.openxmlformats.org/officeDocument/2006/relationships/image" Target="../media/image6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3.png"/><Relationship Id="rId4" Type="http://schemas.openxmlformats.org/officeDocument/2006/relationships/image" Target="../media/image5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3.png"/><Relationship Id="rId4" Type="http://schemas.openxmlformats.org/officeDocument/2006/relationships/image" Target="../media/image5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abs-org.ru/wp-content/uploads/2017/06/2-1.png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labs-org.ru/wp-content/uploads/2017/06/2-2.png" TargetMode="External"/><Relationship Id="rId6" Type="http://schemas.openxmlformats.org/officeDocument/2006/relationships/image" Target="../media/image13.png"/><Relationship Id="rId7" Type="http://schemas.openxmlformats.org/officeDocument/2006/relationships/hyperlink" Target="https://labs-org.ru/wp-content/uploads/2017/06/3-2.png" TargetMode="External"/><Relationship Id="rId8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abs-org.ru/wp-content/uploads/2017/06/3-1.png" TargetMode="External"/><Relationship Id="rId4" Type="http://schemas.openxmlformats.org/officeDocument/2006/relationships/image" Target="../media/image17.png"/><Relationship Id="rId9" Type="http://schemas.openxmlformats.org/officeDocument/2006/relationships/hyperlink" Target="https://labs-org.ru/wp-content/uploads/2017/06/1_1-24.png" TargetMode="External"/><Relationship Id="rId5" Type="http://schemas.openxmlformats.org/officeDocument/2006/relationships/hyperlink" Target="https://labs-org.ru/wp-content/uploads/2017/06/1_11-9.png" TargetMode="External"/><Relationship Id="rId6" Type="http://schemas.openxmlformats.org/officeDocument/2006/relationships/image" Target="../media/image7.png"/><Relationship Id="rId7" Type="http://schemas.openxmlformats.org/officeDocument/2006/relationships/hyperlink" Target="https://labs-org.ru/wp-content/uploads/2017/06/1-44.png" TargetMode="External"/><Relationship Id="rId8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abs-org.ru/wp-content/uploads/2017/06/1-41.png" TargetMode="External"/><Relationship Id="rId4" Type="http://schemas.openxmlformats.org/officeDocument/2006/relationships/image" Target="../media/image30.png"/><Relationship Id="rId9" Type="http://schemas.openxmlformats.org/officeDocument/2006/relationships/image" Target="../media/image18.png"/><Relationship Id="rId5" Type="http://schemas.openxmlformats.org/officeDocument/2006/relationships/hyperlink" Target="https://labs-org.ru/wp-content/uploads/2017/06/1-42.png" TargetMode="External"/><Relationship Id="rId6" Type="http://schemas.openxmlformats.org/officeDocument/2006/relationships/image" Target="../media/image5.png"/><Relationship Id="rId7" Type="http://schemas.openxmlformats.org/officeDocument/2006/relationships/hyperlink" Target="https://labs-org.ru/wp-content/uploads/2017/06/1_11-11.png" TargetMode="External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5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Times New Roman"/>
              <a:buNone/>
            </a:pPr>
            <a:r>
              <a:rPr lang="ru-RU" sz="40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Системы счисления</a:t>
            </a:r>
            <a:r>
              <a:rPr lang="ru-RU" sz="4000">
                <a:solidFill>
                  <a:srgbClr val="0000FF"/>
                </a:solidFill>
              </a:rPr>
              <a:t>: продолжение</a:t>
            </a:r>
            <a:endParaRPr/>
          </a:p>
        </p:txBody>
      </p:sp>
      <p:sp>
        <p:nvSpPr>
          <p:cNvPr id="113" name="Google Shape;113;p14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274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solidFill>
                  <a:srgbClr val="0000FF"/>
                </a:solidFill>
              </a:rPr>
              <a:t> </a:t>
            </a:r>
            <a:r>
              <a:rPr lang="ru-RU" sz="2400">
                <a:solidFill>
                  <a:schemeClr val="accent5"/>
                </a:solidFill>
              </a:rPr>
              <a:t>Лекция 2</a:t>
            </a:r>
            <a:endParaRPr/>
          </a:p>
          <a:p>
            <a:pPr indent="0" lvl="0" marL="2743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0" lvl="0" marL="27432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435608" y="274638"/>
            <a:ext cx="749808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r>
              <a:rPr lang="ru-RU" sz="2400"/>
              <a:t>ОСОБЕННОСТИ ПРИ ПЕРЕВОДАХ В РАЗНЫЕ СС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435608" y="785794"/>
            <a:ext cx="7498080" cy="5955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⚫"/>
            </a:pPr>
            <a:r>
              <a:rPr b="1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Задача 5: 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Значение арифметического выражения: 2</a:t>
            </a:r>
            <a:r>
              <a:rPr b="1" baseline="30000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b="1" baseline="30000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 - 64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записали в системе счисления с основанием 2. Сколько цифр "1" содержится в этой записи?.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b="1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Решение.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Существует правило: 2</a:t>
            </a:r>
            <a:r>
              <a:rPr baseline="30000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 = 10..0</a:t>
            </a:r>
            <a:r>
              <a:rPr b="1" baseline="-25000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 единица и </a:t>
            </a: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 нулей)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Чтобы воспользоваться этим правилом, преобразуем общее выражение к степеням двойки: 2</a:t>
            </a:r>
            <a:r>
              <a:rPr b="1" baseline="30000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 + (2</a:t>
            </a:r>
            <a:r>
              <a:rPr b="1" baseline="30000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baseline="30000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 - 2</a:t>
            </a:r>
            <a:r>
              <a:rPr b="1" baseline="30000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 = 2</a:t>
            </a:r>
            <a:r>
              <a:rPr b="1" baseline="30000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 + 2</a:t>
            </a:r>
            <a:r>
              <a:rPr b="1" baseline="30000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128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 - 2</a:t>
            </a:r>
            <a:r>
              <a:rPr b="1" baseline="30000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При переводе в двоичную систему получим: 10...0 (</a:t>
            </a: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1024 нуля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) + 10...0 (</a:t>
            </a: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128 нулей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) - 10...0 (</a:t>
            </a: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6 нулей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Обратим внимание, что разница между числами большая. Т.е. при выполнении сложения в столбик, единицы в одном и том же разряде быть не могут. Так: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	 10....00000  </a:t>
            </a: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- 1024 нуля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	+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       	           10..0  </a:t>
            </a: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- 128 нулей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_________________________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 	  </a:t>
            </a: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0....10..0  </a:t>
            </a: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- запомним единицу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Из первого слагаемого 10...0 (1024 нуля) запомним одну единицу в старшем бите, остальные нули нас не интересуют, так как далее мы воспользуемся другим правилом - для разницы: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1D1D1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435608" y="274638"/>
            <a:ext cx="749808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r>
              <a:rPr lang="ru-RU" sz="2400"/>
              <a:t>ОСОБЕННОСТИ ПРИ ПЕРЕВОДАХ В РАЗНЫЕ СС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435608" y="785794"/>
            <a:ext cx="7498080" cy="5955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Существует также правило: </a:t>
            </a:r>
            <a:endParaRPr/>
          </a:p>
          <a:p>
            <a:pPr indent="0" lvl="0" marL="8229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aseline="30000"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 - 2</a:t>
            </a:r>
            <a:r>
              <a:rPr baseline="30000"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 = 1...1 (</a:t>
            </a: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 - K 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единиц)0...0(</a:t>
            </a: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 нулей)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По формуле выполним вычитание 2</a:t>
            </a:r>
            <a:r>
              <a:rPr b="1" baseline="30000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128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 - 2</a:t>
            </a:r>
            <a:r>
              <a:rPr b="1" baseline="30000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: получим:</a:t>
            </a:r>
            <a:endParaRPr/>
          </a:p>
          <a:p>
            <a:pPr indent="0" lvl="0" marL="8229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1..1 (</a:t>
            </a: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122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 единицы) 0..0(</a:t>
            </a: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 нулей):</a:t>
            </a:r>
            <a:endParaRPr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	10..0000000  - 128 нулей</a:t>
            </a:r>
            <a:endParaRPr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     	     1000000  </a:t>
            </a:r>
            <a:endParaRPr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_________________________</a:t>
            </a:r>
            <a:endParaRPr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	 11..1000000  - </a:t>
            </a: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122 единицы и 6 нулей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Прибавим к 122 получившимся единицам еще одну из первого слагаемого (</a:t>
            </a: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0...0 (</a:t>
            </a: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 нуля)) и получим: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122 + 1 = 123 единицы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Ответ: 123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435608" y="274638"/>
            <a:ext cx="749808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r>
              <a:rPr lang="ru-RU" sz="2400"/>
              <a:t>ОСОБЕННОСТИ ПРИ ПЕРЕВОДАХ В РАЗНЫЕ СС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1435608" y="785794"/>
            <a:ext cx="7498080" cy="5955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Задача 6: 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Значение арифметического выражения: 49</a:t>
            </a:r>
            <a:r>
              <a:rPr b="1" baseline="30000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 + 7</a:t>
            </a:r>
            <a:r>
              <a:rPr b="1" baseline="30000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 – 49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записали в системе счисления с основанием 7. Сколько цифр «6» содержится в этой записи?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b="1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Решение.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Arial"/>
                <a:ea typeface="Arial"/>
                <a:cs typeface="Arial"/>
                <a:sym typeface="Arial"/>
              </a:rPr>
              <a:t>Приведем все числа к степеням 7: (7</a:t>
            </a:r>
            <a:r>
              <a:rPr b="1" baseline="30000" lang="ru-RU" sz="18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8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baseline="30000" lang="ru-RU" sz="1800"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ru-RU" sz="1800">
                <a:latin typeface="Arial"/>
                <a:ea typeface="Arial"/>
                <a:cs typeface="Arial"/>
                <a:sym typeface="Arial"/>
              </a:rPr>
              <a:t> + 7</a:t>
            </a:r>
            <a:r>
              <a:rPr b="1" baseline="30000" lang="ru-RU" sz="1800"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ru-RU" sz="1800">
                <a:latin typeface="Arial"/>
                <a:ea typeface="Arial"/>
                <a:cs typeface="Arial"/>
                <a:sym typeface="Arial"/>
              </a:rPr>
              <a:t> – 7</a:t>
            </a:r>
            <a:r>
              <a:rPr b="1" baseline="30000" lang="ru-RU" sz="18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ru-RU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>
                <a:latin typeface="Arial"/>
                <a:ea typeface="Arial"/>
                <a:cs typeface="Arial"/>
                <a:sym typeface="Arial"/>
              </a:rPr>
              <a:t>= 7</a:t>
            </a:r>
            <a:r>
              <a:rPr b="1" baseline="30000" lang="ru-RU" sz="1800"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ru-RU" sz="1800">
                <a:latin typeface="Arial"/>
                <a:ea typeface="Arial"/>
                <a:cs typeface="Arial"/>
                <a:sym typeface="Arial"/>
              </a:rPr>
              <a:t> + 7</a:t>
            </a:r>
            <a:r>
              <a:rPr b="1" baseline="30000" lang="ru-RU" sz="1800"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ru-RU" sz="1800">
                <a:latin typeface="Arial"/>
                <a:ea typeface="Arial"/>
                <a:cs typeface="Arial"/>
                <a:sym typeface="Arial"/>
              </a:rPr>
              <a:t> – 7</a:t>
            </a:r>
            <a:r>
              <a:rPr b="1" baseline="30000" lang="ru-RU" sz="18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ru-RU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Arial"/>
                <a:ea typeface="Arial"/>
                <a:cs typeface="Arial"/>
                <a:sym typeface="Arial"/>
              </a:rPr>
              <a:t>Расставим операнды выражения в порядке убывания степеней: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1" baseline="30000" lang="ru-RU" sz="1800">
                <a:latin typeface="Arial"/>
                <a:ea typeface="Arial"/>
                <a:cs typeface="Arial"/>
                <a:sym typeface="Arial"/>
              </a:rPr>
              <a:t>30 </a:t>
            </a:r>
            <a:r>
              <a:rPr lang="ru-RU" sz="1800">
                <a:latin typeface="Arial"/>
                <a:ea typeface="Arial"/>
                <a:cs typeface="Arial"/>
                <a:sym typeface="Arial"/>
              </a:rPr>
              <a:t>+ 7</a:t>
            </a:r>
            <a:r>
              <a:rPr b="1" baseline="30000" lang="ru-RU" sz="1800"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ru-RU" sz="1800">
                <a:latin typeface="Arial"/>
                <a:ea typeface="Arial"/>
                <a:cs typeface="Arial"/>
                <a:sym typeface="Arial"/>
              </a:rPr>
              <a:t> – 7</a:t>
            </a:r>
            <a:r>
              <a:rPr b="1" baseline="30000" lang="ru-RU" sz="18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ru-RU" sz="1800">
                <a:latin typeface="Arial"/>
                <a:ea typeface="Arial"/>
                <a:cs typeface="Arial"/>
                <a:sym typeface="Arial"/>
              </a:rPr>
              <a:t> .</a:t>
            </a:r>
            <a:r>
              <a:rPr lang="ru-RU" sz="1800">
                <a:latin typeface="Arial"/>
                <a:ea typeface="Arial"/>
                <a:cs typeface="Arial"/>
                <a:sym typeface="Arial"/>
              </a:rPr>
              <a:t>Вспомним две формулы для работы со системами счисления: 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Arial"/>
                <a:ea typeface="Arial"/>
                <a:cs typeface="Arial"/>
                <a:sym typeface="Arial"/>
              </a:rPr>
              <a:t>1. a</a:t>
            </a:r>
            <a:r>
              <a:rPr b="1" baseline="30000" lang="ru-RU" sz="18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1800">
                <a:latin typeface="Arial"/>
                <a:ea typeface="Arial"/>
                <a:cs typeface="Arial"/>
                <a:sym typeface="Arial"/>
              </a:rPr>
              <a:t> = 1</a:t>
            </a: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0..0</a:t>
            </a:r>
            <a:r>
              <a:rPr b="1" baseline="-25000" lang="ru-RU" sz="18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>
                <a:latin typeface="Arial"/>
                <a:ea typeface="Arial"/>
                <a:cs typeface="Arial"/>
                <a:sym typeface="Arial"/>
              </a:rPr>
              <a:t>(т.е.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>
                <a:latin typeface="Arial"/>
                <a:ea typeface="Arial"/>
                <a:cs typeface="Arial"/>
                <a:sym typeface="Arial"/>
              </a:rPr>
              <a:t>нулей)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Arial"/>
                <a:ea typeface="Arial"/>
                <a:cs typeface="Arial"/>
                <a:sym typeface="Arial"/>
              </a:rPr>
              <a:t>2. a</a:t>
            </a:r>
            <a:r>
              <a:rPr b="1" baseline="30000" lang="ru-RU" sz="18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1800">
                <a:latin typeface="Arial"/>
                <a:ea typeface="Arial"/>
                <a:cs typeface="Arial"/>
                <a:sym typeface="Arial"/>
              </a:rPr>
              <a:t> - a</a:t>
            </a:r>
            <a:r>
              <a:rPr b="1" baseline="30000" lang="ru-RU" sz="18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ru-RU" sz="1800"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(a-1)..(a-1)</a:t>
            </a:r>
            <a:r>
              <a:rPr lang="ru-RU" sz="1800">
                <a:latin typeface="Arial"/>
                <a:ea typeface="Arial"/>
                <a:cs typeface="Arial"/>
                <a:sym typeface="Arial"/>
              </a:rPr>
              <a:t>0..0</a:t>
            </a:r>
            <a:r>
              <a:rPr baseline="-25000" lang="ru-RU" sz="1800">
                <a:latin typeface="Arial"/>
                <a:ea typeface="Arial"/>
                <a:cs typeface="Arial"/>
                <a:sym typeface="Arial"/>
              </a:rPr>
              <a:t>a   </a:t>
            </a:r>
            <a:r>
              <a:rPr lang="ru-RU" sz="1800">
                <a:latin typeface="Arial"/>
                <a:ea typeface="Arial"/>
                <a:cs typeface="Arial"/>
                <a:sym typeface="Arial"/>
              </a:rPr>
              <a:t>- тут содержится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n-m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>
                <a:latin typeface="Arial"/>
                <a:ea typeface="Arial"/>
                <a:cs typeface="Arial"/>
                <a:sym typeface="Arial"/>
              </a:rPr>
              <a:t>единиц и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>
                <a:latin typeface="Arial"/>
                <a:ea typeface="Arial"/>
                <a:cs typeface="Arial"/>
                <a:sym typeface="Arial"/>
              </a:rPr>
              <a:t>нулей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Переведем первое число согласно формуле 1: 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		7</a:t>
            </a:r>
            <a:r>
              <a:rPr b="1" baseline="30000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 = 10..0</a:t>
            </a:r>
            <a:r>
              <a:rPr baseline="-25000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 нулей). 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В данном числе нет цифры 6, как и в остальных числах.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Цифра 6 появляется при выполнении вычитания. Подсчитаем все "6", используя формулу 2: 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		0 + (20 - 2) = 18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Получаем шестерок: </a:t>
            </a:r>
            <a:r>
              <a:rPr lang="ru-RU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Ответ: 18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435608" y="274638"/>
            <a:ext cx="749808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800"/>
              <a:buFont typeface="Gill Sans"/>
              <a:buNone/>
            </a:pPr>
            <a:r>
              <a:rPr lang="ru-RU" sz="2800"/>
              <a:t>Представление действительных чисел 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1000100" y="2571744"/>
            <a:ext cx="7498080" cy="3443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Если в дробной части числа конечное число знаков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, то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нижний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индекс суммы равен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—к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0.375=(3+(7+5/10)/10)/10=(3+(7+(5+0)/10)/10)/10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1979613" y="1912938"/>
            <a:ext cx="5256212" cy="581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1670" y="1428736"/>
            <a:ext cx="6786610" cy="50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0166" y="1928802"/>
            <a:ext cx="6000792" cy="73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6710" y="2071678"/>
            <a:ext cx="428628" cy="403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85918" y="3857628"/>
            <a:ext cx="5357851" cy="464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58148" y="3857628"/>
            <a:ext cx="482208" cy="42862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6"/>
          <p:cNvSpPr txBox="1"/>
          <p:nvPr/>
        </p:nvSpPr>
        <p:spPr>
          <a:xfrm>
            <a:off x="1500166" y="1428736"/>
            <a:ext cx="6030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1435608" y="274638"/>
            <a:ext cx="749808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ru-RU" sz="3200"/>
              <a:t>Связь дробной части числа со значением</a:t>
            </a:r>
            <a:endParaRPr/>
          </a:p>
        </p:txBody>
      </p:sp>
      <p:pic>
        <p:nvPicPr>
          <p:cNvPr id="234" name="Google Shape;23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28" y="1214421"/>
            <a:ext cx="5500726" cy="477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8148" y="1214422"/>
            <a:ext cx="4826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71603" y="1928801"/>
            <a:ext cx="1500199" cy="540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71602" y="2643180"/>
            <a:ext cx="2917057" cy="500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71605" y="3214686"/>
            <a:ext cx="2000264" cy="59382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7"/>
          <p:cNvSpPr/>
          <p:nvPr/>
        </p:nvSpPr>
        <p:spPr>
          <a:xfrm>
            <a:off x="4572000" y="2643182"/>
            <a:ext cx="21431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где 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k, … , 1</a:t>
            </a:r>
            <a:r>
              <a:rPr i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0" name="Google Shape;240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29586" y="2643182"/>
            <a:ext cx="500066" cy="44450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7"/>
          <p:cNvSpPr/>
          <p:nvPr/>
        </p:nvSpPr>
        <p:spPr>
          <a:xfrm>
            <a:off x="1142976" y="2000240"/>
            <a:ext cx="428628" cy="1643074"/>
          </a:xfrm>
          <a:prstGeom prst="leftBrace">
            <a:avLst>
              <a:gd fmla="val 69285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928662" y="142852"/>
            <a:ext cx="8385175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Times New Roman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Примеры</a:t>
            </a:r>
            <a:endParaRPr/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1000100" y="1071546"/>
            <a:ext cx="7572428" cy="4214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(«1.101</a:t>
            </a:r>
            <a:r>
              <a:rPr b="1" baseline="-25000" lang="ru-RU" sz="2400">
                <a:latin typeface="Courier New"/>
                <a:ea typeface="Courier New"/>
                <a:cs typeface="Courier New"/>
                <a:sym typeface="Courier New"/>
              </a:rPr>
              <a:t>(2)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»)  = 1⋅2</a:t>
            </a:r>
            <a:r>
              <a:rPr b="1" baseline="30000" lang="ru-RU" sz="2400"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+1⋅2</a:t>
            </a:r>
            <a:r>
              <a:rPr b="1" baseline="30000" lang="ru-RU" sz="2400"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 +0⋅2</a:t>
            </a:r>
            <a:r>
              <a:rPr b="1" baseline="30000" lang="ru-RU" sz="2400">
                <a:latin typeface="Courier New"/>
                <a:ea typeface="Courier New"/>
                <a:cs typeface="Courier New"/>
                <a:sym typeface="Courier New"/>
              </a:rPr>
              <a:t>-2 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+1⋅2</a:t>
            </a:r>
            <a:r>
              <a:rPr b="1" baseline="30000" lang="ru-RU" sz="2400">
                <a:latin typeface="Courier New"/>
                <a:ea typeface="Courier New"/>
                <a:cs typeface="Courier New"/>
                <a:sym typeface="Courier New"/>
              </a:rPr>
              <a:t>-3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	   = 1 + 0.5 + 0.125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	   = 1.625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i="1" lang="ru-RU" sz="24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(«1.101</a:t>
            </a:r>
            <a:r>
              <a:rPr b="1" baseline="-25000" lang="ru-RU" sz="2400">
                <a:latin typeface="Courier New"/>
                <a:ea typeface="Courier New"/>
                <a:cs typeface="Courier New"/>
                <a:sym typeface="Courier New"/>
              </a:rPr>
              <a:t>(2)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») =(1 +(0</a:t>
            </a:r>
            <a:r>
              <a:rPr b="1" baseline="30000" lang="ru-RU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+(1 +0)/2)/2)/2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	   = (1 + (0 + 0.5)/2 )/2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	   = (1 + 0.25) / 2 = 0.625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i="1" lang="ru-RU" sz="24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(«0.01</a:t>
            </a:r>
            <a:r>
              <a:rPr b="1" baseline="-25000" lang="ru-RU" sz="2400">
                <a:latin typeface="Courier New"/>
                <a:ea typeface="Courier New"/>
                <a:cs typeface="Courier New"/>
                <a:sym typeface="Courier New"/>
              </a:rPr>
              <a:t>(3)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») = 1⋅3</a:t>
            </a:r>
            <a:r>
              <a:rPr b="1" baseline="30000" lang="ru-RU" sz="2400">
                <a:latin typeface="Courier New"/>
                <a:ea typeface="Courier New"/>
                <a:cs typeface="Courier New"/>
                <a:sym typeface="Courier New"/>
              </a:rPr>
              <a:t>-2 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=  = 0.(1)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i="1" sz="2800"/>
          </a:p>
        </p:txBody>
      </p:sp>
      <p:sp>
        <p:nvSpPr>
          <p:cNvPr id="249" name="Google Shape;249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752" y="4429132"/>
            <a:ext cx="261359" cy="714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1214414" y="357166"/>
            <a:ext cx="7500990" cy="642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Times New Roman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 Алгоритм А4:</a:t>
            </a:r>
            <a:b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400"/>
              <a:t>(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перевод дробной части из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-с.с. в 10-с.с)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9"/>
          <p:cNvSpPr txBox="1"/>
          <p:nvPr>
            <p:ph idx="1" type="body"/>
          </p:nvPr>
        </p:nvSpPr>
        <p:spPr>
          <a:xfrm>
            <a:off x="857224" y="1428736"/>
            <a:ext cx="800735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ru-RU" sz="1800">
                <a:latin typeface="Arial"/>
                <a:ea typeface="Arial"/>
                <a:cs typeface="Arial"/>
                <a:sym typeface="Arial"/>
              </a:rPr>
              <a:t>Вход</a:t>
            </a:r>
            <a:r>
              <a:rPr b="1" lang="ru-RU" sz="1800">
                <a:latin typeface="Times New Roman"/>
                <a:ea typeface="Times New Roman"/>
                <a:cs typeface="Times New Roman"/>
                <a:sym typeface="Times New Roman"/>
              </a:rPr>
              <a:t>:   </a:t>
            </a:r>
            <a:r>
              <a:rPr i="1" lang="ru-RU" sz="1800">
                <a:latin typeface="Times New Roman"/>
                <a:ea typeface="Times New Roman"/>
                <a:cs typeface="Times New Roman"/>
                <a:sym typeface="Times New Roman"/>
              </a:rPr>
              <a:t>b &gt; 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1, </a:t>
            </a:r>
            <a:r>
              <a:rPr i="1" lang="ru-RU" sz="1800">
                <a:latin typeface="Times New Roman"/>
                <a:ea typeface="Times New Roman"/>
                <a:cs typeface="Times New Roman"/>
                <a:sym typeface="Times New Roman"/>
              </a:rPr>
              <a:t>к 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&gt; 0 (число дробных цифр), набор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		                      	(S накапливает степень,      </a:t>
            </a: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— значение 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ru-RU" sz="1800">
                <a:latin typeface="Arial"/>
                <a:ea typeface="Arial"/>
                <a:cs typeface="Arial"/>
                <a:sym typeface="Arial"/>
              </a:rPr>
              <a:t>цикл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800">
                <a:latin typeface="Arial"/>
                <a:ea typeface="Arial"/>
                <a:cs typeface="Arial"/>
                <a:sym typeface="Arial"/>
              </a:rPr>
              <a:t>по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-RU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800">
                <a:latin typeface="Arial"/>
                <a:ea typeface="Arial"/>
                <a:cs typeface="Arial"/>
                <a:sym typeface="Arial"/>
              </a:rPr>
              <a:t>от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 -1 </a:t>
            </a:r>
            <a:r>
              <a:rPr lang="ru-RU" sz="1800">
                <a:latin typeface="Arial"/>
                <a:ea typeface="Arial"/>
                <a:cs typeface="Arial"/>
                <a:sym typeface="Arial"/>
              </a:rPr>
              <a:t>вниз до </a:t>
            </a:r>
            <a:r>
              <a:rPr i="1" lang="ru-RU" sz="1800">
                <a:latin typeface="Times New Roman"/>
                <a:ea typeface="Times New Roman"/>
                <a:cs typeface="Times New Roman"/>
                <a:sym typeface="Times New Roman"/>
              </a:rPr>
              <a:t>-k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			   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ru-RU" sz="1800">
                <a:latin typeface="Arial"/>
                <a:ea typeface="Arial"/>
                <a:cs typeface="Arial"/>
                <a:sym typeface="Arial"/>
              </a:rPr>
              <a:t>конец цикла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Arial"/>
                <a:ea typeface="Arial"/>
                <a:cs typeface="Arial"/>
                <a:sym typeface="Arial"/>
              </a:rPr>
              <a:t>Выход: </a:t>
            </a:r>
            <a:endParaRPr/>
          </a:p>
          <a:p>
            <a:pPr indent="-1920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pPr>
            <a:r>
              <a:rPr i="1" lang="ru-RU" sz="1800">
                <a:latin typeface="Times New Roman"/>
                <a:ea typeface="Times New Roman"/>
                <a:cs typeface="Times New Roman"/>
                <a:sym typeface="Times New Roman"/>
              </a:rPr>
              <a:t>2k 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операций *, /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pPr>
            <a:r>
              <a:rPr i="1" lang="ru-RU" sz="18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операций    +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323850" y="1354138"/>
            <a:ext cx="3671888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2016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0" y="42545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2198" y="1428736"/>
            <a:ext cx="285752" cy="42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7290" y="1785926"/>
            <a:ext cx="1785951" cy="399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00760" y="1857364"/>
            <a:ext cx="357190" cy="285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57356" y="2643182"/>
            <a:ext cx="1785951" cy="403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57356" y="3214686"/>
            <a:ext cx="1000132" cy="304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43108" y="3929066"/>
            <a:ext cx="357190" cy="377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1028672" y="142852"/>
            <a:ext cx="8115328" cy="1071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b="0" lang="ru-RU" sz="2400"/>
              <a:t>         </a:t>
            </a:r>
            <a:r>
              <a:rPr b="0" lang="ru-RU" sz="3100">
                <a:latin typeface="Times New Roman"/>
                <a:ea typeface="Times New Roman"/>
                <a:cs typeface="Times New Roman"/>
                <a:sym typeface="Times New Roman"/>
              </a:rPr>
              <a:t>Алгоритм А5</a:t>
            </a:r>
            <a:r>
              <a:rPr b="0" lang="ru-RU" sz="2700"/>
              <a:t>: </a:t>
            </a:r>
            <a:br>
              <a:rPr b="0" lang="ru-RU" sz="2700"/>
            </a:br>
            <a:r>
              <a:rPr b="0" lang="ru-RU" sz="2700"/>
              <a:t>перевод дробной части из b-с.с. в 10-с.с.</a:t>
            </a:r>
            <a:br>
              <a:rPr b="0" lang="ru-RU" sz="2700"/>
            </a:br>
            <a:r>
              <a:rPr lang="ru-RU" sz="2700"/>
              <a:t> </a:t>
            </a:r>
            <a: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  <a:t>( из формулы (7) по схеме Горнера)</a:t>
            </a:r>
            <a:r>
              <a:rPr lang="ru-RU" sz="2200"/>
              <a:t> </a:t>
            </a:r>
            <a:endParaRPr/>
          </a:p>
        </p:txBody>
      </p:sp>
      <p:sp>
        <p:nvSpPr>
          <p:cNvPr id="272" name="Google Shape;272;p30"/>
          <p:cNvSpPr txBox="1"/>
          <p:nvPr>
            <p:ph idx="1" type="body"/>
          </p:nvPr>
        </p:nvSpPr>
        <p:spPr>
          <a:xfrm>
            <a:off x="928662" y="1214422"/>
            <a:ext cx="800735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rPr lang="ru-RU"/>
              <a:t> </a:t>
            </a:r>
            <a:r>
              <a:rPr b="1" lang="ru-RU" sz="1600">
                <a:latin typeface="Arial"/>
                <a:ea typeface="Arial"/>
                <a:cs typeface="Arial"/>
                <a:sym typeface="Arial"/>
              </a:rPr>
              <a:t>Вход: </a:t>
            </a:r>
            <a:r>
              <a:rPr i="1" lang="ru-RU" sz="16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 &gt;1</a:t>
            </a:r>
            <a:r>
              <a:rPr i="1" lang="ru-RU" sz="1600">
                <a:latin typeface="Times New Roman"/>
                <a:ea typeface="Times New Roman"/>
                <a:cs typeface="Times New Roman"/>
                <a:sym typeface="Times New Roman"/>
              </a:rPr>
              <a:t>,   k </a:t>
            </a: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&gt; 0 (число цифр), набор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ru-RU" sz="1600">
                <a:latin typeface="Arial"/>
                <a:ea typeface="Arial"/>
                <a:cs typeface="Arial"/>
                <a:sym typeface="Arial"/>
              </a:rPr>
              <a:t>цикл</a:t>
            </a: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 по  </a:t>
            </a:r>
            <a:r>
              <a:rPr i="1" lang="ru-RU" sz="16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 от </a:t>
            </a:r>
            <a:r>
              <a:rPr i="1" lang="ru-RU" sz="1600">
                <a:latin typeface="Times New Roman"/>
                <a:ea typeface="Times New Roman"/>
                <a:cs typeface="Times New Roman"/>
                <a:sym typeface="Times New Roman"/>
              </a:rPr>
              <a:t>–k</a:t>
            </a: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  до </a:t>
            </a:r>
            <a:r>
              <a:rPr i="1" lang="ru-RU" sz="16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i="1" lang="ru-RU" sz="16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i="1" lang="ru-RU" sz="1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ru-RU" sz="1600">
                <a:latin typeface="Arial"/>
                <a:ea typeface="Arial"/>
                <a:cs typeface="Arial"/>
                <a:sym typeface="Arial"/>
              </a:rPr>
              <a:t>конец цикла;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lang="ru-RU" sz="1600">
                <a:latin typeface="Arial"/>
                <a:ea typeface="Arial"/>
                <a:cs typeface="Arial"/>
                <a:sym typeface="Arial"/>
              </a:rPr>
              <a:t>Выход: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t/>
            </a:r>
            <a:endParaRPr b="1"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i="1" lang="ru-RU" sz="16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операций     + и / </a:t>
            </a:r>
            <a:r>
              <a:rPr b="1" i="1" lang="ru-RU" sz="1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4876" y="1428736"/>
            <a:ext cx="238127" cy="357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2349500"/>
            <a:ext cx="914400" cy="198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05450" y="2359025"/>
            <a:ext cx="1143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57290" y="1785926"/>
            <a:ext cx="857256" cy="387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57356" y="2428868"/>
            <a:ext cx="2030344" cy="42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28794" y="3071810"/>
            <a:ext cx="357190" cy="377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>
            <p:ph type="title"/>
          </p:nvPr>
        </p:nvSpPr>
        <p:spPr>
          <a:xfrm>
            <a:off x="1000100" y="0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ru-RU" sz="3200"/>
              <a:t>Особенности умножения и деления на основание системы счисления</a:t>
            </a:r>
            <a:endParaRPr/>
          </a:p>
        </p:txBody>
      </p:sp>
      <p:sp>
        <p:nvSpPr>
          <p:cNvPr id="284" name="Google Shape;284;p31"/>
          <p:cNvSpPr txBox="1"/>
          <p:nvPr>
            <p:ph idx="1" type="body"/>
          </p:nvPr>
        </p:nvSpPr>
        <p:spPr>
          <a:xfrm>
            <a:off x="1071538" y="1214422"/>
            <a:ext cx="7862912" cy="542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В любой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-c.c.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записывается как «10</a:t>
            </a:r>
            <a:r>
              <a:rPr baseline="-25000" lang="ru-RU" sz="20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aseline="-25000" i="1" lang="ru-RU" sz="2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-25000" lang="ru-RU" sz="200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».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Умножение на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сводится к дописыванию 0 справа к целому числу или сдвигу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-ичной точки на один разряд вправо.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Обратно: деление на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равносильно сдвигу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-ичной точки на один разряд влево, или отбрасыванию младшей цифры целого числа при делении нацело.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i="1" lang="ru-RU" sz="20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всегда представляется единицей с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нулями.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Умножение (деление) на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i="1" lang="ru-RU" sz="20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сводится к сдвигу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-ичной точки на k разрядов вправо (влево).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Остатком от деления на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i="1" lang="ru-RU" sz="20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является число, составленное из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младших цифр.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 u="sng">
                <a:latin typeface="Calibri"/>
                <a:ea typeface="Calibri"/>
                <a:cs typeface="Calibri"/>
                <a:sym typeface="Calibri"/>
              </a:rPr>
              <a:t>Примеры: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7 = 10</a:t>
            </a:r>
            <a:r>
              <a:rPr baseline="-25000" lang="ru-RU" sz="2000">
                <a:latin typeface="Calibri"/>
                <a:ea typeface="Calibri"/>
                <a:cs typeface="Calibri"/>
                <a:sym typeface="Calibri"/>
              </a:rPr>
              <a:t>(7)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aseline="30000" lang="ru-RU" sz="20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= 10000</a:t>
            </a:r>
            <a:r>
              <a:rPr baseline="-25000" lang="ru-RU" sz="2000">
                <a:latin typeface="Calibri"/>
                <a:ea typeface="Calibri"/>
                <a:cs typeface="Calibri"/>
                <a:sym typeface="Calibri"/>
              </a:rPr>
              <a:t>(5)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1001.1101</a:t>
            </a:r>
            <a:r>
              <a:rPr baseline="-25000" lang="ru-RU" sz="2000">
                <a:latin typeface="Calibri"/>
                <a:ea typeface="Calibri"/>
                <a:cs typeface="Calibri"/>
                <a:sym typeface="Calibri"/>
              </a:rPr>
              <a:t>(2)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⋅ 2</a:t>
            </a:r>
            <a:r>
              <a:rPr baseline="30000" lang="ru-RU" sz="20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= 1001.1101</a:t>
            </a:r>
            <a:r>
              <a:rPr baseline="-25000" lang="ru-RU" sz="2000">
                <a:latin typeface="Calibri"/>
                <a:ea typeface="Calibri"/>
                <a:cs typeface="Calibri"/>
                <a:sym typeface="Calibri"/>
              </a:rPr>
              <a:t>(2)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⋅ 1000</a:t>
            </a:r>
            <a:r>
              <a:rPr baseline="-25000" lang="ru-RU" sz="2000">
                <a:latin typeface="Calibri"/>
                <a:ea typeface="Calibri"/>
                <a:cs typeface="Calibri"/>
                <a:sym typeface="Calibri"/>
              </a:rPr>
              <a:t>(2)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= 1001110.1</a:t>
            </a:r>
            <a:r>
              <a:rPr baseline="-25000" lang="ru-RU" sz="2000">
                <a:latin typeface="Calibri"/>
                <a:ea typeface="Calibri"/>
                <a:cs typeface="Calibri"/>
                <a:sym typeface="Calibri"/>
              </a:rPr>
              <a:t>(2)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>
            <p:ph type="title"/>
          </p:nvPr>
        </p:nvSpPr>
        <p:spPr>
          <a:xfrm>
            <a:off x="1071538" y="274638"/>
            <a:ext cx="8072462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Font typeface="Times New Roman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Целая часть числа </a:t>
            </a:r>
            <a:r>
              <a:rPr b="1" i="1" lang="ru-RU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baseline="-25000" i="1" lang="ru-RU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i="1" lang="ru-RU" sz="1800">
                <a:latin typeface="Times New Roman"/>
                <a:ea typeface="Times New Roman"/>
                <a:cs typeface="Times New Roman"/>
                <a:sym typeface="Times New Roman"/>
              </a:rPr>
              <a:t>*b</a:t>
            </a:r>
            <a:r>
              <a:rPr i="1" lang="ru-RU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(0 &lt; </a:t>
            </a:r>
            <a:r>
              <a:rPr i="1" lang="ru-RU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i="1" lang="ru-RU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i="1" lang="ru-RU" sz="1800"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1) равна первой цифре дробной части числа </a:t>
            </a:r>
            <a:r>
              <a:rPr b="1" i="1" lang="ru-RU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baseline="-25000" i="1" lang="ru-RU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baseline="-25000" lang="ru-RU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baseline="-25000" lang="ru-RU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Алгоритм А6: перевод дробной части из 10-с. с. в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-с.с</a:t>
            </a:r>
            <a:endParaRPr/>
          </a:p>
        </p:txBody>
      </p:sp>
      <p:sp>
        <p:nvSpPr>
          <p:cNvPr id="291" name="Google Shape;291;p32"/>
          <p:cNvSpPr txBox="1"/>
          <p:nvPr>
            <p:ph idx="1" type="body"/>
          </p:nvPr>
        </p:nvSpPr>
        <p:spPr>
          <a:xfrm>
            <a:off x="1435608" y="1214422"/>
            <a:ext cx="7498080" cy="5033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i="1" lang="ru-RU" sz="1600"/>
              <a:t> </a:t>
            </a:r>
            <a:r>
              <a:rPr b="1" lang="ru-RU" sz="1600">
                <a:latin typeface="Arial"/>
                <a:ea typeface="Arial"/>
                <a:cs typeface="Arial"/>
                <a:sym typeface="Arial"/>
              </a:rPr>
              <a:t>Вход</a:t>
            </a:r>
            <a:r>
              <a:rPr lang="ru-RU" sz="16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ru-RU" sz="1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i="1" lang="ru-RU" sz="1600">
                <a:latin typeface="Times New Roman"/>
                <a:ea typeface="Times New Roman"/>
                <a:cs typeface="Times New Roman"/>
                <a:sym typeface="Times New Roman"/>
              </a:rPr>
              <a:t>f  </a:t>
            </a: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( 0 ≤ </a:t>
            </a:r>
            <a:r>
              <a:rPr i="1" lang="ru-RU" sz="1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i="1" lang="ru-RU" sz="1600">
                <a:latin typeface="Times New Roman"/>
                <a:ea typeface="Times New Roman"/>
                <a:cs typeface="Times New Roman"/>
                <a:sym typeface="Times New Roman"/>
              </a:rPr>
              <a:t>f  </a:t>
            </a: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&lt; 1), </a:t>
            </a:r>
            <a:r>
              <a:rPr i="1" lang="ru-RU" sz="16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 &gt;1;</a:t>
            </a:r>
            <a:endParaRPr baseline="-25000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i="1" lang="ru-RU" sz="1600"/>
              <a:t>	</a:t>
            </a:r>
            <a:r>
              <a:rPr i="1" lang="ru-RU" sz="16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  := -1;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i="1" lang="ru-RU" sz="1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1600">
                <a:latin typeface="Arial"/>
                <a:ea typeface="Arial"/>
                <a:cs typeface="Arial"/>
                <a:sym typeface="Arial"/>
              </a:rPr>
              <a:t>цикл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i="1" lang="ru-RU" sz="1600"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([x]-взятие целой части числа)</a:t>
            </a:r>
            <a:r>
              <a:rPr i="1" lang="ru-RU" sz="1600">
                <a:latin typeface="Times New Roman"/>
                <a:ea typeface="Times New Roman"/>
                <a:cs typeface="Times New Roman"/>
                <a:sym typeface="Times New Roman"/>
              </a:rPr>
              <a:t>	      	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i="1" lang="ru-RU" sz="1600"/>
              <a:t>			         	</a:t>
            </a: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(       остается в том же диапазоне  )</a:t>
            </a:r>
            <a:endParaRPr b="1" i="1" sz="16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i="1" lang="ru-RU" sz="1600"/>
              <a:t>	     </a:t>
            </a:r>
            <a:r>
              <a:rPr i="1" lang="ru-RU" sz="1600">
                <a:latin typeface="Times New Roman"/>
                <a:ea typeface="Times New Roman"/>
                <a:cs typeface="Times New Roman"/>
                <a:sym typeface="Times New Roman"/>
              </a:rPr>
              <a:t>i  </a:t>
            </a: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:=  </a:t>
            </a:r>
            <a:r>
              <a:rPr i="1" lang="ru-RU" sz="16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– 1;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i="1" lang="ru-RU" sz="1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1600">
                <a:latin typeface="Arial"/>
                <a:ea typeface="Arial"/>
                <a:cs typeface="Arial"/>
                <a:sym typeface="Arial"/>
              </a:rPr>
              <a:t>пока </a:t>
            </a:r>
            <a:r>
              <a:rPr b="1" i="1" lang="ru-RU" sz="16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i="1" lang="ru-RU" sz="1600"/>
              <a:t>	</a:t>
            </a:r>
            <a:r>
              <a:rPr i="1" lang="ru-RU" sz="16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  :=  </a:t>
            </a:r>
            <a:r>
              <a:rPr i="1" lang="ru-RU" sz="16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lang="ru-RU" sz="1600">
                <a:latin typeface="Arial"/>
                <a:ea typeface="Arial"/>
                <a:cs typeface="Arial"/>
                <a:sym typeface="Arial"/>
              </a:rPr>
              <a:t>Выход: </a:t>
            </a: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набор                      (число значащих цифр).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Алгоритм </a:t>
            </a:r>
            <a:r>
              <a:rPr b="1" lang="ru-RU" sz="1600">
                <a:latin typeface="Times New Roman"/>
                <a:ea typeface="Times New Roman"/>
                <a:cs typeface="Times New Roman"/>
                <a:sym typeface="Times New Roman"/>
              </a:rPr>
              <a:t>А4</a:t>
            </a: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 может не завершиться, если данное число не представимо конечной дробью в </a:t>
            </a:r>
            <a:r>
              <a:rPr i="1" lang="ru-RU" sz="1600">
                <a:latin typeface="Times New Roman"/>
                <a:ea typeface="Times New Roman"/>
                <a:cs typeface="Times New Roman"/>
                <a:sym typeface="Times New Roman"/>
              </a:rPr>
              <a:t>b-с.с</a:t>
            </a: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Требуется </a:t>
            </a:r>
            <a:r>
              <a:rPr b="1" i="1" lang="ru-RU" sz="16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i="1" lang="ru-RU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умножений (выражение </a:t>
            </a:r>
            <a:r>
              <a:rPr i="1" lang="ru-RU" sz="1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i="1" lang="ru-RU" sz="16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i="1" lang="ru-RU" sz="1600">
                <a:latin typeface="Times New Roman"/>
                <a:ea typeface="Times New Roman"/>
                <a:cs typeface="Times New Roman"/>
                <a:sym typeface="Times New Roman"/>
              </a:rPr>
              <a:t>*b </a:t>
            </a: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можно вычислять в цикле  один раз и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хранить в промежуточной переменной).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t/>
            </a:r>
            <a:endParaRPr b="1" i="1" sz="1600"/>
          </a:p>
        </p:txBody>
      </p:sp>
      <p:pic>
        <p:nvPicPr>
          <p:cNvPr id="292" name="Google Shape;29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1670" y="2143116"/>
            <a:ext cx="1214446" cy="36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1670" y="2428868"/>
            <a:ext cx="1560356" cy="357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57686" y="2500306"/>
            <a:ext cx="285752" cy="301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28860" y="3143248"/>
            <a:ext cx="750887" cy="357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00364" y="3786190"/>
            <a:ext cx="500066" cy="3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1435608" y="274638"/>
            <a:ext cx="749808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r>
              <a:rPr lang="ru-RU" sz="2400"/>
              <a:t>ОСОБЕННОСТИ ПРИ ПЕРЕВОДАХ В РАЗНЫЕ СС</a:t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1435608" y="785794"/>
            <a:ext cx="7498080" cy="5955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Чтобы перевести, например, 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10045</a:t>
            </a:r>
            <a:r>
              <a:rPr baseline="-25000"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, из системы счисления с основанием 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 в </a:t>
            </a:r>
            <a:r>
              <a:rPr lang="ru-RU" sz="1800" u="sng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десятичную систему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, нужно умножить значение каждой цифры на 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 в степени, равной разряду этой цифры:</a:t>
            </a:r>
            <a:endParaRPr/>
          </a:p>
          <a:p>
            <a:pPr indent="-1920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18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ctr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b="1"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Некоторые правила, которые нужно знать, при работе с системами счисления: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40"/>
              <a:buChar char="⚫"/>
            </a:pP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последняя цифра (крайняя справа) в записи числа в системе счисления с основанием 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 – представляет собой остаток от деления этого числа на 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: 7</a:t>
            </a:r>
            <a:r>
              <a:rPr baseline="-25000"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 = 11</a:t>
            </a:r>
            <a:r>
              <a:rPr b="1"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aseline="-25000"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2  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7/2 = остаток </a:t>
            </a:r>
            <a:r>
              <a:rPr b="1"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⚫"/>
            </a:pP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две крайние справа цифры числа в системе счисления с основанием 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 – это остаток от деления этого числа на 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N²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ru-RU" sz="1800" u="sng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и так далее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: 7</a:t>
            </a:r>
            <a:r>
              <a:rPr baseline="-25000"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  <a:r>
              <a:rPr b="1"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aseline="-25000"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2, 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aseline="-25000"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=3</a:t>
            </a:r>
            <a:r>
              <a:rPr baseline="-25000"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10  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7/2</a:t>
            </a:r>
            <a:r>
              <a:rPr baseline="30000"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 = остаток 3</a:t>
            </a:r>
            <a:r>
              <a:rPr baseline="-25000"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aseline="-25000"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⚫"/>
            </a:pP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десятичное число 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aseline="30000"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 записывается как единица и 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 нулей:</a:t>
            </a:r>
            <a:endParaRPr/>
          </a:p>
          <a:p>
            <a:pPr indent="-19202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pic>
        <p:nvPicPr>
          <p:cNvPr descr="перевод в десятичную систему счисления" id="121" name="Google Shape;121;p1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9692" y="1772816"/>
            <a:ext cx="6156684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_1" id="122" name="Google Shape;122;p15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75209" y="5713658"/>
            <a:ext cx="2405649" cy="1042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604" y="1285860"/>
            <a:ext cx="6563366" cy="357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2349500"/>
            <a:ext cx="914400" cy="198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71604" y="1714488"/>
            <a:ext cx="2928958" cy="428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71603" y="2143116"/>
            <a:ext cx="4000529" cy="411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71604" y="2643181"/>
            <a:ext cx="3714776" cy="43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43041" y="3071810"/>
            <a:ext cx="3833839" cy="50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85918" y="3786190"/>
            <a:ext cx="3147240" cy="92869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3"/>
          <p:cNvSpPr txBox="1"/>
          <p:nvPr/>
        </p:nvSpPr>
        <p:spPr>
          <a:xfrm>
            <a:off x="1428728" y="571480"/>
            <a:ext cx="13885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/>
          <p:nvPr/>
        </p:nvSpPr>
        <p:spPr>
          <a:xfrm>
            <a:off x="1000100" y="-14142"/>
            <a:ext cx="7858180" cy="520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Теорема Т2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Несократимая дробь 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p/q </a:t>
            </a:r>
            <a:r>
              <a:rPr lang="ru-RU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конечно представима 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системе счисления с основанием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том и только в том случае, когда все числа из разложения 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простые множители входят в такое же разложение 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(количество повторений не учитывается).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121/675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конечна в 15-с.с.: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675 = 3</a:t>
            </a:r>
            <a:r>
              <a:rPr b="1" baseline="30000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*5</a:t>
            </a:r>
            <a:r>
              <a:rPr b="1" baseline="30000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15 = 3*5;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1/675 = 5*15</a:t>
            </a:r>
            <a:r>
              <a:rPr b="1" baseline="30000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-3 </a:t>
            </a: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0.005</a:t>
            </a:r>
            <a:r>
              <a:rPr b="1" baseline="-25000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(15)</a:t>
            </a: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121*5/15</a:t>
            </a:r>
            <a:r>
              <a:rPr b="1" baseline="30000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(2*15</a:t>
            </a:r>
            <a:r>
              <a:rPr b="1" baseline="30000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+ 10*15</a:t>
            </a:r>
            <a:r>
              <a:rPr b="1" baseline="30000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+ 5)/15</a:t>
            </a:r>
            <a:r>
              <a:rPr b="1" baseline="30000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2/15</a:t>
            </a:r>
            <a:r>
              <a:rPr b="1" baseline="30000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+ 10/15</a:t>
            </a:r>
            <a:r>
              <a:rPr b="1" baseline="30000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+ 5/15</a:t>
            </a:r>
            <a:r>
              <a:rPr b="1" baseline="30000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121/675 = 0.2A5</a:t>
            </a:r>
            <a:r>
              <a:rPr b="1" baseline="-25000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(15)</a:t>
            </a: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1/10 бесконечна в 2-с.с. !!!!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/>
          <p:nvPr/>
        </p:nvSpPr>
        <p:spPr>
          <a:xfrm>
            <a:off x="971550" y="1436347"/>
            <a:ext cx="7958168" cy="2800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2016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Число N в </a:t>
            </a:r>
            <a:r>
              <a:rPr i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-с.с. имеющее </a:t>
            </a:r>
            <a:r>
              <a:rPr i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дробных цифр, при умножении на </a:t>
            </a:r>
            <a:r>
              <a:rPr i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30000" i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становится целым (это умножение соответствует сдвигу точки на </a:t>
            </a:r>
            <a:r>
              <a:rPr i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позиций вправо)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016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016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 А7</a:t>
            </a:r>
            <a:endParaRPr/>
          </a:p>
          <a:p>
            <a:pPr indent="2016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016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</a:t>
            </a: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найти целое </a:t>
            </a:r>
            <a:r>
              <a:rPr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N * b</a:t>
            </a:r>
            <a:r>
              <a:rPr baseline="-25000"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aseline="30000"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 </a:t>
            </a: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(умножением или сдвигом точки);</a:t>
            </a:r>
            <a:endParaRPr/>
          </a:p>
          <a:p>
            <a:pPr indent="2016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выполнить для </a:t>
            </a:r>
            <a:r>
              <a:rPr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один из алгоритмов   А1 или А2, затем АЗ;</a:t>
            </a:r>
            <a:endParaRPr/>
          </a:p>
          <a:p>
            <a:pPr indent="2016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разделить полученный результат на </a:t>
            </a:r>
            <a:r>
              <a:rPr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aseline="30000"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системе </a:t>
            </a:r>
            <a:r>
              <a:rPr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/>
          <p:nvPr>
            <p:ph type="title"/>
          </p:nvPr>
        </p:nvSpPr>
        <p:spPr>
          <a:xfrm>
            <a:off x="1435608" y="274638"/>
            <a:ext cx="749808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r>
              <a:rPr lang="ru-RU" sz="2400"/>
              <a:t>Пример</a:t>
            </a:r>
            <a:endParaRPr/>
          </a:p>
        </p:txBody>
      </p:sp>
      <p:sp>
        <p:nvSpPr>
          <p:cNvPr id="328" name="Google Shape;328;p36"/>
          <p:cNvSpPr txBox="1"/>
          <p:nvPr>
            <p:ph idx="1" type="body"/>
          </p:nvPr>
        </p:nvSpPr>
        <p:spPr>
          <a:xfrm>
            <a:off x="1136650" y="1142984"/>
            <a:ext cx="6935812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Перевести 101.101</a:t>
            </a:r>
            <a:r>
              <a:rPr b="1" baseline="-25000" lang="ru-RU" sz="1800">
                <a:latin typeface="Courier New"/>
                <a:ea typeface="Courier New"/>
                <a:cs typeface="Courier New"/>
                <a:sym typeface="Courier New"/>
              </a:rPr>
              <a:t>(2) </a:t>
            </a: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в 10-с.с.</a:t>
            </a:r>
            <a:endParaRPr b="1" baseline="-2500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1) 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умножим на </a:t>
            </a: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baseline="30000" lang="ru-RU" sz="1800">
                <a:latin typeface="Courier New"/>
                <a:ea typeface="Courier New"/>
                <a:cs typeface="Courier New"/>
                <a:sym typeface="Courier New"/>
              </a:rPr>
              <a:t>3  </a:t>
            </a: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 → 101101</a:t>
            </a:r>
            <a:r>
              <a:rPr b="1" baseline="-25000" lang="ru-RU" sz="1800">
                <a:latin typeface="Courier New"/>
                <a:ea typeface="Courier New"/>
                <a:cs typeface="Courier New"/>
                <a:sym typeface="Courier New"/>
              </a:rPr>
              <a:t>(2)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2) 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переведем в </a:t>
            </a: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10-с.с. → 45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3) 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разделим: </a:t>
            </a: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45/8 = 5.625</a:t>
            </a:r>
            <a:r>
              <a:rPr b="1" baseline="-25000" lang="ru-RU" sz="1800">
                <a:latin typeface="Courier New"/>
                <a:ea typeface="Courier New"/>
                <a:cs typeface="Courier New"/>
                <a:sym typeface="Courier New"/>
              </a:rPr>
              <a:t>(10)</a:t>
            </a: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518160" lvl="0" marL="609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101.101=1*2</a:t>
            </a:r>
            <a:r>
              <a:rPr b="1" baseline="30000" lang="ru-RU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+1*2</a:t>
            </a:r>
            <a:r>
              <a:rPr b="1" baseline="30000" lang="ru-RU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+1*2</a:t>
            </a:r>
            <a:r>
              <a:rPr b="1" baseline="30000" lang="ru-RU" sz="1800"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+1*2</a:t>
            </a:r>
            <a:r>
              <a:rPr b="1" baseline="30000" lang="ru-RU" sz="1800">
                <a:latin typeface="Courier New"/>
                <a:ea typeface="Courier New"/>
                <a:cs typeface="Courier New"/>
                <a:sym typeface="Courier New"/>
              </a:rPr>
              <a:t>-3</a:t>
            </a: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=5+1/2+1/8=5.625</a:t>
            </a:r>
            <a:endParaRPr b="1" baseline="3000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0" lvl="0" marL="609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baseline="-25000" sz="2000"/>
          </a:p>
          <a:p>
            <a:pPr indent="-609600" lvl="0" marL="609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baseline="-25000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/>
          <p:nvPr>
            <p:ph type="title"/>
          </p:nvPr>
        </p:nvSpPr>
        <p:spPr>
          <a:xfrm>
            <a:off x="1071538" y="214290"/>
            <a:ext cx="8385175" cy="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800"/>
              <a:buFont typeface="Times New Roman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Кратные системы счисления </a:t>
            </a:r>
            <a:endParaRPr/>
          </a:p>
        </p:txBody>
      </p:sp>
      <p:sp>
        <p:nvSpPr>
          <p:cNvPr id="335" name="Google Shape;335;p37"/>
          <p:cNvSpPr txBox="1"/>
          <p:nvPr>
            <p:ph idx="1" type="body"/>
          </p:nvPr>
        </p:nvSpPr>
        <p:spPr>
          <a:xfrm>
            <a:off x="1136650" y="1071546"/>
            <a:ext cx="7793068" cy="3357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ru-RU" sz="2400"/>
              <a:t>   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Если основания двух систем счисления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ru-RU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и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ru-RU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связаны соотношением   </a:t>
            </a:r>
            <a:r>
              <a:rPr i="1"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b</a:t>
            </a:r>
            <a:r>
              <a:rPr baseline="-25000"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aseline="30000" i="1"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i="1"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для некоторого натурального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т,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то такие системы счисления называются </a:t>
            </a:r>
            <a:r>
              <a:rPr i="1"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кратными.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i="1" lang="ru-RU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Перевод числа из одной с. с. в другую для таких систем можно выполнить проще. 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Сгруппируем цифры в 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ru-RU"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-записи числа по 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 от точки влево и вправо (добавив при нехватке цифр нужное количество незначащих нулей):</a:t>
            </a:r>
            <a:endParaRPr/>
          </a:p>
        </p:txBody>
      </p:sp>
      <p:pic>
        <p:nvPicPr>
          <p:cNvPr id="336" name="Google Shape;33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25" y="4786322"/>
            <a:ext cx="8143875" cy="941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/>
          <p:nvPr/>
        </p:nvSpPr>
        <p:spPr>
          <a:xfrm>
            <a:off x="1000100" y="346084"/>
            <a:ext cx="757242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затем также сгруппируем слагаемые в формуле (5) (они содержат множитель 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степени, равной индексу цифры), вынесем за скобки из каждой группы 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общий множитель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aseline="30000"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aseline="30000"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обозначим для каждой группы</a:t>
            </a:r>
            <a:endParaRPr/>
          </a:p>
        </p:txBody>
      </p:sp>
      <p:pic>
        <p:nvPicPr>
          <p:cNvPr id="343" name="Google Shape;34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944" y="2204864"/>
            <a:ext cx="6786610" cy="54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5338" y="2348880"/>
            <a:ext cx="428628" cy="40341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8"/>
          <p:cNvSpPr/>
          <p:nvPr/>
        </p:nvSpPr>
        <p:spPr>
          <a:xfrm>
            <a:off x="1198870" y="3717032"/>
            <a:ext cx="73892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Тогда значение исходного числа может быть представлено в виде:</a:t>
            </a: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1142944" y="4286256"/>
            <a:ext cx="8001056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S’</a:t>
            </a: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r>
              <a:rPr baseline="-25000"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k’</a:t>
            </a:r>
            <a:r>
              <a:rPr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b</a:t>
            </a:r>
            <a:r>
              <a:rPr baseline="-25000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k’</a:t>
            </a:r>
            <a:r>
              <a:rPr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… </a:t>
            </a:r>
            <a:r>
              <a:rPr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A</a:t>
            </a:r>
            <a:r>
              <a:rPr baseline="-25000"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b</a:t>
            </a:r>
            <a:r>
              <a:rPr baseline="-25000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 + </a:t>
            </a:r>
            <a:r>
              <a:rPr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</a:t>
            </a:r>
            <a:r>
              <a:rPr baseline="-25000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*b</a:t>
            </a:r>
            <a:r>
              <a:rPr baseline="-25000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</a:t>
            </a:r>
            <a:r>
              <a:rPr baseline="-25000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*b</a:t>
            </a:r>
            <a:r>
              <a:rPr baseline="-25000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… А</a:t>
            </a:r>
            <a:r>
              <a:rPr baseline="-25000"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-j </a:t>
            </a:r>
            <a:r>
              <a:rPr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r>
              <a:rPr baseline="-25000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aseline="30000" i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1142976" y="4929198"/>
            <a:ext cx="750099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по определению совпадает со значением  записи того же числа в 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-с.c. c цифрами 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</a:t>
            </a:r>
            <a:r>
              <a:rPr baseline="-25000"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заметить, что 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</a:t>
            </a:r>
            <a:r>
              <a:rPr baseline="-25000"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действительно могут принимать все значения от 0 до 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aseline="30000"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− 1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b</a:t>
            </a:r>
            <a:r>
              <a:rPr baseline="-25000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− 1.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/>
          <p:nvPr>
            <p:ph type="title"/>
          </p:nvPr>
        </p:nvSpPr>
        <p:spPr>
          <a:xfrm>
            <a:off x="1000100" y="214290"/>
            <a:ext cx="5000660" cy="1500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800"/>
              <a:buFont typeface="Gill Sans"/>
              <a:buNone/>
            </a:pPr>
            <a:r>
              <a:rPr lang="ru-RU" sz="2800"/>
              <a:t>Таблицы соответствия</a:t>
            </a:r>
            <a:br>
              <a:rPr lang="ru-RU" sz="2800"/>
            </a:br>
            <a:r>
              <a:rPr lang="ru-RU" sz="2800"/>
              <a:t>последовательностей цифр кратных с.с.</a:t>
            </a:r>
            <a:endParaRPr/>
          </a:p>
        </p:txBody>
      </p:sp>
      <p:graphicFrame>
        <p:nvGraphicFramePr>
          <p:cNvPr id="354" name="Google Shape;354;p39"/>
          <p:cNvGraphicFramePr/>
          <p:nvPr/>
        </p:nvGraphicFramePr>
        <p:xfrm>
          <a:off x="3428992" y="18573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{4CD31833-22F8-461C-BD97-F465D9C9C8FD}</a:tableStyleId>
              </a:tblPr>
              <a:tblGrid>
                <a:gridCol w="1035850"/>
                <a:gridCol w="1035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8-с.с.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2-с.с.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55" name="Google Shape;355;p39"/>
          <p:cNvGraphicFramePr/>
          <p:nvPr/>
        </p:nvGraphicFramePr>
        <p:xfrm>
          <a:off x="6096000" y="5000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{4CD31833-22F8-461C-BD97-F465D9C9C8FD}</a:tableStyleId>
              </a:tblPr>
              <a:tblGrid>
                <a:gridCol w="1273975"/>
                <a:gridCol w="1273975"/>
              </a:tblGrid>
              <a:tr h="361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16-с.с.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2-с.с.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1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0000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61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0001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61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0010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61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0011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61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0100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61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0101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61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0110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61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0111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61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61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61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1010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61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1011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61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1100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61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1101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61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1110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61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1111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56" name="Google Shape;356;p39"/>
          <p:cNvGraphicFramePr/>
          <p:nvPr/>
        </p:nvGraphicFramePr>
        <p:xfrm>
          <a:off x="1142976" y="18573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{4CD31833-22F8-461C-BD97-F465D9C9C8FD}</a:tableStyleId>
              </a:tblPr>
              <a:tblGrid>
                <a:gridCol w="988225"/>
                <a:gridCol w="988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9-c.c.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3-c.c.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01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02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11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12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20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21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22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>
            <p:ph type="title"/>
          </p:nvPr>
        </p:nvSpPr>
        <p:spPr>
          <a:xfrm>
            <a:off x="1000100" y="214290"/>
            <a:ext cx="8143900" cy="1054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800"/>
              <a:buFont typeface="Gill Sans"/>
              <a:buNone/>
            </a:pPr>
            <a:r>
              <a:rPr lang="ru-RU" sz="2800"/>
              <a:t>Таблицы соответствия</a:t>
            </a:r>
            <a:br>
              <a:rPr lang="ru-RU" sz="2800"/>
            </a:br>
            <a:r>
              <a:rPr lang="ru-RU" sz="2800"/>
              <a:t>последовательностей цифр кратных с.с.</a:t>
            </a:r>
            <a:endParaRPr/>
          </a:p>
        </p:txBody>
      </p:sp>
      <p:pic>
        <p:nvPicPr>
          <p:cNvPr id="363" name="Google Shape;363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932" y="1268761"/>
            <a:ext cx="5816476" cy="544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1"/>
          <p:cNvSpPr txBox="1"/>
          <p:nvPr>
            <p:ph type="title"/>
          </p:nvPr>
        </p:nvSpPr>
        <p:spPr>
          <a:xfrm>
            <a:off x="1000100" y="214290"/>
            <a:ext cx="8143900" cy="6224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800"/>
              <a:buFont typeface="Gill Sans"/>
              <a:buNone/>
            </a:pPr>
            <a:r>
              <a:rPr lang="ru-RU" sz="2800"/>
              <a:t>Перевод из двоичной СС в восьмеричную</a:t>
            </a:r>
            <a:endParaRPr/>
          </a:p>
        </p:txBody>
      </p:sp>
      <p:pic>
        <p:nvPicPr>
          <p:cNvPr id="370" name="Google Shape;370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750" y="1943784"/>
            <a:ext cx="7848600" cy="2970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type="title"/>
          </p:nvPr>
        </p:nvSpPr>
        <p:spPr>
          <a:xfrm>
            <a:off x="1016257" y="12910"/>
            <a:ext cx="8143900" cy="6224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800"/>
              <a:buFont typeface="Gill Sans"/>
              <a:buNone/>
            </a:pPr>
            <a:r>
              <a:rPr lang="ru-RU" sz="2800"/>
              <a:t>Перевод из двоичной СС в шестнадцатеричную</a:t>
            </a:r>
            <a:endParaRPr/>
          </a:p>
        </p:txBody>
      </p:sp>
      <p:pic>
        <p:nvPicPr>
          <p:cNvPr id="377" name="Google Shape;377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3861048"/>
            <a:ext cx="7499350" cy="2921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8031" y="620688"/>
            <a:ext cx="7740352" cy="315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1435608" y="274638"/>
            <a:ext cx="749808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r>
              <a:rPr lang="ru-RU" sz="2400"/>
              <a:t>ОСОБЕННОСТИ ПРИ ПЕРЕВОДАХ В РАЗНЫЕ СС</a:t>
            </a:r>
            <a:endParaRPr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1435608" y="785794"/>
            <a:ext cx="7498080" cy="5955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⚫"/>
            </a:pP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тогда как десятичное число 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aseline="30000"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 в двоичной системе записывается как единица и 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 нулей:</a:t>
            </a:r>
            <a:endParaRPr/>
          </a:p>
          <a:p>
            <a:pPr indent="-19202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02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02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pP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а десятичное число 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aseline="30000"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 записывается в троичной системе в виде единицы и 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 нулей:</a:t>
            </a:r>
            <a:endParaRPr/>
          </a:p>
          <a:p>
            <a:pPr indent="-19202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02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02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можно сделать аналогичные выводы для любой системы счисления с основанием </a:t>
            </a:r>
            <a:r>
              <a:rPr lang="ru-RU" sz="24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; </a:t>
            </a:r>
            <a:r>
              <a:rPr b="1"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общее правило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pic>
        <p:nvPicPr>
          <p:cNvPr descr="2" id="130" name="Google Shape;130;p1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1960" y="1396962"/>
            <a:ext cx="1872208" cy="10239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" id="131" name="Google Shape;131;p16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67944" y="2935149"/>
            <a:ext cx="2126531" cy="11587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" id="132" name="Google Shape;132;p16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27363" y="5206458"/>
            <a:ext cx="2407692" cy="115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3"/>
          <p:cNvSpPr txBox="1"/>
          <p:nvPr>
            <p:ph type="title"/>
          </p:nvPr>
        </p:nvSpPr>
        <p:spPr>
          <a:xfrm>
            <a:off x="1000100" y="142852"/>
            <a:ext cx="8385175" cy="881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Times New Roman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Алгоритм А8: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перевод из меньшей кратной с.с. в большую </a:t>
            </a:r>
            <a:endParaRPr/>
          </a:p>
        </p:txBody>
      </p:sp>
      <p:sp>
        <p:nvSpPr>
          <p:cNvPr id="385" name="Google Shape;385;p43"/>
          <p:cNvSpPr txBox="1"/>
          <p:nvPr>
            <p:ph idx="1" type="body"/>
          </p:nvPr>
        </p:nvSpPr>
        <p:spPr>
          <a:xfrm>
            <a:off x="1071538" y="1357298"/>
            <a:ext cx="7721630" cy="2575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b="1" lang="ru-RU" sz="2000">
                <a:latin typeface="Arial"/>
                <a:ea typeface="Arial"/>
                <a:cs typeface="Arial"/>
                <a:sym typeface="Arial"/>
              </a:rPr>
              <a:t>Вход: </a:t>
            </a:r>
            <a:r>
              <a:rPr i="1" lang="ru-RU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aseline="-25000" lang="ru-RU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&gt; 1, 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= b</a:t>
            </a:r>
            <a:r>
              <a:rPr baseline="-25000" lang="ru-RU"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aseline="30000"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, b</a:t>
            </a:r>
            <a:r>
              <a:rPr baseline="-25000" lang="ru-RU"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- представление числа;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•  разбить число на группы по 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т</a:t>
            </a:r>
            <a:r>
              <a:rPr b="1"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цифр, начиная от точки, в обе стороны (если в крайних группах цифр меньше 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т,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добавить незначащие нули: в целой части спереди, в дробной сзади);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•  заменить каждую группу 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ru-RU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-цифрой по формуле (8) или таблице.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b="1" lang="ru-RU" sz="2000">
                <a:latin typeface="Arial"/>
                <a:ea typeface="Arial"/>
                <a:cs typeface="Arial"/>
                <a:sym typeface="Arial"/>
              </a:rPr>
              <a:t>Выход: 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ru-RU" sz="200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-представление исходного числа.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4"/>
          <p:cNvSpPr txBox="1"/>
          <p:nvPr>
            <p:ph type="title"/>
          </p:nvPr>
        </p:nvSpPr>
        <p:spPr>
          <a:xfrm>
            <a:off x="1071538" y="285728"/>
            <a:ext cx="8385175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Times New Roman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Алгоритм А9: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перевод из большей кратной с.с. в меньшую</a:t>
            </a:r>
            <a:endParaRPr/>
          </a:p>
        </p:txBody>
      </p:sp>
      <p:sp>
        <p:nvSpPr>
          <p:cNvPr id="392" name="Google Shape;392;p44"/>
          <p:cNvSpPr txBox="1"/>
          <p:nvPr>
            <p:ph idx="1" type="body"/>
          </p:nvPr>
        </p:nvSpPr>
        <p:spPr>
          <a:xfrm>
            <a:off x="1403648" y="1052736"/>
            <a:ext cx="7498080" cy="2413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Arial"/>
                <a:ea typeface="Arial"/>
                <a:cs typeface="Arial"/>
                <a:sym typeface="Arial"/>
              </a:rPr>
              <a:t>Вход: </a:t>
            </a:r>
            <a:r>
              <a:rPr i="1" lang="ru-RU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&gt; 1,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ru-RU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= b</a:t>
            </a:r>
            <a:r>
              <a:rPr baseline="-25000" lang="ru-RU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aseline="30000"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ru-RU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-представление числа;</a:t>
            </a:r>
            <a:endParaRPr/>
          </a:p>
          <a:p>
            <a:pPr indent="-12192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   заменить каждую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ru-RU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-цифру цепочкой из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т</a:t>
            </a:r>
            <a:r>
              <a:rPr b="1"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r>
              <a:rPr baseline="-25000" lang="ru-RU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-цифр по формуле (8) или таблице;</a:t>
            </a:r>
            <a:endParaRPr/>
          </a:p>
          <a:p>
            <a:pPr indent="-12192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   отбросить незначащие нули слева и справа.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Arial"/>
                <a:ea typeface="Arial"/>
                <a:cs typeface="Arial"/>
                <a:sym typeface="Arial"/>
              </a:rPr>
              <a:t>Выход: 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ru-RU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-представление исходного числа.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5"/>
          <p:cNvSpPr txBox="1"/>
          <p:nvPr>
            <p:ph type="title"/>
          </p:nvPr>
        </p:nvSpPr>
        <p:spPr>
          <a:xfrm>
            <a:off x="1000100" y="285728"/>
            <a:ext cx="8385175" cy="881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Times New Roman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Универсальные алгоритмы для арифметических операций</a:t>
            </a:r>
            <a:r>
              <a:rPr lang="ru-RU" sz="4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99" name="Google Shape;399;p45"/>
          <p:cNvSpPr txBox="1"/>
          <p:nvPr>
            <p:ph idx="1" type="body"/>
          </p:nvPr>
        </p:nvSpPr>
        <p:spPr>
          <a:xfrm>
            <a:off x="1000100" y="1214422"/>
            <a:ext cx="8007350" cy="385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⚫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Все так называемые 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численные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алгоритмы для арифметических операций сложения, вычитания, умножения и деления (в том числе, вычисления «столбиком») являются </a:t>
            </a:r>
            <a:r>
              <a:rPr i="1" lang="ru-RU" sz="2000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символьными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потому что оперируют входными, выходными и промежуточными данными как строками символов. 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 Символьные вычисления являются 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формальными в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том смысле, что манипулируют только знаками, не обращаясь к их значениям.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 Абстрагирование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 от смысла данных различной природы и описание алгоритма в терминах чисто символьных преобразований является одним из основных методов программирования обработки данных произвольной природы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6"/>
          <p:cNvSpPr txBox="1"/>
          <p:nvPr>
            <p:ph type="title"/>
          </p:nvPr>
        </p:nvSpPr>
        <p:spPr>
          <a:xfrm>
            <a:off x="1071538" y="214290"/>
            <a:ext cx="8385175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Times New Roman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Алгоритм А10: сложение двух чисел </a:t>
            </a:r>
            <a:endParaRPr/>
          </a:p>
        </p:txBody>
      </p:sp>
      <p:sp>
        <p:nvSpPr>
          <p:cNvPr id="406" name="Google Shape;406;p46"/>
          <p:cNvSpPr txBox="1"/>
          <p:nvPr>
            <p:ph idx="1" type="body"/>
          </p:nvPr>
        </p:nvSpPr>
        <p:spPr>
          <a:xfrm>
            <a:off x="1000100" y="1071546"/>
            <a:ext cx="8007350" cy="507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b="1" lang="ru-RU" sz="2000">
                <a:latin typeface="Arial"/>
                <a:ea typeface="Arial"/>
                <a:cs typeface="Arial"/>
                <a:sym typeface="Arial"/>
              </a:rPr>
              <a:t>Вход: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две строки цифр, представляющие слагаемые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ru-RU" sz="1800">
                <a:latin typeface="Times New Roman"/>
                <a:ea typeface="Times New Roman"/>
                <a:cs typeface="Times New Roman"/>
                <a:sym typeface="Times New Roman"/>
              </a:rPr>
              <a:t>выравнивание: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 расположить слагаемые одно под другим в произвольном порядке так, чтобы разряды с одинаковым весом находились друг под другом; если какое-то число короче других слева или справа, дополнить его нулями; 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ru-RU" sz="1800">
                <a:latin typeface="Times New Roman"/>
                <a:ea typeface="Times New Roman"/>
                <a:cs typeface="Times New Roman"/>
                <a:sym typeface="Times New Roman"/>
              </a:rPr>
              <a:t>начальные установки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	обнулить цифру переноса в следующий разряд; 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	установить результат равным пустой строке;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b="1" i="1" lang="ru-RU" sz="1800">
                <a:latin typeface="Arial"/>
                <a:ea typeface="Arial"/>
                <a:cs typeface="Arial"/>
                <a:sym typeface="Arial"/>
              </a:rPr>
              <a:t>цикл</a:t>
            </a:r>
            <a:r>
              <a:rPr i="1" lang="ru-RU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по текущему разряду от младшего до старшего: 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		определить сумму переноса и цифр в столбце текущего разряда чисел; 	младшую цифру суммы записать в текущий разряд результата, 	старшую — в перенос; 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i="1" lang="ru-RU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ru-RU" sz="1800">
                <a:latin typeface="Arial"/>
                <a:ea typeface="Arial"/>
                <a:cs typeface="Arial"/>
                <a:sym typeface="Arial"/>
              </a:rPr>
              <a:t>конец цикла</a:t>
            </a:r>
            <a:r>
              <a:rPr i="1" lang="ru-RU" sz="180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ru-RU" sz="1800">
                <a:latin typeface="Times New Roman"/>
                <a:ea typeface="Times New Roman"/>
                <a:cs typeface="Times New Roman"/>
                <a:sym typeface="Times New Roman"/>
              </a:rPr>
              <a:t>окончание: 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если перенос не равен 0, то дописать перенос в начало результата 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b="1" lang="ru-RU" sz="2000">
                <a:latin typeface="Arial"/>
                <a:ea typeface="Arial"/>
                <a:cs typeface="Arial"/>
                <a:sym typeface="Arial"/>
              </a:rPr>
              <a:t>Выход: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строка, представляющая результат.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7"/>
          <p:cNvSpPr/>
          <p:nvPr/>
        </p:nvSpPr>
        <p:spPr>
          <a:xfrm>
            <a:off x="1214414" y="790840"/>
            <a:ext cx="7500990" cy="40934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Единственное место в этом алгоритме, где присутствует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обращение к значениям цифровых символов, — это поразрядное сложение в цикле.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Действительно, из одного лишь вида знаков «2» и «3» нельзя извлечь информацию, что результатом их сложения будет знак «5».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Эти сведения можно задать, например, двумя таблицами сложения: в одной для каждой пары цифр записать младшую цифру результата, в другой — цифру переноса («0» или «1»);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исчерпав таким образом все немногочисленные случаи, можно заменить операцию сложения значений операцией выборки знака из таблицы.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Чтобы учесть сложение с переносом, можно завести две пары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 или записать в каждую клетку по две цифры.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/>
          <p:nvPr/>
        </p:nvSpPr>
        <p:spPr>
          <a:xfrm>
            <a:off x="1142976" y="1036392"/>
            <a:ext cx="75009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 А10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замечателен тем, что применим к произвольной позиционной с. с. при соответствующей замене таблиц сложения. </a:t>
            </a:r>
            <a:endParaRPr/>
          </a:p>
        </p:txBody>
      </p:sp>
      <p:graphicFrame>
        <p:nvGraphicFramePr>
          <p:cNvPr id="419" name="Google Shape;419;p48"/>
          <p:cNvGraphicFramePr/>
          <p:nvPr/>
        </p:nvGraphicFramePr>
        <p:xfrm>
          <a:off x="1357291" y="22145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{61FB1BB0-2277-4611-B62E-A6E4156396DF}</a:tableStyleId>
              </a:tblPr>
              <a:tblGrid>
                <a:gridCol w="642950"/>
                <a:gridCol w="642950"/>
                <a:gridCol w="642950"/>
              </a:tblGrid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20" name="Google Shape;420;p48"/>
          <p:cNvGraphicFramePr/>
          <p:nvPr/>
        </p:nvGraphicFramePr>
        <p:xfrm>
          <a:off x="3500430" y="22145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{61FB1BB0-2277-4611-B62E-A6E4156396DF}</a:tableStyleId>
              </a:tblPr>
              <a:tblGrid>
                <a:gridCol w="642950"/>
                <a:gridCol w="642950"/>
                <a:gridCol w="642950"/>
              </a:tblGrid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21" name="Google Shape;421;p48"/>
          <p:cNvGraphicFramePr/>
          <p:nvPr/>
        </p:nvGraphicFramePr>
        <p:xfrm>
          <a:off x="5643570" y="22145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{61FB1BB0-2277-4611-B62E-A6E4156396DF}</a:tableStyleId>
              </a:tblPr>
              <a:tblGrid>
                <a:gridCol w="642950"/>
                <a:gridCol w="642950"/>
                <a:gridCol w="642950"/>
              </a:tblGrid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9"/>
          <p:cNvSpPr/>
          <p:nvPr/>
        </p:nvSpPr>
        <p:spPr>
          <a:xfrm>
            <a:off x="1000100" y="310903"/>
            <a:ext cx="7929618" cy="4708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4926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Затраты памяти на хранение чисел и времени на выполнение операций с ними зависят от длины записи числа в цифрах рабочей системы счисления.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926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заданной 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-с. с. следующие величины: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926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длина записи (натурального) числа </a:t>
            </a:r>
            <a:r>
              <a:rPr b="1"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926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максимальное натуральное число, записываемое </a:t>
            </a:r>
            <a:r>
              <a:rPr b="1"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цифрами,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926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связаны соотношениями:</a:t>
            </a:r>
            <a:endParaRPr/>
          </a:p>
          <a:p>
            <a:pPr indent="44926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baseline="-25000"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   где [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— наибольшее целое, не превышающее </a:t>
            </a:r>
            <a:r>
              <a:rPr b="1"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/>
          </a:p>
          <a:p>
            <a:pPr indent="44926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b</a:t>
            </a:r>
            <a:r>
              <a:rPr baseline="30000"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− 1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926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926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Верхние оценки для размера результата арифметической операции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926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над парой целых чисел 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(пусть 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926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сложения и вычитания — 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+1,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926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умножения — 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926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деления  — 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+1,  (так как 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-25000"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1).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0"/>
          <p:cNvSpPr txBox="1"/>
          <p:nvPr>
            <p:ph type="title"/>
          </p:nvPr>
        </p:nvSpPr>
        <p:spPr>
          <a:xfrm>
            <a:off x="1435608" y="62012"/>
            <a:ext cx="7498080" cy="49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ru-RU" sz="3200"/>
              <a:t>Задания</a:t>
            </a:r>
            <a:endParaRPr/>
          </a:p>
        </p:txBody>
      </p:sp>
      <p:sp>
        <p:nvSpPr>
          <p:cNvPr id="433" name="Google Shape;433;p50"/>
          <p:cNvSpPr txBox="1"/>
          <p:nvPr>
            <p:ph idx="1" type="body"/>
          </p:nvPr>
        </p:nvSpPr>
        <p:spPr>
          <a:xfrm>
            <a:off x="1043608" y="552078"/>
            <a:ext cx="7890080" cy="582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⚫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Перевести число 201.112022(3) из 3-с.с. в 9-с.с.</a:t>
            </a:r>
            <a:endParaRPr/>
          </a:p>
          <a:p>
            <a:pPr indent="-1412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Перевести число 762.023</a:t>
            </a:r>
            <a:r>
              <a:rPr baseline="-25000" lang="ru-RU" sz="2800">
                <a:latin typeface="Calibri"/>
                <a:ea typeface="Calibri"/>
                <a:cs typeface="Calibri"/>
                <a:sym typeface="Calibri"/>
              </a:rPr>
              <a:t>(9)</a:t>
            </a: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 из 9-с.с. в 3-с.с.</a:t>
            </a:r>
            <a:endParaRPr/>
          </a:p>
          <a:p>
            <a:pPr indent="-1412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Сколько значащих нулей в двоичной записи шестнадцатеричного числа D089</a:t>
            </a:r>
            <a:r>
              <a:rPr baseline="-25000" lang="ru-RU" sz="2800">
                <a:latin typeface="Calibri"/>
                <a:ea typeface="Calibri"/>
                <a:cs typeface="Calibri"/>
                <a:sym typeface="Calibri"/>
              </a:rPr>
              <a:t>(16)</a:t>
            </a: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1412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Сколько единиц в двоичной записи восьмеричного числа 7701</a:t>
            </a:r>
            <a:r>
              <a:rPr baseline="-25000" lang="ru-RU" sz="2800">
                <a:latin typeface="Calibri"/>
                <a:ea typeface="Calibri"/>
                <a:cs typeface="Calibri"/>
                <a:sym typeface="Calibri"/>
              </a:rPr>
              <a:t>(8)</a:t>
            </a: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1"/>
          <p:cNvSpPr txBox="1"/>
          <p:nvPr>
            <p:ph type="title"/>
          </p:nvPr>
        </p:nvSpPr>
        <p:spPr>
          <a:xfrm>
            <a:off x="1435608" y="274638"/>
            <a:ext cx="7498080" cy="49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ru-RU" sz="4400"/>
              <a:t>Задания (продолжение)</a:t>
            </a:r>
            <a:endParaRPr/>
          </a:p>
        </p:txBody>
      </p:sp>
      <p:sp>
        <p:nvSpPr>
          <p:cNvPr id="439" name="Google Shape;439;p51"/>
          <p:cNvSpPr txBox="1"/>
          <p:nvPr>
            <p:ph idx="1" type="body"/>
          </p:nvPr>
        </p:nvSpPr>
        <p:spPr>
          <a:xfrm>
            <a:off x="1435608" y="836712"/>
            <a:ext cx="7498080" cy="57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⚫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Определите количество натуральных чисел, удовлетворяющих неравенству: 2E</a:t>
            </a:r>
            <a:r>
              <a:rPr baseline="-25000" lang="ru-RU" sz="2400">
                <a:latin typeface="Calibri"/>
                <a:ea typeface="Calibri"/>
                <a:cs typeface="Calibri"/>
                <a:sym typeface="Calibri"/>
              </a:rPr>
              <a:t>(16)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 &lt; x &lt; 564</a:t>
            </a:r>
            <a:r>
              <a:rPr baseline="-25000" lang="ru-RU" sz="2400">
                <a:latin typeface="Calibri"/>
                <a:ea typeface="Calibri"/>
                <a:cs typeface="Calibri"/>
                <a:sym typeface="Calibri"/>
              </a:rPr>
              <a:t>(8)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aseline="-25000">
              <a:latin typeface="Calibri"/>
              <a:ea typeface="Calibri"/>
              <a:cs typeface="Calibri"/>
              <a:sym typeface="Calibri"/>
            </a:endParaRPr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aseline="-25000" sz="3200">
              <a:latin typeface="Calibri"/>
              <a:ea typeface="Calibri"/>
              <a:cs typeface="Calibri"/>
              <a:sym typeface="Calibri"/>
            </a:endParaRPr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aseline="-25000" sz="32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Даны 3 целых числа, записанные в двоичной системе:   1111100110, 1111011110, 1111011101.</a:t>
            </a:r>
            <a:br>
              <a:rPr lang="ru-RU" sz="240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   Найдите сумму данных чисел и запишите ответ в шестнадцатеричной системе счисления.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2"/>
          <p:cNvSpPr txBox="1"/>
          <p:nvPr>
            <p:ph type="title"/>
          </p:nvPr>
        </p:nvSpPr>
        <p:spPr>
          <a:xfrm>
            <a:off x="1435100" y="274638"/>
            <a:ext cx="749935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ru-RU" sz="3200"/>
              <a:t>Арифметические сдвиги</a:t>
            </a:r>
            <a:endParaRPr/>
          </a:p>
        </p:txBody>
      </p:sp>
      <p:sp>
        <p:nvSpPr>
          <p:cNvPr id="445" name="Google Shape;445;p52"/>
          <p:cNvSpPr txBox="1"/>
          <p:nvPr>
            <p:ph idx="1" type="body"/>
          </p:nvPr>
        </p:nvSpPr>
        <p:spPr>
          <a:xfrm>
            <a:off x="1435100" y="785794"/>
            <a:ext cx="7499350" cy="5462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Добавление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 нулей справа и отбрасывание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младших цифр можно рассматривать как операции арифметического сдвига на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позиций.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В Си определены операции арифметического сдвига на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позиций, которые равносильны умножению или целочисленному делению на 2</a:t>
            </a:r>
            <a:r>
              <a:rPr baseline="30000" i="1" lang="ru-RU" sz="20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&lt;&lt; — сдвиг влево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&gt;&gt; — сдвиг вправо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Примеры: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&lt;&lt;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3;  /*  после выполнения присваивания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будет иметь 			значение 40 */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= 112 &gt;&gt; 4; /*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будет равно 7 */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" id="138" name="Google Shape;138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9344" y="2492896"/>
            <a:ext cx="2181458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>
            <p:ph type="title"/>
          </p:nvPr>
        </p:nvSpPr>
        <p:spPr>
          <a:xfrm>
            <a:off x="1435608" y="274638"/>
            <a:ext cx="749808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r>
              <a:rPr lang="ru-RU" sz="2400"/>
              <a:t>ОСОБЕННОСТИ ПРИ ПЕРЕВОДАХ В РАЗНЫЕ СС</a:t>
            </a:r>
            <a:endParaRPr/>
          </a:p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1435608" y="813823"/>
            <a:ext cx="7498080" cy="5955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⚫"/>
            </a:pP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десятичное 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aseline="30000"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 записывается как 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 девяток: </a:t>
            </a:r>
            <a:endParaRPr/>
          </a:p>
          <a:p>
            <a:pPr indent="-19202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02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pP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тогда как десятичное число 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aseline="30000"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 в двоичной системе записывается как 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 единиц:</a:t>
            </a:r>
            <a:endParaRPr/>
          </a:p>
          <a:p>
            <a:pPr indent="-19202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02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pP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а десятичное число 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aseline="30000"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 записывается в троичной системе как 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 двоек:</a:t>
            </a:r>
            <a:endParaRPr/>
          </a:p>
          <a:p>
            <a:pPr indent="-19202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02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значит есть </a:t>
            </a:r>
            <a:r>
              <a:rPr b="1"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общее правило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: число 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aseline="30000"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 в системе счисления с основанием 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 записывается как 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 старших цифр этой системы, то есть, цифр 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(a-1)</a:t>
            </a:r>
            <a:endParaRPr/>
          </a:p>
        </p:txBody>
      </p:sp>
      <p:pic>
        <p:nvPicPr>
          <p:cNvPr descr="1_11" id="141" name="Google Shape;141;p17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51920" y="1196752"/>
            <a:ext cx="1944216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объяснение 14 задания егэ" id="142" name="Google Shape;142;p17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38202" y="3789040"/>
            <a:ext cx="2181457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_1" id="143" name="Google Shape;143;p17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954008" y="5661248"/>
            <a:ext cx="4354296" cy="922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3"/>
          <p:cNvSpPr txBox="1"/>
          <p:nvPr>
            <p:ph type="title"/>
          </p:nvPr>
        </p:nvSpPr>
        <p:spPr>
          <a:xfrm>
            <a:off x="1071538" y="0"/>
            <a:ext cx="7572428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ru-RU" sz="3200"/>
              <a:t>Особенности двоичной арифметики</a:t>
            </a:r>
            <a:endParaRPr/>
          </a:p>
        </p:txBody>
      </p:sp>
      <p:sp>
        <p:nvSpPr>
          <p:cNvPr id="451" name="Google Shape;451;p53"/>
          <p:cNvSpPr txBox="1"/>
          <p:nvPr>
            <p:ph idx="1" type="body"/>
          </p:nvPr>
        </p:nvSpPr>
        <p:spPr>
          <a:xfrm>
            <a:off x="1071538" y="1714488"/>
            <a:ext cx="7862912" cy="5143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282575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 u="sng">
                <a:latin typeface="Calibri"/>
                <a:ea typeface="Calibri"/>
                <a:cs typeface="Calibri"/>
                <a:sym typeface="Calibri"/>
              </a:rPr>
              <a:t>Логическая аналогия</a:t>
            </a:r>
            <a:endParaRPr/>
          </a:p>
          <a:p>
            <a:pPr indent="282575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Если сопоставить 0 – логическую «ложь», а 1 – «истину», то таблица сложения соответствует логической операции «исключающее или», а таблицы переноса и умножения – логической операции «и».</a:t>
            </a:r>
            <a:endParaRPr/>
          </a:p>
          <a:p>
            <a:pPr indent="282575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u="sng">
                <a:latin typeface="Calibri"/>
                <a:ea typeface="Calibri"/>
                <a:cs typeface="Calibri"/>
                <a:sym typeface="Calibri"/>
              </a:rPr>
              <a:t>Минимаксная аналогия</a:t>
            </a:r>
            <a:endParaRPr/>
          </a:p>
          <a:p>
            <a:pPr indent="282575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⋅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= min (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282575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= max (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) – min (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282575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Умножение столбиком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многозначных чисел в 2-с.с. реализуется с помощью сложения и сдвига: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1001001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        1011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     1001001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    1001001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  1001001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  1100100011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52" name="Google Shape;452;p53"/>
          <p:cNvGraphicFramePr/>
          <p:nvPr/>
        </p:nvGraphicFramePr>
        <p:xfrm>
          <a:off x="1643042" y="5000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{61FB1BB0-2277-4611-B62E-A6E4156396DF}</a:tableStyleId>
              </a:tblPr>
              <a:tblGrid>
                <a:gridCol w="642950"/>
                <a:gridCol w="642950"/>
                <a:gridCol w="642950"/>
              </a:tblGrid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53" name="Google Shape;453;p53"/>
          <p:cNvGraphicFramePr/>
          <p:nvPr/>
        </p:nvGraphicFramePr>
        <p:xfrm>
          <a:off x="3714744" y="5000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{61FB1BB0-2277-4611-B62E-A6E4156396DF}</a:tableStyleId>
              </a:tblPr>
              <a:tblGrid>
                <a:gridCol w="642950"/>
                <a:gridCol w="642950"/>
                <a:gridCol w="642950"/>
              </a:tblGrid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54" name="Google Shape;454;p53"/>
          <p:cNvGraphicFramePr/>
          <p:nvPr/>
        </p:nvGraphicFramePr>
        <p:xfrm>
          <a:off x="5786446" y="5000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{61FB1BB0-2277-4611-B62E-A6E4156396DF}</a:tableStyleId>
              </a:tblPr>
              <a:tblGrid>
                <a:gridCol w="642950"/>
                <a:gridCol w="642950"/>
                <a:gridCol w="642950"/>
              </a:tblGrid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455" name="Google Shape;455;p53"/>
          <p:cNvCxnSpPr/>
          <p:nvPr/>
        </p:nvCxnSpPr>
        <p:spPr>
          <a:xfrm>
            <a:off x="1785918" y="5429264"/>
            <a:ext cx="1143008" cy="15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53"/>
          <p:cNvCxnSpPr/>
          <p:nvPr/>
        </p:nvCxnSpPr>
        <p:spPr>
          <a:xfrm>
            <a:off x="1357290" y="6215082"/>
            <a:ext cx="1428760" cy="15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7" name="Google Shape;457;p53"/>
          <p:cNvSpPr txBox="1"/>
          <p:nvPr/>
        </p:nvSpPr>
        <p:spPr>
          <a:xfrm>
            <a:off x="1571604" y="5072074"/>
            <a:ext cx="3385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/>
          </a:p>
        </p:txBody>
      </p:sp>
      <p:sp>
        <p:nvSpPr>
          <p:cNvPr id="458" name="Google Shape;458;p53"/>
          <p:cNvSpPr txBox="1"/>
          <p:nvPr/>
        </p:nvSpPr>
        <p:spPr>
          <a:xfrm>
            <a:off x="1071538" y="5643578"/>
            <a:ext cx="3385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4"/>
          <p:cNvSpPr txBox="1"/>
          <p:nvPr>
            <p:ph type="title"/>
          </p:nvPr>
        </p:nvSpPr>
        <p:spPr>
          <a:xfrm>
            <a:off x="1435100" y="274638"/>
            <a:ext cx="7499350" cy="439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ru-RU"/>
              <a:t>Задачи</a:t>
            </a:r>
            <a:endParaRPr/>
          </a:p>
        </p:txBody>
      </p:sp>
      <p:sp>
        <p:nvSpPr>
          <p:cNvPr id="464" name="Google Shape;464;p54"/>
          <p:cNvSpPr txBox="1"/>
          <p:nvPr>
            <p:ph idx="1" type="body"/>
          </p:nvPr>
        </p:nvSpPr>
        <p:spPr>
          <a:xfrm>
            <a:off x="1435100" y="857232"/>
            <a:ext cx="7499350" cy="5391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 u="sng">
                <a:latin typeface="Calibri"/>
                <a:ea typeface="Calibri"/>
                <a:cs typeface="Calibri"/>
                <a:sym typeface="Calibri"/>
              </a:rPr>
              <a:t>Задача 1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. Выразить целую часть 17.5 * X через сложение и операции поразрядных сдвигов числа X вправо и влево.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17.5</a:t>
            </a:r>
            <a:r>
              <a:rPr baseline="-25000" lang="ru-RU" sz="2000">
                <a:latin typeface="Calibri"/>
                <a:ea typeface="Calibri"/>
                <a:cs typeface="Calibri"/>
                <a:sym typeface="Calibri"/>
              </a:rPr>
              <a:t>(10)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= 16 + 1 + 0.5 = 2</a:t>
            </a:r>
            <a:r>
              <a:rPr baseline="30000" lang="ru-RU" sz="2000"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+ 2</a:t>
            </a:r>
            <a:r>
              <a:rPr baseline="30000" lang="ru-RU" sz="200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+ 2</a:t>
            </a:r>
            <a:r>
              <a:rPr baseline="30000" lang="ru-RU" sz="2000">
                <a:latin typeface="Calibri"/>
                <a:ea typeface="Calibri"/>
                <a:cs typeface="Calibri"/>
                <a:sym typeface="Calibri"/>
              </a:rPr>
              <a:t>–1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= 10001.1</a:t>
            </a:r>
            <a:r>
              <a:rPr baseline="-25000" lang="ru-RU" sz="2000">
                <a:latin typeface="Calibri"/>
                <a:ea typeface="Calibri"/>
                <a:cs typeface="Calibri"/>
                <a:sym typeface="Calibri"/>
              </a:rPr>
              <a:t>(2)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17.5 *X 	= X* (2</a:t>
            </a:r>
            <a:r>
              <a:rPr baseline="30000" lang="ru-RU" sz="2000"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+ 2</a:t>
            </a:r>
            <a:r>
              <a:rPr baseline="30000" lang="ru-RU" sz="200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+ 2</a:t>
            </a:r>
            <a:r>
              <a:rPr baseline="30000" lang="ru-RU" sz="2000">
                <a:latin typeface="Calibri"/>
                <a:ea typeface="Calibri"/>
                <a:cs typeface="Calibri"/>
                <a:sym typeface="Calibri"/>
              </a:rPr>
              <a:t>–1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) =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	= X*2</a:t>
            </a:r>
            <a:r>
              <a:rPr baseline="30000" lang="ru-RU" sz="2000"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+ X*2</a:t>
            </a:r>
            <a:r>
              <a:rPr baseline="30000" lang="ru-RU" sz="200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+ X*2</a:t>
            </a:r>
            <a:r>
              <a:rPr baseline="30000" lang="ru-RU" sz="2000">
                <a:latin typeface="Calibri"/>
                <a:ea typeface="Calibri"/>
                <a:cs typeface="Calibri"/>
                <a:sym typeface="Calibri"/>
              </a:rPr>
              <a:t>–1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 =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	= (X &lt;&lt; 4) + X + (X &gt;&gt; 1)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 u="sng">
                <a:latin typeface="Calibri"/>
                <a:ea typeface="Calibri"/>
                <a:cs typeface="Calibri"/>
                <a:sym typeface="Calibri"/>
              </a:rPr>
              <a:t>Задача 2.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Если 120</a:t>
            </a:r>
            <a:r>
              <a:rPr baseline="-25000" lang="ru-RU" sz="2000">
                <a:latin typeface="Calibri"/>
                <a:ea typeface="Calibri"/>
                <a:cs typeface="Calibri"/>
                <a:sym typeface="Calibri"/>
              </a:rPr>
              <a:t>(x)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делится на 11</a:t>
            </a:r>
            <a:r>
              <a:rPr baseline="-25000" lang="ru-RU" sz="2000">
                <a:latin typeface="Calibri"/>
                <a:ea typeface="Calibri"/>
                <a:cs typeface="Calibri"/>
                <a:sym typeface="Calibri"/>
              </a:rPr>
              <a:t>(10)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,  то как выглядит (чему равно?) 3</a:t>
            </a:r>
            <a:r>
              <a:rPr baseline="30000" lang="ru-RU" sz="2000"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в системе счисления с основанием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x (x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&gt; 3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Подбором можно определить, что x = 9, т.к. 120</a:t>
            </a:r>
            <a:r>
              <a:rPr baseline="-25000" lang="ru-RU" sz="2000">
                <a:latin typeface="Calibri"/>
                <a:ea typeface="Calibri"/>
                <a:cs typeface="Calibri"/>
                <a:sym typeface="Calibri"/>
              </a:rPr>
              <a:t>(9)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= 99</a:t>
            </a:r>
            <a:r>
              <a:rPr baseline="-25000" lang="ru-RU" sz="2000">
                <a:latin typeface="Calibri"/>
                <a:ea typeface="Calibri"/>
                <a:cs typeface="Calibri"/>
                <a:sym typeface="Calibri"/>
              </a:rPr>
              <a:t>(10)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– делится на 11 без остатка.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aseline="30000" lang="ru-RU" sz="2000"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= 3</a:t>
            </a:r>
            <a:r>
              <a:rPr baseline="30000" lang="ru-RU" sz="2000">
                <a:latin typeface="Calibri"/>
                <a:ea typeface="Calibri"/>
                <a:cs typeface="Calibri"/>
                <a:sym typeface="Calibri"/>
              </a:rPr>
              <a:t>2*5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= (3</a:t>
            </a:r>
            <a:r>
              <a:rPr baseline="30000" lang="ru-RU" sz="2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ru-RU" sz="20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= 9</a:t>
            </a:r>
            <a:r>
              <a:rPr baseline="30000" lang="ru-RU" sz="20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= 100000</a:t>
            </a:r>
            <a:r>
              <a:rPr baseline="-25000" lang="ru-RU" sz="2000">
                <a:latin typeface="Calibri"/>
                <a:ea typeface="Calibri"/>
                <a:cs typeface="Calibri"/>
                <a:sym typeface="Calibri"/>
              </a:rPr>
              <a:t>(9)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1435608" y="274638"/>
            <a:ext cx="749808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r>
              <a:rPr lang="ru-RU" sz="2400"/>
              <a:t>ОСОБЕННОСТИ ПРИ ПЕРЕВОДАХ В РАЗНЫЕ СС</a:t>
            </a:r>
            <a:endParaRPr/>
          </a:p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1259632" y="785794"/>
            <a:ext cx="7498080" cy="5955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⚫"/>
            </a:pP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десятичное число 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aseline="30000"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-10</a:t>
            </a:r>
            <a:r>
              <a:rPr baseline="30000"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 = 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aseline="30000"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 * (10</a:t>
            </a:r>
            <a:r>
              <a:rPr baseline="30000"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N-M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 – 1)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 записывается как 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N-M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 девяток, за которыми стоят 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 нулей:</a:t>
            </a:r>
            <a:endParaRPr/>
          </a:p>
          <a:p>
            <a:pPr indent="-19202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02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pP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тогда как десятичное число 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aseline="30000"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 – 2</a:t>
            </a:r>
            <a:r>
              <a:rPr baseline="30000"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 при 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K &lt; N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 в двоичной системе записывается как 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N – K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 единиц и </a:t>
            </a:r>
            <a:r>
              <a:rPr lang="ru-RU" sz="1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 нулей:</a:t>
            </a:r>
            <a:endParaRPr/>
          </a:p>
          <a:p>
            <a:pPr indent="-19202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02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то есть, существует </a:t>
            </a:r>
            <a:r>
              <a:rPr b="1"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общее правило: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18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18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Также следует знать, что верны равенства:</a:t>
            </a:r>
            <a:endParaRPr sz="18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" id="151" name="Google Shape;151;p1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5856" y="1412776"/>
            <a:ext cx="295232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" id="152" name="Google Shape;152;p18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75856" y="2708920"/>
            <a:ext cx="295232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_11" id="153" name="Google Shape;153;p18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87824" y="3789040"/>
            <a:ext cx="3960440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 rotWithShape="1">
          <a:blip r:embed="rId9">
            <a:alphaModFix/>
          </a:blip>
          <a:srcRect b="0" l="0" r="4851" t="3787"/>
          <a:stretch/>
        </p:blipFill>
        <p:spPr>
          <a:xfrm>
            <a:off x="2987824" y="4985128"/>
            <a:ext cx="3566120" cy="147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1435608" y="274638"/>
            <a:ext cx="749808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r>
              <a:rPr lang="ru-RU" sz="2400"/>
              <a:t>ОСОБЕННОСТИ ПРИ ПЕРЕВОДАХ В РАЗНЫЕ СС</a:t>
            </a:r>
            <a:endParaRPr/>
          </a:p>
        </p:txBody>
      </p:sp>
      <p:pic>
        <p:nvPicPr>
          <p:cNvPr id="161" name="Google Shape;16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824" y="1327832"/>
            <a:ext cx="3791069" cy="10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1259632" y="785794"/>
            <a:ext cx="7498080" cy="5955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⚫"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Для работы с десятичными числами вида 2</a:t>
            </a:r>
            <a:r>
              <a:rPr baseline="30000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, полезно иметь ввиду следующие закономерности в их двоичной записи:</a:t>
            </a:r>
            <a:endParaRPr/>
          </a:p>
          <a:p>
            <a:pPr indent="-19202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1D1D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02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1D1D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Для натуральных n и m таких, что n &gt; m, получаем:</a:t>
            </a:r>
            <a:endParaRPr/>
          </a:p>
          <a:p>
            <a:pPr indent="-19202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1D1D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02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1D1D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02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1D1D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02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1D1D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b="1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Задачи: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pPr>
            <a:r>
              <a:rPr b="1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Задача 1: 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В системе счисления с некоторым основанием десятичное число 18 записывается в виде 30. Укажите это основание.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b="1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Решение.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Составим уравнение: 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где n — основание этой системы счисления. Исходя из уравнения, легко понять, что n=6. 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Ответ: 6.</a:t>
            </a:r>
            <a:endParaRPr sz="18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5608" y="2335476"/>
            <a:ext cx="6537473" cy="1309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54743" y="4989813"/>
            <a:ext cx="272415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1435608" y="274638"/>
            <a:ext cx="749808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r>
              <a:rPr lang="ru-RU" sz="2400"/>
              <a:t>ОСОБЕННОСТИ ПРИ ПЕРЕВОДАХ В РАЗНЫЕ СС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1435608" y="785794"/>
            <a:ext cx="7498080" cy="5955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⚫"/>
            </a:pPr>
            <a:r>
              <a:rPr b="1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Задача 2: 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Решите уравнение:			          Ответ запишите в троичной системе (основание системы счисления в ответе писать не нужно).</a:t>
            </a:r>
            <a:endParaRPr b="1" sz="1800">
              <a:solidFill>
                <a:srgbClr val="1D1D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b="1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Решение.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Преобразуем уравнение: 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1D1D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1D1D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1D1D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Основание системы счисления равно 6</a:t>
            </a:r>
            <a:r>
              <a:rPr baseline="-25000"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 = 20</a:t>
            </a:r>
            <a:r>
              <a:rPr baseline="-25000"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Ответ: 20.</a:t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4648" y="785795"/>
            <a:ext cx="2452004" cy="40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1680" y="2420888"/>
            <a:ext cx="7059664" cy="1368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8344" y="3009900"/>
            <a:ext cx="22098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>
            <p:ph type="title"/>
          </p:nvPr>
        </p:nvSpPr>
        <p:spPr>
          <a:xfrm>
            <a:off x="1435608" y="274638"/>
            <a:ext cx="749808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r>
              <a:rPr lang="ru-RU" sz="2400"/>
              <a:t>ОСОБЕННОСТИ ПРИ ПЕРЕВОДАХ В РАЗНЫЕ СС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1435608" y="785794"/>
            <a:ext cx="7498080" cy="5955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⚫"/>
            </a:pPr>
            <a:r>
              <a:rPr b="1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Задача 3: 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Чему равно наименьшее основание позиционной системы счисления x, при котором 225</a:t>
            </a:r>
            <a:r>
              <a:rPr baseline="-25000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 = 405</a:t>
            </a:r>
            <a:r>
              <a:rPr baseline="-25000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Ответ записать в виде целого числа.</a:t>
            </a:r>
            <a:endParaRPr b="1" sz="1800">
              <a:solidFill>
                <a:srgbClr val="1D1D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b="1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Решение.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Поскольку в левой и в правой частях есть цифра 5, оба основания больше 5, то есть перебор имеет смысл начинать с x=x</a:t>
            </a:r>
            <a:r>
              <a:rPr b="1" baseline="-25000"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 = 6.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Для каждого Х вычисляем значение 			    и решаем уравнение 			причем нас интересуют только </a:t>
            </a:r>
            <a:r>
              <a:rPr lang="ru-RU" sz="1800" u="sng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натуральные</a:t>
            </a: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 Y &gt; 5.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Для Х=6 и Х=7 нужных решений нет, а для Х=8 получаем 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				      так что Y=6.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Ответ: Х=8.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104" y="2759968"/>
            <a:ext cx="26860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2188" y="4005064"/>
            <a:ext cx="391477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435608" y="274638"/>
            <a:ext cx="749808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r>
              <a:rPr lang="ru-RU" sz="2400"/>
              <a:t>ОСОБЕННОСТИ ПРИ ПЕРЕВОДАХ В РАЗНЫЕ СС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435608" y="785794"/>
            <a:ext cx="7498080" cy="5955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⚫"/>
            </a:pPr>
            <a:r>
              <a:rPr b="1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Задача 4: </a:t>
            </a: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Укажите через запятую в порядке возрастания все основания систем счисления, в которых запись числа 31 оканчивается на 4.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b="1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Решение.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1. Итак, нужно найти все целые числа N больше 4 (цифра 4 присутствует в системах счисления только с таким основанием), такие что остаток от деления 31 на N равен 4, или (что то же самое)		        где k  — целое неотрицательное число (0, 1, 2, …);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2. Из формулы  		       получаем		 так что задача сводится к тому, чтобы найти все делители числа 27, которые больше 4;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3. В этой задаче есть только два таких делителя: N=9 и 27.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b="1"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Примечание.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Некоторые учащиеся могут подумать, что основанием системы счисления может быть также число 17, поскольку при записи числа 31 в этой системе количество единиц равно 14, то есть оканчивается на 4. Но число 14 в системе счисления с основанием 17 будет записано в виде буквы Е, следовательно, число 31 будет иметь вид 1Е. 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Ответ: 9, 27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4012" y="2682627"/>
            <a:ext cx="14859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8144" y="3212976"/>
            <a:ext cx="11049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682" y="3212976"/>
            <a:ext cx="1485900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олнцестояние">
  <a:themeElements>
    <a:clrScheme name="Солнцестояние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