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embeddedFontLst>
    <p:embeddedFont>
      <p:font typeface="Corbel"/>
      <p:regular r:id="rId57"/>
      <p:bold r:id="rId58"/>
      <p:italic r:id="rId59"/>
      <p:boldItalic r:id="rId60"/>
    </p:embeddedFont>
    <p:embeddedFont>
      <p:font typeface="Gill San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4044E8-37AE-4FF1-A657-AB3FF3422A8A}">
  <a:tblStyle styleId="{B84044E8-37AE-4FF1-A657-AB3FF3422A8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9CA911D-E4FD-4C2C-8011-08CB22C7857C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GillSans-bold.fntdata"/><Relationship Id="rId61" Type="http://schemas.openxmlformats.org/officeDocument/2006/relationships/font" Target="fonts/GillSan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rbel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Corbel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orbel-italic.fntdata"/><Relationship Id="rId14" Type="http://schemas.openxmlformats.org/officeDocument/2006/relationships/slide" Target="slides/slide8.xml"/><Relationship Id="rId58" Type="http://schemas.openxmlformats.org/officeDocument/2006/relationships/font" Target="fonts/Corbel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0" name="Google Shape;4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7" name="Google Shape;4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4" name="Google Shape;5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8" name="Google Shape;5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6" name="Google Shape;5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2" name="Google Shape;54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9" name="Google Shape;54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7" name="Google Shape;55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5" name="Google Shape;56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2" name="Google Shape;57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0" name="Google Shape;5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5" name="Google Shape;5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2" name="Google Shape;6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9" name="Google Shape;6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7" name="Google Shape;61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Gill Sans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200"/>
              <a:buFont typeface="Gill Sans"/>
              <a:buNone/>
              <a:defRPr b="1" sz="2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/>
          <p:nvPr/>
        </p:nvSpPr>
        <p:spPr>
          <a:xfrm rot="-2131329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 flipH="1" rot="2103354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100"/>
              <a:buFont typeface="Gill Sans"/>
              <a:buNone/>
              <a:defRPr b="1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431925" y="360363"/>
            <a:ext cx="7407275" cy="1471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C16449"/>
                </a:solidFill>
              </a:rPr>
              <a:t>Лекция 3 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431925" y="1849438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solidFill>
                  <a:srgbClr val="0000FF"/>
                </a:solidFill>
              </a:rPr>
              <a:t>Представление числовой информации в ЭВМ</a:t>
            </a:r>
            <a:endParaRPr sz="2400">
              <a:solidFill>
                <a:srgbClr val="703203"/>
              </a:solidFill>
            </a:endParaRPr>
          </a:p>
          <a:p>
            <a:pPr indent="0" lvl="0" marL="27432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703203"/>
              </a:solidFill>
            </a:endParaRPr>
          </a:p>
          <a:p>
            <a:pPr indent="0" lvl="0" marL="27432" rtl="0" algn="r"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1285852" y="142852"/>
            <a:ext cx="7499350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Представление целых со знаком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1435100" y="857232"/>
            <a:ext cx="7499350" cy="539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Модель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знаковых целых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описывает представление целочисленного диапазона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min 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.. N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сетке разрядности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k.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Старший разряд кодирует знак числа. В остальных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 –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 разрядах хранятся младшие значащие цифры числа, остальные отсекаются, как и при беззнаковом кодировании.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При таком кодировании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= –N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Это – </a:t>
            </a:r>
            <a:r>
              <a:rPr i="1" lang="ru-RU" sz="2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обратный код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Хранение числа в этом коде, в виде знака и модуля, на практике оказывается неудобным: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ноль имеет двойное представление (со знаком и без, т.е. у нас возможен «+0» и «-0»), из-за чего представимый диапазон сужается на единицу,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по-разному реализуются операции сложения и вычитания.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Поэтому на практике применяют другой способ кодирования —</a:t>
            </a:r>
            <a:r>
              <a:rPr i="1" lang="ru-RU" sz="2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дополнительный код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435100" y="142852"/>
            <a:ext cx="7499350" cy="785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Дополнительный код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1435100" y="928670"/>
            <a:ext cx="7499350" cy="531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Дополнительный код позволяет кодировать различными наборами цифр целочисленный интервал  [–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..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k–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 1]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36000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При этом числа из положительной половины этого интервала имеют те же коды, как при беззнаковом кодировании,</a:t>
            </a:r>
            <a:endParaRPr/>
          </a:p>
          <a:p>
            <a:pPr indent="36000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а отрицательная половина отображается на вторую  половину беззнакового интервала 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k–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... 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 правилу </a:t>
            </a:r>
            <a:endParaRPr/>
          </a:p>
          <a:p>
            <a:pPr indent="360000" lvl="0" marL="0" rtl="0" algn="ctr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(–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000125" y="142875"/>
            <a:ext cx="789235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62214"/>
                </a:solidFill>
              </a:rPr>
              <a:t>Представление целых чисел в памяти ПК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1187624" y="980728"/>
            <a:ext cx="7704856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Числа со знаком (ЕСТЬ знаковый бит)</a:t>
            </a:r>
            <a:endParaRPr/>
          </a:p>
          <a:p>
            <a:pPr indent="0" lvl="0" marL="82550" rtl="0" algn="ctr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Диапазон : -127 до 127 (один байт)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знаковый бит           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биты для обозначения числа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         7           6           5           4           3           2          1           0</a:t>
            </a:r>
            <a:endParaRPr/>
          </a:p>
          <a:p>
            <a:pPr indent="0" lvl="0" marL="82550" rtl="0" algn="ctr"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24"/>
          <p:cNvGraphicFramePr/>
          <p:nvPr/>
        </p:nvGraphicFramePr>
        <p:xfrm>
          <a:off x="1624135" y="3450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8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5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24"/>
          <p:cNvSpPr/>
          <p:nvPr/>
        </p:nvSpPr>
        <p:spPr>
          <a:xfrm>
            <a:off x="1835696" y="2924945"/>
            <a:ext cx="504056" cy="47627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8E2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 rot="-5400000">
            <a:off x="5456386" y="24338"/>
            <a:ext cx="467946" cy="6269159"/>
          </a:xfrm>
          <a:prstGeom prst="rightBrace">
            <a:avLst>
              <a:gd fmla="val 8333" name="adj1"/>
              <a:gd fmla="val 50578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1461986" y="4941168"/>
            <a:ext cx="74168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простоты, далее,  будем рассматривать однобайтовый формат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1251645" y="310928"/>
            <a:ext cx="789235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562214"/>
                </a:solidFill>
              </a:rPr>
              <a:t>Представление целых чисел в памяти ПК.</a:t>
            </a:r>
            <a:br>
              <a:rPr lang="ru-RU" sz="3100">
                <a:solidFill>
                  <a:srgbClr val="562214"/>
                </a:solidFill>
              </a:rPr>
            </a:br>
            <a:r>
              <a:rPr lang="ru-RU" sz="3100">
                <a:solidFill>
                  <a:srgbClr val="562214"/>
                </a:solidFill>
              </a:rPr>
              <a:t>Прямой , обратный  и дополнительный коды</a:t>
            </a:r>
            <a:br>
              <a:rPr lang="ru-RU" sz="2800">
                <a:solidFill>
                  <a:srgbClr val="562214"/>
                </a:solidFill>
              </a:rPr>
            </a:br>
            <a:endParaRPr sz="2800">
              <a:solidFill>
                <a:srgbClr val="562214"/>
              </a:solidFill>
            </a:endParaRPr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1000125" y="849628"/>
            <a:ext cx="8143875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⚫"/>
            </a:pPr>
            <a:r>
              <a:rPr lang="ru-RU" sz="1500">
                <a:latin typeface="Calibri"/>
                <a:ea typeface="Calibri"/>
                <a:cs typeface="Calibri"/>
                <a:sym typeface="Calibri"/>
              </a:rPr>
              <a:t>Положительные числа во всех трёх кодах отображаются одинаково: привычный двоичный код и </a:t>
            </a:r>
            <a:r>
              <a:rPr b="1" lang="ru-RU" sz="1500">
                <a:latin typeface="Calibri"/>
                <a:ea typeface="Calibri"/>
                <a:cs typeface="Calibri"/>
                <a:sym typeface="Calibri"/>
              </a:rPr>
              <a:t>в знаковом разряде цифра «0».</a:t>
            </a:r>
            <a:r>
              <a:rPr lang="ru-RU" sz="1500">
                <a:latin typeface="Calibri"/>
                <a:ea typeface="Calibri"/>
                <a:cs typeface="Calibri"/>
                <a:sym typeface="Calibri"/>
              </a:rPr>
              <a:t> Это </a:t>
            </a:r>
            <a:r>
              <a:rPr b="1" lang="ru-RU" sz="1500">
                <a:latin typeface="Calibri"/>
                <a:ea typeface="Calibri"/>
                <a:cs typeface="Calibri"/>
                <a:sym typeface="Calibri"/>
              </a:rPr>
              <a:t>основной</a:t>
            </a:r>
            <a:r>
              <a:rPr lang="ru-RU" sz="1500">
                <a:latin typeface="Calibri"/>
                <a:ea typeface="Calibri"/>
                <a:cs typeface="Calibri"/>
                <a:sym typeface="Calibri"/>
              </a:rPr>
              <a:t> признак положительно числа!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⚫"/>
            </a:pPr>
            <a:r>
              <a:rPr lang="ru-RU" sz="1500">
                <a:latin typeface="Calibri"/>
                <a:ea typeface="Calibri"/>
                <a:cs typeface="Calibri"/>
                <a:sym typeface="Calibri"/>
              </a:rPr>
              <a:t>Отрицательные числа, во всех трёх кодах имеют </a:t>
            </a:r>
            <a:r>
              <a:rPr b="1" lang="ru-RU" sz="1500">
                <a:latin typeface="Calibri"/>
                <a:ea typeface="Calibri"/>
                <a:cs typeface="Calibri"/>
                <a:sym typeface="Calibri"/>
              </a:rPr>
              <a:t>разное</a:t>
            </a:r>
            <a:r>
              <a:rPr lang="ru-RU" sz="1500">
                <a:latin typeface="Calibri"/>
                <a:ea typeface="Calibri"/>
                <a:cs typeface="Calibri"/>
                <a:sym typeface="Calibri"/>
              </a:rPr>
              <a:t> написание!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⚫"/>
            </a:pPr>
            <a:r>
              <a:rPr lang="ru-RU" sz="1500">
                <a:latin typeface="Calibri"/>
                <a:ea typeface="Calibri"/>
                <a:cs typeface="Calibri"/>
                <a:sym typeface="Calibri"/>
              </a:rPr>
              <a:t>Обратный и дополнительный коды применяются особенно широко, так как позволяют упростить конструкцию арифметико-логического устройства компьютера путем замены разнообразных арифметических операций операцией сложения.</a:t>
            </a:r>
            <a:endParaRPr/>
          </a:p>
          <a:p>
            <a:pPr indent="0" lvl="0" marL="825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"/>
              <a:buNone/>
            </a:pPr>
            <a:r>
              <a:t/>
            </a:r>
            <a:endParaRPr sz="2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         Прямой 	         Обратный </a:t>
            </a:r>
            <a:r>
              <a:rPr b="1" lang="ru-RU" sz="1400">
                <a:latin typeface="Calibri"/>
                <a:ea typeface="Calibri"/>
                <a:cs typeface="Calibri"/>
                <a:sym typeface="Calibri"/>
              </a:rPr>
              <a:t>(инверсированный)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     Дополнительный</a:t>
            </a:r>
            <a:endParaRPr/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+3		                +3			    +3</a:t>
            </a:r>
            <a:endParaRPr/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-3</a:t>
            </a:r>
            <a:endParaRPr/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-1</a:t>
            </a:r>
            <a:endParaRPr/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"/>
              <a:buNone/>
            </a:pPr>
            <a:r>
              <a:t/>
            </a:r>
            <a:endParaRPr b="1" sz="2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		            -127					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p25"/>
          <p:cNvGraphicFramePr/>
          <p:nvPr/>
        </p:nvGraphicFramePr>
        <p:xfrm>
          <a:off x="1251645" y="3663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25"/>
          <p:cNvGraphicFramePr/>
          <p:nvPr/>
        </p:nvGraphicFramePr>
        <p:xfrm>
          <a:off x="1267787" y="52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25"/>
          <p:cNvGraphicFramePr/>
          <p:nvPr/>
        </p:nvGraphicFramePr>
        <p:xfrm>
          <a:off x="3987952" y="4123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5"/>
          <p:cNvGraphicFramePr/>
          <p:nvPr/>
        </p:nvGraphicFramePr>
        <p:xfrm>
          <a:off x="4051360" y="5130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25"/>
          <p:cNvSpPr txBox="1"/>
          <p:nvPr/>
        </p:nvSpPr>
        <p:spPr>
          <a:xfrm>
            <a:off x="3347864" y="3573016"/>
            <a:ext cx="2808312" cy="322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Сначала записываем АБСОЛЮТНУЮ величину числа (т.е. по модулю, как будто «-» нет)</a:t>
            </a:r>
            <a:endParaRPr/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Потом инвертируем все биты -  заменяем все значения на противоположенные. Самый левый бит </a:t>
            </a:r>
            <a:r>
              <a:rPr b="1" lang="ru-RU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обязательно ставим </a:t>
            </a: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«1»!</a:t>
            </a:r>
            <a:endParaRPr/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и есть запись в обратном коде «-1»</a:t>
            </a:r>
            <a:endParaRPr/>
          </a:p>
          <a:p>
            <a:pPr indent="0" lvl="0" marL="0" marR="0" rtl="0" algn="just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- запись в </a:t>
            </a:r>
            <a:r>
              <a:rPr b="1" lang="ru-RU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обратном</a:t>
            </a: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коде «-127»</a:t>
            </a:r>
            <a:endParaRPr/>
          </a:p>
        </p:txBody>
      </p:sp>
      <p:graphicFrame>
        <p:nvGraphicFramePr>
          <p:cNvPr id="260" name="Google Shape;260;p25"/>
          <p:cNvGraphicFramePr/>
          <p:nvPr/>
        </p:nvGraphicFramePr>
        <p:xfrm>
          <a:off x="4131968" y="59383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114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5"/>
          <p:cNvGraphicFramePr/>
          <p:nvPr/>
        </p:nvGraphicFramePr>
        <p:xfrm>
          <a:off x="4131968" y="63178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5"/>
          <p:cNvSpPr txBox="1"/>
          <p:nvPr/>
        </p:nvSpPr>
        <p:spPr>
          <a:xfrm>
            <a:off x="6364892" y="3510938"/>
            <a:ext cx="2808312" cy="1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Получается с образованием </a:t>
            </a:r>
            <a:r>
              <a:rPr b="1" lang="ru-RU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обратного кода</a:t>
            </a: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последующим прибавлением «1» к самому младшему разряду</a:t>
            </a:r>
            <a:endParaRPr/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</a:t>
            </a:r>
            <a:r>
              <a:rPr b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и есть дополнительный код для числа «-1»</a:t>
            </a:r>
            <a:endParaRPr/>
          </a:p>
        </p:txBody>
      </p:sp>
      <p:graphicFrame>
        <p:nvGraphicFramePr>
          <p:cNvPr id="263" name="Google Shape;263;p25"/>
          <p:cNvGraphicFramePr/>
          <p:nvPr/>
        </p:nvGraphicFramePr>
        <p:xfrm>
          <a:off x="6939051" y="4052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25"/>
          <p:cNvGraphicFramePr/>
          <p:nvPr/>
        </p:nvGraphicFramePr>
        <p:xfrm>
          <a:off x="6951688" y="4699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25"/>
          <p:cNvGraphicFramePr/>
          <p:nvPr/>
        </p:nvGraphicFramePr>
        <p:xfrm>
          <a:off x="6948008" y="5564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25"/>
          <p:cNvSpPr txBox="1"/>
          <p:nvPr/>
        </p:nvSpPr>
        <p:spPr>
          <a:xfrm>
            <a:off x="6353435" y="5468534"/>
            <a:ext cx="2611052" cy="1297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just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</a:t>
            </a:r>
            <a:r>
              <a:rPr b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- </a:t>
            </a:r>
            <a:r>
              <a:rPr b="1" lang="ru-RU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дополнительный</a:t>
            </a: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код для числа «-127»</a:t>
            </a:r>
            <a:endParaRPr/>
          </a:p>
        </p:txBody>
      </p:sp>
      <p:graphicFrame>
        <p:nvGraphicFramePr>
          <p:cNvPr id="267" name="Google Shape;267;p25"/>
          <p:cNvGraphicFramePr/>
          <p:nvPr/>
        </p:nvGraphicFramePr>
        <p:xfrm>
          <a:off x="6935371" y="6125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8" name="Google Shape;268;p25"/>
          <p:cNvCxnSpPr/>
          <p:nvPr/>
        </p:nvCxnSpPr>
        <p:spPr>
          <a:xfrm>
            <a:off x="6835031" y="4610366"/>
            <a:ext cx="198912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25"/>
          <p:cNvCxnSpPr/>
          <p:nvPr/>
        </p:nvCxnSpPr>
        <p:spPr>
          <a:xfrm>
            <a:off x="6831351" y="6068336"/>
            <a:ext cx="198912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6300192" y="2204864"/>
            <a:ext cx="0" cy="45491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5"/>
          <p:cNvCxnSpPr/>
          <p:nvPr/>
        </p:nvCxnSpPr>
        <p:spPr>
          <a:xfrm>
            <a:off x="3203848" y="2204864"/>
            <a:ext cx="0" cy="45491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5"/>
          <p:cNvCxnSpPr/>
          <p:nvPr/>
        </p:nvCxnSpPr>
        <p:spPr>
          <a:xfrm>
            <a:off x="1204273" y="2204864"/>
            <a:ext cx="79397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5"/>
          <p:cNvCxnSpPr/>
          <p:nvPr/>
        </p:nvCxnSpPr>
        <p:spPr>
          <a:xfrm>
            <a:off x="3635896" y="6317865"/>
            <a:ext cx="2880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74" name="Google Shape;274;p25"/>
          <p:cNvGraphicFramePr/>
          <p:nvPr/>
        </p:nvGraphicFramePr>
        <p:xfrm>
          <a:off x="1259632" y="292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25"/>
          <p:cNvSpPr txBox="1"/>
          <p:nvPr/>
        </p:nvSpPr>
        <p:spPr>
          <a:xfrm>
            <a:off x="3439830" y="6285538"/>
            <a:ext cx="8355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439647" y="5872202"/>
            <a:ext cx="720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|127|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491880" y="4052112"/>
            <a:ext cx="720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|1|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509869" y="5081710"/>
            <a:ext cx="8355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5"/>
          <p:cNvCxnSpPr/>
          <p:nvPr/>
        </p:nvCxnSpPr>
        <p:spPr>
          <a:xfrm>
            <a:off x="3568288" y="5140694"/>
            <a:ext cx="2880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80" name="Google Shape;280;p25"/>
          <p:cNvGraphicFramePr/>
          <p:nvPr/>
        </p:nvGraphicFramePr>
        <p:xfrm>
          <a:off x="4015312" y="292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25"/>
          <p:cNvGraphicFramePr/>
          <p:nvPr/>
        </p:nvGraphicFramePr>
        <p:xfrm>
          <a:off x="6945468" y="2933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25"/>
          <p:cNvSpPr txBox="1"/>
          <p:nvPr/>
        </p:nvSpPr>
        <p:spPr>
          <a:xfrm>
            <a:off x="4636880" y="3272173"/>
            <a:ext cx="554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7624064" y="3228675"/>
            <a:ext cx="554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7516795" y="5198821"/>
            <a:ext cx="8609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1757561" y="4830378"/>
            <a:ext cx="8609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25"/>
          <p:cNvGraphicFramePr/>
          <p:nvPr/>
        </p:nvGraphicFramePr>
        <p:xfrm>
          <a:off x="1270569" y="44369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  <a:gridCol w="2170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C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21625" marB="21625" marR="43225" marL="432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1142976" y="142852"/>
            <a:ext cx="6500858" cy="50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1000125" y="714356"/>
            <a:ext cx="8007350" cy="4619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k–</a:t>
            </a:r>
            <a:r>
              <a:rPr baseline="30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.. + b</a:t>
            </a:r>
            <a:r>
              <a:rPr baseline="30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k–</a:t>
            </a:r>
            <a:r>
              <a:rPr baseline="30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4,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2;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2</a:t>
            </a:r>
            <a:r>
              <a:rPr baseline="30000" lang="ru-RU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–1 = 7;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–2</a:t>
            </a:r>
            <a:r>
              <a:rPr baseline="30000" lang="ru-RU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= –8;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aseline="-25000" lang="ru-RU" sz="2400">
                <a:latin typeface="Calibri"/>
                <a:ea typeface="Calibri"/>
                <a:cs typeface="Calibri"/>
                <a:sym typeface="Calibri"/>
              </a:rPr>
              <a:t>(10)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1111</a:t>
            </a:r>
            <a:r>
              <a:rPr baseline="-25000" lang="ru-RU" sz="2400"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928662" y="0"/>
            <a:ext cx="8215338" cy="78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Д</a:t>
            </a:r>
            <a:br>
              <a:rPr lang="ru-RU" sz="24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вычисляет представление (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i="1" lang="ru-RU" sz="16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 </a:t>
            </a:r>
            <a:r>
              <a:rPr lang="ru-RU" sz="16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дополнительном коде в </a:t>
            </a:r>
            <a:r>
              <a:rPr i="1" lang="ru-RU" sz="16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16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-ичной разрядной сетке размера </a:t>
            </a:r>
            <a:r>
              <a:rPr i="1" lang="ru-RU" sz="16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i="1" sz="1600">
              <a:solidFill>
                <a:srgbClr val="5622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857224" y="1000108"/>
            <a:ext cx="8286776" cy="491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взять младшие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знаков в записи числа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; при необходимости дополнить нулями слева;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заменить в полученной записи каждую цифру ее дополнением до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максимальной цифры с. с. (для двоичной системы это равносильно инверсии разрядов: замене нулей единицами и наоборот);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к полученному числу прибавить единицу.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Действия алгоритма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b="1"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равносильны вычислению: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ctr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((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N)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+ 1 =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1000125" y="285750"/>
            <a:ext cx="8385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62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дополнительного кода 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1214438" y="1000124"/>
            <a:ext cx="7200900" cy="400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2000" lvl="0" marL="252000" rtl="0" algn="just">
              <a:spcBef>
                <a:spcPts val="0"/>
              </a:spcBef>
              <a:spcAft>
                <a:spcPts val="0"/>
              </a:spcAft>
              <a:buSzPct val="79999"/>
              <a:buChar char="⚫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алгоритм Д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дает правильное представление обратных по знаку чисел — как положительных, так и отрицательных; в частности, его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повторное применение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к своему результату восстанавливает исходное число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N (т.е. проверить верность перевода отрицательного числа в дополнительный код можно сделать, повторно применив к полученному результату, преобразование в дополнительный код. Должно получиться исходное число);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2000" lvl="0" marL="252000" rtl="0" algn="just"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для двоичной С.С: если приписать к числу его знак старшей цифрой и выполнить алгоритм Д над расширенной записью, то правильный знак обратного числа получается автоматически;</a:t>
            </a:r>
            <a:endParaRPr/>
          </a:p>
          <a:p>
            <a:pPr indent="-252000" lvl="0" marL="252000" rtl="0" algn="just"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ноль имеет единственное представление: алгоритм Д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для ноля выдает снова ноль;</a:t>
            </a:r>
            <a:endParaRPr/>
          </a:p>
          <a:p>
            <a:pPr indent="-252000" lvl="0" marL="252000" rtl="0" algn="just"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то же свойство имеет минимальное отрицательное число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— b</a:t>
            </a:r>
            <a:r>
              <a:rPr baseline="30000" i="1" lang="ru-RU" sz="1800">
                <a:latin typeface="Calibri"/>
                <a:ea typeface="Calibri"/>
                <a:cs typeface="Calibri"/>
                <a:sym typeface="Calibri"/>
              </a:rPr>
              <a:t>k–</a:t>
            </a:r>
            <a:r>
              <a:rPr baseline="30000" lang="ru-RU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не имеющее положительного «антипода»: его дополнение равно ему самому.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1435100" y="274638"/>
            <a:ext cx="749935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1435100" y="1052736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Представить в дополнительном коде в 4-разрядной сетке число –321</a:t>
            </a:r>
            <a:r>
              <a:rPr baseline="-25000" lang="ru-RU" sz="2400">
                <a:latin typeface="Calibri"/>
                <a:ea typeface="Calibri"/>
                <a:cs typeface="Calibri"/>
                <a:sym typeface="Calibri"/>
              </a:rPr>
              <a:t>(7)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в 7-с.с.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выравнивание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: 				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321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дополнение до старшей цифры (инверсия):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6345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прибавление единицы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:				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6346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928688" y="357188"/>
            <a:ext cx="8385175" cy="428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562214"/>
                </a:solidFill>
              </a:rPr>
              <a:t>Выполнение арифметических операций в разрядной сетке 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928688" y="857232"/>
            <a:ext cx="8007350" cy="588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Формирование знакового разряда результата арифметических операций в поразрядных алгоритмах можно осуществить регулярным образом: как если бы он был просто дополнительным старшим разрядом числа.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Избавляемся от реализации вычитания отдельным алгоритмом: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действительно, так как </a:t>
            </a:r>
            <a:r>
              <a:rPr i="1" lang="ru-RU" sz="1600">
                <a:latin typeface="Calibri"/>
                <a:ea typeface="Calibri"/>
                <a:cs typeface="Calibri"/>
                <a:sym typeface="Calibri"/>
              </a:rPr>
              <a:t>а – b = а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i="1" lang="ru-RU" sz="1600">
                <a:latin typeface="Calibri"/>
                <a:ea typeface="Calibri"/>
                <a:cs typeface="Calibri"/>
                <a:sym typeface="Calibri"/>
              </a:rPr>
              <a:t>– b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i="1" lang="ru-RU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достаточно перевести вычитаемое в дополнительный код и выполнить сложение.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Поразрядное сложение чисел со знаком и без знака можно осуществить единым алгоритмом: манипуляции с цифрами одинаковы, различается лишь способ интерпретации конечного результата — как знакового или беззнакового числа.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(Для умножения и деления это не проходит без дополнительных приведений.)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Правило 1. 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При сложении чисел в обратном коде знаковые разряды складываются аналогично остальным, перенос из знакового разряда прибавляется к младшему разряду результата (так называемый циклический перенос), результат получается в обратном коде.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Правило 2. 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При сложении дополнительных кодов чисел знаковые разряды складываются аналогично остальным, перенос из знакового разряда теряется, результат получается в дополнительном коде.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Таким образом, применение обратного и дополнительного кода упрощает алгебраическое сложение. Сложение чисел с разными знаками заменяется сложением их соответствующих кодов, знак при этом получается автоматически.</a:t>
            </a:r>
            <a:endParaRPr/>
          </a:p>
          <a:p>
            <a:pPr indent="-282575" lvl="0" marL="3651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Правило 3. </a:t>
            </a: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Если результат арифметических действий является кодом отрицательного числа, необходимо преобразовать его в прямой код. При этом обратный код преобразуется в прямой заменой цифр во всех разрядах кроме знакового на противоположные. Дополнительный код преобразуется в прямой также, как и обратный, с последующим прибавлением единицы к младшему разряду.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1435100" y="274638"/>
            <a:ext cx="7499350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703203"/>
                </a:solidFill>
              </a:rPr>
              <a:t>Пример:</a:t>
            </a:r>
            <a:br>
              <a:rPr b="1" lang="ru-RU" sz="4400">
                <a:solidFill>
                  <a:srgbClr val="703203"/>
                </a:solidFill>
              </a:rPr>
            </a:br>
            <a:r>
              <a:rPr lang="ru-RU" sz="2200">
                <a:solidFill>
                  <a:srgbClr val="703203"/>
                </a:solidFill>
              </a:rPr>
              <a:t>в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ычислить разность 25 – 3 для 8-разрядной двоичной сетки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714348" y="1285860"/>
            <a:ext cx="8072462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2000" lvl="0" marL="2520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25 – 3 = 25 + (-3)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перевод +25 в 2-с.с. :                                                                             11001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выравнивание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:   знаковое расширение до 8 разрядов:       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0011001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перевод +3 в 2-с.с. :		                                                                    11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выравнивание: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 знаковое расширение  +3 до 8 разрядов: 00000011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перевод +3 в дополнительный код   (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так как это вычитаемое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2520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(т.е : поразрядная инверсия, +1 к младшему разряду):	       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1111101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8-разрядное  сложение  с переносом (без   знака):           </a:t>
            </a:r>
            <a:endParaRPr/>
          </a:p>
          <a:p>
            <a:pPr indent="252000" lvl="0" marL="2520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 00011001</a:t>
            </a:r>
            <a:endParaRPr/>
          </a:p>
          <a:p>
            <a:pPr indent="252000" lvl="0" marL="2520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 11111101</a:t>
            </a:r>
            <a:endParaRPr/>
          </a:p>
          <a:p>
            <a:pPr indent="252000" lvl="0" marL="2520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00010110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приведение: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 отсечение  старших  разрядов вне сетки:         10110 </a:t>
            </a:r>
            <a:endParaRPr/>
          </a:p>
          <a:p>
            <a:pPr indent="-252000" lvl="0" marL="504000" rtl="0" algn="l"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результат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— положительное знаковое число 22.</a:t>
            </a:r>
            <a:endParaRPr/>
          </a:p>
          <a:p>
            <a:pPr indent="252000" lvl="0" marL="2520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42976" y="4572008"/>
            <a:ext cx="3048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28" name="Google Shape;328;p31"/>
          <p:cNvCxnSpPr/>
          <p:nvPr/>
        </p:nvCxnSpPr>
        <p:spPr>
          <a:xfrm>
            <a:off x="1142976" y="5072074"/>
            <a:ext cx="150019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00125" y="214313"/>
            <a:ext cx="8385175" cy="571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62214"/>
                </a:solidFill>
              </a:rPr>
              <a:t>Представление числовой информации в ЭВМ 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000125" y="714356"/>
            <a:ext cx="8007350" cy="6143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82575" lvl="0" marL="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 компьютера, отводимую для хранения числа или другого элемента данных в числовом коде, удобно описать моделью </a:t>
            </a:r>
            <a:r>
              <a:rPr i="1" lang="ru-RU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разрядной сетки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массива (линейной таблицы) 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</a:t>
            </a: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ичных разрядов,  имеющего постоянные 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размер k </a:t>
            </a: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формат, </a:t>
            </a: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определяющий смысл  отдельных разрядов.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82575" lvl="0" marL="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Размер разрядной сетки обычно равен или кратен размеру машинного слова и размеру минимальной порции данных, обрабатываемой одной командой процессора. Эти константы определяются архитектурой процессора и количеством разрядов, которые могут передаваться одновременно от процессора к памяти или обратно по шине данных. В большинстве компьютеров эти единицы кратны 1 байту.</a:t>
            </a:r>
            <a:endParaRPr/>
          </a:p>
          <a:p>
            <a:pPr indent="282575" lvl="0" marL="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Формат разрядной сетки и правила выполнения арифметических операций определяются архитектурой процессора. Современные процессоры умеют работать с разрядными сетками, различающимися по размеру и формату. В языках программирования манипулирование числами разного  формата реализуется через различные 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1000125" y="285750"/>
            <a:ext cx="8385175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562214"/>
                </a:solidFill>
              </a:rPr>
              <a:t>Перенос и переполнение 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928688" y="1000125"/>
            <a:ext cx="8001030" cy="5741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283464" lvl="0" marL="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При выполнении арифметических операций результат может оказаться вне границ допустимого интервала. Приведение по модулю (путем усечения значащих цифр в старших разрядах) вызывает отклонение полученного результата от истинного. Эта ситуация называется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переполнением разрядной сетки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283464" lvl="0" marL="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Беззнаковое переполнение (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арифметический перенос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), т.е. выход за границы интервала [0..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– 1], при сложении равносильно переносу 1 из старшего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–1-го разряда в несуществующий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-й. При вычитании (большего числа из меньшего) переполнение равносильно заёму 1 из несуществующего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-го разряда в старший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–1-й (разность отрицательна, приведенная разность оказывается больше уменьшаемого, что тоже ненормально). </a:t>
            </a:r>
            <a:endParaRPr/>
          </a:p>
          <a:p>
            <a:pPr indent="283464" lvl="0" marL="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Процессор контролирует эти ситуации установкой флажка переноса (</a:t>
            </a:r>
            <a:r>
              <a:rPr lang="ru-RU" sz="2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carry flag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 в регистре состояния, который можно проверить, чтобы выполнить обработку переноса.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283464" lvl="0" marL="0" rtl="0" algn="l"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1000125" y="428625"/>
            <a:ext cx="8007350" cy="62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82575" lvl="0" marL="0" rtl="0" algn="just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Знаковое переполнение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т. е. выход из интервала [–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.. b</a:t>
            </a:r>
            <a:r>
              <a:rPr baseline="30000" i="1" lang="ru-RU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30000" lang="ru-RU" sz="2400">
                <a:latin typeface="Calibri"/>
                <a:ea typeface="Calibri"/>
                <a:cs typeface="Calibri"/>
                <a:sym typeface="Calibri"/>
              </a:rPr>
              <a:t>–1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– 1], возникает при сложении положительных чисел в случае переноса 1 в знаковый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1-й разряд результата (приведенная сумма становится отрицательна) или при сложении отрицательных с заёмом из знакового разряда (приведенная сумма становится положительна); аналогично — при вычитании.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282575" lvl="0" marL="0" rtl="0" algn="just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Процессор контролирует знаковое переполнение установкой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флажка переполнения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24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overflow flag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) в регистре состояния.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282575" lvl="0" marL="0" rtl="0" algn="just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282575" lvl="0" marL="0" rtl="0" algn="just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 как операции типа сложения для знаковых и беззнаковых чисел реализуются одной командой, флажки переноса и переполнения формируются одновременно, но для знаковой арифметики несущественно состояние переноса, а для беззнаковой — переполнения.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1435100" y="274638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</a:t>
            </a:r>
            <a:endParaRPr/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1142976" y="1071546"/>
            <a:ext cx="364333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/>
              <a:t>   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1:1111100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1:1110001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1:1101101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перенос = 1, переполнение = 0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Числа со знаком: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(-4)+(-15)=(-19)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– перенос не имеет смысла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Числа без знака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252 + 241 = 493 = (256 + )237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– перенос указывает, что произошло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беззнаковое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</a:t>
            </a:r>
            <a:endParaRPr b="1" i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1285852" y="1428736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50" name="Google Shape;350;p34"/>
          <p:cNvCxnSpPr/>
          <p:nvPr/>
        </p:nvCxnSpPr>
        <p:spPr>
          <a:xfrm>
            <a:off x="1285852" y="2071678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34"/>
          <p:cNvSpPr txBox="1"/>
          <p:nvPr/>
        </p:nvSpPr>
        <p:spPr>
          <a:xfrm>
            <a:off x="5214942" y="1071546"/>
            <a:ext cx="364333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0:1111111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0:0000010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1:0000001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перенос = 0, переполнение = 1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Числа со знаком: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127 + 2 =(256) - 127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знаковое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Числа без знака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 + 2 = 129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переполнение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имеет смысла, ошибки нет</a:t>
            </a:r>
            <a:endParaRPr b="1" i="1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5500694" y="1428736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53" name="Google Shape;353;p34"/>
          <p:cNvCxnSpPr/>
          <p:nvPr/>
        </p:nvCxnSpPr>
        <p:spPr>
          <a:xfrm>
            <a:off x="5214942" y="2071678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1105744" y="-99392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Сложение </a:t>
            </a:r>
            <a:r>
              <a:rPr b="1" lang="ru-RU" sz="3600" u="sng"/>
              <a:t>обратных</a:t>
            </a:r>
            <a:r>
              <a:rPr lang="ru-RU" sz="3600"/>
              <a:t> кодов, А+В</a:t>
            </a:r>
            <a:endParaRPr/>
          </a:p>
        </p:txBody>
      </p:sp>
      <p:sp>
        <p:nvSpPr>
          <p:cNvPr id="360" name="Google Shape;360;p35"/>
          <p:cNvSpPr txBox="1"/>
          <p:nvPr>
            <p:ph idx="1" type="body"/>
          </p:nvPr>
        </p:nvSpPr>
        <p:spPr>
          <a:xfrm>
            <a:off x="1115616" y="980728"/>
            <a:ext cx="3888432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:000 0011 это +3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:000 0111 это +7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:000 1010 это +10</a:t>
            </a:r>
            <a:endParaRPr/>
          </a:p>
        </p:txBody>
      </p:sp>
      <p:sp>
        <p:nvSpPr>
          <p:cNvPr id="361" name="Google Shape;361;p35"/>
          <p:cNvSpPr txBox="1"/>
          <p:nvPr/>
        </p:nvSpPr>
        <p:spPr>
          <a:xfrm>
            <a:off x="1285852" y="130944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62" name="Google Shape;362;p35"/>
          <p:cNvCxnSpPr/>
          <p:nvPr/>
        </p:nvCxnSpPr>
        <p:spPr>
          <a:xfrm>
            <a:off x="1285852" y="1741031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35"/>
          <p:cNvSpPr txBox="1"/>
          <p:nvPr/>
        </p:nvSpPr>
        <p:spPr>
          <a:xfrm>
            <a:off x="1125876" y="692696"/>
            <a:ext cx="4374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B&gt;0, например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+ 7 = 10</a:t>
            </a:r>
            <a:endParaRPr/>
          </a:p>
        </p:txBody>
      </p:sp>
      <p:sp>
        <p:nvSpPr>
          <p:cNvPr id="364" name="Google Shape;364;p35"/>
          <p:cNvSpPr txBox="1"/>
          <p:nvPr/>
        </p:nvSpPr>
        <p:spPr>
          <a:xfrm>
            <a:off x="5004048" y="2194610"/>
            <a:ext cx="3888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B&lt;0,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|B|&gt;A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– 10 = - 7 </a:t>
            </a:r>
            <a:endParaRPr/>
          </a:p>
        </p:txBody>
      </p:sp>
      <p:sp>
        <p:nvSpPr>
          <p:cNvPr id="365" name="Google Shape;365;p35"/>
          <p:cNvSpPr txBox="1"/>
          <p:nvPr/>
        </p:nvSpPr>
        <p:spPr>
          <a:xfrm>
            <a:off x="4788024" y="2626658"/>
            <a:ext cx="410445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0011 это +3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:111 0101 это -10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:111 1000 это -7 в обратном коде!</a:t>
            </a:r>
            <a:endParaRPr/>
          </a:p>
        </p:txBody>
      </p:sp>
      <p:sp>
        <p:nvSpPr>
          <p:cNvPr id="366" name="Google Shape;366;p35"/>
          <p:cNvSpPr txBox="1"/>
          <p:nvPr/>
        </p:nvSpPr>
        <p:spPr>
          <a:xfrm>
            <a:off x="4958260" y="3070478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67" name="Google Shape;367;p35"/>
          <p:cNvCxnSpPr/>
          <p:nvPr/>
        </p:nvCxnSpPr>
        <p:spPr>
          <a:xfrm>
            <a:off x="5095497" y="3395312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1168465" y="4293096"/>
            <a:ext cx="3888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B&lt;0,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|B|&lt;A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– 3 = 7 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899592" y="4910611"/>
            <a:ext cx="8136904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1010 это +10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:111 1100 это -3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0110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тут переполнение и </a:t>
            </a:r>
            <a:r>
              <a:rPr b="1" lang="ru-RU" sz="1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суммируется с млад. разрядом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   1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0111 это +7</a:t>
            </a:r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1441771" y="5151315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71" name="Google Shape;371;p35"/>
          <p:cNvCxnSpPr/>
          <p:nvPr/>
        </p:nvCxnSpPr>
        <p:spPr>
          <a:xfrm>
            <a:off x="1207065" y="5679265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35"/>
          <p:cNvSpPr txBox="1"/>
          <p:nvPr/>
        </p:nvSpPr>
        <p:spPr>
          <a:xfrm>
            <a:off x="1452725" y="590921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73" name="Google Shape;373;p35"/>
          <p:cNvCxnSpPr/>
          <p:nvPr/>
        </p:nvCxnSpPr>
        <p:spPr>
          <a:xfrm>
            <a:off x="1259632" y="6379740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35"/>
          <p:cNvSpPr txBox="1"/>
          <p:nvPr/>
        </p:nvSpPr>
        <p:spPr>
          <a:xfrm>
            <a:off x="5569034" y="829134"/>
            <a:ext cx="324777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При суммировании складываются все разряды, включая разряд знака. Так как знаковые разряды положительных слагаемых равны нулю, разряд знака суммы тоже равен нулю</a:t>
            </a:r>
            <a:endParaRPr/>
          </a:p>
        </p:txBody>
      </p:sp>
      <p:sp>
        <p:nvSpPr>
          <p:cNvPr id="375" name="Google Shape;375;p35"/>
          <p:cNvSpPr txBox="1"/>
          <p:nvPr/>
        </p:nvSpPr>
        <p:spPr>
          <a:xfrm>
            <a:off x="1395241" y="2567510"/>
            <a:ext cx="3247770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Получен правильный результат в обратном коде. При переводе в прямой код биты цифровой части результата инвертируются: 1 0000111 = –7</a:t>
            </a:r>
            <a:r>
              <a:rPr baseline="-25000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76" name="Google Shape;376;p35"/>
          <p:cNvSpPr txBox="1"/>
          <p:nvPr/>
        </p:nvSpPr>
        <p:spPr>
          <a:xfrm>
            <a:off x="5318646" y="4560602"/>
            <a:ext cx="324777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Компьютер исправляет полученный первоначально неправильный результат (6 вместо 7) </a:t>
            </a:r>
            <a:r>
              <a:rPr b="1" lang="ru-RU" sz="14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переносом единицы</a:t>
            </a: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из знакового разряда в младший разряд суммы.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1215333" y="17109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Сложение </a:t>
            </a:r>
            <a:r>
              <a:rPr b="1" lang="ru-RU" sz="3200" u="sng"/>
              <a:t>обратных</a:t>
            </a:r>
            <a:r>
              <a:rPr lang="ru-RU" sz="3200"/>
              <a:t> кодов, А+В</a:t>
            </a:r>
            <a:br>
              <a:rPr lang="ru-RU" sz="3200"/>
            </a:br>
            <a:r>
              <a:rPr lang="ru-RU" sz="3200"/>
              <a:t>(продолжение)</a:t>
            </a:r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1115616" y="1370444"/>
            <a:ext cx="792088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1100 это -3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1000 это -7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0100 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тут переполнение и </a:t>
            </a:r>
            <a:r>
              <a:rPr b="1" lang="ru-RU" sz="1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 суммируется с млад. разрядом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   1 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0101 это обратный код числа -10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1658937" y="1609771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85" name="Google Shape;385;p36"/>
          <p:cNvCxnSpPr/>
          <p:nvPr/>
        </p:nvCxnSpPr>
        <p:spPr>
          <a:xfrm>
            <a:off x="1637342" y="2130747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36"/>
          <p:cNvSpPr txBox="1"/>
          <p:nvPr/>
        </p:nvSpPr>
        <p:spPr>
          <a:xfrm>
            <a:off x="1125876" y="1082412"/>
            <a:ext cx="4374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4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А&lt;0 и B&lt;0, например -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3 - 7 = -10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1261120" y="4140445"/>
            <a:ext cx="7775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B&gt;0,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|A| + |B|&gt;=2</a:t>
            </a:r>
            <a:r>
              <a:rPr b="1" baseline="30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соответствует количеству разрядов, для однобайтного числа, n=8, т.е. 8 бит.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65 + 97 = 162 </a:t>
            </a:r>
            <a:endParaRPr/>
          </a:p>
        </p:txBody>
      </p:sp>
      <p:sp>
        <p:nvSpPr>
          <p:cNvPr id="388" name="Google Shape;388;p36"/>
          <p:cNvSpPr txBox="1"/>
          <p:nvPr/>
        </p:nvSpPr>
        <p:spPr>
          <a:xfrm>
            <a:off x="1045096" y="4888981"/>
            <a:ext cx="7991399" cy="192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:100 0001 это +65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:110 0001 это +97</a:t>
            </a:r>
            <a:endParaRPr/>
          </a:p>
          <a:p>
            <a:pPr indent="-282575" lvl="0" marL="365125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:010 0010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неправильный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результат – т.к. получилось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т.е. 7 разрядов не достаточно для хранения полученного числа. Это вызывает несовпадение знака суммы и знаков слагаемых и является свидетельством переполнения разрядной сетки!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1215333" y="5332802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390" name="Google Shape;390;p36"/>
          <p:cNvCxnSpPr/>
          <p:nvPr/>
        </p:nvCxnSpPr>
        <p:spPr>
          <a:xfrm>
            <a:off x="1352570" y="5657636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36"/>
          <p:cNvCxnSpPr/>
          <p:nvPr/>
        </p:nvCxnSpPr>
        <p:spPr>
          <a:xfrm>
            <a:off x="1619672" y="2881024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36"/>
          <p:cNvSpPr txBox="1"/>
          <p:nvPr/>
        </p:nvSpPr>
        <p:spPr>
          <a:xfrm>
            <a:off x="1776048" y="2428833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393" name="Google Shape;393;p36"/>
          <p:cNvSpPr txBox="1"/>
          <p:nvPr/>
        </p:nvSpPr>
        <p:spPr>
          <a:xfrm>
            <a:off x="5364087" y="633345"/>
            <a:ext cx="3672407" cy="16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Полученный первоначально неправильный результат (обратный код числа –11</a:t>
            </a:r>
            <a:r>
              <a:rPr baseline="-25000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вместо обратного кода числа –10</a:t>
            </a:r>
            <a:r>
              <a:rPr baseline="-25000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компьютер исправляет переносом единицы из знакового разряда в младший разряд суммы. При переводе результата в прямой код биты цифровой части числа инвертируются: 1 0001010 = –10</a:t>
            </a:r>
            <a:r>
              <a:rPr baseline="-25000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1197145" y="3284984"/>
            <a:ext cx="77491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При сложении может возникнуть ситуация, когда старшие разряды результата операции не помещаются в отведенной для него области памяти. Такая ситуация называется </a:t>
            </a:r>
            <a:r>
              <a:rPr b="1" lang="ru-RU" sz="15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переполнением разрядной сетки формата числа</a:t>
            </a:r>
            <a:r>
              <a:rPr lang="ru-RU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Для обнаружения переполнения и оповещения о возникшей ошибке в компьютере используются специальные средства.</a:t>
            </a:r>
            <a:endParaRPr baseline="-25000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title"/>
          </p:nvPr>
        </p:nvSpPr>
        <p:spPr>
          <a:xfrm>
            <a:off x="1215333" y="17109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Сложение </a:t>
            </a:r>
            <a:r>
              <a:rPr b="1" lang="ru-RU" sz="3200" u="sng"/>
              <a:t>обратных</a:t>
            </a:r>
            <a:r>
              <a:rPr lang="ru-RU" sz="3200"/>
              <a:t> кодов, А+В</a:t>
            </a:r>
            <a:br>
              <a:rPr lang="ru-RU" sz="3200"/>
            </a:br>
            <a:r>
              <a:rPr lang="ru-RU" sz="3200"/>
              <a:t>(продолжение)</a:t>
            </a:r>
            <a:endParaRPr/>
          </a:p>
        </p:txBody>
      </p:sp>
      <p:sp>
        <p:nvSpPr>
          <p:cNvPr id="401" name="Google Shape;401;p37"/>
          <p:cNvSpPr txBox="1"/>
          <p:nvPr/>
        </p:nvSpPr>
        <p:spPr>
          <a:xfrm>
            <a:off x="1215333" y="1196752"/>
            <a:ext cx="7775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А&lt;0 и B&lt;0,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|A| + |B|&gt;=2</a:t>
            </a:r>
            <a:r>
              <a:rPr b="1" baseline="30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соответствует количеству разрядов, для однобайтного числа, n=8, т.е. 8 бит.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-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65 - 95 = -158 </a:t>
            </a:r>
            <a:endParaRPr/>
          </a:p>
        </p:txBody>
      </p:sp>
      <p:sp>
        <p:nvSpPr>
          <p:cNvPr id="402" name="Google Shape;402;p37"/>
          <p:cNvSpPr txBox="1"/>
          <p:nvPr/>
        </p:nvSpPr>
        <p:spPr>
          <a:xfrm>
            <a:off x="999309" y="1945288"/>
            <a:ext cx="7991399" cy="192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:100 0000 это -63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:010 0000 это -95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:110 0000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:110 0001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1649914" y="2952535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04" name="Google Shape;404;p37"/>
          <p:cNvCxnSpPr/>
          <p:nvPr/>
        </p:nvCxnSpPr>
        <p:spPr>
          <a:xfrm>
            <a:off x="1493326" y="2713943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37"/>
          <p:cNvSpPr txBox="1"/>
          <p:nvPr/>
        </p:nvSpPr>
        <p:spPr>
          <a:xfrm>
            <a:off x="1442931" y="3897669"/>
            <a:ext cx="75196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неправильный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результат – т.к. получилось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 (overflow).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даже перенос </a:t>
            </a:r>
            <a:r>
              <a:rPr b="1" lang="ru-RU" sz="1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b="1"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нужно сделать, т.к. работаем с отрицательными числами в обратном коде!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не помогает изменить ошибку со знаковым разрядом! Это вызывает несовпадение знака суммы и знаков слагаемых и является свидетельством переполнения разрядной сетки! Т.е. снова 7 разрядов не достаточно для хранения полученного числа!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1468568" y="2304206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07" name="Google Shape;407;p37"/>
          <p:cNvCxnSpPr/>
          <p:nvPr/>
        </p:nvCxnSpPr>
        <p:spPr>
          <a:xfrm>
            <a:off x="1590993" y="3427412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1105744" y="-99392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Сложение </a:t>
            </a:r>
            <a:r>
              <a:rPr b="1" lang="ru-RU" sz="3600" u="sng"/>
              <a:t>дополнительных</a:t>
            </a:r>
            <a:r>
              <a:rPr lang="ru-RU" sz="3600"/>
              <a:t> кодов, А+В</a:t>
            </a:r>
            <a:endParaRPr/>
          </a:p>
        </p:txBody>
      </p:sp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1115616" y="980728"/>
            <a:ext cx="3888432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:000 0011 это +3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:000 0111 это +7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:000 1010 это +10</a:t>
            </a:r>
            <a:endParaRPr/>
          </a:p>
        </p:txBody>
      </p:sp>
      <p:sp>
        <p:nvSpPr>
          <p:cNvPr id="415" name="Google Shape;415;p38"/>
          <p:cNvSpPr txBox="1"/>
          <p:nvPr/>
        </p:nvSpPr>
        <p:spPr>
          <a:xfrm>
            <a:off x="1285852" y="130944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16" name="Google Shape;416;p38"/>
          <p:cNvCxnSpPr/>
          <p:nvPr/>
        </p:nvCxnSpPr>
        <p:spPr>
          <a:xfrm>
            <a:off x="1285852" y="1741031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38"/>
          <p:cNvSpPr txBox="1"/>
          <p:nvPr/>
        </p:nvSpPr>
        <p:spPr>
          <a:xfrm>
            <a:off x="1125876" y="692696"/>
            <a:ext cx="4374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B&gt;0, например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+ 7 = 10</a:t>
            </a:r>
            <a:endParaRPr/>
          </a:p>
        </p:txBody>
      </p:sp>
      <p:sp>
        <p:nvSpPr>
          <p:cNvPr id="418" name="Google Shape;418;p38"/>
          <p:cNvSpPr txBox="1"/>
          <p:nvPr/>
        </p:nvSpPr>
        <p:spPr>
          <a:xfrm>
            <a:off x="5004048" y="2194610"/>
            <a:ext cx="3888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B&lt;0,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|B|&gt;A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– 10 = - 7 </a:t>
            </a:r>
            <a:endParaRPr/>
          </a:p>
        </p:txBody>
      </p:sp>
      <p:sp>
        <p:nvSpPr>
          <p:cNvPr id="419" name="Google Shape;419;p38"/>
          <p:cNvSpPr txBox="1"/>
          <p:nvPr/>
        </p:nvSpPr>
        <p:spPr>
          <a:xfrm>
            <a:off x="4788024" y="2626658"/>
            <a:ext cx="426512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0011 это +3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:111 0110 это -10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:111 1001 это -7 в </a:t>
            </a:r>
            <a:r>
              <a:rPr b="1" lang="ru-RU" sz="2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дополнительном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коде!</a:t>
            </a:r>
            <a:endParaRPr/>
          </a:p>
        </p:txBody>
      </p:sp>
      <p:sp>
        <p:nvSpPr>
          <p:cNvPr id="420" name="Google Shape;420;p38"/>
          <p:cNvSpPr txBox="1"/>
          <p:nvPr/>
        </p:nvSpPr>
        <p:spPr>
          <a:xfrm>
            <a:off x="4958260" y="3070478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21" name="Google Shape;421;p38"/>
          <p:cNvCxnSpPr/>
          <p:nvPr/>
        </p:nvCxnSpPr>
        <p:spPr>
          <a:xfrm>
            <a:off x="5095497" y="3395312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38"/>
          <p:cNvSpPr txBox="1"/>
          <p:nvPr/>
        </p:nvSpPr>
        <p:spPr>
          <a:xfrm>
            <a:off x="1168465" y="4293096"/>
            <a:ext cx="3888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B&lt;0,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|B|&lt;A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– 3 = 7 </a:t>
            </a:r>
            <a:endParaRPr/>
          </a:p>
        </p:txBody>
      </p:sp>
      <p:sp>
        <p:nvSpPr>
          <p:cNvPr id="423" name="Google Shape;423;p38"/>
          <p:cNvSpPr txBox="1"/>
          <p:nvPr/>
        </p:nvSpPr>
        <p:spPr>
          <a:xfrm>
            <a:off x="827584" y="4910611"/>
            <a:ext cx="831641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1010 это +10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:111 1101 это -3 в дополнительном коде!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:000 0111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тут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эта </a:t>
            </a:r>
            <a:r>
              <a:rPr b="1" lang="ru-RU" sz="1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1),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дополнительном коде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			ОТБРАСЫВАЕТСЯ!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1331640" y="5151315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25" name="Google Shape;425;p38"/>
          <p:cNvCxnSpPr/>
          <p:nvPr/>
        </p:nvCxnSpPr>
        <p:spPr>
          <a:xfrm>
            <a:off x="1207065" y="5679265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38"/>
          <p:cNvSpPr txBox="1"/>
          <p:nvPr/>
        </p:nvSpPr>
        <p:spPr>
          <a:xfrm>
            <a:off x="5236652" y="914538"/>
            <a:ext cx="381649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Тут всё совпадает с ситуацией в обратном коде , т.к. положительные числа в обоих кодах записываются ОДИНАКОВО!  </a:t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1105745" y="2344077"/>
            <a:ext cx="385251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 правильный результат в </a:t>
            </a:r>
            <a:r>
              <a:rPr b="1" lang="ru-RU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дополнительном</a:t>
            </a:r>
            <a:r>
              <a:rPr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коде. При переводе в </a:t>
            </a:r>
            <a:r>
              <a:rPr b="1" lang="ru-RU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прямой</a:t>
            </a:r>
            <a:r>
              <a:rPr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 биты цифровой части результата инвертируются и к младшему разряду прибавляется единица</a:t>
            </a:r>
            <a:r>
              <a:rPr lang="ru-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0000110 + 1 = </a:t>
            </a:r>
            <a:r>
              <a:rPr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0000111 = –7</a:t>
            </a:r>
            <a:r>
              <a:rPr baseline="-25000" lang="ru-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-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1215333" y="17109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Сложение </a:t>
            </a:r>
            <a:r>
              <a:rPr b="1" lang="ru-RU" sz="3200" u="sng"/>
              <a:t>дополнительного</a:t>
            </a:r>
            <a:r>
              <a:rPr lang="ru-RU" sz="3200"/>
              <a:t> кодов, А+В</a:t>
            </a:r>
            <a:br>
              <a:rPr lang="ru-RU" sz="3200"/>
            </a:br>
            <a:r>
              <a:rPr lang="ru-RU" sz="3200"/>
              <a:t>(продолжение)</a:t>
            </a:r>
            <a:endParaRPr/>
          </a:p>
        </p:txBody>
      </p:sp>
      <p:sp>
        <p:nvSpPr>
          <p:cNvPr id="434" name="Google Shape;434;p39"/>
          <p:cNvSpPr txBox="1"/>
          <p:nvPr>
            <p:ph idx="1" type="body"/>
          </p:nvPr>
        </p:nvSpPr>
        <p:spPr>
          <a:xfrm>
            <a:off x="1115616" y="1504605"/>
            <a:ext cx="792088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1101 это -3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1001 это -7</a:t>
            </a:r>
            <a:endParaRPr/>
          </a:p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:111 0110 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тут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, но эта </a:t>
            </a:r>
            <a:r>
              <a:rPr b="1" lang="ru-RU" sz="1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, в дополнительном коде, 			ОТБРАСЫВАЕТСЯ! Это код -10 в </a:t>
            </a:r>
            <a:r>
              <a:rPr b="1" lang="ru-RU" sz="1600" u="sng">
                <a:latin typeface="Calibri"/>
                <a:ea typeface="Calibri"/>
                <a:cs typeface="Calibri"/>
                <a:sym typeface="Calibri"/>
              </a:rPr>
              <a:t>дополнительном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 коде.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1658937" y="1743932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36" name="Google Shape;436;p39"/>
          <p:cNvCxnSpPr/>
          <p:nvPr/>
        </p:nvCxnSpPr>
        <p:spPr>
          <a:xfrm>
            <a:off x="1637342" y="2264908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39"/>
          <p:cNvSpPr txBox="1"/>
          <p:nvPr/>
        </p:nvSpPr>
        <p:spPr>
          <a:xfrm>
            <a:off x="1125876" y="1216573"/>
            <a:ext cx="4374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4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А&lt;0 и B&lt;0, например -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3 - 7 = -10</a:t>
            </a:r>
            <a:endParaRPr/>
          </a:p>
        </p:txBody>
      </p:sp>
      <p:sp>
        <p:nvSpPr>
          <p:cNvPr id="438" name="Google Shape;438;p39"/>
          <p:cNvSpPr txBox="1"/>
          <p:nvPr/>
        </p:nvSpPr>
        <p:spPr>
          <a:xfrm>
            <a:off x="1261120" y="4212453"/>
            <a:ext cx="7775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А&gt;0 и B&gt;0,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|A| + |B|&gt;=2</a:t>
            </a:r>
            <a:r>
              <a:rPr b="1" baseline="30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соответствует количеству разрядов, для однобайтного числа, n=8, т.е. 8 бит.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65 + 97 = 162 </a:t>
            </a:r>
            <a:endParaRPr/>
          </a:p>
        </p:txBody>
      </p:sp>
      <p:sp>
        <p:nvSpPr>
          <p:cNvPr id="439" name="Google Shape;439;p39"/>
          <p:cNvSpPr txBox="1"/>
          <p:nvPr/>
        </p:nvSpPr>
        <p:spPr>
          <a:xfrm>
            <a:off x="1045096" y="4960989"/>
            <a:ext cx="7991399" cy="192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:100 0001 это +65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:110 0001 это +97</a:t>
            </a:r>
            <a:endParaRPr/>
          </a:p>
          <a:p>
            <a:pPr indent="-282575" lvl="0" marL="365125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:010</a:t>
            </a: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0010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неправильный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результат – т.к. получилось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т.е. 7 разрядов не достаточно для хранения полученного числа. Это вызывает несовпадение знака суммы и знаков слагаемых и является свидетельством переполнения разрядной сетки!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1215333" y="540481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41" name="Google Shape;441;p39"/>
          <p:cNvCxnSpPr/>
          <p:nvPr/>
        </p:nvCxnSpPr>
        <p:spPr>
          <a:xfrm>
            <a:off x="1352570" y="5729644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39"/>
          <p:cNvSpPr txBox="1"/>
          <p:nvPr/>
        </p:nvSpPr>
        <p:spPr>
          <a:xfrm>
            <a:off x="1125877" y="2996952"/>
            <a:ext cx="7910619" cy="1169551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преобразовании отрицательного числа </a:t>
            </a: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обратный код,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 затрачивает меньше времени, чем на преобразование </a:t>
            </a: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дополнительный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(т.к. не нужно +1).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время на выполнение сложения в </a:t>
            </a: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обратных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кодах затрачивается меньше, т.к. не нужно переносить1 из знакового разряда и прибавлять к младшему разряду при переполнении, мы их просто отбрасываем.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1215333" y="17109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Сложение </a:t>
            </a:r>
            <a:r>
              <a:rPr b="1" lang="ru-RU" sz="3200" u="sng"/>
              <a:t>дополнительных</a:t>
            </a:r>
            <a:r>
              <a:rPr lang="ru-RU" sz="3200"/>
              <a:t> кодов, А+В</a:t>
            </a:r>
            <a:br>
              <a:rPr lang="ru-RU" sz="3200"/>
            </a:br>
            <a:r>
              <a:rPr lang="ru-RU" sz="3200"/>
              <a:t>(продолжение)</a:t>
            </a:r>
            <a:endParaRPr/>
          </a:p>
        </p:txBody>
      </p:sp>
      <p:sp>
        <p:nvSpPr>
          <p:cNvPr id="449" name="Google Shape;449;p40"/>
          <p:cNvSpPr txBox="1"/>
          <p:nvPr/>
        </p:nvSpPr>
        <p:spPr>
          <a:xfrm>
            <a:off x="1215333" y="1196752"/>
            <a:ext cx="7775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 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А&lt;0 и B&lt;0, при этом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|A| + |B|&gt;=2</a:t>
            </a:r>
            <a:r>
              <a:rPr b="1" baseline="30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соответствует количеству разрядов, для однобайтного числа, n=8, т.е. 8 бит.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-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65 - 95 = -158 </a:t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999309" y="1945288"/>
            <a:ext cx="7991399" cy="192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:100 0001 это -63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:010 0001 это -95</a:t>
            </a:r>
            <a:endParaRPr/>
          </a:p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1" lang="ru-RU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:110 0010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1" name="Google Shape;451;p40"/>
          <p:cNvCxnSpPr/>
          <p:nvPr/>
        </p:nvCxnSpPr>
        <p:spPr>
          <a:xfrm>
            <a:off x="1493326" y="2713943"/>
            <a:ext cx="221457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40"/>
          <p:cNvSpPr txBox="1"/>
          <p:nvPr/>
        </p:nvSpPr>
        <p:spPr>
          <a:xfrm>
            <a:off x="1343212" y="3187058"/>
            <a:ext cx="751961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неправильный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результат – т.к. получилось </a:t>
            </a:r>
            <a:r>
              <a:rPr b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переполнение (overflow).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вызывает несовпадение знака суммы и знаков слагаемых и является свидетельством переполнения разрядной сетки! Т.е. снова 7 разрядов не достаточно для хранения полученного числа!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Т.е. переполнение (overflow) для дополнительных кодов работает точно также, как для обратных кодов!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1468568" y="2304206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1213439" y="-1277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Умножение и деление</a:t>
            </a:r>
            <a:endParaRPr/>
          </a:p>
        </p:txBody>
      </p:sp>
      <p:sp>
        <p:nvSpPr>
          <p:cNvPr id="460" name="Google Shape;460;p41"/>
          <p:cNvSpPr txBox="1"/>
          <p:nvPr/>
        </p:nvSpPr>
        <p:spPr>
          <a:xfrm>
            <a:off x="1098774" y="670838"/>
            <a:ext cx="8045226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Умножение производится с помощью сложения и сдвигов. Для этого в процессоре есть регистр, который называется </a:t>
            </a:r>
            <a:r>
              <a:rPr b="1"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Накапливающим сумматором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Который, до начала операции, содержит число «0», а, в процессе выполнения операции, в него сначала помещается множимое, а затем – результаты промежуточных сложений. По завершению операции – там будет окончательный результат.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Другой регистр, который участвует в этой операции, в начале содержит второй множитель, а затем, по мере выполнения сложений, находящееся в нём число уменьшается, до тех пор, пока не сравняется с «0».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Умножим 110011 на 10101 (это 51</a:t>
            </a:r>
            <a:r>
              <a:rPr b="1" baseline="-25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умножить на 21</a:t>
            </a:r>
            <a:r>
              <a:rPr b="1" baseline="-25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получится 1071</a:t>
            </a:r>
            <a:r>
              <a:rPr b="1" baseline="-25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СУММАТОР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РЕГИСТР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Начальное состояние   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0000000000	 	     1010</a:t>
            </a:r>
            <a:r>
              <a:rPr b="1" lang="ru-RU"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шаг, заносим 1-й множитель:	         110011	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0000110011                                 10</a:t>
            </a:r>
            <a:r>
              <a:rPr b="1" lang="ru-RU"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шаг, заносим множ. сдвиг 2 ед.            110011 	 	</a:t>
            </a:r>
            <a:endParaRPr b="1" sz="1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0011111111</a:t>
            </a:r>
            <a:r>
              <a:rPr b="1" lang="ru-RU"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ru-RU"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0000 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шаг, заносим множ. сдвиг 3 ед.       110011	 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10000101111		     </a:t>
            </a:r>
            <a:r>
              <a:rPr b="1" lang="ru-RU"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00000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ИТОГО:    10000101111</a:t>
            </a:r>
            <a:r>
              <a:rPr b="1" baseline="-25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1071</a:t>
            </a:r>
            <a:r>
              <a:rPr b="1" baseline="-2500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Деление является очень трудоёмкой операцией, к делимому многократно прибавляется, дополнительный код делителя. Сейчас мы его рассматривать не будем.</a:t>
            </a:r>
            <a:endParaRPr b="1"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41"/>
          <p:cNvCxnSpPr/>
          <p:nvPr/>
        </p:nvCxnSpPr>
        <p:spPr>
          <a:xfrm>
            <a:off x="4598694" y="4373972"/>
            <a:ext cx="141346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41"/>
          <p:cNvSpPr txBox="1"/>
          <p:nvPr/>
        </p:nvSpPr>
        <p:spPr>
          <a:xfrm>
            <a:off x="4495612" y="396335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63" name="Google Shape;463;p41"/>
          <p:cNvSpPr txBox="1"/>
          <p:nvPr/>
        </p:nvSpPr>
        <p:spPr>
          <a:xfrm>
            <a:off x="4526286" y="446905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64" name="Google Shape;464;p41"/>
          <p:cNvCxnSpPr/>
          <p:nvPr/>
        </p:nvCxnSpPr>
        <p:spPr>
          <a:xfrm>
            <a:off x="4572000" y="4869160"/>
            <a:ext cx="141346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41"/>
          <p:cNvSpPr txBox="1"/>
          <p:nvPr/>
        </p:nvSpPr>
        <p:spPr>
          <a:xfrm>
            <a:off x="4526286" y="4974750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66" name="Google Shape;466;p41"/>
          <p:cNvCxnSpPr/>
          <p:nvPr/>
        </p:nvCxnSpPr>
        <p:spPr>
          <a:xfrm>
            <a:off x="4572000" y="5373216"/>
            <a:ext cx="141346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435100" y="274638"/>
            <a:ext cx="749935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Модели чисел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286512" y="404664"/>
            <a:ext cx="2571768" cy="500066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Беззнаковые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143240" y="1047606"/>
            <a:ext cx="2286016" cy="500066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Целые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6357950" y="1690548"/>
            <a:ext cx="2286016" cy="500066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Знаковые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071538" y="2547804"/>
            <a:ext cx="1500198" cy="500066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000364" y="3762250"/>
            <a:ext cx="2714644" cy="500066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Вещественные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429388" y="2904994"/>
            <a:ext cx="2500330" cy="785818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фиксированной точкой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6429388" y="4405192"/>
            <a:ext cx="2428892" cy="71438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плавающей точкой</a:t>
            </a:r>
            <a:endParaRPr/>
          </a:p>
        </p:txBody>
      </p:sp>
      <p:cxnSp>
        <p:nvCxnSpPr>
          <p:cNvPr id="126" name="Google Shape;126;p15"/>
          <p:cNvCxnSpPr>
            <a:stCxn id="122" idx="0"/>
            <a:endCxn id="120" idx="1"/>
          </p:cNvCxnSpPr>
          <p:nvPr/>
        </p:nvCxnSpPr>
        <p:spPr>
          <a:xfrm flipH="1" rot="10800000">
            <a:off x="1821637" y="1297704"/>
            <a:ext cx="1321500" cy="125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15"/>
          <p:cNvCxnSpPr>
            <a:stCxn id="122" idx="2"/>
            <a:endCxn id="123" idx="1"/>
          </p:cNvCxnSpPr>
          <p:nvPr/>
        </p:nvCxnSpPr>
        <p:spPr>
          <a:xfrm>
            <a:off x="1821637" y="3047870"/>
            <a:ext cx="1178700" cy="96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5"/>
          <p:cNvCxnSpPr>
            <a:stCxn id="120" idx="0"/>
            <a:endCxn id="119" idx="1"/>
          </p:cNvCxnSpPr>
          <p:nvPr/>
        </p:nvCxnSpPr>
        <p:spPr>
          <a:xfrm flipH="1" rot="10800000">
            <a:off x="4286248" y="654606"/>
            <a:ext cx="2000400" cy="39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15"/>
          <p:cNvCxnSpPr>
            <a:stCxn id="120" idx="2"/>
            <a:endCxn id="121" idx="1"/>
          </p:cNvCxnSpPr>
          <p:nvPr/>
        </p:nvCxnSpPr>
        <p:spPr>
          <a:xfrm>
            <a:off x="4286248" y="1547672"/>
            <a:ext cx="2071800" cy="39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15"/>
          <p:cNvCxnSpPr>
            <a:stCxn id="123" idx="0"/>
            <a:endCxn id="124" idx="1"/>
          </p:cNvCxnSpPr>
          <p:nvPr/>
        </p:nvCxnSpPr>
        <p:spPr>
          <a:xfrm flipH="1" rot="10800000">
            <a:off x="4357686" y="3297850"/>
            <a:ext cx="2071800" cy="46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" name="Google Shape;131;p15"/>
          <p:cNvCxnSpPr>
            <a:stCxn id="123" idx="2"/>
            <a:endCxn id="125" idx="1"/>
          </p:cNvCxnSpPr>
          <p:nvPr/>
        </p:nvCxnSpPr>
        <p:spPr>
          <a:xfrm>
            <a:off x="4357686" y="4262316"/>
            <a:ext cx="2071800" cy="50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" name="Google Shape;132;p15"/>
          <p:cNvSpPr txBox="1"/>
          <p:nvPr/>
        </p:nvSpPr>
        <p:spPr>
          <a:xfrm>
            <a:off x="1187624" y="5373216"/>
            <a:ext cx="774209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вычислительной технике, все математические операции выражаются через операцию сложения. Это позволяет выполнять все математические действия одним и тем же инструментарием и/или по одному алгоритму. Например: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выражение 15-7 можно записать, как 15+ (-7) = 8, т.е. теперь нужно придумать, как закодировать для компьютера второе слагаемое: (-7).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>
            <p:ph type="title"/>
          </p:nvPr>
        </p:nvSpPr>
        <p:spPr>
          <a:xfrm>
            <a:off x="1213439" y="-1277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Алгоритмы работы с кодами</a:t>
            </a:r>
            <a:endParaRPr/>
          </a:p>
        </p:txBody>
      </p:sp>
      <p:sp>
        <p:nvSpPr>
          <p:cNvPr id="473" name="Google Shape;473;p42"/>
          <p:cNvSpPr txBox="1"/>
          <p:nvPr/>
        </p:nvSpPr>
        <p:spPr>
          <a:xfrm>
            <a:off x="1331640" y="784132"/>
            <a:ext cx="7704856" cy="5853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целых положительных чисел.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№ 1.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Получения внутреннего представления целого положительного числа N, хранящегося в k разрядном машинном слове: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Перевести число N в двоичную систему счисления.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Полученный результат дополнить слева незначащими нулями до k разрядов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код. Обратный код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№ 2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Получения	внутреннего представления целого отрицательного числа N, хранящегося в k разрядном машинном слове: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Получить внутреннее представление положительного числа N (Перевести число N в двоичную систему счисления, полученный результат дополнить слева незначащими нулями до k разрядов)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Получить обратный код этого числа заменой 0 на 1 и 1 на 0, т.е значения всех бит инвентировать.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К полученному числу прибавить 1. (если получаем ДОПОЛНИТЕЛЬНЫЙ код)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№ 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Перевода дополнительного кода в десятичное число.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Инвертировать дополнительный код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Прибавить к полученному коду 1 и получить модуль отрицательного числа.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Перевести в десятичное число и приписать знак отрицательного числа.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type="title"/>
          </p:nvPr>
        </p:nvSpPr>
        <p:spPr>
          <a:xfrm>
            <a:off x="1213439" y="-12776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480" name="Google Shape;480;p43"/>
          <p:cNvSpPr txBox="1"/>
          <p:nvPr/>
        </p:nvSpPr>
        <p:spPr>
          <a:xfrm>
            <a:off x="1331640" y="784132"/>
            <a:ext cx="7704856" cy="518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Компьютер работает только с целыми положительными числами. Каков диапазон изменения чисел, если для представления числа в памяти компьютера отводится 1 байт?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 значений от 0 до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-1=255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0 до 255.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Каков диапазон изменения целых чисел (положительных и отрицательных), если в памяти компьютера для представления целого числа отводится 1 байт.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диапазоне целых положительных чисел всего 256 чисел, если в памяти компьютера для них отводится 1 байт.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 значений положительных и отрицательных чисел в равном количестве рассчитаем так: 256:2= 128. Минимальное отрицательное число равно –128. Так как число 0 также входит в этот диапазон, то максимальное положительное число будет равно 127 (от –2 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k–1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2 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k–1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–1, действительно, так как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:2=2 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k–1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–128 до 127.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487" name="Google Shape;487;p44"/>
          <p:cNvSpPr txBox="1"/>
          <p:nvPr/>
        </p:nvSpPr>
        <p:spPr>
          <a:xfrm>
            <a:off x="1331640" y="784132"/>
            <a:ext cx="7704856" cy="5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 работает только с целыми положительными числами. Каков диапазон изменения чисел, если для представления числа в памяти компьютера отводится 4 байта?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компьютер работает только с целыми положительными числами, то разряд на знак выделять не надо. Диапазон чисел лежит от 0 до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–1, так как 4 байта – 32 бит.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0 до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 или от 0 до 4 294 967 295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Каков диапазон изменения целых чисел (положительных и отрицательных), если в памяти компьютера для представления целого числа отводится 4 байта?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хранения больших целых чисел со знаком отводится 4 ячейки памяти –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бита.	Значит,	максимальное	значение	целого	числа	со знаком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 = 2147483647, минимальное значение –2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–2147483648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–2147483648 до 2147483647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1331640" y="784132"/>
            <a:ext cx="7704856" cy="474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Пусть для представления целых чисел в компьютере используется 16-разрядная ячейка (2 байта). Определить каков диапазон хранимых чисел, если: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а) используются только положительные числа;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б) используются как положительные, так и отрицательные числа в равном количестве.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Всего в 16-разрядной сетке может храниться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=65536 значений. Следовательно: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а) диапазон значений только положительных чисел от 0 до 65535 (от 0 до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–1, 1 отняли, так как одно значение пошло на кодировку числа 0);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б) диапазон значений положительных и отрицательных чисел в равном количестве рассчитаем так: 65536:2= 32768. Минимальное отрицательное число равно –32768. Так как число 0 также входит в этот диапазон, то максимальное положительное число будет равно 32767 (от –2 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k–1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2 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k–1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–1, действительно, так как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:2=2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k–1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а) от 0 до 65535; б) от –32768 до 32767.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1331640" y="784132"/>
            <a:ext cx="7704856" cy="385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Назовите достоинства и недостатки представления чисел в формате с фиксированной запятой.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Достоинства: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Простота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Наглядность представления чисел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Благодаря использованию дополнительного кода вычитание сводится к сложению, что упрощает алгоритм реализации арифметических операций.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Недостатки: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Конечный диапазон представления величин недостаточен для решения математических, физических, экономических и других задач, где используются очень малые и очень большие числа.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1331640" y="784132"/>
            <a:ext cx="7704856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1.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Представьте в восьмиразрядном формате </a:t>
            </a:r>
            <a:r>
              <a:rPr b="1" i="1"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прямые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коды десятичных чисел: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64; 2) 58; 3) 72; 4) -96.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= 01000000; 58 = 00111010; 72 = 01001000; -96 = 01100000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2.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ли числа 43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101010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129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-52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сохранить в однобайтовом формате?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Переведите все в двоичную и посмотри, помещается в байт или нет. 1 байт = 8 бит (11111111).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 1011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можно.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101010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101010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можно.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129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1000 0001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-можно.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-52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10110100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можно. (10110100 = -52) (00110100 = 52)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Вообще-то тут все очевидно и никакое решение не нужно. 1 байт — это 8 бит, значит можно сохранить всего 256 чисел — либо от 0 до 255, либо от -127 до 128. Все заданные числа входят в эти диапазоны.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15" name="Google Shape;515;p48"/>
          <p:cNvSpPr txBox="1"/>
          <p:nvPr/>
        </p:nvSpPr>
        <p:spPr>
          <a:xfrm>
            <a:off x="1331640" y="784132"/>
            <a:ext cx="770485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3. Представьте в восьмиразрядном формате </a:t>
            </a:r>
            <a:r>
              <a:rPr b="1" i="1"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дополнительные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коды двоичных чисел: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+1010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2) -1001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3) -11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4) -11011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+1010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00001010.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-1001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10001001.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-11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10000011.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-11011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10011011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4.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десятичные эквиваленты чисел, представленных в </a:t>
            </a:r>
            <a:r>
              <a:rPr b="1" i="1"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прямом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коде: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00000100; 2) 00001001; 3) 10000011; 4) 10000110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1)00000100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2)00001001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9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3)10000011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4)10000110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-6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 txBox="1"/>
          <p:nvPr>
            <p:ph type="title"/>
          </p:nvPr>
        </p:nvSpPr>
        <p:spPr>
          <a:xfrm>
            <a:off x="1187624" y="0"/>
            <a:ext cx="749935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22" name="Google Shape;522;p49"/>
          <p:cNvSpPr txBox="1"/>
          <p:nvPr/>
        </p:nvSpPr>
        <p:spPr>
          <a:xfrm>
            <a:off x="1084870" y="548680"/>
            <a:ext cx="7951625" cy="617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5.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таблицу, записав максимальные и минимальные значения чисел в заданном компьютерном представлении: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Для хранения целых неотрицательных чисел отводится одна ячейка памяти (8 бит). Минимальное значение – все разряды заполнены 0, это будет число 0, максимальное значение – восемь единиц, или десятичное число 255.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Для хранения целых чисел со знаком отводится две ячейки памяти (16 бит), причем старший (левый) разряд отводится под знак числа (если число положительное, то в знаковый разряд записывается 0, если число отрицательное записывается 1). Следовательно, максимальное значение целых чисел со знаком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 = 32767 (один разряд на знак и 1 на кодирование 0), а минимальное –2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–32768.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Для хранения больших целых чисел со знаком отводится 4 ячейки памяти-32 бита. Значит, максимальное      значение      большого      целого      числа      со       знаком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 = 2147483647, минимальное значение –2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–2147483648</a:t>
            </a:r>
            <a:endParaRPr/>
          </a:p>
        </p:txBody>
      </p:sp>
      <p:graphicFrame>
        <p:nvGraphicFramePr>
          <p:cNvPr id="523" name="Google Shape;523;p49"/>
          <p:cNvGraphicFramePr/>
          <p:nvPr/>
        </p:nvGraphicFramePr>
        <p:xfrm>
          <a:off x="1331640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{09CA911D-E4FD-4C2C-8011-08CB22C7857C}</a:tableStyleId>
              </a:tblPr>
              <a:tblGrid>
                <a:gridCol w="3024325"/>
                <a:gridCol w="1920225"/>
                <a:gridCol w="2472275"/>
              </a:tblGrid>
              <a:tr h="6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Компьютерное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представление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Максимальное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значение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Минимальное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значение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Целые неотрицательные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/>
                        <a:t>числа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целые числа со знаком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большое целое число со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знаком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1187624" y="0"/>
            <a:ext cx="749935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1084870" y="548680"/>
            <a:ext cx="79516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p50"/>
          <p:cNvGraphicFramePr/>
          <p:nvPr/>
        </p:nvGraphicFramePr>
        <p:xfrm>
          <a:off x="1331640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{09CA911D-E4FD-4C2C-8011-08CB22C7857C}</a:tableStyleId>
              </a:tblPr>
              <a:tblGrid>
                <a:gridCol w="2808300"/>
                <a:gridCol w="2376275"/>
                <a:gridCol w="2232250"/>
              </a:tblGrid>
              <a:tr h="6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Компьютерное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представление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Максимальное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значение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Минимальное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значение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Целые неотрицательные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числа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1 = 255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целые числа со знаком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1 = 32767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–2</a:t>
                      </a:r>
                      <a:r>
                        <a:rPr baseline="30000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–32768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большое целое число со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/>
                        <a:t>знаком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1 = 2147483647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–2</a:t>
                      </a:r>
                      <a:r>
                        <a:rPr baseline="30000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–2147483648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38" name="Google Shape;538;p51"/>
          <p:cNvSpPr txBox="1"/>
          <p:nvPr/>
        </p:nvSpPr>
        <p:spPr>
          <a:xfrm>
            <a:off x="1331640" y="751339"/>
            <a:ext cx="7704856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6. Для хранения целого числа со знаком используется один байт. Сколько единиц содержит внутреннее представление </a:t>
            </a:r>
            <a:b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числа -58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7. Получить внутреннее представление целого числа 1607 в 2-х байтовой ячейке. Записать ответ в 16-ричной форме.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Воспользуемся алгоритмом №1. 1607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=11001000111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Внутреннее представление этого числа: 0000 0110 0100 0111. По таблице видно, что 16-ричная форма 0647.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0000 0110 0100 0111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или 0647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avatars.mds.yandex.net/get-zen_doc/29317/pub_5b3c9b7a08695100a8a06d87_5b3c9cb2a8204700a9b400e0/scale_2400" id="539" name="Google Shape;539;p51"/>
          <p:cNvPicPr preferRelativeResize="0"/>
          <p:nvPr/>
        </p:nvPicPr>
        <p:blipFill rotWithShape="1">
          <a:blip r:embed="rId3">
            <a:alphaModFix/>
          </a:blip>
          <a:srcRect b="10782" l="1964" r="688" t="1113"/>
          <a:stretch/>
        </p:blipFill>
        <p:spPr>
          <a:xfrm>
            <a:off x="1547664" y="2087795"/>
            <a:ext cx="7139310" cy="213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1000125" y="142875"/>
            <a:ext cx="789235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62214"/>
                </a:solidFill>
              </a:rPr>
              <a:t>Представление целых чисел в памяти ПК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393130" y="980728"/>
            <a:ext cx="749935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Беззнаковые  числа.   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Диапазон : 0-255 (0-65535)</a:t>
            </a:r>
            <a:endParaRPr/>
          </a:p>
          <a:p>
            <a:pPr indent="-231775" lvl="0" marL="365125" rtl="0" algn="l"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 знаком (обычно 1, 2 или 4 байта) , 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записываются в одном из трёх кодов: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96900" rtl="0" algn="l">
              <a:spcBef>
                <a:spcPts val="6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Прямой код</a:t>
            </a:r>
            <a:endParaRPr/>
          </a:p>
          <a:p>
            <a:pPr indent="-514350" lvl="0" marL="596900" rtl="0" algn="l">
              <a:spcBef>
                <a:spcPts val="6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Обратный код</a:t>
            </a:r>
            <a:endParaRPr/>
          </a:p>
          <a:p>
            <a:pPr indent="-514350" lvl="0" marL="596900" rtl="0" algn="l">
              <a:spcBef>
                <a:spcPts val="6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Дополнительный код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Это три РАЗНЫХ кода, но они между собой связаны.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Прямой код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используется для сложения и умножения.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Обратный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дополнительный коды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– для вычитания и деления.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46" name="Google Shape;546;p52"/>
          <p:cNvSpPr txBox="1"/>
          <p:nvPr/>
        </p:nvSpPr>
        <p:spPr>
          <a:xfrm>
            <a:off x="1331640" y="620688"/>
            <a:ext cx="7704856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8.  Записать дополнительный код отрицательного числа –2002 для 16-ти разрядного компьютерного представления.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Воспользуемся алгоритмом №2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Прямой код	|–2002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		0000011111010010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Обратный код	инвертирование		1111100000101101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прибавление единицы           1111100000101101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     + 000000000000001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код			1111100000101110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1111100000101110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9. Выполнить арифметические действия 3 – 10 (числа записаны в 10-с.с.) в 16 разрядном компьютерном представлении.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+3	            + 00000011 – доп. код числа +3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–10	 	11110110 – доп. код числа –10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–7		11111001 –доп. код	числа –7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11111001</a:t>
            </a:r>
            <a:endParaRPr b="1"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1187624" y="-99392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53" name="Google Shape;553;p53"/>
          <p:cNvSpPr txBox="1"/>
          <p:nvPr/>
        </p:nvSpPr>
        <p:spPr>
          <a:xfrm>
            <a:off x="1331640" y="559559"/>
            <a:ext cx="7704856" cy="690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10. Заполнить таблицу, записав десятичные числа в заданном компьютерном представлении: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lang="ru-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 как для хранения целых неотрицательных чисел отводится одна ячейка памяти (8 бит), то в компьютерном представлении максимальное целое неотрицательное число это - десятичное число 255. а двоичное 11111111. Значит компьютерное представление чисел, больших 255, и отрицательных, как целых неотрицательных отсутствует.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хранения целых чисел со знаком отводится две ячейки памяти (16 бит), причем старший (левый) разряд отводится под знак числа (если число положительное, то в знаковый разряд записывается 0, если число отрицательное записывается 1). Так как максимальное положительное число, которое может храниться в памяти в формате целое число со знаком равно 2</a:t>
            </a:r>
            <a:r>
              <a:rPr b="1" baseline="30000" lang="ru-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ru-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 =32767, то представление числа 32768 в таком формате отсутствует. Минимальное отрицательное число, записанное в таком формате десятичное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–32768, двоичное 1000 0000 0000 0000. Число –255 представлено в дополнительном коде.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4" name="Google Shape;554;p53"/>
          <p:cNvGraphicFramePr/>
          <p:nvPr/>
        </p:nvGraphicFramePr>
        <p:xfrm>
          <a:off x="1168151" y="1139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598775"/>
                <a:gridCol w="2965300"/>
                <a:gridCol w="2232250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600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Десятичные числа</a:t>
                      </a:r>
                      <a:endParaRPr sz="1600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Компьютерное представление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целые неотрицательные числа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целые числа со знаком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255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-255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32768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-32768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4"/>
          <p:cNvSpPr txBox="1"/>
          <p:nvPr>
            <p:ph type="title"/>
          </p:nvPr>
        </p:nvSpPr>
        <p:spPr>
          <a:xfrm>
            <a:off x="1187624" y="-99392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61" name="Google Shape;561;p54"/>
          <p:cNvSpPr txBox="1"/>
          <p:nvPr/>
        </p:nvSpPr>
        <p:spPr>
          <a:xfrm>
            <a:off x="1168151" y="697516"/>
            <a:ext cx="77048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2" name="Google Shape;562;p54"/>
          <p:cNvGraphicFramePr/>
          <p:nvPr/>
        </p:nvGraphicFramePr>
        <p:xfrm>
          <a:off x="1168151" y="1139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2598775"/>
                <a:gridCol w="2965300"/>
                <a:gridCol w="2232250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600">
                        <a:solidFill>
                          <a:schemeClr val="lt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Десятичные числа</a:t>
                      </a:r>
                      <a:endParaRPr sz="1600"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Компьютерное представление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целые неотрицательные числа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целые числа со знаком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255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66675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731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0000000011111111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-255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66675" marR="0" rtl="0" algn="ctr">
                        <a:lnSpc>
                          <a:spcPct val="94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отсутствует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7310" marR="0" rtl="0" algn="ctr">
                        <a:lnSpc>
                          <a:spcPct val="94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1111111100000001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32768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66675" marR="0" rtl="0" algn="ctr">
                        <a:lnSpc>
                          <a:spcPct val="94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отсутствует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7310" marR="0" rtl="0" algn="ctr">
                        <a:lnSpc>
                          <a:spcPct val="94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отсутствует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-32768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66675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отсутствует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731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1000000000000000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5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69" name="Google Shape;569;p55"/>
          <p:cNvSpPr txBox="1"/>
          <p:nvPr/>
        </p:nvSpPr>
        <p:spPr>
          <a:xfrm>
            <a:off x="1331640" y="784132"/>
            <a:ext cx="7704856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11.  Записать </a:t>
            </a:r>
            <a:r>
              <a:rPr b="1" i="1"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код отрицательного числа </a:t>
            </a:r>
            <a:b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–2002 для 16-разрядного компьютерного представления.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Проведем вычисления в соответствии с определением дополнительного кода, где n=16: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= 10000000000000000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65536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2002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 0000011111010010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2002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|2002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=  1111100000101110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63534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Проведем проверку с использованием десятичной системы счисления. Дополнительный код 63534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сумме с модулем отрицательного числа 2002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равен 65536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т.е. дополнительный код дополняет модуль отрицательного числа до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1111100000101110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76" name="Google Shape;576;p56"/>
          <p:cNvSpPr txBox="1"/>
          <p:nvPr/>
        </p:nvSpPr>
        <p:spPr>
          <a:xfrm>
            <a:off x="1331640" y="784132"/>
            <a:ext cx="770485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12.  Заполнить таблицу, записав отрицательные десятичные числа в прямом, обратном и дополнительном кодах в 16-ти разрядном представлении:</a:t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Прямой код: 10 :2=5 (остаток 0):2=2 (остаток 1):2=1 (остаток 0)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=1010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Прямой код 0000000000001010.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Обратный код (инвертируем) 1111111111110101.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код получаем добавлением к обратному числа 1: 1111111111110110</a:t>
            </a:r>
            <a:endParaRPr/>
          </a:p>
        </p:txBody>
      </p:sp>
      <p:graphicFrame>
        <p:nvGraphicFramePr>
          <p:cNvPr id="577" name="Google Shape;577;p56"/>
          <p:cNvGraphicFramePr/>
          <p:nvPr/>
        </p:nvGraphicFramePr>
        <p:xfrm>
          <a:off x="1331640" y="170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1440150"/>
                <a:gridCol w="1944225"/>
                <a:gridCol w="1800200"/>
                <a:gridCol w="244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Десятичные числа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Прямой код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Обратный код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Дополнительный код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84" name="Google Shape;584;p57"/>
          <p:cNvSpPr txBox="1"/>
          <p:nvPr/>
        </p:nvSpPr>
        <p:spPr>
          <a:xfrm>
            <a:off x="1187624" y="692696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Прямой код: 100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=1*2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+1*2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+1*2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=64+32+4=1100100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Прямой, обратный и дополнительный код находим аналогично предыдущему.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=512+256+128+64+32+8 =1111101000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Прямой, обратный и дополнительный код находим аналогично.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–10000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 как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=65536, а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=32768,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=16384, то в разложении числа 10000 наивысшая степень двойки число 13.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=8192+1024+512+256+16 =10011100010000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/>
          </a:p>
        </p:txBody>
      </p:sp>
      <p:graphicFrame>
        <p:nvGraphicFramePr>
          <p:cNvPr id="585" name="Google Shape;585;p57"/>
          <p:cNvGraphicFramePr/>
          <p:nvPr/>
        </p:nvGraphicFramePr>
        <p:xfrm>
          <a:off x="1259632" y="4249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1440150"/>
                <a:gridCol w="1944225"/>
                <a:gridCol w="1800200"/>
                <a:gridCol w="244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Десятичные числа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Прямой код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Обратный код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Дополнительный код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0000000000001010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1111111111110101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63500" rtl="0" algn="ctr">
                        <a:lnSpc>
                          <a:spcPct val="8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1111111111110110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0000000001100100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1111111110011011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63500" rtl="0" algn="ctr">
                        <a:lnSpc>
                          <a:spcPct val="8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1111111110011100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0000001111101000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1111110000010111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63500" rtl="0" algn="ctr">
                        <a:lnSpc>
                          <a:spcPct val="8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1111110000011000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-10000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0010011100010000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1101100011101111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63500" rtl="0" algn="ctr">
                        <a:lnSpc>
                          <a:spcPct val="8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1101100011110000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92" name="Google Shape;592;p58"/>
          <p:cNvSpPr txBox="1"/>
          <p:nvPr/>
        </p:nvSpPr>
        <p:spPr>
          <a:xfrm>
            <a:off x="1223628" y="772181"/>
            <a:ext cx="7704856" cy="419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13: Записать в двоичной и 16-ричной форме внутреннее представление наибольшего положительного целого и наибольшего по абсолютной величине отрицательного целого числа, представленных в 1-байтовой ячейке памяти.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Так как в компьютере могут быть представлены как положительные, так и отрицательные числа в однобайтовой ячейке памяти, то всего таких чисел будет 256. Т.е.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Наибольшее положительное число, представленное в однобайтовой ячейке памяти (с учетом крайнего правого разряда на знак)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 =127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=01111111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=7F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Наибольшее по абсолютной величине отрицательное целое число, представленное в 1-байтовой ячейке памяти число 128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=1000 0000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=80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01111111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7F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 1000 0000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599" name="Google Shape;599;p59"/>
          <p:cNvSpPr txBox="1"/>
          <p:nvPr/>
        </p:nvSpPr>
        <p:spPr>
          <a:xfrm>
            <a:off x="1223628" y="772181"/>
            <a:ext cx="770485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14: Записать в двоичной и шестнадцатеричной форме внутреннее представление наибольшего положительного целого и наибольшего по абсолютной величине отрицательного целого числа, представленных в двубайтовой ячейке памяти.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Так как в компьютере могут быть представлены как положительные, так и отрицательные числа в 2-байтовой ячейке памяти, то всего таких чисел будет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Наибольшее положительное число, представленное в 2-байтовой ячейке памяти (с учетом крайнего левого разряда на знак)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 = 3276710 =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111111111111111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=7FFF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Наибольшее по абсолютной величине отрицательное целое число, представленное в 2-байтовой ячейке памяти, является минимальным отрицательным числом, записанным в таком формате: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–32768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=1000 0000 0000 0000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7FFF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 8000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"/>
          <p:cNvSpPr txBox="1"/>
          <p:nvPr>
            <p:ph type="title"/>
          </p:nvPr>
        </p:nvSpPr>
        <p:spPr>
          <a:xfrm>
            <a:off x="1187624" y="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606" name="Google Shape;606;p60"/>
          <p:cNvSpPr txBox="1"/>
          <p:nvPr/>
        </p:nvSpPr>
        <p:spPr>
          <a:xfrm>
            <a:off x="1187624" y="762426"/>
            <a:ext cx="7704856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15: Получить десятичное представление числа по его дополнительному коду 10010111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1). Инвертируем дополнительный код 10010111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Получим 01101000 – это обратный код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2). Прибавим к полученному числу 1. Получим число 01101001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3). Переведем полученную запись числа из двоичной в 10-ю форму.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Получим число 105.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4). Перед полученным числом поставим знак «–»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16:  Получить дополнительный код десятичного числа –105.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1). Модуль числа записать в прямом коде в n двоичных разрядах.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105= 01101001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2). Получить обратный код числа.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Получим 10010110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3). К полученному обратному коду прибавить 1.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Получим 10010111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код числа –105 равен 10010111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"/>
          <p:cNvSpPr txBox="1"/>
          <p:nvPr>
            <p:ph type="title"/>
          </p:nvPr>
        </p:nvSpPr>
        <p:spPr>
          <a:xfrm>
            <a:off x="1185730" y="-17622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613" name="Google Shape;613;p61"/>
          <p:cNvSpPr txBox="1"/>
          <p:nvPr/>
        </p:nvSpPr>
        <p:spPr>
          <a:xfrm>
            <a:off x="1082976" y="465165"/>
            <a:ext cx="8061023" cy="642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17:  Выполнить арифметическое действие 3000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5000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b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16-ти разрядном компьютерном представлении.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Представим положительное число в прямом, а отрицательное число в дополнительном коде: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Сложим	прямой	код положительного числа	с дополнительным	кодом отрицательного числа. Получим результат в дополнительном коде: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3000–5000 -&gt;  1111100000110000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Переведем полученный дополнительный код в десятичное число, воспользуемся алгоритмом №3: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Инвертируем дополнительный код: 0000011111001111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Прибавим к полученному коду 1 и получим модуль отрицательного числа: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0000011111001111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0000000000000001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0000011111010000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Переведем в десятичное число и припишем знак отрицательного числа: –2000.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0000011111010000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4" name="Google Shape;614;p61"/>
          <p:cNvGraphicFramePr/>
          <p:nvPr/>
        </p:nvGraphicFramePr>
        <p:xfrm>
          <a:off x="1082977" y="19773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1567150"/>
                <a:gridCol w="2131725"/>
                <a:gridCol w="1914375"/>
                <a:gridCol w="2232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Десятичное число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Прямой</a:t>
                      </a:r>
                      <a:r>
                        <a:rPr lang="ru-RU" sz="1800"/>
                        <a:t> код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Обратный код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Дополнительный код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0000101110111000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Тоже самое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Тоже самое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0001001110001000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1110110001110111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1110110001110111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30000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   </a:t>
                      </a: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0000000000000001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1110110001111000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1000125" y="142875"/>
            <a:ext cx="789235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62214"/>
                </a:solidFill>
              </a:rPr>
              <a:t>Представление целых чисел в памяти ПК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1393130" y="980728"/>
            <a:ext cx="775087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Беззнаковые  числа (НЕТ знакового бита)</a:t>
            </a:r>
            <a:endParaRPr/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Обычно занимают в памяти компьютера один, два или четыре байта, при этом самый левый (старший) разряд содержит информацию о знаке числа.</a:t>
            </a:r>
            <a:endParaRPr/>
          </a:p>
          <a:p>
            <a:pPr indent="0" lvl="0" marL="82550" rtl="0" algn="just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7"/>
          <p:cNvGraphicFramePr/>
          <p:nvPr/>
        </p:nvGraphicFramePr>
        <p:xfrm>
          <a:off x="1475655" y="2658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1664600"/>
                <a:gridCol w="2688750"/>
                <a:gridCol w="3063475"/>
              </a:tblGrid>
              <a:tr h="45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Формат числа в байтах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Диапазон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457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Запись с порядком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Обычная запись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–2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... 2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–128 ... 127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–2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... 2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–32768 ... 32767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–2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... 2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–1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–2147483648 ... 2147483647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8" name="Google Shape;148;p17"/>
          <p:cNvSpPr txBox="1"/>
          <p:nvPr/>
        </p:nvSpPr>
        <p:spPr>
          <a:xfrm>
            <a:off x="1475655" y="5157192"/>
            <a:ext cx="742931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будем рассматривать особенности записи целых чисел со знаком на примере однобайтового формата, при котором для знака отводится один разряд, а для цифр абсолютной величины – семь разрядов.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/>
          <p:nvPr>
            <p:ph type="title"/>
          </p:nvPr>
        </p:nvSpPr>
        <p:spPr>
          <a:xfrm>
            <a:off x="1185730" y="-176220"/>
            <a:ext cx="749935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Примеры задач</a:t>
            </a:r>
            <a:endParaRPr/>
          </a:p>
        </p:txBody>
      </p:sp>
      <p:sp>
        <p:nvSpPr>
          <p:cNvPr id="621" name="Google Shape;621;p62"/>
          <p:cNvSpPr txBox="1"/>
          <p:nvPr/>
        </p:nvSpPr>
        <p:spPr>
          <a:xfrm>
            <a:off x="1082976" y="392518"/>
            <a:ext cx="8061023" cy="656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18:  Выполнить арифметическое действие 20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60</a:t>
            </a:r>
            <a:r>
              <a:rPr b="1" baseline="-25000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16-ти разрядном компьютерном представлении..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Представим положительное число в прямом, а отрицательное число в дополнительном коде: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Сложим прямой	код положительного числа	с дополнительным	кодом отрицательного числа. Получим результат в дополнительном коде: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20–60 -&gt;  1111111111011000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Проверка: Переведем полученный дополнительный код в десятичное число: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Инвертируем дополнительный код: 0000000000100111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Прибавим к полученному коду 1 и получим модуль отрицательного числа: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0000000000100111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0000000000000001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0000000000101000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Переведем в десятичное число 101000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1" baseline="30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32+8 = 40</a:t>
            </a:r>
            <a:r>
              <a:rPr b="1"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припишем знак отрицательного числа: –40. Действительно: 20–60 = –40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1111111111011000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2" name="Google Shape;622;p62"/>
          <p:cNvGraphicFramePr/>
          <p:nvPr/>
        </p:nvGraphicFramePr>
        <p:xfrm>
          <a:off x="1082977" y="1904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1567150"/>
                <a:gridCol w="2131725"/>
                <a:gridCol w="1914375"/>
                <a:gridCol w="2232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Десятичное число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Прямой</a:t>
                      </a:r>
                      <a:r>
                        <a:rPr lang="ru-RU" sz="1800"/>
                        <a:t> кол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Обратный код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Дополнительный код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0000000000010100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Тоже самое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Тоже самое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0000000000111100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1111111111000011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1111111111000011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30000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   </a:t>
                      </a: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0000000000000001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1111111111000100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000125" y="142875"/>
            <a:ext cx="789235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62214"/>
                </a:solidFill>
              </a:rPr>
              <a:t>Представление целых чисел в памяти ПК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1393130" y="980728"/>
            <a:ext cx="775087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Беззнаковые  числа (НЕТ знакового бита)</a:t>
            </a:r>
            <a:endParaRPr/>
          </a:p>
          <a:p>
            <a:pPr indent="0" lvl="0" marL="82550" rtl="0" algn="ctr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Диапазон : 0-255 (один байт)</a:t>
            </a:r>
            <a:endParaRPr/>
          </a:p>
          <a:p>
            <a:pPr indent="0" lvl="0" marL="82550" rtl="0" algn="ctr"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Число 0 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(10)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Число 72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(10)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Число 255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(10)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aseline="-25000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ctr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Диапазон : 0-65535 (два байта)</a:t>
            </a:r>
            <a:endParaRPr/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Число 281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(10)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rtl="0" algn="l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8"/>
          <p:cNvGraphicFramePr/>
          <p:nvPr/>
        </p:nvGraphicFramePr>
        <p:xfrm>
          <a:off x="3916423" y="2226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</a:tblGrid>
              <a:tr h="40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18"/>
          <p:cNvGraphicFramePr/>
          <p:nvPr/>
        </p:nvGraphicFramePr>
        <p:xfrm>
          <a:off x="3916423" y="3195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</a:tblGrid>
              <a:tr h="40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8"/>
          <p:cNvGraphicFramePr/>
          <p:nvPr/>
        </p:nvGraphicFramePr>
        <p:xfrm>
          <a:off x="3923928" y="4195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</a:tblGrid>
              <a:tr h="42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p18"/>
          <p:cNvGraphicFramePr/>
          <p:nvPr/>
        </p:nvGraphicFramePr>
        <p:xfrm>
          <a:off x="1422861" y="6142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</a:tblGrid>
              <a:tr h="42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18"/>
          <p:cNvGraphicFramePr/>
          <p:nvPr/>
        </p:nvGraphicFramePr>
        <p:xfrm>
          <a:off x="5224535" y="6148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{B84044E8-37AE-4FF1-A657-AB3FF3422A8A}</a:tableStyleId>
              </a:tblPr>
              <a:tblGrid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  <a:gridCol w="459050"/>
              </a:tblGrid>
              <a:tr h="42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000125" y="142875"/>
            <a:ext cx="8385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62214"/>
                </a:solidFill>
              </a:rPr>
              <a:t>Представление целых без знака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000125" y="1143000"/>
            <a:ext cx="8007350" cy="164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Модель </a:t>
            </a:r>
            <a:r>
              <a:rPr i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беззнаковых целых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описывает представление неотрицательного целочисленного диапазона [0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.. N</a:t>
            </a:r>
            <a:r>
              <a:rPr baseline="-25000" i="1" lang="ru-RU" sz="1800"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сетке разрядности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k.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записи числа допускаются только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разрядов целой части; цифры, возникающие в результате операций в прочих разрядах, отсекаются. Более короткие числа дописываются нулями слева.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1214438" y="3000374"/>
            <a:ext cx="3857625" cy="1124237"/>
            <a:chOff x="4357686" y="3429000"/>
            <a:chExt cx="3857620" cy="1124687"/>
          </a:xfrm>
        </p:grpSpPr>
        <p:grpSp>
          <p:nvGrpSpPr>
            <p:cNvPr id="169" name="Google Shape;169;p19"/>
            <p:cNvGrpSpPr/>
            <p:nvPr/>
          </p:nvGrpSpPr>
          <p:grpSpPr>
            <a:xfrm>
              <a:off x="4357686" y="3786331"/>
              <a:ext cx="3857620" cy="357330"/>
              <a:chOff x="5286380" y="3357703"/>
              <a:chExt cx="3857620" cy="357330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5286380" y="3357703"/>
                <a:ext cx="642936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5929316" y="3357703"/>
                <a:ext cx="642937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6572253" y="3357703"/>
                <a:ext cx="642936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7215190" y="3357703"/>
                <a:ext cx="642937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7858127" y="3357703"/>
                <a:ext cx="642936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8501063" y="3357703"/>
                <a:ext cx="642937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176" name="Google Shape;176;p19"/>
            <p:cNvSpPr txBox="1"/>
            <p:nvPr/>
          </p:nvSpPr>
          <p:spPr>
            <a:xfrm>
              <a:off x="4572000" y="3429000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5286380" y="3429000"/>
              <a:ext cx="6190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 = </a:t>
              </a: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7786710" y="3429000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4429100" y="4215132"/>
              <a:ext cx="928694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101101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1214438" y="4143375"/>
            <a:ext cx="3227387" cy="1052513"/>
            <a:chOff x="4357686" y="3429000"/>
            <a:chExt cx="3227438" cy="1052934"/>
          </a:xfrm>
        </p:grpSpPr>
        <p:grpSp>
          <p:nvGrpSpPr>
            <p:cNvPr id="181" name="Google Shape;181;p19"/>
            <p:cNvGrpSpPr/>
            <p:nvPr/>
          </p:nvGrpSpPr>
          <p:grpSpPr>
            <a:xfrm>
              <a:off x="4357686" y="3786331"/>
              <a:ext cx="3214738" cy="357330"/>
              <a:chOff x="5286380" y="3357703"/>
              <a:chExt cx="3214738" cy="357330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5286380" y="3357703"/>
                <a:ext cx="642947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5929327" y="3357703"/>
                <a:ext cx="642948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6572275" y="3357703"/>
                <a:ext cx="642947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7215223" y="3357703"/>
                <a:ext cx="642948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7858171" y="3357703"/>
                <a:ext cx="642947" cy="35733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187" name="Google Shape;187;p19"/>
            <p:cNvSpPr txBox="1"/>
            <p:nvPr/>
          </p:nvSpPr>
          <p:spPr>
            <a:xfrm>
              <a:off x="4572000" y="3429000"/>
              <a:ext cx="2872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5286380" y="3429000"/>
              <a:ext cx="6190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 = </a:t>
              </a: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286644" y="3429000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4572000" y="4143380"/>
              <a:ext cx="5000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1143000" y="5286375"/>
            <a:ext cx="4500563" cy="1084263"/>
            <a:chOff x="4214810" y="5143512"/>
            <a:chExt cx="4500594" cy="1083712"/>
          </a:xfrm>
        </p:grpSpPr>
        <p:grpSp>
          <p:nvGrpSpPr>
            <p:cNvPr id="192" name="Google Shape;192;p19"/>
            <p:cNvGrpSpPr/>
            <p:nvPr/>
          </p:nvGrpSpPr>
          <p:grpSpPr>
            <a:xfrm>
              <a:off x="4214810" y="5500518"/>
              <a:ext cx="3857653" cy="357005"/>
              <a:chOff x="5286380" y="3357378"/>
              <a:chExt cx="3857653" cy="357005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286380" y="3357378"/>
                <a:ext cx="642943" cy="3570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5929323" y="3357378"/>
                <a:ext cx="642942" cy="3570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6572264" y="3357378"/>
                <a:ext cx="642943" cy="3570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7215207" y="3357378"/>
                <a:ext cx="642942" cy="3570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7858148" y="3357378"/>
                <a:ext cx="642943" cy="3570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8501091" y="3357378"/>
                <a:ext cx="642942" cy="3570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199" name="Google Shape;199;p19"/>
            <p:cNvSpPr txBox="1"/>
            <p:nvPr/>
          </p:nvSpPr>
          <p:spPr>
            <a:xfrm>
              <a:off x="4429124" y="5143512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5143504" y="5143512"/>
              <a:ext cx="6190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 = </a:t>
              </a: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8358214" y="5143512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2" name="Google Shape;202;p19"/>
            <p:cNvGrpSpPr/>
            <p:nvPr/>
          </p:nvGrpSpPr>
          <p:grpSpPr>
            <a:xfrm>
              <a:off x="4429124" y="5500518"/>
              <a:ext cx="4286280" cy="726706"/>
              <a:chOff x="4429124" y="5500518"/>
              <a:chExt cx="4286280" cy="726706"/>
            </a:xfrm>
          </p:grpSpPr>
          <p:sp>
            <p:nvSpPr>
              <p:cNvPr id="203" name="Google Shape;203;p19"/>
              <p:cNvSpPr txBox="1"/>
              <p:nvPr/>
            </p:nvSpPr>
            <p:spPr>
              <a:xfrm>
                <a:off x="4429124" y="5857892"/>
                <a:ext cx="42862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strike="sng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11011110</a:t>
                </a:r>
                <a:r>
                  <a:rPr lang="ru-RU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1111011</a:t>
                </a:r>
                <a:r>
                  <a:rPr lang="ru-RU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                          (усечение)</a:t>
                </a:r>
                <a:endParaRPr sz="1600" strike="sng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8001024" y="5500518"/>
                <a:ext cx="642941" cy="357006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1000100" y="274638"/>
            <a:ext cx="81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Формулы для максимальных и минимальных беззнаковых чисел в разрядной сетке 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1000100" y="1428736"/>
            <a:ext cx="7934350" cy="481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Максимальное число в k-разрядной сетке в b-ичной системе счисления: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ctr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k, b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ctr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88900" rtl="0" algn="just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«Следующим» числом за максимальным будет минимальное число 0. Т.к. перенос «1» в следующий разряд будет теряться (если заранее об этом не позаботиться)</a:t>
            </a:r>
            <a:endParaRPr/>
          </a:p>
          <a:p>
            <a:pPr indent="-282575" lvl="0" marL="365125" rtl="0" algn="ctr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1435100" y="274638"/>
            <a:ext cx="749935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Арифметика по модулю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1435100" y="857232"/>
            <a:ext cx="7499350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Выборка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младших цифр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-ичного числа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равносильна взятию остатка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от деления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Говорят, что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сравнимо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по модулю 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что записывается как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= 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mod 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Множество чисел, сравнимых с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 модулю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— это все числа вида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* 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где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— произвольное целое.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Все они имеют в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-разрядной сетке одинаковое представление.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Поэтому взятие остатка по модулю равносильно приведению исходного числа в интервал [0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.. 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прибавлением или вычитанием величины модуля некоторое число раз.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Пример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Числа 3,  259 =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+3,  515 = 2⋅2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+3,   1027 = 4 ⋅2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+3 </a:t>
            </a:r>
            <a:endParaRPr/>
          </a:p>
          <a:p>
            <a:pPr indent="-2825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8-разрядной сетке в 2-с.с. имеют одинаковое представление: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14324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350043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385762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421481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57200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492919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528638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5643570" y="6072206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