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embeddedFontLst>
    <p:embeddedFont>
      <p:font typeface="Arimo"/>
      <p:regular r:id="rId62"/>
      <p:bold r:id="rId63"/>
      <p:italic r:id="rId64"/>
      <p:boldItalic r:id="rId65"/>
    </p:embeddedFont>
    <p:embeddedFont>
      <p:font typeface="Corbel"/>
      <p:regular r:id="rId66"/>
      <p:bold r:id="rId67"/>
      <p:italic r:id="rId68"/>
      <p:boldItalic r:id="rId69"/>
    </p:embeddedFont>
    <p:embeddedFont>
      <p:font typeface="Gill Sans"/>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EF755-567D-4E2A-8D1C-22D43B64E26E}">
  <a:tblStyle styleId="{A1FEF755-567D-4E2A-8D1C-22D43B64E26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GillSans-bold.fntdata"/><Relationship Id="rId70" Type="http://schemas.openxmlformats.org/officeDocument/2006/relationships/font" Target="fonts/Gill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im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Arimo-italic.fntdata"/><Relationship Id="rId63" Type="http://schemas.openxmlformats.org/officeDocument/2006/relationships/font" Target="fonts/Arimo-bold.fntdata"/><Relationship Id="rId22" Type="http://schemas.openxmlformats.org/officeDocument/2006/relationships/slide" Target="slides/slide16.xml"/><Relationship Id="rId66" Type="http://schemas.openxmlformats.org/officeDocument/2006/relationships/font" Target="fonts/Corbel-regular.fntdata"/><Relationship Id="rId21" Type="http://schemas.openxmlformats.org/officeDocument/2006/relationships/slide" Target="slides/slide15.xml"/><Relationship Id="rId65" Type="http://schemas.openxmlformats.org/officeDocument/2006/relationships/font" Target="fonts/Arimo-boldItalic.fntdata"/><Relationship Id="rId24" Type="http://schemas.openxmlformats.org/officeDocument/2006/relationships/slide" Target="slides/slide18.xml"/><Relationship Id="rId68" Type="http://schemas.openxmlformats.org/officeDocument/2006/relationships/font" Target="fonts/Corbel-italic.fntdata"/><Relationship Id="rId23" Type="http://schemas.openxmlformats.org/officeDocument/2006/relationships/slide" Target="slides/slide17.xml"/><Relationship Id="rId67" Type="http://schemas.openxmlformats.org/officeDocument/2006/relationships/font" Target="fonts/Corbel-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rbel-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75" name="Google Shape;1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89" name="Google Shape;18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79" name="Google Shape;3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89" name="Google Shape;3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00" name="Google Shape;40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09" name="Google Shape;4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20" name="Google Shape;4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31" name="Google Shape;43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43" name="Google Shape;4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53" name="Google Shape;45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69" name="Google Shape;4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84" name="Google Shape;48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95" name="Google Shape;49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507" name="Google Shape;50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538" name="Google Shape;53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551" name="Google Shape;55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558" name="Google Shape;5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565" name="Google Shape;56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2" name="Google Shape;57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4" name="Google Shape;58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1" name="Google Shape;5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6" name="Google Shape;60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2" name="Google Shape;61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0" name="Google Shape;62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1" name="Google Shape;65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0" name="Shape 20"/>
        <p:cNvGrpSpPr/>
        <p:nvPr/>
      </p:nvGrpSpPr>
      <p:grpSpPr>
        <a:xfrm>
          <a:off x="0" y="0"/>
          <a:ext cx="0" cy="0"/>
          <a:chOff x="0" y="0"/>
          <a:chExt cx="0" cy="0"/>
        </a:xfrm>
      </p:grpSpPr>
      <p:sp>
        <p:nvSpPr>
          <p:cNvPr id="21" name="Google Shape;21;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2" name="Google Shape;22;p2"/>
          <p:cNvSpPr/>
          <p:nvPr/>
        </p:nvSpPr>
        <p:spPr>
          <a:xfrm>
            <a:off x="1157288" y="1344613"/>
            <a:ext cx="63500" cy="65087"/>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4" name="Shape 34"/>
        <p:cNvGrpSpPr/>
        <p:nvPr/>
      </p:nvGrpSpPr>
      <p:grpSpPr>
        <a:xfrm>
          <a:off x="0" y="0"/>
          <a:ext cx="0" cy="0"/>
          <a:chOff x="0" y="0"/>
          <a:chExt cx="0" cy="0"/>
        </a:xfrm>
      </p:grpSpPr>
      <p:sp>
        <p:nvSpPr>
          <p:cNvPr id="35" name="Google Shape;35;p4"/>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spTree>
      <p:nvGrpSpPr>
        <p:cNvPr id="39" name="Shape 39"/>
        <p:cNvGrpSpPr/>
        <p:nvPr/>
      </p:nvGrpSpPr>
      <p:grpSpPr>
        <a:xfrm>
          <a:off x="0" y="0"/>
          <a:ext cx="0" cy="0"/>
          <a:chOff x="0" y="0"/>
          <a:chExt cx="0" cy="0"/>
        </a:xfrm>
      </p:grpSpPr>
      <p:sp>
        <p:nvSpPr>
          <p:cNvPr id="40" name="Google Shape;40;p5"/>
          <p:cNvSpPr/>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1" name="Google Shape;41;p5"/>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 name="Google Shape;42;p5"/>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43" name="Google Shape;43;p5"/>
          <p:cNvSpPr/>
          <p:nvPr/>
        </p:nvSpPr>
        <p:spPr>
          <a:xfrm>
            <a:off x="2408238" y="2746375"/>
            <a:ext cx="63500" cy="635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44" name="Google Shape;44;p5"/>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spcBef>
                <a:spcPts val="55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6"/>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showMasterSp="0"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1" sz="4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9" name="Google Shape;59;p7"/>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0" name="Google Shape;60;p7"/>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7"/>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413" y="0"/>
            <a:ext cx="812958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7" name="Google Shape;67;p8"/>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8" name="Google Shape;68;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spcBef>
                <a:spcPts val="55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spcBef>
                <a:spcPts val="600"/>
              </a:spcBef>
              <a:spcAft>
                <a:spcPts val="0"/>
              </a:spcAft>
              <a:buSzPts val="2560"/>
              <a:buChar char="⚫"/>
              <a:defRPr sz="3200"/>
            </a:lvl1pPr>
            <a:lvl2pPr indent="-406400" lvl="1" marL="914400" algn="l">
              <a:spcBef>
                <a:spcPts val="55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0" name="Google Shape;80;p10"/>
          <p:cNvSpPr/>
          <p:nvPr/>
        </p:nvSpPr>
        <p:spPr>
          <a:xfrm rot="-2131329">
            <a:off x="396875" y="954088"/>
            <a:ext cx="685800" cy="204787"/>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1" name="Google Shape;81;p10"/>
          <p:cNvSpPr/>
          <p:nvPr/>
        </p:nvSpPr>
        <p:spPr>
          <a:xfrm flipH="1" rot="2103354">
            <a:off x="5003800" y="936625"/>
            <a:ext cx="649288"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2" name="Google Shape;82;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72314"/>
              </a:buClr>
              <a:buSzPts val="2100"/>
              <a:buFont typeface="Gill Sans"/>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p:nvPr>
            <p:ph idx="2" type="pic"/>
          </p:nvPr>
        </p:nvSpPr>
        <p:spPr>
          <a:xfrm>
            <a:off x="838200" y="1143003"/>
            <a:ext cx="4419600" cy="3514531"/>
          </a:xfrm>
          <a:prstGeom prst="roundRect">
            <a:avLst>
              <a:gd fmla="val 783" name="adj"/>
            </a:avLst>
          </a:prstGeom>
          <a:solidFill>
            <a:schemeClr val="lt2"/>
          </a:solidFill>
          <a:ln>
            <a:noFill/>
          </a:ln>
        </p:spPr>
      </p:sp>
      <p:sp>
        <p:nvSpPr>
          <p:cNvPr id="84" name="Google Shape;84;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spcBef>
                <a:spcPts val="550"/>
              </a:spcBef>
              <a:spcAft>
                <a:spcPts val="0"/>
              </a:spcAft>
              <a:buSzPts val="120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sz="1200">
                <a:solidFill>
                  <a:srgbClr val="B3A787"/>
                </a:solidFill>
                <a:latin typeface="Arial"/>
                <a:ea typeface="Arial"/>
                <a:cs typeface="Arial"/>
                <a:sym typeface="Arial"/>
              </a:defRPr>
            </a:lvl1pPr>
            <a:lvl2pPr indent="0" lvl="1" marL="0" marR="0" algn="ctr">
              <a:spcBef>
                <a:spcPts val="0"/>
              </a:spcBef>
              <a:spcAft>
                <a:spcPts val="0"/>
              </a:spcAft>
              <a:buNone/>
              <a:defRPr sz="1200">
                <a:solidFill>
                  <a:srgbClr val="B3A787"/>
                </a:solidFill>
                <a:latin typeface="Arial"/>
                <a:ea typeface="Arial"/>
                <a:cs typeface="Arial"/>
                <a:sym typeface="Arial"/>
              </a:defRPr>
            </a:lvl2pPr>
            <a:lvl3pPr indent="0" lvl="2" marL="0" marR="0" algn="ctr">
              <a:spcBef>
                <a:spcPts val="0"/>
              </a:spcBef>
              <a:spcAft>
                <a:spcPts val="0"/>
              </a:spcAft>
              <a:buNone/>
              <a:defRPr sz="1200">
                <a:solidFill>
                  <a:srgbClr val="B3A787"/>
                </a:solidFill>
                <a:latin typeface="Arial"/>
                <a:ea typeface="Arial"/>
                <a:cs typeface="Arial"/>
                <a:sym typeface="Arial"/>
              </a:defRPr>
            </a:lvl3pPr>
            <a:lvl4pPr indent="0" lvl="3" marL="0" marR="0" algn="ctr">
              <a:spcBef>
                <a:spcPts val="0"/>
              </a:spcBef>
              <a:spcAft>
                <a:spcPts val="0"/>
              </a:spcAft>
              <a:buNone/>
              <a:defRPr sz="1200">
                <a:solidFill>
                  <a:srgbClr val="B3A787"/>
                </a:solidFill>
                <a:latin typeface="Arial"/>
                <a:ea typeface="Arial"/>
                <a:cs typeface="Arial"/>
                <a:sym typeface="Arial"/>
              </a:defRPr>
            </a:lvl4pPr>
            <a:lvl5pPr indent="0" lvl="4" marL="0" marR="0" algn="ctr">
              <a:spcBef>
                <a:spcPts val="0"/>
              </a:spcBef>
              <a:spcAft>
                <a:spcPts val="0"/>
              </a:spcAft>
              <a:buNone/>
              <a:defRPr sz="1200">
                <a:solidFill>
                  <a:srgbClr val="B3A787"/>
                </a:solidFill>
                <a:latin typeface="Arial"/>
                <a:ea typeface="Arial"/>
                <a:cs typeface="Arial"/>
                <a:sym typeface="Arial"/>
              </a:defRPr>
            </a:lvl5pPr>
            <a:lvl6pPr indent="0" lvl="5" marL="0" marR="0" algn="ctr">
              <a:spcBef>
                <a:spcPts val="0"/>
              </a:spcBef>
              <a:spcAft>
                <a:spcPts val="0"/>
              </a:spcAft>
              <a:buNone/>
              <a:defRPr sz="1200">
                <a:solidFill>
                  <a:srgbClr val="B3A787"/>
                </a:solidFill>
                <a:latin typeface="Arial"/>
                <a:ea typeface="Arial"/>
                <a:cs typeface="Arial"/>
                <a:sym typeface="Arial"/>
              </a:defRPr>
            </a:lvl6pPr>
            <a:lvl7pPr indent="0" lvl="6" marL="0" marR="0" algn="ctr">
              <a:spcBef>
                <a:spcPts val="0"/>
              </a:spcBef>
              <a:spcAft>
                <a:spcPts val="0"/>
              </a:spcAft>
              <a:buNone/>
              <a:defRPr sz="1200">
                <a:solidFill>
                  <a:srgbClr val="B3A787"/>
                </a:solidFill>
                <a:latin typeface="Arial"/>
                <a:ea typeface="Arial"/>
                <a:cs typeface="Arial"/>
                <a:sym typeface="Arial"/>
              </a:defRPr>
            </a:lvl7pPr>
            <a:lvl8pPr indent="0" lvl="7" marL="0" marR="0" algn="ctr">
              <a:spcBef>
                <a:spcPts val="0"/>
              </a:spcBef>
              <a:spcAft>
                <a:spcPts val="0"/>
              </a:spcAft>
              <a:buNone/>
              <a:defRPr sz="1200">
                <a:solidFill>
                  <a:srgbClr val="B3A787"/>
                </a:solidFill>
                <a:latin typeface="Arial"/>
                <a:ea typeface="Arial"/>
                <a:cs typeface="Arial"/>
                <a:sym typeface="Arial"/>
              </a:defRPr>
            </a:lvl8pPr>
            <a:lvl9pPr indent="0" lvl="8" marL="0" marR="0" algn="ctr">
              <a:spcBef>
                <a:spcPts val="0"/>
              </a:spcBef>
              <a:spcAft>
                <a:spcPts val="0"/>
              </a:spcAft>
              <a:buNone/>
              <a:defRPr sz="1200">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1" name="Google Shape;11;p1"/>
          <p:cNvSpPr/>
          <p:nvPr/>
        </p:nvSpPr>
        <p:spPr>
          <a:xfrm>
            <a:off x="168275" y="20638"/>
            <a:ext cx="1703388" cy="1703387"/>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3" name="Google Shape;13;p1"/>
          <p:cNvSpPr/>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4" name="Google Shape;14;p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2pPr>
            <a:lvl3pPr lvl="2"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3pPr>
            <a:lvl4pPr lvl="3"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4pPr>
            <a:lvl5pPr lvl="4"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5pPr>
            <a:lvl6pPr lvl="5"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6pPr>
            <a:lvl7pPr lvl="6"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7pPr>
            <a:lvl8pPr lvl="7"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8pPr>
            <a:lvl9pPr lvl="8"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9pPr>
          </a:lstStyle>
          <a:p/>
        </p:txBody>
      </p:sp>
      <p:sp>
        <p:nvSpPr>
          <p:cNvPr id="15" name="Google Shape;15;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9" name="Google Shape;19;p1"/>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431925" y="360363"/>
            <a:ext cx="7407275" cy="14716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ru-RU" sz="4000">
                <a:solidFill>
                  <a:srgbClr val="C16449"/>
                </a:solidFill>
              </a:rPr>
              <a:t>Лекция 4 </a:t>
            </a:r>
            <a:endParaRPr/>
          </a:p>
        </p:txBody>
      </p:sp>
      <p:sp>
        <p:nvSpPr>
          <p:cNvPr id="106" name="Google Shape;106;p13"/>
          <p:cNvSpPr txBox="1"/>
          <p:nvPr>
            <p:ph idx="1" type="subTitle"/>
          </p:nvPr>
        </p:nvSpPr>
        <p:spPr>
          <a:xfrm>
            <a:off x="1431925" y="1849438"/>
            <a:ext cx="7407275" cy="1752600"/>
          </a:xfrm>
          <a:prstGeom prst="rect">
            <a:avLst/>
          </a:prstGeom>
          <a:noFill/>
          <a:ln>
            <a:noFill/>
          </a:ln>
        </p:spPr>
        <p:txBody>
          <a:bodyPr anchorCtr="0" anchor="t" bIns="45700" lIns="91425" spcFirstLastPara="1" rIns="91425" wrap="square" tIns="0">
            <a:normAutofit/>
          </a:bodyPr>
          <a:lstStyle/>
          <a:p>
            <a:pPr indent="0" lvl="0" marL="27432" rtl="0" algn="l">
              <a:spcBef>
                <a:spcPts val="0"/>
              </a:spcBef>
              <a:spcAft>
                <a:spcPts val="0"/>
              </a:spcAft>
              <a:buSzPts val="1920"/>
              <a:buFont typeface="Noto Sans Symbols"/>
              <a:buNone/>
            </a:pPr>
            <a:r>
              <a:rPr lang="ru-RU" sz="2400">
                <a:solidFill>
                  <a:srgbClr val="703203"/>
                </a:solidFill>
              </a:rPr>
              <a:t>Представление вещественных чисел в памяти компьютера</a:t>
            </a:r>
            <a:endParaRPr sz="1800">
              <a:solidFill>
                <a:srgbClr val="703203"/>
              </a:solidFill>
            </a:endParaRPr>
          </a:p>
          <a:p>
            <a:pPr indent="0" lvl="0" marL="27432" rtl="0" algn="r">
              <a:spcBef>
                <a:spcPts val="600"/>
              </a:spcBef>
              <a:spcAft>
                <a:spcPts val="0"/>
              </a:spcAft>
              <a:buSzPts val="1440"/>
              <a:buFont typeface="Noto Sans Symbols"/>
              <a:buNone/>
            </a:pPr>
            <a:r>
              <a:t/>
            </a:r>
            <a:endParaRPr sz="18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Первое правило округления</a:t>
            </a:r>
            <a:endParaRPr/>
          </a:p>
        </p:txBody>
      </p:sp>
      <p:sp>
        <p:nvSpPr>
          <p:cNvPr id="172" name="Google Shape;172;p22"/>
          <p:cNvSpPr txBox="1"/>
          <p:nvPr/>
        </p:nvSpPr>
        <p:spPr>
          <a:xfrm>
            <a:off x="1421415" y="828297"/>
            <a:ext cx="7292709" cy="5243086"/>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just">
              <a:spcBef>
                <a:spcPts val="0"/>
              </a:spcBef>
              <a:spcAft>
                <a:spcPts val="0"/>
              </a:spcAft>
              <a:buNone/>
            </a:pPr>
            <a:r>
              <a:rPr b="1" i="0" lang="ru-RU" sz="4300" u="none" cap="none" strike="noStrike">
                <a:solidFill>
                  <a:schemeClr val="dk1"/>
                </a:solidFill>
                <a:latin typeface="Calibri"/>
                <a:ea typeface="Calibri"/>
                <a:cs typeface="Calibri"/>
                <a:sym typeface="Calibri"/>
              </a:rPr>
              <a:t>Пример 1:</a:t>
            </a:r>
            <a:r>
              <a:rPr b="0" i="0" lang="ru-RU" sz="4300" u="none" cap="none" strike="noStrike">
                <a:solidFill>
                  <a:schemeClr val="dk1"/>
                </a:solidFill>
                <a:latin typeface="Calibri"/>
                <a:ea typeface="Calibri"/>
                <a:cs typeface="Calibri"/>
                <a:sym typeface="Calibri"/>
              </a:rPr>
              <a:t> Число 25,863 округлённо записывается как – 25,9. В данном случае цифра 8 будет усилена до 9, так как первая отсекаемая цифра 6, больше чем 5.</a:t>
            </a:r>
            <a:endParaRPr/>
          </a:p>
          <a:p>
            <a:pPr indent="0" lvl="0" marL="0" marR="0" rtl="0" algn="just">
              <a:spcBef>
                <a:spcPts val="0"/>
              </a:spcBef>
              <a:spcAft>
                <a:spcPts val="0"/>
              </a:spcAft>
              <a:buNone/>
            </a:pPr>
            <a:r>
              <a:t/>
            </a:r>
            <a:endParaRPr b="0" i="0" sz="43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ru-RU" sz="4300" u="none" cap="none" strike="noStrike">
                <a:solidFill>
                  <a:schemeClr val="dk1"/>
                </a:solidFill>
                <a:latin typeface="Calibri"/>
                <a:ea typeface="Calibri"/>
                <a:cs typeface="Calibri"/>
                <a:sym typeface="Calibri"/>
              </a:rPr>
              <a:t>Пример 2:</a:t>
            </a:r>
            <a:r>
              <a:rPr b="0" i="0" lang="ru-RU" sz="4300" u="none" cap="none" strike="noStrike">
                <a:solidFill>
                  <a:schemeClr val="dk1"/>
                </a:solidFill>
                <a:latin typeface="Calibri"/>
                <a:ea typeface="Calibri"/>
                <a:cs typeface="Calibri"/>
                <a:sym typeface="Calibri"/>
              </a:rPr>
              <a:t> Число 45,254 округлённо записывается как – 45,3. Здесь цифра 2 будет усилена до 3, так как первая отсекаемая цифра равна 5, а за ней следует значащая цифра 1.</a:t>
            </a:r>
            <a:endParaRPr/>
          </a:p>
          <a:p>
            <a:pPr indent="0" lvl="0" marL="0" marR="0" rtl="0" algn="just">
              <a:spcBef>
                <a:spcPts val="0"/>
              </a:spcBef>
              <a:spcAft>
                <a:spcPts val="0"/>
              </a:spcAft>
              <a:buNone/>
            </a:pPr>
            <a:r>
              <a:t/>
            </a:r>
            <a:endParaRPr b="0" i="0" sz="43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Второе правило округления</a:t>
            </a:r>
            <a:endParaRPr/>
          </a:p>
        </p:txBody>
      </p:sp>
      <p:sp>
        <p:nvSpPr>
          <p:cNvPr id="179" name="Google Shape;179;p23"/>
          <p:cNvSpPr txBox="1"/>
          <p:nvPr/>
        </p:nvSpPr>
        <p:spPr>
          <a:xfrm>
            <a:off x="1421415" y="1196752"/>
            <a:ext cx="7292709" cy="5243086"/>
          </a:xfrm>
          <a:prstGeom prst="rect">
            <a:avLst/>
          </a:prstGeom>
          <a:noFill/>
          <a:ln>
            <a:noFill/>
          </a:ln>
        </p:spPr>
        <p:txBody>
          <a:bodyPr anchorCtr="0" anchor="ctr" bIns="45700" lIns="91425" spcFirstLastPara="1" rIns="91425" wrap="square" tIns="45700">
            <a:normAutofit/>
          </a:bodyPr>
          <a:lstStyle/>
          <a:p>
            <a:pPr indent="0" lvl="0" marL="0" marR="0" rtl="0" algn="just">
              <a:spcBef>
                <a:spcPts val="0"/>
              </a:spcBef>
              <a:spcAft>
                <a:spcPts val="0"/>
              </a:spcAft>
              <a:buNone/>
            </a:pPr>
            <a:r>
              <a:rPr b="0" i="0" lang="ru-RU" sz="4000" u="none" cap="none" strike="noStrike">
                <a:solidFill>
                  <a:schemeClr val="dk1"/>
                </a:solidFill>
                <a:latin typeface="Calibri"/>
                <a:ea typeface="Calibri"/>
                <a:cs typeface="Calibri"/>
                <a:sym typeface="Calibri"/>
              </a:rPr>
              <a:t>В случае если первая из отсекаемых цифр меньше чем 5, то усиления не производится.</a:t>
            </a:r>
            <a:endParaRPr/>
          </a:p>
          <a:p>
            <a:pPr indent="0" lvl="0" marL="0" marR="0" rtl="0" algn="just">
              <a:spcBef>
                <a:spcPts val="0"/>
              </a:spcBef>
              <a:spcAft>
                <a:spcPts val="0"/>
              </a:spcAft>
              <a:buNone/>
            </a:pPr>
            <a:r>
              <a:t/>
            </a:r>
            <a:endParaRPr b="0" i="0" sz="43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ru-RU" sz="4300" u="none" cap="none" strike="noStrike">
                <a:solidFill>
                  <a:schemeClr val="dk1"/>
                </a:solidFill>
                <a:latin typeface="Calibri"/>
                <a:ea typeface="Calibri"/>
                <a:cs typeface="Calibri"/>
                <a:sym typeface="Calibri"/>
              </a:rPr>
              <a:t>Пример</a:t>
            </a:r>
            <a:r>
              <a:rPr b="1" i="0" lang="ru-RU" sz="3900" u="none" cap="none" strike="noStrike">
                <a:solidFill>
                  <a:schemeClr val="dk1"/>
                </a:solidFill>
                <a:latin typeface="Calibri"/>
                <a:ea typeface="Calibri"/>
                <a:cs typeface="Calibri"/>
                <a:sym typeface="Calibri"/>
              </a:rPr>
              <a:t>:</a:t>
            </a:r>
            <a:r>
              <a:rPr b="0" i="0" lang="ru-RU" sz="3900" u="none" cap="none" strike="noStrike">
                <a:solidFill>
                  <a:schemeClr val="dk1"/>
                </a:solidFill>
                <a:latin typeface="Calibri"/>
                <a:ea typeface="Calibri"/>
                <a:cs typeface="Calibri"/>
                <a:sym typeface="Calibri"/>
              </a:rPr>
              <a:t> Число 46,48 округлённо записывается как – 46. Число 46 наиболее близко к округляемому числу, чем 47.</a:t>
            </a:r>
            <a:endParaRPr/>
          </a:p>
          <a:p>
            <a:pPr indent="0" lvl="0" marL="0" marR="0" rtl="0" algn="just">
              <a:spcBef>
                <a:spcPts val="0"/>
              </a:spcBef>
              <a:spcAft>
                <a:spcPts val="0"/>
              </a:spcAft>
              <a:buNone/>
            </a:pPr>
            <a:r>
              <a:t/>
            </a:r>
            <a:endParaRPr b="0" i="0" sz="43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Третье правило округления</a:t>
            </a:r>
            <a:endParaRPr/>
          </a:p>
        </p:txBody>
      </p:sp>
      <p:sp>
        <p:nvSpPr>
          <p:cNvPr id="186" name="Google Shape;186;p24"/>
          <p:cNvSpPr txBox="1"/>
          <p:nvPr/>
        </p:nvSpPr>
        <p:spPr>
          <a:xfrm>
            <a:off x="1421415" y="1196752"/>
            <a:ext cx="7292709" cy="5243086"/>
          </a:xfrm>
          <a:prstGeom prst="rect">
            <a:avLst/>
          </a:prstGeom>
          <a:noFill/>
          <a:ln>
            <a:noFill/>
          </a:ln>
        </p:spPr>
        <p:txBody>
          <a:bodyPr anchorCtr="0" anchor="ctr" bIns="45700" lIns="91425" spcFirstLastPara="1" rIns="91425" wrap="square" tIns="45700">
            <a:normAutofit lnSpcReduction="10000"/>
          </a:bodyPr>
          <a:lstStyle/>
          <a:p>
            <a:pPr indent="0" lvl="0" marL="0" marR="0" rtl="0" algn="just">
              <a:spcBef>
                <a:spcPts val="0"/>
              </a:spcBef>
              <a:spcAft>
                <a:spcPts val="0"/>
              </a:spcAft>
              <a:buNone/>
            </a:pPr>
            <a:r>
              <a:rPr b="0" i="0" lang="ru-RU" sz="4000" u="none" cap="none" strike="noStrike">
                <a:solidFill>
                  <a:schemeClr val="dk1"/>
                </a:solidFill>
                <a:latin typeface="Calibri"/>
                <a:ea typeface="Calibri"/>
                <a:cs typeface="Calibri"/>
                <a:sym typeface="Calibri"/>
              </a:rPr>
              <a:t>Если отсекается цифра 5, а за ней не имеется значащих цифр, то округление выполняется на </a:t>
            </a:r>
            <a:r>
              <a:rPr b="1" i="1" lang="ru-RU" sz="4000" u="none" cap="none" strike="noStrike">
                <a:solidFill>
                  <a:schemeClr val="dk1"/>
                </a:solidFill>
                <a:latin typeface="Calibri"/>
                <a:ea typeface="Calibri"/>
                <a:cs typeface="Calibri"/>
                <a:sym typeface="Calibri"/>
              </a:rPr>
              <a:t>ближайшее четное число</a:t>
            </a:r>
            <a:r>
              <a:rPr b="0" i="0" lang="ru-RU" sz="4000" u="none" cap="none" strike="noStrike">
                <a:solidFill>
                  <a:schemeClr val="dk1"/>
                </a:solidFill>
                <a:latin typeface="Calibri"/>
                <a:ea typeface="Calibri"/>
                <a:cs typeface="Calibri"/>
                <a:sym typeface="Calibri"/>
              </a:rPr>
              <a:t>, другими словами, последняя оставляемая цифра остаётся неизменной, если она четная, и усиливается в случае, если она нечетная.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Третье правило округления</a:t>
            </a:r>
            <a:endParaRPr/>
          </a:p>
        </p:txBody>
      </p:sp>
      <p:sp>
        <p:nvSpPr>
          <p:cNvPr id="193" name="Google Shape;193;p25"/>
          <p:cNvSpPr txBox="1"/>
          <p:nvPr/>
        </p:nvSpPr>
        <p:spPr>
          <a:xfrm>
            <a:off x="1408095" y="1196752"/>
            <a:ext cx="7292709" cy="524308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just">
              <a:spcBef>
                <a:spcPts val="0"/>
              </a:spcBef>
              <a:spcAft>
                <a:spcPts val="0"/>
              </a:spcAft>
              <a:buNone/>
            </a:pPr>
            <a:r>
              <a:rPr b="1" i="0" lang="ru-RU" sz="4000" u="none" cap="none" strike="noStrike">
                <a:solidFill>
                  <a:schemeClr val="dk1"/>
                </a:solidFill>
                <a:latin typeface="Calibri"/>
                <a:ea typeface="Calibri"/>
                <a:cs typeface="Calibri"/>
                <a:sym typeface="Calibri"/>
              </a:rPr>
              <a:t>Пример 1:</a:t>
            </a:r>
            <a:r>
              <a:rPr b="0" i="0" lang="ru-RU" sz="4000" u="none" cap="none" strike="noStrike">
                <a:solidFill>
                  <a:schemeClr val="dk1"/>
                </a:solidFill>
                <a:latin typeface="Calibri"/>
                <a:ea typeface="Calibri"/>
                <a:cs typeface="Calibri"/>
                <a:sym typeface="Calibri"/>
              </a:rPr>
              <a:t> Число 0,0465 округлённо записывается как – 0,046. В данном случае усиления не делается, так как последняя оставляемая цифра </a:t>
            </a:r>
            <a:r>
              <a:rPr b="1" i="0" lang="ru-RU" sz="4000" u="none" cap="none" strike="noStrike">
                <a:solidFill>
                  <a:schemeClr val="dk1"/>
                </a:solidFill>
                <a:latin typeface="Calibri"/>
                <a:ea typeface="Calibri"/>
                <a:cs typeface="Calibri"/>
                <a:sym typeface="Calibri"/>
              </a:rPr>
              <a:t>6</a:t>
            </a:r>
            <a:r>
              <a:rPr b="0" i="0" lang="ru-RU" sz="4000" u="none" cap="none" strike="noStrike">
                <a:solidFill>
                  <a:schemeClr val="dk1"/>
                </a:solidFill>
                <a:latin typeface="Calibri"/>
                <a:ea typeface="Calibri"/>
                <a:cs typeface="Calibri"/>
                <a:sym typeface="Calibri"/>
              </a:rPr>
              <a:t> является чётной.</a:t>
            </a:r>
            <a:endParaRPr/>
          </a:p>
          <a:p>
            <a:pPr indent="0" lvl="0" marL="0" marR="0" rtl="0" algn="just">
              <a:spcBef>
                <a:spcPts val="0"/>
              </a:spcBef>
              <a:spcAft>
                <a:spcPts val="0"/>
              </a:spcAft>
              <a:buNone/>
            </a:pPr>
            <a:r>
              <a:t/>
            </a:r>
            <a:endParaRPr b="0" i="0" sz="4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ru-RU" sz="4000" u="none" cap="none" strike="noStrike">
                <a:solidFill>
                  <a:schemeClr val="dk1"/>
                </a:solidFill>
                <a:latin typeface="Calibri"/>
                <a:ea typeface="Calibri"/>
                <a:cs typeface="Calibri"/>
                <a:sym typeface="Calibri"/>
              </a:rPr>
              <a:t>Пример 2: </a:t>
            </a:r>
            <a:r>
              <a:rPr b="0" i="0" lang="ru-RU" sz="4000" u="none" cap="none" strike="noStrike">
                <a:solidFill>
                  <a:schemeClr val="dk1"/>
                </a:solidFill>
                <a:latin typeface="Calibri"/>
                <a:ea typeface="Calibri"/>
                <a:cs typeface="Calibri"/>
                <a:sym typeface="Calibri"/>
              </a:rPr>
              <a:t>Число 0,935 округлённо записывается как – 0,94. Последняя оставляемая цифра 3 усиливается, так как она является нечётной.</a:t>
            </a:r>
            <a:endParaRPr/>
          </a:p>
          <a:p>
            <a:pPr indent="0" lvl="0" marL="0" marR="0" rtl="0" algn="just">
              <a:spcBef>
                <a:spcPts val="0"/>
              </a:spcBef>
              <a:spcAft>
                <a:spcPts val="0"/>
              </a:spcAft>
              <a:buNone/>
            </a:pPr>
            <a:r>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1428728" y="14285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Конечное представление действительных чисел</a:t>
            </a:r>
            <a:endParaRPr/>
          </a:p>
        </p:txBody>
      </p:sp>
      <p:sp>
        <p:nvSpPr>
          <p:cNvPr id="200" name="Google Shape;200;p26"/>
          <p:cNvSpPr txBox="1"/>
          <p:nvPr>
            <p:ph idx="1" type="body"/>
          </p:nvPr>
        </p:nvSpPr>
        <p:spPr>
          <a:xfrm>
            <a:off x="1195564" y="1447800"/>
            <a:ext cx="7738886" cy="2909894"/>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1440"/>
              <a:buFont typeface="Noto Sans Symbols"/>
              <a:buNone/>
            </a:pPr>
            <a:r>
              <a:rPr lang="ru-RU" sz="1800">
                <a:latin typeface="Calibri"/>
                <a:ea typeface="Calibri"/>
                <a:cs typeface="Calibri"/>
                <a:sym typeface="Calibri"/>
              </a:rPr>
              <a:t>   Любой действительный интервал содержит бесконечное множество </a:t>
            </a:r>
            <a:endParaRPr/>
          </a:p>
          <a:p>
            <a:pPr indent="-282575" lvl="0" marL="365125" rtl="0" algn="l">
              <a:spcBef>
                <a:spcPts val="600"/>
              </a:spcBef>
              <a:spcAft>
                <a:spcPts val="0"/>
              </a:spcAft>
              <a:buSzPts val="1440"/>
              <a:buFont typeface="Noto Sans Symbols"/>
              <a:buNone/>
            </a:pPr>
            <a:r>
              <a:rPr lang="ru-RU" sz="1800">
                <a:latin typeface="Calibri"/>
                <a:ea typeface="Calibri"/>
                <a:cs typeface="Calibri"/>
                <a:sym typeface="Calibri"/>
              </a:rPr>
              <a:t>чисел. </a:t>
            </a:r>
            <a:endParaRPr/>
          </a:p>
          <a:p>
            <a:pPr indent="-282575" lvl="0" marL="365125" rtl="0" algn="just">
              <a:spcBef>
                <a:spcPts val="600"/>
              </a:spcBef>
              <a:spcAft>
                <a:spcPts val="0"/>
              </a:spcAft>
              <a:buSzPts val="1440"/>
              <a:buFont typeface="Noto Sans Symbols"/>
              <a:buNone/>
            </a:pPr>
            <a:r>
              <a:rPr lang="ru-RU" sz="1800">
                <a:latin typeface="Calibri"/>
                <a:ea typeface="Calibri"/>
                <a:cs typeface="Calibri"/>
                <a:sym typeface="Calibri"/>
              </a:rPr>
              <a:t>Для представления в конечной памяти  применяется дискретизация интервала: разбиение его на достаточно малые подынтервалы, в каждом из которых все числа сводятся к одному и тому же </a:t>
            </a:r>
            <a:r>
              <a:rPr i="1" lang="ru-RU" sz="1800">
                <a:latin typeface="Calibri"/>
                <a:ea typeface="Calibri"/>
                <a:cs typeface="Calibri"/>
                <a:sym typeface="Calibri"/>
              </a:rPr>
              <a:t>числу-представителю, </a:t>
            </a:r>
            <a:r>
              <a:rPr lang="ru-RU" sz="1800">
                <a:latin typeface="Calibri"/>
                <a:ea typeface="Calibri"/>
                <a:cs typeface="Calibri"/>
                <a:sym typeface="Calibri"/>
              </a:rPr>
              <a:t>становясь, таким образом, неразличимыми. </a:t>
            </a:r>
            <a:endParaRPr/>
          </a:p>
          <a:p>
            <a:pPr indent="-282575" lvl="0" marL="365125" rtl="0" algn="just">
              <a:spcBef>
                <a:spcPts val="600"/>
              </a:spcBef>
              <a:spcAft>
                <a:spcPts val="0"/>
              </a:spcAft>
              <a:buSzPts val="1440"/>
              <a:buFont typeface="Noto Sans Symbols"/>
              <a:buNone/>
            </a:pPr>
            <a:r>
              <a:rPr lang="ru-RU" sz="1800">
                <a:latin typeface="Calibri"/>
                <a:ea typeface="Calibri"/>
                <a:cs typeface="Calibri"/>
                <a:sym typeface="Calibri"/>
              </a:rPr>
              <a:t>Ширина сводимого интервала определяет максимальную </a:t>
            </a:r>
            <a:r>
              <a:rPr i="1" lang="ru-RU" sz="1800">
                <a:latin typeface="Calibri"/>
                <a:ea typeface="Calibri"/>
                <a:cs typeface="Calibri"/>
                <a:sym typeface="Calibri"/>
              </a:rPr>
              <a:t>погрешность представления </a:t>
            </a:r>
            <a:r>
              <a:rPr lang="ru-RU" sz="1800">
                <a:latin typeface="Calibri"/>
                <a:ea typeface="Calibri"/>
                <a:cs typeface="Calibri"/>
                <a:sym typeface="Calibri"/>
              </a:rPr>
              <a:t>— отклонение значения истинного числа от значения его представления.</a:t>
            </a:r>
            <a:endParaRPr/>
          </a:p>
          <a:p>
            <a:pPr indent="-282575" lvl="0" marL="365125" rtl="0" algn="l">
              <a:spcBef>
                <a:spcPts val="600"/>
              </a:spcBef>
              <a:spcAft>
                <a:spcPts val="0"/>
              </a:spcAft>
              <a:buSzPts val="1440"/>
              <a:buFont typeface="Noto Sans Symbols"/>
              <a:buNone/>
            </a:pPr>
            <a:r>
              <a:rPr lang="ru-RU" sz="1800">
                <a:latin typeface="Calibri"/>
                <a:ea typeface="Calibri"/>
                <a:cs typeface="Calibri"/>
                <a:sym typeface="Calibri"/>
              </a:rPr>
              <a:t>   </a:t>
            </a:r>
            <a:endParaRPr/>
          </a:p>
        </p:txBody>
      </p:sp>
      <p:cxnSp>
        <p:nvCxnSpPr>
          <p:cNvPr id="201" name="Google Shape;201;p26"/>
          <p:cNvCxnSpPr/>
          <p:nvPr/>
        </p:nvCxnSpPr>
        <p:spPr>
          <a:xfrm>
            <a:off x="2143108" y="5286388"/>
            <a:ext cx="6072230" cy="1588"/>
          </a:xfrm>
          <a:prstGeom prst="straightConnector1">
            <a:avLst/>
          </a:prstGeom>
          <a:noFill/>
          <a:ln cap="flat" cmpd="sng" w="25400">
            <a:solidFill>
              <a:schemeClr val="accent1"/>
            </a:solidFill>
            <a:prstDash val="solid"/>
            <a:round/>
            <a:headEnd len="med" w="med" type="oval"/>
            <a:tailEnd len="med" w="med" type="oval"/>
          </a:ln>
        </p:spPr>
      </p:cxnSp>
      <p:cxnSp>
        <p:nvCxnSpPr>
          <p:cNvPr id="202" name="Google Shape;202;p26"/>
          <p:cNvCxnSpPr/>
          <p:nvPr/>
        </p:nvCxnSpPr>
        <p:spPr>
          <a:xfrm rot="5400000">
            <a:off x="242965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03" name="Google Shape;203;p26"/>
          <p:cNvCxnSpPr/>
          <p:nvPr/>
        </p:nvCxnSpPr>
        <p:spPr>
          <a:xfrm rot="5400000">
            <a:off x="3715538"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04" name="Google Shape;204;p26"/>
          <p:cNvCxnSpPr/>
          <p:nvPr/>
        </p:nvCxnSpPr>
        <p:spPr>
          <a:xfrm rot="5400000">
            <a:off x="528717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05" name="Google Shape;205;p26"/>
          <p:cNvCxnSpPr/>
          <p:nvPr/>
        </p:nvCxnSpPr>
        <p:spPr>
          <a:xfrm rot="5400000">
            <a:off x="6644496"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06" name="Google Shape;206;p26"/>
          <p:cNvCxnSpPr/>
          <p:nvPr/>
        </p:nvCxnSpPr>
        <p:spPr>
          <a:xfrm rot="5400000">
            <a:off x="7858942"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07" name="Google Shape;207;p26"/>
          <p:cNvSpPr/>
          <p:nvPr/>
        </p:nvSpPr>
        <p:spPr>
          <a:xfrm>
            <a:off x="4429124"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08" name="Google Shape;208;p26"/>
          <p:cNvSpPr/>
          <p:nvPr/>
        </p:nvSpPr>
        <p:spPr>
          <a:xfrm>
            <a:off x="5143504" y="5214950"/>
            <a:ext cx="61914" cy="133352"/>
          </a:xfrm>
          <a:prstGeom prst="flowChartConnector">
            <a:avLst/>
          </a:prstGeom>
          <a:solidFill>
            <a:srgbClr val="FF0000"/>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09" name="Google Shape;209;p26"/>
          <p:cNvSpPr txBox="1"/>
          <p:nvPr/>
        </p:nvSpPr>
        <p:spPr>
          <a:xfrm>
            <a:off x="4357686" y="4857760"/>
            <a:ext cx="269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ru-RU" sz="2000" u="none" cap="none" strike="noStrike">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10" name="Google Shape;210;p26"/>
          <p:cNvSpPr txBox="1"/>
          <p:nvPr/>
        </p:nvSpPr>
        <p:spPr>
          <a:xfrm>
            <a:off x="5072066" y="4857760"/>
            <a:ext cx="3706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11" name="Google Shape;211;p26"/>
          <p:cNvSpPr txBox="1"/>
          <p:nvPr/>
        </p:nvSpPr>
        <p:spPr>
          <a:xfrm>
            <a:off x="4643438" y="5500702"/>
            <a:ext cx="296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endParaRPr i="1" sz="2000">
              <a:solidFill>
                <a:schemeClr val="dk1"/>
              </a:solidFill>
              <a:latin typeface="Arial"/>
              <a:ea typeface="Arial"/>
              <a:cs typeface="Arial"/>
              <a:sym typeface="Arial"/>
            </a:endParaRPr>
          </a:p>
        </p:txBody>
      </p:sp>
      <p:cxnSp>
        <p:nvCxnSpPr>
          <p:cNvPr id="212" name="Google Shape;212;p26"/>
          <p:cNvCxnSpPr>
            <a:stCxn id="207" idx="5"/>
            <a:endCxn id="208" idx="3"/>
          </p:cNvCxnSpPr>
          <p:nvPr/>
        </p:nvCxnSpPr>
        <p:spPr>
          <a:xfrm rot="-5400000">
            <a:off x="4817250" y="5001652"/>
            <a:ext cx="8100" cy="662400"/>
          </a:xfrm>
          <a:prstGeom prst="curvedConnector3">
            <a:avLst>
              <a:gd fmla="val -3080539" name="adj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435100" y="274638"/>
            <a:ext cx="7499350"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Первый способ разбиения </a:t>
            </a:r>
            <a:endParaRPr/>
          </a:p>
        </p:txBody>
      </p:sp>
      <p:sp>
        <p:nvSpPr>
          <p:cNvPr id="218" name="Google Shape;218;p27"/>
          <p:cNvSpPr txBox="1"/>
          <p:nvPr>
            <p:ph idx="1" type="body"/>
          </p:nvPr>
        </p:nvSpPr>
        <p:spPr>
          <a:xfrm>
            <a:off x="1435100" y="1447800"/>
            <a:ext cx="7499350" cy="3195646"/>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Font typeface="Noto Sans Symbols"/>
              <a:buNone/>
            </a:pPr>
            <a:r>
              <a:rPr lang="ru-RU" sz="2000">
                <a:latin typeface="Calibri"/>
                <a:ea typeface="Calibri"/>
                <a:cs typeface="Calibri"/>
                <a:sym typeface="Calibri"/>
              </a:rPr>
              <a:t>Усечение дробной части числа </a:t>
            </a:r>
            <a:r>
              <a:rPr i="1" lang="ru-RU" sz="2000">
                <a:latin typeface="Calibri"/>
                <a:ea typeface="Calibri"/>
                <a:cs typeface="Calibri"/>
                <a:sym typeface="Calibri"/>
              </a:rPr>
              <a:t>R после </a:t>
            </a:r>
            <a:r>
              <a:rPr lang="ru-RU" sz="2000">
                <a:latin typeface="Calibri"/>
                <a:ea typeface="Calibri"/>
                <a:cs typeface="Calibri"/>
                <a:sym typeface="Calibri"/>
              </a:rPr>
              <a:t>некоторого разряда </a:t>
            </a:r>
            <a:r>
              <a:rPr i="1" lang="ru-RU" sz="2000">
                <a:latin typeface="Calibri"/>
                <a:ea typeface="Calibri"/>
                <a:cs typeface="Calibri"/>
                <a:sym typeface="Calibri"/>
              </a:rPr>
              <a:t>—k. </a:t>
            </a:r>
            <a:endParaRPr/>
          </a:p>
          <a:p>
            <a:pPr indent="-282575" lvl="0" marL="365125" rtl="0" algn="l">
              <a:spcBef>
                <a:spcPts val="600"/>
              </a:spcBef>
              <a:spcAft>
                <a:spcPts val="0"/>
              </a:spcAft>
              <a:buSzPts val="1600"/>
              <a:buFont typeface="Noto Sans Symbols"/>
              <a:buNone/>
            </a:pPr>
            <a:r>
              <a:rPr lang="ru-RU" sz="2000">
                <a:latin typeface="Calibri"/>
                <a:ea typeface="Calibri"/>
                <a:cs typeface="Calibri"/>
                <a:sym typeface="Calibri"/>
              </a:rPr>
              <a:t>Получаемый представитель </a:t>
            </a:r>
            <a:r>
              <a:rPr i="1" lang="ru-RU" sz="2000">
                <a:latin typeface="Calibri"/>
                <a:ea typeface="Calibri"/>
                <a:cs typeface="Calibri"/>
                <a:sym typeface="Calibri"/>
              </a:rPr>
              <a:t>r </a:t>
            </a:r>
            <a:r>
              <a:rPr lang="ru-RU" sz="2000">
                <a:latin typeface="Calibri"/>
                <a:ea typeface="Calibri"/>
                <a:cs typeface="Calibri"/>
                <a:sym typeface="Calibri"/>
              </a:rPr>
              <a:t>имеет не более </a:t>
            </a:r>
            <a:r>
              <a:rPr i="1" lang="ru-RU" sz="2000">
                <a:latin typeface="Calibri"/>
                <a:ea typeface="Calibri"/>
                <a:cs typeface="Calibri"/>
                <a:sym typeface="Calibri"/>
              </a:rPr>
              <a:t>k </a:t>
            </a:r>
            <a:r>
              <a:rPr lang="ru-RU" sz="2000">
                <a:latin typeface="Calibri"/>
                <a:ea typeface="Calibri"/>
                <a:cs typeface="Calibri"/>
                <a:sym typeface="Calibri"/>
              </a:rPr>
              <a:t>значащих цифр в дробной части </a:t>
            </a:r>
            <a:endParaRPr/>
          </a:p>
          <a:p>
            <a:pPr indent="-282575" lvl="0" marL="365125" rtl="0" algn="l">
              <a:spcBef>
                <a:spcPts val="600"/>
              </a:spcBef>
              <a:spcAft>
                <a:spcPts val="0"/>
              </a:spcAft>
              <a:buSzPts val="1600"/>
              <a:buFont typeface="Noto Sans Symbols"/>
              <a:buNone/>
            </a:pPr>
            <a:r>
              <a:rPr lang="ru-RU" sz="2000">
                <a:latin typeface="Calibri"/>
                <a:ea typeface="Calibri"/>
                <a:cs typeface="Calibri"/>
                <a:sym typeface="Calibri"/>
              </a:rPr>
              <a:t>и представляет все числа из интервала [</a:t>
            </a:r>
            <a:r>
              <a:rPr i="1" lang="ru-RU" sz="2000">
                <a:latin typeface="Calibri"/>
                <a:ea typeface="Calibri"/>
                <a:cs typeface="Calibri"/>
                <a:sym typeface="Calibri"/>
              </a:rPr>
              <a:t>r ... r + ε</a:t>
            </a:r>
            <a:r>
              <a:rPr lang="ru-RU" sz="2000">
                <a:latin typeface="Calibri"/>
                <a:ea typeface="Calibri"/>
                <a:cs typeface="Calibri"/>
                <a:sym typeface="Calibri"/>
              </a:rPr>
              <a:t>]</a:t>
            </a:r>
            <a:r>
              <a:rPr i="1" lang="ru-RU" sz="2000">
                <a:latin typeface="Calibri"/>
                <a:ea typeface="Calibri"/>
                <a:cs typeface="Calibri"/>
                <a:sym typeface="Calibri"/>
              </a:rPr>
              <a:t>,</a:t>
            </a:r>
            <a:endParaRPr/>
          </a:p>
          <a:p>
            <a:pPr indent="-282575" lvl="0" marL="365125" rtl="0" algn="l">
              <a:spcBef>
                <a:spcPts val="600"/>
              </a:spcBef>
              <a:spcAft>
                <a:spcPts val="0"/>
              </a:spcAft>
              <a:buSzPts val="1600"/>
              <a:buFont typeface="Noto Sans Symbols"/>
              <a:buNone/>
            </a:pPr>
            <a:r>
              <a:rPr lang="ru-RU" sz="2000">
                <a:latin typeface="Calibri"/>
                <a:ea typeface="Calibri"/>
                <a:cs typeface="Calibri"/>
                <a:sym typeface="Calibri"/>
              </a:rPr>
              <a:t>где </a:t>
            </a:r>
            <a:r>
              <a:rPr i="1" lang="ru-RU" sz="2000">
                <a:latin typeface="Calibri"/>
                <a:ea typeface="Calibri"/>
                <a:cs typeface="Calibri"/>
                <a:sym typeface="Calibri"/>
              </a:rPr>
              <a:t>ε</a:t>
            </a:r>
            <a:r>
              <a:rPr lang="ru-RU" sz="2000">
                <a:latin typeface="Calibri"/>
                <a:ea typeface="Calibri"/>
                <a:cs typeface="Calibri"/>
                <a:sym typeface="Calibri"/>
              </a:rPr>
              <a:t> = </a:t>
            </a:r>
            <a:r>
              <a:rPr i="1" lang="ru-RU" sz="2000">
                <a:latin typeface="Calibri"/>
                <a:ea typeface="Calibri"/>
                <a:cs typeface="Calibri"/>
                <a:sym typeface="Calibri"/>
              </a:rPr>
              <a:t>b</a:t>
            </a:r>
            <a:r>
              <a:rPr baseline="30000" i="1" lang="ru-RU" sz="2000">
                <a:latin typeface="Calibri"/>
                <a:ea typeface="Calibri"/>
                <a:cs typeface="Calibri"/>
                <a:sym typeface="Calibri"/>
              </a:rPr>
              <a:t>–k</a:t>
            </a:r>
            <a:r>
              <a:rPr i="1" lang="ru-RU" sz="2000">
                <a:latin typeface="Calibri"/>
                <a:ea typeface="Calibri"/>
                <a:cs typeface="Calibri"/>
                <a:sym typeface="Calibri"/>
              </a:rPr>
              <a:t> </a:t>
            </a:r>
            <a:r>
              <a:rPr lang="ru-RU" sz="2000">
                <a:latin typeface="Calibri"/>
                <a:ea typeface="Calibri"/>
                <a:cs typeface="Calibri"/>
                <a:sym typeface="Calibri"/>
              </a:rPr>
              <a:t>—максимальная абсолютная погрешность, равная расстоянию между представителями, равномерная вдоль всей числовой оси</a:t>
            </a:r>
            <a:r>
              <a:rPr lang="ru-RU">
                <a:latin typeface="Calibri"/>
                <a:ea typeface="Calibri"/>
                <a:cs typeface="Calibri"/>
                <a:sym typeface="Calibri"/>
              </a:rPr>
              <a:t>.</a:t>
            </a:r>
            <a:endParaRPr/>
          </a:p>
        </p:txBody>
      </p:sp>
      <p:cxnSp>
        <p:nvCxnSpPr>
          <p:cNvPr id="219" name="Google Shape;219;p27"/>
          <p:cNvCxnSpPr/>
          <p:nvPr/>
        </p:nvCxnSpPr>
        <p:spPr>
          <a:xfrm>
            <a:off x="2143108" y="5286388"/>
            <a:ext cx="6072230" cy="1588"/>
          </a:xfrm>
          <a:prstGeom prst="straightConnector1">
            <a:avLst/>
          </a:prstGeom>
          <a:noFill/>
          <a:ln cap="flat" cmpd="sng" w="25400">
            <a:solidFill>
              <a:schemeClr val="accent1"/>
            </a:solidFill>
            <a:prstDash val="solid"/>
            <a:round/>
            <a:headEnd len="med" w="med" type="oval"/>
            <a:tailEnd len="med" w="med" type="oval"/>
          </a:ln>
        </p:spPr>
      </p:cxnSp>
      <p:cxnSp>
        <p:nvCxnSpPr>
          <p:cNvPr id="220" name="Google Shape;220;p27"/>
          <p:cNvCxnSpPr/>
          <p:nvPr/>
        </p:nvCxnSpPr>
        <p:spPr>
          <a:xfrm rot="5400000">
            <a:off x="242965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21" name="Google Shape;221;p27"/>
          <p:cNvCxnSpPr/>
          <p:nvPr/>
        </p:nvCxnSpPr>
        <p:spPr>
          <a:xfrm rot="5400000">
            <a:off x="3715538"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22" name="Google Shape;222;p27"/>
          <p:cNvCxnSpPr/>
          <p:nvPr/>
        </p:nvCxnSpPr>
        <p:spPr>
          <a:xfrm rot="5400000">
            <a:off x="528717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23" name="Google Shape;223;p27"/>
          <p:cNvCxnSpPr/>
          <p:nvPr/>
        </p:nvCxnSpPr>
        <p:spPr>
          <a:xfrm rot="5400000">
            <a:off x="6644496"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24" name="Google Shape;224;p27"/>
          <p:cNvCxnSpPr/>
          <p:nvPr/>
        </p:nvCxnSpPr>
        <p:spPr>
          <a:xfrm rot="5400000">
            <a:off x="7858942"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25" name="Google Shape;225;p27"/>
          <p:cNvSpPr/>
          <p:nvPr/>
        </p:nvSpPr>
        <p:spPr>
          <a:xfrm>
            <a:off x="3857620"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26" name="Google Shape;226;p27"/>
          <p:cNvSpPr/>
          <p:nvPr/>
        </p:nvSpPr>
        <p:spPr>
          <a:xfrm flipH="1">
            <a:off x="5357818" y="5286388"/>
            <a:ext cx="71438" cy="71438"/>
          </a:xfrm>
          <a:prstGeom prst="flowChartConnector">
            <a:avLst/>
          </a:prstGeom>
          <a:solidFill>
            <a:srgbClr val="FF0000"/>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27" name="Google Shape;227;p27"/>
          <p:cNvSpPr txBox="1"/>
          <p:nvPr/>
        </p:nvSpPr>
        <p:spPr>
          <a:xfrm>
            <a:off x="3786182" y="4857760"/>
            <a:ext cx="269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28" name="Google Shape;228;p27"/>
          <p:cNvSpPr txBox="1"/>
          <p:nvPr/>
        </p:nvSpPr>
        <p:spPr>
          <a:xfrm>
            <a:off x="5072066" y="4857760"/>
            <a:ext cx="5309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r+ε</a:t>
            </a:r>
            <a:endParaRPr i="1" sz="2000">
              <a:solidFill>
                <a:schemeClr val="dk1"/>
              </a:solidFill>
              <a:latin typeface="Arial"/>
              <a:ea typeface="Arial"/>
              <a:cs typeface="Arial"/>
              <a:sym typeface="Arial"/>
            </a:endParaRPr>
          </a:p>
        </p:txBody>
      </p:sp>
      <p:sp>
        <p:nvSpPr>
          <p:cNvPr id="229" name="Google Shape;229;p27"/>
          <p:cNvSpPr txBox="1"/>
          <p:nvPr/>
        </p:nvSpPr>
        <p:spPr>
          <a:xfrm>
            <a:off x="4643438" y="5500702"/>
            <a:ext cx="296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endParaRPr i="1" sz="2000">
              <a:solidFill>
                <a:schemeClr val="dk1"/>
              </a:solidFill>
              <a:latin typeface="Arial"/>
              <a:ea typeface="Arial"/>
              <a:cs typeface="Arial"/>
              <a:sym typeface="Arial"/>
            </a:endParaRPr>
          </a:p>
        </p:txBody>
      </p:sp>
      <p:cxnSp>
        <p:nvCxnSpPr>
          <p:cNvPr id="230" name="Google Shape;230;p27"/>
          <p:cNvCxnSpPr>
            <a:stCxn id="225" idx="5"/>
            <a:endCxn id="226" idx="3"/>
          </p:cNvCxnSpPr>
          <p:nvPr/>
        </p:nvCxnSpPr>
        <p:spPr>
          <a:xfrm flipH="1" rot="-5400000">
            <a:off x="4663496" y="4592002"/>
            <a:ext cx="10500" cy="1500300"/>
          </a:xfrm>
          <a:prstGeom prst="curvedConnector3">
            <a:avLst>
              <a:gd fmla="val 2376417" name="adj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435100" y="274638"/>
            <a:ext cx="7499350"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Второй способ разбиения</a:t>
            </a:r>
            <a:endParaRPr/>
          </a:p>
        </p:txBody>
      </p:sp>
      <p:sp>
        <p:nvSpPr>
          <p:cNvPr id="236" name="Google Shape;236;p28"/>
          <p:cNvSpPr txBox="1"/>
          <p:nvPr>
            <p:ph idx="1" type="body"/>
          </p:nvPr>
        </p:nvSpPr>
        <p:spPr>
          <a:xfrm>
            <a:off x="1435100" y="1447800"/>
            <a:ext cx="7499350" cy="2195514"/>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усечение после разряда – </a:t>
            </a:r>
            <a:r>
              <a:rPr i="1" lang="ru-RU" sz="2000">
                <a:latin typeface="Calibri"/>
                <a:ea typeface="Calibri"/>
                <a:cs typeface="Calibri"/>
                <a:sym typeface="Calibri"/>
              </a:rPr>
              <a:t>k </a:t>
            </a:r>
            <a:r>
              <a:rPr lang="ru-RU" sz="2000">
                <a:latin typeface="Calibri"/>
                <a:ea typeface="Calibri"/>
                <a:cs typeface="Calibri"/>
                <a:sym typeface="Calibri"/>
              </a:rPr>
              <a:t>с округлением по  – </a:t>
            </a:r>
            <a:r>
              <a:rPr i="1" lang="ru-RU" sz="2000">
                <a:latin typeface="Calibri"/>
                <a:ea typeface="Calibri"/>
                <a:cs typeface="Calibri"/>
                <a:sym typeface="Calibri"/>
              </a:rPr>
              <a:t>k–</a:t>
            </a:r>
            <a:r>
              <a:rPr lang="ru-RU" sz="2000">
                <a:latin typeface="Calibri"/>
                <a:ea typeface="Calibri"/>
                <a:cs typeface="Calibri"/>
                <a:sym typeface="Calibri"/>
              </a:rPr>
              <a:t>1-му разряду </a:t>
            </a:r>
            <a:endParaRPr/>
          </a:p>
          <a:p>
            <a:pPr indent="-282575" lvl="0" marL="365125" rtl="0" algn="l">
              <a:spcBef>
                <a:spcPts val="600"/>
              </a:spcBef>
              <a:spcAft>
                <a:spcPts val="0"/>
              </a:spcAft>
              <a:buSzPts val="1600"/>
              <a:buNone/>
            </a:pPr>
            <a:r>
              <a:rPr lang="ru-RU" sz="2000">
                <a:latin typeface="Calibri"/>
                <a:ea typeface="Calibri"/>
                <a:cs typeface="Calibri"/>
                <a:sym typeface="Calibri"/>
              </a:rPr>
              <a:t>— приводит к представлению числом </a:t>
            </a:r>
            <a:r>
              <a:rPr i="1" lang="ru-RU" sz="2000">
                <a:latin typeface="Calibri"/>
                <a:ea typeface="Calibri"/>
                <a:cs typeface="Calibri"/>
                <a:sym typeface="Calibri"/>
              </a:rPr>
              <a:t>r </a:t>
            </a:r>
            <a:r>
              <a:rPr lang="ru-RU" sz="2000">
                <a:latin typeface="Calibri"/>
                <a:ea typeface="Calibri"/>
                <a:cs typeface="Calibri"/>
                <a:sym typeface="Calibri"/>
              </a:rPr>
              <a:t>симметричного интервала [</a:t>
            </a:r>
            <a:r>
              <a:rPr i="1" lang="ru-RU" sz="2000">
                <a:latin typeface="Calibri"/>
                <a:ea typeface="Calibri"/>
                <a:cs typeface="Calibri"/>
                <a:sym typeface="Calibri"/>
              </a:rPr>
              <a:t>r </a:t>
            </a:r>
            <a:r>
              <a:rPr lang="ru-RU" sz="2000">
                <a:latin typeface="Calibri"/>
                <a:ea typeface="Calibri"/>
                <a:cs typeface="Calibri"/>
                <a:sym typeface="Calibri"/>
              </a:rPr>
              <a:t>–</a:t>
            </a:r>
            <a:r>
              <a:rPr i="1" lang="ru-RU" sz="2000">
                <a:latin typeface="Calibri"/>
                <a:ea typeface="Calibri"/>
                <a:cs typeface="Calibri"/>
                <a:sym typeface="Calibri"/>
              </a:rPr>
              <a:t> ε ... r </a:t>
            </a:r>
            <a:r>
              <a:rPr lang="ru-RU" sz="2000">
                <a:latin typeface="Calibri"/>
                <a:ea typeface="Calibri"/>
                <a:cs typeface="Calibri"/>
                <a:sym typeface="Calibri"/>
              </a:rPr>
              <a:t>+</a:t>
            </a:r>
            <a:r>
              <a:rPr i="1" lang="ru-RU" sz="2000">
                <a:latin typeface="Calibri"/>
                <a:ea typeface="Calibri"/>
                <a:cs typeface="Calibri"/>
                <a:sym typeface="Calibri"/>
              </a:rPr>
              <a:t> ε</a:t>
            </a:r>
            <a:r>
              <a:rPr lang="ru-RU" sz="2000">
                <a:latin typeface="Calibri"/>
                <a:ea typeface="Calibri"/>
                <a:cs typeface="Calibri"/>
                <a:sym typeface="Calibri"/>
              </a:rPr>
              <a:t>], </a:t>
            </a:r>
            <a:endParaRPr/>
          </a:p>
          <a:p>
            <a:pPr indent="-282575" lvl="0" marL="365125" rtl="0" algn="l">
              <a:spcBef>
                <a:spcPts val="600"/>
              </a:spcBef>
              <a:spcAft>
                <a:spcPts val="0"/>
              </a:spcAft>
              <a:buSzPts val="1600"/>
              <a:buNone/>
            </a:pPr>
            <a:r>
              <a:rPr lang="ru-RU" sz="2000">
                <a:latin typeface="Calibri"/>
                <a:ea typeface="Calibri"/>
                <a:cs typeface="Calibri"/>
                <a:sym typeface="Calibri"/>
              </a:rPr>
              <a:t>где </a:t>
            </a:r>
            <a:r>
              <a:rPr i="1" lang="ru-RU" sz="2000">
                <a:latin typeface="Calibri"/>
                <a:ea typeface="Calibri"/>
                <a:cs typeface="Calibri"/>
                <a:sym typeface="Calibri"/>
              </a:rPr>
              <a:t>ε</a:t>
            </a:r>
            <a:r>
              <a:rPr lang="ru-RU" sz="2000">
                <a:latin typeface="Calibri"/>
                <a:ea typeface="Calibri"/>
                <a:cs typeface="Calibri"/>
                <a:sym typeface="Calibri"/>
              </a:rPr>
              <a:t> = </a:t>
            </a:r>
            <a:r>
              <a:rPr i="1" lang="ru-RU" sz="2000">
                <a:latin typeface="Calibri"/>
                <a:ea typeface="Calibri"/>
                <a:cs typeface="Calibri"/>
                <a:sym typeface="Calibri"/>
              </a:rPr>
              <a:t>b</a:t>
            </a:r>
            <a:r>
              <a:rPr baseline="30000" i="1" lang="ru-RU" sz="2000">
                <a:latin typeface="Calibri"/>
                <a:ea typeface="Calibri"/>
                <a:cs typeface="Calibri"/>
                <a:sym typeface="Calibri"/>
              </a:rPr>
              <a:t>–k</a:t>
            </a:r>
            <a:r>
              <a:rPr i="1" lang="ru-RU" sz="2000">
                <a:latin typeface="Calibri"/>
                <a:ea typeface="Calibri"/>
                <a:cs typeface="Calibri"/>
                <a:sym typeface="Calibri"/>
              </a:rPr>
              <a:t> </a:t>
            </a:r>
            <a:r>
              <a:rPr lang="ru-RU" sz="2000">
                <a:latin typeface="Calibri"/>
                <a:ea typeface="Calibri"/>
                <a:cs typeface="Calibri"/>
                <a:sym typeface="Calibri"/>
              </a:rPr>
              <a:t>/2, </a:t>
            </a:r>
            <a:endParaRPr/>
          </a:p>
          <a:p>
            <a:pPr indent="-282575" lvl="0" marL="365125" rtl="0" algn="l">
              <a:spcBef>
                <a:spcPts val="600"/>
              </a:spcBef>
              <a:spcAft>
                <a:spcPts val="0"/>
              </a:spcAft>
              <a:buSzPts val="1600"/>
              <a:buNone/>
            </a:pPr>
            <a:r>
              <a:rPr lang="ru-RU" sz="2000">
                <a:latin typeface="Calibri"/>
                <a:ea typeface="Calibri"/>
                <a:cs typeface="Calibri"/>
                <a:sym typeface="Calibri"/>
              </a:rPr>
              <a:t>и дает вдвое меньшую оценку максимальной абсолютной погрешности при том же расстоянии между представителями.</a:t>
            </a:r>
            <a:endParaRPr sz="2000">
              <a:latin typeface="Calibri"/>
              <a:ea typeface="Calibri"/>
              <a:cs typeface="Calibri"/>
              <a:sym typeface="Calibri"/>
            </a:endParaRPr>
          </a:p>
        </p:txBody>
      </p:sp>
      <p:cxnSp>
        <p:nvCxnSpPr>
          <p:cNvPr id="237" name="Google Shape;237;p28"/>
          <p:cNvCxnSpPr/>
          <p:nvPr/>
        </p:nvCxnSpPr>
        <p:spPr>
          <a:xfrm>
            <a:off x="2214546" y="5286388"/>
            <a:ext cx="6072230" cy="1588"/>
          </a:xfrm>
          <a:prstGeom prst="straightConnector1">
            <a:avLst/>
          </a:prstGeom>
          <a:noFill/>
          <a:ln cap="flat" cmpd="sng" w="25400">
            <a:solidFill>
              <a:schemeClr val="accent1"/>
            </a:solidFill>
            <a:prstDash val="solid"/>
            <a:round/>
            <a:headEnd len="med" w="med" type="oval"/>
            <a:tailEnd len="med" w="med" type="oval"/>
          </a:ln>
        </p:spPr>
      </p:cxnSp>
      <p:cxnSp>
        <p:nvCxnSpPr>
          <p:cNvPr id="238" name="Google Shape;238;p28"/>
          <p:cNvCxnSpPr/>
          <p:nvPr/>
        </p:nvCxnSpPr>
        <p:spPr>
          <a:xfrm rot="5400000">
            <a:off x="242965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39" name="Google Shape;239;p28"/>
          <p:cNvCxnSpPr/>
          <p:nvPr/>
        </p:nvCxnSpPr>
        <p:spPr>
          <a:xfrm rot="5400000">
            <a:off x="3715538"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40" name="Google Shape;240;p28"/>
          <p:cNvCxnSpPr/>
          <p:nvPr/>
        </p:nvCxnSpPr>
        <p:spPr>
          <a:xfrm rot="5400000">
            <a:off x="528717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41" name="Google Shape;241;p28"/>
          <p:cNvCxnSpPr/>
          <p:nvPr/>
        </p:nvCxnSpPr>
        <p:spPr>
          <a:xfrm rot="5400000">
            <a:off x="6644496"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42" name="Google Shape;242;p28"/>
          <p:cNvCxnSpPr/>
          <p:nvPr/>
        </p:nvCxnSpPr>
        <p:spPr>
          <a:xfrm rot="5400000">
            <a:off x="7858942"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43" name="Google Shape;243;p28"/>
          <p:cNvSpPr/>
          <p:nvPr/>
        </p:nvSpPr>
        <p:spPr>
          <a:xfrm>
            <a:off x="4572000"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44" name="Google Shape;244;p28"/>
          <p:cNvSpPr/>
          <p:nvPr/>
        </p:nvSpPr>
        <p:spPr>
          <a:xfrm>
            <a:off x="5357818" y="5214950"/>
            <a:ext cx="71438" cy="142876"/>
          </a:xfrm>
          <a:prstGeom prst="flowChartConnector">
            <a:avLst/>
          </a:prstGeom>
          <a:solidFill>
            <a:srgbClr val="000000"/>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45" name="Google Shape;245;p28"/>
          <p:cNvSpPr txBox="1"/>
          <p:nvPr/>
        </p:nvSpPr>
        <p:spPr>
          <a:xfrm>
            <a:off x="4429124" y="4857760"/>
            <a:ext cx="269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46" name="Google Shape;246;p28"/>
          <p:cNvSpPr txBox="1"/>
          <p:nvPr/>
        </p:nvSpPr>
        <p:spPr>
          <a:xfrm>
            <a:off x="5072066" y="4857760"/>
            <a:ext cx="5309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r+ε</a:t>
            </a:r>
            <a:endParaRPr i="1" sz="2000">
              <a:solidFill>
                <a:schemeClr val="dk1"/>
              </a:solidFill>
              <a:latin typeface="Arial"/>
              <a:ea typeface="Arial"/>
              <a:cs typeface="Arial"/>
              <a:sym typeface="Arial"/>
            </a:endParaRPr>
          </a:p>
        </p:txBody>
      </p:sp>
      <p:sp>
        <p:nvSpPr>
          <p:cNvPr id="247" name="Google Shape;247;p28"/>
          <p:cNvSpPr txBox="1"/>
          <p:nvPr/>
        </p:nvSpPr>
        <p:spPr>
          <a:xfrm>
            <a:off x="4929190" y="5572140"/>
            <a:ext cx="296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endParaRPr i="1" sz="2000">
              <a:solidFill>
                <a:schemeClr val="dk1"/>
              </a:solidFill>
              <a:latin typeface="Arial"/>
              <a:ea typeface="Arial"/>
              <a:cs typeface="Arial"/>
              <a:sym typeface="Arial"/>
            </a:endParaRPr>
          </a:p>
        </p:txBody>
      </p:sp>
      <p:cxnSp>
        <p:nvCxnSpPr>
          <p:cNvPr id="248" name="Google Shape;248;p28"/>
          <p:cNvCxnSpPr>
            <a:stCxn id="243" idx="5"/>
            <a:endCxn id="244" idx="3"/>
          </p:cNvCxnSpPr>
          <p:nvPr/>
        </p:nvCxnSpPr>
        <p:spPr>
          <a:xfrm flipH="1" rot="-5400000">
            <a:off x="5000326" y="4969552"/>
            <a:ext cx="600" cy="735300"/>
          </a:xfrm>
          <a:prstGeom prst="curvedConnector3">
            <a:avLst>
              <a:gd fmla="val 41454950" name="adj1"/>
            </a:avLst>
          </a:prstGeom>
          <a:noFill/>
          <a:ln cap="flat" cmpd="sng" w="9525">
            <a:solidFill>
              <a:schemeClr val="accent1"/>
            </a:solidFill>
            <a:prstDash val="solid"/>
            <a:round/>
            <a:headEnd len="sm" w="sm" type="none"/>
            <a:tailEnd len="sm" w="sm" type="none"/>
          </a:ln>
        </p:spPr>
      </p:cxnSp>
      <p:sp>
        <p:nvSpPr>
          <p:cNvPr id="249" name="Google Shape;249;p28"/>
          <p:cNvSpPr/>
          <p:nvPr/>
        </p:nvSpPr>
        <p:spPr>
          <a:xfrm>
            <a:off x="3786182"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50" name="Google Shape;250;p28"/>
          <p:cNvSpPr txBox="1"/>
          <p:nvPr/>
        </p:nvSpPr>
        <p:spPr>
          <a:xfrm>
            <a:off x="4071934" y="5572140"/>
            <a:ext cx="296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endParaRPr i="1" sz="2000">
              <a:solidFill>
                <a:schemeClr val="dk1"/>
              </a:solidFill>
              <a:latin typeface="Arial"/>
              <a:ea typeface="Arial"/>
              <a:cs typeface="Arial"/>
              <a:sym typeface="Arial"/>
            </a:endParaRPr>
          </a:p>
        </p:txBody>
      </p:sp>
      <p:cxnSp>
        <p:nvCxnSpPr>
          <p:cNvPr id="251" name="Google Shape;251;p28"/>
          <p:cNvCxnSpPr>
            <a:stCxn id="249" idx="5"/>
            <a:endCxn id="243" idx="3"/>
          </p:cNvCxnSpPr>
          <p:nvPr/>
        </p:nvCxnSpPr>
        <p:spPr>
          <a:xfrm flipH="1" rot="-5400000">
            <a:off x="4214508" y="4969552"/>
            <a:ext cx="600" cy="735300"/>
          </a:xfrm>
          <a:prstGeom prst="curvedConnector3">
            <a:avLst>
              <a:gd fmla="val 41454950" name="adj1"/>
            </a:avLst>
          </a:prstGeom>
          <a:noFill/>
          <a:ln cap="flat" cmpd="sng" w="9525">
            <a:solidFill>
              <a:schemeClr val="accent1"/>
            </a:solidFill>
            <a:prstDash val="solid"/>
            <a:round/>
            <a:headEnd len="sm" w="sm" type="none"/>
            <a:tailEnd len="sm" w="sm" type="none"/>
          </a:ln>
        </p:spPr>
      </p:cxnSp>
      <p:sp>
        <p:nvSpPr>
          <p:cNvPr id="252" name="Google Shape;252;p28"/>
          <p:cNvSpPr txBox="1"/>
          <p:nvPr/>
        </p:nvSpPr>
        <p:spPr>
          <a:xfrm>
            <a:off x="3500430" y="4786322"/>
            <a:ext cx="4621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r-ε</a:t>
            </a:r>
            <a:endParaRPr i="1"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Третий способ разбиения</a:t>
            </a:r>
            <a:endParaRPr/>
          </a:p>
        </p:txBody>
      </p:sp>
      <p:sp>
        <p:nvSpPr>
          <p:cNvPr id="258" name="Google Shape;258;p29"/>
          <p:cNvSpPr txBox="1"/>
          <p:nvPr>
            <p:ph idx="1" type="body"/>
          </p:nvPr>
        </p:nvSpPr>
        <p:spPr>
          <a:xfrm>
            <a:off x="1435100" y="1447800"/>
            <a:ext cx="7499350" cy="3124208"/>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усечение после </a:t>
            </a:r>
            <a:r>
              <a:rPr i="1" lang="ru-RU" sz="2000">
                <a:latin typeface="Calibri"/>
                <a:ea typeface="Calibri"/>
                <a:cs typeface="Calibri"/>
                <a:sym typeface="Calibri"/>
              </a:rPr>
              <a:t>k старших значащих </a:t>
            </a:r>
            <a:r>
              <a:rPr lang="ru-RU" sz="2000">
                <a:latin typeface="Calibri"/>
                <a:ea typeface="Calibri"/>
                <a:cs typeface="Calibri"/>
                <a:sym typeface="Calibri"/>
              </a:rPr>
              <a:t>разрядов числа с округлением — приводит к неравномерным по ширине сводимым интервалам, сгущающимся вокруг нуля: </a:t>
            </a:r>
            <a:endParaRPr/>
          </a:p>
          <a:p>
            <a:pPr indent="-282575" lvl="0" marL="365125" rtl="0" algn="l">
              <a:spcBef>
                <a:spcPts val="600"/>
              </a:spcBef>
              <a:spcAft>
                <a:spcPts val="0"/>
              </a:spcAft>
              <a:buSzPts val="1600"/>
              <a:buNone/>
            </a:pPr>
            <a:r>
              <a:rPr lang="ru-RU" sz="2000">
                <a:latin typeface="Calibri"/>
                <a:ea typeface="Calibri"/>
                <a:cs typeface="Calibri"/>
                <a:sym typeface="Calibri"/>
              </a:rPr>
              <a:t>число </a:t>
            </a:r>
            <a:r>
              <a:rPr i="1" lang="ru-RU" sz="2000">
                <a:latin typeface="Calibri"/>
                <a:ea typeface="Calibri"/>
                <a:cs typeface="Calibri"/>
                <a:sym typeface="Calibri"/>
              </a:rPr>
              <a:t>r </a:t>
            </a:r>
            <a:r>
              <a:rPr lang="ru-RU" sz="2000">
                <a:latin typeface="Calibri"/>
                <a:ea typeface="Calibri"/>
                <a:cs typeface="Calibri"/>
                <a:sym typeface="Calibri"/>
              </a:rPr>
              <a:t>представляет интервал [</a:t>
            </a:r>
            <a:r>
              <a:rPr i="1" lang="ru-RU" sz="2000">
                <a:latin typeface="Calibri"/>
                <a:ea typeface="Calibri"/>
                <a:cs typeface="Calibri"/>
                <a:sym typeface="Calibri"/>
              </a:rPr>
              <a:t>r – ε</a:t>
            </a:r>
            <a:r>
              <a:rPr baseline="-25000" i="1" lang="ru-RU" sz="2000">
                <a:latin typeface="Calibri"/>
                <a:ea typeface="Calibri"/>
                <a:cs typeface="Calibri"/>
                <a:sym typeface="Calibri"/>
              </a:rPr>
              <a:t>r  </a:t>
            </a:r>
            <a:r>
              <a:rPr i="1" lang="ru-RU" sz="2000">
                <a:latin typeface="Calibri"/>
                <a:ea typeface="Calibri"/>
                <a:cs typeface="Calibri"/>
                <a:sym typeface="Calibri"/>
              </a:rPr>
              <a:t>... r + ε</a:t>
            </a:r>
            <a:r>
              <a:rPr baseline="-25000" i="1" lang="ru-RU" sz="2000">
                <a:latin typeface="Calibri"/>
                <a:ea typeface="Calibri"/>
                <a:cs typeface="Calibri"/>
                <a:sym typeface="Calibri"/>
              </a:rPr>
              <a:t>r</a:t>
            </a:r>
            <a:r>
              <a:rPr lang="ru-RU" sz="2000">
                <a:latin typeface="Calibri"/>
                <a:ea typeface="Calibri"/>
                <a:cs typeface="Calibri"/>
                <a:sym typeface="Calibri"/>
              </a:rPr>
              <a:t>]</a:t>
            </a:r>
            <a:r>
              <a:rPr i="1" lang="ru-RU" sz="2000">
                <a:latin typeface="Calibri"/>
                <a:ea typeface="Calibri"/>
                <a:cs typeface="Calibri"/>
                <a:sym typeface="Calibri"/>
              </a:rPr>
              <a:t>,</a:t>
            </a:r>
            <a:endParaRPr/>
          </a:p>
          <a:p>
            <a:pPr indent="-282575" lvl="0" marL="365125" rtl="0" algn="l">
              <a:spcBef>
                <a:spcPts val="600"/>
              </a:spcBef>
              <a:spcAft>
                <a:spcPts val="0"/>
              </a:spcAft>
              <a:buSzPts val="1600"/>
              <a:buNone/>
            </a:pPr>
            <a:r>
              <a:rPr i="1" lang="ru-RU" sz="2000">
                <a:latin typeface="Calibri"/>
                <a:ea typeface="Calibri"/>
                <a:cs typeface="Calibri"/>
                <a:sym typeface="Calibri"/>
              </a:rPr>
              <a:t> </a:t>
            </a:r>
            <a:r>
              <a:rPr lang="ru-RU" sz="2000">
                <a:latin typeface="Calibri"/>
                <a:ea typeface="Calibri"/>
                <a:cs typeface="Calibri"/>
                <a:sym typeface="Calibri"/>
              </a:rPr>
              <a:t>где </a:t>
            </a:r>
            <a:r>
              <a:rPr i="1" lang="ru-RU" sz="2000">
                <a:latin typeface="Calibri"/>
                <a:ea typeface="Calibri"/>
                <a:cs typeface="Calibri"/>
                <a:sym typeface="Calibri"/>
              </a:rPr>
              <a:t>ε</a:t>
            </a:r>
            <a:r>
              <a:rPr baseline="-25000" i="1" lang="ru-RU" sz="2000">
                <a:latin typeface="Calibri"/>
                <a:ea typeface="Calibri"/>
                <a:cs typeface="Calibri"/>
                <a:sym typeface="Calibri"/>
              </a:rPr>
              <a:t>r</a:t>
            </a:r>
            <a:r>
              <a:rPr i="1" lang="ru-RU" sz="2000">
                <a:latin typeface="Calibri"/>
                <a:ea typeface="Calibri"/>
                <a:cs typeface="Calibri"/>
                <a:sym typeface="Calibri"/>
              </a:rPr>
              <a:t> = b</a:t>
            </a:r>
            <a:r>
              <a:rPr baseline="30000" i="1" lang="ru-RU" sz="2000">
                <a:latin typeface="Calibri"/>
                <a:ea typeface="Calibri"/>
                <a:cs typeface="Calibri"/>
                <a:sym typeface="Calibri"/>
              </a:rPr>
              <a:t>–k+p</a:t>
            </a:r>
            <a:r>
              <a:rPr i="1" lang="ru-RU" sz="2000">
                <a:latin typeface="Calibri"/>
                <a:ea typeface="Calibri"/>
                <a:cs typeface="Calibri"/>
                <a:sym typeface="Calibri"/>
              </a:rPr>
              <a:t>/</a:t>
            </a:r>
            <a:r>
              <a:rPr lang="ru-RU" sz="2000">
                <a:latin typeface="Calibri"/>
                <a:ea typeface="Calibri"/>
                <a:cs typeface="Calibri"/>
                <a:sym typeface="Calibri"/>
              </a:rPr>
              <a:t>2</a:t>
            </a:r>
            <a:r>
              <a:rPr i="1" lang="ru-RU" sz="2000">
                <a:latin typeface="Calibri"/>
                <a:ea typeface="Calibri"/>
                <a:cs typeface="Calibri"/>
                <a:sym typeface="Calibri"/>
              </a:rPr>
              <a:t>, p — </a:t>
            </a:r>
            <a:r>
              <a:rPr lang="ru-RU" sz="2000">
                <a:latin typeface="Calibri"/>
                <a:ea typeface="Calibri"/>
                <a:cs typeface="Calibri"/>
                <a:sym typeface="Calibri"/>
              </a:rPr>
              <a:t>порядок нормализованного вещественного числа </a:t>
            </a:r>
            <a:r>
              <a:rPr i="1" lang="ru-RU" sz="2000">
                <a:latin typeface="Calibri"/>
                <a:ea typeface="Calibri"/>
                <a:cs typeface="Calibri"/>
                <a:sym typeface="Calibri"/>
              </a:rPr>
              <a:t>r. </a:t>
            </a:r>
            <a:endParaRPr/>
          </a:p>
          <a:p>
            <a:pPr indent="-282575" lvl="0" marL="365125" rtl="0" algn="l">
              <a:spcBef>
                <a:spcPts val="600"/>
              </a:spcBef>
              <a:spcAft>
                <a:spcPts val="0"/>
              </a:spcAft>
              <a:buSzPts val="1600"/>
              <a:buNone/>
            </a:pPr>
            <a:r>
              <a:rPr lang="ru-RU" sz="2000">
                <a:latin typeface="Calibri"/>
                <a:ea typeface="Calibri"/>
                <a:cs typeface="Calibri"/>
                <a:sym typeface="Calibri"/>
              </a:rPr>
              <a:t>Погрешность представления здесь </a:t>
            </a:r>
            <a:r>
              <a:rPr i="1" lang="ru-RU" sz="2000">
                <a:latin typeface="Calibri"/>
                <a:ea typeface="Calibri"/>
                <a:cs typeface="Calibri"/>
                <a:sym typeface="Calibri"/>
              </a:rPr>
              <a:t>относительная, </a:t>
            </a:r>
            <a:r>
              <a:rPr lang="ru-RU" sz="2000">
                <a:latin typeface="Calibri"/>
                <a:ea typeface="Calibri"/>
                <a:cs typeface="Calibri"/>
                <a:sym typeface="Calibri"/>
              </a:rPr>
              <a:t>так как зависит от абсолютной величины числа.</a:t>
            </a:r>
            <a:endParaRPr sz="2000">
              <a:latin typeface="Calibri"/>
              <a:ea typeface="Calibri"/>
              <a:cs typeface="Calibri"/>
              <a:sym typeface="Calibri"/>
            </a:endParaRPr>
          </a:p>
        </p:txBody>
      </p:sp>
      <p:cxnSp>
        <p:nvCxnSpPr>
          <p:cNvPr id="259" name="Google Shape;259;p29"/>
          <p:cNvCxnSpPr/>
          <p:nvPr/>
        </p:nvCxnSpPr>
        <p:spPr>
          <a:xfrm>
            <a:off x="1000100" y="5286388"/>
            <a:ext cx="7572428" cy="1588"/>
          </a:xfrm>
          <a:prstGeom prst="straightConnector1">
            <a:avLst/>
          </a:prstGeom>
          <a:noFill/>
          <a:ln cap="flat" cmpd="sng" w="25400">
            <a:solidFill>
              <a:schemeClr val="accent1"/>
            </a:solidFill>
            <a:prstDash val="solid"/>
            <a:round/>
            <a:headEnd len="sm" w="sm" type="none"/>
            <a:tailEnd len="sm" w="sm" type="none"/>
          </a:ln>
        </p:spPr>
      </p:cxnSp>
      <p:cxnSp>
        <p:nvCxnSpPr>
          <p:cNvPr id="260" name="Google Shape;260;p29"/>
          <p:cNvCxnSpPr/>
          <p:nvPr/>
        </p:nvCxnSpPr>
        <p:spPr>
          <a:xfrm rot="5400000">
            <a:off x="3286910"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61" name="Google Shape;261;p29"/>
          <p:cNvCxnSpPr/>
          <p:nvPr/>
        </p:nvCxnSpPr>
        <p:spPr>
          <a:xfrm rot="5400000">
            <a:off x="3715538"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62" name="Google Shape;262;p29"/>
          <p:cNvCxnSpPr/>
          <p:nvPr/>
        </p:nvCxnSpPr>
        <p:spPr>
          <a:xfrm rot="5400000">
            <a:off x="528717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63" name="Google Shape;263;p29"/>
          <p:cNvCxnSpPr/>
          <p:nvPr/>
        </p:nvCxnSpPr>
        <p:spPr>
          <a:xfrm rot="5400000">
            <a:off x="7001686"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64" name="Google Shape;264;p29"/>
          <p:cNvCxnSpPr/>
          <p:nvPr/>
        </p:nvCxnSpPr>
        <p:spPr>
          <a:xfrm rot="5400000">
            <a:off x="3072596"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65" name="Google Shape;265;p29"/>
          <p:cNvSpPr/>
          <p:nvPr/>
        </p:nvSpPr>
        <p:spPr>
          <a:xfrm>
            <a:off x="4572000"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66" name="Google Shape;266;p29"/>
          <p:cNvSpPr/>
          <p:nvPr/>
        </p:nvSpPr>
        <p:spPr>
          <a:xfrm>
            <a:off x="5357818" y="5214950"/>
            <a:ext cx="61914" cy="133352"/>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67" name="Google Shape;267;p29"/>
          <p:cNvSpPr txBox="1"/>
          <p:nvPr/>
        </p:nvSpPr>
        <p:spPr>
          <a:xfrm>
            <a:off x="4357686" y="4857760"/>
            <a:ext cx="269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68" name="Google Shape;268;p29"/>
          <p:cNvSpPr txBox="1"/>
          <p:nvPr/>
        </p:nvSpPr>
        <p:spPr>
          <a:xfrm>
            <a:off x="5072066" y="4857760"/>
            <a:ext cx="58862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r+ε</a:t>
            </a:r>
            <a:r>
              <a:rPr baseline="-25000"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69" name="Google Shape;269;p29"/>
          <p:cNvSpPr txBox="1"/>
          <p:nvPr/>
        </p:nvSpPr>
        <p:spPr>
          <a:xfrm>
            <a:off x="4857752" y="5500702"/>
            <a:ext cx="35458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r>
              <a:rPr baseline="-25000"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cxnSp>
        <p:nvCxnSpPr>
          <p:cNvPr id="270" name="Google Shape;270;p29"/>
          <p:cNvCxnSpPr>
            <a:stCxn id="265" idx="5"/>
            <a:endCxn id="266" idx="3"/>
          </p:cNvCxnSpPr>
          <p:nvPr/>
        </p:nvCxnSpPr>
        <p:spPr>
          <a:xfrm rot="-5400000">
            <a:off x="4995826" y="4965952"/>
            <a:ext cx="8100" cy="733800"/>
          </a:xfrm>
          <a:prstGeom prst="curvedConnector3">
            <a:avLst>
              <a:gd fmla="val -3080539" name="adj1"/>
            </a:avLst>
          </a:prstGeom>
          <a:noFill/>
          <a:ln cap="flat" cmpd="sng" w="9525">
            <a:solidFill>
              <a:schemeClr val="accent1"/>
            </a:solidFill>
            <a:prstDash val="solid"/>
            <a:round/>
            <a:headEnd len="sm" w="sm" type="none"/>
            <a:tailEnd len="sm" w="sm" type="none"/>
          </a:ln>
        </p:spPr>
      </p:cxnSp>
      <p:cxnSp>
        <p:nvCxnSpPr>
          <p:cNvPr id="271" name="Google Shape;271;p29"/>
          <p:cNvCxnSpPr/>
          <p:nvPr/>
        </p:nvCxnSpPr>
        <p:spPr>
          <a:xfrm rot="5400000">
            <a:off x="3001158"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72" name="Google Shape;272;p29"/>
          <p:cNvCxnSpPr/>
          <p:nvPr/>
        </p:nvCxnSpPr>
        <p:spPr>
          <a:xfrm rot="5400000">
            <a:off x="3144034"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73" name="Google Shape;273;p29"/>
          <p:cNvSpPr txBox="1"/>
          <p:nvPr/>
        </p:nvSpPr>
        <p:spPr>
          <a:xfrm>
            <a:off x="3571868" y="4857760"/>
            <a:ext cx="5198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r-ε</a:t>
            </a:r>
            <a:r>
              <a:rPr baseline="-25000"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sp>
        <p:nvSpPr>
          <p:cNvPr id="274" name="Google Shape;274;p29"/>
          <p:cNvSpPr/>
          <p:nvPr/>
        </p:nvSpPr>
        <p:spPr>
          <a:xfrm>
            <a:off x="3857620" y="5214950"/>
            <a:ext cx="71438" cy="142876"/>
          </a:xfrm>
          <a:prstGeom prst="flowChartConnector">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75" name="Google Shape;275;p29"/>
          <p:cNvSpPr txBox="1"/>
          <p:nvPr/>
        </p:nvSpPr>
        <p:spPr>
          <a:xfrm>
            <a:off x="4143372" y="5500702"/>
            <a:ext cx="35458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ε</a:t>
            </a:r>
            <a:r>
              <a:rPr baseline="-25000" i="1" lang="ru-RU" sz="2000">
                <a:solidFill>
                  <a:schemeClr val="dk1"/>
                </a:solidFill>
                <a:latin typeface="Arial"/>
                <a:ea typeface="Arial"/>
                <a:cs typeface="Arial"/>
                <a:sym typeface="Arial"/>
              </a:rPr>
              <a:t>r</a:t>
            </a:r>
            <a:endParaRPr i="1" sz="2000">
              <a:solidFill>
                <a:schemeClr val="dk1"/>
              </a:solidFill>
              <a:latin typeface="Arial"/>
              <a:ea typeface="Arial"/>
              <a:cs typeface="Arial"/>
              <a:sym typeface="Arial"/>
            </a:endParaRPr>
          </a:p>
        </p:txBody>
      </p:sp>
      <p:cxnSp>
        <p:nvCxnSpPr>
          <p:cNvPr id="276" name="Google Shape;276;p29"/>
          <p:cNvCxnSpPr>
            <a:stCxn id="274" idx="5"/>
            <a:endCxn id="265" idx="4"/>
          </p:cNvCxnSpPr>
          <p:nvPr/>
        </p:nvCxnSpPr>
        <p:spPr>
          <a:xfrm flipH="1" rot="-5400000">
            <a:off x="4252646" y="5002852"/>
            <a:ext cx="21000" cy="689100"/>
          </a:xfrm>
          <a:prstGeom prst="curvedConnector3">
            <a:avLst>
              <a:gd fmla="val 1188205" name="adj1"/>
            </a:avLst>
          </a:prstGeom>
          <a:noFill/>
          <a:ln cap="flat" cmpd="sng" w="9525">
            <a:solidFill>
              <a:schemeClr val="accent1"/>
            </a:solidFill>
            <a:prstDash val="solid"/>
            <a:round/>
            <a:headEnd len="sm" w="sm" type="none"/>
            <a:tailEnd len="sm" w="sm" type="none"/>
          </a:ln>
        </p:spPr>
      </p:cxnSp>
      <p:cxnSp>
        <p:nvCxnSpPr>
          <p:cNvPr id="277" name="Google Shape;277;p29"/>
          <p:cNvCxnSpPr/>
          <p:nvPr/>
        </p:nvCxnSpPr>
        <p:spPr>
          <a:xfrm rot="5400000">
            <a:off x="2929720"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78" name="Google Shape;278;p29"/>
          <p:cNvCxnSpPr/>
          <p:nvPr/>
        </p:nvCxnSpPr>
        <p:spPr>
          <a:xfrm rot="5400000">
            <a:off x="2786844" y="5285594"/>
            <a:ext cx="285752" cy="1588"/>
          </a:xfrm>
          <a:prstGeom prst="straightConnector1">
            <a:avLst/>
          </a:prstGeom>
          <a:noFill/>
          <a:ln cap="flat" cmpd="sng" w="15875">
            <a:solidFill>
              <a:schemeClr val="accent1"/>
            </a:solidFill>
            <a:prstDash val="solid"/>
            <a:round/>
            <a:headEnd len="sm" w="sm" type="none"/>
            <a:tailEnd len="sm" w="sm" type="none"/>
          </a:ln>
        </p:spPr>
      </p:cxnSp>
      <p:cxnSp>
        <p:nvCxnSpPr>
          <p:cNvPr id="279" name="Google Shape;279;p29"/>
          <p:cNvCxnSpPr/>
          <p:nvPr/>
        </p:nvCxnSpPr>
        <p:spPr>
          <a:xfrm rot="5400000">
            <a:off x="2286778" y="5285594"/>
            <a:ext cx="285752" cy="1588"/>
          </a:xfrm>
          <a:prstGeom prst="straightConnector1">
            <a:avLst/>
          </a:prstGeom>
          <a:noFill/>
          <a:ln cap="flat" cmpd="sng" w="15875">
            <a:solidFill>
              <a:schemeClr val="accent1"/>
            </a:solidFill>
            <a:prstDash val="solid"/>
            <a:round/>
            <a:headEnd len="sm" w="sm" type="none"/>
            <a:tailEnd len="sm" w="sm" type="none"/>
          </a:ln>
        </p:spPr>
      </p:cxnSp>
      <p:sp>
        <p:nvSpPr>
          <p:cNvPr id="280" name="Google Shape;280;p29"/>
          <p:cNvSpPr txBox="1"/>
          <p:nvPr/>
        </p:nvSpPr>
        <p:spPr>
          <a:xfrm>
            <a:off x="3000364" y="4786322"/>
            <a:ext cx="327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000">
                <a:solidFill>
                  <a:schemeClr val="dk1"/>
                </a:solidFill>
                <a:latin typeface="Arial"/>
                <a:ea typeface="Arial"/>
                <a:cs typeface="Arial"/>
                <a:sym typeface="Arial"/>
              </a:rPr>
              <a:t>0</a:t>
            </a:r>
            <a:endParaRPr i="1" sz="2000">
              <a:solidFill>
                <a:schemeClr val="dk1"/>
              </a:solidFill>
              <a:latin typeface="Arial"/>
              <a:ea typeface="Arial"/>
              <a:cs typeface="Arial"/>
              <a:sym typeface="Arial"/>
            </a:endParaRPr>
          </a:p>
        </p:txBody>
      </p:sp>
      <p:cxnSp>
        <p:nvCxnSpPr>
          <p:cNvPr id="281" name="Google Shape;281;p29"/>
          <p:cNvCxnSpPr/>
          <p:nvPr/>
        </p:nvCxnSpPr>
        <p:spPr>
          <a:xfrm rot="5400000">
            <a:off x="1000894" y="5285594"/>
            <a:ext cx="285752" cy="1588"/>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1435100" y="274638"/>
            <a:ext cx="7499350" cy="72547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ru-RU" sz="4400">
                <a:solidFill>
                  <a:srgbClr val="562214"/>
                </a:solidFill>
              </a:rPr>
              <a:t>Арифметика погрешностей</a:t>
            </a:r>
            <a:endParaRPr/>
          </a:p>
        </p:txBody>
      </p:sp>
      <p:sp>
        <p:nvSpPr>
          <p:cNvPr id="287" name="Google Shape;287;p30"/>
          <p:cNvSpPr txBox="1"/>
          <p:nvPr>
            <p:ph idx="1" type="body"/>
          </p:nvPr>
        </p:nvSpPr>
        <p:spPr>
          <a:xfrm>
            <a:off x="1357290" y="1000108"/>
            <a:ext cx="7499350" cy="5500726"/>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Погрешности, возникающие при представлении действительных чисел, растут при любых арифметических операциях над ними, как видно из следующих формул:</a:t>
            </a:r>
            <a:endParaRPr/>
          </a:p>
          <a:p>
            <a:pPr indent="-282575" lvl="0" marL="365125" rtl="0" algn="l">
              <a:spcBef>
                <a:spcPts val="600"/>
              </a:spcBef>
              <a:spcAft>
                <a:spcPts val="0"/>
              </a:spcAft>
              <a:buSzPts val="1600"/>
              <a:buNone/>
            </a:pPr>
            <a:r>
              <a:rPr lang="ru-RU" sz="2000">
                <a:latin typeface="Calibri"/>
                <a:ea typeface="Calibri"/>
                <a:cs typeface="Calibri"/>
                <a:sym typeface="Calibri"/>
              </a:rPr>
              <a:t>Пусть   </a:t>
            </a:r>
            <a:r>
              <a:rPr lang="ru-RU" sz="2000">
                <a:latin typeface="Times New Roman"/>
                <a:ea typeface="Times New Roman"/>
                <a:cs typeface="Times New Roman"/>
                <a:sym typeface="Times New Roman"/>
              </a:rPr>
              <a:t>|</a:t>
            </a:r>
            <a:r>
              <a:rPr i="1" lang="ru-RU" sz="2000">
                <a:latin typeface="Times New Roman"/>
                <a:ea typeface="Times New Roman"/>
                <a:cs typeface="Times New Roman"/>
                <a:sym typeface="Times New Roman"/>
              </a:rPr>
              <a:t>x</a:t>
            </a:r>
            <a:r>
              <a:rPr lang="ru-RU" sz="2000">
                <a:latin typeface="Times New Roman"/>
                <a:ea typeface="Times New Roman"/>
                <a:cs typeface="Times New Roman"/>
                <a:sym typeface="Times New Roman"/>
              </a:rPr>
              <a:t> – </a:t>
            </a:r>
            <a:r>
              <a:rPr i="1" lang="ru-RU" sz="2000">
                <a:latin typeface="Times New Roman"/>
                <a:ea typeface="Times New Roman"/>
                <a:cs typeface="Times New Roman"/>
                <a:sym typeface="Times New Roman"/>
              </a:rPr>
              <a:t>x</a:t>
            </a:r>
            <a:r>
              <a:rPr lang="ru-RU" sz="2000">
                <a:latin typeface="Times New Roman"/>
                <a:ea typeface="Times New Roman"/>
                <a:cs typeface="Times New Roman"/>
                <a:sym typeface="Times New Roman"/>
              </a:rPr>
              <a:t>`| ≤ </a:t>
            </a:r>
            <a:r>
              <a:rPr i="1" lang="ru-RU" sz="2000">
                <a:latin typeface="Times New Roman"/>
                <a:ea typeface="Times New Roman"/>
                <a:cs typeface="Times New Roman"/>
                <a:sym typeface="Times New Roman"/>
              </a:rPr>
              <a:t>ε</a:t>
            </a:r>
            <a:r>
              <a:rPr baseline="-25000" lang="ru-RU" sz="2000">
                <a:latin typeface="Times New Roman"/>
                <a:ea typeface="Times New Roman"/>
                <a:cs typeface="Times New Roman"/>
                <a:sym typeface="Times New Roman"/>
              </a:rPr>
              <a:t>1</a:t>
            </a:r>
            <a:r>
              <a:rPr lang="ru-RU" sz="2000">
                <a:latin typeface="Times New Roman"/>
                <a:ea typeface="Times New Roman"/>
                <a:cs typeface="Times New Roman"/>
                <a:sym typeface="Times New Roman"/>
              </a:rPr>
              <a:t>, |</a:t>
            </a:r>
            <a:r>
              <a:rPr i="1" lang="ru-RU" sz="2000">
                <a:latin typeface="Times New Roman"/>
                <a:ea typeface="Times New Roman"/>
                <a:cs typeface="Times New Roman"/>
                <a:sym typeface="Times New Roman"/>
              </a:rPr>
              <a:t>y</a:t>
            </a:r>
            <a:r>
              <a:rPr lang="ru-RU" sz="2000">
                <a:latin typeface="Times New Roman"/>
                <a:ea typeface="Times New Roman"/>
                <a:cs typeface="Times New Roman"/>
                <a:sym typeface="Times New Roman"/>
              </a:rPr>
              <a:t> – </a:t>
            </a:r>
            <a:r>
              <a:rPr i="1" lang="ru-RU" sz="2000">
                <a:latin typeface="Times New Roman"/>
                <a:ea typeface="Times New Roman"/>
                <a:cs typeface="Times New Roman"/>
                <a:sym typeface="Times New Roman"/>
              </a:rPr>
              <a:t>y</a:t>
            </a:r>
            <a:r>
              <a:rPr lang="ru-RU" sz="2000">
                <a:latin typeface="Times New Roman"/>
                <a:ea typeface="Times New Roman"/>
                <a:cs typeface="Times New Roman"/>
                <a:sym typeface="Times New Roman"/>
              </a:rPr>
              <a:t>`| ≤ </a:t>
            </a:r>
            <a:r>
              <a:rPr i="1" lang="ru-RU" sz="2000">
                <a:latin typeface="Times New Roman"/>
                <a:ea typeface="Times New Roman"/>
                <a:cs typeface="Times New Roman"/>
                <a:sym typeface="Times New Roman"/>
              </a:rPr>
              <a:t>ε</a:t>
            </a:r>
            <a:r>
              <a:rPr baseline="-25000" lang="ru-RU" sz="2000">
                <a:latin typeface="Times New Roman"/>
                <a:ea typeface="Times New Roman"/>
                <a:cs typeface="Times New Roman"/>
                <a:sym typeface="Times New Roman"/>
              </a:rPr>
              <a:t>2</a:t>
            </a:r>
            <a:r>
              <a:rPr lang="ru-RU" sz="2000">
                <a:latin typeface="Times New Roman"/>
                <a:ea typeface="Times New Roman"/>
                <a:cs typeface="Times New Roman"/>
                <a:sym typeface="Times New Roman"/>
              </a:rPr>
              <a:t>,  </a:t>
            </a:r>
            <a:r>
              <a:rPr lang="ru-RU" sz="2000">
                <a:latin typeface="Calibri"/>
                <a:ea typeface="Calibri"/>
                <a:cs typeface="Calibri"/>
                <a:sym typeface="Calibri"/>
              </a:rPr>
              <a:t>                                        </a:t>
            </a:r>
            <a:endParaRPr/>
          </a:p>
          <a:p>
            <a:pPr indent="-282575" lvl="0" marL="365125" rtl="0" algn="l">
              <a:spcBef>
                <a:spcPts val="600"/>
              </a:spcBef>
              <a:spcAft>
                <a:spcPts val="0"/>
              </a:spcAft>
              <a:buSzPts val="1600"/>
              <a:buNone/>
            </a:pPr>
            <a:r>
              <a:rPr lang="ru-RU" sz="2000">
                <a:latin typeface="Calibri"/>
                <a:ea typeface="Calibri"/>
                <a:cs typeface="Calibri"/>
                <a:sym typeface="Calibri"/>
              </a:rPr>
              <a:t>тогда</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Растущая недостоверность вычислений с действительными числами приводит к необходимости предварительного анализа расчетных формул с оценкой максимальной погрешности, а также специальной организации вычислений, минимизирующей ее. </a:t>
            </a:r>
            <a:endParaRPr sz="2000">
              <a:latin typeface="Calibri"/>
              <a:ea typeface="Calibri"/>
              <a:cs typeface="Calibri"/>
              <a:sym typeface="Calibri"/>
            </a:endParaRPr>
          </a:p>
          <a:p>
            <a:pPr indent="-282575" lvl="0" marL="365125" rtl="0" algn="just">
              <a:spcBef>
                <a:spcPts val="600"/>
              </a:spcBef>
              <a:spcAft>
                <a:spcPts val="0"/>
              </a:spcAft>
              <a:buSzPts val="1600"/>
              <a:buNone/>
            </a:pPr>
            <a:r>
              <a:rPr lang="ru-RU" sz="2000">
                <a:latin typeface="Calibri"/>
                <a:ea typeface="Calibri"/>
                <a:cs typeface="Calibri"/>
                <a:sym typeface="Calibri"/>
              </a:rPr>
              <a:t>Например, вычисление выражения (</a:t>
            </a:r>
            <a:r>
              <a:rPr i="1" lang="ru-RU" sz="2000">
                <a:latin typeface="Calibri"/>
                <a:ea typeface="Calibri"/>
                <a:cs typeface="Calibri"/>
                <a:sym typeface="Calibri"/>
              </a:rPr>
              <a:t>а</a:t>
            </a:r>
            <a:r>
              <a:rPr lang="ru-RU" sz="2000">
                <a:latin typeface="Calibri"/>
                <a:ea typeface="Calibri"/>
                <a:cs typeface="Calibri"/>
                <a:sym typeface="Calibri"/>
              </a:rPr>
              <a:t> + </a:t>
            </a:r>
            <a:r>
              <a:rPr i="1" lang="ru-RU" sz="2000">
                <a:latin typeface="Calibri"/>
                <a:ea typeface="Calibri"/>
                <a:cs typeface="Calibri"/>
                <a:sym typeface="Calibri"/>
              </a:rPr>
              <a:t>b</a:t>
            </a:r>
            <a:r>
              <a:rPr lang="ru-RU" sz="2000">
                <a:latin typeface="Calibri"/>
                <a:ea typeface="Calibri"/>
                <a:cs typeface="Calibri"/>
                <a:sym typeface="Calibri"/>
              </a:rPr>
              <a:t>)</a:t>
            </a:r>
            <a:r>
              <a:rPr i="1" lang="ru-RU" sz="2000">
                <a:latin typeface="Calibri"/>
                <a:ea typeface="Calibri"/>
                <a:cs typeface="Calibri"/>
                <a:sym typeface="Calibri"/>
              </a:rPr>
              <a:t>* </a:t>
            </a:r>
            <a:r>
              <a:rPr lang="ru-RU" sz="2000">
                <a:latin typeface="Calibri"/>
                <a:ea typeface="Calibri"/>
                <a:cs typeface="Calibri"/>
                <a:sym typeface="Calibri"/>
              </a:rPr>
              <a:t>(</a:t>
            </a:r>
            <a:r>
              <a:rPr i="1" lang="ru-RU" sz="2000">
                <a:latin typeface="Calibri"/>
                <a:ea typeface="Calibri"/>
                <a:cs typeface="Calibri"/>
                <a:sym typeface="Calibri"/>
              </a:rPr>
              <a:t>с </a:t>
            </a:r>
            <a:r>
              <a:rPr lang="ru-RU" sz="2000">
                <a:latin typeface="Calibri"/>
                <a:ea typeface="Calibri"/>
                <a:cs typeface="Calibri"/>
                <a:sym typeface="Calibri"/>
              </a:rPr>
              <a:t>+ </a:t>
            </a:r>
            <a:r>
              <a:rPr i="1" lang="ru-RU" sz="2000">
                <a:latin typeface="Calibri"/>
                <a:ea typeface="Calibri"/>
                <a:cs typeface="Calibri"/>
                <a:sym typeface="Calibri"/>
              </a:rPr>
              <a:t>d) </a:t>
            </a:r>
            <a:r>
              <a:rPr lang="ru-RU" sz="2000">
                <a:latin typeface="Calibri"/>
                <a:ea typeface="Calibri"/>
                <a:cs typeface="Calibri"/>
                <a:sym typeface="Calibri"/>
              </a:rPr>
              <a:t>дает меньшую</a:t>
            </a:r>
            <a:endParaRPr sz="2000">
              <a:latin typeface="Calibri"/>
              <a:ea typeface="Calibri"/>
              <a:cs typeface="Calibri"/>
              <a:sym typeface="Calibri"/>
            </a:endParaRPr>
          </a:p>
          <a:p>
            <a:pPr indent="-282575" lvl="0" marL="365125" rtl="0" algn="just">
              <a:spcBef>
                <a:spcPts val="600"/>
              </a:spcBef>
              <a:spcAft>
                <a:spcPts val="0"/>
              </a:spcAft>
              <a:buSzPts val="1600"/>
              <a:buNone/>
            </a:pPr>
            <a:r>
              <a:rPr lang="ru-RU" sz="2000">
                <a:latin typeface="Calibri"/>
                <a:ea typeface="Calibri"/>
                <a:cs typeface="Calibri"/>
                <a:sym typeface="Calibri"/>
              </a:rPr>
              <a:t>погрешность при раскрытии скобок, </a:t>
            </a:r>
            <a:endParaRPr sz="2000">
              <a:latin typeface="Calibri"/>
              <a:ea typeface="Calibri"/>
              <a:cs typeface="Calibri"/>
              <a:sym typeface="Calibri"/>
            </a:endParaRPr>
          </a:p>
          <a:p>
            <a:pPr indent="-282575" lvl="0" marL="365125" rtl="0" algn="just">
              <a:spcBef>
                <a:spcPts val="600"/>
              </a:spcBef>
              <a:spcAft>
                <a:spcPts val="0"/>
              </a:spcAft>
              <a:buSzPts val="1600"/>
              <a:buNone/>
            </a:pPr>
            <a:r>
              <a:rPr lang="ru-RU" sz="2000">
                <a:latin typeface="Calibri"/>
                <a:ea typeface="Calibri"/>
                <a:cs typeface="Calibri"/>
                <a:sym typeface="Calibri"/>
              </a:rPr>
              <a:t>а выражения</a:t>
            </a:r>
            <a:r>
              <a:rPr i="1" lang="ru-RU" sz="2000">
                <a:latin typeface="Calibri"/>
                <a:ea typeface="Calibri"/>
                <a:cs typeface="Calibri"/>
                <a:sym typeface="Calibri"/>
              </a:rPr>
              <a:t> </a:t>
            </a:r>
            <a:r>
              <a:rPr lang="ru-RU" sz="2000">
                <a:latin typeface="Calibri"/>
                <a:ea typeface="Calibri"/>
                <a:cs typeface="Calibri"/>
                <a:sym typeface="Calibri"/>
              </a:rPr>
              <a:t>(</a:t>
            </a:r>
            <a:r>
              <a:rPr i="1" lang="ru-RU" sz="2000">
                <a:latin typeface="Calibri"/>
                <a:ea typeface="Calibri"/>
                <a:cs typeface="Calibri"/>
                <a:sym typeface="Calibri"/>
              </a:rPr>
              <a:t>а</a:t>
            </a:r>
            <a:r>
              <a:rPr lang="ru-RU" sz="2000">
                <a:latin typeface="Calibri"/>
                <a:ea typeface="Calibri"/>
                <a:cs typeface="Calibri"/>
                <a:sym typeface="Calibri"/>
              </a:rPr>
              <a:t>/</a:t>
            </a:r>
            <a:r>
              <a:rPr i="1" lang="ru-RU" sz="2000">
                <a:latin typeface="Calibri"/>
                <a:ea typeface="Calibri"/>
                <a:cs typeface="Calibri"/>
                <a:sym typeface="Calibri"/>
              </a:rPr>
              <a:t>b</a:t>
            </a:r>
            <a:r>
              <a:rPr lang="ru-RU" sz="2000">
                <a:latin typeface="Calibri"/>
                <a:ea typeface="Calibri"/>
                <a:cs typeface="Calibri"/>
                <a:sym typeface="Calibri"/>
              </a:rPr>
              <a:t>)</a:t>
            </a:r>
            <a:r>
              <a:rPr i="1" lang="ru-RU" sz="2000">
                <a:latin typeface="Calibri"/>
                <a:ea typeface="Calibri"/>
                <a:cs typeface="Calibri"/>
                <a:sym typeface="Calibri"/>
              </a:rPr>
              <a:t>*</a:t>
            </a:r>
            <a:r>
              <a:rPr lang="ru-RU" sz="2000">
                <a:latin typeface="Calibri"/>
                <a:ea typeface="Calibri"/>
                <a:cs typeface="Calibri"/>
                <a:sym typeface="Calibri"/>
              </a:rPr>
              <a:t>(</a:t>
            </a:r>
            <a:r>
              <a:rPr i="1" lang="ru-RU" sz="2000">
                <a:latin typeface="Calibri"/>
                <a:ea typeface="Calibri"/>
                <a:cs typeface="Calibri"/>
                <a:sym typeface="Calibri"/>
              </a:rPr>
              <a:t>c</a:t>
            </a:r>
            <a:r>
              <a:rPr lang="ru-RU" sz="2000">
                <a:latin typeface="Calibri"/>
                <a:ea typeface="Calibri"/>
                <a:cs typeface="Calibri"/>
                <a:sym typeface="Calibri"/>
              </a:rPr>
              <a:t>/</a:t>
            </a:r>
            <a:r>
              <a:rPr i="1" lang="ru-RU" sz="2000">
                <a:latin typeface="Calibri"/>
                <a:ea typeface="Calibri"/>
                <a:cs typeface="Calibri"/>
                <a:sym typeface="Calibri"/>
              </a:rPr>
              <a:t>d</a:t>
            </a:r>
            <a:r>
              <a:rPr lang="ru-RU" sz="2000">
                <a:latin typeface="Calibri"/>
                <a:ea typeface="Calibri"/>
                <a:cs typeface="Calibri"/>
                <a:sym typeface="Calibri"/>
              </a:rPr>
              <a:t>) — при перегруппировке в одну дробь.</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pic>
        <p:nvPicPr>
          <p:cNvPr id="288" name="Google Shape;288;p30"/>
          <p:cNvPicPr preferRelativeResize="0"/>
          <p:nvPr/>
        </p:nvPicPr>
        <p:blipFill rotWithShape="1">
          <a:blip r:embed="rId3">
            <a:alphaModFix/>
          </a:blip>
          <a:srcRect b="0" l="0" r="0" t="0"/>
          <a:stretch/>
        </p:blipFill>
        <p:spPr>
          <a:xfrm>
            <a:off x="2285984" y="2571744"/>
            <a:ext cx="3000375" cy="496887"/>
          </a:xfrm>
          <a:prstGeom prst="rect">
            <a:avLst/>
          </a:prstGeom>
          <a:noFill/>
          <a:ln>
            <a:noFill/>
          </a:ln>
        </p:spPr>
      </p:pic>
      <p:pic>
        <p:nvPicPr>
          <p:cNvPr id="289" name="Google Shape;289;p30"/>
          <p:cNvPicPr preferRelativeResize="0"/>
          <p:nvPr/>
        </p:nvPicPr>
        <p:blipFill rotWithShape="1">
          <a:blip r:embed="rId4">
            <a:alphaModFix/>
          </a:blip>
          <a:srcRect b="0" l="0" r="0" t="0"/>
          <a:stretch/>
        </p:blipFill>
        <p:spPr>
          <a:xfrm>
            <a:off x="2071670" y="3071810"/>
            <a:ext cx="6591300" cy="5000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type="title"/>
          </p:nvPr>
        </p:nvSpPr>
        <p:spPr>
          <a:xfrm>
            <a:off x="1435100" y="274638"/>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295" name="Google Shape;295;p31"/>
          <p:cNvSpPr txBox="1"/>
          <p:nvPr>
            <p:ph idx="1" type="body"/>
          </p:nvPr>
        </p:nvSpPr>
        <p:spPr>
          <a:xfrm>
            <a:off x="1115616" y="1166018"/>
            <a:ext cx="7920880" cy="528731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SzPct val="80000"/>
              <a:buNone/>
            </a:pPr>
            <a:r>
              <a:rPr lang="ru-RU">
                <a:latin typeface="Calibri"/>
                <a:ea typeface="Calibri"/>
                <a:cs typeface="Calibri"/>
                <a:sym typeface="Calibri"/>
              </a:rPr>
              <a:t>Разность между точным числом и его приближенным значением называется </a:t>
            </a:r>
            <a:r>
              <a:rPr b="1" i="1" lang="ru-RU">
                <a:latin typeface="Calibri"/>
                <a:ea typeface="Calibri"/>
                <a:cs typeface="Calibri"/>
                <a:sym typeface="Calibri"/>
              </a:rPr>
              <a:t>абсолютной погрешностью </a:t>
            </a:r>
            <a:r>
              <a:rPr lang="ru-RU">
                <a:latin typeface="Calibri"/>
                <a:ea typeface="Calibri"/>
                <a:cs typeface="Calibri"/>
                <a:sym typeface="Calibri"/>
              </a:rPr>
              <a:t>приближенного числа. </a:t>
            </a:r>
            <a:endParaRPr/>
          </a:p>
          <a:p>
            <a:pPr indent="0" lvl="0" marL="0" rtl="0" algn="just">
              <a:spcBef>
                <a:spcPts val="600"/>
              </a:spcBef>
              <a:spcAft>
                <a:spcPts val="0"/>
              </a:spcAft>
              <a:buSzPct val="80000"/>
              <a:buNone/>
            </a:pPr>
            <a:r>
              <a:t/>
            </a:r>
            <a:endParaRPr>
              <a:latin typeface="Calibri"/>
              <a:ea typeface="Calibri"/>
              <a:cs typeface="Calibri"/>
              <a:sym typeface="Calibri"/>
            </a:endParaRPr>
          </a:p>
          <a:p>
            <a:pPr indent="0" lvl="0" marL="0" rtl="0" algn="just">
              <a:spcBef>
                <a:spcPts val="600"/>
              </a:spcBef>
              <a:spcAft>
                <a:spcPts val="0"/>
              </a:spcAft>
              <a:buSzPct val="80000"/>
              <a:buNone/>
            </a:pPr>
            <a:r>
              <a:t/>
            </a:r>
            <a:endParaRPr>
              <a:latin typeface="Calibri"/>
              <a:ea typeface="Calibri"/>
              <a:cs typeface="Calibri"/>
              <a:sym typeface="Calibri"/>
            </a:endParaRPr>
          </a:p>
          <a:p>
            <a:pPr indent="0" lvl="0" marL="0" rtl="0" algn="just">
              <a:spcBef>
                <a:spcPts val="600"/>
              </a:spcBef>
              <a:spcAft>
                <a:spcPts val="0"/>
              </a:spcAft>
              <a:buSzPct val="80000"/>
              <a:buNone/>
            </a:pPr>
            <a:r>
              <a:rPr lang="ru-RU">
                <a:latin typeface="Calibri"/>
                <a:ea typeface="Calibri"/>
                <a:cs typeface="Calibri"/>
                <a:sym typeface="Calibri"/>
              </a:rPr>
              <a:t>Например, если точное число 1,214 округлить до десятых, получим приближенное число 1,2. В данном случае абсолютная погрешность приближенного числа 1,2 равна 1,214 - 1,2, т.е. 0,014.</a:t>
            </a:r>
            <a:endParaRPr/>
          </a:p>
          <a:p>
            <a:pPr indent="-132207" lvl="0" marL="365125" rtl="0" algn="just">
              <a:spcBef>
                <a:spcPts val="600"/>
              </a:spcBef>
              <a:spcAft>
                <a:spcPts val="0"/>
              </a:spcAft>
              <a:buSzPct val="80000"/>
              <a:buNone/>
            </a:pPr>
            <a:r>
              <a:t/>
            </a:r>
            <a:endParaRPr>
              <a:latin typeface="Calibri"/>
              <a:ea typeface="Calibri"/>
              <a:cs typeface="Calibri"/>
              <a:sym typeface="Calibri"/>
            </a:endParaRPr>
          </a:p>
        </p:txBody>
      </p:sp>
      <p:pic>
        <p:nvPicPr>
          <p:cNvPr id="296" name="Google Shape;296;p31"/>
          <p:cNvPicPr preferRelativeResize="0"/>
          <p:nvPr/>
        </p:nvPicPr>
        <p:blipFill rotWithShape="1">
          <a:blip r:embed="rId3">
            <a:alphaModFix/>
          </a:blip>
          <a:srcRect b="0" l="0" r="0" t="0"/>
          <a:stretch/>
        </p:blipFill>
        <p:spPr>
          <a:xfrm>
            <a:off x="3096580" y="2713389"/>
            <a:ext cx="3563652" cy="1075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428728" y="14285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Виды погрешностей</a:t>
            </a:r>
            <a:endParaRPr/>
          </a:p>
        </p:txBody>
      </p:sp>
      <p:sp>
        <p:nvSpPr>
          <p:cNvPr id="113" name="Google Shape;113;p14"/>
          <p:cNvSpPr txBox="1"/>
          <p:nvPr>
            <p:ph idx="1" type="body"/>
          </p:nvPr>
        </p:nvSpPr>
        <p:spPr>
          <a:xfrm>
            <a:off x="1144372" y="1111598"/>
            <a:ext cx="7772400" cy="5413745"/>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3200"/>
              <a:buFont typeface="Calibri"/>
              <a:buChar char="-"/>
            </a:pPr>
            <a:r>
              <a:rPr lang="ru-RU" sz="4000">
                <a:latin typeface="Calibri"/>
                <a:ea typeface="Calibri"/>
                <a:cs typeface="Calibri"/>
                <a:sym typeface="Calibri"/>
              </a:rPr>
              <a:t>неустранимая погрешность</a:t>
            </a:r>
            <a:endParaRPr/>
          </a:p>
          <a:p>
            <a:pPr indent="0" lvl="0" marL="82550" rtl="0" algn="just">
              <a:spcBef>
                <a:spcPts val="600"/>
              </a:spcBef>
              <a:spcAft>
                <a:spcPts val="0"/>
              </a:spcAft>
              <a:buSzPts val="1760"/>
              <a:buNone/>
            </a:pPr>
            <a:r>
              <a:rPr lang="ru-RU" sz="2200">
                <a:latin typeface="Calibri"/>
                <a:ea typeface="Calibri"/>
                <a:cs typeface="Calibri"/>
                <a:sym typeface="Calibri"/>
              </a:rPr>
              <a:t>погрешность, обусловленная неточностью задания чисел, входящих в описание задачи или погрешность, являющаяся следствием несоответствия математического описания задачи реальной действительности</a:t>
            </a:r>
            <a:endParaRPr/>
          </a:p>
          <a:p>
            <a:pPr indent="-282575" lvl="0" marL="365125" rtl="0" algn="l">
              <a:spcBef>
                <a:spcPts val="600"/>
              </a:spcBef>
              <a:spcAft>
                <a:spcPts val="0"/>
              </a:spcAft>
              <a:buSzPts val="3200"/>
              <a:buFont typeface="Calibri"/>
              <a:buChar char="-"/>
            </a:pPr>
            <a:r>
              <a:rPr lang="ru-RU" sz="4000">
                <a:latin typeface="Calibri"/>
                <a:ea typeface="Calibri"/>
                <a:cs typeface="Calibri"/>
                <a:sym typeface="Calibri"/>
              </a:rPr>
              <a:t>погрешность метода измерения</a:t>
            </a:r>
            <a:endParaRPr/>
          </a:p>
          <a:p>
            <a:pPr indent="0" lvl="0" marL="82550" rtl="0" algn="just">
              <a:spcBef>
                <a:spcPts val="600"/>
              </a:spcBef>
              <a:spcAft>
                <a:spcPts val="0"/>
              </a:spcAft>
              <a:buSzPts val="1760"/>
              <a:buNone/>
            </a:pPr>
            <a:r>
              <a:rPr lang="ru-RU" sz="2200">
                <a:latin typeface="Calibri"/>
                <a:ea typeface="Calibri"/>
                <a:cs typeface="Calibri"/>
                <a:sym typeface="Calibri"/>
              </a:rPr>
              <a:t>Связана со способом решения поставленной задачи (устранимая или условная погрешность)</a:t>
            </a:r>
            <a:endParaRPr/>
          </a:p>
          <a:p>
            <a:pPr indent="-282575" lvl="0" marL="365125" rtl="0" algn="l">
              <a:spcBef>
                <a:spcPts val="600"/>
              </a:spcBef>
              <a:spcAft>
                <a:spcPts val="0"/>
              </a:spcAft>
              <a:buSzPts val="3200"/>
              <a:buFont typeface="Calibri"/>
              <a:buChar char="-"/>
            </a:pPr>
            <a:r>
              <a:rPr lang="ru-RU" sz="4000">
                <a:latin typeface="Calibri"/>
                <a:ea typeface="Calibri"/>
                <a:cs typeface="Calibri"/>
                <a:sym typeface="Calibri"/>
              </a:rPr>
              <a:t>вычислительная погрешность</a:t>
            </a:r>
            <a:endParaRPr/>
          </a:p>
          <a:p>
            <a:pPr indent="0" lvl="0" marL="82550" rtl="0" algn="just">
              <a:spcBef>
                <a:spcPts val="600"/>
              </a:spcBef>
              <a:spcAft>
                <a:spcPts val="0"/>
              </a:spcAft>
              <a:buSzPts val="1760"/>
              <a:buNone/>
            </a:pPr>
            <a:r>
              <a:rPr lang="ru-RU" sz="2200">
                <a:latin typeface="Calibri"/>
                <a:ea typeface="Calibri"/>
                <a:cs typeface="Calibri"/>
                <a:sym typeface="Calibri"/>
              </a:rPr>
              <a:t>Обусловлена необходимостью выполнять арифметические операции над числами, усеченными до определенного количества разрядов</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02" name="Google Shape;302;p32"/>
          <p:cNvSpPr txBox="1"/>
          <p:nvPr>
            <p:ph idx="1" type="body"/>
          </p:nvPr>
        </p:nvSpPr>
        <p:spPr>
          <a:xfrm>
            <a:off x="1069975" y="1007548"/>
            <a:ext cx="7864475" cy="5649491"/>
          </a:xfrm>
          <a:prstGeom prst="rect">
            <a:avLst/>
          </a:prstGeom>
          <a:noFill/>
          <a:ln>
            <a:noFill/>
          </a:ln>
        </p:spPr>
        <p:txBody>
          <a:bodyPr anchorCtr="0" anchor="t" bIns="45700" lIns="91425" spcFirstLastPara="1" rIns="91425" wrap="square" tIns="45700">
            <a:normAutofit fontScale="70000" lnSpcReduction="20000"/>
          </a:bodyPr>
          <a:lstStyle/>
          <a:p>
            <a:pPr indent="0" lvl="0" marL="82550" rtl="0" algn="just">
              <a:spcBef>
                <a:spcPts val="0"/>
              </a:spcBef>
              <a:spcAft>
                <a:spcPts val="0"/>
              </a:spcAft>
              <a:buSzPct val="80000"/>
              <a:buNone/>
            </a:pPr>
            <a:r>
              <a:rPr lang="ru-RU">
                <a:latin typeface="Calibri"/>
                <a:ea typeface="Calibri"/>
                <a:cs typeface="Calibri"/>
                <a:sym typeface="Calibri"/>
              </a:rPr>
              <a:t>Но в большинстве случаев точное значение рассматриваемой величины неизвестно, а только приближенное. Тогда и абсолютная погрешность неизвестна. В этих случаях указывают границу, которую она не превышает. Это число называют </a:t>
            </a:r>
            <a:r>
              <a:rPr b="1" i="1" lang="ru-RU">
                <a:latin typeface="Calibri"/>
                <a:ea typeface="Calibri"/>
                <a:cs typeface="Calibri"/>
                <a:sym typeface="Calibri"/>
              </a:rPr>
              <a:t>граничной</a:t>
            </a:r>
            <a:r>
              <a:rPr lang="ru-RU">
                <a:latin typeface="Calibri"/>
                <a:ea typeface="Calibri"/>
                <a:cs typeface="Calibri"/>
                <a:sym typeface="Calibri"/>
              </a:rPr>
              <a:t> </a:t>
            </a:r>
            <a:r>
              <a:rPr b="1" i="1" lang="ru-RU">
                <a:latin typeface="Calibri"/>
                <a:ea typeface="Calibri"/>
                <a:cs typeface="Calibri"/>
                <a:sym typeface="Calibri"/>
              </a:rPr>
              <a:t>абсолютной погрешностью</a:t>
            </a:r>
            <a:r>
              <a:rPr lang="ru-RU">
                <a:latin typeface="Calibri"/>
                <a:ea typeface="Calibri"/>
                <a:cs typeface="Calibri"/>
                <a:sym typeface="Calibri"/>
              </a:rPr>
              <a:t>. </a:t>
            </a:r>
            <a:endParaRPr/>
          </a:p>
          <a:p>
            <a:pPr indent="0" lvl="0" marL="0" rtl="0" algn="just">
              <a:spcBef>
                <a:spcPts val="600"/>
              </a:spcBef>
              <a:spcAft>
                <a:spcPts val="0"/>
              </a:spcAft>
              <a:buSzPct val="80000"/>
              <a:buNone/>
            </a:pPr>
            <a:r>
              <a:rPr lang="ru-RU">
                <a:latin typeface="Calibri"/>
                <a:ea typeface="Calibri"/>
                <a:cs typeface="Calibri"/>
                <a:sym typeface="Calibri"/>
              </a:rPr>
              <a:t>Говорят, что точное значение числа равно его приближенному значению с погрешностью меньшей, чем граничная погрешность. </a:t>
            </a:r>
            <a:r>
              <a:rPr i="1" lang="ru-RU">
                <a:latin typeface="Calibri"/>
                <a:ea typeface="Calibri"/>
                <a:cs typeface="Calibri"/>
                <a:sym typeface="Calibri"/>
              </a:rPr>
              <a:t>Например,</a:t>
            </a:r>
            <a:r>
              <a:rPr lang="ru-RU">
                <a:latin typeface="Calibri"/>
                <a:ea typeface="Calibri"/>
                <a:cs typeface="Calibri"/>
                <a:sym typeface="Calibri"/>
              </a:rPr>
              <a:t> число 23,71 есть приближенное значение числа 23,7125 с точностью до 0,01, так как абсолютная погрешность приближения равна 0,0025 и меньше 0,01. Здесь граничная абсолютная погрешность равна 0,01*.</a:t>
            </a:r>
            <a:endParaRPr/>
          </a:p>
          <a:p>
            <a:pPr indent="-282575" lvl="0" marL="365125" rtl="0" algn="l">
              <a:spcBef>
                <a:spcPts val="600"/>
              </a:spcBef>
              <a:spcAft>
                <a:spcPts val="0"/>
              </a:spcAft>
              <a:buSzPct val="80000"/>
              <a:buChar char="⚫"/>
            </a:pPr>
            <a:r>
              <a:rPr lang="ru-RU">
                <a:latin typeface="Calibri"/>
                <a:ea typeface="Calibri"/>
                <a:cs typeface="Calibri"/>
                <a:sym typeface="Calibri"/>
              </a:rPr>
              <a:t>Граничную абсолютную погрешность приближенного числа </a:t>
            </a:r>
            <a:r>
              <a:rPr b="1" lang="ru-RU">
                <a:latin typeface="Calibri"/>
                <a:ea typeface="Calibri"/>
                <a:cs typeface="Calibri"/>
                <a:sym typeface="Calibri"/>
              </a:rPr>
              <a:t>а</a:t>
            </a:r>
            <a:r>
              <a:rPr lang="ru-RU">
                <a:latin typeface="Calibri"/>
                <a:ea typeface="Calibri"/>
                <a:cs typeface="Calibri"/>
                <a:sym typeface="Calibri"/>
              </a:rPr>
              <a:t> обозначают символом </a:t>
            </a:r>
            <a:r>
              <a:rPr b="1" lang="ru-RU">
                <a:latin typeface="Calibri"/>
                <a:ea typeface="Calibri"/>
                <a:cs typeface="Calibri"/>
                <a:sym typeface="Calibri"/>
              </a:rPr>
              <a:t>Δa</a:t>
            </a:r>
            <a:r>
              <a:rPr lang="ru-RU">
                <a:latin typeface="Calibri"/>
                <a:ea typeface="Calibri"/>
                <a:cs typeface="Calibri"/>
                <a:sym typeface="Calibri"/>
              </a:rPr>
              <a:t> .</a:t>
            </a:r>
            <a:endParaRPr/>
          </a:p>
          <a:p>
            <a:pPr indent="0" lvl="0" marL="0" rtl="0" algn="l">
              <a:spcBef>
                <a:spcPts val="600"/>
              </a:spcBef>
              <a:spcAft>
                <a:spcPts val="0"/>
              </a:spcAft>
              <a:buSzPct val="80000"/>
              <a:buNone/>
            </a:pPr>
            <a:r>
              <a:rPr lang="ru-RU">
                <a:latin typeface="Calibri"/>
                <a:ea typeface="Calibri"/>
                <a:cs typeface="Calibri"/>
                <a:sym typeface="Calibri"/>
              </a:rPr>
              <a:t>Запись   x ≈ a (±Δ a )  следует понимать так:</a:t>
            </a:r>
            <a:endParaRPr/>
          </a:p>
          <a:p>
            <a:pPr indent="0" lvl="0" marL="0" rtl="0" algn="just">
              <a:spcBef>
                <a:spcPts val="600"/>
              </a:spcBef>
              <a:spcAft>
                <a:spcPts val="0"/>
              </a:spcAft>
              <a:buSzPct val="80000"/>
              <a:buNone/>
            </a:pPr>
            <a:r>
              <a:rPr lang="ru-RU">
                <a:latin typeface="Calibri"/>
                <a:ea typeface="Calibri"/>
                <a:cs typeface="Calibri"/>
                <a:sym typeface="Calibri"/>
              </a:rPr>
              <a:t> точное значение величины x находится в промежутке между числами а – Δ a и а + Δ а , которые называют соответственно </a:t>
            </a:r>
            <a:r>
              <a:rPr lang="ru-RU">
                <a:solidFill>
                  <a:srgbClr val="FF0000"/>
                </a:solidFill>
                <a:latin typeface="Calibri"/>
                <a:ea typeface="Calibri"/>
                <a:cs typeface="Calibri"/>
                <a:sym typeface="Calibri"/>
              </a:rPr>
              <a:t>нижней</a:t>
            </a:r>
            <a:r>
              <a:rPr lang="ru-RU">
                <a:latin typeface="Calibri"/>
                <a:ea typeface="Calibri"/>
                <a:cs typeface="Calibri"/>
                <a:sym typeface="Calibri"/>
              </a:rPr>
              <a:t> и </a:t>
            </a:r>
            <a:r>
              <a:rPr lang="ru-RU">
                <a:solidFill>
                  <a:srgbClr val="FF0000"/>
                </a:solidFill>
                <a:latin typeface="Calibri"/>
                <a:ea typeface="Calibri"/>
                <a:cs typeface="Calibri"/>
                <a:sym typeface="Calibri"/>
              </a:rPr>
              <a:t>верхней</a:t>
            </a:r>
            <a:r>
              <a:rPr lang="ru-RU">
                <a:latin typeface="Calibri"/>
                <a:ea typeface="Calibri"/>
                <a:cs typeface="Calibri"/>
                <a:sym typeface="Calibri"/>
              </a:rPr>
              <a:t> границей х и обозначают НГ x ВГ х .</a:t>
            </a:r>
            <a:endParaRPr/>
          </a:p>
          <a:p>
            <a:pPr indent="-282575" lvl="0" marL="365125" rtl="0" algn="l">
              <a:spcBef>
                <a:spcPts val="600"/>
              </a:spcBef>
              <a:spcAft>
                <a:spcPts val="0"/>
              </a:spcAft>
              <a:buSzPct val="80000"/>
              <a:buChar char="⚫"/>
            </a:pPr>
            <a:r>
              <a:rPr lang="ru-RU">
                <a:latin typeface="Calibri"/>
                <a:ea typeface="Calibri"/>
                <a:cs typeface="Calibri"/>
                <a:sym typeface="Calibri"/>
              </a:rPr>
              <a:t>Например, если x ≈ 2,3 (±0,1), то 2,2&lt; x &lt; 2,4.</a:t>
            </a:r>
            <a:endParaRPr/>
          </a:p>
          <a:p>
            <a:pPr indent="-168783" lvl="0" marL="365125" rtl="0" algn="l">
              <a:spcBef>
                <a:spcPts val="600"/>
              </a:spcBef>
              <a:spcAft>
                <a:spcPts val="0"/>
              </a:spcAft>
              <a:buSzPct val="80000"/>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08" name="Google Shape;308;p33"/>
          <p:cNvSpPr txBox="1"/>
          <p:nvPr>
            <p:ph idx="1" type="body"/>
          </p:nvPr>
        </p:nvSpPr>
        <p:spPr>
          <a:xfrm>
            <a:off x="1043608" y="980728"/>
            <a:ext cx="7860736" cy="5577483"/>
          </a:xfrm>
          <a:prstGeom prst="rect">
            <a:avLst/>
          </a:prstGeom>
          <a:noFill/>
          <a:ln>
            <a:noFill/>
          </a:ln>
        </p:spPr>
        <p:txBody>
          <a:bodyPr anchorCtr="0" anchor="t" bIns="45700" lIns="91425" spcFirstLastPara="1" rIns="91425" wrap="square" tIns="45700">
            <a:normAutofit fontScale="62500" lnSpcReduction="20000"/>
          </a:bodyPr>
          <a:lstStyle/>
          <a:p>
            <a:pPr indent="-282575" lvl="0" marL="365125" rtl="0" algn="just">
              <a:spcBef>
                <a:spcPts val="0"/>
              </a:spcBef>
              <a:spcAft>
                <a:spcPts val="0"/>
              </a:spcAft>
              <a:buSzPct val="80000"/>
              <a:buChar char="⚫"/>
            </a:pPr>
            <a:r>
              <a:rPr b="1" i="1" lang="ru-RU">
                <a:latin typeface="Calibri"/>
                <a:ea typeface="Calibri"/>
                <a:cs typeface="Calibri"/>
                <a:sym typeface="Calibri"/>
              </a:rPr>
              <a:t>Относительной погрешностью </a:t>
            </a:r>
            <a:r>
              <a:rPr lang="ru-RU">
                <a:latin typeface="Calibri"/>
                <a:ea typeface="Calibri"/>
                <a:cs typeface="Calibri"/>
                <a:sym typeface="Calibri"/>
              </a:rPr>
              <a:t>называется отношение абсолютной погрешности к величине приближенного числа. </a:t>
            </a:r>
            <a:endParaRPr/>
          </a:p>
          <a:p>
            <a:pPr indent="-282575" lvl="0" marL="365125" rtl="0" algn="just">
              <a:spcBef>
                <a:spcPts val="600"/>
              </a:spcBef>
              <a:spcAft>
                <a:spcPts val="0"/>
              </a:spcAft>
              <a:buSzPct val="80000"/>
              <a:buChar char="⚫"/>
            </a:pPr>
            <a:r>
              <a:rPr lang="ru-RU">
                <a:latin typeface="Calibri"/>
                <a:ea typeface="Calibri"/>
                <a:cs typeface="Calibri"/>
                <a:sym typeface="Calibri"/>
              </a:rPr>
              <a:t>Отношение граничной абсолютной погрешности к приближенному числу называют </a:t>
            </a:r>
            <a:r>
              <a:rPr lang="ru-RU">
                <a:solidFill>
                  <a:srgbClr val="FF0000"/>
                </a:solidFill>
                <a:latin typeface="Calibri"/>
                <a:ea typeface="Calibri"/>
                <a:cs typeface="Calibri"/>
                <a:sym typeface="Calibri"/>
              </a:rPr>
              <a:t>граничной относительной погрешностью; </a:t>
            </a:r>
            <a:endParaRPr/>
          </a:p>
          <a:p>
            <a:pPr indent="0" lvl="0" marL="0" rtl="0" algn="just">
              <a:spcBef>
                <a:spcPts val="600"/>
              </a:spcBef>
              <a:spcAft>
                <a:spcPts val="0"/>
              </a:spcAft>
              <a:buSzPct val="80000"/>
              <a:buNone/>
            </a:pPr>
            <a:r>
              <a:t/>
            </a:r>
            <a:endParaRPr>
              <a:solidFill>
                <a:srgbClr val="FF0000"/>
              </a:solidFill>
              <a:latin typeface="Calibri"/>
              <a:ea typeface="Calibri"/>
              <a:cs typeface="Calibri"/>
              <a:sym typeface="Calibri"/>
            </a:endParaRPr>
          </a:p>
          <a:p>
            <a:pPr indent="0" lvl="0" marL="0" rtl="0" algn="just">
              <a:spcBef>
                <a:spcPts val="600"/>
              </a:spcBef>
              <a:spcAft>
                <a:spcPts val="0"/>
              </a:spcAft>
              <a:buSzPct val="80000"/>
              <a:buNone/>
            </a:pPr>
            <a:r>
              <a:rPr lang="ru-RU">
                <a:latin typeface="Calibri"/>
                <a:ea typeface="Calibri"/>
                <a:cs typeface="Calibri"/>
                <a:sym typeface="Calibri"/>
              </a:rPr>
              <a:t>обозначают ее так:    </a:t>
            </a:r>
            <a:endParaRPr/>
          </a:p>
          <a:p>
            <a:pPr indent="0" lvl="0" marL="0" rtl="0" algn="just">
              <a:spcBef>
                <a:spcPts val="600"/>
              </a:spcBef>
              <a:spcAft>
                <a:spcPts val="0"/>
              </a:spcAft>
              <a:buSzPct val="80000"/>
              <a:buNone/>
            </a:pPr>
            <a:r>
              <a:t/>
            </a:r>
            <a:endParaRPr>
              <a:latin typeface="Calibri"/>
              <a:ea typeface="Calibri"/>
              <a:cs typeface="Calibri"/>
              <a:sym typeface="Calibri"/>
            </a:endParaRPr>
          </a:p>
          <a:p>
            <a:pPr indent="0" lvl="0" marL="0" rtl="0" algn="just">
              <a:spcBef>
                <a:spcPts val="600"/>
              </a:spcBef>
              <a:spcAft>
                <a:spcPts val="0"/>
              </a:spcAft>
              <a:buSzPct val="80000"/>
              <a:buNone/>
            </a:pPr>
            <a:r>
              <a:t/>
            </a:r>
            <a:endParaRPr>
              <a:latin typeface="Calibri"/>
              <a:ea typeface="Calibri"/>
              <a:cs typeface="Calibri"/>
              <a:sym typeface="Calibri"/>
            </a:endParaRPr>
          </a:p>
          <a:p>
            <a:pPr indent="0" lvl="0" marL="0" rtl="0" algn="just">
              <a:spcBef>
                <a:spcPts val="600"/>
              </a:spcBef>
              <a:spcAft>
                <a:spcPts val="0"/>
              </a:spcAft>
              <a:buSzPct val="80000"/>
              <a:buNone/>
            </a:pPr>
            <a:r>
              <a:rPr lang="ru-RU">
                <a:latin typeface="Calibri"/>
                <a:ea typeface="Calibri"/>
                <a:cs typeface="Calibri"/>
                <a:sym typeface="Calibri"/>
              </a:rPr>
              <a:t>Относительную и граничную относительную погрешности принято выражать в процентах. </a:t>
            </a:r>
            <a:endParaRPr/>
          </a:p>
          <a:p>
            <a:pPr indent="0" lvl="0" marL="0" rtl="0" algn="just">
              <a:spcBef>
                <a:spcPts val="600"/>
              </a:spcBef>
              <a:spcAft>
                <a:spcPts val="0"/>
              </a:spcAft>
              <a:buSzPct val="80000"/>
              <a:buNone/>
            </a:pPr>
            <a:r>
              <a:rPr b="1" i="1" lang="ru-RU">
                <a:latin typeface="Calibri"/>
                <a:ea typeface="Calibri"/>
                <a:cs typeface="Calibri"/>
                <a:sym typeface="Calibri"/>
              </a:rPr>
              <a:t>Например, </a:t>
            </a:r>
            <a:r>
              <a:rPr lang="ru-RU">
                <a:latin typeface="Calibri"/>
                <a:ea typeface="Calibri"/>
                <a:cs typeface="Calibri"/>
                <a:sym typeface="Calibri"/>
              </a:rPr>
              <a:t>если измерения показали, что расстояние х между двумя пунктами больше 12,3 км, но меньше 12,7 км, то за приближенное значение его принимают среднее арифметическое этих двух чисел, т.е. их полусумму, тогда граничная абсолютная погрешность равна полуразности этих чисел.</a:t>
            </a:r>
            <a:endParaRPr/>
          </a:p>
          <a:p>
            <a:pPr indent="0" lvl="0" marL="0" rtl="0" algn="just">
              <a:spcBef>
                <a:spcPts val="600"/>
              </a:spcBef>
              <a:spcAft>
                <a:spcPts val="0"/>
              </a:spcAft>
              <a:buSzPct val="80000"/>
              <a:buNone/>
            </a:pPr>
            <a:r>
              <a:rPr lang="ru-RU">
                <a:latin typeface="Calibri"/>
                <a:ea typeface="Calibri"/>
                <a:cs typeface="Calibri"/>
                <a:sym typeface="Calibri"/>
              </a:rPr>
              <a:t> В данном случае х ≈ 12,5 (±0,2). </a:t>
            </a:r>
            <a:endParaRPr/>
          </a:p>
          <a:p>
            <a:pPr indent="0" lvl="0" marL="0" rtl="0" algn="just">
              <a:spcBef>
                <a:spcPts val="600"/>
              </a:spcBef>
              <a:spcAft>
                <a:spcPts val="0"/>
              </a:spcAft>
              <a:buSzPct val="80000"/>
              <a:buNone/>
            </a:pPr>
            <a:r>
              <a:rPr lang="ru-RU">
                <a:latin typeface="Calibri"/>
                <a:ea typeface="Calibri"/>
                <a:cs typeface="Calibri"/>
                <a:sym typeface="Calibri"/>
              </a:rPr>
              <a:t>Здесь граничная абсолютная погрешность равна 0,2 км, </a:t>
            </a:r>
            <a:endParaRPr/>
          </a:p>
          <a:p>
            <a:pPr indent="0" lvl="0" marL="0" rtl="0" algn="just">
              <a:spcBef>
                <a:spcPts val="600"/>
              </a:spcBef>
              <a:spcAft>
                <a:spcPts val="0"/>
              </a:spcAft>
              <a:buSzPct val="80000"/>
              <a:buNone/>
            </a:pPr>
            <a:r>
              <a:rPr lang="ru-RU">
                <a:latin typeface="Calibri"/>
                <a:ea typeface="Calibri"/>
                <a:cs typeface="Calibri"/>
                <a:sym typeface="Calibri"/>
              </a:rPr>
              <a:t>а граничная относительная</a:t>
            </a:r>
            <a:endParaRPr/>
          </a:p>
          <a:p>
            <a:pPr indent="-180975" lvl="0" marL="365125" rtl="0" algn="l">
              <a:spcBef>
                <a:spcPts val="600"/>
              </a:spcBef>
              <a:spcAft>
                <a:spcPts val="0"/>
              </a:spcAft>
              <a:buSzPct val="80000"/>
              <a:buNone/>
            </a:pPr>
            <a:r>
              <a:t/>
            </a:r>
            <a:endParaRPr>
              <a:latin typeface="Calibri"/>
              <a:ea typeface="Calibri"/>
              <a:cs typeface="Calibri"/>
              <a:sym typeface="Calibri"/>
            </a:endParaRPr>
          </a:p>
        </p:txBody>
      </p:sp>
      <p:pic>
        <p:nvPicPr>
          <p:cNvPr id="309" name="Google Shape;309;p33"/>
          <p:cNvPicPr preferRelativeResize="0"/>
          <p:nvPr/>
        </p:nvPicPr>
        <p:blipFill rotWithShape="1">
          <a:blip r:embed="rId3">
            <a:alphaModFix/>
          </a:blip>
          <a:srcRect b="0" l="0" r="0" t="0"/>
          <a:stretch/>
        </p:blipFill>
        <p:spPr>
          <a:xfrm>
            <a:off x="3851275" y="2060575"/>
            <a:ext cx="1909763" cy="1068388"/>
          </a:xfrm>
          <a:prstGeom prst="rect">
            <a:avLst/>
          </a:prstGeom>
          <a:noFill/>
          <a:ln>
            <a:noFill/>
          </a:ln>
        </p:spPr>
      </p:pic>
      <p:sp>
        <p:nvSpPr>
          <p:cNvPr id="310" name="Google Shape;310;p33"/>
          <p:cNvSpPr txBox="1"/>
          <p:nvPr/>
        </p:nvSpPr>
        <p:spPr>
          <a:xfrm>
            <a:off x="4355976" y="5877272"/>
            <a:ext cx="4159721" cy="105670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Точные значащие цифры</a:t>
            </a:r>
            <a:endParaRPr sz="2800"/>
          </a:p>
        </p:txBody>
      </p:sp>
      <p:sp>
        <p:nvSpPr>
          <p:cNvPr id="316" name="Google Shape;316;p34"/>
          <p:cNvSpPr txBox="1"/>
          <p:nvPr>
            <p:ph idx="1" type="body"/>
          </p:nvPr>
        </p:nvSpPr>
        <p:spPr>
          <a:xfrm>
            <a:off x="1043608" y="980728"/>
            <a:ext cx="7860736" cy="5577483"/>
          </a:xfrm>
          <a:prstGeom prst="rect">
            <a:avLst/>
          </a:prstGeom>
          <a:noFill/>
          <a:ln>
            <a:noFill/>
          </a:ln>
        </p:spPr>
        <p:txBody>
          <a:bodyPr anchorCtr="0" anchor="t" bIns="45700" lIns="91425" spcFirstLastPara="1" rIns="91425" wrap="square" tIns="45700">
            <a:normAutofit/>
          </a:bodyPr>
          <a:lstStyle/>
          <a:p>
            <a:pPr indent="0" lvl="0" marL="82550" rtl="0" algn="just">
              <a:spcBef>
                <a:spcPts val="0"/>
              </a:spcBef>
              <a:spcAft>
                <a:spcPts val="0"/>
              </a:spcAft>
              <a:buSzPts val="2560"/>
              <a:buNone/>
            </a:pPr>
            <a:r>
              <a:rPr lang="ru-RU">
                <a:latin typeface="Calibri"/>
                <a:ea typeface="Calibri"/>
                <a:cs typeface="Calibri"/>
                <a:sym typeface="Calibri"/>
              </a:rPr>
              <a:t>Если абсолютная погрешность приближённого числа не превышает половины единицы последнего разряда, то все значащие цифры данного числа называются </a:t>
            </a:r>
            <a:r>
              <a:rPr b="1" i="1" lang="ru-RU">
                <a:latin typeface="Calibri"/>
                <a:ea typeface="Calibri"/>
                <a:cs typeface="Calibri"/>
                <a:sym typeface="Calibri"/>
              </a:rPr>
              <a:t>точными</a:t>
            </a:r>
            <a:r>
              <a:rPr lang="ru-RU">
                <a:latin typeface="Calibri"/>
                <a:ea typeface="Calibri"/>
                <a:cs typeface="Calibri"/>
                <a:sym typeface="Calibri"/>
              </a:rPr>
              <a:t>.</a:t>
            </a:r>
            <a:endParaRPr/>
          </a:p>
          <a:p>
            <a:pPr indent="0" lvl="0" marL="82550" rtl="0" algn="just">
              <a:spcBef>
                <a:spcPts val="600"/>
              </a:spcBef>
              <a:spcAft>
                <a:spcPts val="0"/>
              </a:spcAft>
              <a:buSzPts val="2560"/>
              <a:buNone/>
            </a:pPr>
            <a:r>
              <a:t/>
            </a:r>
            <a:endParaRPr>
              <a:latin typeface="Calibri"/>
              <a:ea typeface="Calibri"/>
              <a:cs typeface="Calibri"/>
              <a:sym typeface="Calibri"/>
            </a:endParaRPr>
          </a:p>
          <a:p>
            <a:pPr indent="0" lvl="0" marL="82550" rtl="0" algn="just">
              <a:spcBef>
                <a:spcPts val="600"/>
              </a:spcBef>
              <a:spcAft>
                <a:spcPts val="0"/>
              </a:spcAft>
              <a:buSzPts val="2560"/>
              <a:buNone/>
            </a:pPr>
            <a:r>
              <a:rPr lang="ru-RU">
                <a:latin typeface="Calibri"/>
                <a:ea typeface="Calibri"/>
                <a:cs typeface="Calibri"/>
                <a:sym typeface="Calibri"/>
              </a:rPr>
              <a:t>Например, число 58,3 имеет три точные значащие цифры, если </a:t>
            </a:r>
            <a:r>
              <a:rPr i="1" lang="ru-RU" sz="3200">
                <a:latin typeface="Calibri"/>
                <a:ea typeface="Calibri"/>
                <a:cs typeface="Calibri"/>
                <a:sym typeface="Calibri"/>
              </a:rPr>
              <a:t>Δ </a:t>
            </a:r>
            <a:r>
              <a:rPr lang="ru-RU" sz="3200">
                <a:latin typeface="Calibri"/>
                <a:ea typeface="Calibri"/>
                <a:cs typeface="Calibri"/>
                <a:sym typeface="Calibri"/>
              </a:rPr>
              <a:t>не превышает половины десятой доли, т.е. </a:t>
            </a:r>
            <a:r>
              <a:rPr i="1" lang="ru-RU" sz="3200">
                <a:latin typeface="Calibri"/>
                <a:ea typeface="Calibri"/>
                <a:cs typeface="Calibri"/>
                <a:sym typeface="Calibri"/>
              </a:rPr>
              <a:t>Δ</a:t>
            </a:r>
            <a:r>
              <a:rPr lang="ru-RU" sz="3200">
                <a:latin typeface="Calibri"/>
                <a:ea typeface="Calibri"/>
                <a:cs typeface="Calibri"/>
                <a:sym typeface="Calibri"/>
              </a:rPr>
              <a:t>&lt;=0,05</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Точные значащие цифры</a:t>
            </a:r>
            <a:endParaRPr sz="2800"/>
          </a:p>
        </p:txBody>
      </p:sp>
      <p:sp>
        <p:nvSpPr>
          <p:cNvPr id="322" name="Google Shape;322;p35"/>
          <p:cNvSpPr txBox="1"/>
          <p:nvPr>
            <p:ph idx="1" type="body"/>
          </p:nvPr>
        </p:nvSpPr>
        <p:spPr>
          <a:xfrm>
            <a:off x="1043608" y="980728"/>
            <a:ext cx="7860736" cy="5577483"/>
          </a:xfrm>
          <a:prstGeom prst="rect">
            <a:avLst/>
          </a:prstGeom>
          <a:noFill/>
          <a:ln>
            <a:noFill/>
          </a:ln>
        </p:spPr>
        <p:txBody>
          <a:bodyPr anchorCtr="0" anchor="t" bIns="45700" lIns="91425" spcFirstLastPara="1" rIns="91425" wrap="square" tIns="45700">
            <a:normAutofit fontScale="85000" lnSpcReduction="20000"/>
          </a:bodyPr>
          <a:lstStyle/>
          <a:p>
            <a:pPr indent="-282575" lvl="0" marL="365125" rtl="0" algn="just">
              <a:spcBef>
                <a:spcPts val="0"/>
              </a:spcBef>
              <a:spcAft>
                <a:spcPts val="0"/>
              </a:spcAft>
              <a:buSzPct val="80000"/>
              <a:buChar char="⚫"/>
            </a:pPr>
            <a:r>
              <a:rPr lang="ru-RU">
                <a:latin typeface="Calibri"/>
                <a:ea typeface="Calibri"/>
                <a:cs typeface="Calibri"/>
                <a:sym typeface="Calibri"/>
              </a:rPr>
              <a:t>Нули, стоящие перед первой значащей цифрой в счет точных значащих цифр не идут.</a:t>
            </a:r>
            <a:endParaRPr/>
          </a:p>
          <a:p>
            <a:pPr indent="0" lvl="0" marL="82550" rtl="0" algn="just">
              <a:spcBef>
                <a:spcPts val="600"/>
              </a:spcBef>
              <a:spcAft>
                <a:spcPts val="0"/>
              </a:spcAft>
              <a:buSzPct val="80000"/>
              <a:buNone/>
            </a:pPr>
            <a:r>
              <a:rPr lang="ru-RU">
                <a:latin typeface="Calibri"/>
                <a:ea typeface="Calibri"/>
                <a:cs typeface="Calibri"/>
                <a:sym typeface="Calibri"/>
              </a:rPr>
              <a:t>Например, число 0,032 имеет 2 точные значащие цифры, если Δ ≤ 0,0005.</a:t>
            </a:r>
            <a:endParaRPr/>
          </a:p>
          <a:p>
            <a:pPr indent="-282575" lvl="0" marL="365125" rtl="0" algn="just">
              <a:spcBef>
                <a:spcPts val="600"/>
              </a:spcBef>
              <a:spcAft>
                <a:spcPts val="0"/>
              </a:spcAft>
              <a:buSzPct val="80000"/>
              <a:buChar char="⚫"/>
            </a:pPr>
            <a:r>
              <a:rPr lang="ru-RU">
                <a:latin typeface="Calibri"/>
                <a:ea typeface="Calibri"/>
                <a:cs typeface="Calibri"/>
                <a:sym typeface="Calibri"/>
              </a:rPr>
              <a:t>Нули, стоящие между значащими цифрами идут в счет значащих цифр.</a:t>
            </a:r>
            <a:endParaRPr/>
          </a:p>
          <a:p>
            <a:pPr indent="0" lvl="0" marL="82550" rtl="0" algn="just">
              <a:spcBef>
                <a:spcPts val="600"/>
              </a:spcBef>
              <a:spcAft>
                <a:spcPts val="0"/>
              </a:spcAft>
              <a:buSzPct val="80000"/>
              <a:buNone/>
            </a:pPr>
            <a:r>
              <a:rPr lang="ru-RU">
                <a:latin typeface="Calibri"/>
                <a:ea typeface="Calibri"/>
                <a:cs typeface="Calibri"/>
                <a:sym typeface="Calibri"/>
              </a:rPr>
              <a:t>Например, число 2,007 имеет 4 точные значащие цифры, если Δ ≤ 0,0005.</a:t>
            </a:r>
            <a:endParaRPr/>
          </a:p>
          <a:p>
            <a:pPr indent="-282575" lvl="0" marL="365125" rtl="0" algn="just">
              <a:spcBef>
                <a:spcPts val="600"/>
              </a:spcBef>
              <a:spcAft>
                <a:spcPts val="0"/>
              </a:spcAft>
              <a:buSzPct val="80000"/>
              <a:buChar char="⚫"/>
            </a:pPr>
            <a:r>
              <a:rPr lang="ru-RU">
                <a:latin typeface="Calibri"/>
                <a:ea typeface="Calibri"/>
                <a:cs typeface="Calibri"/>
                <a:sym typeface="Calibri"/>
              </a:rPr>
              <a:t>При округлении числа полученные нули в счет значащих цифр не идут.</a:t>
            </a:r>
            <a:endParaRPr/>
          </a:p>
          <a:p>
            <a:pPr indent="0" lvl="0" marL="82550" rtl="0" algn="just">
              <a:spcBef>
                <a:spcPts val="600"/>
              </a:spcBef>
              <a:spcAft>
                <a:spcPts val="0"/>
              </a:spcAft>
              <a:buSzPct val="80000"/>
              <a:buNone/>
            </a:pPr>
            <a:r>
              <a:rPr lang="ru-RU">
                <a:latin typeface="Calibri"/>
                <a:ea typeface="Calibri"/>
                <a:cs typeface="Calibri"/>
                <a:sym typeface="Calibri"/>
              </a:rPr>
              <a:t>Например, число 4123, округленное до сотен, будет 4100. В данном случае число 4100 имеет 2 точные значащие цифры, т.к. полученные нули заменяют точные цифры 2 и 3.</a:t>
            </a:r>
            <a:endParaRPr/>
          </a:p>
          <a:p>
            <a:pPr indent="0" lvl="0" marL="82550" rtl="0" algn="just">
              <a:spcBef>
                <a:spcPts val="600"/>
              </a:spcBef>
              <a:spcAft>
                <a:spcPts val="0"/>
              </a:spcAft>
              <a:buSzPct val="80000"/>
              <a:buNone/>
            </a:pPr>
            <a:r>
              <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ru-RU" sz="2800">
                <a:solidFill>
                  <a:srgbClr val="562214"/>
                </a:solidFill>
              </a:rPr>
              <a:t>Правила приближенных вычислений и нахождения процентного соотношения</a:t>
            </a:r>
            <a:endParaRPr sz="2800"/>
          </a:p>
        </p:txBody>
      </p:sp>
      <p:sp>
        <p:nvSpPr>
          <p:cNvPr id="328" name="Google Shape;328;p36"/>
          <p:cNvSpPr txBox="1"/>
          <p:nvPr>
            <p:ph idx="1" type="body"/>
          </p:nvPr>
        </p:nvSpPr>
        <p:spPr>
          <a:xfrm>
            <a:off x="1043608" y="980728"/>
            <a:ext cx="7860736" cy="5577483"/>
          </a:xfrm>
          <a:prstGeom prst="rect">
            <a:avLst/>
          </a:prstGeom>
          <a:noFill/>
          <a:ln>
            <a:noFill/>
          </a:ln>
        </p:spPr>
        <p:txBody>
          <a:bodyPr anchorCtr="0" anchor="t" bIns="45700" lIns="91425" spcFirstLastPara="1" rIns="91425" wrap="square" tIns="45700">
            <a:normAutofit/>
          </a:bodyPr>
          <a:lstStyle/>
          <a:p>
            <a:pPr indent="0" lvl="0" marL="82550" rtl="0" algn="just">
              <a:spcBef>
                <a:spcPts val="0"/>
              </a:spcBef>
              <a:spcAft>
                <a:spcPts val="0"/>
              </a:spcAft>
              <a:buSzPts val="2560"/>
              <a:buNone/>
            </a:pPr>
            <a:r>
              <a:rPr lang="ru-RU">
                <a:latin typeface="Calibri"/>
                <a:ea typeface="Calibri"/>
                <a:cs typeface="Calibri"/>
                <a:sym typeface="Calibri"/>
              </a:rPr>
              <a:t>При сложении и вычитании приближенных чисел окончательный результат округляют так, чтобы он не имел значащих цифр в тех разрядах, которые отсутствуют хотя бы в одном из приближенных данных.</a:t>
            </a:r>
            <a:endParaRPr/>
          </a:p>
        </p:txBody>
      </p:sp>
      <p:sp>
        <p:nvSpPr>
          <p:cNvPr id="329" name="Google Shape;329;p36"/>
          <p:cNvSpPr txBox="1"/>
          <p:nvPr/>
        </p:nvSpPr>
        <p:spPr>
          <a:xfrm>
            <a:off x="1115616" y="3769469"/>
            <a:ext cx="5472608" cy="23698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ru-RU" sz="2800">
                <a:solidFill>
                  <a:schemeClr val="dk1"/>
                </a:solidFill>
                <a:latin typeface="Calibri"/>
                <a:ea typeface="Calibri"/>
                <a:cs typeface="Calibri"/>
                <a:sym typeface="Calibri"/>
              </a:rPr>
              <a:t>Например: </a:t>
            </a:r>
            <a:r>
              <a:rPr lang="ru-RU" sz="2400">
                <a:solidFill>
                  <a:schemeClr val="dk1"/>
                </a:solidFill>
                <a:latin typeface="Calibri"/>
                <a:ea typeface="Calibri"/>
                <a:cs typeface="Calibri"/>
                <a:sym typeface="Calibri"/>
              </a:rPr>
              <a:t>При сложении и вычитании приближенных чисел окончательный результат округляют так, чтобы он не имел значащих цифр в тех разрядах, которые отсутствуют хотя бы в одном из приближенных данных</a:t>
            </a:r>
            <a:r>
              <a:rPr lang="ru-RU" sz="1800">
                <a:solidFill>
                  <a:schemeClr val="dk1"/>
                </a:solidFill>
                <a:latin typeface="Calibri"/>
                <a:ea typeface="Calibri"/>
                <a:cs typeface="Calibri"/>
                <a:sym typeface="Calibri"/>
              </a:rPr>
              <a:t>.</a:t>
            </a:r>
            <a:endParaRPr/>
          </a:p>
        </p:txBody>
      </p:sp>
      <p:pic>
        <p:nvPicPr>
          <p:cNvPr id="330" name="Google Shape;330;p36"/>
          <p:cNvPicPr preferRelativeResize="0"/>
          <p:nvPr/>
        </p:nvPicPr>
        <p:blipFill rotWithShape="1">
          <a:blip r:embed="rId3">
            <a:alphaModFix/>
          </a:blip>
          <a:srcRect b="0" l="0" r="0" t="0"/>
          <a:stretch/>
        </p:blipFill>
        <p:spPr>
          <a:xfrm>
            <a:off x="7222942" y="3769469"/>
            <a:ext cx="1257300" cy="1943100"/>
          </a:xfrm>
          <a:prstGeom prst="rect">
            <a:avLst/>
          </a:prstGeom>
          <a:noFill/>
          <a:ln>
            <a:noFill/>
          </a:ln>
        </p:spPr>
      </p:pic>
      <p:sp>
        <p:nvSpPr>
          <p:cNvPr id="331" name="Google Shape;331;p36"/>
          <p:cNvSpPr txBox="1"/>
          <p:nvPr/>
        </p:nvSpPr>
        <p:spPr>
          <a:xfrm>
            <a:off x="7006918" y="3985493"/>
            <a:ext cx="2160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t>
            </a:r>
            <a:endParaRPr/>
          </a:p>
        </p:txBody>
      </p:sp>
      <p:sp>
        <p:nvSpPr>
          <p:cNvPr id="332" name="Google Shape;332;p36"/>
          <p:cNvSpPr txBox="1"/>
          <p:nvPr/>
        </p:nvSpPr>
        <p:spPr>
          <a:xfrm>
            <a:off x="7006918" y="4354825"/>
            <a:ext cx="2160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t>
            </a:r>
            <a:endParaRPr/>
          </a:p>
        </p:txBody>
      </p:sp>
      <p:sp>
        <p:nvSpPr>
          <p:cNvPr id="333" name="Google Shape;333;p36"/>
          <p:cNvSpPr txBox="1"/>
          <p:nvPr/>
        </p:nvSpPr>
        <p:spPr>
          <a:xfrm>
            <a:off x="7006918" y="4741019"/>
            <a:ext cx="2160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Calibri"/>
                <a:ea typeface="Calibri"/>
                <a:cs typeface="Calibri"/>
                <a:sym typeface="Calibri"/>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1404994" y="149259"/>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800">
                <a:solidFill>
                  <a:srgbClr val="562214"/>
                </a:solidFill>
              </a:rPr>
              <a:t>Правила приближенных вычислений и нахождения процентного соотношения</a:t>
            </a:r>
            <a:endParaRPr sz="2800"/>
          </a:p>
        </p:txBody>
      </p:sp>
      <p:sp>
        <p:nvSpPr>
          <p:cNvPr id="339" name="Google Shape;339;p37"/>
          <p:cNvSpPr txBox="1"/>
          <p:nvPr>
            <p:ph idx="1" type="body"/>
          </p:nvPr>
        </p:nvSpPr>
        <p:spPr>
          <a:xfrm>
            <a:off x="1043608" y="980728"/>
            <a:ext cx="7860736" cy="5577483"/>
          </a:xfrm>
          <a:prstGeom prst="rect">
            <a:avLst/>
          </a:prstGeom>
          <a:noFill/>
          <a:ln>
            <a:noFill/>
          </a:ln>
        </p:spPr>
        <p:txBody>
          <a:bodyPr anchorCtr="0" anchor="t" bIns="45700" lIns="91425" spcFirstLastPara="1" rIns="91425" wrap="square" tIns="45700">
            <a:normAutofit/>
          </a:bodyPr>
          <a:lstStyle/>
          <a:p>
            <a:pPr indent="0" lvl="0" marL="82550" rtl="0" algn="just">
              <a:spcBef>
                <a:spcPts val="0"/>
              </a:spcBef>
              <a:spcAft>
                <a:spcPts val="0"/>
              </a:spcAft>
              <a:buSzPts val="2560"/>
              <a:buNone/>
            </a:pPr>
            <a:r>
              <a:rPr lang="ru-RU">
                <a:latin typeface="Calibri"/>
                <a:ea typeface="Calibri"/>
                <a:cs typeface="Calibri"/>
                <a:sym typeface="Calibri"/>
              </a:rPr>
              <a:t>При возведении в квадрат или куб следует в степени брать столько значащих цифр, сколько их имеется в основании степени.</a:t>
            </a:r>
            <a:endParaRPr/>
          </a:p>
          <a:p>
            <a:pPr indent="0" lvl="0" marL="82550" rtl="0" algn="just">
              <a:spcBef>
                <a:spcPts val="600"/>
              </a:spcBef>
              <a:spcAft>
                <a:spcPts val="0"/>
              </a:spcAft>
              <a:buSzPts val="2560"/>
              <a:buNone/>
            </a:pPr>
            <a:r>
              <a:rPr lang="ru-RU">
                <a:latin typeface="Calibri"/>
                <a:ea typeface="Calibri"/>
                <a:cs typeface="Calibri"/>
                <a:sym typeface="Calibri"/>
              </a:rPr>
              <a:t>Например,</a:t>
            </a:r>
            <a:endParaRPr/>
          </a:p>
          <a:p>
            <a:pPr indent="0" lvl="0" marL="82550" rtl="0" algn="just">
              <a:spcBef>
                <a:spcPts val="600"/>
              </a:spcBef>
              <a:spcAft>
                <a:spcPts val="0"/>
              </a:spcAft>
              <a:buSzPts val="2560"/>
              <a:buNone/>
            </a:pPr>
            <a:r>
              <a:t/>
            </a:r>
            <a:endParaRPr>
              <a:latin typeface="Calibri"/>
              <a:ea typeface="Calibri"/>
              <a:cs typeface="Calibri"/>
              <a:sym typeface="Calibri"/>
            </a:endParaRPr>
          </a:p>
          <a:p>
            <a:pPr indent="0" lvl="0" marL="82550" rtl="0" algn="just">
              <a:spcBef>
                <a:spcPts val="600"/>
              </a:spcBef>
              <a:spcAft>
                <a:spcPts val="0"/>
              </a:spcAft>
              <a:buSzPts val="2560"/>
              <a:buNone/>
            </a:pPr>
            <a:r>
              <a:rPr lang="ru-RU">
                <a:latin typeface="Calibri"/>
                <a:ea typeface="Calibri"/>
                <a:cs typeface="Calibri"/>
                <a:sym typeface="Calibri"/>
              </a:rPr>
              <a:t>При извлечении квадратного или кубического корня в результате нужно брать столько значащих цифр, сколько их имеется в подкоренном выражении.</a:t>
            </a:r>
            <a:endParaRPr/>
          </a:p>
          <a:p>
            <a:pPr indent="0" lvl="0" marL="82550" rtl="0" algn="just">
              <a:spcBef>
                <a:spcPts val="600"/>
              </a:spcBef>
              <a:spcAft>
                <a:spcPts val="0"/>
              </a:spcAft>
              <a:buSzPts val="2560"/>
              <a:buNone/>
            </a:pPr>
            <a:r>
              <a:rPr lang="ru-RU">
                <a:latin typeface="Calibri"/>
                <a:ea typeface="Calibri"/>
                <a:cs typeface="Calibri"/>
                <a:sym typeface="Calibri"/>
              </a:rPr>
              <a:t>Например,</a:t>
            </a:r>
            <a:endParaRPr/>
          </a:p>
        </p:txBody>
      </p:sp>
      <p:pic>
        <p:nvPicPr>
          <p:cNvPr id="340" name="Google Shape;340;p37"/>
          <p:cNvPicPr preferRelativeResize="0"/>
          <p:nvPr/>
        </p:nvPicPr>
        <p:blipFill rotWithShape="1">
          <a:blip r:embed="rId3">
            <a:alphaModFix/>
          </a:blip>
          <a:srcRect b="0" l="0" r="0" t="0"/>
          <a:stretch/>
        </p:blipFill>
        <p:spPr>
          <a:xfrm>
            <a:off x="3430159" y="2492896"/>
            <a:ext cx="2283682" cy="648072"/>
          </a:xfrm>
          <a:prstGeom prst="rect">
            <a:avLst/>
          </a:prstGeom>
          <a:noFill/>
          <a:ln>
            <a:noFill/>
          </a:ln>
        </p:spPr>
      </p:pic>
      <p:pic>
        <p:nvPicPr>
          <p:cNvPr id="341" name="Google Shape;341;p37"/>
          <p:cNvPicPr preferRelativeResize="0"/>
          <p:nvPr/>
        </p:nvPicPr>
        <p:blipFill rotWithShape="1">
          <a:blip r:embed="rId4">
            <a:alphaModFix/>
          </a:blip>
          <a:srcRect b="0" l="0" r="0" t="0"/>
          <a:stretch/>
        </p:blipFill>
        <p:spPr>
          <a:xfrm>
            <a:off x="3430159" y="5705450"/>
            <a:ext cx="3719933" cy="6480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1115616" y="45447"/>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47" name="Google Shape;347;p38"/>
          <p:cNvSpPr/>
          <p:nvPr/>
        </p:nvSpPr>
        <p:spPr>
          <a:xfrm>
            <a:off x="1199837" y="878908"/>
            <a:ext cx="7704507" cy="1754326"/>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Calibri"/>
              <a:buNone/>
            </a:pPr>
            <a:r>
              <a:rPr b="1" lang="ru-RU" sz="3600" u="sng">
                <a:solidFill>
                  <a:schemeClr val="dk1"/>
                </a:solidFill>
                <a:latin typeface="Calibri"/>
                <a:ea typeface="Calibri"/>
                <a:cs typeface="Calibri"/>
                <a:sym typeface="Calibri"/>
              </a:rPr>
              <a:t>Задача: </a:t>
            </a:r>
            <a:r>
              <a:rPr lang="ru-RU" sz="3600">
                <a:solidFill>
                  <a:schemeClr val="dk1"/>
                </a:solidFill>
                <a:latin typeface="Calibri"/>
                <a:ea typeface="Calibri"/>
                <a:cs typeface="Calibri"/>
                <a:sym typeface="Calibri"/>
              </a:rPr>
              <a:t>Пусть А  = 784,2737, </a:t>
            </a:r>
            <a:r>
              <a:rPr i="1" lang="ru-RU" sz="3600">
                <a:solidFill>
                  <a:schemeClr val="dk1"/>
                </a:solidFill>
                <a:latin typeface="Calibri"/>
                <a:ea typeface="Calibri"/>
                <a:cs typeface="Calibri"/>
                <a:sym typeface="Calibri"/>
              </a:rPr>
              <a:t>а </a:t>
            </a:r>
            <a:r>
              <a:rPr lang="ru-RU" sz="3600">
                <a:solidFill>
                  <a:schemeClr val="dk1"/>
                </a:solidFill>
                <a:latin typeface="Calibri"/>
                <a:ea typeface="Calibri"/>
                <a:cs typeface="Calibri"/>
                <a:sym typeface="Calibri"/>
              </a:rPr>
              <a:t>= 784,274. Найти абсолютную  погрешность приближенного числа</a:t>
            </a:r>
            <a:endParaRPr/>
          </a:p>
        </p:txBody>
      </p:sp>
      <p:sp>
        <p:nvSpPr>
          <p:cNvPr id="348" name="Google Shape;348;p38"/>
          <p:cNvSpPr/>
          <p:nvPr/>
        </p:nvSpPr>
        <p:spPr>
          <a:xfrm>
            <a:off x="1199837" y="3770524"/>
            <a:ext cx="7620635" cy="120032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3600"/>
              <a:buFont typeface="Calibri"/>
              <a:buNone/>
            </a:pPr>
            <a:r>
              <a:rPr i="1" lang="ru-RU" sz="3600">
                <a:solidFill>
                  <a:srgbClr val="CC0000"/>
                </a:solidFill>
                <a:latin typeface="Calibri"/>
                <a:ea typeface="Calibri"/>
                <a:cs typeface="Calibri"/>
                <a:sym typeface="Calibri"/>
              </a:rPr>
              <a:t>Δа</a:t>
            </a:r>
            <a:r>
              <a:rPr lang="ru-RU" sz="3600">
                <a:solidFill>
                  <a:srgbClr val="CC0000"/>
                </a:solidFill>
                <a:latin typeface="Calibri"/>
                <a:ea typeface="Calibri"/>
                <a:cs typeface="Calibri"/>
                <a:sym typeface="Calibri"/>
              </a:rPr>
              <a:t> = | </a:t>
            </a:r>
            <a:r>
              <a:rPr i="1" lang="ru-RU" sz="3600">
                <a:solidFill>
                  <a:srgbClr val="CC0000"/>
                </a:solidFill>
                <a:latin typeface="Calibri"/>
                <a:ea typeface="Calibri"/>
                <a:cs typeface="Calibri"/>
                <a:sym typeface="Calibri"/>
              </a:rPr>
              <a:t>А-а</a:t>
            </a:r>
            <a:r>
              <a:rPr lang="ru-RU" sz="3600">
                <a:solidFill>
                  <a:srgbClr val="CC0000"/>
                </a:solidFill>
                <a:latin typeface="Calibri"/>
                <a:ea typeface="Calibri"/>
                <a:cs typeface="Calibri"/>
                <a:sym typeface="Calibri"/>
              </a:rPr>
              <a:t>| = |784,2737—784,274|=</a:t>
            </a:r>
            <a:endParaRPr/>
          </a:p>
          <a:p>
            <a:pPr indent="0" lvl="0" marL="0" marR="0" rtl="0" algn="l">
              <a:spcBef>
                <a:spcPts val="0"/>
              </a:spcBef>
              <a:spcAft>
                <a:spcPts val="0"/>
              </a:spcAft>
              <a:buClr>
                <a:srgbClr val="CC0000"/>
              </a:buClr>
              <a:buSzPts val="3600"/>
              <a:buFont typeface="Calibri"/>
              <a:buNone/>
            </a:pPr>
            <a:r>
              <a:rPr lang="ru-RU" sz="3600">
                <a:solidFill>
                  <a:srgbClr val="CC0000"/>
                </a:solidFill>
                <a:latin typeface="Calibri"/>
                <a:ea typeface="Calibri"/>
                <a:cs typeface="Calibri"/>
                <a:sym typeface="Calibri"/>
              </a:rPr>
              <a:t> = 0,0003 </a:t>
            </a:r>
            <a:endParaRPr/>
          </a:p>
        </p:txBody>
      </p:sp>
      <p:sp>
        <p:nvSpPr>
          <p:cNvPr id="349" name="Google Shape;349;p38"/>
          <p:cNvSpPr/>
          <p:nvPr/>
        </p:nvSpPr>
        <p:spPr>
          <a:xfrm>
            <a:off x="4030719" y="2849216"/>
            <a:ext cx="2301784" cy="7694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4400"/>
              <a:buFont typeface="Calibri"/>
              <a:buNone/>
            </a:pPr>
            <a:r>
              <a:rPr i="1" lang="ru-RU" sz="4400">
                <a:solidFill>
                  <a:srgbClr val="CC0000"/>
                </a:solidFill>
                <a:latin typeface="Calibri"/>
                <a:ea typeface="Calibri"/>
                <a:cs typeface="Calibri"/>
                <a:sym typeface="Calibri"/>
              </a:rPr>
              <a:t>Решение</a:t>
            </a:r>
            <a:endParaRPr sz="4400">
              <a:solidFill>
                <a:srgbClr val="CC0000"/>
              </a:solidFill>
              <a:latin typeface="Calibri"/>
              <a:ea typeface="Calibri"/>
              <a:cs typeface="Calibri"/>
              <a:sym typeface="Calibri"/>
            </a:endParaRPr>
          </a:p>
        </p:txBody>
      </p:sp>
      <p:sp>
        <p:nvSpPr>
          <p:cNvPr id="350" name="Google Shape;350;p38"/>
          <p:cNvSpPr/>
          <p:nvPr/>
        </p:nvSpPr>
        <p:spPr>
          <a:xfrm>
            <a:off x="4566193" y="5181247"/>
            <a:ext cx="3831498" cy="7694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4400"/>
              <a:buFont typeface="Calibri"/>
              <a:buNone/>
            </a:pPr>
            <a:r>
              <a:rPr i="1" lang="ru-RU" sz="4400">
                <a:solidFill>
                  <a:srgbClr val="CC0000"/>
                </a:solidFill>
                <a:latin typeface="Calibri"/>
                <a:ea typeface="Calibri"/>
                <a:cs typeface="Calibri"/>
                <a:sym typeface="Calibri"/>
              </a:rPr>
              <a:t>Ответ: 0,0003</a:t>
            </a:r>
            <a:endParaRPr sz="4400">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1115616" y="45447"/>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56" name="Google Shape;356;p39"/>
          <p:cNvSpPr/>
          <p:nvPr/>
        </p:nvSpPr>
        <p:spPr>
          <a:xfrm>
            <a:off x="1115616" y="583849"/>
            <a:ext cx="7776989" cy="286232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600"/>
              <a:buFont typeface="Calibri"/>
              <a:buNone/>
            </a:pPr>
            <a:r>
              <a:rPr b="1" lang="ru-RU" sz="3600" u="sng">
                <a:solidFill>
                  <a:schemeClr val="dk1"/>
                </a:solidFill>
                <a:latin typeface="Calibri"/>
                <a:ea typeface="Calibri"/>
                <a:cs typeface="Calibri"/>
                <a:sym typeface="Calibri"/>
              </a:rPr>
              <a:t>Задача:</a:t>
            </a:r>
            <a:r>
              <a:rPr lang="ru-RU" sz="3600">
                <a:solidFill>
                  <a:schemeClr val="dk1"/>
                </a:solidFill>
                <a:latin typeface="Calibri"/>
                <a:ea typeface="Calibri"/>
                <a:cs typeface="Calibri"/>
                <a:sym typeface="Calibri"/>
              </a:rPr>
              <a:t> Пусть при измерении</a:t>
            </a:r>
            <a:endParaRPr/>
          </a:p>
          <a:p>
            <a:pPr indent="0" lvl="0" marL="0" marR="0" rtl="0" algn="l">
              <a:spcBef>
                <a:spcPts val="0"/>
              </a:spcBef>
              <a:spcAft>
                <a:spcPts val="0"/>
              </a:spcAft>
              <a:buClr>
                <a:schemeClr val="dk1"/>
              </a:buClr>
              <a:buSzPts val="3600"/>
              <a:buFont typeface="Calibri"/>
              <a:buNone/>
            </a:pPr>
            <a:r>
              <a:rPr lang="ru-RU" sz="3600">
                <a:solidFill>
                  <a:schemeClr val="dk1"/>
                </a:solidFill>
                <a:latin typeface="Calibri"/>
                <a:ea typeface="Calibri"/>
                <a:cs typeface="Calibri"/>
                <a:sym typeface="Calibri"/>
              </a:rPr>
              <a:t>книги и длины стола были </a:t>
            </a:r>
            <a:endParaRPr/>
          </a:p>
          <a:p>
            <a:pPr indent="0" lvl="0" marL="0" marR="0" rtl="0" algn="l">
              <a:spcBef>
                <a:spcPts val="0"/>
              </a:spcBef>
              <a:spcAft>
                <a:spcPts val="0"/>
              </a:spcAft>
              <a:buClr>
                <a:schemeClr val="dk1"/>
              </a:buClr>
              <a:buSzPts val="3600"/>
              <a:buFont typeface="Calibri"/>
              <a:buNone/>
            </a:pPr>
            <a:r>
              <a:rPr lang="ru-RU" sz="3600">
                <a:solidFill>
                  <a:schemeClr val="dk1"/>
                </a:solidFill>
                <a:latin typeface="Calibri"/>
                <a:ea typeface="Calibri"/>
                <a:cs typeface="Calibri"/>
                <a:sym typeface="Calibri"/>
              </a:rPr>
              <a:t>получены результаты: </a:t>
            </a:r>
            <a:endParaRPr/>
          </a:p>
          <a:p>
            <a:pPr indent="0" lvl="0" marL="0" marR="0" rtl="0" algn="l">
              <a:spcBef>
                <a:spcPts val="0"/>
              </a:spcBef>
              <a:spcAft>
                <a:spcPts val="0"/>
              </a:spcAft>
              <a:buClr>
                <a:schemeClr val="dk1"/>
              </a:buClr>
              <a:buSzPts val="3600"/>
              <a:buFont typeface="Calibri"/>
              <a:buNone/>
            </a:pPr>
            <a:r>
              <a:rPr i="1" lang="ru-RU" sz="3600">
                <a:solidFill>
                  <a:schemeClr val="dk1"/>
                </a:solidFill>
                <a:latin typeface="Calibri"/>
                <a:ea typeface="Calibri"/>
                <a:cs typeface="Calibri"/>
                <a:sym typeface="Calibri"/>
              </a:rPr>
              <a:t>l</a:t>
            </a:r>
            <a:r>
              <a:rPr baseline="-25000" i="1" lang="ru-RU" sz="3600">
                <a:solidFill>
                  <a:schemeClr val="dk1"/>
                </a:solidFill>
                <a:latin typeface="Calibri"/>
                <a:ea typeface="Calibri"/>
                <a:cs typeface="Calibri"/>
                <a:sym typeface="Calibri"/>
              </a:rPr>
              <a:t>1</a:t>
            </a:r>
            <a:r>
              <a:rPr i="1" lang="ru-RU" sz="3600">
                <a:solidFill>
                  <a:schemeClr val="dk1"/>
                </a:solidFill>
                <a:latin typeface="Calibri"/>
                <a:ea typeface="Calibri"/>
                <a:cs typeface="Calibri"/>
                <a:sym typeface="Calibri"/>
              </a:rPr>
              <a:t> </a:t>
            </a:r>
            <a:r>
              <a:rPr lang="ru-RU" sz="3600">
                <a:solidFill>
                  <a:schemeClr val="dk1"/>
                </a:solidFill>
                <a:latin typeface="Calibri"/>
                <a:ea typeface="Calibri"/>
                <a:cs typeface="Calibri"/>
                <a:sym typeface="Calibri"/>
              </a:rPr>
              <a:t>= 28,4 ±0,1 (см) и</a:t>
            </a:r>
            <a:endParaRPr/>
          </a:p>
          <a:p>
            <a:pPr indent="0" lvl="0" marL="0" marR="0" rtl="0" algn="l">
              <a:spcBef>
                <a:spcPts val="0"/>
              </a:spcBef>
              <a:spcAft>
                <a:spcPts val="0"/>
              </a:spcAft>
              <a:buClr>
                <a:schemeClr val="dk1"/>
              </a:buClr>
              <a:buSzPts val="3600"/>
              <a:buFont typeface="Calibri"/>
              <a:buNone/>
            </a:pPr>
            <a:r>
              <a:rPr i="1" lang="ru-RU" sz="3600">
                <a:solidFill>
                  <a:schemeClr val="dk1"/>
                </a:solidFill>
                <a:latin typeface="Calibri"/>
                <a:ea typeface="Calibri"/>
                <a:cs typeface="Calibri"/>
                <a:sym typeface="Calibri"/>
              </a:rPr>
              <a:t>l</a:t>
            </a:r>
            <a:r>
              <a:rPr baseline="-25000" lang="ru-RU" sz="3600">
                <a:solidFill>
                  <a:schemeClr val="dk1"/>
                </a:solidFill>
                <a:latin typeface="Calibri"/>
                <a:ea typeface="Calibri"/>
                <a:cs typeface="Calibri"/>
                <a:sym typeface="Calibri"/>
              </a:rPr>
              <a:t>2</a:t>
            </a:r>
            <a:r>
              <a:rPr lang="ru-RU" sz="3600">
                <a:solidFill>
                  <a:schemeClr val="dk1"/>
                </a:solidFill>
                <a:latin typeface="Calibri"/>
                <a:ea typeface="Calibri"/>
                <a:cs typeface="Calibri"/>
                <a:sym typeface="Calibri"/>
              </a:rPr>
              <a:t> = 110,3 ±0,1 (см). </a:t>
            </a:r>
            <a:endParaRPr/>
          </a:p>
        </p:txBody>
      </p:sp>
      <p:pic>
        <p:nvPicPr>
          <p:cNvPr id="357" name="Google Shape;357;p39"/>
          <p:cNvPicPr preferRelativeResize="0"/>
          <p:nvPr/>
        </p:nvPicPr>
        <p:blipFill rotWithShape="1">
          <a:blip r:embed="rId3">
            <a:alphaModFix/>
          </a:blip>
          <a:srcRect b="0" l="0" r="0" t="0"/>
          <a:stretch/>
        </p:blipFill>
        <p:spPr>
          <a:xfrm>
            <a:off x="1578297" y="4133972"/>
            <a:ext cx="6573988" cy="1239244"/>
          </a:xfrm>
          <a:prstGeom prst="rect">
            <a:avLst/>
          </a:prstGeom>
          <a:noFill/>
          <a:ln>
            <a:noFill/>
          </a:ln>
        </p:spPr>
      </p:pic>
      <p:sp>
        <p:nvSpPr>
          <p:cNvPr id="358" name="Google Shape;358;p39"/>
          <p:cNvSpPr/>
          <p:nvPr/>
        </p:nvSpPr>
        <p:spPr>
          <a:xfrm>
            <a:off x="3560383" y="3302393"/>
            <a:ext cx="2887454" cy="7694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4400"/>
              <a:buFont typeface="Calibri"/>
              <a:buNone/>
            </a:pPr>
            <a:r>
              <a:rPr i="1" lang="ru-RU" sz="4400">
                <a:solidFill>
                  <a:srgbClr val="CC0000"/>
                </a:solidFill>
                <a:latin typeface="Calibri"/>
                <a:ea typeface="Calibri"/>
                <a:cs typeface="Calibri"/>
                <a:sym typeface="Calibri"/>
              </a:rPr>
              <a:t>Решение</a:t>
            </a:r>
            <a:endParaRPr sz="4400">
              <a:solidFill>
                <a:srgbClr val="CC0000"/>
              </a:solidFill>
              <a:latin typeface="Calibri"/>
              <a:ea typeface="Calibri"/>
              <a:cs typeface="Calibri"/>
              <a:sym typeface="Calibri"/>
            </a:endParaRPr>
          </a:p>
        </p:txBody>
      </p:sp>
      <p:sp>
        <p:nvSpPr>
          <p:cNvPr id="359" name="Google Shape;359;p39"/>
          <p:cNvSpPr/>
          <p:nvPr/>
        </p:nvSpPr>
        <p:spPr>
          <a:xfrm>
            <a:off x="1287218" y="5476285"/>
            <a:ext cx="7605387" cy="6463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3600"/>
              <a:buFont typeface="Calibri"/>
              <a:buNone/>
            </a:pPr>
            <a:r>
              <a:rPr i="1" lang="ru-RU" sz="3600">
                <a:solidFill>
                  <a:srgbClr val="CC0000"/>
                </a:solidFill>
                <a:latin typeface="Calibri"/>
                <a:ea typeface="Calibri"/>
                <a:cs typeface="Calibri"/>
                <a:sym typeface="Calibri"/>
              </a:rPr>
              <a:t>Ответ: измерение стола точнее</a:t>
            </a:r>
            <a:endParaRPr sz="3600">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2000"/>
                                        <p:tgtEl>
                                          <p:spTgt spid="3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2000"/>
                                        <p:tgtEl>
                                          <p:spTgt spid="35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2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1115616" y="45447"/>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65" name="Google Shape;365;p40"/>
          <p:cNvSpPr/>
          <p:nvPr/>
        </p:nvSpPr>
        <p:spPr>
          <a:xfrm>
            <a:off x="1105036" y="759139"/>
            <a:ext cx="7776989" cy="9541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b="1" lang="ru-RU" sz="2800" u="sng">
                <a:solidFill>
                  <a:schemeClr val="dk1"/>
                </a:solidFill>
                <a:latin typeface="Calibri"/>
                <a:ea typeface="Calibri"/>
                <a:cs typeface="Calibri"/>
                <a:sym typeface="Calibri"/>
              </a:rPr>
              <a:t>Задача</a:t>
            </a:r>
            <a:r>
              <a:rPr b="1" lang="ru-RU" sz="2800">
                <a:solidFill>
                  <a:schemeClr val="dk1"/>
                </a:solidFill>
                <a:latin typeface="Calibri"/>
                <a:ea typeface="Calibri"/>
                <a:cs typeface="Calibri"/>
                <a:sym typeface="Calibri"/>
              </a:rPr>
              <a:t>: </a:t>
            </a:r>
            <a:r>
              <a:rPr lang="ru-RU" sz="2800">
                <a:solidFill>
                  <a:schemeClr val="dk1"/>
                </a:solidFill>
                <a:latin typeface="Calibri"/>
                <a:ea typeface="Calibri"/>
                <a:cs typeface="Calibri"/>
                <a:sym typeface="Calibri"/>
              </a:rPr>
              <a:t>Определить какая координата X или Y измерена точнее.</a:t>
            </a:r>
            <a:endParaRPr/>
          </a:p>
        </p:txBody>
      </p:sp>
      <p:sp>
        <p:nvSpPr>
          <p:cNvPr id="366" name="Google Shape;366;p40"/>
          <p:cNvSpPr/>
          <p:nvPr/>
        </p:nvSpPr>
        <p:spPr>
          <a:xfrm>
            <a:off x="3560383" y="3559696"/>
            <a:ext cx="2887454" cy="7694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4400"/>
              <a:buFont typeface="Calibri"/>
              <a:buNone/>
            </a:pPr>
            <a:r>
              <a:rPr i="1" lang="ru-RU" sz="4400">
                <a:solidFill>
                  <a:srgbClr val="CC0000"/>
                </a:solidFill>
                <a:latin typeface="Calibri"/>
                <a:ea typeface="Calibri"/>
                <a:cs typeface="Calibri"/>
                <a:sym typeface="Calibri"/>
              </a:rPr>
              <a:t>Решение</a:t>
            </a:r>
            <a:endParaRPr sz="4400">
              <a:solidFill>
                <a:srgbClr val="CC0000"/>
              </a:solidFill>
              <a:latin typeface="Calibri"/>
              <a:ea typeface="Calibri"/>
              <a:cs typeface="Calibri"/>
              <a:sym typeface="Calibri"/>
            </a:endParaRPr>
          </a:p>
        </p:txBody>
      </p:sp>
      <p:sp>
        <p:nvSpPr>
          <p:cNvPr id="367" name="Google Shape;367;p40"/>
          <p:cNvSpPr/>
          <p:nvPr/>
        </p:nvSpPr>
        <p:spPr>
          <a:xfrm>
            <a:off x="1328748" y="6002124"/>
            <a:ext cx="7605387" cy="5232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C0000"/>
              </a:buClr>
              <a:buSzPts val="2800"/>
              <a:buFont typeface="Calibri"/>
              <a:buNone/>
            </a:pPr>
            <a:r>
              <a:rPr i="1" lang="ru-RU" sz="2800">
                <a:solidFill>
                  <a:srgbClr val="CC0000"/>
                </a:solidFill>
                <a:latin typeface="Calibri"/>
                <a:ea typeface="Calibri"/>
                <a:cs typeface="Calibri"/>
                <a:sym typeface="Calibri"/>
              </a:rPr>
              <a:t>Ответ: измерение Y произведено более точно </a:t>
            </a:r>
            <a:endParaRPr sz="2800">
              <a:solidFill>
                <a:srgbClr val="CC0000"/>
              </a:solidFill>
              <a:latin typeface="Calibri"/>
              <a:ea typeface="Calibri"/>
              <a:cs typeface="Calibri"/>
              <a:sym typeface="Calibri"/>
            </a:endParaRPr>
          </a:p>
        </p:txBody>
      </p:sp>
      <p:graphicFrame>
        <p:nvGraphicFramePr>
          <p:cNvPr id="368" name="Google Shape;368;p40"/>
          <p:cNvGraphicFramePr/>
          <p:nvPr/>
        </p:nvGraphicFramePr>
        <p:xfrm>
          <a:off x="1340235" y="1744168"/>
          <a:ext cx="3000000" cy="3000000"/>
        </p:xfrm>
        <a:graphic>
          <a:graphicData uri="http://schemas.openxmlformats.org/drawingml/2006/table">
            <a:tbl>
              <a:tblPr>
                <a:noFill/>
                <a:tableStyleId>{A1FEF755-567D-4E2A-8D1C-22D43B64E26E}</a:tableStyleId>
              </a:tblPr>
              <a:tblGrid>
                <a:gridCol w="2391725"/>
                <a:gridCol w="1357950"/>
                <a:gridCol w="2421675"/>
                <a:gridCol w="1328000"/>
              </a:tblGrid>
              <a:tr h="1156100">
                <a:tc>
                  <a:txBody>
                    <a:bodyPr/>
                    <a:lstStyle/>
                    <a:p>
                      <a:pPr indent="0" lvl="0" marL="0" marR="0" rtl="0" algn="ctr">
                        <a:lnSpc>
                          <a:spcPct val="100000"/>
                        </a:lnSpc>
                        <a:spcBef>
                          <a:spcPts val="0"/>
                        </a:spcBef>
                        <a:spcAft>
                          <a:spcPts val="0"/>
                        </a:spcAft>
                        <a:buClr>
                          <a:schemeClr val="dk1"/>
                        </a:buClr>
                        <a:buSzPts val="3600"/>
                        <a:buFont typeface="Gill Sans"/>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X</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600"/>
                        <a:buFont typeface="Times New Roman"/>
                        <a:buNone/>
                      </a:pPr>
                      <a:r>
                        <a:rPr b="0" i="1" lang="ru-RU" sz="3600" u="none" cap="none" strike="noStrike">
                          <a:solidFill>
                            <a:srgbClr val="000000"/>
                          </a:solidFill>
                          <a:latin typeface="Times New Roman"/>
                          <a:ea typeface="Times New Roman"/>
                          <a:cs typeface="Times New Roman"/>
                          <a:sym typeface="Times New Roman"/>
                        </a:rPr>
                        <a:t>Δ</a:t>
                      </a:r>
                      <a:r>
                        <a:rPr b="0" baseline="-25000" i="0" lang="ru-RU" sz="3600" u="none" cap="none" strike="noStrike">
                          <a:solidFill>
                            <a:schemeClr val="dk1"/>
                          </a:solidFill>
                          <a:latin typeface="Times New Roman"/>
                          <a:ea typeface="Times New Roman"/>
                          <a:cs typeface="Times New Roman"/>
                          <a:sym typeface="Times New Roman"/>
                        </a:rPr>
                        <a:t>x</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Y</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600"/>
                        <a:buFont typeface="Times New Roman"/>
                        <a:buNone/>
                      </a:pPr>
                      <a:r>
                        <a:rPr b="0" i="1" lang="ru-RU" sz="3600" u="none" cap="none" strike="noStrike">
                          <a:solidFill>
                            <a:srgbClr val="000000"/>
                          </a:solidFill>
                          <a:latin typeface="Times New Roman"/>
                          <a:ea typeface="Times New Roman"/>
                          <a:cs typeface="Times New Roman"/>
                          <a:sym typeface="Times New Roman"/>
                        </a:rPr>
                        <a:t>Δ</a:t>
                      </a:r>
                      <a:r>
                        <a:rPr b="0" baseline="-25000" i="1" lang="ru-RU" sz="3600" u="none" cap="none" strike="noStrike">
                          <a:solidFill>
                            <a:srgbClr val="000000"/>
                          </a:solidFill>
                          <a:latin typeface="Times New Roman"/>
                          <a:ea typeface="Times New Roman"/>
                          <a:cs typeface="Times New Roman"/>
                          <a:sym typeface="Times New Roman"/>
                        </a:rPr>
                        <a:t>y</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050">
                <a:tc>
                  <a:txBody>
                    <a:bodyPr/>
                    <a:lstStyle/>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50</a:t>
                      </a:r>
                      <a:r>
                        <a:rPr b="0" baseline="30000" i="0" lang="ru-RU" sz="3600" u="none" cap="none" strike="noStrike">
                          <a:solidFill>
                            <a:schemeClr val="dk1"/>
                          </a:solidFill>
                          <a:latin typeface="Times New Roman"/>
                          <a:ea typeface="Times New Roman"/>
                          <a:cs typeface="Times New Roman"/>
                          <a:sym typeface="Times New Roman"/>
                        </a:rPr>
                        <a:t>0</a:t>
                      </a:r>
                      <a:r>
                        <a:rPr b="0" i="0" lang="ru-RU" sz="3600" u="none" cap="none" strike="noStrike">
                          <a:solidFill>
                            <a:schemeClr val="dk1"/>
                          </a:solidFill>
                          <a:latin typeface="Times New Roman"/>
                          <a:ea typeface="Times New Roman"/>
                          <a:cs typeface="Times New Roman"/>
                          <a:sym typeface="Times New Roman"/>
                        </a:rPr>
                        <a:t>30’10’’</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3’’</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45</a:t>
                      </a:r>
                      <a:r>
                        <a:rPr b="0" baseline="30000" i="0" lang="ru-RU" sz="3600" u="none" cap="none" strike="noStrike">
                          <a:solidFill>
                            <a:schemeClr val="dk1"/>
                          </a:solidFill>
                          <a:latin typeface="Times New Roman"/>
                          <a:ea typeface="Times New Roman"/>
                          <a:cs typeface="Times New Roman"/>
                          <a:sym typeface="Times New Roman"/>
                        </a:rPr>
                        <a:t>0</a:t>
                      </a:r>
                      <a:r>
                        <a:rPr b="0" i="0" lang="ru-RU" sz="3600" u="none" cap="none" strike="noStrike">
                          <a:solidFill>
                            <a:schemeClr val="dk1"/>
                          </a:solidFill>
                          <a:latin typeface="Times New Roman"/>
                          <a:ea typeface="Times New Roman"/>
                          <a:cs typeface="Times New Roman"/>
                          <a:sym typeface="Times New Roman"/>
                        </a:rPr>
                        <a:t>15’36’’</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600"/>
                        <a:buFont typeface="Times New Roman"/>
                        <a:buNone/>
                      </a:pPr>
                      <a:r>
                        <a:rPr b="0" i="0" lang="ru-RU" sz="3600" u="none" cap="none" strike="noStrike">
                          <a:solidFill>
                            <a:schemeClr val="dk1"/>
                          </a:solidFill>
                          <a:latin typeface="Times New Roman"/>
                          <a:ea typeface="Times New Roman"/>
                          <a:cs typeface="Times New Roman"/>
                          <a:sym typeface="Times New Roman"/>
                        </a:rPr>
                        <a:t>2’’</a:t>
                      </a:r>
                      <a:endParaRPr b="0" i="0" sz="36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369" name="Google Shape;369;p40"/>
          <p:cNvPicPr preferRelativeResize="0"/>
          <p:nvPr/>
        </p:nvPicPr>
        <p:blipFill rotWithShape="1">
          <a:blip r:embed="rId3">
            <a:alphaModFix/>
          </a:blip>
          <a:srcRect b="0" l="0" r="0" t="0"/>
          <a:stretch/>
        </p:blipFill>
        <p:spPr>
          <a:xfrm>
            <a:off x="1259632" y="4329137"/>
            <a:ext cx="7884367" cy="14447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2000"/>
                                        <p:tgtEl>
                                          <p:spTgt spid="36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2000"/>
                                        <p:tgtEl>
                                          <p:spTgt spid="36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2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1115616" y="45447"/>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800">
                <a:solidFill>
                  <a:srgbClr val="562214"/>
                </a:solidFill>
              </a:rPr>
              <a:t>Абсолютная и относительная погрешности</a:t>
            </a:r>
            <a:endParaRPr sz="2800"/>
          </a:p>
        </p:txBody>
      </p:sp>
      <p:sp>
        <p:nvSpPr>
          <p:cNvPr id="375" name="Google Shape;375;p41"/>
          <p:cNvSpPr txBox="1"/>
          <p:nvPr/>
        </p:nvSpPr>
        <p:spPr>
          <a:xfrm>
            <a:off x="1141124" y="737706"/>
            <a:ext cx="7776864" cy="2585323"/>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ru-RU" sz="3000">
                <a:solidFill>
                  <a:schemeClr val="dk1"/>
                </a:solidFill>
                <a:latin typeface="Calibri"/>
                <a:ea typeface="Calibri"/>
                <a:cs typeface="Calibri"/>
                <a:sym typeface="Calibri"/>
              </a:rPr>
              <a:t>Для приближенного числа, полученного в результате округления, абсолютная погрешность  принимается равной половине единицы разряда, следующего за значащим. </a:t>
            </a:r>
            <a:endParaRPr/>
          </a:p>
          <a:p>
            <a:pPr indent="0" lvl="0" marL="0" marR="0" rtl="0" algn="just">
              <a:lnSpc>
                <a:spcPct val="90000"/>
              </a:lnSpc>
              <a:spcBef>
                <a:spcPts val="0"/>
              </a:spcBef>
              <a:spcAft>
                <a:spcPts val="0"/>
              </a:spcAft>
              <a:buNone/>
            </a:pPr>
            <a:r>
              <a:rPr lang="ru-RU" sz="3000">
                <a:solidFill>
                  <a:schemeClr val="dk1"/>
                </a:solidFill>
                <a:latin typeface="Calibri"/>
                <a:ea typeface="Calibri"/>
                <a:cs typeface="Calibri"/>
                <a:sym typeface="Calibri"/>
              </a:rPr>
              <a:t>Например: 0,734 =&gt;0,73431,  =&gt;0,73357 – погрешность округления = 0,0005</a:t>
            </a:r>
            <a:endParaRPr/>
          </a:p>
        </p:txBody>
      </p:sp>
      <p:sp>
        <p:nvSpPr>
          <p:cNvPr id="376" name="Google Shape;376;p41"/>
          <p:cNvSpPr txBox="1"/>
          <p:nvPr/>
        </p:nvSpPr>
        <p:spPr>
          <a:xfrm>
            <a:off x="1141124" y="3573016"/>
            <a:ext cx="7776864" cy="300082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ru-RU" sz="3000">
                <a:solidFill>
                  <a:schemeClr val="dk1"/>
                </a:solidFill>
                <a:latin typeface="Calibri"/>
                <a:ea typeface="Calibri"/>
                <a:cs typeface="Calibri"/>
                <a:sym typeface="Calibri"/>
              </a:rPr>
              <a:t>Если при вычислениях на компьютере округление не производится, а цифры, выходящие за разрядную сетку машины, отбрасываются, то максимально возможная погрешность результата выполнения операции в два раза больше по сравнению со случаем округления.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1428728" y="14285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Источники погрешностей</a:t>
            </a:r>
            <a:endParaRPr/>
          </a:p>
        </p:txBody>
      </p:sp>
      <p:sp>
        <p:nvSpPr>
          <p:cNvPr id="120" name="Google Shape;120;p15"/>
          <p:cNvSpPr txBox="1"/>
          <p:nvPr/>
        </p:nvSpPr>
        <p:spPr>
          <a:xfrm>
            <a:off x="1187624" y="980728"/>
            <a:ext cx="7499350" cy="526297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Arial"/>
              <a:buAutoNum type="arabicPeriod"/>
            </a:pPr>
            <a:r>
              <a:rPr b="1" i="0" lang="ru-RU" sz="1600" u="none" cap="none" strike="noStrike">
                <a:solidFill>
                  <a:schemeClr val="dk1"/>
                </a:solidFill>
                <a:latin typeface="Arial"/>
                <a:ea typeface="Arial"/>
                <a:cs typeface="Arial"/>
                <a:sym typeface="Arial"/>
              </a:rPr>
              <a:t>Математическая модель</a:t>
            </a:r>
            <a:r>
              <a:rPr b="0" i="0" lang="ru-RU" sz="1600" u="none" cap="none" strike="noStrike">
                <a:solidFill>
                  <a:schemeClr val="dk1"/>
                </a:solidFill>
                <a:latin typeface="Arial"/>
                <a:ea typeface="Arial"/>
                <a:cs typeface="Arial"/>
                <a:sym typeface="Arial"/>
              </a:rPr>
              <a:t>, принятая для описания данного процесса или </a:t>
            </a:r>
            <a:endParaRPr/>
          </a:p>
          <a:p>
            <a:pPr indent="0" lvl="0" marL="0" marR="0" rtl="0" algn="just">
              <a:spcBef>
                <a:spcPts val="0"/>
              </a:spcBef>
              <a:spcAft>
                <a:spcPts val="0"/>
              </a:spcAft>
              <a:buNone/>
            </a:pPr>
            <a:r>
              <a:rPr b="0" i="0" lang="ru-RU" sz="1600" u="none" cap="none" strike="noStrike">
                <a:solidFill>
                  <a:schemeClr val="dk1"/>
                </a:solidFill>
                <a:latin typeface="Arial"/>
                <a:ea typeface="Arial"/>
                <a:cs typeface="Arial"/>
                <a:sym typeface="Arial"/>
              </a:rPr>
              <a:t>явления, может внести существенные погрешности, если в ней </a:t>
            </a:r>
            <a:r>
              <a:rPr b="1" i="0" lang="ru-RU" sz="1600" u="none" cap="none" strike="noStrike">
                <a:solidFill>
                  <a:schemeClr val="dk1"/>
                </a:solidFill>
                <a:latin typeface="Arial"/>
                <a:ea typeface="Arial"/>
                <a:cs typeface="Arial"/>
                <a:sym typeface="Arial"/>
              </a:rPr>
              <a:t>не учтены какие-либо важные черты</a:t>
            </a:r>
            <a:r>
              <a:rPr b="0" i="0" lang="ru-RU" sz="1600" u="none" cap="none" strike="noStrike">
                <a:solidFill>
                  <a:schemeClr val="dk1"/>
                </a:solidFill>
                <a:latin typeface="Arial"/>
                <a:ea typeface="Arial"/>
                <a:cs typeface="Arial"/>
                <a:sym typeface="Arial"/>
              </a:rPr>
              <a:t> рассматриваемой задачи.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ru-RU" sz="1600" u="none" cap="none" strike="noStrike">
                <a:solidFill>
                  <a:schemeClr val="dk1"/>
                </a:solidFill>
                <a:latin typeface="Arial"/>
                <a:ea typeface="Arial"/>
                <a:cs typeface="Arial"/>
                <a:sym typeface="Arial"/>
              </a:rPr>
              <a:t>2.</a:t>
            </a:r>
            <a:r>
              <a:rPr b="0" i="0" lang="ru-RU" sz="1600" u="none" cap="none" strike="noStrike">
                <a:solidFill>
                  <a:schemeClr val="dk1"/>
                </a:solidFill>
                <a:latin typeface="Arial"/>
                <a:ea typeface="Arial"/>
                <a:cs typeface="Arial"/>
                <a:sym typeface="Arial"/>
              </a:rPr>
              <a:t> </a:t>
            </a:r>
            <a:r>
              <a:rPr b="1" i="0" lang="ru-RU" sz="1600" u="none" cap="none" strike="noStrike">
                <a:solidFill>
                  <a:schemeClr val="dk1"/>
                </a:solidFill>
                <a:latin typeface="Arial"/>
                <a:ea typeface="Arial"/>
                <a:cs typeface="Arial"/>
                <a:sym typeface="Arial"/>
              </a:rPr>
              <a:t>Исходные данные</a:t>
            </a:r>
            <a:r>
              <a:rPr b="0" i="0" lang="ru-RU" sz="1600" u="none" cap="none" strike="noStrike">
                <a:solidFill>
                  <a:schemeClr val="dk1"/>
                </a:solidFill>
                <a:latin typeface="Arial"/>
                <a:ea typeface="Arial"/>
                <a:cs typeface="Arial"/>
                <a:sym typeface="Arial"/>
              </a:rPr>
              <a:t> задачи часто являются основным источником  погрешностей. Вместе с погрешностями, вносимыми математической моделью, их называют </a:t>
            </a:r>
            <a:r>
              <a:rPr b="1" i="1" lang="ru-RU" sz="1600" u="none" cap="none" strike="noStrike">
                <a:solidFill>
                  <a:schemeClr val="dk1"/>
                </a:solidFill>
                <a:latin typeface="Arial"/>
                <a:ea typeface="Arial"/>
                <a:cs typeface="Arial"/>
                <a:sym typeface="Arial"/>
              </a:rPr>
              <a:t>неустранимыми погрешностями</a:t>
            </a:r>
            <a:r>
              <a:rPr b="0" i="1" lang="ru-RU" sz="1600" u="none" cap="none" strike="noStrike">
                <a:solidFill>
                  <a:schemeClr val="dk1"/>
                </a:solidFill>
                <a:latin typeface="Arial"/>
                <a:ea typeface="Arial"/>
                <a:cs typeface="Arial"/>
                <a:sym typeface="Arial"/>
              </a:rPr>
              <a:t>, </a:t>
            </a:r>
            <a:r>
              <a:rPr b="0" i="0" lang="ru-RU" sz="1600" u="none" cap="none" strike="noStrike">
                <a:solidFill>
                  <a:schemeClr val="dk1"/>
                </a:solidFill>
                <a:latin typeface="Arial"/>
                <a:ea typeface="Arial"/>
                <a:cs typeface="Arial"/>
                <a:sym typeface="Arial"/>
              </a:rPr>
              <a:t>поскольку они не могут быть уменьшены вычислителем ни до начала решения задачи, ни в процес­се ее решения.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84138" lvl="0" marL="84138" marR="0" rtl="0" algn="just">
              <a:spcBef>
                <a:spcPts val="0"/>
              </a:spcBef>
              <a:spcAft>
                <a:spcPts val="0"/>
              </a:spcAft>
              <a:buNone/>
            </a:pPr>
            <a:r>
              <a:rPr b="1" i="0" lang="ru-RU" sz="1600" u="none" cap="none" strike="noStrike">
                <a:solidFill>
                  <a:schemeClr val="dk1"/>
                </a:solidFill>
                <a:latin typeface="Arial"/>
                <a:ea typeface="Arial"/>
                <a:cs typeface="Arial"/>
                <a:sym typeface="Arial"/>
              </a:rPr>
              <a:t>3.</a:t>
            </a:r>
            <a:r>
              <a:rPr b="0" i="0" lang="ru-RU" sz="1600" u="none" cap="none" strike="noStrike">
                <a:solidFill>
                  <a:schemeClr val="dk1"/>
                </a:solidFill>
                <a:latin typeface="Arial"/>
                <a:ea typeface="Arial"/>
                <a:cs typeface="Arial"/>
                <a:sym typeface="Arial"/>
              </a:rPr>
              <a:t> </a:t>
            </a:r>
            <a:r>
              <a:rPr b="1" i="0" lang="ru-RU" sz="1600" u="none" cap="none" strike="noStrike">
                <a:solidFill>
                  <a:schemeClr val="dk1"/>
                </a:solidFill>
                <a:latin typeface="Arial"/>
                <a:ea typeface="Arial"/>
                <a:cs typeface="Arial"/>
                <a:sym typeface="Arial"/>
              </a:rPr>
              <a:t>Численный метод</a:t>
            </a:r>
            <a:r>
              <a:rPr b="0" i="0" lang="ru-RU" sz="1600" u="none" cap="none" strike="noStrike">
                <a:solidFill>
                  <a:schemeClr val="dk1"/>
                </a:solidFill>
                <a:latin typeface="Arial"/>
                <a:ea typeface="Arial"/>
                <a:cs typeface="Arial"/>
                <a:sym typeface="Arial"/>
              </a:rPr>
              <a:t> также является источником погрешностей. Это связано,  например, с заменой интеграла суммой, с усечением рядов при вычислениях значений функций, с интерполированием табличных данных и т. п. Как правило,  </a:t>
            </a:r>
            <a:r>
              <a:rPr b="1" i="1" lang="ru-RU" sz="1600" u="none" cap="none" strike="noStrike">
                <a:solidFill>
                  <a:schemeClr val="dk1"/>
                </a:solidFill>
                <a:latin typeface="Arial"/>
                <a:ea typeface="Arial"/>
                <a:cs typeface="Arial"/>
                <a:sym typeface="Arial"/>
              </a:rPr>
              <a:t>погрешность численного метода регулируема</a:t>
            </a:r>
            <a:r>
              <a:rPr b="0" i="0" lang="ru-RU" sz="1600" u="none" cap="none" strike="noStrike">
                <a:solidFill>
                  <a:schemeClr val="dk1"/>
                </a:solidFill>
                <a:latin typeface="Arial"/>
                <a:ea typeface="Arial"/>
                <a:cs typeface="Arial"/>
                <a:sym typeface="Arial"/>
              </a:rPr>
              <a:t>, т. е. теоретически она может быть уменьшена до любого значения путем из­менения некоторого параметра  (например, шага интегрирования, числа членов усеченного ряда и т. п.).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82550" lvl="0" marL="82550" marR="0" rtl="0" algn="just">
              <a:spcBef>
                <a:spcPts val="0"/>
              </a:spcBef>
              <a:spcAft>
                <a:spcPts val="0"/>
              </a:spcAft>
              <a:buNone/>
            </a:pPr>
            <a:r>
              <a:rPr b="1" i="0" lang="ru-RU" sz="1600" u="none" cap="none" strike="noStrike">
                <a:solidFill>
                  <a:schemeClr val="dk1"/>
                </a:solidFill>
                <a:latin typeface="Arial"/>
                <a:ea typeface="Arial"/>
                <a:cs typeface="Arial"/>
                <a:sym typeface="Arial"/>
              </a:rPr>
              <a:t>4.</a:t>
            </a:r>
            <a:r>
              <a:rPr b="0" i="0" lang="ru-RU" sz="1600" u="none" cap="none" strike="noStrike">
                <a:solidFill>
                  <a:schemeClr val="dk1"/>
                </a:solidFill>
                <a:latin typeface="Arial"/>
                <a:ea typeface="Arial"/>
                <a:cs typeface="Arial"/>
                <a:sym typeface="Arial"/>
              </a:rPr>
              <a:t> При</a:t>
            </a:r>
            <a:r>
              <a:rPr b="1" i="0" lang="ru-RU" sz="1600" u="none" cap="none" strike="noStrike">
                <a:solidFill>
                  <a:schemeClr val="dk1"/>
                </a:solidFill>
                <a:latin typeface="Arial"/>
                <a:ea typeface="Arial"/>
                <a:cs typeface="Arial"/>
                <a:sym typeface="Arial"/>
              </a:rPr>
              <a:t> вычислениях</a:t>
            </a:r>
            <a:r>
              <a:rPr b="0" i="0" lang="ru-RU" sz="1600" u="none" cap="none" strike="noStrike">
                <a:solidFill>
                  <a:schemeClr val="dk1"/>
                </a:solidFill>
                <a:latin typeface="Arial"/>
                <a:ea typeface="Arial"/>
                <a:cs typeface="Arial"/>
                <a:sym typeface="Arial"/>
              </a:rPr>
              <a:t> с помощью компьютера неизбежны </a:t>
            </a:r>
            <a:r>
              <a:rPr b="1" i="1" lang="ru-RU" sz="1600" u="none" cap="none" strike="noStrike">
                <a:solidFill>
                  <a:schemeClr val="dk1"/>
                </a:solidFill>
                <a:latin typeface="Arial"/>
                <a:ea typeface="Arial"/>
                <a:cs typeface="Arial"/>
                <a:sym typeface="Arial"/>
              </a:rPr>
              <a:t>погрешности округлений</a:t>
            </a:r>
            <a:r>
              <a:rPr b="0" i="1" lang="ru-RU" sz="1600" u="none" cap="none" strike="noStrike">
                <a:solidFill>
                  <a:schemeClr val="dk1"/>
                </a:solidFill>
                <a:latin typeface="Arial"/>
                <a:ea typeface="Arial"/>
                <a:cs typeface="Arial"/>
                <a:sym typeface="Arial"/>
              </a:rPr>
              <a:t>,(</a:t>
            </a:r>
            <a:r>
              <a:rPr b="1" i="1" lang="ru-RU" sz="1600" u="none" cap="none" strike="noStrike">
                <a:solidFill>
                  <a:schemeClr val="dk1"/>
                </a:solidFill>
                <a:latin typeface="Arial"/>
                <a:ea typeface="Arial"/>
                <a:cs typeface="Arial"/>
                <a:sym typeface="Arial"/>
              </a:rPr>
              <a:t>отбрасываний)</a:t>
            </a:r>
            <a:r>
              <a:rPr b="0" i="1" lang="ru-RU" sz="1600" u="none" cap="none" strike="noStrike">
                <a:solidFill>
                  <a:schemeClr val="dk1"/>
                </a:solidFill>
                <a:latin typeface="Arial"/>
                <a:ea typeface="Arial"/>
                <a:cs typeface="Arial"/>
                <a:sym typeface="Arial"/>
              </a:rPr>
              <a:t>  </a:t>
            </a:r>
            <a:r>
              <a:rPr b="0" i="0" lang="ru-RU" sz="1600" u="none" cap="none" strike="noStrike">
                <a:solidFill>
                  <a:schemeClr val="dk1"/>
                </a:solidFill>
                <a:latin typeface="Arial"/>
                <a:ea typeface="Arial"/>
                <a:cs typeface="Arial"/>
                <a:sym typeface="Arial"/>
              </a:rPr>
              <a:t>связанные с ограниченностью разрядной сетки ЭВМ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383" name="Google Shape;383;p42"/>
          <p:cNvSpPr/>
          <p:nvPr/>
        </p:nvSpPr>
        <p:spPr>
          <a:xfrm>
            <a:off x="1259633" y="973563"/>
            <a:ext cx="7560840"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c=a+b 	 или     c=a-b	</a:t>
            </a:r>
            <a:endParaRPr/>
          </a:p>
        </p:txBody>
      </p:sp>
      <p:pic>
        <p:nvPicPr>
          <p:cNvPr id="384" name="Google Shape;384;p42"/>
          <p:cNvPicPr preferRelativeResize="0"/>
          <p:nvPr/>
        </p:nvPicPr>
        <p:blipFill rotWithShape="1">
          <a:blip r:embed="rId3">
            <a:alphaModFix/>
          </a:blip>
          <a:srcRect b="0" l="0" r="0" t="0"/>
          <a:stretch/>
        </p:blipFill>
        <p:spPr>
          <a:xfrm>
            <a:off x="1763688" y="2060848"/>
            <a:ext cx="6418263" cy="2129336"/>
          </a:xfrm>
          <a:prstGeom prst="rect">
            <a:avLst/>
          </a:prstGeom>
          <a:noFill/>
          <a:ln>
            <a:noFill/>
          </a:ln>
        </p:spPr>
      </p:pic>
      <p:sp>
        <p:nvSpPr>
          <p:cNvPr id="385" name="Google Shape;385;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386" name="Google Shape;386;p42"/>
          <p:cNvSpPr txBox="1"/>
          <p:nvPr/>
        </p:nvSpPr>
        <p:spPr>
          <a:xfrm>
            <a:off x="2267744" y="4699738"/>
            <a:ext cx="5760541" cy="1149350"/>
          </a:xfrm>
          <a:prstGeom prst="rect">
            <a:avLst/>
          </a:prstGeom>
          <a:blipFill rotWithShape="1">
            <a:blip r:embed="rId4">
              <a:alphaModFix/>
            </a:blip>
            <a:stretch>
              <a:fillRect b="-47869" l="0" r="0" t="-2021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393" name="Google Shape;393;p43"/>
          <p:cNvSpPr/>
          <p:nvPr/>
        </p:nvSpPr>
        <p:spPr>
          <a:xfrm>
            <a:off x="2327896" y="764704"/>
            <a:ext cx="5040559"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c=a+b 	 	</a:t>
            </a:r>
            <a:endParaRPr/>
          </a:p>
        </p:txBody>
      </p:sp>
      <p:sp>
        <p:nvSpPr>
          <p:cNvPr id="394" name="Google Shape;394;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395" name="Google Shape;395;p43"/>
          <p:cNvPicPr preferRelativeResize="0"/>
          <p:nvPr/>
        </p:nvPicPr>
        <p:blipFill rotWithShape="1">
          <a:blip r:embed="rId3">
            <a:alphaModFix/>
          </a:blip>
          <a:srcRect b="0" l="0" r="0" t="0"/>
          <a:stretch/>
        </p:blipFill>
        <p:spPr>
          <a:xfrm>
            <a:off x="1511659" y="1595701"/>
            <a:ext cx="6120681" cy="3490271"/>
          </a:xfrm>
          <a:prstGeom prst="rect">
            <a:avLst/>
          </a:prstGeom>
          <a:noFill/>
          <a:ln>
            <a:noFill/>
          </a:ln>
        </p:spPr>
      </p:pic>
      <p:pic>
        <p:nvPicPr>
          <p:cNvPr id="396" name="Google Shape;396;p43"/>
          <p:cNvPicPr preferRelativeResize="0"/>
          <p:nvPr/>
        </p:nvPicPr>
        <p:blipFill rotWithShape="1">
          <a:blip r:embed="rId4">
            <a:alphaModFix/>
          </a:blip>
          <a:srcRect b="0" l="0" r="0" t="0"/>
          <a:stretch/>
        </p:blipFill>
        <p:spPr>
          <a:xfrm>
            <a:off x="5076056" y="3846346"/>
            <a:ext cx="3083545" cy="1254324"/>
          </a:xfrm>
          <a:prstGeom prst="rect">
            <a:avLst/>
          </a:prstGeom>
          <a:noFill/>
          <a:ln>
            <a:noFill/>
          </a:ln>
        </p:spPr>
      </p:pic>
      <p:sp>
        <p:nvSpPr>
          <p:cNvPr id="397" name="Google Shape;397;p43"/>
          <p:cNvSpPr txBox="1"/>
          <p:nvPr/>
        </p:nvSpPr>
        <p:spPr>
          <a:xfrm>
            <a:off x="1052238" y="5085972"/>
            <a:ext cx="7934667" cy="2031325"/>
          </a:xfrm>
          <a:prstGeom prst="rect">
            <a:avLst/>
          </a:prstGeom>
          <a:blipFill rotWithShape="1">
            <a:blip r:embed="rId5">
              <a:alphaModFix/>
            </a:blip>
            <a:stretch>
              <a:fillRect b="0" l="-1229" r="-1229" t="-419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404" name="Google Shape;404;p44"/>
          <p:cNvSpPr/>
          <p:nvPr/>
        </p:nvSpPr>
        <p:spPr>
          <a:xfrm>
            <a:off x="1259633" y="973563"/>
            <a:ext cx="7560840"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c=a-b	</a:t>
            </a:r>
            <a:endParaRPr/>
          </a:p>
        </p:txBody>
      </p:sp>
      <p:sp>
        <p:nvSpPr>
          <p:cNvPr id="405" name="Google Shape;405;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06" name="Google Shape;406;p44"/>
          <p:cNvPicPr preferRelativeResize="0"/>
          <p:nvPr/>
        </p:nvPicPr>
        <p:blipFill rotWithShape="1">
          <a:blip r:embed="rId3">
            <a:alphaModFix/>
          </a:blip>
          <a:srcRect b="0" l="0" r="0" t="0"/>
          <a:stretch/>
        </p:blipFill>
        <p:spPr>
          <a:xfrm>
            <a:off x="1554163" y="1971675"/>
            <a:ext cx="7410450" cy="44275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5"/>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413" name="Google Shape;413;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14" name="Google Shape;414;p45"/>
          <p:cNvSpPr/>
          <p:nvPr/>
        </p:nvSpPr>
        <p:spPr>
          <a:xfrm>
            <a:off x="2339752" y="892175"/>
            <a:ext cx="3786229"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 = ab</a:t>
            </a:r>
            <a:endParaRPr sz="4800">
              <a:solidFill>
                <a:schemeClr val="dk1"/>
              </a:solidFill>
              <a:latin typeface="Calibri"/>
              <a:ea typeface="Calibri"/>
              <a:cs typeface="Calibri"/>
              <a:sym typeface="Calibri"/>
            </a:endParaRPr>
          </a:p>
        </p:txBody>
      </p:sp>
      <p:sp>
        <p:nvSpPr>
          <p:cNvPr id="415" name="Google Shape;415;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16" name="Google Shape;416;p45"/>
          <p:cNvPicPr preferRelativeResize="0"/>
          <p:nvPr/>
        </p:nvPicPr>
        <p:blipFill rotWithShape="1">
          <a:blip r:embed="rId3">
            <a:alphaModFix/>
          </a:blip>
          <a:srcRect b="0" l="0" r="0" t="0"/>
          <a:stretch/>
        </p:blipFill>
        <p:spPr>
          <a:xfrm>
            <a:off x="1619672" y="1832960"/>
            <a:ext cx="7018338" cy="2717800"/>
          </a:xfrm>
          <a:prstGeom prst="rect">
            <a:avLst/>
          </a:prstGeom>
          <a:noFill/>
          <a:ln>
            <a:noFill/>
          </a:ln>
        </p:spPr>
      </p:pic>
      <p:pic>
        <p:nvPicPr>
          <p:cNvPr id="417" name="Google Shape;417;p45"/>
          <p:cNvPicPr preferRelativeResize="0"/>
          <p:nvPr/>
        </p:nvPicPr>
        <p:blipFill rotWithShape="1">
          <a:blip r:embed="rId4">
            <a:alphaModFix/>
          </a:blip>
          <a:srcRect b="0" l="0" r="0" t="0"/>
          <a:stretch/>
        </p:blipFill>
        <p:spPr>
          <a:xfrm>
            <a:off x="2483768" y="5142295"/>
            <a:ext cx="4962525" cy="869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424" name="Google Shape;424;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25" name="Google Shape;425;p46"/>
          <p:cNvSpPr/>
          <p:nvPr/>
        </p:nvSpPr>
        <p:spPr>
          <a:xfrm>
            <a:off x="2339752" y="892175"/>
            <a:ext cx="3786229"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 = ab</a:t>
            </a:r>
            <a:endParaRPr sz="4800">
              <a:solidFill>
                <a:schemeClr val="dk1"/>
              </a:solidFill>
              <a:latin typeface="Calibri"/>
              <a:ea typeface="Calibri"/>
              <a:cs typeface="Calibri"/>
              <a:sym typeface="Calibri"/>
            </a:endParaRPr>
          </a:p>
        </p:txBody>
      </p:sp>
      <p:sp>
        <p:nvSpPr>
          <p:cNvPr id="426" name="Google Shape;426;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27" name="Google Shape;427;p46"/>
          <p:cNvPicPr preferRelativeResize="0"/>
          <p:nvPr/>
        </p:nvPicPr>
        <p:blipFill rotWithShape="1">
          <a:blip r:embed="rId3">
            <a:alphaModFix/>
          </a:blip>
          <a:srcRect b="0" l="0" r="0" t="0"/>
          <a:stretch/>
        </p:blipFill>
        <p:spPr>
          <a:xfrm>
            <a:off x="2090737" y="2094857"/>
            <a:ext cx="4962525" cy="869950"/>
          </a:xfrm>
          <a:prstGeom prst="rect">
            <a:avLst/>
          </a:prstGeom>
          <a:noFill/>
          <a:ln>
            <a:noFill/>
          </a:ln>
        </p:spPr>
      </p:pic>
      <p:pic>
        <p:nvPicPr>
          <p:cNvPr id="428" name="Google Shape;428;p46"/>
          <p:cNvPicPr preferRelativeResize="0"/>
          <p:nvPr/>
        </p:nvPicPr>
        <p:blipFill rotWithShape="1">
          <a:blip r:embed="rId4">
            <a:alphaModFix/>
          </a:blip>
          <a:srcRect b="0" l="0" r="0" t="0"/>
          <a:stretch/>
        </p:blipFill>
        <p:spPr>
          <a:xfrm>
            <a:off x="1313657" y="3336493"/>
            <a:ext cx="7362800" cy="27066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435" name="Google Shape;435;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36" name="Google Shape;436;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37" name="Google Shape;437;p47"/>
          <p:cNvSpPr/>
          <p:nvPr/>
        </p:nvSpPr>
        <p:spPr>
          <a:xfrm>
            <a:off x="2810036" y="806450"/>
            <a:ext cx="4908227" cy="830997"/>
          </a:xfrm>
          <a:prstGeom prst="rect">
            <a:avLst/>
          </a:prstGeom>
          <a:noFill/>
          <a:ln>
            <a:noFill/>
          </a:ln>
        </p:spPr>
        <p:txBody>
          <a:bodyPr anchorCtr="0" anchor="ctr" bIns="45700" lIns="91425" spcFirstLastPara="1" rIns="91425" wrap="square" tIns="45700">
            <a:noAutofit/>
          </a:bodyPr>
          <a:lstStyle/>
          <a:p>
            <a:pPr indent="381000" lvl="0" marL="0" marR="0" rtl="0" algn="l">
              <a:spcBef>
                <a:spcPts val="0"/>
              </a:spcBef>
              <a:spcAft>
                <a:spcPts val="0"/>
              </a:spcAft>
              <a:buClr>
                <a:schemeClr val="dk1"/>
              </a:buClr>
              <a:buSzPts val="4800"/>
              <a:buFont typeface="Calibri"/>
              <a:buNone/>
            </a:pPr>
            <a:r>
              <a:rPr lang="ru-RU" sz="4800">
                <a:solidFill>
                  <a:schemeClr val="dk1"/>
                </a:solidFill>
                <a:latin typeface="Calibri"/>
                <a:ea typeface="Calibri"/>
                <a:cs typeface="Calibri"/>
                <a:sym typeface="Calibri"/>
              </a:rPr>
              <a:t>Если    c = a/b</a:t>
            </a:r>
            <a:endParaRPr sz="4800">
              <a:solidFill>
                <a:schemeClr val="dk1"/>
              </a:solidFill>
              <a:latin typeface="Calibri"/>
              <a:ea typeface="Calibri"/>
              <a:cs typeface="Calibri"/>
              <a:sym typeface="Calibri"/>
            </a:endParaRPr>
          </a:p>
        </p:txBody>
      </p:sp>
      <p:sp>
        <p:nvSpPr>
          <p:cNvPr id="438" name="Google Shape;438;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39" name="Google Shape;439;p47"/>
          <p:cNvPicPr preferRelativeResize="0"/>
          <p:nvPr/>
        </p:nvPicPr>
        <p:blipFill rotWithShape="1">
          <a:blip r:embed="rId3">
            <a:alphaModFix/>
          </a:blip>
          <a:srcRect b="0" l="0" r="0" t="0"/>
          <a:stretch/>
        </p:blipFill>
        <p:spPr>
          <a:xfrm>
            <a:off x="1475656" y="1603345"/>
            <a:ext cx="6984776" cy="3250416"/>
          </a:xfrm>
          <a:prstGeom prst="rect">
            <a:avLst/>
          </a:prstGeom>
          <a:noFill/>
          <a:ln>
            <a:noFill/>
          </a:ln>
        </p:spPr>
      </p:pic>
      <p:pic>
        <p:nvPicPr>
          <p:cNvPr id="440" name="Google Shape;440;p47"/>
          <p:cNvPicPr preferRelativeResize="0"/>
          <p:nvPr/>
        </p:nvPicPr>
        <p:blipFill rotWithShape="1">
          <a:blip r:embed="rId4">
            <a:alphaModFix/>
          </a:blip>
          <a:srcRect b="0" l="0" r="0" t="0"/>
          <a:stretch/>
        </p:blipFill>
        <p:spPr>
          <a:xfrm>
            <a:off x="2444566" y="4965097"/>
            <a:ext cx="5279524" cy="13711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8"/>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Погрешности арифметических действий</a:t>
            </a:r>
            <a:endParaRPr/>
          </a:p>
        </p:txBody>
      </p:sp>
      <p:sp>
        <p:nvSpPr>
          <p:cNvPr id="447" name="Google Shape;447;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48" name="Google Shape;448;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49" name="Google Shape;449;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50" name="Google Shape;450;p48"/>
          <p:cNvPicPr preferRelativeResize="0"/>
          <p:nvPr/>
        </p:nvPicPr>
        <p:blipFill rotWithShape="1">
          <a:blip r:embed="rId3">
            <a:alphaModFix/>
          </a:blip>
          <a:srcRect b="0" l="0" r="0" t="0"/>
          <a:stretch/>
        </p:blipFill>
        <p:spPr>
          <a:xfrm>
            <a:off x="2339752" y="2276872"/>
            <a:ext cx="5181489" cy="12961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Позиционная запись числа: </a:t>
            </a:r>
            <a:endParaRPr/>
          </a:p>
        </p:txBody>
      </p:sp>
      <p:sp>
        <p:nvSpPr>
          <p:cNvPr id="457" name="Google Shape;457;p49"/>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58" name="Google Shape;458;p49"/>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59" name="Google Shape;459;p49"/>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60" name="Google Shape;460;p49"/>
          <p:cNvSpPr/>
          <p:nvPr/>
        </p:nvSpPr>
        <p:spPr>
          <a:xfrm>
            <a:off x="0" y="3201021"/>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461" name="Google Shape;461;p49"/>
          <p:cNvPicPr preferRelativeResize="0"/>
          <p:nvPr/>
        </p:nvPicPr>
        <p:blipFill rotWithShape="1">
          <a:blip r:embed="rId3">
            <a:alphaModFix/>
          </a:blip>
          <a:srcRect b="0" l="0" r="0" t="0"/>
          <a:stretch/>
        </p:blipFill>
        <p:spPr>
          <a:xfrm>
            <a:off x="1259632" y="773733"/>
            <a:ext cx="7397750" cy="1020763"/>
          </a:xfrm>
          <a:prstGeom prst="rect">
            <a:avLst/>
          </a:prstGeom>
          <a:noFill/>
          <a:ln>
            <a:noFill/>
          </a:ln>
        </p:spPr>
      </p:pic>
      <p:sp>
        <p:nvSpPr>
          <p:cNvPr id="462" name="Google Shape;462;p49"/>
          <p:cNvSpPr/>
          <p:nvPr/>
        </p:nvSpPr>
        <p:spPr>
          <a:xfrm>
            <a:off x="3995738" y="1816721"/>
            <a:ext cx="1136650" cy="7016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b="1" i="1" lang="ru-RU" sz="4000">
                <a:solidFill>
                  <a:schemeClr val="dk1"/>
                </a:solidFill>
                <a:latin typeface="Calibri"/>
                <a:ea typeface="Calibri"/>
                <a:cs typeface="Calibri"/>
                <a:sym typeface="Calibri"/>
              </a:rPr>
              <a:t>или</a:t>
            </a:r>
            <a:r>
              <a:rPr lang="ru-RU" sz="4000">
                <a:solidFill>
                  <a:schemeClr val="dk1"/>
                </a:solidFill>
                <a:latin typeface="Times New Roman"/>
                <a:ea typeface="Times New Roman"/>
                <a:cs typeface="Times New Roman"/>
                <a:sym typeface="Times New Roman"/>
              </a:rPr>
              <a:t> </a:t>
            </a:r>
            <a:endParaRPr/>
          </a:p>
        </p:txBody>
      </p:sp>
      <p:sp>
        <p:nvSpPr>
          <p:cNvPr id="463" name="Google Shape;463;p49"/>
          <p:cNvSpPr/>
          <p:nvPr/>
        </p:nvSpPr>
        <p:spPr>
          <a:xfrm>
            <a:off x="3059113" y="2750171"/>
            <a:ext cx="1143000" cy="8302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800"/>
              <a:buFont typeface="Times New Roman"/>
              <a:buNone/>
            </a:pPr>
            <a:r>
              <a:rPr lang="ru-RU" sz="4800">
                <a:solidFill>
                  <a:schemeClr val="dk1"/>
                </a:solidFill>
                <a:latin typeface="Times New Roman"/>
                <a:ea typeface="Times New Roman"/>
                <a:cs typeface="Times New Roman"/>
                <a:sym typeface="Times New Roman"/>
              </a:rPr>
              <a:t>a=±</a:t>
            </a:r>
            <a:endParaRPr sz="4800">
              <a:solidFill>
                <a:schemeClr val="dk1"/>
              </a:solidFill>
              <a:latin typeface="Times New Roman"/>
              <a:ea typeface="Times New Roman"/>
              <a:cs typeface="Times New Roman"/>
              <a:sym typeface="Times New Roman"/>
            </a:endParaRPr>
          </a:p>
        </p:txBody>
      </p:sp>
      <p:pic>
        <p:nvPicPr>
          <p:cNvPr id="464" name="Google Shape;464;p49"/>
          <p:cNvPicPr preferRelativeResize="0"/>
          <p:nvPr/>
        </p:nvPicPr>
        <p:blipFill rotWithShape="1">
          <a:blip r:embed="rId4">
            <a:alphaModFix/>
          </a:blip>
          <a:srcRect b="0" l="0" r="0" t="0"/>
          <a:stretch/>
        </p:blipFill>
        <p:spPr>
          <a:xfrm>
            <a:off x="4284663" y="2466008"/>
            <a:ext cx="2376487" cy="1336675"/>
          </a:xfrm>
          <a:prstGeom prst="rect">
            <a:avLst/>
          </a:prstGeom>
          <a:noFill/>
          <a:ln>
            <a:noFill/>
          </a:ln>
        </p:spPr>
      </p:pic>
      <p:sp>
        <p:nvSpPr>
          <p:cNvPr id="465" name="Google Shape;465;p49"/>
          <p:cNvSpPr/>
          <p:nvPr/>
        </p:nvSpPr>
        <p:spPr>
          <a:xfrm>
            <a:off x="4191000" y="3582021"/>
            <a:ext cx="206375" cy="1984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700"/>
              <a:buFont typeface="Times New Roman"/>
              <a:buNone/>
            </a:pPr>
            <a:r>
              <a:rPr lang="ru-RU" sz="7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466" name="Google Shape;466;p49"/>
          <p:cNvSpPr txBox="1"/>
          <p:nvPr/>
        </p:nvSpPr>
        <p:spPr>
          <a:xfrm>
            <a:off x="1071563" y="3879850"/>
            <a:ext cx="7634861"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800"/>
              <a:buFont typeface="Calibri"/>
              <a:buNone/>
            </a:pPr>
            <a:r>
              <a:rPr i="1" lang="ru-RU" sz="2800">
                <a:solidFill>
                  <a:schemeClr val="dk1"/>
                </a:solidFill>
                <a:latin typeface="Calibri"/>
                <a:ea typeface="Calibri"/>
                <a:cs typeface="Calibri"/>
                <a:sym typeface="Calibri"/>
              </a:rPr>
              <a:t>Первая слева цифра данного числа, отличная от нуля,  и все расположенные за ней цифры называются </a:t>
            </a:r>
            <a:r>
              <a:rPr i="1" lang="ru-RU" sz="2800" u="sng">
                <a:solidFill>
                  <a:srgbClr val="CC0000"/>
                </a:solidFill>
                <a:latin typeface="Calibri"/>
                <a:ea typeface="Calibri"/>
                <a:cs typeface="Calibri"/>
                <a:sym typeface="Calibri"/>
              </a:rPr>
              <a:t>значащими</a:t>
            </a:r>
            <a:endParaRPr/>
          </a:p>
          <a:p>
            <a:pPr indent="0" lvl="0" marL="0" marR="0" rtl="0" algn="just">
              <a:spcBef>
                <a:spcPts val="0"/>
              </a:spcBef>
              <a:spcAft>
                <a:spcPts val="0"/>
              </a:spcAft>
              <a:buClr>
                <a:schemeClr val="dk1"/>
              </a:buClr>
              <a:buSzPts val="2800"/>
              <a:buFont typeface="Arial"/>
              <a:buNone/>
            </a:pPr>
            <a:r>
              <a:t/>
            </a:r>
            <a:endParaRPr i="1"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800"/>
              <a:buFont typeface="Calibri"/>
              <a:buNone/>
            </a:pPr>
            <a:r>
              <a:rPr i="1" lang="ru-RU" sz="2800">
                <a:solidFill>
                  <a:schemeClr val="dk1"/>
                </a:solidFill>
                <a:latin typeface="Calibri"/>
                <a:ea typeface="Calibri"/>
                <a:cs typeface="Calibri"/>
                <a:sym typeface="Calibri"/>
              </a:rPr>
              <a:t>Например: числа </a:t>
            </a:r>
            <a:r>
              <a:rPr i="1" lang="ru-RU" sz="2800">
                <a:solidFill>
                  <a:srgbClr val="FF0000"/>
                </a:solidFill>
                <a:latin typeface="Calibri"/>
                <a:ea typeface="Calibri"/>
                <a:cs typeface="Calibri"/>
                <a:sym typeface="Calibri"/>
              </a:rPr>
              <a:t>25,047</a:t>
            </a:r>
            <a:r>
              <a:rPr i="1" lang="ru-RU" sz="2800">
                <a:solidFill>
                  <a:schemeClr val="dk1"/>
                </a:solidFill>
                <a:latin typeface="Calibri"/>
                <a:ea typeface="Calibri"/>
                <a:cs typeface="Calibri"/>
                <a:sym typeface="Calibri"/>
              </a:rPr>
              <a:t> и –0,00</a:t>
            </a:r>
            <a:r>
              <a:rPr i="1" lang="ru-RU" sz="2800">
                <a:solidFill>
                  <a:srgbClr val="FF0000"/>
                </a:solidFill>
                <a:latin typeface="Calibri"/>
                <a:ea typeface="Calibri"/>
                <a:cs typeface="Calibri"/>
                <a:sym typeface="Calibri"/>
              </a:rPr>
              <a:t>259</a:t>
            </a:r>
            <a:r>
              <a:rPr i="1" lang="ru-RU" sz="2800">
                <a:solidFill>
                  <a:schemeClr val="dk1"/>
                </a:solidFill>
                <a:latin typeface="Calibri"/>
                <a:ea typeface="Calibri"/>
                <a:cs typeface="Calibri"/>
                <a:sym typeface="Calibri"/>
              </a:rPr>
              <a:t> имеют соответственно </a:t>
            </a:r>
            <a:r>
              <a:rPr i="1" lang="ru-RU" sz="2800">
                <a:solidFill>
                  <a:srgbClr val="FF0000"/>
                </a:solidFill>
                <a:latin typeface="Calibri"/>
                <a:ea typeface="Calibri"/>
                <a:cs typeface="Calibri"/>
                <a:sym typeface="Calibri"/>
              </a:rPr>
              <a:t>5</a:t>
            </a:r>
            <a:r>
              <a:rPr i="1" lang="ru-RU" sz="2800">
                <a:solidFill>
                  <a:schemeClr val="dk1"/>
                </a:solidFill>
                <a:latin typeface="Calibri"/>
                <a:ea typeface="Calibri"/>
                <a:cs typeface="Calibri"/>
                <a:sym typeface="Calibri"/>
              </a:rPr>
              <a:t> и </a:t>
            </a:r>
            <a:r>
              <a:rPr i="1" lang="ru-RU" sz="2800">
                <a:solidFill>
                  <a:srgbClr val="FF0000"/>
                </a:solidFill>
                <a:latin typeface="Calibri"/>
                <a:ea typeface="Calibri"/>
                <a:cs typeface="Calibri"/>
                <a:sym typeface="Calibri"/>
              </a:rPr>
              <a:t>3</a:t>
            </a:r>
            <a:r>
              <a:rPr i="1" lang="ru-RU" sz="2800">
                <a:solidFill>
                  <a:schemeClr val="dk1"/>
                </a:solidFill>
                <a:latin typeface="Calibri"/>
                <a:ea typeface="Calibri"/>
                <a:cs typeface="Calibri"/>
                <a:sym typeface="Calibri"/>
              </a:rPr>
              <a:t> значащих цифры.</a:t>
            </a:r>
            <a:endParaRPr/>
          </a:p>
          <a:p>
            <a:pPr indent="0" lvl="0" marL="0" marR="0" rtl="0" algn="just">
              <a:spcBef>
                <a:spcPts val="0"/>
              </a:spcBef>
              <a:spcAft>
                <a:spcPts val="0"/>
              </a:spcAft>
              <a:buClr>
                <a:schemeClr val="dk1"/>
              </a:buClr>
              <a:buSzPts val="2800"/>
              <a:buFont typeface="Arial"/>
              <a:buNone/>
            </a:pPr>
            <a:r>
              <a:t/>
            </a:r>
            <a:endParaRPr i="1"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Позиционная запись числа: </a:t>
            </a:r>
            <a:endParaRPr/>
          </a:p>
        </p:txBody>
      </p:sp>
      <p:sp>
        <p:nvSpPr>
          <p:cNvPr id="473" name="Google Shape;473;p50"/>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74" name="Google Shape;474;p50"/>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75" name="Google Shape;475;p50"/>
          <p:cNvSpPr/>
          <p:nvPr/>
        </p:nvSpPr>
        <p:spPr>
          <a:xfrm>
            <a:off x="0" y="-99392"/>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76" name="Google Shape;476;p50"/>
          <p:cNvSpPr/>
          <p:nvPr/>
        </p:nvSpPr>
        <p:spPr>
          <a:xfrm>
            <a:off x="0" y="3201021"/>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477" name="Google Shape;477;p50"/>
          <p:cNvSpPr/>
          <p:nvPr/>
        </p:nvSpPr>
        <p:spPr>
          <a:xfrm>
            <a:off x="1329269" y="765985"/>
            <a:ext cx="5332935" cy="15696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Calibri"/>
              <a:buNone/>
            </a:pPr>
            <a:r>
              <a:rPr lang="ru-RU" sz="3200">
                <a:solidFill>
                  <a:schemeClr val="dk1"/>
                </a:solidFill>
                <a:latin typeface="Calibri"/>
                <a:ea typeface="Calibri"/>
                <a:cs typeface="Calibri"/>
                <a:sym typeface="Calibri"/>
              </a:rPr>
              <a:t>Цифра a</a:t>
            </a:r>
            <a:r>
              <a:rPr baseline="-25000" lang="ru-RU" sz="3200">
                <a:solidFill>
                  <a:schemeClr val="dk1"/>
                </a:solidFill>
                <a:latin typeface="Calibri"/>
                <a:ea typeface="Calibri"/>
                <a:cs typeface="Calibri"/>
                <a:sym typeface="Calibri"/>
              </a:rPr>
              <a:t>j</a:t>
            </a:r>
            <a:r>
              <a:rPr lang="ru-RU" sz="3200">
                <a:solidFill>
                  <a:schemeClr val="dk1"/>
                </a:solidFill>
                <a:latin typeface="Calibri"/>
                <a:ea typeface="Calibri"/>
                <a:cs typeface="Calibri"/>
                <a:sym typeface="Calibri"/>
              </a:rPr>
              <a:t> называется </a:t>
            </a:r>
            <a:r>
              <a:rPr lang="ru-RU" sz="3200" u="sng">
                <a:solidFill>
                  <a:srgbClr val="CC0000"/>
                </a:solidFill>
                <a:latin typeface="Calibri"/>
                <a:ea typeface="Calibri"/>
                <a:cs typeface="Calibri"/>
                <a:sym typeface="Calibri"/>
              </a:rPr>
              <a:t>верной</a:t>
            </a:r>
            <a:r>
              <a:rPr lang="ru-RU" sz="32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3200"/>
              <a:buFont typeface="Times New Roman"/>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lang="ru-RU" sz="3200">
                <a:solidFill>
                  <a:schemeClr val="dk1"/>
                </a:solidFill>
                <a:latin typeface="Calibri"/>
                <a:ea typeface="Calibri"/>
                <a:cs typeface="Calibri"/>
                <a:sym typeface="Calibri"/>
              </a:rPr>
              <a:t>если </a:t>
            </a:r>
            <a:endParaRPr/>
          </a:p>
        </p:txBody>
      </p:sp>
      <p:sp>
        <p:nvSpPr>
          <p:cNvPr id="478" name="Google Shape;478;p50"/>
          <p:cNvSpPr/>
          <p:nvPr/>
        </p:nvSpPr>
        <p:spPr>
          <a:xfrm>
            <a:off x="1352638" y="2363909"/>
            <a:ext cx="7539841" cy="20621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3200"/>
              <a:buFont typeface="Calibri"/>
              <a:buNone/>
            </a:pPr>
            <a:r>
              <a:rPr lang="ru-RU" sz="3200">
                <a:solidFill>
                  <a:schemeClr val="dk1"/>
                </a:solidFill>
                <a:latin typeface="Calibri"/>
                <a:ea typeface="Calibri"/>
                <a:cs typeface="Calibri"/>
                <a:sym typeface="Calibri"/>
              </a:rPr>
              <a:t>абсолютная погрешность числа </a:t>
            </a:r>
            <a:r>
              <a:rPr b="1" lang="ru-RU" sz="3200">
                <a:solidFill>
                  <a:schemeClr val="dk1"/>
                </a:solidFill>
                <a:latin typeface="Calibri"/>
                <a:ea typeface="Calibri"/>
                <a:cs typeface="Calibri"/>
                <a:sym typeface="Calibri"/>
              </a:rPr>
              <a:t>a</a:t>
            </a:r>
            <a:r>
              <a:rPr lang="ru-RU" sz="3200">
                <a:solidFill>
                  <a:schemeClr val="dk1"/>
                </a:solidFill>
                <a:latin typeface="Calibri"/>
                <a:ea typeface="Calibri"/>
                <a:cs typeface="Calibri"/>
                <a:sym typeface="Calibri"/>
              </a:rPr>
              <a:t> не превосходит одной единицы  соответствующего разряда десятичного числа </a:t>
            </a:r>
            <a:endParaRPr/>
          </a:p>
        </p:txBody>
      </p:sp>
      <p:sp>
        <p:nvSpPr>
          <p:cNvPr id="479" name="Google Shape;479;p50"/>
          <p:cNvSpPr/>
          <p:nvPr/>
        </p:nvSpPr>
        <p:spPr>
          <a:xfrm>
            <a:off x="1329269" y="4758480"/>
            <a:ext cx="7539841"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lang="ru-RU" sz="2800">
                <a:solidFill>
                  <a:schemeClr val="dk1"/>
                </a:solidFill>
                <a:latin typeface="Calibri"/>
                <a:ea typeface="Calibri"/>
                <a:cs typeface="Calibri"/>
                <a:sym typeface="Calibri"/>
              </a:rPr>
              <a:t>Например, a=0,0</a:t>
            </a:r>
            <a:r>
              <a:rPr lang="ru-RU" sz="2800" u="sng">
                <a:solidFill>
                  <a:schemeClr val="dk1"/>
                </a:solidFill>
                <a:latin typeface="Calibri"/>
                <a:ea typeface="Calibri"/>
                <a:cs typeface="Calibri"/>
                <a:sym typeface="Calibri"/>
              </a:rPr>
              <a:t>3045</a:t>
            </a:r>
            <a:r>
              <a:rPr lang="ru-RU" sz="2800">
                <a:solidFill>
                  <a:schemeClr val="dk1"/>
                </a:solidFill>
                <a:latin typeface="Calibri"/>
                <a:ea typeface="Calibri"/>
                <a:cs typeface="Calibri"/>
                <a:sym typeface="Calibri"/>
              </a:rPr>
              <a:t>  и (Δa)=0,000003 </a:t>
            </a:r>
            <a:endParaRPr/>
          </a:p>
          <a:p>
            <a:pPr indent="0" lvl="0" marL="0" marR="0" rtl="0" algn="just">
              <a:spcBef>
                <a:spcPts val="0"/>
              </a:spcBef>
              <a:spcAft>
                <a:spcPts val="0"/>
              </a:spcAft>
              <a:buClr>
                <a:schemeClr val="dk1"/>
              </a:buClr>
              <a:buSzPts val="2800"/>
              <a:buFont typeface="Calibri"/>
              <a:buNone/>
            </a:pPr>
            <a:r>
              <a:rPr lang="ru-RU" sz="2800">
                <a:solidFill>
                  <a:schemeClr val="dk1"/>
                </a:solidFill>
                <a:latin typeface="Calibri"/>
                <a:ea typeface="Calibri"/>
                <a:cs typeface="Calibri"/>
                <a:sym typeface="Calibri"/>
              </a:rPr>
              <a:t>Последнюю верную цифру или все верные цифры  обычно подчеркивают</a:t>
            </a:r>
            <a:endParaRPr/>
          </a:p>
        </p:txBody>
      </p:sp>
      <p:pic>
        <p:nvPicPr>
          <p:cNvPr id="480" name="Google Shape;480;p50"/>
          <p:cNvPicPr preferRelativeResize="0"/>
          <p:nvPr/>
        </p:nvPicPr>
        <p:blipFill rotWithShape="1">
          <a:blip r:embed="rId3">
            <a:alphaModFix/>
          </a:blip>
          <a:srcRect b="0" l="0" r="0" t="0"/>
          <a:stretch/>
        </p:blipFill>
        <p:spPr>
          <a:xfrm>
            <a:off x="2905123" y="1630484"/>
            <a:ext cx="2181225" cy="733425"/>
          </a:xfrm>
          <a:prstGeom prst="rect">
            <a:avLst/>
          </a:prstGeom>
          <a:noFill/>
          <a:ln>
            <a:noFill/>
          </a:ln>
        </p:spPr>
      </p:pic>
      <p:sp>
        <p:nvSpPr>
          <p:cNvPr id="481" name="Google Shape;481;p50"/>
          <p:cNvSpPr/>
          <p:nvPr/>
        </p:nvSpPr>
        <p:spPr>
          <a:xfrm>
            <a:off x="5364163" y="1547813"/>
            <a:ext cx="1050925" cy="5794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Times New Roman"/>
              <a:buNone/>
            </a:pPr>
            <a:r>
              <a:rPr lang="ru-RU" sz="3200">
                <a:solidFill>
                  <a:schemeClr val="dk1"/>
                </a:solidFill>
                <a:latin typeface="Times New Roman"/>
                <a:ea typeface="Times New Roman"/>
                <a:cs typeface="Times New Roman"/>
                <a:sym typeface="Times New Roman"/>
              </a:rPr>
              <a:t>, т.е.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fontScale="90000"/>
          </a:bodyPr>
          <a:lstStyle/>
          <a:p>
            <a:pPr indent="0" lvl="0" marL="0" rtl="0" algn="just">
              <a:spcBef>
                <a:spcPts val="0"/>
              </a:spcBef>
              <a:spcAft>
                <a:spcPts val="0"/>
              </a:spcAft>
              <a:buNone/>
            </a:pPr>
            <a:r>
              <a:rPr b="1" lang="ru-RU" sz="3600">
                <a:solidFill>
                  <a:srgbClr val="562214"/>
                </a:solidFill>
              </a:rPr>
              <a:t>Позиционная запись числа: </a:t>
            </a:r>
            <a:endParaRPr/>
          </a:p>
        </p:txBody>
      </p:sp>
      <p:sp>
        <p:nvSpPr>
          <p:cNvPr id="488" name="Google Shape;488;p51"/>
          <p:cNvSpPr/>
          <p:nvPr/>
        </p:nvSpPr>
        <p:spPr>
          <a:xfrm>
            <a:off x="0" y="-422557"/>
            <a:ext cx="184731" cy="64633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489" name="Google Shape;489;p51"/>
          <p:cNvSpPr/>
          <p:nvPr/>
        </p:nvSpPr>
        <p:spPr>
          <a:xfrm>
            <a:off x="0" y="-422557"/>
            <a:ext cx="184731" cy="64633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490" name="Google Shape;490;p51"/>
          <p:cNvSpPr/>
          <p:nvPr/>
        </p:nvSpPr>
        <p:spPr>
          <a:xfrm>
            <a:off x="0" y="-422557"/>
            <a:ext cx="184731" cy="64633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491" name="Google Shape;491;p51"/>
          <p:cNvSpPr/>
          <p:nvPr/>
        </p:nvSpPr>
        <p:spPr>
          <a:xfrm>
            <a:off x="0" y="2877856"/>
            <a:ext cx="184731" cy="64633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492" name="Google Shape;492;p51"/>
          <p:cNvSpPr/>
          <p:nvPr/>
        </p:nvSpPr>
        <p:spPr>
          <a:xfrm>
            <a:off x="1071563" y="1215862"/>
            <a:ext cx="7814278" cy="397031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3600"/>
              <a:buFont typeface="Calibri"/>
              <a:buNone/>
            </a:pPr>
            <a:r>
              <a:rPr lang="ru-RU" sz="3600" u="sng">
                <a:solidFill>
                  <a:schemeClr val="dk1"/>
                </a:solidFill>
                <a:latin typeface="Calibri"/>
                <a:ea typeface="Calibri"/>
                <a:cs typeface="Calibri"/>
                <a:sym typeface="Calibri"/>
              </a:rPr>
              <a:t>Правило.</a:t>
            </a:r>
            <a:r>
              <a:rPr lang="ru-RU" sz="3600">
                <a:solidFill>
                  <a:schemeClr val="dk1"/>
                </a:solidFill>
                <a:latin typeface="Calibri"/>
                <a:ea typeface="Calibri"/>
                <a:cs typeface="Calibri"/>
                <a:sym typeface="Calibri"/>
              </a:rPr>
              <a:t> </a:t>
            </a:r>
            <a:endParaRPr/>
          </a:p>
          <a:p>
            <a:pPr indent="0" lvl="0" marL="0" marR="0" rtl="0" algn="just">
              <a:spcBef>
                <a:spcPts val="0"/>
              </a:spcBef>
              <a:spcAft>
                <a:spcPts val="0"/>
              </a:spcAft>
              <a:buClr>
                <a:schemeClr val="dk1"/>
              </a:buClr>
              <a:buSzPts val="3600"/>
              <a:buFont typeface="Calibri"/>
              <a:buNone/>
            </a:pPr>
            <a:r>
              <a:rPr i="1" lang="ru-RU" sz="3600">
                <a:solidFill>
                  <a:schemeClr val="dk1"/>
                </a:solidFill>
                <a:latin typeface="Calibri"/>
                <a:ea typeface="Calibri"/>
                <a:cs typeface="Calibri"/>
                <a:sym typeface="Calibri"/>
              </a:rPr>
              <a:t>За абсолютную погрешность приближенного числа с  известными верными значащими  цифрами принимается  половина единицы того разряда,  где находится последняя верная цифра</a:t>
            </a:r>
            <a:r>
              <a:rPr lang="ru-RU" sz="36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428728" y="142852"/>
            <a:ext cx="7499350" cy="4778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Вычисления с округлениями</a:t>
            </a:r>
            <a:endParaRPr/>
          </a:p>
        </p:txBody>
      </p:sp>
      <p:graphicFrame>
        <p:nvGraphicFramePr>
          <p:cNvPr id="127" name="Google Shape;127;p16"/>
          <p:cNvGraphicFramePr/>
          <p:nvPr/>
        </p:nvGraphicFramePr>
        <p:xfrm>
          <a:off x="1198561" y="836613"/>
          <a:ext cx="3000000" cy="3000000"/>
        </p:xfrm>
        <a:graphic>
          <a:graphicData uri="http://schemas.openxmlformats.org/drawingml/2006/table">
            <a:tbl>
              <a:tblPr>
                <a:noFill/>
                <a:tableStyleId>{A1FEF755-567D-4E2A-8D1C-22D43B64E26E}</a:tableStyleId>
              </a:tblPr>
              <a:tblGrid>
                <a:gridCol w="2081700"/>
                <a:gridCol w="1806850"/>
                <a:gridCol w="1805400"/>
                <a:gridCol w="1805400"/>
              </a:tblGrid>
              <a:tr h="538000">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число</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округление</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отбрасывание</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1,25</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1,3  </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1,2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2,34</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2,3</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2,3</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3,21</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3,2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3,2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4,65</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4,7</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4,6</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5,23</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5,2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5,2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6,22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6,2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6,2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4,81</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4,8</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4,8</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8,95</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9</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8,9</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7,55</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7,6</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7,5</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0" i="0" lang="ru-RU" sz="1600" u="none" cap="none" strike="noStrike">
                          <a:solidFill>
                            <a:schemeClr val="dk1"/>
                          </a:solidFill>
                          <a:latin typeface="Arimo"/>
                          <a:ea typeface="Arimo"/>
                          <a:cs typeface="Arimo"/>
                          <a:sym typeface="Arimo"/>
                        </a:rPr>
                        <a:t> </a:t>
                      </a:r>
                      <a:endParaRPr b="0"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4,91</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      4,9</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Сумма</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49,12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48,8</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50">
                <a:tc>
                  <a:txBody>
                    <a:bodyPr/>
                    <a:lstStyle/>
                    <a:p>
                      <a:pPr indent="-342900" lvl="0" marL="342900" marR="0" rtl="0" algn="l">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Окр. сумма</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49,1</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49,2</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600"/>
                        <a:buFont typeface="Arimo"/>
                        <a:buNone/>
                      </a:pPr>
                      <a:r>
                        <a:rPr b="1" i="0" lang="ru-RU" sz="1600" u="none" cap="none" strike="noStrike">
                          <a:solidFill>
                            <a:schemeClr val="dk1"/>
                          </a:solidFill>
                          <a:latin typeface="Arimo"/>
                          <a:ea typeface="Arimo"/>
                          <a:cs typeface="Arimo"/>
                          <a:sym typeface="Arimo"/>
                        </a:rPr>
                        <a:t>48,8</a:t>
                      </a:r>
                      <a:endParaRPr b="1" i="0" sz="1600" u="none" cap="none" strike="noStrike">
                        <a:solidFill>
                          <a:schemeClr val="dk1"/>
                        </a:solidFill>
                        <a:latin typeface="Arial"/>
                        <a:ea typeface="Arial"/>
                        <a:cs typeface="Arial"/>
                        <a:sym typeface="Arial"/>
                      </a:endParaRPr>
                    </a:p>
                  </a:txBody>
                  <a:tcPr marT="45700" marB="45700"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8" name="Google Shape;128;p16"/>
          <p:cNvSpPr txBox="1"/>
          <p:nvPr/>
        </p:nvSpPr>
        <p:spPr>
          <a:xfrm>
            <a:off x="1238671" y="5805264"/>
            <a:ext cx="771527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400" u="none" cap="none" strike="noStrike">
                <a:solidFill>
                  <a:schemeClr val="dk1"/>
                </a:solidFill>
                <a:latin typeface="Calibri"/>
                <a:ea typeface="Calibri"/>
                <a:cs typeface="Calibri"/>
                <a:sym typeface="Calibri"/>
              </a:rPr>
              <a:t>Вывод: способ вычисления влияет на точность результата вычисления</a:t>
            </a:r>
            <a:endParaRPr/>
          </a:p>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2"/>
          <p:cNvSpPr txBox="1"/>
          <p:nvPr/>
        </p:nvSpPr>
        <p:spPr>
          <a:xfrm>
            <a:off x="1126642" y="-27384"/>
            <a:ext cx="7765838" cy="37625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200">
                <a:solidFill>
                  <a:srgbClr val="FF0000"/>
                </a:solidFill>
                <a:latin typeface="Calibri"/>
                <a:ea typeface="Calibri"/>
                <a:cs typeface="Calibri"/>
                <a:sym typeface="Calibri"/>
              </a:rPr>
              <a:t>Диапазон представления </a:t>
            </a:r>
            <a:endParaRPr/>
          </a:p>
          <a:p>
            <a:pPr indent="0" lvl="0" marL="0" marR="0" rtl="0" algn="ctr">
              <a:spcBef>
                <a:spcPts val="0"/>
              </a:spcBef>
              <a:spcAft>
                <a:spcPts val="0"/>
              </a:spcAft>
              <a:buNone/>
            </a:pPr>
            <a:r>
              <a:rPr b="1" lang="ru-RU" sz="3200">
                <a:solidFill>
                  <a:srgbClr val="FF0000"/>
                </a:solidFill>
                <a:latin typeface="Calibri"/>
                <a:ea typeface="Calibri"/>
                <a:cs typeface="Calibri"/>
                <a:sym typeface="Calibri"/>
              </a:rPr>
              <a:t>знаковых целых чисел</a:t>
            </a:r>
            <a:endParaRPr/>
          </a:p>
          <a:p>
            <a:pPr indent="0" lvl="0" marL="0" marR="0" rtl="0" algn="ctr">
              <a:spcBef>
                <a:spcPts val="0"/>
              </a:spcBef>
              <a:spcAft>
                <a:spcPts val="0"/>
              </a:spcAft>
              <a:buNone/>
            </a:pPr>
            <a:r>
              <a:t/>
            </a:r>
            <a:endParaRPr b="1" sz="1050">
              <a:solidFill>
                <a:srgbClr val="FF0000"/>
              </a:solidFill>
              <a:latin typeface="Calibri"/>
              <a:ea typeface="Calibri"/>
              <a:cs typeface="Calibri"/>
              <a:sym typeface="Calibri"/>
            </a:endParaRPr>
          </a:p>
          <a:p>
            <a:pPr indent="0" lvl="0" marL="0" marR="0" rtl="0" algn="ctr">
              <a:spcBef>
                <a:spcPts val="0"/>
              </a:spcBef>
              <a:spcAft>
                <a:spcPts val="0"/>
              </a:spcAft>
              <a:buNone/>
            </a:pPr>
            <a:r>
              <a:rPr b="1" lang="ru-RU" sz="2400">
                <a:solidFill>
                  <a:schemeClr val="dk1"/>
                </a:solidFill>
                <a:latin typeface="Calibri"/>
                <a:ea typeface="Calibri"/>
                <a:cs typeface="Calibri"/>
                <a:sym typeface="Calibri"/>
              </a:rPr>
              <a:t>-2</a:t>
            </a:r>
            <a:r>
              <a:rPr b="1" baseline="30000" lang="ru-RU" sz="2400">
                <a:solidFill>
                  <a:schemeClr val="dk1"/>
                </a:solidFill>
                <a:latin typeface="Calibri"/>
                <a:ea typeface="Calibri"/>
                <a:cs typeface="Calibri"/>
                <a:sym typeface="Calibri"/>
              </a:rPr>
              <a:t>n-1</a:t>
            </a:r>
            <a:r>
              <a:rPr b="1" lang="ru-RU" sz="2400">
                <a:solidFill>
                  <a:schemeClr val="dk1"/>
                </a:solidFill>
                <a:latin typeface="Calibri"/>
                <a:ea typeface="Calibri"/>
                <a:cs typeface="Calibri"/>
                <a:sym typeface="Calibri"/>
              </a:rPr>
              <a:t>    ≤ А</a:t>
            </a:r>
            <a:r>
              <a:rPr b="1" baseline="-25000" lang="ru-RU" sz="2400">
                <a:solidFill>
                  <a:schemeClr val="dk1"/>
                </a:solidFill>
                <a:latin typeface="Calibri"/>
                <a:ea typeface="Calibri"/>
                <a:cs typeface="Calibri"/>
                <a:sym typeface="Calibri"/>
              </a:rPr>
              <a:t>зн    </a:t>
            </a:r>
            <a:r>
              <a:rPr b="1" lang="ru-RU" sz="2400">
                <a:solidFill>
                  <a:schemeClr val="dk1"/>
                </a:solidFill>
                <a:latin typeface="Calibri"/>
                <a:ea typeface="Calibri"/>
                <a:cs typeface="Calibri"/>
                <a:sym typeface="Calibri"/>
              </a:rPr>
              <a:t>≤ 2</a:t>
            </a:r>
            <a:r>
              <a:rPr b="1" baseline="30000" lang="ru-RU" sz="2400">
                <a:solidFill>
                  <a:schemeClr val="dk1"/>
                </a:solidFill>
                <a:latin typeface="Calibri"/>
                <a:ea typeface="Calibri"/>
                <a:cs typeface="Calibri"/>
                <a:sym typeface="Calibri"/>
              </a:rPr>
              <a:t>n-1</a:t>
            </a:r>
            <a:r>
              <a:rPr b="1" lang="ru-RU" sz="2400">
                <a:solidFill>
                  <a:schemeClr val="dk1"/>
                </a:solidFill>
                <a:latin typeface="Calibri"/>
                <a:ea typeface="Calibri"/>
                <a:cs typeface="Calibri"/>
                <a:sym typeface="Calibri"/>
              </a:rPr>
              <a:t>-1</a:t>
            </a:r>
            <a:endParaRPr/>
          </a:p>
          <a:p>
            <a:pPr indent="0" lvl="0" marL="0" marR="0" rtl="0" algn="l">
              <a:spcBef>
                <a:spcPts val="0"/>
              </a:spcBef>
              <a:spcAft>
                <a:spcPts val="0"/>
              </a:spcAft>
              <a:buNone/>
            </a:pPr>
            <a:r>
              <a:rPr b="1" baseline="30000" lang="ru-RU" sz="2400">
                <a:solidFill>
                  <a:schemeClr val="dk1"/>
                </a:solidFill>
                <a:latin typeface="Calibri"/>
                <a:ea typeface="Calibri"/>
                <a:cs typeface="Calibri"/>
                <a:sym typeface="Calibri"/>
              </a:rPr>
              <a:t>                                                           </a:t>
            </a:r>
            <a:r>
              <a:rPr b="1" baseline="30000" lang="ru-RU" sz="2800">
                <a:solidFill>
                  <a:srgbClr val="FF0000"/>
                </a:solidFill>
                <a:latin typeface="Calibri"/>
                <a:ea typeface="Calibri"/>
                <a:cs typeface="Calibri"/>
                <a:sym typeface="Calibri"/>
              </a:rPr>
              <a:t>1</a:t>
            </a:r>
            <a:r>
              <a:rPr b="1" baseline="30000" lang="ru-RU" sz="2800">
                <a:solidFill>
                  <a:schemeClr val="dk1"/>
                </a:solidFill>
                <a:latin typeface="Calibri"/>
                <a:ea typeface="Calibri"/>
                <a:cs typeface="Calibri"/>
                <a:sym typeface="Calibri"/>
              </a:rPr>
              <a:t>00…00                   </a:t>
            </a:r>
            <a:r>
              <a:rPr b="1" baseline="30000" lang="ru-RU" sz="2800">
                <a:solidFill>
                  <a:srgbClr val="FF0000"/>
                </a:solidFill>
                <a:latin typeface="Calibri"/>
                <a:ea typeface="Calibri"/>
                <a:cs typeface="Calibri"/>
                <a:sym typeface="Calibri"/>
              </a:rPr>
              <a:t>0</a:t>
            </a:r>
            <a:r>
              <a:rPr b="1" baseline="30000" lang="ru-RU" sz="2800">
                <a:solidFill>
                  <a:schemeClr val="dk1"/>
                </a:solidFill>
                <a:latin typeface="Calibri"/>
                <a:ea typeface="Calibri"/>
                <a:cs typeface="Calibri"/>
                <a:sym typeface="Calibri"/>
              </a:rPr>
              <a:t>11…11</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baseline="30000" lang="ru-RU" sz="2400">
                <a:solidFill>
                  <a:schemeClr val="dk1"/>
                </a:solidFill>
                <a:latin typeface="Calibri"/>
                <a:ea typeface="Calibri"/>
                <a:cs typeface="Calibri"/>
                <a:sym typeface="Calibri"/>
              </a:rPr>
              <a:t>                                                                 n-1                                n-1</a:t>
            </a:r>
            <a:endParaRPr/>
          </a:p>
          <a:p>
            <a:pPr indent="0" lvl="0" marL="0" marR="0" rtl="0" algn="l">
              <a:spcBef>
                <a:spcPts val="0"/>
              </a:spcBef>
              <a:spcAft>
                <a:spcPts val="0"/>
              </a:spcAft>
              <a:buNone/>
            </a:pPr>
            <a:r>
              <a:rPr baseline="30000" lang="ru-RU" sz="3200">
                <a:solidFill>
                  <a:schemeClr val="dk1"/>
                </a:solidFill>
                <a:latin typeface="Calibri"/>
                <a:ea typeface="Calibri"/>
                <a:cs typeface="Calibri"/>
                <a:sym typeface="Calibri"/>
              </a:rPr>
              <a:t> </a:t>
            </a:r>
            <a:r>
              <a:rPr lang="ru-RU" sz="2400">
                <a:solidFill>
                  <a:schemeClr val="dk1"/>
                </a:solidFill>
                <a:latin typeface="Calibri"/>
                <a:ea typeface="Calibri"/>
                <a:cs typeface="Calibri"/>
                <a:sym typeface="Calibri"/>
              </a:rPr>
              <a:t>Отрицательное число по модулю на единицу больше положительного.</a:t>
            </a:r>
            <a:endParaRPr/>
          </a:p>
          <a:p>
            <a:pPr indent="0" lvl="0" marL="0" marR="0" rtl="0" algn="l">
              <a:spcBef>
                <a:spcPts val="0"/>
              </a:spcBef>
              <a:spcAft>
                <a:spcPts val="0"/>
              </a:spcAft>
              <a:buNone/>
            </a:pPr>
            <a:r>
              <a:rPr lang="ru-RU" sz="2400">
                <a:solidFill>
                  <a:schemeClr val="dk1"/>
                </a:solidFill>
                <a:latin typeface="Calibri"/>
                <a:ea typeface="Calibri"/>
                <a:cs typeface="Calibri"/>
                <a:sym typeface="Calibri"/>
              </a:rPr>
              <a:t>Для байтного формата: n = 8</a:t>
            </a:r>
            <a:endParaRPr/>
          </a:p>
          <a:p>
            <a:pPr indent="0" lvl="0" marL="0" marR="0" rtl="0" algn="ctr">
              <a:spcBef>
                <a:spcPts val="0"/>
              </a:spcBef>
              <a:spcAft>
                <a:spcPts val="0"/>
              </a:spcAft>
              <a:buNone/>
            </a:pPr>
            <a:r>
              <a:rPr lang="ru-RU" sz="2400">
                <a:solidFill>
                  <a:schemeClr val="dk1"/>
                </a:solidFill>
                <a:latin typeface="Calibri"/>
                <a:ea typeface="Calibri"/>
                <a:cs typeface="Calibri"/>
                <a:sym typeface="Calibri"/>
              </a:rPr>
              <a:t>-128 ≤ А</a:t>
            </a:r>
            <a:r>
              <a:rPr baseline="-25000" lang="ru-RU" sz="2400">
                <a:solidFill>
                  <a:schemeClr val="dk1"/>
                </a:solidFill>
                <a:latin typeface="Calibri"/>
                <a:ea typeface="Calibri"/>
                <a:cs typeface="Calibri"/>
                <a:sym typeface="Calibri"/>
              </a:rPr>
              <a:t>зн  </a:t>
            </a:r>
            <a:r>
              <a:rPr lang="ru-RU" sz="2400">
                <a:solidFill>
                  <a:schemeClr val="dk1"/>
                </a:solidFill>
                <a:latin typeface="Calibri"/>
                <a:ea typeface="Calibri"/>
                <a:cs typeface="Calibri"/>
                <a:sym typeface="Calibri"/>
              </a:rPr>
              <a:t>≤ 127 </a:t>
            </a:r>
            <a:endParaRPr/>
          </a:p>
        </p:txBody>
      </p:sp>
      <p:sp>
        <p:nvSpPr>
          <p:cNvPr id="499" name="Google Shape;499;p52"/>
          <p:cNvSpPr/>
          <p:nvPr/>
        </p:nvSpPr>
        <p:spPr>
          <a:xfrm rot="-5400000">
            <a:off x="4253904" y="1370833"/>
            <a:ext cx="144462" cy="804414"/>
          </a:xfrm>
          <a:prstGeom prst="leftBrace">
            <a:avLst>
              <a:gd fmla="val 33262"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500" name="Google Shape;500;p52"/>
          <p:cNvSpPr/>
          <p:nvPr/>
        </p:nvSpPr>
        <p:spPr>
          <a:xfrm rot="-5400000">
            <a:off x="6021758" y="1403179"/>
            <a:ext cx="144462" cy="739721"/>
          </a:xfrm>
          <a:prstGeom prst="leftBrace">
            <a:avLst>
              <a:gd fmla="val 33236"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501" name="Google Shape;501;p52"/>
          <p:cNvSpPr/>
          <p:nvPr/>
        </p:nvSpPr>
        <p:spPr>
          <a:xfrm rot="-5400000">
            <a:off x="4197920" y="5120917"/>
            <a:ext cx="144462" cy="908050"/>
          </a:xfrm>
          <a:prstGeom prst="leftBrace">
            <a:avLst>
              <a:gd fmla="val 33262"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502" name="Google Shape;502;p52"/>
          <p:cNvSpPr/>
          <p:nvPr/>
        </p:nvSpPr>
        <p:spPr>
          <a:xfrm rot="-5400000">
            <a:off x="5817890" y="5120917"/>
            <a:ext cx="144462" cy="908050"/>
          </a:xfrm>
          <a:prstGeom prst="leftBrace">
            <a:avLst>
              <a:gd fmla="val 33262"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503" name="Google Shape;503;p52"/>
          <p:cNvSpPr txBox="1"/>
          <p:nvPr/>
        </p:nvSpPr>
        <p:spPr>
          <a:xfrm>
            <a:off x="1043608" y="3774519"/>
            <a:ext cx="8100392"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200" u="sng">
                <a:solidFill>
                  <a:srgbClr val="FF0000"/>
                </a:solidFill>
                <a:latin typeface="Calibri"/>
                <a:ea typeface="Calibri"/>
                <a:cs typeface="Calibri"/>
                <a:sym typeface="Calibri"/>
              </a:rPr>
              <a:t>Диапазон представления беззнаковых целых чисел</a:t>
            </a:r>
            <a:endParaRPr sz="3200">
              <a:solidFill>
                <a:srgbClr val="FF0000"/>
              </a:solidFill>
              <a:latin typeface="Calibri"/>
              <a:ea typeface="Calibri"/>
              <a:cs typeface="Calibri"/>
              <a:sym typeface="Calibri"/>
            </a:endParaRPr>
          </a:p>
          <a:p>
            <a:pPr indent="0" lvl="0" marL="0" marR="0" rtl="0" algn="ctr">
              <a:spcBef>
                <a:spcPts val="0"/>
              </a:spcBef>
              <a:spcAft>
                <a:spcPts val="0"/>
              </a:spcAft>
              <a:buNone/>
            </a:pPr>
            <a:r>
              <a:rPr lang="ru-RU" sz="3200">
                <a:solidFill>
                  <a:schemeClr val="dk1"/>
                </a:solidFill>
                <a:latin typeface="Calibri"/>
                <a:ea typeface="Calibri"/>
                <a:cs typeface="Calibri"/>
                <a:sym typeface="Calibri"/>
              </a:rPr>
              <a:t> </a:t>
            </a:r>
            <a:r>
              <a:rPr b="1" lang="ru-RU" sz="2400">
                <a:solidFill>
                  <a:schemeClr val="dk1"/>
                </a:solidFill>
                <a:latin typeface="Calibri"/>
                <a:ea typeface="Calibri"/>
                <a:cs typeface="Calibri"/>
                <a:sym typeface="Calibri"/>
              </a:rPr>
              <a:t>0 ≤   А</a:t>
            </a:r>
            <a:r>
              <a:rPr b="1" baseline="-25000" lang="ru-RU" sz="2400">
                <a:solidFill>
                  <a:schemeClr val="dk1"/>
                </a:solidFill>
                <a:latin typeface="Calibri"/>
                <a:ea typeface="Calibri"/>
                <a:cs typeface="Calibri"/>
                <a:sym typeface="Calibri"/>
              </a:rPr>
              <a:t>бзн  </a:t>
            </a:r>
            <a:r>
              <a:rPr b="1" lang="ru-RU" sz="2400">
                <a:solidFill>
                  <a:schemeClr val="dk1"/>
                </a:solidFill>
                <a:latin typeface="Calibri"/>
                <a:ea typeface="Calibri"/>
                <a:cs typeface="Calibri"/>
                <a:sym typeface="Calibri"/>
              </a:rPr>
              <a:t>≤ 2</a:t>
            </a:r>
            <a:r>
              <a:rPr b="1" baseline="30000" lang="ru-RU" sz="2400">
                <a:solidFill>
                  <a:schemeClr val="dk1"/>
                </a:solidFill>
                <a:latin typeface="Calibri"/>
                <a:ea typeface="Calibri"/>
                <a:cs typeface="Calibri"/>
                <a:sym typeface="Calibri"/>
              </a:rPr>
              <a:t>n</a:t>
            </a:r>
            <a:r>
              <a:rPr b="1" lang="ru-RU" sz="2400">
                <a:solidFill>
                  <a:schemeClr val="dk1"/>
                </a:solidFill>
                <a:latin typeface="Calibri"/>
                <a:ea typeface="Calibri"/>
                <a:cs typeface="Calibri"/>
                <a:sym typeface="Calibri"/>
              </a:rPr>
              <a:t> – 1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ru-RU" sz="2800">
                <a:solidFill>
                  <a:schemeClr val="dk1"/>
                </a:solidFill>
                <a:latin typeface="Calibri"/>
                <a:ea typeface="Calibri"/>
                <a:cs typeface="Calibri"/>
                <a:sym typeface="Calibri"/>
              </a:rPr>
              <a:t>                                   </a:t>
            </a:r>
            <a:r>
              <a:rPr b="1" baseline="30000" lang="ru-RU" sz="2800">
                <a:solidFill>
                  <a:schemeClr val="dk1"/>
                </a:solidFill>
                <a:latin typeface="Calibri"/>
                <a:ea typeface="Calibri"/>
                <a:cs typeface="Calibri"/>
                <a:sym typeface="Calibri"/>
              </a:rPr>
              <a:t>00…0                     11…1</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baseline="30000" lang="ru-RU" sz="2400">
                <a:solidFill>
                  <a:schemeClr val="dk1"/>
                </a:solidFill>
                <a:latin typeface="Calibri"/>
                <a:ea typeface="Calibri"/>
                <a:cs typeface="Calibri"/>
                <a:sym typeface="Calibri"/>
              </a:rPr>
              <a:t>                                                                   n                                 n</a:t>
            </a:r>
            <a:endParaRPr b="1" baseline="30000" sz="2400">
              <a:solidFill>
                <a:schemeClr val="dk1"/>
              </a:solidFill>
              <a:latin typeface="Calibri"/>
              <a:ea typeface="Calibri"/>
              <a:cs typeface="Calibri"/>
              <a:sym typeface="Calibri"/>
            </a:endParaRPr>
          </a:p>
        </p:txBody>
      </p:sp>
      <p:sp>
        <p:nvSpPr>
          <p:cNvPr id="504" name="Google Shape;504;p52"/>
          <p:cNvSpPr txBox="1"/>
          <p:nvPr/>
        </p:nvSpPr>
        <p:spPr>
          <a:xfrm>
            <a:off x="1318121" y="5782037"/>
            <a:ext cx="9144000" cy="10002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Для байтного формата: n = 8</a:t>
            </a:r>
            <a:endParaRPr/>
          </a:p>
          <a:p>
            <a:pPr indent="0" lvl="0" marL="0" marR="0" rtl="0" algn="ctr">
              <a:spcBef>
                <a:spcPts val="0"/>
              </a:spcBef>
              <a:spcAft>
                <a:spcPts val="0"/>
              </a:spcAft>
              <a:buNone/>
            </a:pPr>
            <a:r>
              <a:rPr lang="ru-RU" sz="2400">
                <a:solidFill>
                  <a:schemeClr val="dk1"/>
                </a:solidFill>
                <a:latin typeface="Calibri"/>
                <a:ea typeface="Calibri"/>
                <a:cs typeface="Calibri"/>
                <a:sym typeface="Calibri"/>
              </a:rPr>
              <a:t>0 ≤ А</a:t>
            </a:r>
            <a:r>
              <a:rPr baseline="-25000" lang="ru-RU" sz="2400">
                <a:solidFill>
                  <a:schemeClr val="dk1"/>
                </a:solidFill>
                <a:latin typeface="Calibri"/>
                <a:ea typeface="Calibri"/>
                <a:cs typeface="Calibri"/>
                <a:sym typeface="Calibri"/>
              </a:rPr>
              <a:t>бзн  </a:t>
            </a:r>
            <a:r>
              <a:rPr lang="ru-RU" sz="2400">
                <a:solidFill>
                  <a:schemeClr val="dk1"/>
                </a:solidFill>
                <a:latin typeface="Calibri"/>
                <a:ea typeface="Calibri"/>
                <a:cs typeface="Calibri"/>
                <a:sym typeface="Calibri"/>
              </a:rPr>
              <a:t>≤ 255</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2000"/>
                                        <p:tgtEl>
                                          <p:spTgt spid="5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ph type="title"/>
          </p:nvPr>
        </p:nvSpPr>
        <p:spPr>
          <a:xfrm>
            <a:off x="1071563" y="214313"/>
            <a:ext cx="8385175" cy="5921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solidFill>
                  <a:srgbClr val="562214"/>
                </a:solidFill>
              </a:rPr>
              <a:t>Формат с фиксированной точкой </a:t>
            </a:r>
            <a:endParaRPr/>
          </a:p>
        </p:txBody>
      </p:sp>
      <p:sp>
        <p:nvSpPr>
          <p:cNvPr id="511" name="Google Shape;511;p53"/>
          <p:cNvSpPr/>
          <p:nvPr/>
        </p:nvSpPr>
        <p:spPr>
          <a:xfrm>
            <a:off x="1030680" y="738394"/>
            <a:ext cx="7891493" cy="283462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ru-RU" sz="2200">
                <a:solidFill>
                  <a:schemeClr val="dk1"/>
                </a:solidFill>
                <a:latin typeface="Calibri"/>
                <a:ea typeface="Calibri"/>
                <a:cs typeface="Calibri"/>
                <a:sym typeface="Calibri"/>
              </a:rPr>
              <a:t>Модель действительных чисел с фиксированной точкой аналогична представлению целых чисел со знаком: </a:t>
            </a:r>
            <a:endParaRPr sz="22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ru-RU" sz="2200">
                <a:solidFill>
                  <a:schemeClr val="dk1"/>
                </a:solidFill>
                <a:latin typeface="Calibri"/>
                <a:ea typeface="Calibri"/>
                <a:cs typeface="Calibri"/>
                <a:sym typeface="Calibri"/>
              </a:rPr>
              <a:t>под хранение целой и дробной части отводится известное число битов, т. е. привязка номеров разрядов числа к разрядам сетки фиксирована и позиция разделяющей двоичной точки известна. </a:t>
            </a:r>
            <a:endParaRPr sz="22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ru-RU" sz="2200">
                <a:solidFill>
                  <a:schemeClr val="dk1"/>
                </a:solidFill>
                <a:latin typeface="Calibri"/>
                <a:ea typeface="Calibri"/>
                <a:cs typeface="Calibri"/>
                <a:sym typeface="Calibri"/>
              </a:rPr>
              <a:t>Разряды отсутствующих цифр заполняются незначащими нулями слева в целой части и справа в дробной. Отрицательные числа могут храниться в дополнительном коде.</a:t>
            </a:r>
            <a:endParaRPr/>
          </a:p>
        </p:txBody>
      </p:sp>
      <p:sp>
        <p:nvSpPr>
          <p:cNvPr id="512" name="Google Shape;512;p53"/>
          <p:cNvSpPr/>
          <p:nvPr/>
        </p:nvSpPr>
        <p:spPr>
          <a:xfrm>
            <a:off x="1001785" y="4710043"/>
            <a:ext cx="7891493" cy="203132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ru-RU" sz="2000">
                <a:solidFill>
                  <a:schemeClr val="dk1"/>
                </a:solidFill>
                <a:latin typeface="Calibri"/>
                <a:ea typeface="Calibri"/>
                <a:cs typeface="Calibri"/>
                <a:sym typeface="Calibri"/>
              </a:rPr>
              <a:t>Погрешность представления в данной модели равномерна: </a:t>
            </a:r>
            <a:r>
              <a:rPr i="1" lang="ru-RU" sz="2000">
                <a:solidFill>
                  <a:schemeClr val="dk1"/>
                </a:solidFill>
                <a:latin typeface="Calibri"/>
                <a:ea typeface="Calibri"/>
                <a:cs typeface="Calibri"/>
                <a:sym typeface="Calibri"/>
              </a:rPr>
              <a:t>ε </a:t>
            </a:r>
            <a:r>
              <a:rPr lang="ru-RU" sz="2000">
                <a:solidFill>
                  <a:schemeClr val="dk1"/>
                </a:solidFill>
                <a:latin typeface="Calibri"/>
                <a:ea typeface="Calibri"/>
                <a:cs typeface="Calibri"/>
                <a:sym typeface="Calibri"/>
              </a:rPr>
              <a:t>= </a:t>
            </a:r>
            <a:r>
              <a:rPr i="1" lang="ru-RU" sz="2000">
                <a:solidFill>
                  <a:schemeClr val="dk1"/>
                </a:solidFill>
                <a:latin typeface="Calibri"/>
                <a:ea typeface="Calibri"/>
                <a:cs typeface="Calibri"/>
                <a:sym typeface="Calibri"/>
              </a:rPr>
              <a:t>b</a:t>
            </a:r>
            <a:r>
              <a:rPr baseline="30000" i="1" lang="ru-RU" sz="2000">
                <a:solidFill>
                  <a:schemeClr val="dk1"/>
                </a:solidFill>
                <a:latin typeface="Calibri"/>
                <a:ea typeface="Calibri"/>
                <a:cs typeface="Calibri"/>
                <a:sym typeface="Calibri"/>
              </a:rPr>
              <a:t>–kд</a:t>
            </a:r>
            <a:r>
              <a:rPr lang="ru-RU" sz="2000">
                <a:solidFill>
                  <a:schemeClr val="dk1"/>
                </a:solidFill>
                <a:latin typeface="Calibri"/>
                <a:ea typeface="Calibri"/>
                <a:cs typeface="Calibri"/>
                <a:sym typeface="Calibri"/>
              </a:rPr>
              <a:t>/2.</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Арифметические операции над числами с фиксированной точкой можно выполнять поразрядно, рассматривая их без точки, как знаковые целые. </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После умножения точка ставится перед </a:t>
            </a:r>
            <a:r>
              <a:rPr i="1" lang="ru-RU" sz="2000">
                <a:solidFill>
                  <a:schemeClr val="dk1"/>
                </a:solidFill>
                <a:latin typeface="Calibri"/>
                <a:ea typeface="Calibri"/>
                <a:cs typeface="Calibri"/>
                <a:sym typeface="Calibri"/>
              </a:rPr>
              <a:t>2k</a:t>
            </a:r>
            <a:r>
              <a:rPr baseline="-25000" i="1" lang="ru-RU" sz="2000">
                <a:solidFill>
                  <a:schemeClr val="dk1"/>
                </a:solidFill>
                <a:latin typeface="Calibri"/>
                <a:ea typeface="Calibri"/>
                <a:cs typeface="Calibri"/>
                <a:sym typeface="Calibri"/>
              </a:rPr>
              <a:t>д</a:t>
            </a:r>
            <a:r>
              <a:rPr lang="ru-RU" sz="2000">
                <a:solidFill>
                  <a:schemeClr val="dk1"/>
                </a:solidFill>
                <a:latin typeface="Calibri"/>
                <a:ea typeface="Calibri"/>
                <a:cs typeface="Calibri"/>
                <a:sym typeface="Calibri"/>
              </a:rPr>
              <a:t>-й цифрой результата справа, младшие </a:t>
            </a:r>
            <a:r>
              <a:rPr i="1" lang="ru-RU" sz="2000">
                <a:solidFill>
                  <a:schemeClr val="dk1"/>
                </a:solidFill>
                <a:latin typeface="Calibri"/>
                <a:ea typeface="Calibri"/>
                <a:cs typeface="Calibri"/>
                <a:sym typeface="Calibri"/>
              </a:rPr>
              <a:t>k</a:t>
            </a:r>
            <a:r>
              <a:rPr baseline="-25000" i="1" lang="ru-RU" sz="2000">
                <a:solidFill>
                  <a:schemeClr val="dk1"/>
                </a:solidFill>
                <a:latin typeface="Calibri"/>
                <a:ea typeface="Calibri"/>
                <a:cs typeface="Calibri"/>
                <a:sym typeface="Calibri"/>
              </a:rPr>
              <a:t>д</a:t>
            </a:r>
            <a:r>
              <a:rPr i="1" lang="ru-RU" sz="2000">
                <a:solidFill>
                  <a:schemeClr val="dk1"/>
                </a:solidFill>
                <a:latin typeface="Calibri"/>
                <a:ea typeface="Calibri"/>
                <a:cs typeface="Calibri"/>
                <a:sym typeface="Calibri"/>
              </a:rPr>
              <a:t> </a:t>
            </a:r>
            <a:r>
              <a:rPr lang="ru-RU" sz="2000">
                <a:solidFill>
                  <a:schemeClr val="dk1"/>
                </a:solidFill>
                <a:latin typeface="Calibri"/>
                <a:ea typeface="Calibri"/>
                <a:cs typeface="Calibri"/>
                <a:sym typeface="Calibri"/>
              </a:rPr>
              <a:t>разрядов отбрасываются, причем по старшему из них выполняется округление младшей цифры результата. </a:t>
            </a:r>
            <a:endParaRPr i="1" sz="2000">
              <a:solidFill>
                <a:schemeClr val="dk1"/>
              </a:solidFill>
              <a:latin typeface="Times New Roman"/>
              <a:ea typeface="Times New Roman"/>
              <a:cs typeface="Times New Roman"/>
              <a:sym typeface="Times New Roman"/>
            </a:endParaRPr>
          </a:p>
        </p:txBody>
      </p:sp>
      <p:sp>
        <p:nvSpPr>
          <p:cNvPr id="513" name="Google Shape;513;p53"/>
          <p:cNvSpPr txBox="1"/>
          <p:nvPr/>
        </p:nvSpPr>
        <p:spPr>
          <a:xfrm>
            <a:off x="1142976" y="4283804"/>
            <a:ext cx="64629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Times New Roman"/>
                <a:ea typeface="Times New Roman"/>
                <a:cs typeface="Times New Roman"/>
                <a:sym typeface="Times New Roman"/>
              </a:rPr>
              <a:t>+</a:t>
            </a:r>
            <a:r>
              <a:rPr lang="ru-RU" sz="1800">
                <a:solidFill>
                  <a:srgbClr val="FF0000"/>
                </a:solidFill>
                <a:latin typeface="Times New Roman"/>
                <a:ea typeface="Times New Roman"/>
                <a:cs typeface="Times New Roman"/>
                <a:sym typeface="Times New Roman"/>
              </a:rPr>
              <a:t>101100</a:t>
            </a:r>
            <a:r>
              <a:rPr lang="ru-RU" sz="1800">
                <a:solidFill>
                  <a:schemeClr val="dk1"/>
                </a:solidFill>
                <a:latin typeface="Times New Roman"/>
                <a:ea typeface="Times New Roman"/>
                <a:cs typeface="Times New Roman"/>
                <a:sym typeface="Times New Roman"/>
              </a:rPr>
              <a:t>.01110111</a:t>
            </a:r>
            <a:r>
              <a:rPr lang="ru-RU" sz="1800" strike="sngStrike">
                <a:solidFill>
                  <a:schemeClr val="dk1"/>
                </a:solidFill>
                <a:latin typeface="Times New Roman"/>
                <a:ea typeface="Times New Roman"/>
                <a:cs typeface="Times New Roman"/>
                <a:sym typeface="Times New Roman"/>
              </a:rPr>
              <a:t>001111</a:t>
            </a:r>
            <a:r>
              <a:rPr lang="ru-RU" sz="1800">
                <a:solidFill>
                  <a:schemeClr val="dk1"/>
                </a:solidFill>
                <a:latin typeface="Times New Roman"/>
                <a:ea typeface="Times New Roman"/>
                <a:cs typeface="Times New Roman"/>
                <a:sym typeface="Times New Roman"/>
              </a:rPr>
              <a:t> </a:t>
            </a:r>
            <a:r>
              <a:rPr lang="ru-RU" sz="1600">
                <a:solidFill>
                  <a:schemeClr val="dk1"/>
                </a:solidFill>
                <a:latin typeface="Times New Roman"/>
                <a:ea typeface="Times New Roman"/>
                <a:cs typeface="Times New Roman"/>
                <a:sym typeface="Times New Roman"/>
              </a:rPr>
              <a:t>(усечение)</a:t>
            </a:r>
            <a:endParaRPr sz="1600" strike="sngStrike">
              <a:solidFill>
                <a:schemeClr val="dk1"/>
              </a:solidFill>
              <a:latin typeface="Times New Roman"/>
              <a:ea typeface="Times New Roman"/>
              <a:cs typeface="Times New Roman"/>
              <a:sym typeface="Times New Roman"/>
            </a:endParaRPr>
          </a:p>
        </p:txBody>
      </p:sp>
      <p:grpSp>
        <p:nvGrpSpPr>
          <p:cNvPr id="514" name="Google Shape;514;p53"/>
          <p:cNvGrpSpPr/>
          <p:nvPr/>
        </p:nvGrpSpPr>
        <p:grpSpPr>
          <a:xfrm>
            <a:off x="1071537" y="3426549"/>
            <a:ext cx="7680859" cy="720080"/>
            <a:chOff x="1071538" y="2643182"/>
            <a:chExt cx="6858048" cy="642942"/>
          </a:xfrm>
        </p:grpSpPr>
        <p:sp>
          <p:nvSpPr>
            <p:cNvPr id="515" name="Google Shape;515;p53"/>
            <p:cNvSpPr txBox="1"/>
            <p:nvPr/>
          </p:nvSpPr>
          <p:spPr>
            <a:xfrm>
              <a:off x="1785918" y="2714620"/>
              <a:ext cx="6960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600">
                  <a:solidFill>
                    <a:schemeClr val="dk1"/>
                  </a:solidFill>
                  <a:latin typeface="Times New Roman"/>
                  <a:ea typeface="Times New Roman"/>
                  <a:cs typeface="Times New Roman"/>
                  <a:sym typeface="Times New Roman"/>
                </a:rPr>
                <a:t>k</a:t>
              </a:r>
              <a:r>
                <a:rPr i="1" lang="ru-RU" sz="1200">
                  <a:solidFill>
                    <a:schemeClr val="dk1"/>
                  </a:solidFill>
                  <a:latin typeface="Times New Roman"/>
                  <a:ea typeface="Times New Roman"/>
                  <a:cs typeface="Times New Roman"/>
                  <a:sym typeface="Times New Roman"/>
                </a:rPr>
                <a:t>ц</a:t>
              </a:r>
              <a:r>
                <a:rPr i="1" lang="ru-RU" sz="1600">
                  <a:solidFill>
                    <a:schemeClr val="dk1"/>
                  </a:solidFill>
                  <a:latin typeface="Times New Roman"/>
                  <a:ea typeface="Times New Roman"/>
                  <a:cs typeface="Times New Roman"/>
                  <a:sym typeface="Times New Roman"/>
                </a:rPr>
                <a:t> =</a:t>
              </a:r>
              <a:r>
                <a:rPr lang="ru-RU" sz="1600">
                  <a:solidFill>
                    <a:schemeClr val="dk1"/>
                  </a:solidFill>
                  <a:latin typeface="Times New Roman"/>
                  <a:ea typeface="Times New Roman"/>
                  <a:cs typeface="Times New Roman"/>
                  <a:sym typeface="Times New Roman"/>
                </a:rPr>
                <a:t> 7</a:t>
              </a:r>
              <a:endParaRPr sz="1600">
                <a:solidFill>
                  <a:schemeClr val="dk1"/>
                </a:solidFill>
                <a:latin typeface="Times New Roman"/>
                <a:ea typeface="Times New Roman"/>
                <a:cs typeface="Times New Roman"/>
                <a:sym typeface="Times New Roman"/>
              </a:endParaRPr>
            </a:p>
          </p:txBody>
        </p:sp>
        <p:sp>
          <p:nvSpPr>
            <p:cNvPr id="516" name="Google Shape;516;p53"/>
            <p:cNvSpPr txBox="1"/>
            <p:nvPr/>
          </p:nvSpPr>
          <p:spPr>
            <a:xfrm>
              <a:off x="7643834" y="2643182"/>
              <a:ext cx="227847" cy="3570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0</a:t>
              </a:r>
              <a:endParaRPr sz="1600">
                <a:solidFill>
                  <a:schemeClr val="dk1"/>
                </a:solidFill>
                <a:latin typeface="Times New Roman"/>
                <a:ea typeface="Times New Roman"/>
                <a:cs typeface="Times New Roman"/>
                <a:sym typeface="Times New Roman"/>
              </a:endParaRPr>
            </a:p>
          </p:txBody>
        </p:sp>
        <p:sp>
          <p:nvSpPr>
            <p:cNvPr id="517" name="Google Shape;517;p53"/>
            <p:cNvSpPr/>
            <p:nvPr/>
          </p:nvSpPr>
          <p:spPr>
            <a:xfrm>
              <a:off x="1071538"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Times New Roman"/>
                  <a:ea typeface="Times New Roman"/>
                  <a:cs typeface="Times New Roman"/>
                  <a:sym typeface="Times New Roman"/>
                </a:rPr>
                <a:t>0</a:t>
              </a:r>
              <a:endParaRPr/>
            </a:p>
          </p:txBody>
        </p:sp>
        <p:sp>
          <p:nvSpPr>
            <p:cNvPr id="518" name="Google Shape;518;p53"/>
            <p:cNvSpPr/>
            <p:nvPr/>
          </p:nvSpPr>
          <p:spPr>
            <a:xfrm>
              <a:off x="1500166"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0</a:t>
              </a:r>
              <a:endParaRPr sz="1600">
                <a:solidFill>
                  <a:srgbClr val="FF0000"/>
                </a:solidFill>
                <a:latin typeface="Arial"/>
                <a:ea typeface="Arial"/>
                <a:cs typeface="Arial"/>
                <a:sym typeface="Arial"/>
              </a:endParaRPr>
            </a:p>
          </p:txBody>
        </p:sp>
        <p:sp>
          <p:nvSpPr>
            <p:cNvPr id="519" name="Google Shape;519;p53"/>
            <p:cNvSpPr/>
            <p:nvPr/>
          </p:nvSpPr>
          <p:spPr>
            <a:xfrm>
              <a:off x="1928794"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1</a:t>
              </a:r>
              <a:endParaRPr sz="1600">
                <a:solidFill>
                  <a:srgbClr val="FF0000"/>
                </a:solidFill>
                <a:latin typeface="Arial"/>
                <a:ea typeface="Arial"/>
                <a:cs typeface="Arial"/>
                <a:sym typeface="Arial"/>
              </a:endParaRPr>
            </a:p>
          </p:txBody>
        </p:sp>
        <p:sp>
          <p:nvSpPr>
            <p:cNvPr id="520" name="Google Shape;520;p53"/>
            <p:cNvSpPr/>
            <p:nvPr/>
          </p:nvSpPr>
          <p:spPr>
            <a:xfrm>
              <a:off x="2357422"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0</a:t>
              </a:r>
              <a:endParaRPr sz="1600">
                <a:solidFill>
                  <a:srgbClr val="FF0000"/>
                </a:solidFill>
                <a:latin typeface="Arial"/>
                <a:ea typeface="Arial"/>
                <a:cs typeface="Arial"/>
                <a:sym typeface="Arial"/>
              </a:endParaRPr>
            </a:p>
          </p:txBody>
        </p:sp>
        <p:sp>
          <p:nvSpPr>
            <p:cNvPr id="521" name="Google Shape;521;p53"/>
            <p:cNvSpPr/>
            <p:nvPr/>
          </p:nvSpPr>
          <p:spPr>
            <a:xfrm>
              <a:off x="2786050"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1</a:t>
              </a:r>
              <a:endParaRPr sz="1600">
                <a:solidFill>
                  <a:srgbClr val="FF0000"/>
                </a:solidFill>
                <a:latin typeface="Arial"/>
                <a:ea typeface="Arial"/>
                <a:cs typeface="Arial"/>
                <a:sym typeface="Arial"/>
              </a:endParaRPr>
            </a:p>
          </p:txBody>
        </p:sp>
        <p:sp>
          <p:nvSpPr>
            <p:cNvPr id="522" name="Google Shape;522;p53"/>
            <p:cNvSpPr/>
            <p:nvPr/>
          </p:nvSpPr>
          <p:spPr>
            <a:xfrm>
              <a:off x="3214678"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1</a:t>
              </a:r>
              <a:endParaRPr sz="1600">
                <a:solidFill>
                  <a:srgbClr val="FF0000"/>
                </a:solidFill>
                <a:latin typeface="Arial"/>
                <a:ea typeface="Arial"/>
                <a:cs typeface="Arial"/>
                <a:sym typeface="Arial"/>
              </a:endParaRPr>
            </a:p>
          </p:txBody>
        </p:sp>
        <p:sp>
          <p:nvSpPr>
            <p:cNvPr id="523" name="Google Shape;523;p53"/>
            <p:cNvSpPr/>
            <p:nvPr/>
          </p:nvSpPr>
          <p:spPr>
            <a:xfrm>
              <a:off x="3643306"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0</a:t>
              </a:r>
              <a:endParaRPr sz="1600">
                <a:solidFill>
                  <a:srgbClr val="FF0000"/>
                </a:solidFill>
                <a:latin typeface="Arial"/>
                <a:ea typeface="Arial"/>
                <a:cs typeface="Arial"/>
                <a:sym typeface="Arial"/>
              </a:endParaRPr>
            </a:p>
          </p:txBody>
        </p:sp>
        <p:sp>
          <p:nvSpPr>
            <p:cNvPr id="524" name="Google Shape;524;p53"/>
            <p:cNvSpPr/>
            <p:nvPr/>
          </p:nvSpPr>
          <p:spPr>
            <a:xfrm>
              <a:off x="4071934"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rgbClr val="FF0000"/>
                  </a:solidFill>
                  <a:latin typeface="Times New Roman"/>
                  <a:ea typeface="Times New Roman"/>
                  <a:cs typeface="Times New Roman"/>
                  <a:sym typeface="Times New Roman"/>
                </a:rPr>
                <a:t>0</a:t>
              </a:r>
              <a:endParaRPr sz="1600">
                <a:solidFill>
                  <a:srgbClr val="FF0000"/>
                </a:solidFill>
                <a:latin typeface="Arial"/>
                <a:ea typeface="Arial"/>
                <a:cs typeface="Arial"/>
                <a:sym typeface="Arial"/>
              </a:endParaRPr>
            </a:p>
          </p:txBody>
        </p:sp>
        <p:sp>
          <p:nvSpPr>
            <p:cNvPr id="525" name="Google Shape;525;p53"/>
            <p:cNvSpPr/>
            <p:nvPr/>
          </p:nvSpPr>
          <p:spPr>
            <a:xfrm>
              <a:off x="4500562"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0</a:t>
              </a:r>
              <a:endParaRPr sz="1600">
                <a:solidFill>
                  <a:schemeClr val="dk1"/>
                </a:solidFill>
                <a:latin typeface="Arial"/>
                <a:ea typeface="Arial"/>
                <a:cs typeface="Arial"/>
                <a:sym typeface="Arial"/>
              </a:endParaRPr>
            </a:p>
          </p:txBody>
        </p:sp>
        <p:sp>
          <p:nvSpPr>
            <p:cNvPr id="526" name="Google Shape;526;p53"/>
            <p:cNvSpPr/>
            <p:nvPr/>
          </p:nvSpPr>
          <p:spPr>
            <a:xfrm>
              <a:off x="4929190"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27" name="Google Shape;527;p53"/>
            <p:cNvSpPr/>
            <p:nvPr/>
          </p:nvSpPr>
          <p:spPr>
            <a:xfrm>
              <a:off x="5357818"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28" name="Google Shape;528;p53"/>
            <p:cNvSpPr/>
            <p:nvPr/>
          </p:nvSpPr>
          <p:spPr>
            <a:xfrm>
              <a:off x="5786446"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29" name="Google Shape;529;p53"/>
            <p:cNvSpPr/>
            <p:nvPr/>
          </p:nvSpPr>
          <p:spPr>
            <a:xfrm>
              <a:off x="6215074"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0</a:t>
              </a:r>
              <a:endParaRPr sz="1600">
                <a:solidFill>
                  <a:schemeClr val="dk1"/>
                </a:solidFill>
                <a:latin typeface="Arial"/>
                <a:ea typeface="Arial"/>
                <a:cs typeface="Arial"/>
                <a:sym typeface="Arial"/>
              </a:endParaRPr>
            </a:p>
          </p:txBody>
        </p:sp>
        <p:sp>
          <p:nvSpPr>
            <p:cNvPr id="530" name="Google Shape;530;p53"/>
            <p:cNvSpPr/>
            <p:nvPr/>
          </p:nvSpPr>
          <p:spPr>
            <a:xfrm>
              <a:off x="6643702"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31" name="Google Shape;531;p53"/>
            <p:cNvSpPr/>
            <p:nvPr/>
          </p:nvSpPr>
          <p:spPr>
            <a:xfrm>
              <a:off x="7072330"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32" name="Google Shape;532;p53"/>
            <p:cNvSpPr/>
            <p:nvPr/>
          </p:nvSpPr>
          <p:spPr>
            <a:xfrm>
              <a:off x="7500958" y="3000372"/>
              <a:ext cx="428628" cy="285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600">
                  <a:solidFill>
                    <a:schemeClr val="dk1"/>
                  </a:solidFill>
                  <a:latin typeface="Times New Roman"/>
                  <a:ea typeface="Times New Roman"/>
                  <a:cs typeface="Times New Roman"/>
                  <a:sym typeface="Times New Roman"/>
                </a:rPr>
                <a:t>1</a:t>
              </a:r>
              <a:endParaRPr sz="1600">
                <a:solidFill>
                  <a:schemeClr val="dk1"/>
                </a:solidFill>
                <a:latin typeface="Arial"/>
                <a:ea typeface="Arial"/>
                <a:cs typeface="Arial"/>
                <a:sym typeface="Arial"/>
              </a:endParaRPr>
            </a:p>
          </p:txBody>
        </p:sp>
        <p:sp>
          <p:nvSpPr>
            <p:cNvPr id="533" name="Google Shape;533;p53"/>
            <p:cNvSpPr txBox="1"/>
            <p:nvPr/>
          </p:nvSpPr>
          <p:spPr>
            <a:xfrm>
              <a:off x="1142976" y="2714620"/>
              <a:ext cx="3898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15</a:t>
              </a:r>
              <a:endParaRPr/>
            </a:p>
          </p:txBody>
        </p:sp>
        <p:sp>
          <p:nvSpPr>
            <p:cNvPr id="534" name="Google Shape;534;p53"/>
            <p:cNvSpPr txBox="1"/>
            <p:nvPr/>
          </p:nvSpPr>
          <p:spPr>
            <a:xfrm>
              <a:off x="4286248" y="2714620"/>
              <a:ext cx="5437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Times New Roman"/>
                  <a:ea typeface="Times New Roman"/>
                  <a:cs typeface="Times New Roman"/>
                  <a:sym typeface="Times New Roman"/>
                </a:rPr>
                <a:t>8   7</a:t>
              </a:r>
              <a:endParaRPr/>
            </a:p>
          </p:txBody>
        </p:sp>
        <p:sp>
          <p:nvSpPr>
            <p:cNvPr id="535" name="Google Shape;535;p53"/>
            <p:cNvSpPr/>
            <p:nvPr/>
          </p:nvSpPr>
          <p:spPr>
            <a:xfrm>
              <a:off x="5572132" y="2714620"/>
              <a:ext cx="72327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chemeClr val="dk1"/>
                  </a:solidFill>
                  <a:latin typeface="Times New Roman"/>
                  <a:ea typeface="Times New Roman"/>
                  <a:cs typeface="Times New Roman"/>
                  <a:sym typeface="Times New Roman"/>
                </a:rPr>
                <a:t>k</a:t>
              </a:r>
              <a:r>
                <a:rPr i="1" lang="ru-RU" sz="1400">
                  <a:solidFill>
                    <a:schemeClr val="dk1"/>
                  </a:solidFill>
                  <a:latin typeface="Times New Roman"/>
                  <a:ea typeface="Times New Roman"/>
                  <a:cs typeface="Times New Roman"/>
                  <a:sym typeface="Times New Roman"/>
                </a:rPr>
                <a:t>д</a:t>
              </a:r>
              <a:r>
                <a:rPr i="1" lang="ru-RU" sz="1600">
                  <a:solidFill>
                    <a:schemeClr val="dk1"/>
                  </a:solidFill>
                  <a:latin typeface="Times New Roman"/>
                  <a:ea typeface="Times New Roman"/>
                  <a:cs typeface="Times New Roman"/>
                  <a:sym typeface="Times New Roman"/>
                </a:rPr>
                <a:t> = </a:t>
              </a:r>
              <a:r>
                <a:rPr lang="ru-RU" sz="1600">
                  <a:solidFill>
                    <a:schemeClr val="dk1"/>
                  </a:solidFill>
                  <a:latin typeface="Times New Roman"/>
                  <a:ea typeface="Times New Roman"/>
                  <a:cs typeface="Times New Roman"/>
                  <a:sym typeface="Times New Roman"/>
                </a:rPr>
                <a:t>8</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4"/>
          <p:cNvSpPr txBox="1"/>
          <p:nvPr>
            <p:ph type="title"/>
          </p:nvPr>
        </p:nvSpPr>
        <p:spPr>
          <a:xfrm>
            <a:off x="1435100" y="274638"/>
            <a:ext cx="749935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2800"/>
              <a:t>Деление действительных чисел в формате с фиксированной точкой</a:t>
            </a:r>
            <a:endParaRPr/>
          </a:p>
        </p:txBody>
      </p:sp>
      <p:sp>
        <p:nvSpPr>
          <p:cNvPr id="542" name="Google Shape;542;p54"/>
          <p:cNvSpPr txBox="1"/>
          <p:nvPr>
            <p:ph idx="1" type="body"/>
          </p:nvPr>
        </p:nvSpPr>
        <p:spPr>
          <a:xfrm>
            <a:off x="1435100" y="1142984"/>
            <a:ext cx="7499350" cy="5214974"/>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1600"/>
              <a:buNone/>
            </a:pPr>
            <a:r>
              <a:rPr lang="ru-RU" sz="2000">
                <a:latin typeface="Calibri"/>
                <a:ea typeface="Calibri"/>
                <a:cs typeface="Calibri"/>
                <a:sym typeface="Calibri"/>
              </a:rPr>
              <a:t>Для деления ненулевое делимое сдвигается влево на </a:t>
            </a:r>
            <a:r>
              <a:rPr i="1" lang="ru-RU" sz="2000">
                <a:latin typeface="Calibri"/>
                <a:ea typeface="Calibri"/>
                <a:cs typeface="Calibri"/>
                <a:sym typeface="Calibri"/>
              </a:rPr>
              <a:t>р</a:t>
            </a:r>
            <a:r>
              <a:rPr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позиций до появления первой единицы в старшем разряде сетки, а делитель — влево на </a:t>
            </a:r>
            <a:r>
              <a:rPr i="1" lang="ru-RU" sz="2000">
                <a:latin typeface="Calibri"/>
                <a:ea typeface="Calibri"/>
                <a:cs typeface="Calibri"/>
                <a:sym typeface="Calibri"/>
              </a:rPr>
              <a:t>р</a:t>
            </a:r>
            <a:r>
              <a:rPr lang="ru-RU" sz="2000">
                <a:latin typeface="Calibri"/>
                <a:ea typeface="Calibri"/>
                <a:cs typeface="Calibri"/>
                <a:sym typeface="Calibri"/>
              </a:rPr>
              <a:t>2</a:t>
            </a:r>
            <a:r>
              <a:rPr i="1" lang="ru-RU" sz="2000">
                <a:latin typeface="Calibri"/>
                <a:ea typeface="Calibri"/>
                <a:cs typeface="Calibri"/>
                <a:sym typeface="Calibri"/>
              </a:rPr>
              <a:t> </a:t>
            </a:r>
            <a:r>
              <a:rPr lang="ru-RU" sz="2000">
                <a:latin typeface="Calibri"/>
                <a:ea typeface="Calibri"/>
                <a:cs typeface="Calibri"/>
                <a:sym typeface="Calibri"/>
              </a:rPr>
              <a:t>позиций, до получения максимального числа, которое меньше делимого. </a:t>
            </a:r>
            <a:endParaRPr/>
          </a:p>
          <a:p>
            <a:pPr indent="-282575" lvl="0" marL="365125" rtl="0" algn="just">
              <a:spcBef>
                <a:spcPts val="600"/>
              </a:spcBef>
              <a:spcAft>
                <a:spcPts val="0"/>
              </a:spcAft>
              <a:buSzPts val="1600"/>
              <a:buNone/>
            </a:pPr>
            <a:r>
              <a:rPr lang="ru-RU" sz="2000">
                <a:latin typeface="Calibri"/>
                <a:ea typeface="Calibri"/>
                <a:cs typeface="Calibri"/>
                <a:sym typeface="Calibri"/>
              </a:rPr>
              <a:t>Число </a:t>
            </a:r>
            <a:r>
              <a:rPr i="1" lang="ru-RU" sz="2000">
                <a:latin typeface="Calibri"/>
                <a:ea typeface="Calibri"/>
                <a:cs typeface="Calibri"/>
                <a:sym typeface="Calibri"/>
              </a:rPr>
              <a:t>р = p</a:t>
            </a:r>
            <a:r>
              <a:rPr lang="ru-RU" sz="2000">
                <a:latin typeface="Calibri"/>
                <a:ea typeface="Calibri"/>
                <a:cs typeface="Calibri"/>
                <a:sym typeface="Calibri"/>
              </a:rPr>
              <a:t>2</a:t>
            </a:r>
            <a:r>
              <a:rPr i="1" lang="ru-RU" sz="2000">
                <a:latin typeface="Calibri"/>
                <a:ea typeface="Calibri"/>
                <a:cs typeface="Calibri"/>
                <a:sym typeface="Calibri"/>
              </a:rPr>
              <a:t> – p</a:t>
            </a:r>
            <a:r>
              <a:rPr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+ 1 определяет количество значащих цифр перед точкой в результате (или количество ведущих нулей в дробной части, если </a:t>
            </a:r>
            <a:r>
              <a:rPr i="1" lang="ru-RU" sz="2000">
                <a:latin typeface="Calibri"/>
                <a:ea typeface="Calibri"/>
                <a:cs typeface="Calibri"/>
                <a:sym typeface="Calibri"/>
              </a:rPr>
              <a:t>р &lt; </a:t>
            </a:r>
            <a:r>
              <a:rPr lang="ru-RU" sz="2000">
                <a:latin typeface="Calibri"/>
                <a:ea typeface="Calibri"/>
                <a:cs typeface="Calibri"/>
                <a:sym typeface="Calibri"/>
              </a:rPr>
              <a:t>0). </a:t>
            </a:r>
            <a:endParaRPr/>
          </a:p>
          <a:p>
            <a:pPr indent="-282575" lvl="0" marL="365125" rtl="0" algn="just">
              <a:spcBef>
                <a:spcPts val="600"/>
              </a:spcBef>
              <a:spcAft>
                <a:spcPts val="0"/>
              </a:spcAft>
              <a:buSzPts val="1600"/>
              <a:buNone/>
            </a:pPr>
            <a:r>
              <a:rPr lang="ru-RU" sz="2000">
                <a:latin typeface="Calibri"/>
                <a:ea typeface="Calibri"/>
                <a:cs typeface="Calibri"/>
                <a:sym typeface="Calibri"/>
              </a:rPr>
              <a:t>Если </a:t>
            </a:r>
            <a:r>
              <a:rPr i="1" lang="ru-RU" sz="2000">
                <a:latin typeface="Calibri"/>
                <a:ea typeface="Calibri"/>
                <a:cs typeface="Calibri"/>
                <a:sym typeface="Calibri"/>
              </a:rPr>
              <a:t>р &gt; </a:t>
            </a:r>
            <a:r>
              <a:rPr lang="ru-RU" sz="2000">
                <a:latin typeface="Calibri"/>
                <a:ea typeface="Calibri"/>
                <a:cs typeface="Calibri"/>
                <a:sym typeface="Calibri"/>
              </a:rPr>
              <a:t>k</a:t>
            </a:r>
            <a:r>
              <a:rPr baseline="-25000" lang="ru-RU" sz="2000">
                <a:latin typeface="Calibri"/>
                <a:ea typeface="Calibri"/>
                <a:cs typeface="Calibri"/>
                <a:sym typeface="Calibri"/>
              </a:rPr>
              <a:t>ц</a:t>
            </a:r>
            <a:r>
              <a:rPr lang="ru-RU" sz="2000">
                <a:latin typeface="Calibri"/>
                <a:ea typeface="Calibri"/>
                <a:cs typeface="Calibri"/>
                <a:sym typeface="Calibri"/>
              </a:rPr>
              <a:t>, то деление заведомо даст слишком большое частное (переполнение); </a:t>
            </a:r>
            <a:endParaRPr/>
          </a:p>
          <a:p>
            <a:pPr indent="-282575" lvl="0" marL="365125" rtl="0" algn="just">
              <a:spcBef>
                <a:spcPts val="600"/>
              </a:spcBef>
              <a:spcAft>
                <a:spcPts val="0"/>
              </a:spcAft>
              <a:buSzPts val="1600"/>
              <a:buNone/>
            </a:pPr>
            <a:r>
              <a:rPr lang="ru-RU" sz="2000">
                <a:latin typeface="Calibri"/>
                <a:ea typeface="Calibri"/>
                <a:cs typeface="Calibri"/>
                <a:sym typeface="Calibri"/>
              </a:rPr>
              <a:t>если </a:t>
            </a:r>
            <a:r>
              <a:rPr i="1" lang="ru-RU" sz="2000">
                <a:latin typeface="Calibri"/>
                <a:ea typeface="Calibri"/>
                <a:cs typeface="Calibri"/>
                <a:sym typeface="Calibri"/>
              </a:rPr>
              <a:t>р &lt; –k</a:t>
            </a:r>
            <a:r>
              <a:rPr baseline="-25000" i="1" lang="ru-RU" sz="2000">
                <a:latin typeface="Calibri"/>
                <a:ea typeface="Calibri"/>
                <a:cs typeface="Calibri"/>
                <a:sym typeface="Calibri"/>
              </a:rPr>
              <a:t>Д</a:t>
            </a:r>
            <a:r>
              <a:rPr i="1" lang="ru-RU" sz="2000">
                <a:latin typeface="Calibri"/>
                <a:ea typeface="Calibri"/>
                <a:cs typeface="Calibri"/>
                <a:sym typeface="Calibri"/>
              </a:rPr>
              <a:t> – </a:t>
            </a:r>
            <a:r>
              <a:rPr lang="ru-RU" sz="2000">
                <a:latin typeface="Calibri"/>
                <a:ea typeface="Calibri"/>
                <a:cs typeface="Calibri"/>
                <a:sym typeface="Calibri"/>
              </a:rPr>
              <a:t>1, результатом будет машинный ноль. </a:t>
            </a:r>
            <a:endParaRPr/>
          </a:p>
          <a:p>
            <a:pPr indent="-282575" lvl="0" marL="365125" rtl="0" algn="just">
              <a:spcBef>
                <a:spcPts val="600"/>
              </a:spcBef>
              <a:spcAft>
                <a:spcPts val="0"/>
              </a:spcAft>
              <a:buSzPts val="1600"/>
              <a:buNone/>
            </a:pPr>
            <a:r>
              <a:rPr lang="ru-RU" sz="2000">
                <a:latin typeface="Calibri"/>
                <a:ea typeface="Calibri"/>
                <a:cs typeface="Calibri"/>
                <a:sym typeface="Calibri"/>
              </a:rPr>
              <a:t>Деление можно выполнять «столбиком» (вычитанием делителя со сдвигом остатка влево) до получения </a:t>
            </a:r>
            <a:r>
              <a:rPr i="1" lang="ru-RU" sz="2000">
                <a:latin typeface="Calibri"/>
                <a:ea typeface="Calibri"/>
                <a:cs typeface="Calibri"/>
                <a:sym typeface="Calibri"/>
              </a:rPr>
              <a:t>р </a:t>
            </a:r>
            <a:r>
              <a:rPr lang="ru-RU" sz="2000">
                <a:latin typeface="Calibri"/>
                <a:ea typeface="Calibri"/>
                <a:cs typeface="Calibri"/>
                <a:sym typeface="Calibri"/>
              </a:rPr>
              <a:t>+ </a:t>
            </a:r>
            <a:r>
              <a:rPr i="1" lang="ru-RU" sz="2000">
                <a:latin typeface="Calibri"/>
                <a:ea typeface="Calibri"/>
                <a:cs typeface="Calibri"/>
                <a:sym typeface="Calibri"/>
              </a:rPr>
              <a:t>k</a:t>
            </a:r>
            <a:r>
              <a:rPr baseline="-25000" lang="ru-RU" sz="2000">
                <a:latin typeface="Calibri"/>
                <a:ea typeface="Calibri"/>
                <a:cs typeface="Calibri"/>
                <a:sym typeface="Calibri"/>
              </a:rPr>
              <a:t>д</a:t>
            </a:r>
            <a:r>
              <a:rPr lang="ru-RU" sz="2000">
                <a:latin typeface="Calibri"/>
                <a:ea typeface="Calibri"/>
                <a:cs typeface="Calibri"/>
                <a:sym typeface="Calibri"/>
              </a:rPr>
              <a:t> +1 цифр результата (последняя цифра используется для округления). Заметим, что при выполнении округления также возможно переполнение.</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Диапазон представления чисел в формате с фиксированной точкой</a:t>
            </a:r>
            <a:endParaRPr/>
          </a:p>
        </p:txBody>
      </p:sp>
      <p:sp>
        <p:nvSpPr>
          <p:cNvPr id="548" name="Google Shape;548;p55"/>
          <p:cNvSpPr txBox="1"/>
          <p:nvPr>
            <p:ph idx="1" type="body"/>
          </p:nvPr>
        </p:nvSpPr>
        <p:spPr>
          <a:xfrm>
            <a:off x="1435100" y="1447800"/>
            <a:ext cx="7499350" cy="3267084"/>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920"/>
              <a:buNone/>
            </a:pPr>
            <a:r>
              <a:rPr i="1" lang="ru-RU" sz="2400">
                <a:latin typeface="Times New Roman"/>
                <a:ea typeface="Times New Roman"/>
                <a:cs typeface="Times New Roman"/>
                <a:sym typeface="Times New Roman"/>
              </a:rPr>
              <a:t>k – </a:t>
            </a:r>
            <a:r>
              <a:rPr lang="ru-RU" sz="2400">
                <a:latin typeface="Calibri"/>
                <a:ea typeface="Calibri"/>
                <a:cs typeface="Calibri"/>
                <a:sym typeface="Calibri"/>
              </a:rPr>
              <a:t>количество разрядов под целую часть;</a:t>
            </a:r>
            <a:endParaRPr sz="2400">
              <a:latin typeface="Calibri"/>
              <a:ea typeface="Calibri"/>
              <a:cs typeface="Calibri"/>
              <a:sym typeface="Calibri"/>
            </a:endParaRPr>
          </a:p>
          <a:p>
            <a:pPr indent="-282575" lvl="0" marL="365125" rtl="0" algn="l">
              <a:spcBef>
                <a:spcPts val="600"/>
              </a:spcBef>
              <a:spcAft>
                <a:spcPts val="0"/>
              </a:spcAft>
              <a:buSzPts val="1920"/>
              <a:buNone/>
            </a:pPr>
            <a:r>
              <a:rPr i="1" lang="ru-RU" sz="2400">
                <a:latin typeface="Times New Roman"/>
                <a:ea typeface="Times New Roman"/>
                <a:cs typeface="Times New Roman"/>
                <a:sym typeface="Times New Roman"/>
              </a:rPr>
              <a:t>µ – </a:t>
            </a:r>
            <a:r>
              <a:rPr lang="ru-RU" sz="2400">
                <a:latin typeface="Calibri"/>
                <a:ea typeface="Calibri"/>
                <a:cs typeface="Calibri"/>
                <a:sym typeface="Calibri"/>
              </a:rPr>
              <a:t>количество разрядов под дробную часть;</a:t>
            </a:r>
            <a:endParaRPr/>
          </a:p>
          <a:p>
            <a:pPr indent="-282575" lvl="0" marL="365125" rtl="0" algn="l">
              <a:spcBef>
                <a:spcPts val="600"/>
              </a:spcBef>
              <a:spcAft>
                <a:spcPts val="0"/>
              </a:spcAft>
              <a:buSzPts val="1920"/>
              <a:buNone/>
            </a:pPr>
            <a:r>
              <a:rPr i="1" lang="ru-RU" sz="2400">
                <a:latin typeface="Times New Roman"/>
                <a:ea typeface="Times New Roman"/>
                <a:cs typeface="Times New Roman"/>
                <a:sym typeface="Times New Roman"/>
              </a:rPr>
              <a:t>N</a:t>
            </a:r>
            <a:r>
              <a:rPr lang="ru-RU" sz="2400">
                <a:latin typeface="Times New Roman"/>
                <a:ea typeface="Times New Roman"/>
                <a:cs typeface="Times New Roman"/>
                <a:sym typeface="Times New Roman"/>
              </a:rPr>
              <a:t> — </a:t>
            </a:r>
            <a:r>
              <a:rPr lang="ru-RU" sz="2400">
                <a:latin typeface="Calibri"/>
                <a:ea typeface="Calibri"/>
                <a:cs typeface="Calibri"/>
                <a:sym typeface="Calibri"/>
              </a:rPr>
              <a:t>число, которое можно представить в такой разрядной сетке:</a:t>
            </a:r>
            <a:endParaRPr/>
          </a:p>
          <a:p>
            <a:pPr indent="-282575" lvl="0" marL="365125" rtl="0" algn="l">
              <a:spcBef>
                <a:spcPts val="600"/>
              </a:spcBef>
              <a:spcAft>
                <a:spcPts val="0"/>
              </a:spcAft>
              <a:buSzPts val="1920"/>
              <a:buNone/>
            </a:pPr>
            <a:r>
              <a:rPr lang="ru-RU" sz="2400">
                <a:latin typeface="Times New Roman"/>
                <a:ea typeface="Times New Roman"/>
                <a:cs typeface="Times New Roman"/>
                <a:sym typeface="Times New Roman"/>
              </a:rPr>
              <a:t>2</a:t>
            </a:r>
            <a:r>
              <a:rPr baseline="30000" lang="ru-RU" sz="2400">
                <a:latin typeface="Times New Roman"/>
                <a:ea typeface="Times New Roman"/>
                <a:cs typeface="Times New Roman"/>
                <a:sym typeface="Times New Roman"/>
              </a:rPr>
              <a:t>–</a:t>
            </a:r>
            <a:r>
              <a:rPr baseline="30000" i="1" lang="ru-RU" sz="2400">
                <a:latin typeface="Times New Roman"/>
                <a:ea typeface="Times New Roman"/>
                <a:cs typeface="Times New Roman"/>
                <a:sym typeface="Times New Roman"/>
              </a:rPr>
              <a:t>µ</a:t>
            </a:r>
            <a:r>
              <a:rPr lang="ru-RU" sz="2400">
                <a:latin typeface="Times New Roman"/>
                <a:ea typeface="Times New Roman"/>
                <a:cs typeface="Times New Roman"/>
                <a:sym typeface="Times New Roman"/>
              </a:rPr>
              <a:t>  ≤  |</a:t>
            </a:r>
            <a:r>
              <a:rPr i="1" lang="ru-RU" sz="2400">
                <a:latin typeface="Times New Roman"/>
                <a:ea typeface="Times New Roman"/>
                <a:cs typeface="Times New Roman"/>
                <a:sym typeface="Times New Roman"/>
              </a:rPr>
              <a:t>N</a:t>
            </a:r>
            <a:r>
              <a:rPr lang="ru-RU" sz="2400">
                <a:latin typeface="Times New Roman"/>
                <a:ea typeface="Times New Roman"/>
                <a:cs typeface="Times New Roman"/>
                <a:sym typeface="Times New Roman"/>
              </a:rPr>
              <a:t>| ≤ 2</a:t>
            </a:r>
            <a:r>
              <a:rPr baseline="30000" i="1" lang="ru-RU" sz="2400">
                <a:latin typeface="Times New Roman"/>
                <a:ea typeface="Times New Roman"/>
                <a:cs typeface="Times New Roman"/>
                <a:sym typeface="Times New Roman"/>
              </a:rPr>
              <a:t>k</a:t>
            </a:r>
            <a:r>
              <a:rPr lang="ru-RU" sz="2400">
                <a:latin typeface="Times New Roman"/>
                <a:ea typeface="Times New Roman"/>
                <a:cs typeface="Times New Roman"/>
                <a:sym typeface="Times New Roman"/>
              </a:rPr>
              <a:t> –2</a:t>
            </a:r>
            <a:r>
              <a:rPr baseline="30000" lang="ru-RU" sz="2400">
                <a:latin typeface="Times New Roman"/>
                <a:ea typeface="Times New Roman"/>
                <a:cs typeface="Times New Roman"/>
                <a:sym typeface="Times New Roman"/>
              </a:rPr>
              <a:t>–</a:t>
            </a:r>
            <a:r>
              <a:rPr baseline="30000" i="1" lang="ru-RU" sz="2400">
                <a:latin typeface="Times New Roman"/>
                <a:ea typeface="Times New Roman"/>
                <a:cs typeface="Times New Roman"/>
                <a:sym typeface="Times New Roman"/>
              </a:rPr>
              <a:t>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6"/>
          <p:cNvSpPr txBox="1"/>
          <p:nvPr>
            <p:ph type="title"/>
          </p:nvPr>
        </p:nvSpPr>
        <p:spPr>
          <a:xfrm>
            <a:off x="1000125" y="-121222"/>
            <a:ext cx="8385175"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000">
                <a:solidFill>
                  <a:srgbClr val="562214"/>
                </a:solidFill>
              </a:rPr>
              <a:t>Формат с плавающей точкой </a:t>
            </a:r>
            <a:endParaRPr/>
          </a:p>
        </p:txBody>
      </p:sp>
      <p:sp>
        <p:nvSpPr>
          <p:cNvPr id="555" name="Google Shape;555;p56"/>
          <p:cNvSpPr/>
          <p:nvPr/>
        </p:nvSpPr>
        <p:spPr>
          <a:xfrm>
            <a:off x="1000125" y="404664"/>
            <a:ext cx="8143875" cy="6518708"/>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 В </a:t>
            </a:r>
            <a:r>
              <a:rPr b="1" lang="ru-RU" sz="1600">
                <a:solidFill>
                  <a:schemeClr val="dk1"/>
                </a:solidFill>
                <a:latin typeface="Calibri"/>
                <a:ea typeface="Calibri"/>
                <a:cs typeface="Calibri"/>
                <a:sym typeface="Calibri"/>
              </a:rPr>
              <a:t>математике</a:t>
            </a:r>
            <a:r>
              <a:rPr lang="ru-RU" sz="1600">
                <a:solidFill>
                  <a:schemeClr val="dk1"/>
                </a:solidFill>
                <a:latin typeface="Calibri"/>
                <a:ea typeface="Calibri"/>
                <a:cs typeface="Calibri"/>
                <a:sym typeface="Calibri"/>
              </a:rPr>
              <a:t> множество целых чисел </a:t>
            </a:r>
            <a:r>
              <a:rPr i="1" lang="ru-RU" sz="1600" u="sng">
                <a:solidFill>
                  <a:schemeClr val="dk1"/>
                </a:solidFill>
                <a:latin typeface="Calibri"/>
                <a:ea typeface="Calibri"/>
                <a:cs typeface="Calibri"/>
                <a:sym typeface="Calibri"/>
              </a:rPr>
              <a:t>дискретно, бесконечно и не ограничено</a:t>
            </a:r>
            <a:r>
              <a:rPr lang="ru-RU" sz="1600">
                <a:solidFill>
                  <a:schemeClr val="dk1"/>
                </a:solidFill>
                <a:latin typeface="Calibri"/>
                <a:ea typeface="Calibri"/>
                <a:cs typeface="Calibri"/>
                <a:sym typeface="Calibri"/>
              </a:rPr>
              <a:t>. </a:t>
            </a:r>
            <a:r>
              <a:rPr b="1" lang="ru-RU" sz="1600">
                <a:solidFill>
                  <a:schemeClr val="dk1"/>
                </a:solidFill>
                <a:latin typeface="Calibri"/>
                <a:ea typeface="Calibri"/>
                <a:cs typeface="Calibri"/>
                <a:sym typeface="Calibri"/>
              </a:rPr>
              <a:t>Компьютерное</a:t>
            </a:r>
            <a:r>
              <a:rPr lang="ru-RU" sz="1600">
                <a:solidFill>
                  <a:schemeClr val="dk1"/>
                </a:solidFill>
                <a:latin typeface="Calibri"/>
                <a:ea typeface="Calibri"/>
                <a:cs typeface="Calibri"/>
                <a:sym typeface="Calibri"/>
              </a:rPr>
              <a:t> представление целых чисел </a:t>
            </a:r>
            <a:r>
              <a:rPr i="1" lang="ru-RU" sz="1600" u="sng">
                <a:solidFill>
                  <a:schemeClr val="dk1"/>
                </a:solidFill>
                <a:latin typeface="Calibri"/>
                <a:ea typeface="Calibri"/>
                <a:cs typeface="Calibri"/>
                <a:sym typeface="Calibri"/>
              </a:rPr>
              <a:t>дискретно, конечно и ограничено.</a:t>
            </a:r>
            <a:r>
              <a:rPr lang="ru-RU" sz="1600">
                <a:solidFill>
                  <a:schemeClr val="dk1"/>
                </a:solidFill>
                <a:latin typeface="Calibri"/>
                <a:ea typeface="Calibri"/>
                <a:cs typeface="Calibri"/>
                <a:sym typeface="Calibri"/>
              </a:rPr>
              <a:t> </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Для компьютерного представления целых чисел используется 8, 16, 32 или 64 разряда. Для записи знака выделен один знаковый разряд.</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Наиболее существенным недостатком использования форматов чисел с фиксированной запятой является ограниченность диапазона представления чисел в разрядной сетке, следствием чего является возможность переполнения разрядной сетки и необходимость применения процедуры масштабирования. От этого недостатка свободна «нормальная» форма представления чисел: число разбивается на две группы цифр, первая из которых называется </a:t>
            </a:r>
            <a:r>
              <a:rPr b="1" lang="ru-RU" sz="1600">
                <a:solidFill>
                  <a:schemeClr val="dk1"/>
                </a:solidFill>
                <a:latin typeface="Calibri"/>
                <a:ea typeface="Calibri"/>
                <a:cs typeface="Calibri"/>
                <a:sym typeface="Calibri"/>
              </a:rPr>
              <a:t>мантиссой</a:t>
            </a:r>
            <a:r>
              <a:rPr lang="ru-RU" sz="1600">
                <a:solidFill>
                  <a:schemeClr val="dk1"/>
                </a:solidFill>
                <a:latin typeface="Calibri"/>
                <a:ea typeface="Calibri"/>
                <a:cs typeface="Calibri"/>
                <a:sym typeface="Calibri"/>
              </a:rPr>
              <a:t>, вторая — </a:t>
            </a:r>
            <a:r>
              <a:rPr b="1" lang="ru-RU" sz="1600">
                <a:solidFill>
                  <a:schemeClr val="dk1"/>
                </a:solidFill>
                <a:latin typeface="Calibri"/>
                <a:ea typeface="Calibri"/>
                <a:cs typeface="Calibri"/>
                <a:sym typeface="Calibri"/>
              </a:rPr>
              <a:t>порядком</a:t>
            </a:r>
            <a:r>
              <a:rPr lang="ru-RU" sz="1600">
                <a:solidFill>
                  <a:schemeClr val="dk1"/>
                </a:solidFill>
                <a:latin typeface="Calibri"/>
                <a:ea typeface="Calibri"/>
                <a:cs typeface="Calibri"/>
                <a:sym typeface="Calibri"/>
              </a:rPr>
              <a:t>. </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Такая модель действительных чисел с плавающей точкой лучше служит для представления чисел с максимальной </a:t>
            </a:r>
            <a:r>
              <a:rPr i="1" lang="ru-RU" sz="1600">
                <a:solidFill>
                  <a:schemeClr val="dk1"/>
                </a:solidFill>
                <a:latin typeface="Calibri"/>
                <a:ea typeface="Calibri"/>
                <a:cs typeface="Calibri"/>
                <a:sym typeface="Calibri"/>
              </a:rPr>
              <a:t>относительной </a:t>
            </a:r>
            <a:r>
              <a:rPr lang="ru-RU" sz="1600">
                <a:solidFill>
                  <a:schemeClr val="dk1"/>
                </a:solidFill>
                <a:latin typeface="Calibri"/>
                <a:ea typeface="Calibri"/>
                <a:cs typeface="Calibri"/>
                <a:sym typeface="Calibri"/>
              </a:rPr>
              <a:t>точностью, измеряемой количеством хранимых значащих цифр действительного числа. </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Для этого используется запись числа в </a:t>
            </a:r>
            <a:r>
              <a:rPr i="1" lang="ru-RU" sz="1600">
                <a:solidFill>
                  <a:srgbClr val="FF0000"/>
                </a:solidFill>
                <a:latin typeface="Calibri"/>
                <a:ea typeface="Calibri"/>
                <a:cs typeface="Calibri"/>
                <a:sym typeface="Calibri"/>
              </a:rPr>
              <a:t>нормализованной форме</a:t>
            </a:r>
            <a:r>
              <a:rPr i="1" lang="ru-RU" sz="1600">
                <a:solidFill>
                  <a:schemeClr val="dk1"/>
                </a:solidFill>
                <a:latin typeface="Calibri"/>
                <a:ea typeface="Calibri"/>
                <a:cs typeface="Calibri"/>
                <a:sym typeface="Calibri"/>
              </a:rPr>
              <a:t>:</a:t>
            </a:r>
            <a:r>
              <a:rPr lang="ru-RU" sz="1600">
                <a:solidFill>
                  <a:schemeClr val="dk1"/>
                </a:solidFill>
                <a:latin typeface="Calibri"/>
                <a:ea typeface="Calibri"/>
                <a:cs typeface="Calibri"/>
                <a:sym typeface="Calibri"/>
              </a:rPr>
              <a:t> </a:t>
            </a:r>
            <a:endParaRPr/>
          </a:p>
          <a:p>
            <a:pPr indent="0" lvl="0" marL="0" marR="0" rtl="0" algn="just">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i="1" lang="ru-RU" sz="1600">
                <a:solidFill>
                  <a:schemeClr val="dk1"/>
                </a:solidFill>
                <a:latin typeface="Calibri"/>
                <a:ea typeface="Calibri"/>
                <a:cs typeface="Calibri"/>
                <a:sym typeface="Calibri"/>
              </a:rPr>
              <a:t>	R = ±m*b</a:t>
            </a:r>
            <a:r>
              <a:rPr baseline="30000" i="1" lang="ru-RU" sz="1600">
                <a:solidFill>
                  <a:schemeClr val="dk1"/>
                </a:solidFill>
                <a:latin typeface="Calibri"/>
                <a:ea typeface="Calibri"/>
                <a:cs typeface="Calibri"/>
                <a:sym typeface="Calibri"/>
              </a:rPr>
              <a:t>p</a:t>
            </a:r>
            <a:r>
              <a:rPr i="1" lang="ru-RU" sz="1600">
                <a:solidFill>
                  <a:schemeClr val="dk1"/>
                </a:solidFill>
                <a:latin typeface="Calibri"/>
                <a:ea typeface="Calibri"/>
                <a:cs typeface="Calibri"/>
                <a:sym typeface="Calibri"/>
              </a:rPr>
              <a:t>,   </a:t>
            </a:r>
            <a:r>
              <a:rPr lang="ru-RU" sz="1600">
                <a:solidFill>
                  <a:schemeClr val="dk1"/>
                </a:solidFill>
                <a:latin typeface="Calibri"/>
                <a:ea typeface="Calibri"/>
                <a:cs typeface="Calibri"/>
                <a:sym typeface="Calibri"/>
              </a:rPr>
              <a:t>где   1 = </a:t>
            </a:r>
            <a:r>
              <a:rPr i="1" lang="ru-RU" sz="1600">
                <a:solidFill>
                  <a:schemeClr val="dk1"/>
                </a:solidFill>
                <a:latin typeface="Calibri"/>
                <a:ea typeface="Calibri"/>
                <a:cs typeface="Calibri"/>
                <a:sym typeface="Calibri"/>
              </a:rPr>
              <a:t>b</a:t>
            </a:r>
            <a:r>
              <a:rPr baseline="30000" lang="ru-RU" sz="1600">
                <a:solidFill>
                  <a:schemeClr val="dk1"/>
                </a:solidFill>
                <a:latin typeface="Calibri"/>
                <a:ea typeface="Calibri"/>
                <a:cs typeface="Calibri"/>
                <a:sym typeface="Calibri"/>
              </a:rPr>
              <a:t>0</a:t>
            </a:r>
            <a:r>
              <a:rPr i="1" lang="ru-RU" sz="1600">
                <a:solidFill>
                  <a:schemeClr val="dk1"/>
                </a:solidFill>
                <a:latin typeface="Calibri"/>
                <a:ea typeface="Calibri"/>
                <a:cs typeface="Calibri"/>
                <a:sym typeface="Calibri"/>
              </a:rPr>
              <a:t> </a:t>
            </a:r>
            <a:r>
              <a:rPr lang="ru-RU" sz="1600">
                <a:solidFill>
                  <a:schemeClr val="dk1"/>
                </a:solidFill>
                <a:latin typeface="Calibri"/>
                <a:ea typeface="Calibri"/>
                <a:cs typeface="Calibri"/>
                <a:sym typeface="Calibri"/>
              </a:rPr>
              <a:t>≤ </a:t>
            </a:r>
            <a:r>
              <a:rPr i="1" lang="ru-RU" sz="1600">
                <a:solidFill>
                  <a:schemeClr val="dk1"/>
                </a:solidFill>
                <a:latin typeface="Calibri"/>
                <a:ea typeface="Calibri"/>
                <a:cs typeface="Calibri"/>
                <a:sym typeface="Calibri"/>
              </a:rPr>
              <a:t>т &lt; b</a:t>
            </a:r>
            <a:r>
              <a:rPr baseline="30000" lang="ru-RU" sz="1600">
                <a:solidFill>
                  <a:schemeClr val="dk1"/>
                </a:solidFill>
                <a:latin typeface="Calibri"/>
                <a:ea typeface="Calibri"/>
                <a:cs typeface="Calibri"/>
                <a:sym typeface="Calibri"/>
              </a:rPr>
              <a:t>1</a:t>
            </a:r>
            <a:r>
              <a:rPr i="1" lang="ru-RU" sz="1600">
                <a:solidFill>
                  <a:schemeClr val="dk1"/>
                </a:solidFill>
                <a:latin typeface="Calibri"/>
                <a:ea typeface="Calibri"/>
                <a:cs typeface="Calibri"/>
                <a:sym typeface="Calibri"/>
              </a:rPr>
              <a:t>,   p – </a:t>
            </a:r>
            <a:r>
              <a:rPr lang="ru-RU" sz="1600">
                <a:solidFill>
                  <a:schemeClr val="dk1"/>
                </a:solidFill>
                <a:latin typeface="Calibri"/>
                <a:ea typeface="Calibri"/>
                <a:cs typeface="Calibri"/>
                <a:sym typeface="Calibri"/>
              </a:rPr>
              <a:t>целое.</a:t>
            </a:r>
            <a:endParaRPr/>
          </a:p>
          <a:p>
            <a:pPr indent="0" lvl="0" marL="0" marR="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i="1" lang="ru-RU" sz="1600">
                <a:solidFill>
                  <a:schemeClr val="dk1"/>
                </a:solidFill>
                <a:latin typeface="Calibri"/>
                <a:ea typeface="Calibri"/>
                <a:cs typeface="Calibri"/>
                <a:sym typeface="Calibri"/>
              </a:rPr>
              <a:t>m</a:t>
            </a:r>
            <a:r>
              <a:rPr lang="ru-RU" sz="1600">
                <a:solidFill>
                  <a:schemeClr val="dk1"/>
                </a:solidFill>
                <a:latin typeface="Calibri"/>
                <a:ea typeface="Calibri"/>
                <a:cs typeface="Calibri"/>
                <a:sym typeface="Calibri"/>
              </a:rPr>
              <a:t> — число, полученное перенесением точки в позицию после первой значащей цифры числа </a:t>
            </a:r>
            <a:r>
              <a:rPr i="1" lang="ru-RU" sz="1600">
                <a:solidFill>
                  <a:schemeClr val="dk1"/>
                </a:solidFill>
                <a:latin typeface="Calibri"/>
                <a:ea typeface="Calibri"/>
                <a:cs typeface="Calibri"/>
                <a:sym typeface="Calibri"/>
              </a:rPr>
              <a:t>R</a:t>
            </a:r>
            <a:r>
              <a:rPr lang="ru-RU" sz="1600">
                <a:solidFill>
                  <a:schemeClr val="dk1"/>
                </a:solidFill>
                <a:latin typeface="Calibri"/>
                <a:ea typeface="Calibri"/>
                <a:cs typeface="Calibri"/>
                <a:sym typeface="Calibri"/>
              </a:rPr>
              <a:t>, называется </a:t>
            </a:r>
            <a:r>
              <a:rPr i="1" lang="ru-RU" sz="1600">
                <a:solidFill>
                  <a:srgbClr val="FF0000"/>
                </a:solidFill>
                <a:latin typeface="Calibri"/>
                <a:ea typeface="Calibri"/>
                <a:cs typeface="Calibri"/>
                <a:sym typeface="Calibri"/>
              </a:rPr>
              <a:t>мантиссой</a:t>
            </a:r>
            <a:r>
              <a:rPr lang="ru-RU" sz="1600">
                <a:solidFill>
                  <a:schemeClr val="dk1"/>
                </a:solidFill>
                <a:latin typeface="Calibri"/>
                <a:ea typeface="Calibri"/>
                <a:cs typeface="Calibri"/>
                <a:sym typeface="Calibri"/>
              </a:rPr>
              <a:t>. Мантисса в нормализованном представлении, для однозначности представления чисел с плавающей точкой должна представлять собой </a:t>
            </a:r>
            <a:r>
              <a:rPr b="1" lang="ru-RU" sz="1600" u="sng">
                <a:solidFill>
                  <a:schemeClr val="dk1"/>
                </a:solidFill>
                <a:latin typeface="Calibri"/>
                <a:ea typeface="Calibri"/>
                <a:cs typeface="Calibri"/>
                <a:sym typeface="Calibri"/>
              </a:rPr>
              <a:t>правильную дробь с цифрой после запятой, отличной от нуля</a:t>
            </a:r>
            <a:r>
              <a:rPr lang="ru-RU" sz="1600">
                <a:solidFill>
                  <a:schemeClr val="dk1"/>
                </a:solidFill>
                <a:latin typeface="Calibri"/>
                <a:ea typeface="Calibri"/>
                <a:cs typeface="Calibri"/>
                <a:sym typeface="Calibri"/>
              </a:rPr>
              <a:t>;</a:t>
            </a:r>
            <a:endParaRPr/>
          </a:p>
          <a:p>
            <a:pPr indent="0" lvl="0" marL="0" marR="0" rtl="0" algn="l">
              <a:lnSpc>
                <a:spcPct val="90000"/>
              </a:lnSpc>
              <a:spcBef>
                <a:spcPts val="0"/>
              </a:spcBef>
              <a:spcAft>
                <a:spcPts val="0"/>
              </a:spcAft>
              <a:buNone/>
            </a:pPr>
            <a:r>
              <a:rPr i="1" lang="ru-RU" sz="1600">
                <a:solidFill>
                  <a:schemeClr val="dk1"/>
                </a:solidFill>
                <a:latin typeface="Calibri"/>
                <a:ea typeface="Calibri"/>
                <a:cs typeface="Calibri"/>
                <a:sym typeface="Calibri"/>
              </a:rPr>
              <a:t>p</a:t>
            </a:r>
            <a:r>
              <a:rPr lang="ru-RU" sz="1600">
                <a:solidFill>
                  <a:schemeClr val="dk1"/>
                </a:solidFill>
                <a:latin typeface="Calibri"/>
                <a:ea typeface="Calibri"/>
                <a:cs typeface="Calibri"/>
                <a:sym typeface="Calibri"/>
              </a:rPr>
              <a:t> — количество разрядов, на которое была перенесена точка, называется </a:t>
            </a:r>
            <a:r>
              <a:rPr i="1" lang="ru-RU" sz="1600">
                <a:solidFill>
                  <a:srgbClr val="FF0000"/>
                </a:solidFill>
                <a:latin typeface="Calibri"/>
                <a:ea typeface="Calibri"/>
                <a:cs typeface="Calibri"/>
                <a:sym typeface="Calibri"/>
              </a:rPr>
              <a:t>порядком.</a:t>
            </a:r>
            <a:endParaRPr/>
          </a:p>
          <a:p>
            <a:pPr indent="0" lvl="0" marL="0" marR="0" rtl="0" algn="l">
              <a:lnSpc>
                <a:spcPct val="90000"/>
              </a:lnSpc>
              <a:spcBef>
                <a:spcPts val="0"/>
              </a:spcBef>
              <a:spcAft>
                <a:spcPts val="0"/>
              </a:spcAft>
              <a:buNone/>
            </a:pPr>
            <a:r>
              <a:rPr i="1" lang="ru-RU" sz="1600">
                <a:solidFill>
                  <a:schemeClr val="dk1"/>
                </a:solidFill>
                <a:latin typeface="Calibri"/>
                <a:ea typeface="Calibri"/>
                <a:cs typeface="Calibri"/>
                <a:sym typeface="Calibri"/>
              </a:rPr>
              <a:t>p</a:t>
            </a:r>
            <a:r>
              <a:rPr lang="ru-RU" sz="1600">
                <a:solidFill>
                  <a:schemeClr val="dk1"/>
                </a:solidFill>
                <a:latin typeface="Calibri"/>
                <a:ea typeface="Calibri"/>
                <a:cs typeface="Calibri"/>
                <a:sym typeface="Calibri"/>
              </a:rPr>
              <a:t> &gt; 0, если точка была перенесена влево,</a:t>
            </a:r>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и </a:t>
            </a:r>
            <a:r>
              <a:rPr i="1" lang="ru-RU" sz="1600">
                <a:solidFill>
                  <a:schemeClr val="dk1"/>
                </a:solidFill>
                <a:latin typeface="Calibri"/>
                <a:ea typeface="Calibri"/>
                <a:cs typeface="Calibri"/>
                <a:sym typeface="Calibri"/>
              </a:rPr>
              <a:t>p</a:t>
            </a:r>
            <a:r>
              <a:rPr lang="ru-RU" sz="1600">
                <a:solidFill>
                  <a:schemeClr val="dk1"/>
                </a:solidFill>
                <a:latin typeface="Calibri"/>
                <a:ea typeface="Calibri"/>
                <a:cs typeface="Calibri"/>
                <a:sym typeface="Calibri"/>
              </a:rPr>
              <a:t> &lt; 0, если точка была перенесена вправо.</a:t>
            </a:r>
            <a:endParaRPr/>
          </a:p>
          <a:p>
            <a:pPr indent="0" lvl="0" marL="0" marR="0" rtl="0" algn="l">
              <a:lnSpc>
                <a:spcPct val="90000"/>
              </a:lnSpc>
              <a:spcBef>
                <a:spcPts val="0"/>
              </a:spcBef>
              <a:spcAft>
                <a:spcPts val="0"/>
              </a:spcAft>
              <a:buNone/>
            </a:pPr>
            <a:r>
              <a:t/>
            </a:r>
            <a:endParaRPr sz="1600" u="sng">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Из формулы следует, что при изменении модуля мантиссы должен изменяться модуль порядка, что трактуется как «плавание» запятой. Отсюда наименование формы. Диапазон и точность представления чисел с плавающей запятой (ПЗ) зависят от числа разрядов, отводимых под порядок и мантиссу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7"/>
          <p:cNvSpPr txBox="1"/>
          <p:nvPr>
            <p:ph type="title"/>
          </p:nvPr>
        </p:nvSpPr>
        <p:spPr>
          <a:xfrm>
            <a:off x="1000125" y="-121222"/>
            <a:ext cx="8385175"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solidFill>
                  <a:srgbClr val="562214"/>
                </a:solidFill>
              </a:rPr>
              <a:t>Формат с плавающей точкой </a:t>
            </a:r>
            <a:endParaRPr/>
          </a:p>
        </p:txBody>
      </p:sp>
      <p:sp>
        <p:nvSpPr>
          <p:cNvPr id="562" name="Google Shape;562;p57"/>
          <p:cNvSpPr/>
          <p:nvPr/>
        </p:nvSpPr>
        <p:spPr>
          <a:xfrm>
            <a:off x="1000125" y="425470"/>
            <a:ext cx="8143875" cy="6543330"/>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	Диапазон и точность представления чисел с ПЗ/ПТ зависят от числа разрядов, отводимых под порядок и мантиссу. Диапазон представления чисел зависит и от основания характеристики d, которое может быть отличным от 2. В реальных ныне редко используемых компьютерах d может быть равно 8 или 16. Например, в некоторых универсальных ЭВМ фирмы IBM используется d=16.</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	В современных ЭВМ для упрощения операций над порядками последние приводят к целым положительным числам, применяя так называемый смещенный порядок. Для этого к истинному порядку добавляется целое положительное число — смещение, которое выбирается равным половине представимого диапазона порядков. Смещенный порядок занимает все биты поля порядка, в том числе и тот, который ранее предназначался для записи знака порядка.</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	Мантисса в числах с ПЗ представляется в нормализованной форме. Это означает, что на мантиссу налагаются такие условия, чтобы она по модулю была меньше единицы (|q| &lt; 1), а первая цифра после запятой должна быть значимой.</a:t>
            </a:r>
            <a:endParaRPr/>
          </a:p>
          <a:p>
            <a:pPr indent="0" lvl="0" marL="0" marR="0" rtl="0" algn="just">
              <a:lnSpc>
                <a:spcPct val="90000"/>
              </a:lnSpc>
              <a:spcBef>
                <a:spcPts val="0"/>
              </a:spcBef>
              <a:spcAft>
                <a:spcPts val="0"/>
              </a:spcAft>
              <a:buNone/>
            </a:pPr>
            <a:r>
              <a:rPr lang="ru-RU" sz="1600">
                <a:solidFill>
                  <a:schemeClr val="dk1"/>
                </a:solidFill>
                <a:latin typeface="Calibri"/>
                <a:ea typeface="Calibri"/>
                <a:cs typeface="Calibri"/>
                <a:sym typeface="Calibri"/>
              </a:rPr>
              <a:t>	В настоящее время разрядность ячейки памяти компьютера, как правило, равна одному байту, а реальная длина кодов чисел составляет 1,2, 4, 8 или 16 байтов. При хранении таких чисел в памяти их байты размещают в нескольких ячейках со смежными адресами, при этом для доступа к числу указывается только наименьший из адресов.</a:t>
            </a:r>
            <a:endParaRPr/>
          </a:p>
          <a:p>
            <a:pPr indent="0" lvl="0" marL="0" marR="0" rtl="0" algn="just">
              <a:lnSpc>
                <a:spcPct val="90000"/>
              </a:lnSpc>
              <a:spcBef>
                <a:spcPts val="0"/>
              </a:spcBef>
              <a:spcAft>
                <a:spcPts val="0"/>
              </a:spcAft>
              <a:buNone/>
            </a:pPr>
            <a:r>
              <a:t/>
            </a:r>
            <a:endParaRPr sz="1600" u="sng">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ru-RU" sz="1600" u="sng">
                <a:solidFill>
                  <a:schemeClr val="dk1"/>
                </a:solidFill>
                <a:latin typeface="Calibri"/>
                <a:ea typeface="Calibri"/>
                <a:cs typeface="Calibri"/>
                <a:sym typeface="Calibri"/>
              </a:rPr>
              <a:t>Примеры:</a:t>
            </a:r>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123.456 </a:t>
            </a:r>
            <a:r>
              <a:rPr baseline="-25000" lang="ru-RU" sz="1600">
                <a:solidFill>
                  <a:schemeClr val="dk1"/>
                </a:solidFill>
                <a:latin typeface="Calibri"/>
                <a:ea typeface="Calibri"/>
                <a:cs typeface="Calibri"/>
                <a:sym typeface="Calibri"/>
              </a:rPr>
              <a:t>(10)</a:t>
            </a:r>
            <a:r>
              <a:rPr lang="ru-RU" sz="1600">
                <a:solidFill>
                  <a:schemeClr val="dk1"/>
                </a:solidFill>
                <a:latin typeface="Calibri"/>
                <a:ea typeface="Calibri"/>
                <a:cs typeface="Calibri"/>
                <a:sym typeface="Calibri"/>
              </a:rPr>
              <a:t> = 1.23456 * 10</a:t>
            </a:r>
            <a:r>
              <a:rPr baseline="30000" lang="ru-RU" sz="1600">
                <a:solidFill>
                  <a:schemeClr val="dk1"/>
                </a:solidFill>
                <a:latin typeface="Calibri"/>
                <a:ea typeface="Calibri"/>
                <a:cs typeface="Calibri"/>
                <a:sym typeface="Calibri"/>
              </a:rPr>
              <a:t>2</a:t>
            </a:r>
            <a:r>
              <a:rPr lang="ru-RU" sz="1600">
                <a:solidFill>
                  <a:schemeClr val="dk1"/>
                </a:solidFill>
                <a:latin typeface="Calibri"/>
                <a:ea typeface="Calibri"/>
                <a:cs typeface="Calibri"/>
                <a:sym typeface="Calibri"/>
              </a:rPr>
              <a:t> (1.23456 — мантисса, 2 — порядок)</a:t>
            </a:r>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0.0001011</a:t>
            </a:r>
            <a:r>
              <a:rPr baseline="-25000" lang="ru-RU" sz="1600">
                <a:solidFill>
                  <a:schemeClr val="dk1"/>
                </a:solidFill>
                <a:latin typeface="Calibri"/>
                <a:ea typeface="Calibri"/>
                <a:cs typeface="Calibri"/>
                <a:sym typeface="Calibri"/>
              </a:rPr>
              <a:t>(2)</a:t>
            </a:r>
            <a:r>
              <a:rPr lang="ru-RU" sz="1600">
                <a:solidFill>
                  <a:schemeClr val="dk1"/>
                </a:solidFill>
                <a:latin typeface="Calibri"/>
                <a:ea typeface="Calibri"/>
                <a:cs typeface="Calibri"/>
                <a:sym typeface="Calibri"/>
              </a:rPr>
              <a:t> = 1.011*2</a:t>
            </a:r>
            <a:r>
              <a:rPr baseline="30000" lang="ru-RU" sz="1600">
                <a:solidFill>
                  <a:schemeClr val="dk1"/>
                </a:solidFill>
                <a:latin typeface="Calibri"/>
                <a:ea typeface="Calibri"/>
                <a:cs typeface="Calibri"/>
                <a:sym typeface="Calibri"/>
              </a:rPr>
              <a:t>–4</a:t>
            </a:r>
            <a:r>
              <a:rPr lang="ru-RU" sz="1600">
                <a:solidFill>
                  <a:schemeClr val="dk1"/>
                </a:solidFill>
                <a:latin typeface="Calibri"/>
                <a:ea typeface="Calibri"/>
                <a:cs typeface="Calibri"/>
                <a:sym typeface="Calibri"/>
              </a:rPr>
              <a:t> (1.011 — мантисса, –4 — порядок)</a:t>
            </a:r>
            <a:endParaRPr/>
          </a:p>
          <a:p>
            <a:pPr indent="0" lvl="0" marL="0" marR="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ru-RU" sz="1600" u="sng">
                <a:solidFill>
                  <a:schemeClr val="dk1"/>
                </a:solidFill>
                <a:latin typeface="Calibri"/>
                <a:ea typeface="Calibri"/>
                <a:cs typeface="Calibri"/>
                <a:sym typeface="Calibri"/>
              </a:rPr>
              <a:t>Примеры нормализованного представления:</a:t>
            </a:r>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Десятичная система 			Двоичная система</a:t>
            </a:r>
            <a:endParaRPr/>
          </a:p>
          <a:p>
            <a:pPr indent="0" lvl="0" marL="0" marR="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752.15 = 0.75215•10</a:t>
            </a:r>
            <a:r>
              <a:rPr b="1" baseline="30000" lang="ru-RU" sz="1600">
                <a:solidFill>
                  <a:schemeClr val="dk1"/>
                </a:solidFill>
                <a:latin typeface="Calibri"/>
                <a:ea typeface="Calibri"/>
                <a:cs typeface="Calibri"/>
                <a:sym typeface="Calibri"/>
              </a:rPr>
              <a:t>3</a:t>
            </a:r>
            <a:r>
              <a:rPr lang="ru-RU" sz="1600">
                <a:solidFill>
                  <a:schemeClr val="dk1"/>
                </a:solidFill>
                <a:latin typeface="Calibri"/>
                <a:ea typeface="Calibri"/>
                <a:cs typeface="Calibri"/>
                <a:sym typeface="Calibri"/>
              </a:rPr>
              <a:t>;	 –101.01 = – 0.10101•2</a:t>
            </a:r>
            <a:r>
              <a:rPr b="1" baseline="30000" lang="ru-RU" sz="1600">
                <a:solidFill>
                  <a:schemeClr val="dk1"/>
                </a:solidFill>
                <a:latin typeface="Calibri"/>
                <a:ea typeface="Calibri"/>
                <a:cs typeface="Calibri"/>
                <a:sym typeface="Calibri"/>
              </a:rPr>
              <a:t>11</a:t>
            </a:r>
            <a:r>
              <a:rPr lang="ru-RU" sz="1600">
                <a:solidFill>
                  <a:schemeClr val="dk1"/>
                </a:solidFill>
                <a:latin typeface="Calibri"/>
                <a:ea typeface="Calibri"/>
                <a:cs typeface="Calibri"/>
                <a:sym typeface="Calibri"/>
              </a:rPr>
              <a:t> (порядок 11</a:t>
            </a:r>
            <a:r>
              <a:rPr b="1" baseline="-25000" lang="ru-RU" sz="1600">
                <a:solidFill>
                  <a:schemeClr val="dk1"/>
                </a:solidFill>
                <a:latin typeface="Calibri"/>
                <a:ea typeface="Calibri"/>
                <a:cs typeface="Calibri"/>
                <a:sym typeface="Calibri"/>
              </a:rPr>
              <a:t>2</a:t>
            </a:r>
            <a:r>
              <a:rPr lang="ru-RU" sz="1600">
                <a:solidFill>
                  <a:schemeClr val="dk1"/>
                </a:solidFill>
                <a:latin typeface="Calibri"/>
                <a:ea typeface="Calibri"/>
                <a:cs typeface="Calibri"/>
                <a:sym typeface="Calibri"/>
              </a:rPr>
              <a:t> = 3</a:t>
            </a:r>
            <a:r>
              <a:rPr b="1" baseline="-25000" lang="ru-RU" sz="1600">
                <a:solidFill>
                  <a:schemeClr val="dk1"/>
                </a:solidFill>
                <a:latin typeface="Calibri"/>
                <a:ea typeface="Calibri"/>
                <a:cs typeface="Calibri"/>
                <a:sym typeface="Calibri"/>
              </a:rPr>
              <a:t>10</a:t>
            </a:r>
            <a:r>
              <a:rPr lang="ru-RU" sz="1600">
                <a:solidFill>
                  <a:schemeClr val="dk1"/>
                </a:solidFill>
                <a:latin typeface="Calibri"/>
                <a:ea typeface="Calibri"/>
                <a:cs typeface="Calibri"/>
                <a:sym typeface="Calibri"/>
              </a:rPr>
              <a:t>)</a:t>
            </a:r>
            <a:endParaRPr/>
          </a:p>
          <a:p>
            <a:pPr indent="0" lvl="0" marL="0" marR="0" rtl="0" algn="l">
              <a:lnSpc>
                <a:spcPct val="90000"/>
              </a:lnSpc>
              <a:spcBef>
                <a:spcPts val="0"/>
              </a:spcBef>
              <a:spcAft>
                <a:spcPts val="0"/>
              </a:spcAft>
              <a:buNone/>
            </a:pPr>
            <a:r>
              <a:rPr lang="ru-RU" sz="1600">
                <a:solidFill>
                  <a:schemeClr val="dk1"/>
                </a:solidFill>
                <a:latin typeface="Calibri"/>
                <a:ea typeface="Calibri"/>
                <a:cs typeface="Calibri"/>
                <a:sym typeface="Calibri"/>
              </a:rPr>
              <a:t>– 0.000039 = – 0.39•10</a:t>
            </a:r>
            <a:r>
              <a:rPr b="1" baseline="30000" lang="ru-RU" sz="1600">
                <a:solidFill>
                  <a:schemeClr val="dk1"/>
                </a:solidFill>
                <a:latin typeface="Calibri"/>
                <a:ea typeface="Calibri"/>
                <a:cs typeface="Calibri"/>
                <a:sym typeface="Calibri"/>
              </a:rPr>
              <a:t>-4</a:t>
            </a:r>
            <a:r>
              <a:rPr lang="ru-RU" sz="1600">
                <a:solidFill>
                  <a:schemeClr val="dk1"/>
                </a:solidFill>
                <a:latin typeface="Calibri"/>
                <a:ea typeface="Calibri"/>
                <a:cs typeface="Calibri"/>
                <a:sym typeface="Calibri"/>
              </a:rPr>
              <a:t>;	 – 0.000011 = 0.11•2</a:t>
            </a:r>
            <a:r>
              <a:rPr b="1" baseline="30000" lang="ru-RU" sz="1600">
                <a:solidFill>
                  <a:schemeClr val="dk1"/>
                </a:solidFill>
                <a:latin typeface="Calibri"/>
                <a:ea typeface="Calibri"/>
                <a:cs typeface="Calibri"/>
                <a:sym typeface="Calibri"/>
              </a:rPr>
              <a:t>-100</a:t>
            </a:r>
            <a:r>
              <a:rPr lang="ru-RU" sz="1600">
                <a:solidFill>
                  <a:schemeClr val="dk1"/>
                </a:solidFill>
                <a:latin typeface="Calibri"/>
                <a:ea typeface="Calibri"/>
                <a:cs typeface="Calibri"/>
                <a:sym typeface="Calibri"/>
              </a:rPr>
              <a:t> (порядок –100</a:t>
            </a:r>
            <a:r>
              <a:rPr b="1" baseline="-25000" lang="ru-RU" sz="1600">
                <a:solidFill>
                  <a:schemeClr val="dk1"/>
                </a:solidFill>
                <a:latin typeface="Calibri"/>
                <a:ea typeface="Calibri"/>
                <a:cs typeface="Calibri"/>
                <a:sym typeface="Calibri"/>
              </a:rPr>
              <a:t>2</a:t>
            </a:r>
            <a:r>
              <a:rPr lang="ru-RU" sz="1600">
                <a:solidFill>
                  <a:schemeClr val="dk1"/>
                </a:solidFill>
                <a:latin typeface="Calibri"/>
                <a:ea typeface="Calibri"/>
                <a:cs typeface="Calibri"/>
                <a:sym typeface="Calibri"/>
              </a:rPr>
              <a:t> = – 4</a:t>
            </a:r>
            <a:r>
              <a:rPr b="1" baseline="-25000" lang="ru-RU" sz="1600">
                <a:solidFill>
                  <a:schemeClr val="dk1"/>
                </a:solidFill>
                <a:latin typeface="Calibri"/>
                <a:ea typeface="Calibri"/>
                <a:cs typeface="Calibri"/>
                <a:sym typeface="Calibri"/>
              </a:rPr>
              <a:t>10</a:t>
            </a:r>
            <a:r>
              <a:rPr lang="ru-RU" sz="16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8"/>
          <p:cNvSpPr txBox="1"/>
          <p:nvPr>
            <p:ph type="title"/>
          </p:nvPr>
        </p:nvSpPr>
        <p:spPr>
          <a:xfrm>
            <a:off x="1000125" y="-19000"/>
            <a:ext cx="8385175"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2400">
                <a:solidFill>
                  <a:srgbClr val="562214"/>
                </a:solidFill>
              </a:rPr>
              <a:t>Формат с плавающей точкой .</a:t>
            </a:r>
            <a:br>
              <a:rPr lang="ru-RU" sz="2400">
                <a:solidFill>
                  <a:srgbClr val="562214"/>
                </a:solidFill>
              </a:rPr>
            </a:br>
            <a:r>
              <a:rPr lang="ru-RU" sz="2400">
                <a:solidFill>
                  <a:srgbClr val="562214"/>
                </a:solidFill>
              </a:rPr>
              <a:t>Особенности сложения нормализованных чисел.</a:t>
            </a:r>
            <a:endParaRPr/>
          </a:p>
        </p:txBody>
      </p:sp>
      <p:sp>
        <p:nvSpPr>
          <p:cNvPr id="569" name="Google Shape;569;p58"/>
          <p:cNvSpPr/>
          <p:nvPr/>
        </p:nvSpPr>
        <p:spPr>
          <a:xfrm>
            <a:off x="1000125" y="789037"/>
            <a:ext cx="8143875" cy="6047809"/>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При сложении и вычитании чисел в основной форме операции выполняются поразрядно.</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При сложении и вычитании нормализованных чисел дела обстоят иначе.</a:t>
            </a:r>
            <a:endParaRPr/>
          </a:p>
          <a:p>
            <a:pPr indent="0" lvl="0" marL="0" marR="0" rtl="0" algn="just">
              <a:lnSpc>
                <a:spcPct val="90000"/>
              </a:lnSpc>
              <a:spcBef>
                <a:spcPts val="0"/>
              </a:spcBef>
              <a:spcAft>
                <a:spcPts val="0"/>
              </a:spcAft>
              <a:buNone/>
            </a:pPr>
            <a:r>
              <a:rPr b="1" lang="ru-RU" sz="2000">
                <a:solidFill>
                  <a:schemeClr val="dk1"/>
                </a:solidFill>
                <a:latin typeface="Calibri"/>
                <a:ea typeface="Calibri"/>
                <a:cs typeface="Calibri"/>
                <a:sym typeface="Calibri"/>
              </a:rPr>
              <a:t>1. </a:t>
            </a:r>
            <a:r>
              <a:rPr lang="ru-RU" sz="2000">
                <a:solidFill>
                  <a:schemeClr val="dk1"/>
                </a:solidFill>
                <a:latin typeface="Calibri"/>
                <a:ea typeface="Calibri"/>
                <a:cs typeface="Calibri"/>
                <a:sym typeface="Calibri"/>
              </a:rPr>
              <a:t>Если нормализованные числа имеют различные порядки, то выполнять действия над одноименными разрядами мантиссы нельзя.</a:t>
            </a:r>
            <a:endParaRPr/>
          </a:p>
          <a:p>
            <a:pPr indent="0" lvl="0" marL="0" marR="0" rtl="0" algn="just">
              <a:lnSpc>
                <a:spcPct val="90000"/>
              </a:lnSpc>
              <a:spcBef>
                <a:spcPts val="0"/>
              </a:spcBef>
              <a:spcAft>
                <a:spcPts val="0"/>
              </a:spcAft>
              <a:buNone/>
            </a:pPr>
            <a:r>
              <a:rPr b="1" lang="ru-RU" sz="2000">
                <a:solidFill>
                  <a:schemeClr val="dk1"/>
                </a:solidFill>
                <a:latin typeface="Calibri"/>
                <a:ea typeface="Calibri"/>
                <a:cs typeface="Calibri"/>
                <a:sym typeface="Calibri"/>
              </a:rPr>
              <a:t>2. </a:t>
            </a:r>
            <a:r>
              <a:rPr lang="ru-RU" sz="2000">
                <a:solidFill>
                  <a:schemeClr val="dk1"/>
                </a:solidFill>
                <a:latin typeface="Calibri"/>
                <a:ea typeface="Calibri"/>
                <a:cs typeface="Calibri"/>
                <a:sym typeface="Calibri"/>
              </a:rPr>
              <a:t>После выполнения действия результат может оказаться ненормализованным.</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Рассмотрим примеры.</a:t>
            </a:r>
            <a:endParaRPr/>
          </a:p>
          <a:p>
            <a:pPr indent="0" lvl="0" marL="0" marR="0" rtl="0" algn="just">
              <a:lnSpc>
                <a:spcPct val="90000"/>
              </a:lnSpc>
              <a:spcBef>
                <a:spcPts val="0"/>
              </a:spcBef>
              <a:spcAft>
                <a:spcPts val="0"/>
              </a:spcAft>
              <a:buNone/>
            </a:pPr>
            <a:r>
              <a:rPr b="1" lang="ru-RU" sz="2000">
                <a:solidFill>
                  <a:schemeClr val="dk1"/>
                </a:solidFill>
                <a:latin typeface="Calibri"/>
                <a:ea typeface="Calibri"/>
                <a:cs typeface="Calibri"/>
                <a:sym typeface="Calibri"/>
              </a:rPr>
              <a:t>	Пример 1.</a:t>
            </a:r>
            <a:r>
              <a:rPr lang="ru-RU" sz="2000">
                <a:solidFill>
                  <a:schemeClr val="dk1"/>
                </a:solidFill>
                <a:latin typeface="Calibri"/>
                <a:ea typeface="Calibri"/>
                <a:cs typeface="Calibri"/>
                <a:sym typeface="Calibri"/>
              </a:rPr>
              <a:t> Порядки нормализованных слагаемых одинаковые, например,  	1,6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+ 1,2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Предварительная денормализация не нужна.</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	1,6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+ 1,2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(1,6 + 1,2)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2,8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a:t>
            </a:r>
            <a:endParaRPr/>
          </a:p>
          <a:p>
            <a:pPr indent="0" lvl="0" marL="0" marR="0" rtl="0" algn="just">
              <a:lnSpc>
                <a:spcPct val="90000"/>
              </a:lnSpc>
              <a:spcBef>
                <a:spcPts val="0"/>
              </a:spcBef>
              <a:spcAft>
                <a:spcPts val="0"/>
              </a:spcAft>
              <a:buNone/>
            </a:pPr>
            <a:r>
              <a:t/>
            </a:r>
            <a:endParaRPr sz="2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Результат не всегда оказывается нормализованным, например,</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	5,4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+ 7,3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(5,4 + 7,3)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11,7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1,17 ⋅ 10</a:t>
            </a:r>
            <a:r>
              <a:rPr b="1" baseline="30000" lang="ru-RU" sz="2000">
                <a:solidFill>
                  <a:schemeClr val="dk1"/>
                </a:solidFill>
                <a:latin typeface="Calibri"/>
                <a:ea typeface="Calibri"/>
                <a:cs typeface="Calibri"/>
                <a:sym typeface="Calibri"/>
              </a:rPr>
              <a:t>−3</a:t>
            </a:r>
            <a:r>
              <a:rPr lang="ru-RU" sz="2000">
                <a:solidFill>
                  <a:schemeClr val="dk1"/>
                </a:solidFill>
                <a:latin typeface="Calibri"/>
                <a:ea typeface="Calibri"/>
                <a:cs typeface="Calibri"/>
                <a:sym typeface="Calibri"/>
              </a:rPr>
              <a:t>.</a:t>
            </a:r>
            <a:endParaRPr/>
          </a:p>
          <a:p>
            <a:pPr indent="0" lvl="0" marL="0" marR="0" rtl="0" algn="just">
              <a:lnSpc>
                <a:spcPct val="90000"/>
              </a:lnSpc>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b="1" lang="ru-RU" sz="2000">
                <a:solidFill>
                  <a:schemeClr val="dk1"/>
                </a:solidFill>
                <a:latin typeface="Calibri"/>
                <a:ea typeface="Calibri"/>
                <a:cs typeface="Calibri"/>
                <a:sym typeface="Calibri"/>
              </a:rPr>
              <a:t>	Пример 2. </a:t>
            </a:r>
            <a:r>
              <a:rPr lang="ru-RU" sz="2000">
                <a:solidFill>
                  <a:schemeClr val="dk1"/>
                </a:solidFill>
                <a:latin typeface="Calibri"/>
                <a:ea typeface="Calibri"/>
                <a:cs typeface="Calibri"/>
                <a:sym typeface="Calibri"/>
              </a:rPr>
              <a:t>Слагаемые имеют разные порядки, например, </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			1,6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+ 1,2 ⋅ 10</a:t>
            </a:r>
            <a:r>
              <a:rPr b="1" baseline="30000" lang="ru-RU" sz="2000">
                <a:solidFill>
                  <a:schemeClr val="dk1"/>
                </a:solidFill>
                <a:latin typeface="Calibri"/>
                <a:ea typeface="Calibri"/>
                <a:cs typeface="Calibri"/>
                <a:sym typeface="Calibri"/>
              </a:rPr>
              <a:t>−5</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Тогда перед выполнением действия с помощью денормализации одного из слагаемых порядки необходимо сделать одинаковыми, выровнять</a:t>
            </a:r>
            <a:endParaRPr/>
          </a:p>
          <a:p>
            <a:pPr indent="0" lvl="0" marL="0" marR="0" rtl="0" algn="just">
              <a:lnSpc>
                <a:spcPct val="90000"/>
              </a:lnSpc>
              <a:spcBef>
                <a:spcPts val="0"/>
              </a:spcBef>
              <a:spcAft>
                <a:spcPts val="0"/>
              </a:spcAft>
              <a:buNone/>
            </a:pPr>
            <a:r>
              <a:rPr lang="ru-RU" sz="2000">
                <a:solidFill>
                  <a:schemeClr val="dk1"/>
                </a:solidFill>
                <a:latin typeface="Calibri"/>
                <a:ea typeface="Calibri"/>
                <a:cs typeface="Calibri"/>
                <a:sym typeface="Calibri"/>
              </a:rPr>
              <a:t>	1,6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+ 0,12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1,6 + 0,12 ⋅ 10</a:t>
            </a:r>
            <a:r>
              <a:rPr b="1" baseline="30000" lang="ru-RU" sz="2000">
                <a:solidFill>
                  <a:schemeClr val="dk1"/>
                </a:solidFill>
                <a:latin typeface="Calibri"/>
                <a:ea typeface="Calibri"/>
                <a:cs typeface="Calibri"/>
                <a:sym typeface="Calibri"/>
              </a:rPr>
              <a:t>−4</a:t>
            </a:r>
            <a:r>
              <a:rPr lang="ru-RU" sz="2000">
                <a:solidFill>
                  <a:schemeClr val="dk1"/>
                </a:solidFill>
                <a:latin typeface="Calibri"/>
                <a:ea typeface="Calibri"/>
                <a:cs typeface="Calibri"/>
                <a:sym typeface="Calibri"/>
              </a:rPr>
              <a:t> = 1,72 ⋅ 10</a:t>
            </a:r>
            <a:r>
              <a:rPr b="1" baseline="30000" lang="ru-RU" sz="2000">
                <a:solidFill>
                  <a:schemeClr val="dk1"/>
                </a:solidFill>
                <a:latin typeface="Calibri"/>
                <a:ea typeface="Calibri"/>
                <a:cs typeface="Calibri"/>
                <a:sym typeface="Calibri"/>
              </a:rPr>
              <a:t>−4</a:t>
            </a:r>
            <a:endParaRPr/>
          </a:p>
          <a:p>
            <a:pPr indent="0" lvl="0" marL="0" marR="0" rtl="0" algn="just">
              <a:lnSpc>
                <a:spcPct val="90000"/>
              </a:lnSpc>
              <a:spcBef>
                <a:spcPts val="0"/>
              </a:spcBef>
              <a:spcAft>
                <a:spcPts val="0"/>
              </a:spcAft>
              <a:buNone/>
            </a:pPr>
            <a:r>
              <a:rPr b="1" lang="ru-RU" sz="2000">
                <a:solidFill>
                  <a:schemeClr val="dk1"/>
                </a:solidFill>
                <a:latin typeface="Calibri"/>
                <a:ea typeface="Calibri"/>
                <a:cs typeface="Calibri"/>
                <a:sym typeface="Calibri"/>
              </a:rPr>
              <a:t>3. </a:t>
            </a:r>
            <a:r>
              <a:rPr lang="ru-RU" sz="2000">
                <a:solidFill>
                  <a:schemeClr val="dk1"/>
                </a:solidFill>
                <a:latin typeface="Calibri"/>
                <a:ea typeface="Calibri"/>
                <a:cs typeface="Calibri"/>
                <a:sym typeface="Calibri"/>
              </a:rPr>
              <a:t>Провести денормализацию, привести результат к нормализованному виду.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Представление чисел в формате с плавающей точкой в разрядной сетке</a:t>
            </a:r>
            <a:endParaRPr/>
          </a:p>
        </p:txBody>
      </p:sp>
      <p:sp>
        <p:nvSpPr>
          <p:cNvPr id="575" name="Google Shape;575;p59"/>
          <p:cNvSpPr txBox="1"/>
          <p:nvPr>
            <p:ph idx="1" type="body"/>
          </p:nvPr>
        </p:nvSpPr>
        <p:spPr>
          <a:xfrm>
            <a:off x="1259632" y="1417638"/>
            <a:ext cx="7674818" cy="4800600"/>
          </a:xfrm>
          <a:prstGeom prst="rect">
            <a:avLst/>
          </a:prstGeom>
          <a:noFill/>
          <a:ln>
            <a:noFill/>
          </a:ln>
        </p:spPr>
        <p:txBody>
          <a:bodyPr anchorCtr="0" anchor="t" bIns="45700" lIns="91425" spcFirstLastPara="1" rIns="91425" wrap="square" tIns="45700">
            <a:noAutofit/>
          </a:bodyPr>
          <a:lstStyle/>
          <a:p>
            <a:pPr indent="-6350" lvl="0" marL="88900" rtl="0" algn="just">
              <a:spcBef>
                <a:spcPts val="0"/>
              </a:spcBef>
              <a:spcAft>
                <a:spcPts val="0"/>
              </a:spcAft>
              <a:buSzPts val="1600"/>
              <a:buNone/>
            </a:pPr>
            <a:r>
              <a:rPr lang="ru-RU" sz="2000">
                <a:solidFill>
                  <a:srgbClr val="000000"/>
                </a:solidFill>
                <a:latin typeface="Calibri"/>
                <a:ea typeface="Calibri"/>
                <a:cs typeface="Calibri"/>
                <a:sym typeface="Calibri"/>
              </a:rPr>
              <a:t>Таким образом, число </a:t>
            </a:r>
            <a:r>
              <a:rPr i="1" lang="ru-RU" sz="2000">
                <a:solidFill>
                  <a:srgbClr val="000000"/>
                </a:solidFill>
                <a:latin typeface="Calibri"/>
                <a:ea typeface="Calibri"/>
                <a:cs typeface="Calibri"/>
                <a:sym typeface="Calibri"/>
              </a:rPr>
              <a:t>R </a:t>
            </a:r>
            <a:r>
              <a:rPr lang="ru-RU" sz="2000">
                <a:solidFill>
                  <a:srgbClr val="000000"/>
                </a:solidFill>
                <a:latin typeface="Calibri"/>
                <a:ea typeface="Calibri"/>
                <a:cs typeface="Calibri"/>
                <a:sym typeface="Calibri"/>
              </a:rPr>
              <a:t>может быть представлено парой целых чисел </a:t>
            </a:r>
            <a:r>
              <a:rPr i="1" lang="ru-RU" sz="2000">
                <a:solidFill>
                  <a:srgbClr val="000000"/>
                </a:solidFill>
                <a:latin typeface="Calibri"/>
                <a:ea typeface="Calibri"/>
                <a:cs typeface="Calibri"/>
                <a:sym typeface="Calibri"/>
              </a:rPr>
              <a:t>(m', р)</a:t>
            </a:r>
            <a:r>
              <a:rPr lang="ru-RU" sz="2000">
                <a:solidFill>
                  <a:srgbClr val="000000"/>
                </a:solidFill>
                <a:latin typeface="Calibri"/>
                <a:ea typeface="Calibri"/>
                <a:cs typeface="Calibri"/>
                <a:sym typeface="Calibri"/>
              </a:rPr>
              <a:t>.</a:t>
            </a:r>
            <a:endParaRPr/>
          </a:p>
          <a:p>
            <a:pPr indent="-6350" lvl="0" marL="88900" rtl="0" algn="just">
              <a:spcBef>
                <a:spcPts val="600"/>
              </a:spcBef>
              <a:spcAft>
                <a:spcPts val="0"/>
              </a:spcAft>
              <a:buSzPts val="1600"/>
              <a:buNone/>
            </a:pPr>
            <a:r>
              <a:rPr lang="ru-RU" sz="2000">
                <a:solidFill>
                  <a:srgbClr val="000000"/>
                </a:solidFill>
                <a:latin typeface="Calibri"/>
                <a:ea typeface="Calibri"/>
                <a:cs typeface="Calibri"/>
                <a:sym typeface="Calibri"/>
              </a:rPr>
              <a:t> Для хранения цифр </a:t>
            </a:r>
            <a:r>
              <a:rPr b="1" i="1" lang="ru-RU" sz="2000">
                <a:solidFill>
                  <a:srgbClr val="000000"/>
                </a:solidFill>
                <a:latin typeface="Calibri"/>
                <a:ea typeface="Calibri"/>
                <a:cs typeface="Calibri"/>
                <a:sym typeface="Calibri"/>
              </a:rPr>
              <a:t>мантиссы</a:t>
            </a:r>
            <a:r>
              <a:rPr lang="ru-RU" sz="2000">
                <a:solidFill>
                  <a:srgbClr val="000000"/>
                </a:solidFill>
                <a:latin typeface="Calibri"/>
                <a:ea typeface="Calibri"/>
                <a:cs typeface="Calibri"/>
                <a:sym typeface="Calibri"/>
              </a:rPr>
              <a:t> и порядка отводится фиксированное число разрядов сетки </a:t>
            </a:r>
            <a:r>
              <a:rPr i="1" lang="ru-RU" sz="2000">
                <a:solidFill>
                  <a:srgbClr val="000000"/>
                </a:solidFill>
                <a:latin typeface="Calibri"/>
                <a:ea typeface="Calibri"/>
                <a:cs typeface="Calibri"/>
                <a:sym typeface="Calibri"/>
              </a:rPr>
              <a:t>(k</a:t>
            </a:r>
            <a:r>
              <a:rPr baseline="-25000" i="1" lang="ru-RU" sz="2000">
                <a:solidFill>
                  <a:srgbClr val="000000"/>
                </a:solidFill>
                <a:latin typeface="Calibri"/>
                <a:ea typeface="Calibri"/>
                <a:cs typeface="Calibri"/>
                <a:sym typeface="Calibri"/>
              </a:rPr>
              <a:t>m</a:t>
            </a:r>
            <a:r>
              <a:rPr i="1" lang="ru-RU" sz="2000">
                <a:solidFill>
                  <a:srgbClr val="000000"/>
                </a:solidFill>
                <a:latin typeface="Calibri"/>
                <a:ea typeface="Calibri"/>
                <a:cs typeface="Calibri"/>
                <a:sym typeface="Calibri"/>
              </a:rPr>
              <a:t> </a:t>
            </a:r>
            <a:r>
              <a:rPr lang="ru-RU" sz="2000">
                <a:solidFill>
                  <a:srgbClr val="000000"/>
                </a:solidFill>
                <a:latin typeface="Calibri"/>
                <a:ea typeface="Calibri"/>
                <a:cs typeface="Calibri"/>
                <a:sym typeface="Calibri"/>
              </a:rPr>
              <a:t>и </a:t>
            </a:r>
            <a:r>
              <a:rPr i="1" lang="ru-RU" sz="2000">
                <a:solidFill>
                  <a:srgbClr val="000000"/>
                </a:solidFill>
                <a:latin typeface="Calibri"/>
                <a:ea typeface="Calibri"/>
                <a:cs typeface="Calibri"/>
                <a:sym typeface="Calibri"/>
              </a:rPr>
              <a:t>k</a:t>
            </a:r>
            <a:r>
              <a:rPr baseline="-25000" i="1" lang="ru-RU" sz="2000">
                <a:solidFill>
                  <a:srgbClr val="000000"/>
                </a:solidFill>
                <a:latin typeface="Calibri"/>
                <a:ea typeface="Calibri"/>
                <a:cs typeface="Calibri"/>
                <a:sym typeface="Calibri"/>
              </a:rPr>
              <a:t>р</a:t>
            </a:r>
            <a:r>
              <a:rPr i="1" lang="ru-RU" sz="2000">
                <a:solidFill>
                  <a:srgbClr val="000000"/>
                </a:solidFill>
                <a:latin typeface="Calibri"/>
                <a:ea typeface="Calibri"/>
                <a:cs typeface="Calibri"/>
                <a:sym typeface="Calibri"/>
              </a:rPr>
              <a:t>),  </a:t>
            </a:r>
            <a:r>
              <a:rPr lang="ru-RU" sz="2000">
                <a:solidFill>
                  <a:srgbClr val="000000"/>
                </a:solidFill>
                <a:latin typeface="Calibri"/>
                <a:ea typeface="Calibri"/>
                <a:cs typeface="Calibri"/>
                <a:sym typeface="Calibri"/>
              </a:rPr>
              <a:t>в которых они хранятся, как обычные целые, при этом порядок обычно хранится как знаковое целое в дополнительном коде, а мантисса — как беззнаковое целое представляется в прямом коде . Т.е. в памяти компьютера мантисса представляется как целое число, содержащее только значащие цифры (0 целых и запятая не хранятся). Следовательно, внутреннее представление вещественного числа сводиться к представлению пары целых чисел: мантиссы и порядка.</a:t>
            </a:r>
            <a:endParaRPr/>
          </a:p>
          <a:p>
            <a:pPr indent="-6350" lvl="0" marL="88900" rtl="0" algn="just">
              <a:spcBef>
                <a:spcPts val="600"/>
              </a:spcBef>
              <a:spcAft>
                <a:spcPts val="0"/>
              </a:spcAft>
              <a:buSzPts val="1600"/>
              <a:buNone/>
            </a:pPr>
            <a:r>
              <a:rPr lang="ru-RU" sz="2000">
                <a:solidFill>
                  <a:srgbClr val="000000"/>
                </a:solidFill>
                <a:latin typeface="Calibri"/>
                <a:ea typeface="Calibri"/>
                <a:cs typeface="Calibri"/>
                <a:sym typeface="Calibri"/>
              </a:rPr>
              <a:t>Знак вещественного числа хранится в отдельном разряде.</a:t>
            </a:r>
            <a:endParaRPr/>
          </a:p>
          <a:p>
            <a:pPr indent="-6350" lvl="0" marL="88900" rtl="0" algn="just">
              <a:spcBef>
                <a:spcPts val="600"/>
              </a:spcBef>
              <a:spcAft>
                <a:spcPts val="0"/>
              </a:spcAft>
              <a:buSzPts val="1600"/>
              <a:buNone/>
            </a:pPr>
            <a:r>
              <a:rPr b="1" i="1" lang="ru-RU" sz="2000">
                <a:latin typeface="Calibri"/>
                <a:ea typeface="Calibri"/>
                <a:cs typeface="Calibri"/>
                <a:sym typeface="Calibri"/>
              </a:rPr>
              <a:t>Определение. </a:t>
            </a:r>
            <a:r>
              <a:rPr lang="ru-RU" sz="2000">
                <a:latin typeface="Calibri"/>
                <a:ea typeface="Calibri"/>
                <a:cs typeface="Calibri"/>
                <a:sym typeface="Calibri"/>
              </a:rPr>
              <a:t>Число с плавающей запятой называется </a:t>
            </a:r>
            <a:r>
              <a:rPr b="1" i="1" lang="ru-RU" sz="2000">
                <a:latin typeface="Calibri"/>
                <a:ea typeface="Calibri"/>
                <a:cs typeface="Calibri"/>
                <a:sym typeface="Calibri"/>
              </a:rPr>
              <a:t>нормализованным</a:t>
            </a:r>
            <a:r>
              <a:rPr lang="ru-RU" sz="2000">
                <a:latin typeface="Calibri"/>
                <a:ea typeface="Calibri"/>
                <a:cs typeface="Calibri"/>
                <a:sym typeface="Calibri"/>
              </a:rPr>
              <a:t>, если старшая цифра его мантиссы является значащей  (не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Представление чисел в формате с плавающей точкой в разрядной сетке</a:t>
            </a:r>
            <a:endParaRPr/>
          </a:p>
        </p:txBody>
      </p:sp>
      <p:sp>
        <p:nvSpPr>
          <p:cNvPr id="581" name="Google Shape;581;p60"/>
          <p:cNvSpPr txBox="1"/>
          <p:nvPr>
            <p:ph idx="1" type="body"/>
          </p:nvPr>
        </p:nvSpPr>
        <p:spPr>
          <a:xfrm>
            <a:off x="1259632" y="1417638"/>
            <a:ext cx="7674818" cy="4800600"/>
          </a:xfrm>
          <a:prstGeom prst="rect">
            <a:avLst/>
          </a:prstGeom>
          <a:noFill/>
          <a:ln>
            <a:noFill/>
          </a:ln>
        </p:spPr>
        <p:txBody>
          <a:bodyPr anchorCtr="0" anchor="t" bIns="45700" lIns="91425" spcFirstLastPara="1" rIns="91425" wrap="square" tIns="45700">
            <a:noAutofit/>
          </a:bodyPr>
          <a:lstStyle/>
          <a:p>
            <a:pPr indent="-6350" lvl="0" marL="88900" rtl="0" algn="just">
              <a:spcBef>
                <a:spcPts val="0"/>
              </a:spcBef>
              <a:spcAft>
                <a:spcPts val="0"/>
              </a:spcAft>
              <a:buSzPts val="1600"/>
              <a:buNone/>
            </a:pPr>
            <a:r>
              <a:rPr b="1" lang="ru-RU" sz="2000">
                <a:latin typeface="Calibri"/>
                <a:ea typeface="Calibri"/>
                <a:cs typeface="Calibri"/>
                <a:sym typeface="Calibri"/>
              </a:rPr>
              <a:t>Пример1 </a:t>
            </a:r>
            <a:r>
              <a:rPr lang="ru-RU" sz="2000">
                <a:latin typeface="Calibri"/>
                <a:ea typeface="Calibri"/>
                <a:cs typeface="Calibri"/>
                <a:sym typeface="Calibri"/>
              </a:rPr>
              <a:t>: 1284, 7503 = 1,2847503 *10</a:t>
            </a:r>
            <a:r>
              <a:rPr b="1" baseline="30000" lang="ru-RU" sz="2000">
                <a:latin typeface="Calibri"/>
                <a:ea typeface="Calibri"/>
                <a:cs typeface="Calibri"/>
                <a:sym typeface="Calibri"/>
              </a:rPr>
              <a:t>3 </a:t>
            </a:r>
            <a:r>
              <a:rPr lang="ru-RU" sz="2000">
                <a:latin typeface="Calibri"/>
                <a:ea typeface="Calibri"/>
                <a:cs typeface="Calibri"/>
                <a:sym typeface="Calibri"/>
              </a:rPr>
              <a:t>(мантисса - 1,2847503, порядок -3)</a:t>
            </a:r>
            <a:endParaRPr/>
          </a:p>
          <a:p>
            <a:pPr indent="-6350" lvl="0" marL="88900" rtl="0" algn="just">
              <a:spcBef>
                <a:spcPts val="600"/>
              </a:spcBef>
              <a:spcAft>
                <a:spcPts val="0"/>
              </a:spcAft>
              <a:buSzPts val="1600"/>
              <a:buNone/>
            </a:pPr>
            <a:r>
              <a:t/>
            </a:r>
            <a:endParaRPr b="1" baseline="30000" sz="2000">
              <a:latin typeface="Calibri"/>
              <a:ea typeface="Calibri"/>
              <a:cs typeface="Calibri"/>
              <a:sym typeface="Calibri"/>
            </a:endParaRPr>
          </a:p>
          <a:p>
            <a:pPr indent="-6350" lvl="0" marL="88900" rtl="0" algn="just">
              <a:spcBef>
                <a:spcPts val="600"/>
              </a:spcBef>
              <a:spcAft>
                <a:spcPts val="0"/>
              </a:spcAft>
              <a:buSzPts val="1600"/>
              <a:buNone/>
            </a:pPr>
            <a:r>
              <a:rPr b="1" lang="ru-RU" sz="2000">
                <a:latin typeface="Calibri"/>
                <a:ea typeface="Calibri"/>
                <a:cs typeface="Calibri"/>
                <a:sym typeface="Calibri"/>
              </a:rPr>
              <a:t>Пример 2 </a:t>
            </a:r>
            <a:r>
              <a:rPr lang="ru-RU" sz="2000">
                <a:latin typeface="Calibri"/>
                <a:ea typeface="Calibri"/>
                <a:cs typeface="Calibri"/>
                <a:sym typeface="Calibri"/>
              </a:rPr>
              <a:t>: 5=101=1.01е</a:t>
            </a:r>
            <a:r>
              <a:rPr b="1" baseline="30000" lang="ru-RU" sz="2000">
                <a:latin typeface="Calibri"/>
                <a:ea typeface="Calibri"/>
                <a:cs typeface="Calibri"/>
                <a:sym typeface="Calibri"/>
              </a:rPr>
              <a:t>2 (</a:t>
            </a:r>
            <a:r>
              <a:rPr lang="ru-RU" sz="2000">
                <a:latin typeface="Calibri"/>
                <a:ea typeface="Calibri"/>
                <a:cs typeface="Calibri"/>
                <a:sym typeface="Calibri"/>
              </a:rPr>
              <a:t>мантисса - 101, порядок - 2)</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rPr b="1" lang="ru-RU" sz="2000">
                <a:latin typeface="Calibri"/>
                <a:ea typeface="Calibri"/>
                <a:cs typeface="Calibri"/>
                <a:sym typeface="Calibri"/>
              </a:rPr>
              <a:t>Пример 3 </a:t>
            </a:r>
            <a:r>
              <a:rPr lang="ru-RU" sz="2000">
                <a:latin typeface="Calibri"/>
                <a:ea typeface="Calibri"/>
                <a:cs typeface="Calibri"/>
                <a:sym typeface="Calibri"/>
              </a:rPr>
              <a:t>: 2.5=1*2</a:t>
            </a:r>
            <a:r>
              <a:rPr b="1" baseline="30000" lang="ru-RU" sz="2000">
                <a:latin typeface="Calibri"/>
                <a:ea typeface="Calibri"/>
                <a:cs typeface="Calibri"/>
                <a:sym typeface="Calibri"/>
              </a:rPr>
              <a:t>1</a:t>
            </a:r>
            <a:r>
              <a:rPr lang="ru-RU" sz="2000">
                <a:latin typeface="Calibri"/>
                <a:ea typeface="Calibri"/>
                <a:cs typeface="Calibri"/>
                <a:sym typeface="Calibri"/>
              </a:rPr>
              <a:t>+0*2</a:t>
            </a:r>
            <a:r>
              <a:rPr b="1" baseline="30000" lang="ru-RU" sz="2000">
                <a:latin typeface="Calibri"/>
                <a:ea typeface="Calibri"/>
                <a:cs typeface="Calibri"/>
                <a:sym typeface="Calibri"/>
              </a:rPr>
              <a:t>0</a:t>
            </a:r>
            <a:r>
              <a:rPr lang="ru-RU" sz="2000">
                <a:latin typeface="Calibri"/>
                <a:ea typeface="Calibri"/>
                <a:cs typeface="Calibri"/>
                <a:sym typeface="Calibri"/>
              </a:rPr>
              <a:t>+1*2</a:t>
            </a:r>
            <a:r>
              <a:rPr b="1" baseline="30000" lang="ru-RU" sz="2000">
                <a:latin typeface="Calibri"/>
                <a:ea typeface="Calibri"/>
                <a:cs typeface="Calibri"/>
                <a:sym typeface="Calibri"/>
              </a:rPr>
              <a:t>-1</a:t>
            </a:r>
            <a:r>
              <a:rPr lang="ru-RU" sz="2000">
                <a:latin typeface="Calibri"/>
                <a:ea typeface="Calibri"/>
                <a:cs typeface="Calibri"/>
                <a:sym typeface="Calibri"/>
              </a:rPr>
              <a:t>=10.1=1.01е</a:t>
            </a:r>
            <a:r>
              <a:rPr b="1" baseline="30000" lang="ru-RU" sz="2000">
                <a:latin typeface="Calibri"/>
                <a:ea typeface="Calibri"/>
                <a:cs typeface="Calibri"/>
                <a:sym typeface="Calibri"/>
              </a:rPr>
              <a:t>1 </a:t>
            </a:r>
            <a:r>
              <a:rPr lang="ru-RU" sz="2000">
                <a:latin typeface="Calibri"/>
                <a:ea typeface="Calibri"/>
                <a:cs typeface="Calibri"/>
                <a:sym typeface="Calibri"/>
              </a:rPr>
              <a:t>(мантисса – 1.01, порядок - 1), логично, т.к. 2.5 в два раза меньше 5</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rPr b="1" lang="ru-RU" sz="2000">
                <a:latin typeface="Calibri"/>
                <a:ea typeface="Calibri"/>
                <a:cs typeface="Calibri"/>
                <a:sym typeface="Calibri"/>
              </a:rPr>
              <a:t>Пример 4 </a:t>
            </a:r>
            <a:r>
              <a:rPr lang="ru-RU" sz="2000">
                <a:latin typeface="Calibri"/>
                <a:ea typeface="Calibri"/>
                <a:cs typeface="Calibri"/>
                <a:sym typeface="Calibri"/>
              </a:rPr>
              <a:t>: 5=101=0.101е</a:t>
            </a:r>
            <a:r>
              <a:rPr b="1" baseline="30000" lang="ru-RU" sz="2000">
                <a:latin typeface="Calibri"/>
                <a:ea typeface="Calibri"/>
                <a:cs typeface="Calibri"/>
                <a:sym typeface="Calibri"/>
              </a:rPr>
              <a:t>3 </a:t>
            </a:r>
            <a:r>
              <a:rPr lang="ru-RU" sz="2000">
                <a:latin typeface="Calibri"/>
                <a:ea typeface="Calibri"/>
                <a:cs typeface="Calibri"/>
                <a:sym typeface="Calibri"/>
              </a:rPr>
              <a:t>=1.01е</a:t>
            </a:r>
            <a:r>
              <a:rPr b="1" baseline="30000" lang="ru-RU" sz="2000">
                <a:latin typeface="Calibri"/>
                <a:ea typeface="Calibri"/>
                <a:cs typeface="Calibri"/>
                <a:sym typeface="Calibri"/>
              </a:rPr>
              <a:t>2</a:t>
            </a:r>
            <a:r>
              <a:rPr lang="ru-RU" sz="2000">
                <a:latin typeface="Calibri"/>
                <a:ea typeface="Calibri"/>
                <a:cs typeface="Calibri"/>
                <a:sym typeface="Calibri"/>
              </a:rPr>
              <a:t>= 10.1е</a:t>
            </a:r>
            <a:r>
              <a:rPr b="1" baseline="30000" lang="ru-RU" sz="2000">
                <a:latin typeface="Calibri"/>
                <a:ea typeface="Calibri"/>
                <a:cs typeface="Calibri"/>
                <a:sym typeface="Calibri"/>
              </a:rPr>
              <a:t>1</a:t>
            </a:r>
            <a:r>
              <a:rPr lang="ru-RU" sz="2000">
                <a:latin typeface="Calibri"/>
                <a:ea typeface="Calibri"/>
                <a:cs typeface="Calibri"/>
                <a:sym typeface="Calibri"/>
              </a:rPr>
              <a:t>=1010е</a:t>
            </a:r>
            <a:r>
              <a:rPr b="1" baseline="30000" lang="ru-RU" sz="2000">
                <a:latin typeface="Calibri"/>
                <a:ea typeface="Calibri"/>
                <a:cs typeface="Calibri"/>
                <a:sym typeface="Calibri"/>
              </a:rPr>
              <a:t>-1</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1"/>
          <p:cNvSpPr txBox="1"/>
          <p:nvPr>
            <p:ph type="title"/>
          </p:nvPr>
        </p:nvSpPr>
        <p:spPr>
          <a:xfrm>
            <a:off x="1241646" y="1215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Представление чисел в формате с плавающей точкой в разрядной сетке</a:t>
            </a:r>
            <a:endParaRPr/>
          </a:p>
        </p:txBody>
      </p:sp>
      <p:sp>
        <p:nvSpPr>
          <p:cNvPr id="587" name="Google Shape;587;p61"/>
          <p:cNvSpPr txBox="1"/>
          <p:nvPr>
            <p:ph idx="1" type="body"/>
          </p:nvPr>
        </p:nvSpPr>
        <p:spPr>
          <a:xfrm>
            <a:off x="1259632" y="1417638"/>
            <a:ext cx="7674818" cy="4800600"/>
          </a:xfrm>
          <a:prstGeom prst="rect">
            <a:avLst/>
          </a:prstGeom>
          <a:noFill/>
          <a:ln>
            <a:noFill/>
          </a:ln>
        </p:spPr>
        <p:txBody>
          <a:bodyPr anchorCtr="0" anchor="t" bIns="45700" lIns="91425" spcFirstLastPara="1" rIns="91425" wrap="square" tIns="45700">
            <a:noAutofit/>
          </a:bodyPr>
          <a:lstStyle/>
          <a:p>
            <a:pPr indent="-6350" lvl="0" marL="88900" rtl="0" algn="just">
              <a:spcBef>
                <a:spcPts val="0"/>
              </a:spcBef>
              <a:spcAft>
                <a:spcPts val="0"/>
              </a:spcAft>
              <a:buSzPts val="1600"/>
              <a:buNone/>
            </a:pPr>
            <a:r>
              <a:rPr lang="ru-RU" sz="2000">
                <a:latin typeface="Calibri"/>
                <a:ea typeface="Calibri"/>
                <a:cs typeface="Calibri"/>
                <a:sym typeface="Calibri"/>
              </a:rPr>
              <a:t>Для примера рассмотрим внутреннее представление вещественного числа в 4-х байтовой ячейке памяти.</a:t>
            </a:r>
            <a:endParaRPr/>
          </a:p>
          <a:p>
            <a:pPr indent="-6350" lvl="0" marL="88900" rtl="0" algn="just">
              <a:spcBef>
                <a:spcPts val="600"/>
              </a:spcBef>
              <a:spcAft>
                <a:spcPts val="0"/>
              </a:spcAft>
              <a:buSzPts val="1600"/>
              <a:buNone/>
            </a:pPr>
            <a:r>
              <a:rPr lang="ru-RU" sz="2000">
                <a:latin typeface="Calibri"/>
                <a:ea typeface="Calibri"/>
                <a:cs typeface="Calibri"/>
                <a:sym typeface="Calibri"/>
              </a:rPr>
              <a:t>Числа с плавающей точкой представляются в виде битовых наборов, в которых отводяся разряды для мантиссы, порядка, знака числа и знака порядка:</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p:txBody>
      </p:sp>
      <p:pic>
        <p:nvPicPr>
          <p:cNvPr id="588" name="Google Shape;588;p61"/>
          <p:cNvPicPr preferRelativeResize="0"/>
          <p:nvPr/>
        </p:nvPicPr>
        <p:blipFill rotWithShape="1">
          <a:blip r:embed="rId3">
            <a:alphaModFix/>
          </a:blip>
          <a:srcRect b="0" l="0" r="0" t="0"/>
          <a:stretch/>
        </p:blipFill>
        <p:spPr>
          <a:xfrm>
            <a:off x="1259632" y="3115736"/>
            <a:ext cx="7674818" cy="22902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204011" y="0"/>
            <a:ext cx="7499350" cy="909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Вычисления с округлениями</a:t>
            </a:r>
            <a:endParaRPr/>
          </a:p>
        </p:txBody>
      </p:sp>
      <p:sp>
        <p:nvSpPr>
          <p:cNvPr id="135" name="Google Shape;135;p17"/>
          <p:cNvSpPr/>
          <p:nvPr/>
        </p:nvSpPr>
        <p:spPr>
          <a:xfrm>
            <a:off x="1204011" y="1124744"/>
            <a:ext cx="7391744" cy="5509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rgbClr val="CC0000"/>
              </a:buClr>
              <a:buSzPts val="3200"/>
              <a:buFont typeface="Calibri"/>
              <a:buNone/>
            </a:pPr>
            <a:r>
              <a:rPr b="0" i="1" lang="ru-RU" sz="3200" u="none" cap="none" strike="noStrike">
                <a:solidFill>
                  <a:srgbClr val="CC0000"/>
                </a:solidFill>
                <a:latin typeface="Calibri"/>
                <a:ea typeface="Calibri"/>
                <a:cs typeface="Calibri"/>
                <a:sym typeface="Calibri"/>
              </a:rPr>
              <a:t>Приближенным</a:t>
            </a:r>
            <a:r>
              <a:rPr b="0" i="1" lang="ru-RU" sz="3200" u="none" cap="none" strike="noStrike">
                <a:solidFill>
                  <a:schemeClr val="dk1"/>
                </a:solidFill>
                <a:latin typeface="Calibri"/>
                <a:ea typeface="Calibri"/>
                <a:cs typeface="Calibri"/>
                <a:sym typeface="Calibri"/>
              </a:rPr>
              <a:t> числом </a:t>
            </a:r>
            <a:r>
              <a:rPr b="1" i="1" lang="ru-RU" sz="3200" u="none" cap="none" strike="noStrike">
                <a:solidFill>
                  <a:schemeClr val="dk1"/>
                </a:solidFill>
                <a:latin typeface="Calibri"/>
                <a:ea typeface="Calibri"/>
                <a:cs typeface="Calibri"/>
                <a:sym typeface="Calibri"/>
              </a:rPr>
              <a:t>а </a:t>
            </a:r>
            <a:r>
              <a:rPr b="0" i="0" lang="ru-RU" sz="3200" u="none" cap="none" strike="noStrike">
                <a:solidFill>
                  <a:schemeClr val="dk1"/>
                </a:solidFill>
                <a:latin typeface="Calibri"/>
                <a:ea typeface="Calibri"/>
                <a:cs typeface="Calibri"/>
                <a:sym typeface="Calibri"/>
              </a:rPr>
              <a:t>называется число, незначительно отличающееся </a:t>
            </a:r>
            <a:endParaRPr/>
          </a:p>
          <a:p>
            <a:pPr indent="0" lvl="0" marL="0" marR="0" rtl="0" algn="just">
              <a:spcBef>
                <a:spcPts val="0"/>
              </a:spcBef>
              <a:spcAft>
                <a:spcPts val="0"/>
              </a:spcAft>
              <a:buClr>
                <a:schemeClr val="dk1"/>
              </a:buClr>
              <a:buSzPts val="3200"/>
              <a:buFont typeface="Calibri"/>
              <a:buNone/>
            </a:pPr>
            <a:r>
              <a:rPr b="0" i="0" lang="ru-RU" sz="3200" u="none" cap="none" strike="noStrike">
                <a:solidFill>
                  <a:schemeClr val="dk1"/>
                </a:solidFill>
                <a:latin typeface="Calibri"/>
                <a:ea typeface="Calibri"/>
                <a:cs typeface="Calibri"/>
                <a:sym typeface="Calibri"/>
              </a:rPr>
              <a:t>от точного числа </a:t>
            </a:r>
            <a:r>
              <a:rPr b="1" i="1" lang="ru-RU" sz="3200" u="none" cap="none" strike="noStrike">
                <a:solidFill>
                  <a:schemeClr val="dk1"/>
                </a:solidFill>
                <a:latin typeface="Calibri"/>
                <a:ea typeface="Calibri"/>
                <a:cs typeface="Calibri"/>
                <a:sym typeface="Calibri"/>
              </a:rPr>
              <a:t>А</a:t>
            </a:r>
            <a:r>
              <a:rPr b="0" i="1" lang="ru-RU" sz="3200" u="none" cap="none" strike="noStrike">
                <a:solidFill>
                  <a:schemeClr val="dk1"/>
                </a:solidFill>
                <a:latin typeface="Calibri"/>
                <a:ea typeface="Calibri"/>
                <a:cs typeface="Calibri"/>
                <a:sym typeface="Calibri"/>
              </a:rPr>
              <a:t> </a:t>
            </a:r>
            <a:r>
              <a:rPr b="0" i="0" lang="ru-RU" sz="3200" u="none" cap="none" strike="noStrike">
                <a:solidFill>
                  <a:schemeClr val="dk1"/>
                </a:solidFill>
                <a:latin typeface="Calibri"/>
                <a:ea typeface="Calibri"/>
                <a:cs typeface="Calibri"/>
                <a:sym typeface="Calibri"/>
              </a:rPr>
              <a:t>и заменяющее последнее в вычислениях.</a:t>
            </a:r>
            <a:endParaRPr/>
          </a:p>
          <a:p>
            <a:pPr indent="0" lvl="0" marL="0" marR="0" rtl="0" algn="just">
              <a:spcBef>
                <a:spcPts val="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200"/>
              <a:buFont typeface="Calibri"/>
              <a:buNone/>
            </a:pPr>
            <a:r>
              <a:rPr b="0" i="0" lang="ru-RU" sz="3200" u="none" cap="none" strike="noStrike">
                <a:solidFill>
                  <a:schemeClr val="dk1"/>
                </a:solidFill>
                <a:latin typeface="Calibri"/>
                <a:ea typeface="Calibri"/>
                <a:cs typeface="Calibri"/>
                <a:sym typeface="Calibri"/>
              </a:rPr>
              <a:t>Если а &lt; А, то число </a:t>
            </a:r>
            <a:r>
              <a:rPr b="1" i="0" lang="ru-RU" sz="3200" u="none" cap="none" strike="noStrike">
                <a:solidFill>
                  <a:schemeClr val="dk1"/>
                </a:solidFill>
                <a:latin typeface="Calibri"/>
                <a:ea typeface="Calibri"/>
                <a:cs typeface="Calibri"/>
                <a:sym typeface="Calibri"/>
              </a:rPr>
              <a:t>а</a:t>
            </a:r>
            <a:r>
              <a:rPr b="0" i="0" lang="ru-RU" sz="3200" u="none" cap="none" strike="noStrike">
                <a:solidFill>
                  <a:schemeClr val="dk1"/>
                </a:solidFill>
                <a:latin typeface="Calibri"/>
                <a:ea typeface="Calibri"/>
                <a:cs typeface="Calibri"/>
                <a:sym typeface="Calibri"/>
              </a:rPr>
              <a:t> является приближенным значением числа  </a:t>
            </a:r>
            <a:r>
              <a:rPr b="1" i="0" lang="ru-RU" sz="3200" u="none" cap="none" strike="noStrike">
                <a:solidFill>
                  <a:schemeClr val="dk1"/>
                </a:solidFill>
                <a:latin typeface="Calibri"/>
                <a:ea typeface="Calibri"/>
                <a:cs typeface="Calibri"/>
                <a:sym typeface="Calibri"/>
              </a:rPr>
              <a:t>А</a:t>
            </a:r>
            <a:r>
              <a:rPr b="0" i="0" lang="ru-RU" sz="3200" u="none" cap="none" strike="noStrike">
                <a:solidFill>
                  <a:schemeClr val="dk1"/>
                </a:solidFill>
                <a:latin typeface="Calibri"/>
                <a:ea typeface="Calibri"/>
                <a:cs typeface="Calibri"/>
                <a:sym typeface="Calibri"/>
              </a:rPr>
              <a:t> </a:t>
            </a:r>
            <a:r>
              <a:rPr b="0" i="1" lang="ru-RU" sz="3200" u="none" cap="none" strike="noStrike">
                <a:solidFill>
                  <a:srgbClr val="FF0000"/>
                </a:solidFill>
                <a:latin typeface="Calibri"/>
                <a:ea typeface="Calibri"/>
                <a:cs typeface="Calibri"/>
                <a:sym typeface="Calibri"/>
              </a:rPr>
              <a:t>по недостатку</a:t>
            </a:r>
            <a:r>
              <a:rPr b="0" i="0" lang="ru-RU" sz="3200" u="none" cap="none" strike="noStrike">
                <a:solidFill>
                  <a:schemeClr val="dk1"/>
                </a:solidFill>
                <a:latin typeface="Calibri"/>
                <a:ea typeface="Calibri"/>
                <a:cs typeface="Calibri"/>
                <a:sym typeface="Calibri"/>
              </a:rPr>
              <a:t>; </a:t>
            </a:r>
            <a:endParaRPr/>
          </a:p>
          <a:p>
            <a:pPr indent="0" lvl="0" marL="0" marR="0" rtl="0" algn="just">
              <a:spcBef>
                <a:spcPts val="0"/>
              </a:spcBef>
              <a:spcAft>
                <a:spcPts val="0"/>
              </a:spcAft>
              <a:buClr>
                <a:schemeClr val="dk1"/>
              </a:buClr>
              <a:buSzPts val="3200"/>
              <a:buFont typeface="Calibri"/>
              <a:buNone/>
            </a:pPr>
            <a:r>
              <a:rPr b="0" i="0" lang="ru-RU" sz="3200" u="none" cap="none" strike="noStrike">
                <a:solidFill>
                  <a:schemeClr val="dk1"/>
                </a:solidFill>
                <a:latin typeface="Calibri"/>
                <a:ea typeface="Calibri"/>
                <a:cs typeface="Calibri"/>
                <a:sym typeface="Calibri"/>
              </a:rPr>
              <a:t>если а &gt; А – приближенным значением </a:t>
            </a:r>
            <a:endParaRPr/>
          </a:p>
          <a:p>
            <a:pPr indent="0" lvl="0" marL="0" marR="0" rtl="0" algn="just">
              <a:spcBef>
                <a:spcPts val="0"/>
              </a:spcBef>
              <a:spcAft>
                <a:spcPts val="0"/>
              </a:spcAft>
              <a:buClr>
                <a:srgbClr val="FF0000"/>
              </a:buClr>
              <a:buSzPts val="3200"/>
              <a:buFont typeface="Calibri"/>
              <a:buNone/>
            </a:pPr>
            <a:r>
              <a:rPr b="0" i="1" lang="ru-RU" sz="3200" u="none" cap="none" strike="noStrike">
                <a:solidFill>
                  <a:srgbClr val="FF0000"/>
                </a:solidFill>
                <a:latin typeface="Calibri"/>
                <a:ea typeface="Calibri"/>
                <a:cs typeface="Calibri"/>
                <a:sym typeface="Calibri"/>
              </a:rPr>
              <a:t>по избытку</a:t>
            </a:r>
            <a:r>
              <a:rPr b="0" i="1" lang="ru-RU" sz="3200" u="none" cap="none" strike="noStrike">
                <a:solidFill>
                  <a:schemeClr val="dk1"/>
                </a:solidFill>
                <a:latin typeface="Calibri"/>
                <a:ea typeface="Calibri"/>
                <a:cs typeface="Calibri"/>
                <a:sym typeface="Calibri"/>
              </a:rPr>
              <a:t>.</a:t>
            </a:r>
            <a:endParaRPr/>
          </a:p>
          <a:p>
            <a:pPr indent="0" lvl="0" marL="0" marR="0" rtl="0" algn="just">
              <a:spcBef>
                <a:spcPts val="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241646" y="1215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Представление чисел в формате с плавающей точкой в разрядной сетке</a:t>
            </a:r>
            <a:endParaRPr/>
          </a:p>
        </p:txBody>
      </p:sp>
      <p:sp>
        <p:nvSpPr>
          <p:cNvPr id="594" name="Google Shape;594;p62"/>
          <p:cNvSpPr txBox="1"/>
          <p:nvPr>
            <p:ph idx="1" type="body"/>
          </p:nvPr>
        </p:nvSpPr>
        <p:spPr>
          <a:xfrm>
            <a:off x="1144164" y="1124744"/>
            <a:ext cx="7892332" cy="4800600"/>
          </a:xfrm>
          <a:prstGeom prst="rect">
            <a:avLst/>
          </a:prstGeom>
          <a:noFill/>
          <a:ln>
            <a:noFill/>
          </a:ln>
        </p:spPr>
        <p:txBody>
          <a:bodyPr anchorCtr="0" anchor="t" bIns="45700" lIns="91425" spcFirstLastPara="1" rIns="91425" wrap="square" tIns="45700">
            <a:noAutofit/>
          </a:bodyPr>
          <a:lstStyle/>
          <a:p>
            <a:pPr indent="-6350" lvl="0" marL="88900" rtl="0" algn="just">
              <a:spcBef>
                <a:spcPts val="0"/>
              </a:spcBef>
              <a:spcAft>
                <a:spcPts val="0"/>
              </a:spcAft>
              <a:buSzPts val="1600"/>
              <a:buNone/>
            </a:pPr>
            <a:r>
              <a:rPr lang="ru-RU" sz="2000">
                <a:latin typeface="Calibri"/>
                <a:ea typeface="Calibri"/>
                <a:cs typeface="Calibri"/>
                <a:sym typeface="Calibri"/>
              </a:rPr>
              <a:t>Чем больше разрядов отводится под запись мантиссы, тем выше точность представления числа. Чем больше разрядов занимает порядок, тем шире диапазон от наименьшего отличного от нуля числа до наибольшего числа, представимого в компьютере при заданном формате.</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rPr lang="ru-RU" sz="2000">
                <a:latin typeface="Calibri"/>
                <a:ea typeface="Calibri"/>
                <a:cs typeface="Calibri"/>
                <a:sym typeface="Calibri"/>
              </a:rPr>
              <a:t>Покажем на примерах, как записываются некоторые числа в нормализованном виде в четырехбайтовом формате с семью разрядами для записи порядка.</a:t>
            </a:r>
            <a:endParaRPr/>
          </a:p>
        </p:txBody>
      </p:sp>
      <p:pic>
        <p:nvPicPr>
          <p:cNvPr id="595" name="Google Shape;595;p62"/>
          <p:cNvPicPr preferRelativeResize="0"/>
          <p:nvPr/>
        </p:nvPicPr>
        <p:blipFill rotWithShape="1">
          <a:blip r:embed="rId3">
            <a:alphaModFix/>
          </a:blip>
          <a:srcRect b="0" l="0" r="0" t="0"/>
          <a:stretch/>
        </p:blipFill>
        <p:spPr>
          <a:xfrm>
            <a:off x="1153912" y="2922121"/>
            <a:ext cx="7990088" cy="23070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3"/>
          <p:cNvPicPr preferRelativeResize="0"/>
          <p:nvPr/>
        </p:nvPicPr>
        <p:blipFill rotWithShape="1">
          <a:blip r:embed="rId3">
            <a:alphaModFix/>
          </a:blip>
          <a:srcRect b="0" l="0" r="0" t="0"/>
          <a:stretch/>
        </p:blipFill>
        <p:spPr>
          <a:xfrm>
            <a:off x="1043608" y="1124744"/>
            <a:ext cx="8100392" cy="2471641"/>
          </a:xfrm>
          <a:prstGeom prst="rect">
            <a:avLst/>
          </a:prstGeom>
          <a:noFill/>
          <a:ln>
            <a:noFill/>
          </a:ln>
        </p:spPr>
      </p:pic>
      <p:sp>
        <p:nvSpPr>
          <p:cNvPr id="601" name="Google Shape;601;p63"/>
          <p:cNvSpPr txBox="1"/>
          <p:nvPr>
            <p:ph type="title"/>
          </p:nvPr>
        </p:nvSpPr>
        <p:spPr>
          <a:xfrm>
            <a:off x="1055192" y="-41324"/>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Представление чисел в формате с плавающей точкой в разрядной сетке</a:t>
            </a:r>
            <a:endParaRPr/>
          </a:p>
        </p:txBody>
      </p:sp>
      <p:sp>
        <p:nvSpPr>
          <p:cNvPr id="602" name="Google Shape;602;p63"/>
          <p:cNvSpPr txBox="1"/>
          <p:nvPr>
            <p:ph idx="1" type="body"/>
          </p:nvPr>
        </p:nvSpPr>
        <p:spPr>
          <a:xfrm>
            <a:off x="1241646" y="908720"/>
            <a:ext cx="7674818" cy="4800600"/>
          </a:xfrm>
          <a:prstGeom prst="rect">
            <a:avLst/>
          </a:prstGeom>
          <a:noFill/>
          <a:ln>
            <a:noFill/>
          </a:ln>
        </p:spPr>
        <p:txBody>
          <a:bodyPr anchorCtr="0" anchor="t" bIns="45700" lIns="91425" spcFirstLastPara="1" rIns="91425" wrap="square" tIns="45700">
            <a:noAutofit/>
          </a:bodyPr>
          <a:lstStyle/>
          <a:p>
            <a:pPr indent="-6350" lvl="0" marL="88900" rtl="0" algn="just">
              <a:spcBef>
                <a:spcPts val="0"/>
              </a:spcBef>
              <a:spcAft>
                <a:spcPts val="0"/>
              </a:spcAft>
              <a:buSzPts val="1600"/>
              <a:buNone/>
            </a:pPr>
            <a:r>
              <a:rPr b="1" lang="ru-RU" sz="2000">
                <a:latin typeface="Calibri"/>
                <a:ea typeface="Calibri"/>
                <a:cs typeface="Calibri"/>
                <a:sym typeface="Calibri"/>
              </a:rPr>
              <a:t>	Пример 1: </a:t>
            </a:r>
            <a:r>
              <a:rPr lang="ru-RU" sz="2000">
                <a:latin typeface="Calibri"/>
                <a:ea typeface="Calibri"/>
                <a:cs typeface="Calibri"/>
                <a:sym typeface="Calibri"/>
              </a:rPr>
              <a:t>Число 6.25</a:t>
            </a:r>
            <a:r>
              <a:rPr b="1" baseline="-25000" lang="ru-RU" sz="2000">
                <a:latin typeface="Calibri"/>
                <a:ea typeface="Calibri"/>
                <a:cs typeface="Calibri"/>
                <a:sym typeface="Calibri"/>
              </a:rPr>
              <a:t>10</a:t>
            </a:r>
            <a:r>
              <a:rPr lang="ru-RU" sz="2000">
                <a:latin typeface="Calibri"/>
                <a:ea typeface="Calibri"/>
                <a:cs typeface="Calibri"/>
                <a:sym typeface="Calibri"/>
              </a:rPr>
              <a:t> = 110.01</a:t>
            </a:r>
            <a:r>
              <a:rPr b="1" baseline="-25000" lang="ru-RU" sz="2000">
                <a:latin typeface="Calibri"/>
                <a:ea typeface="Calibri"/>
                <a:cs typeface="Calibri"/>
                <a:sym typeface="Calibri"/>
              </a:rPr>
              <a:t>2</a:t>
            </a:r>
            <a:r>
              <a:rPr lang="ru-RU" sz="2000">
                <a:latin typeface="Calibri"/>
                <a:ea typeface="Calibri"/>
                <a:cs typeface="Calibri"/>
                <a:sym typeface="Calibri"/>
              </a:rPr>
              <a:t> = 0.11001•2</a:t>
            </a:r>
            <a:r>
              <a:rPr b="1" baseline="30000" lang="ru-RU" sz="2000">
                <a:latin typeface="Calibri"/>
                <a:ea typeface="Calibri"/>
                <a:cs typeface="Calibri"/>
                <a:sym typeface="Calibri"/>
              </a:rPr>
              <a:t>11</a:t>
            </a:r>
            <a:r>
              <a:rPr lang="ru-RU" sz="2000">
                <a:latin typeface="Calibri"/>
                <a:ea typeface="Calibri"/>
                <a:cs typeface="Calibri"/>
                <a:sym typeface="Calibri"/>
              </a:rPr>
              <a:t> :</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a:p>
            <a:pPr indent="-6350" lvl="0" marL="88900" rtl="0" algn="just">
              <a:spcBef>
                <a:spcPts val="600"/>
              </a:spcBef>
              <a:spcAft>
                <a:spcPts val="0"/>
              </a:spcAft>
              <a:buSzPts val="1600"/>
              <a:buNone/>
            </a:pPr>
            <a:r>
              <a:rPr b="1" lang="ru-RU" sz="2000">
                <a:latin typeface="Calibri"/>
                <a:ea typeface="Calibri"/>
                <a:cs typeface="Calibri"/>
                <a:sym typeface="Calibri"/>
              </a:rPr>
              <a:t>Пример 2: </a:t>
            </a:r>
            <a:r>
              <a:rPr lang="ru-RU" sz="2000">
                <a:latin typeface="Calibri"/>
                <a:ea typeface="Calibri"/>
                <a:cs typeface="Calibri"/>
                <a:sym typeface="Calibri"/>
              </a:rPr>
              <a:t>Число – 0.125</a:t>
            </a:r>
            <a:r>
              <a:rPr b="1" baseline="-25000" lang="ru-RU" sz="2000">
                <a:latin typeface="Calibri"/>
                <a:ea typeface="Calibri"/>
                <a:cs typeface="Calibri"/>
                <a:sym typeface="Calibri"/>
              </a:rPr>
              <a:t>10</a:t>
            </a:r>
            <a:r>
              <a:rPr lang="ru-RU" sz="2000">
                <a:latin typeface="Calibri"/>
                <a:ea typeface="Calibri"/>
                <a:cs typeface="Calibri"/>
                <a:sym typeface="Calibri"/>
              </a:rPr>
              <a:t> = – 0.001</a:t>
            </a:r>
            <a:r>
              <a:rPr b="1" baseline="-25000" lang="ru-RU" sz="2000">
                <a:latin typeface="Calibri"/>
                <a:ea typeface="Calibri"/>
                <a:cs typeface="Calibri"/>
                <a:sym typeface="Calibri"/>
              </a:rPr>
              <a:t>2</a:t>
            </a:r>
            <a:r>
              <a:rPr lang="ru-RU" sz="2000">
                <a:latin typeface="Calibri"/>
                <a:ea typeface="Calibri"/>
                <a:cs typeface="Calibri"/>
                <a:sym typeface="Calibri"/>
              </a:rPr>
              <a:t> = – 0.1•2</a:t>
            </a:r>
            <a:r>
              <a:rPr b="1" baseline="30000" lang="ru-RU" sz="2000">
                <a:latin typeface="Calibri"/>
                <a:ea typeface="Calibri"/>
                <a:cs typeface="Calibri"/>
                <a:sym typeface="Calibri"/>
              </a:rPr>
              <a:t>–10</a:t>
            </a:r>
            <a:r>
              <a:rPr lang="ru-RU" sz="2000">
                <a:latin typeface="Calibri"/>
                <a:ea typeface="Calibri"/>
                <a:cs typeface="Calibri"/>
                <a:sym typeface="Calibri"/>
              </a:rPr>
              <a:t> (отрицательный порядок записан в дополнительном коде):</a:t>
            </a:r>
            <a:endParaRPr/>
          </a:p>
          <a:p>
            <a:pPr indent="-6350" lvl="0" marL="88900" rtl="0" algn="just">
              <a:spcBef>
                <a:spcPts val="600"/>
              </a:spcBef>
              <a:spcAft>
                <a:spcPts val="0"/>
              </a:spcAft>
              <a:buSzPts val="1600"/>
              <a:buNone/>
            </a:pPr>
            <a:r>
              <a:t/>
            </a:r>
            <a:endParaRPr sz="2000">
              <a:latin typeface="Calibri"/>
              <a:ea typeface="Calibri"/>
              <a:cs typeface="Calibri"/>
              <a:sym typeface="Calibri"/>
            </a:endParaRPr>
          </a:p>
        </p:txBody>
      </p:sp>
      <p:pic>
        <p:nvPicPr>
          <p:cNvPr id="603" name="Google Shape;603;p63"/>
          <p:cNvPicPr preferRelativeResize="0"/>
          <p:nvPr/>
        </p:nvPicPr>
        <p:blipFill rotWithShape="1">
          <a:blip r:embed="rId4">
            <a:alphaModFix/>
          </a:blip>
          <a:srcRect b="0" l="0" r="0" t="0"/>
          <a:stretch/>
        </p:blipFill>
        <p:spPr>
          <a:xfrm>
            <a:off x="1055192" y="4359316"/>
            <a:ext cx="8100392" cy="24540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Диапазон представления чисел с плавающей точкой</a:t>
            </a:r>
            <a:endParaRPr/>
          </a:p>
        </p:txBody>
      </p:sp>
      <p:sp>
        <p:nvSpPr>
          <p:cNvPr id="609" name="Google Shape;609;p64"/>
          <p:cNvSpPr txBox="1"/>
          <p:nvPr>
            <p:ph idx="1" type="body"/>
          </p:nvPr>
        </p:nvSpPr>
        <p:spPr>
          <a:xfrm>
            <a:off x="1435100" y="1447800"/>
            <a:ext cx="7499350" cy="4052902"/>
          </a:xfrm>
          <a:prstGeom prst="rect">
            <a:avLst/>
          </a:prstGeom>
          <a:noFill/>
          <a:ln>
            <a:noFill/>
          </a:ln>
        </p:spPr>
        <p:txBody>
          <a:bodyPr anchorCtr="0" anchor="t" bIns="45700" lIns="91425" spcFirstLastPara="1" rIns="91425" wrap="square" tIns="45700">
            <a:normAutofit/>
          </a:bodyPr>
          <a:lstStyle/>
          <a:p>
            <a:pPr indent="-282575" lvl="0" marL="365125" rtl="0" algn="l">
              <a:spcBef>
                <a:spcPts val="0"/>
              </a:spcBef>
              <a:spcAft>
                <a:spcPts val="0"/>
              </a:spcAft>
              <a:buSzPts val="1600"/>
              <a:buNone/>
            </a:pPr>
            <a:r>
              <a:rPr lang="ru-RU" sz="2000">
                <a:latin typeface="Calibri"/>
                <a:ea typeface="Calibri"/>
                <a:cs typeface="Calibri"/>
                <a:sym typeface="Calibri"/>
              </a:rPr>
              <a:t>Представимый этой моделью интервал чисел имеет верхнюю границу:    </a:t>
            </a:r>
            <a:r>
              <a:rPr b="1" i="1" lang="ru-RU" sz="2000">
                <a:latin typeface="Times New Roman"/>
                <a:ea typeface="Times New Roman"/>
                <a:cs typeface="Times New Roman"/>
                <a:sym typeface="Times New Roman"/>
              </a:rPr>
              <a:t>R</a:t>
            </a:r>
            <a:r>
              <a:rPr b="1" baseline="-25000" i="1" lang="ru-RU" sz="2000">
                <a:latin typeface="Times New Roman"/>
                <a:ea typeface="Times New Roman"/>
                <a:cs typeface="Times New Roman"/>
                <a:sym typeface="Times New Roman"/>
              </a:rPr>
              <a:t>max</a:t>
            </a:r>
            <a:r>
              <a:rPr b="1" i="1" lang="ru-RU" sz="2000">
                <a:latin typeface="Times New Roman"/>
                <a:ea typeface="Times New Roman"/>
                <a:cs typeface="Times New Roman"/>
                <a:sym typeface="Times New Roman"/>
              </a:rPr>
              <a:t> = +т</a:t>
            </a:r>
            <a:r>
              <a:rPr b="1" baseline="-25000" i="1" lang="ru-RU" sz="2000">
                <a:latin typeface="Times New Roman"/>
                <a:ea typeface="Times New Roman"/>
                <a:cs typeface="Times New Roman"/>
                <a:sym typeface="Times New Roman"/>
              </a:rPr>
              <a:t>тах</a:t>
            </a:r>
            <a:r>
              <a:rPr b="1" i="1" lang="ru-RU" sz="2000">
                <a:latin typeface="Times New Roman"/>
                <a:ea typeface="Times New Roman"/>
                <a:cs typeface="Times New Roman"/>
                <a:sym typeface="Times New Roman"/>
              </a:rPr>
              <a:t> * b</a:t>
            </a:r>
            <a:r>
              <a:rPr b="1" lang="ru-RU" sz="2000">
                <a:latin typeface="Times New Roman"/>
                <a:ea typeface="Times New Roman"/>
                <a:cs typeface="Times New Roman"/>
                <a:sym typeface="Times New Roman"/>
              </a:rPr>
              <a:t> </a:t>
            </a:r>
            <a:r>
              <a:rPr b="1" baseline="30000" i="1" lang="ru-RU" sz="2000">
                <a:latin typeface="Times New Roman"/>
                <a:ea typeface="Times New Roman"/>
                <a:cs typeface="Times New Roman"/>
                <a:sym typeface="Times New Roman"/>
              </a:rPr>
              <a:t>pmax</a:t>
            </a:r>
            <a:r>
              <a:rPr b="1" i="1" lang="ru-RU" sz="2000">
                <a:latin typeface="Times New Roman"/>
                <a:ea typeface="Times New Roman"/>
                <a:cs typeface="Times New Roman"/>
                <a:sym typeface="Times New Roman"/>
              </a:rPr>
              <a:t> </a:t>
            </a:r>
            <a:r>
              <a:rPr i="1" lang="ru-RU" sz="2000">
                <a:latin typeface="Times New Roman"/>
                <a:ea typeface="Times New Roman"/>
                <a:cs typeface="Times New Roman"/>
                <a:sym typeface="Times New Roman"/>
              </a:rPr>
              <a:t>  </a:t>
            </a:r>
            <a:endParaRPr i="1" sz="2000">
              <a:latin typeface="Times New Roman"/>
              <a:ea typeface="Times New Roman"/>
              <a:cs typeface="Times New Roman"/>
              <a:sym typeface="Times New Roman"/>
            </a:endParaRPr>
          </a:p>
          <a:p>
            <a:pPr indent="-282575" lvl="0" marL="365125" rtl="0" algn="l">
              <a:spcBef>
                <a:spcPts val="600"/>
              </a:spcBef>
              <a:spcAft>
                <a:spcPts val="0"/>
              </a:spcAft>
              <a:buSzPts val="1600"/>
              <a:buNone/>
            </a:pPr>
            <a:r>
              <a:rPr lang="ru-RU" sz="2000">
                <a:latin typeface="Calibri"/>
                <a:ea typeface="Calibri"/>
                <a:cs typeface="Calibri"/>
                <a:sym typeface="Calibri"/>
              </a:rPr>
              <a:t>и нижнюю: </a:t>
            </a:r>
            <a:r>
              <a:rPr b="1" i="1" lang="ru-RU" sz="2000">
                <a:latin typeface="Times New Roman"/>
                <a:ea typeface="Times New Roman"/>
                <a:cs typeface="Times New Roman"/>
                <a:sym typeface="Times New Roman"/>
              </a:rPr>
              <a:t>R</a:t>
            </a:r>
            <a:r>
              <a:rPr b="1" baseline="-25000" i="1" lang="ru-RU" sz="2000">
                <a:latin typeface="Times New Roman"/>
                <a:ea typeface="Times New Roman"/>
                <a:cs typeface="Times New Roman"/>
                <a:sym typeface="Times New Roman"/>
              </a:rPr>
              <a:t>min</a:t>
            </a:r>
            <a:r>
              <a:rPr b="1" i="1" lang="ru-RU" sz="2000">
                <a:latin typeface="Times New Roman"/>
                <a:ea typeface="Times New Roman"/>
                <a:cs typeface="Times New Roman"/>
                <a:sym typeface="Times New Roman"/>
              </a:rPr>
              <a:t> = </a:t>
            </a:r>
            <a:r>
              <a:rPr b="1" lang="ru-RU" sz="2000">
                <a:latin typeface="Times New Roman"/>
                <a:ea typeface="Times New Roman"/>
                <a:cs typeface="Times New Roman"/>
                <a:sym typeface="Times New Roman"/>
              </a:rPr>
              <a:t>–</a:t>
            </a:r>
            <a:r>
              <a:rPr b="1" i="1" lang="ru-RU" sz="2000">
                <a:latin typeface="Times New Roman"/>
                <a:ea typeface="Times New Roman"/>
                <a:cs typeface="Times New Roman"/>
                <a:sym typeface="Times New Roman"/>
              </a:rPr>
              <a:t>R</a:t>
            </a:r>
            <a:r>
              <a:rPr b="1" baseline="-25000" i="1" lang="ru-RU" sz="2000">
                <a:latin typeface="Times New Roman"/>
                <a:ea typeface="Times New Roman"/>
                <a:cs typeface="Times New Roman"/>
                <a:sym typeface="Times New Roman"/>
              </a:rPr>
              <a:t>max</a:t>
            </a:r>
            <a:r>
              <a:rPr lang="ru-RU"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82575" lvl="0" marL="365125" rtl="0" algn="l">
              <a:spcBef>
                <a:spcPts val="600"/>
              </a:spcBef>
              <a:spcAft>
                <a:spcPts val="0"/>
              </a:spcAft>
              <a:buSzPts val="1600"/>
              <a:buNone/>
            </a:pPr>
            <a:r>
              <a:rPr lang="ru-RU" sz="2000">
                <a:latin typeface="Times New Roman"/>
                <a:ea typeface="Times New Roman"/>
                <a:cs typeface="Times New Roman"/>
                <a:sym typeface="Times New Roman"/>
              </a:rPr>
              <a:t>	</a:t>
            </a:r>
            <a:endParaRPr/>
          </a:p>
          <a:p>
            <a:pPr indent="-282575" lvl="0" marL="365125" rtl="0" algn="l">
              <a:spcBef>
                <a:spcPts val="600"/>
              </a:spcBef>
              <a:spcAft>
                <a:spcPts val="0"/>
              </a:spcAft>
              <a:buSzPts val="1600"/>
              <a:buNone/>
            </a:pPr>
            <a:r>
              <a:rPr i="1" lang="ru-RU" sz="2000">
                <a:latin typeface="Times New Roman"/>
                <a:ea typeface="Times New Roman"/>
                <a:cs typeface="Times New Roman"/>
                <a:sym typeface="Times New Roman"/>
              </a:rPr>
              <a:t>N = m * b</a:t>
            </a:r>
            <a:r>
              <a:rPr baseline="30000" i="1" lang="ru-RU" sz="2000">
                <a:latin typeface="Times New Roman"/>
                <a:ea typeface="Times New Roman"/>
                <a:cs typeface="Times New Roman"/>
                <a:sym typeface="Times New Roman"/>
              </a:rPr>
              <a:t>p</a:t>
            </a:r>
            <a:r>
              <a:rPr lang="ru-RU" sz="2000">
                <a:latin typeface="Times New Roman"/>
                <a:ea typeface="Times New Roman"/>
                <a:cs typeface="Times New Roman"/>
                <a:sym typeface="Times New Roman"/>
              </a:rPr>
              <a:t>; </a:t>
            </a:r>
            <a:endParaRPr/>
          </a:p>
          <a:p>
            <a:pPr indent="-282575" lvl="0" marL="365125" rtl="0" algn="l">
              <a:spcBef>
                <a:spcPts val="600"/>
              </a:spcBef>
              <a:spcAft>
                <a:spcPts val="0"/>
              </a:spcAft>
              <a:buSzPts val="1600"/>
              <a:buNone/>
            </a:pPr>
            <a:r>
              <a:rPr i="1" lang="ru-RU" sz="2000">
                <a:solidFill>
                  <a:srgbClr val="FF0000"/>
                </a:solidFill>
                <a:latin typeface="Times New Roman"/>
                <a:ea typeface="Times New Roman"/>
                <a:cs typeface="Times New Roman"/>
                <a:sym typeface="Times New Roman"/>
              </a:rPr>
              <a:t>m</a:t>
            </a:r>
            <a:r>
              <a:rPr baseline="-25000" i="1" lang="ru-RU" sz="2000">
                <a:solidFill>
                  <a:srgbClr val="FF0000"/>
                </a:solidFill>
                <a:latin typeface="Times New Roman"/>
                <a:ea typeface="Times New Roman"/>
                <a:cs typeface="Times New Roman"/>
                <a:sym typeface="Times New Roman"/>
              </a:rPr>
              <a:t>min </a:t>
            </a:r>
            <a:r>
              <a:rPr i="1" lang="ru-RU" sz="2000">
                <a:solidFill>
                  <a:srgbClr val="FF0000"/>
                </a:solidFill>
                <a:latin typeface="Times New Roman"/>
                <a:ea typeface="Times New Roman"/>
                <a:cs typeface="Times New Roman"/>
                <a:sym typeface="Times New Roman"/>
              </a:rPr>
              <a:t>= </a:t>
            </a:r>
            <a:r>
              <a:rPr lang="ru-RU" sz="2000">
                <a:solidFill>
                  <a:srgbClr val="FF0000"/>
                </a:solidFill>
                <a:latin typeface="Times New Roman"/>
                <a:ea typeface="Times New Roman"/>
                <a:cs typeface="Times New Roman"/>
                <a:sym typeface="Times New Roman"/>
              </a:rPr>
              <a:t>1</a:t>
            </a:r>
            <a:r>
              <a:rPr baseline="30000" i="1" lang="ru-RU" sz="2000">
                <a:solidFill>
                  <a:srgbClr val="FF0000"/>
                </a:solidFill>
                <a:latin typeface="Times New Roman"/>
                <a:ea typeface="Times New Roman"/>
                <a:cs typeface="Times New Roman"/>
                <a:sym typeface="Times New Roman"/>
              </a:rPr>
              <a:t> </a:t>
            </a:r>
            <a:r>
              <a:rPr lang="ru-RU" sz="2000">
                <a:solidFill>
                  <a:srgbClr val="FF0000"/>
                </a:solidFill>
                <a:latin typeface="Times New Roman"/>
                <a:ea typeface="Times New Roman"/>
                <a:cs typeface="Times New Roman"/>
                <a:sym typeface="Times New Roman"/>
              </a:rPr>
              <a:t>;</a:t>
            </a:r>
            <a:endParaRPr sz="2000">
              <a:solidFill>
                <a:srgbClr val="FF0000"/>
              </a:solidFill>
              <a:latin typeface="Times New Roman"/>
              <a:ea typeface="Times New Roman"/>
              <a:cs typeface="Times New Roman"/>
              <a:sym typeface="Times New Roman"/>
            </a:endParaRPr>
          </a:p>
          <a:p>
            <a:pPr indent="-282575" lvl="0" marL="365125" rtl="0" algn="l">
              <a:spcBef>
                <a:spcPts val="600"/>
              </a:spcBef>
              <a:spcAft>
                <a:spcPts val="0"/>
              </a:spcAft>
              <a:buSzPts val="1600"/>
              <a:buNone/>
            </a:pPr>
            <a:r>
              <a:rPr i="1" lang="ru-RU" sz="2000">
                <a:solidFill>
                  <a:srgbClr val="FF0000"/>
                </a:solidFill>
                <a:latin typeface="Times New Roman"/>
                <a:ea typeface="Times New Roman"/>
                <a:cs typeface="Times New Roman"/>
                <a:sym typeface="Times New Roman"/>
              </a:rPr>
              <a:t>m</a:t>
            </a:r>
            <a:r>
              <a:rPr baseline="-25000" i="1" lang="ru-RU" sz="2000">
                <a:solidFill>
                  <a:srgbClr val="FF0000"/>
                </a:solidFill>
                <a:latin typeface="Times New Roman"/>
                <a:ea typeface="Times New Roman"/>
                <a:cs typeface="Times New Roman"/>
                <a:sym typeface="Times New Roman"/>
              </a:rPr>
              <a:t>max</a:t>
            </a:r>
            <a:r>
              <a:rPr i="1" lang="ru-RU" sz="2000">
                <a:solidFill>
                  <a:srgbClr val="FF0000"/>
                </a:solidFill>
                <a:latin typeface="Times New Roman"/>
                <a:ea typeface="Times New Roman"/>
                <a:cs typeface="Times New Roman"/>
                <a:sym typeface="Times New Roman"/>
              </a:rPr>
              <a:t> = (</a:t>
            </a:r>
            <a:r>
              <a:rPr lang="ru-RU" sz="2000">
                <a:solidFill>
                  <a:srgbClr val="FF0000"/>
                </a:solidFill>
                <a:latin typeface="Times New Roman"/>
                <a:ea typeface="Times New Roman"/>
                <a:cs typeface="Times New Roman"/>
                <a:sym typeface="Times New Roman"/>
              </a:rPr>
              <a:t>2 </a:t>
            </a:r>
            <a:r>
              <a:rPr i="1" lang="ru-RU" sz="2000">
                <a:solidFill>
                  <a:srgbClr val="FF0000"/>
                </a:solidFill>
                <a:latin typeface="Times New Roman"/>
                <a:ea typeface="Times New Roman"/>
                <a:cs typeface="Times New Roman"/>
                <a:sym typeface="Times New Roman"/>
              </a:rPr>
              <a:t>– m</a:t>
            </a:r>
            <a:r>
              <a:rPr baseline="-25000" i="1" lang="ru-RU" sz="2000">
                <a:solidFill>
                  <a:srgbClr val="FF0000"/>
                </a:solidFill>
                <a:latin typeface="Times New Roman"/>
                <a:ea typeface="Times New Roman"/>
                <a:cs typeface="Times New Roman"/>
                <a:sym typeface="Times New Roman"/>
              </a:rPr>
              <a:t>min</a:t>
            </a:r>
            <a:r>
              <a:rPr i="1" lang="ru-RU" sz="2000">
                <a:solidFill>
                  <a:srgbClr val="FF0000"/>
                </a:solidFill>
                <a:latin typeface="Times New Roman"/>
                <a:ea typeface="Times New Roman"/>
                <a:cs typeface="Times New Roman"/>
                <a:sym typeface="Times New Roman"/>
              </a:rPr>
              <a:t> </a:t>
            </a:r>
            <a:r>
              <a:rPr lang="ru-RU" sz="2000">
                <a:solidFill>
                  <a:srgbClr val="FF0000"/>
                </a:solidFill>
                <a:latin typeface="Times New Roman"/>
                <a:ea typeface="Times New Roman"/>
                <a:cs typeface="Times New Roman"/>
                <a:sym typeface="Times New Roman"/>
              </a:rPr>
              <a:t>) = </a:t>
            </a:r>
            <a:r>
              <a:rPr i="1" lang="ru-RU" sz="2000">
                <a:solidFill>
                  <a:srgbClr val="FF0000"/>
                </a:solidFill>
                <a:latin typeface="Times New Roman"/>
                <a:ea typeface="Times New Roman"/>
                <a:cs typeface="Times New Roman"/>
                <a:sym typeface="Times New Roman"/>
              </a:rPr>
              <a:t>(b</a:t>
            </a:r>
            <a:r>
              <a:rPr baseline="30000" lang="ru-RU" sz="2000">
                <a:solidFill>
                  <a:srgbClr val="FF0000"/>
                </a:solidFill>
                <a:latin typeface="Times New Roman"/>
                <a:ea typeface="Times New Roman"/>
                <a:cs typeface="Times New Roman"/>
                <a:sym typeface="Times New Roman"/>
              </a:rPr>
              <a:t>1</a:t>
            </a:r>
            <a:r>
              <a:rPr i="1" lang="ru-RU" sz="2000">
                <a:solidFill>
                  <a:srgbClr val="FF0000"/>
                </a:solidFill>
                <a:latin typeface="Times New Roman"/>
                <a:ea typeface="Times New Roman"/>
                <a:cs typeface="Times New Roman"/>
                <a:sym typeface="Times New Roman"/>
              </a:rPr>
              <a:t>– b</a:t>
            </a:r>
            <a:r>
              <a:rPr baseline="30000" i="1" lang="ru-RU" sz="2000">
                <a:solidFill>
                  <a:srgbClr val="FF0000"/>
                </a:solidFill>
                <a:latin typeface="Times New Roman"/>
                <a:ea typeface="Times New Roman"/>
                <a:cs typeface="Times New Roman"/>
                <a:sym typeface="Times New Roman"/>
              </a:rPr>
              <a:t>–km</a:t>
            </a:r>
            <a:r>
              <a:rPr i="1" lang="ru-RU" sz="2000">
                <a:solidFill>
                  <a:srgbClr val="FF0000"/>
                </a:solidFill>
                <a:latin typeface="Times New Roman"/>
                <a:ea typeface="Times New Roman"/>
                <a:cs typeface="Times New Roman"/>
                <a:sym typeface="Times New Roman"/>
              </a:rPr>
              <a:t> </a:t>
            </a:r>
            <a:r>
              <a:rPr lang="ru-RU" sz="2000">
                <a:solidFill>
                  <a:srgbClr val="FF0000"/>
                </a:solidFill>
                <a:latin typeface="Times New Roman"/>
                <a:ea typeface="Times New Roman"/>
                <a:cs typeface="Times New Roman"/>
                <a:sym typeface="Times New Roman"/>
              </a:rPr>
              <a:t>);</a:t>
            </a:r>
            <a:endParaRPr/>
          </a:p>
          <a:p>
            <a:pPr indent="-282575" lvl="0" marL="365125" rtl="0" algn="l">
              <a:spcBef>
                <a:spcPts val="600"/>
              </a:spcBef>
              <a:spcAft>
                <a:spcPts val="0"/>
              </a:spcAft>
              <a:buSzPts val="1600"/>
              <a:buNone/>
            </a:pPr>
            <a:r>
              <a:rPr i="1" lang="ru-RU" sz="2000">
                <a:latin typeface="Times New Roman"/>
                <a:ea typeface="Times New Roman"/>
                <a:cs typeface="Times New Roman"/>
                <a:sym typeface="Times New Roman"/>
              </a:rPr>
              <a:t>p</a:t>
            </a:r>
            <a:r>
              <a:rPr baseline="-25000" i="1" lang="ru-RU" sz="2000">
                <a:latin typeface="Times New Roman"/>
                <a:ea typeface="Times New Roman"/>
                <a:cs typeface="Times New Roman"/>
                <a:sym typeface="Times New Roman"/>
              </a:rPr>
              <a:t>max </a:t>
            </a:r>
            <a:r>
              <a:rPr i="1" lang="ru-RU" sz="2000">
                <a:latin typeface="Times New Roman"/>
                <a:ea typeface="Times New Roman"/>
                <a:cs typeface="Times New Roman"/>
                <a:sym typeface="Times New Roman"/>
              </a:rPr>
              <a:t>=</a:t>
            </a:r>
            <a:r>
              <a:rPr lang="ru-RU" sz="2000">
                <a:latin typeface="Times New Roman"/>
                <a:ea typeface="Times New Roman"/>
                <a:cs typeface="Times New Roman"/>
                <a:sym typeface="Times New Roman"/>
              </a:rPr>
              <a:t> (</a:t>
            </a:r>
            <a:r>
              <a:rPr i="1" lang="ru-RU" sz="2000">
                <a:latin typeface="Times New Roman"/>
                <a:ea typeface="Times New Roman"/>
                <a:cs typeface="Times New Roman"/>
                <a:sym typeface="Times New Roman"/>
              </a:rPr>
              <a:t>b</a:t>
            </a:r>
            <a:r>
              <a:rPr baseline="30000" i="1" lang="ru-RU" sz="2000">
                <a:latin typeface="Times New Roman"/>
                <a:ea typeface="Times New Roman"/>
                <a:cs typeface="Times New Roman"/>
                <a:sym typeface="Times New Roman"/>
              </a:rPr>
              <a:t>kp-</a:t>
            </a:r>
            <a:r>
              <a:rPr baseline="30000" lang="ru-RU" sz="2000">
                <a:latin typeface="Times New Roman"/>
                <a:ea typeface="Times New Roman"/>
                <a:cs typeface="Times New Roman"/>
                <a:sym typeface="Times New Roman"/>
              </a:rPr>
              <a:t>1</a:t>
            </a:r>
            <a:r>
              <a:rPr lang="ru-RU" sz="2000">
                <a:latin typeface="Times New Roman"/>
                <a:ea typeface="Times New Roman"/>
                <a:cs typeface="Times New Roman"/>
                <a:sym typeface="Times New Roman"/>
              </a:rPr>
              <a:t>–1) ; </a:t>
            </a:r>
            <a:endParaRPr sz="2000">
              <a:latin typeface="Times New Roman"/>
              <a:ea typeface="Times New Roman"/>
              <a:cs typeface="Times New Roman"/>
              <a:sym typeface="Times New Roman"/>
            </a:endParaRPr>
          </a:p>
          <a:p>
            <a:pPr indent="-282575" lvl="0" marL="365125" rtl="0" algn="l">
              <a:spcBef>
                <a:spcPts val="600"/>
              </a:spcBef>
              <a:spcAft>
                <a:spcPts val="0"/>
              </a:spcAft>
              <a:buSzPts val="1600"/>
              <a:buNone/>
            </a:pPr>
            <a:r>
              <a:rPr i="1" lang="ru-RU" sz="2000">
                <a:latin typeface="Times New Roman"/>
                <a:ea typeface="Times New Roman"/>
                <a:cs typeface="Times New Roman"/>
                <a:sym typeface="Times New Roman"/>
              </a:rPr>
              <a:t>p</a:t>
            </a:r>
            <a:r>
              <a:rPr baseline="-25000" i="1" lang="ru-RU" sz="2000">
                <a:latin typeface="Times New Roman"/>
                <a:ea typeface="Times New Roman"/>
                <a:cs typeface="Times New Roman"/>
                <a:sym typeface="Times New Roman"/>
              </a:rPr>
              <a:t>min</a:t>
            </a:r>
            <a:r>
              <a:rPr i="1" lang="ru-RU" sz="2000">
                <a:latin typeface="Times New Roman"/>
                <a:ea typeface="Times New Roman"/>
                <a:cs typeface="Times New Roman"/>
                <a:sym typeface="Times New Roman"/>
              </a:rPr>
              <a:t> =</a:t>
            </a:r>
            <a:r>
              <a:rPr lang="ru-RU" sz="2000">
                <a:latin typeface="Times New Roman"/>
                <a:ea typeface="Times New Roman"/>
                <a:cs typeface="Times New Roman"/>
                <a:sym typeface="Times New Roman"/>
              </a:rPr>
              <a:t> -</a:t>
            </a:r>
            <a:r>
              <a:rPr i="1" lang="ru-RU" sz="2000">
                <a:latin typeface="Times New Roman"/>
                <a:ea typeface="Times New Roman"/>
                <a:cs typeface="Times New Roman"/>
                <a:sym typeface="Times New Roman"/>
              </a:rPr>
              <a:t>b</a:t>
            </a:r>
            <a:r>
              <a:rPr baseline="30000" lang="ru-RU" sz="2000">
                <a:latin typeface="Times New Roman"/>
                <a:ea typeface="Times New Roman"/>
                <a:cs typeface="Times New Roman"/>
                <a:sym typeface="Times New Roman"/>
              </a:rPr>
              <a:t>kp-1</a:t>
            </a:r>
            <a:r>
              <a:rPr lang="ru-RU" sz="2000">
                <a:latin typeface="Times New Roman"/>
                <a:ea typeface="Times New Roman"/>
                <a:cs typeface="Times New Roman"/>
                <a:sym typeface="Times New Roman"/>
              </a:rPr>
              <a:t> ;</a:t>
            </a:r>
            <a:endParaRPr/>
          </a:p>
          <a:p>
            <a:pPr indent="-282575" lvl="0" marL="365125" rtl="0" algn="l">
              <a:spcBef>
                <a:spcPts val="600"/>
              </a:spcBef>
              <a:spcAft>
                <a:spcPts val="0"/>
              </a:spcAft>
              <a:buSzPts val="16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5"/>
          <p:cNvSpPr txBox="1"/>
          <p:nvPr>
            <p:ph type="title"/>
          </p:nvPr>
        </p:nvSpPr>
        <p:spPr>
          <a:xfrm>
            <a:off x="1435100" y="-176734"/>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Точность представления чисел</a:t>
            </a:r>
            <a:endParaRPr/>
          </a:p>
        </p:txBody>
      </p:sp>
      <p:sp>
        <p:nvSpPr>
          <p:cNvPr id="615" name="Google Shape;615;p65"/>
          <p:cNvSpPr txBox="1"/>
          <p:nvPr>
            <p:ph idx="1" type="body"/>
          </p:nvPr>
        </p:nvSpPr>
        <p:spPr>
          <a:xfrm>
            <a:off x="1247775" y="723900"/>
            <a:ext cx="7499350" cy="6017468"/>
          </a:xfrm>
          <a:prstGeom prst="rect">
            <a:avLst/>
          </a:prstGeom>
          <a:noFill/>
          <a:ln>
            <a:noFill/>
          </a:ln>
        </p:spPr>
        <p:txBody>
          <a:bodyPr anchorCtr="0" anchor="t" bIns="45700" lIns="91425" spcFirstLastPara="1" rIns="91425" wrap="square" tIns="45700">
            <a:normAutofit fontScale="92500" lnSpcReduction="20000"/>
          </a:bodyPr>
          <a:lstStyle/>
          <a:p>
            <a:pPr indent="-6350" lvl="0" marL="88900" rtl="0" algn="just">
              <a:spcBef>
                <a:spcPts val="0"/>
              </a:spcBef>
              <a:spcAft>
                <a:spcPts val="0"/>
              </a:spcAft>
              <a:buSzPct val="80000"/>
              <a:buNone/>
            </a:pPr>
            <a:r>
              <a:rPr lang="ru-RU" sz="2400">
                <a:latin typeface="Calibri"/>
                <a:ea typeface="Calibri"/>
                <a:cs typeface="Calibri"/>
                <a:sym typeface="Calibri"/>
              </a:rPr>
              <a:t>Каждая десятичная дробь представляется в виде бесконечной двоичной дроби, что в условиях ограниченного формата приводит к возникновению погрешности. </a:t>
            </a:r>
            <a:endParaRPr/>
          </a:p>
          <a:p>
            <a:pPr indent="-282575" lvl="0" marL="365125" rtl="0" algn="just">
              <a:spcBef>
                <a:spcPts val="600"/>
              </a:spcBef>
              <a:spcAft>
                <a:spcPts val="0"/>
              </a:spcAft>
              <a:buSzPct val="80000"/>
              <a:buNone/>
            </a:pPr>
            <a:r>
              <a:rPr lang="ru-RU" sz="2400">
                <a:latin typeface="Calibri"/>
                <a:ea typeface="Calibri"/>
                <a:cs typeface="Calibri"/>
                <a:sym typeface="Calibri"/>
              </a:rPr>
              <a:t>Максимальная абсолютная погрешность имеет место в том случае, когда все отбрасываемые разряды равны единице. </a:t>
            </a:r>
            <a:endParaRPr/>
          </a:p>
          <a:p>
            <a:pPr indent="-282575" lvl="0" marL="365125" rtl="0" algn="just">
              <a:spcBef>
                <a:spcPts val="600"/>
              </a:spcBef>
              <a:spcAft>
                <a:spcPts val="0"/>
              </a:spcAft>
              <a:buSzPct val="79999"/>
              <a:buNone/>
            </a:pPr>
            <a:r>
              <a:rPr lang="ru-RU" sz="2600">
                <a:latin typeface="Calibri"/>
                <a:ea typeface="Calibri"/>
                <a:cs typeface="Calibri"/>
                <a:sym typeface="Calibri"/>
              </a:rPr>
              <a:t>                     </a:t>
            </a:r>
            <a:r>
              <a:rPr lang="ru-RU" sz="3500">
                <a:latin typeface="Calibri"/>
                <a:ea typeface="Calibri"/>
                <a:cs typeface="Calibri"/>
                <a:sym typeface="Calibri"/>
              </a:rPr>
              <a:t>0 . 10 ………110 111 …….1</a:t>
            </a:r>
            <a:endParaRPr/>
          </a:p>
          <a:p>
            <a:pPr indent="-282575" lvl="0" marL="365125" rtl="0" algn="just">
              <a:spcBef>
                <a:spcPts val="600"/>
              </a:spcBef>
              <a:spcAft>
                <a:spcPts val="0"/>
              </a:spcAft>
              <a:buSzPct val="80000"/>
              <a:buNone/>
            </a:pPr>
            <a:r>
              <a:rPr lang="ru-RU" sz="3500">
                <a:latin typeface="Arial"/>
                <a:ea typeface="Arial"/>
                <a:cs typeface="Arial"/>
                <a:sym typeface="Arial"/>
              </a:rPr>
              <a:t>                         </a:t>
            </a:r>
            <a:endParaRPr/>
          </a:p>
          <a:p>
            <a:pPr indent="-282575" lvl="0" marL="365125" rtl="0" algn="just">
              <a:spcBef>
                <a:spcPts val="600"/>
              </a:spcBef>
              <a:spcAft>
                <a:spcPts val="0"/>
              </a:spcAft>
              <a:buSzPct val="80000"/>
              <a:buNone/>
            </a:pPr>
            <a:r>
              <a:rPr lang="ru-RU" sz="3500">
                <a:latin typeface="Arial"/>
                <a:ea typeface="Arial"/>
                <a:cs typeface="Arial"/>
                <a:sym typeface="Arial"/>
              </a:rPr>
              <a:t>                         n           n+1   </a:t>
            </a:r>
            <a:r>
              <a:rPr lang="ru-RU" sz="3500"/>
              <a:t>∞</a:t>
            </a:r>
            <a:r>
              <a:rPr lang="ru-RU" sz="3500">
                <a:latin typeface="Arial"/>
                <a:ea typeface="Arial"/>
                <a:cs typeface="Arial"/>
                <a:sym typeface="Arial"/>
              </a:rPr>
              <a:t>     </a:t>
            </a:r>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rPr lang="ru-RU" sz="2800">
                <a:latin typeface="Arial"/>
                <a:ea typeface="Arial"/>
                <a:cs typeface="Arial"/>
                <a:sym typeface="Arial"/>
              </a:rPr>
              <a:t>где n- разрядность числа.</a:t>
            </a:r>
            <a:endParaRPr/>
          </a:p>
          <a:p>
            <a:pPr indent="-282575" lvl="0" marL="365125" rtl="0" algn="just">
              <a:spcBef>
                <a:spcPts val="600"/>
              </a:spcBef>
              <a:spcAft>
                <a:spcPts val="0"/>
              </a:spcAft>
              <a:buSzPct val="80000"/>
              <a:buNone/>
            </a:pPr>
            <a:r>
              <a:t/>
            </a:r>
            <a:endParaRPr sz="2800">
              <a:latin typeface="Arial"/>
              <a:ea typeface="Arial"/>
              <a:cs typeface="Arial"/>
              <a:sym typeface="Arial"/>
            </a:endParaRPr>
          </a:p>
          <a:p>
            <a:pPr indent="-282575" lvl="0" marL="365125" rtl="0" algn="just">
              <a:spcBef>
                <a:spcPts val="600"/>
              </a:spcBef>
              <a:spcAft>
                <a:spcPts val="0"/>
              </a:spcAft>
              <a:buSzPct val="80000"/>
              <a:buNone/>
            </a:pPr>
            <a:r>
              <a:t/>
            </a:r>
            <a:endParaRPr sz="2000">
              <a:latin typeface="Calibri"/>
              <a:ea typeface="Calibri"/>
              <a:cs typeface="Calibri"/>
              <a:sym typeface="Calibri"/>
            </a:endParaRPr>
          </a:p>
        </p:txBody>
      </p:sp>
      <p:sp>
        <p:nvSpPr>
          <p:cNvPr id="616" name="Google Shape;616;p65"/>
          <p:cNvSpPr txBox="1"/>
          <p:nvPr/>
        </p:nvSpPr>
        <p:spPr>
          <a:xfrm>
            <a:off x="2473325" y="4365625"/>
            <a:ext cx="5422900" cy="14398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latin typeface="Arial"/>
                <a:ea typeface="Arial"/>
                <a:cs typeface="Arial"/>
                <a:sym typeface="Arial"/>
              </a:rPr>
              <a:t> </a:t>
            </a:r>
            <a:endParaRPr/>
          </a:p>
        </p:txBody>
      </p:sp>
      <p:sp>
        <p:nvSpPr>
          <p:cNvPr id="617" name="Google Shape;617;p65"/>
          <p:cNvSpPr/>
          <p:nvPr/>
        </p:nvSpPr>
        <p:spPr>
          <a:xfrm flipH="1" rot="5400000">
            <a:off x="4175807" y="2600759"/>
            <a:ext cx="288330" cy="1944216"/>
          </a:xfrm>
          <a:prstGeom prst="lef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600"/>
              <a:t>Задача 1: </a:t>
            </a:r>
            <a:br>
              <a:rPr lang="ru-RU" sz="3600"/>
            </a:br>
            <a:r>
              <a:rPr lang="ru-RU" sz="2000">
                <a:latin typeface="Calibri"/>
                <a:ea typeface="Calibri"/>
                <a:cs typeface="Calibri"/>
                <a:sym typeface="Calibri"/>
              </a:rPr>
              <a:t>Определить погрешность представления числа 13.1 в машине с моделью памяти </a:t>
            </a:r>
            <a:r>
              <a:rPr i="1" lang="ru-RU" sz="2000">
                <a:latin typeface="Calibri"/>
                <a:ea typeface="Calibri"/>
                <a:cs typeface="Calibri"/>
                <a:sym typeface="Calibri"/>
              </a:rPr>
              <a:t>N</a:t>
            </a:r>
            <a:r>
              <a:rPr baseline="-25000" i="1" lang="ru-RU" sz="2000">
                <a:latin typeface="Calibri"/>
                <a:ea typeface="Calibri"/>
                <a:cs typeface="Calibri"/>
                <a:sym typeface="Calibri"/>
              </a:rPr>
              <a:t>p</a:t>
            </a:r>
            <a:r>
              <a:rPr baseline="-25000" lang="ru-RU" sz="2000">
                <a:latin typeface="Calibri"/>
                <a:ea typeface="Calibri"/>
                <a:cs typeface="Calibri"/>
                <a:sym typeface="Calibri"/>
              </a:rPr>
              <a:t> </a:t>
            </a:r>
            <a:r>
              <a:rPr lang="ru-RU" sz="2000">
                <a:latin typeface="Calibri"/>
                <a:ea typeface="Calibri"/>
                <a:cs typeface="Calibri"/>
                <a:sym typeface="Calibri"/>
              </a:rPr>
              <a:t>= 6, </a:t>
            </a:r>
            <a:r>
              <a:rPr i="1" lang="ru-RU" sz="2000">
                <a:latin typeface="Calibri"/>
                <a:ea typeface="Calibri"/>
                <a:cs typeface="Calibri"/>
                <a:sym typeface="Calibri"/>
              </a:rPr>
              <a:t>N</a:t>
            </a:r>
            <a:r>
              <a:rPr baseline="-25000" i="1" lang="ru-RU" sz="2000">
                <a:latin typeface="Calibri"/>
                <a:ea typeface="Calibri"/>
                <a:cs typeface="Calibri"/>
                <a:sym typeface="Calibri"/>
              </a:rPr>
              <a:t>m</a:t>
            </a:r>
            <a:r>
              <a:rPr baseline="-25000" lang="ru-RU" sz="2000">
                <a:latin typeface="Calibri"/>
                <a:ea typeface="Calibri"/>
                <a:cs typeface="Calibri"/>
                <a:sym typeface="Calibri"/>
              </a:rPr>
              <a:t> </a:t>
            </a:r>
            <a:r>
              <a:rPr lang="ru-RU" sz="2000">
                <a:latin typeface="Calibri"/>
                <a:ea typeface="Calibri"/>
                <a:cs typeface="Calibri"/>
                <a:sym typeface="Calibri"/>
              </a:rPr>
              <a:t>= 8 .</a:t>
            </a:r>
            <a:endParaRPr/>
          </a:p>
        </p:txBody>
      </p:sp>
      <p:sp>
        <p:nvSpPr>
          <p:cNvPr id="623" name="Google Shape;623;p66"/>
          <p:cNvSpPr txBox="1"/>
          <p:nvPr>
            <p:ph idx="1" type="body"/>
          </p:nvPr>
        </p:nvSpPr>
        <p:spPr>
          <a:xfrm>
            <a:off x="1435100" y="1447800"/>
            <a:ext cx="7499350" cy="1052506"/>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13.1</a:t>
            </a:r>
            <a:r>
              <a:rPr baseline="-25000" lang="ru-RU" sz="2000">
                <a:latin typeface="Calibri"/>
                <a:ea typeface="Calibri"/>
                <a:cs typeface="Calibri"/>
                <a:sym typeface="Calibri"/>
              </a:rPr>
              <a:t>(10)</a:t>
            </a:r>
            <a:r>
              <a:rPr lang="ru-RU" sz="2000">
                <a:latin typeface="Calibri"/>
                <a:ea typeface="Calibri"/>
                <a:cs typeface="Calibri"/>
                <a:sym typeface="Calibri"/>
              </a:rPr>
              <a:t>= 1101.000110…</a:t>
            </a:r>
            <a:r>
              <a:rPr baseline="-25000" lang="ru-RU" sz="2000">
                <a:latin typeface="Calibri"/>
                <a:ea typeface="Calibri"/>
                <a:cs typeface="Calibri"/>
                <a:sym typeface="Calibri"/>
              </a:rPr>
              <a:t>(2)</a:t>
            </a:r>
            <a:r>
              <a:rPr lang="ru-RU" sz="2000">
                <a:latin typeface="Calibri"/>
                <a:ea typeface="Calibri"/>
                <a:cs typeface="Calibri"/>
                <a:sym typeface="Calibri"/>
              </a:rPr>
              <a:t> = 1.101000110 * 2</a:t>
            </a:r>
            <a:r>
              <a:rPr baseline="30000" lang="ru-RU" sz="2000">
                <a:latin typeface="Calibri"/>
                <a:ea typeface="Calibri"/>
                <a:cs typeface="Calibri"/>
                <a:sym typeface="Calibri"/>
              </a:rPr>
              <a:t>3</a:t>
            </a:r>
            <a:endParaRPr/>
          </a:p>
          <a:p>
            <a:pPr indent="-282575" lvl="0" marL="365125" rtl="0" algn="l">
              <a:spcBef>
                <a:spcPts val="600"/>
              </a:spcBef>
              <a:spcAft>
                <a:spcPts val="0"/>
              </a:spcAft>
              <a:buSzPts val="1600"/>
              <a:buNone/>
            </a:pPr>
            <a:r>
              <a:rPr lang="ru-RU" sz="2000">
                <a:latin typeface="Calibri"/>
                <a:ea typeface="Calibri"/>
                <a:cs typeface="Calibri"/>
                <a:sym typeface="Calibri"/>
              </a:rPr>
              <a:t>В заданную разрядную сетку мы сможем записать это число так:</a:t>
            </a:r>
            <a:endParaRPr/>
          </a:p>
        </p:txBody>
      </p:sp>
      <p:sp>
        <p:nvSpPr>
          <p:cNvPr id="624" name="Google Shape;624;p66"/>
          <p:cNvSpPr/>
          <p:nvPr/>
        </p:nvSpPr>
        <p:spPr>
          <a:xfrm>
            <a:off x="2000232"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25" name="Google Shape;625;p66"/>
          <p:cNvSpPr/>
          <p:nvPr/>
        </p:nvSpPr>
        <p:spPr>
          <a:xfrm>
            <a:off x="2285984"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26" name="Google Shape;626;p66"/>
          <p:cNvSpPr/>
          <p:nvPr/>
        </p:nvSpPr>
        <p:spPr>
          <a:xfrm>
            <a:off x="2571736"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27" name="Google Shape;627;p66"/>
          <p:cNvSpPr/>
          <p:nvPr/>
        </p:nvSpPr>
        <p:spPr>
          <a:xfrm>
            <a:off x="2857488"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28" name="Google Shape;628;p66"/>
          <p:cNvSpPr/>
          <p:nvPr/>
        </p:nvSpPr>
        <p:spPr>
          <a:xfrm>
            <a:off x="3143240"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29" name="Google Shape;629;p66"/>
          <p:cNvSpPr/>
          <p:nvPr/>
        </p:nvSpPr>
        <p:spPr>
          <a:xfrm>
            <a:off x="3428992"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0" name="Google Shape;630;p66"/>
          <p:cNvSpPr/>
          <p:nvPr/>
        </p:nvSpPr>
        <p:spPr>
          <a:xfrm>
            <a:off x="3714744"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1" name="Google Shape;631;p66"/>
          <p:cNvSpPr/>
          <p:nvPr/>
        </p:nvSpPr>
        <p:spPr>
          <a:xfrm>
            <a:off x="4000496"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2" name="Google Shape;632;p66"/>
          <p:cNvSpPr/>
          <p:nvPr/>
        </p:nvSpPr>
        <p:spPr>
          <a:xfrm>
            <a:off x="4286248"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33" name="Google Shape;633;p66"/>
          <p:cNvSpPr/>
          <p:nvPr/>
        </p:nvSpPr>
        <p:spPr>
          <a:xfrm>
            <a:off x="4572000"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4" name="Google Shape;634;p66"/>
          <p:cNvSpPr/>
          <p:nvPr/>
        </p:nvSpPr>
        <p:spPr>
          <a:xfrm>
            <a:off x="4857752"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35" name="Google Shape;635;p66"/>
          <p:cNvSpPr/>
          <p:nvPr/>
        </p:nvSpPr>
        <p:spPr>
          <a:xfrm>
            <a:off x="5143504"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36" name="Google Shape;636;p66"/>
          <p:cNvSpPr/>
          <p:nvPr/>
        </p:nvSpPr>
        <p:spPr>
          <a:xfrm>
            <a:off x="5429256"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0</a:t>
            </a:r>
            <a:endParaRPr/>
          </a:p>
        </p:txBody>
      </p:sp>
      <p:sp>
        <p:nvSpPr>
          <p:cNvPr id="637" name="Google Shape;637;p66"/>
          <p:cNvSpPr/>
          <p:nvPr/>
        </p:nvSpPr>
        <p:spPr>
          <a:xfrm>
            <a:off x="5715008"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8" name="Google Shape;638;p66"/>
          <p:cNvSpPr/>
          <p:nvPr/>
        </p:nvSpPr>
        <p:spPr>
          <a:xfrm>
            <a:off x="6000760" y="2714620"/>
            <a:ext cx="285752" cy="285752"/>
          </a:xfrm>
          <a:prstGeom prst="rect">
            <a:avLst/>
          </a:prstGeom>
          <a:noFill/>
          <a:ln cap="flat" cmpd="sng" w="25400">
            <a:solidFill>
              <a:srgbClr val="286979"/>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1800">
                <a:solidFill>
                  <a:schemeClr val="dk1"/>
                </a:solidFill>
                <a:latin typeface="Arial"/>
                <a:ea typeface="Arial"/>
                <a:cs typeface="Arial"/>
                <a:sym typeface="Arial"/>
              </a:rPr>
              <a:t>1</a:t>
            </a:r>
            <a:endParaRPr/>
          </a:p>
        </p:txBody>
      </p:sp>
      <p:sp>
        <p:nvSpPr>
          <p:cNvPr id="639" name="Google Shape;639;p66"/>
          <p:cNvSpPr txBox="1"/>
          <p:nvPr/>
        </p:nvSpPr>
        <p:spPr>
          <a:xfrm>
            <a:off x="6000760" y="2357430"/>
            <a:ext cx="2984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0</a:t>
            </a:r>
            <a:endParaRPr/>
          </a:p>
        </p:txBody>
      </p:sp>
      <p:sp>
        <p:nvSpPr>
          <p:cNvPr id="640" name="Google Shape;640;p66"/>
          <p:cNvSpPr txBox="1"/>
          <p:nvPr/>
        </p:nvSpPr>
        <p:spPr>
          <a:xfrm>
            <a:off x="4000496" y="2357430"/>
            <a:ext cx="2984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7</a:t>
            </a:r>
            <a:endParaRPr/>
          </a:p>
        </p:txBody>
      </p:sp>
      <p:sp>
        <p:nvSpPr>
          <p:cNvPr id="641" name="Google Shape;641;p66"/>
          <p:cNvSpPr txBox="1"/>
          <p:nvPr/>
        </p:nvSpPr>
        <p:spPr>
          <a:xfrm>
            <a:off x="2285984" y="2357430"/>
            <a:ext cx="4122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13</a:t>
            </a:r>
            <a:endParaRPr/>
          </a:p>
        </p:txBody>
      </p:sp>
      <p:sp>
        <p:nvSpPr>
          <p:cNvPr id="642" name="Google Shape;642;p66"/>
          <p:cNvSpPr txBox="1"/>
          <p:nvPr/>
        </p:nvSpPr>
        <p:spPr>
          <a:xfrm>
            <a:off x="1357290" y="3429000"/>
            <a:ext cx="124264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Знак числа</a:t>
            </a:r>
            <a:endParaRPr/>
          </a:p>
        </p:txBody>
      </p:sp>
      <p:sp>
        <p:nvSpPr>
          <p:cNvPr id="643" name="Google Shape;643;p66"/>
          <p:cNvSpPr txBox="1"/>
          <p:nvPr/>
        </p:nvSpPr>
        <p:spPr>
          <a:xfrm>
            <a:off x="2714612" y="3357562"/>
            <a:ext cx="991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Порядок</a:t>
            </a:r>
            <a:endParaRPr/>
          </a:p>
        </p:txBody>
      </p:sp>
      <p:sp>
        <p:nvSpPr>
          <p:cNvPr id="644" name="Google Shape;644;p66"/>
          <p:cNvSpPr txBox="1"/>
          <p:nvPr/>
        </p:nvSpPr>
        <p:spPr>
          <a:xfrm>
            <a:off x="4572000" y="3357562"/>
            <a:ext cx="11151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Мантисса</a:t>
            </a:r>
            <a:endParaRPr/>
          </a:p>
        </p:txBody>
      </p:sp>
      <p:cxnSp>
        <p:nvCxnSpPr>
          <p:cNvPr id="645" name="Google Shape;645;p66"/>
          <p:cNvCxnSpPr>
            <a:stCxn id="642" idx="0"/>
            <a:endCxn id="624" idx="2"/>
          </p:cNvCxnSpPr>
          <p:nvPr/>
        </p:nvCxnSpPr>
        <p:spPr>
          <a:xfrm flipH="1" rot="10800000">
            <a:off x="1978614" y="3000300"/>
            <a:ext cx="164400" cy="428700"/>
          </a:xfrm>
          <a:prstGeom prst="straightConnector1">
            <a:avLst/>
          </a:prstGeom>
          <a:noFill/>
          <a:ln cap="flat" cmpd="sng" w="9525">
            <a:solidFill>
              <a:schemeClr val="accent1"/>
            </a:solidFill>
            <a:prstDash val="solid"/>
            <a:round/>
            <a:headEnd len="sm" w="sm" type="none"/>
            <a:tailEnd len="med" w="med" type="stealth"/>
          </a:ln>
        </p:spPr>
      </p:cxnSp>
      <p:sp>
        <p:nvSpPr>
          <p:cNvPr id="646" name="Google Shape;646;p66"/>
          <p:cNvSpPr/>
          <p:nvPr/>
        </p:nvSpPr>
        <p:spPr>
          <a:xfrm rot="-5400000">
            <a:off x="2921535" y="2364821"/>
            <a:ext cx="431564" cy="1702666"/>
          </a:xfrm>
          <a:prstGeom prst="leftBrace">
            <a:avLst>
              <a:gd fmla="val 41060" name="adj1"/>
              <a:gd fmla="val 48338"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647" name="Google Shape;647;p66"/>
          <p:cNvSpPr/>
          <p:nvPr/>
        </p:nvSpPr>
        <p:spPr>
          <a:xfrm rot="-5400000">
            <a:off x="4927722" y="2073146"/>
            <a:ext cx="431564" cy="2286016"/>
          </a:xfrm>
          <a:prstGeom prst="leftBrace">
            <a:avLst>
              <a:gd fmla="val 41060" name="adj1"/>
              <a:gd fmla="val 48338"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648" name="Google Shape;648;p66"/>
          <p:cNvSpPr txBox="1"/>
          <p:nvPr/>
        </p:nvSpPr>
        <p:spPr>
          <a:xfrm>
            <a:off x="1643042" y="4214818"/>
            <a:ext cx="7143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При чтении числа из разрядной сетки и его денормализации получим:</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1101.00011</a:t>
            </a:r>
            <a:r>
              <a:rPr baseline="-25000" lang="ru-RU" sz="1800">
                <a:solidFill>
                  <a:schemeClr val="dk1"/>
                </a:solidFill>
                <a:latin typeface="Calibri"/>
                <a:ea typeface="Calibri"/>
                <a:cs typeface="Calibri"/>
                <a:sym typeface="Calibri"/>
              </a:rPr>
              <a:t>(2) </a:t>
            </a:r>
            <a:r>
              <a:rPr lang="ru-RU" sz="1800">
                <a:solidFill>
                  <a:schemeClr val="dk1"/>
                </a:solidFill>
                <a:latin typeface="Calibri"/>
                <a:ea typeface="Calibri"/>
                <a:cs typeface="Calibri"/>
                <a:sym typeface="Calibri"/>
              </a:rPr>
              <a:t>= 13.09375</a:t>
            </a:r>
            <a:r>
              <a:rPr baseline="-25000" lang="ru-RU" sz="1800">
                <a:solidFill>
                  <a:schemeClr val="dk1"/>
                </a:solidFill>
                <a:latin typeface="Calibri"/>
                <a:ea typeface="Calibri"/>
                <a:cs typeface="Calibri"/>
                <a:sym typeface="Calibri"/>
              </a:rPr>
              <a:t>(10)</a:t>
            </a:r>
            <a:r>
              <a:rPr lang="ru-RU"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Абсолютная погрешность представления = 13.1 – 13.09375 = 0.00625</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7"/>
          <p:cNvSpPr txBox="1"/>
          <p:nvPr>
            <p:ph type="title"/>
          </p:nvPr>
        </p:nvSpPr>
        <p:spPr>
          <a:xfrm>
            <a:off x="1435100" y="274638"/>
            <a:ext cx="7499350" cy="122553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600"/>
              <a:t>Задача </a:t>
            </a:r>
            <a:r>
              <a:rPr lang="ru-RU" sz="3600">
                <a:latin typeface="Calibri"/>
                <a:ea typeface="Calibri"/>
                <a:cs typeface="Calibri"/>
                <a:sym typeface="Calibri"/>
              </a:rPr>
              <a:t>2: </a:t>
            </a:r>
            <a:br>
              <a:rPr lang="ru-RU" sz="3600">
                <a:latin typeface="Calibri"/>
                <a:ea typeface="Calibri"/>
                <a:cs typeface="Calibri"/>
                <a:sym typeface="Calibri"/>
              </a:rPr>
            </a:br>
            <a:r>
              <a:rPr lang="ru-RU" sz="2200">
                <a:latin typeface="Calibri"/>
                <a:ea typeface="Calibri"/>
                <a:cs typeface="Calibri"/>
                <a:sym typeface="Calibri"/>
              </a:rPr>
              <a:t>Сколько раз можно делить единицу пополам в машине с моделью вещественной арифметики: </a:t>
            </a:r>
            <a:r>
              <a:rPr i="1" lang="ru-RU" sz="2200">
                <a:latin typeface="Calibri"/>
                <a:ea typeface="Calibri"/>
                <a:cs typeface="Calibri"/>
                <a:sym typeface="Calibri"/>
              </a:rPr>
              <a:t>N</a:t>
            </a:r>
            <a:r>
              <a:rPr baseline="-25000" i="1" lang="ru-RU" sz="2200">
                <a:latin typeface="Calibri"/>
                <a:ea typeface="Calibri"/>
                <a:cs typeface="Calibri"/>
                <a:sym typeface="Calibri"/>
              </a:rPr>
              <a:t>p </a:t>
            </a:r>
            <a:r>
              <a:rPr lang="ru-RU" sz="2200">
                <a:latin typeface="Calibri"/>
                <a:ea typeface="Calibri"/>
                <a:cs typeface="Calibri"/>
                <a:sym typeface="Calibri"/>
              </a:rPr>
              <a:t>= 7, </a:t>
            </a:r>
            <a:r>
              <a:rPr i="1" lang="ru-RU" sz="2200">
                <a:latin typeface="Calibri"/>
                <a:ea typeface="Calibri"/>
                <a:cs typeface="Calibri"/>
                <a:sym typeface="Calibri"/>
              </a:rPr>
              <a:t>N</a:t>
            </a:r>
            <a:r>
              <a:rPr baseline="-25000" i="1" lang="ru-RU" sz="2200">
                <a:latin typeface="Calibri"/>
                <a:ea typeface="Calibri"/>
                <a:cs typeface="Calibri"/>
                <a:sym typeface="Calibri"/>
              </a:rPr>
              <a:t>m</a:t>
            </a:r>
            <a:r>
              <a:rPr baseline="-25000" lang="ru-RU" sz="2200">
                <a:latin typeface="Calibri"/>
                <a:ea typeface="Calibri"/>
                <a:cs typeface="Calibri"/>
                <a:sym typeface="Calibri"/>
              </a:rPr>
              <a:t> </a:t>
            </a:r>
            <a:r>
              <a:rPr lang="ru-RU" sz="2200">
                <a:latin typeface="Calibri"/>
                <a:ea typeface="Calibri"/>
                <a:cs typeface="Calibri"/>
                <a:sym typeface="Calibri"/>
              </a:rPr>
              <a:t>= 10?</a:t>
            </a:r>
            <a:endParaRPr/>
          </a:p>
        </p:txBody>
      </p:sp>
      <p:sp>
        <p:nvSpPr>
          <p:cNvPr id="654" name="Google Shape;654;p67"/>
          <p:cNvSpPr txBox="1"/>
          <p:nvPr>
            <p:ph idx="1" type="body"/>
          </p:nvPr>
        </p:nvSpPr>
        <p:spPr>
          <a:xfrm>
            <a:off x="1435100" y="1500174"/>
            <a:ext cx="7499350" cy="4748226"/>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Эту задачу можно перефразировать следующим образом:</a:t>
            </a:r>
            <a:endParaRPr/>
          </a:p>
          <a:p>
            <a:pPr indent="-282575" lvl="0" marL="365125" rtl="0" algn="l">
              <a:spcBef>
                <a:spcPts val="600"/>
              </a:spcBef>
              <a:spcAft>
                <a:spcPts val="0"/>
              </a:spcAft>
              <a:buSzPts val="1600"/>
              <a:buNone/>
            </a:pPr>
            <a:r>
              <a:rPr lang="ru-RU" sz="2000">
                <a:latin typeface="Calibri"/>
                <a:ea typeface="Calibri"/>
                <a:cs typeface="Calibri"/>
                <a:sym typeface="Calibri"/>
              </a:rPr>
              <a:t>Какое минимальное число вида 2</a:t>
            </a:r>
            <a:r>
              <a:rPr baseline="30000" lang="ru-RU" sz="2000">
                <a:latin typeface="Calibri"/>
                <a:ea typeface="Calibri"/>
                <a:cs typeface="Calibri"/>
                <a:sym typeface="Calibri"/>
              </a:rPr>
              <a:t>-k</a:t>
            </a:r>
            <a:r>
              <a:rPr lang="ru-RU" sz="2000">
                <a:latin typeface="Calibri"/>
                <a:ea typeface="Calibri"/>
                <a:cs typeface="Calibri"/>
                <a:sym typeface="Calibri"/>
              </a:rPr>
              <a:t> можно записать в разрядную сетку с </a:t>
            </a:r>
            <a:r>
              <a:rPr i="1" lang="ru-RU" sz="2000">
                <a:latin typeface="Calibri"/>
                <a:ea typeface="Calibri"/>
                <a:cs typeface="Calibri"/>
                <a:sym typeface="Calibri"/>
              </a:rPr>
              <a:t>N</a:t>
            </a:r>
            <a:r>
              <a:rPr baseline="-25000" i="1" lang="ru-RU" sz="2000">
                <a:latin typeface="Calibri"/>
                <a:ea typeface="Calibri"/>
                <a:cs typeface="Calibri"/>
                <a:sym typeface="Calibri"/>
              </a:rPr>
              <a:t>p </a:t>
            </a:r>
            <a:r>
              <a:rPr i="1" lang="ru-RU" sz="2000">
                <a:latin typeface="Calibri"/>
                <a:ea typeface="Calibri"/>
                <a:cs typeface="Calibri"/>
                <a:sym typeface="Calibri"/>
              </a:rPr>
              <a:t> </a:t>
            </a:r>
            <a:r>
              <a:rPr lang="ru-RU" sz="2000">
                <a:latin typeface="Calibri"/>
                <a:ea typeface="Calibri"/>
                <a:cs typeface="Calibri"/>
                <a:sym typeface="Calibri"/>
              </a:rPr>
              <a:t>количеством разрядов под порядок и </a:t>
            </a:r>
            <a:r>
              <a:rPr i="1" lang="ru-RU" sz="2000">
                <a:latin typeface="Calibri"/>
                <a:ea typeface="Calibri"/>
                <a:cs typeface="Calibri"/>
                <a:sym typeface="Calibri"/>
              </a:rPr>
              <a:t>N</a:t>
            </a:r>
            <a:r>
              <a:rPr baseline="-25000" i="1" lang="ru-RU" sz="2000">
                <a:latin typeface="Calibri"/>
                <a:ea typeface="Calibri"/>
                <a:cs typeface="Calibri"/>
                <a:sym typeface="Calibri"/>
              </a:rPr>
              <a:t>m</a:t>
            </a:r>
            <a:r>
              <a:rPr i="1" lang="ru-RU" sz="2000">
                <a:latin typeface="Calibri"/>
                <a:ea typeface="Calibri"/>
                <a:cs typeface="Calibri"/>
                <a:sym typeface="Calibri"/>
              </a:rPr>
              <a:t> </a:t>
            </a:r>
            <a:r>
              <a:rPr lang="ru-RU" sz="2000">
                <a:latin typeface="Calibri"/>
                <a:ea typeface="Calibri"/>
                <a:cs typeface="Calibri"/>
                <a:sym typeface="Calibri"/>
              </a:rPr>
              <a:t>разрядами, отведенными под хранение мантиссы?</a:t>
            </a:r>
            <a:endParaRPr/>
          </a:p>
          <a:p>
            <a:pPr indent="-282575" lvl="0" marL="365125" rtl="0" algn="l">
              <a:spcBef>
                <a:spcPts val="600"/>
              </a:spcBef>
              <a:spcAft>
                <a:spcPts val="0"/>
              </a:spcAft>
              <a:buSzPts val="1600"/>
              <a:buNone/>
            </a:pPr>
            <a:r>
              <a:rPr lang="ru-RU" sz="2000">
                <a:latin typeface="Calibri"/>
                <a:ea typeface="Calibri"/>
                <a:cs typeface="Calibri"/>
                <a:sym typeface="Calibri"/>
              </a:rPr>
              <a:t>Такое число в двоичном представлении имеет вид:</a:t>
            </a:r>
            <a:endParaRPr/>
          </a:p>
          <a:p>
            <a:pPr indent="-282575" lvl="0" marL="365125" rtl="0" algn="l">
              <a:spcBef>
                <a:spcPts val="600"/>
              </a:spcBef>
              <a:spcAft>
                <a:spcPts val="0"/>
              </a:spcAft>
              <a:buSzPts val="1600"/>
              <a:buNone/>
            </a:pPr>
            <a:r>
              <a:rPr lang="ru-RU" sz="2000">
                <a:latin typeface="Calibri"/>
                <a:ea typeface="Calibri"/>
                <a:cs typeface="Calibri"/>
                <a:sym typeface="Calibri"/>
              </a:rPr>
              <a:t>0.0000…01 = 1.000 * 2</a:t>
            </a:r>
            <a:r>
              <a:rPr baseline="30000" lang="ru-RU" sz="2000">
                <a:latin typeface="Calibri"/>
                <a:ea typeface="Calibri"/>
                <a:cs typeface="Calibri"/>
                <a:sym typeface="Calibri"/>
              </a:rPr>
              <a:t>-k</a:t>
            </a:r>
            <a:endParaRPr baseline="30000"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Следовательно, под мантиссу не требуется памяти, нужно только определить, какой максимальный по модулю порядок мы можем записать в </a:t>
            </a:r>
            <a:r>
              <a:rPr i="1" lang="ru-RU" sz="2000">
                <a:latin typeface="Calibri"/>
                <a:ea typeface="Calibri"/>
                <a:cs typeface="Calibri"/>
                <a:sym typeface="Calibri"/>
              </a:rPr>
              <a:t>N</a:t>
            </a:r>
            <a:r>
              <a:rPr baseline="-25000" i="1" lang="ru-RU" sz="2000">
                <a:latin typeface="Calibri"/>
                <a:ea typeface="Calibri"/>
                <a:cs typeface="Calibri"/>
                <a:sym typeface="Calibri"/>
              </a:rPr>
              <a:t>p</a:t>
            </a:r>
            <a:r>
              <a:rPr i="1" lang="ru-RU" sz="2000">
                <a:latin typeface="Calibri"/>
                <a:ea typeface="Calibri"/>
                <a:cs typeface="Calibri"/>
                <a:sym typeface="Calibri"/>
              </a:rPr>
              <a:t> </a:t>
            </a:r>
            <a:r>
              <a:rPr lang="ru-RU" sz="2000">
                <a:latin typeface="Calibri"/>
                <a:ea typeface="Calibri"/>
                <a:cs typeface="Calibri"/>
                <a:sym typeface="Calibri"/>
              </a:rPr>
              <a:t>разрядов. </a:t>
            </a:r>
            <a:endParaRPr/>
          </a:p>
          <a:p>
            <a:pPr indent="-282575" lvl="0" marL="365125" rtl="0" algn="l">
              <a:spcBef>
                <a:spcPts val="600"/>
              </a:spcBef>
              <a:spcAft>
                <a:spcPts val="0"/>
              </a:spcAft>
              <a:buSzPts val="1600"/>
              <a:buNone/>
            </a:pPr>
            <a:r>
              <a:rPr lang="ru-RU" sz="2000">
                <a:latin typeface="Calibri"/>
                <a:ea typeface="Calibri"/>
                <a:cs typeface="Calibri"/>
                <a:sym typeface="Calibri"/>
              </a:rPr>
              <a:t>Порядок – знаковое целое число, поэтому –k = –2</a:t>
            </a:r>
            <a:r>
              <a:rPr baseline="30000" lang="ru-RU" sz="2000">
                <a:latin typeface="Calibri"/>
                <a:ea typeface="Calibri"/>
                <a:cs typeface="Calibri"/>
                <a:sym typeface="Calibri"/>
              </a:rPr>
              <a:t>Np–1</a:t>
            </a:r>
            <a:r>
              <a:rPr lang="ru-RU" sz="2000">
                <a:latin typeface="Calibri"/>
                <a:ea typeface="Calibri"/>
                <a:cs typeface="Calibri"/>
                <a:sym typeface="Calibri"/>
              </a:rPr>
              <a:t>= –2</a:t>
            </a:r>
            <a:r>
              <a:rPr baseline="30000" lang="ru-RU" sz="2000">
                <a:latin typeface="Calibri"/>
                <a:ea typeface="Calibri"/>
                <a:cs typeface="Calibri"/>
                <a:sym typeface="Calibri"/>
              </a:rPr>
              <a:t>7–1 </a:t>
            </a:r>
            <a:endParaRPr/>
          </a:p>
          <a:p>
            <a:pPr indent="-282575" lvl="0" marL="365125" rtl="0" algn="l">
              <a:spcBef>
                <a:spcPts val="600"/>
              </a:spcBef>
              <a:spcAft>
                <a:spcPts val="0"/>
              </a:spcAft>
              <a:buSzPts val="1600"/>
              <a:buNone/>
            </a:pPr>
            <a:r>
              <a:rPr lang="ru-RU" sz="2000">
                <a:latin typeface="Calibri"/>
                <a:ea typeface="Calibri"/>
                <a:cs typeface="Calibri"/>
                <a:sym typeface="Calibri"/>
              </a:rPr>
              <a:t>k = 2</a:t>
            </a:r>
            <a:r>
              <a:rPr baseline="30000" lang="ru-RU" sz="2000">
                <a:latin typeface="Calibri"/>
                <a:ea typeface="Calibri"/>
                <a:cs typeface="Calibri"/>
                <a:sym typeface="Calibri"/>
              </a:rPr>
              <a:t>6</a:t>
            </a:r>
            <a:r>
              <a:rPr lang="ru-RU" sz="2000">
                <a:latin typeface="Calibri"/>
                <a:ea typeface="Calibri"/>
                <a:cs typeface="Calibri"/>
                <a:sym typeface="Calibri"/>
              </a:rPr>
              <a:t> = 64</a:t>
            </a:r>
            <a:endParaRPr/>
          </a:p>
          <a:p>
            <a:pPr indent="-282575" lvl="0" marL="365125" rtl="0" algn="l">
              <a:spcBef>
                <a:spcPts val="600"/>
              </a:spcBef>
              <a:spcAft>
                <a:spcPts val="0"/>
              </a:spcAft>
              <a:buSzPts val="1600"/>
              <a:buNone/>
            </a:pPr>
            <a:r>
              <a:rPr lang="ru-RU" sz="2000">
                <a:latin typeface="Calibri"/>
                <a:ea typeface="Calibri"/>
                <a:cs typeface="Calibri"/>
                <a:sym typeface="Calibri"/>
              </a:rPr>
              <a:t>Ответ: 64 раза</a:t>
            </a:r>
            <a:endParaRPr/>
          </a:p>
          <a:p>
            <a:pPr indent="-282575" lvl="0" marL="365125" rtl="0" algn="l">
              <a:spcBef>
                <a:spcPts val="600"/>
              </a:spcBef>
              <a:spcAft>
                <a:spcPts val="0"/>
              </a:spcAft>
              <a:buSzPts val="256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Конечное представление действительных чисел</a:t>
            </a:r>
            <a:endParaRPr/>
          </a:p>
        </p:txBody>
      </p:sp>
      <p:sp>
        <p:nvSpPr>
          <p:cNvPr id="142" name="Google Shape;142;p18"/>
          <p:cNvSpPr/>
          <p:nvPr/>
        </p:nvSpPr>
        <p:spPr>
          <a:xfrm>
            <a:off x="1143901" y="836712"/>
            <a:ext cx="7776864" cy="550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ru-RU" sz="3200" u="none" cap="none" strike="noStrike">
                <a:solidFill>
                  <a:schemeClr val="dk1"/>
                </a:solidFill>
                <a:latin typeface="Calibri"/>
                <a:ea typeface="Calibri"/>
                <a:cs typeface="Calibri"/>
                <a:sym typeface="Calibri"/>
              </a:rPr>
              <a:t>Числа</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ru-RU" sz="2000" u="none" cap="none" strike="noStrike">
                <a:solidFill>
                  <a:schemeClr val="dk1"/>
                </a:solidFill>
                <a:latin typeface="Calibri"/>
                <a:ea typeface="Calibri"/>
                <a:cs typeface="Calibri"/>
                <a:sym typeface="Calibri"/>
              </a:rPr>
              <a:t>Точные (истинное значение)                             приближенные</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ru-RU" sz="2000" u="none" cap="none" strike="noStrike">
                <a:solidFill>
                  <a:schemeClr val="dk1"/>
                </a:solidFill>
                <a:latin typeface="Calibri"/>
                <a:ea typeface="Calibri"/>
                <a:cs typeface="Calibri"/>
                <a:sym typeface="Calibri"/>
              </a:rPr>
              <a:t>Например: если говорят, что в классе есть 29 учеников, то число 29 - точное. </a:t>
            </a:r>
            <a:endParaRPr/>
          </a:p>
          <a:p>
            <a:pPr indent="0" lvl="0" marL="0" marR="0" rtl="0" algn="just">
              <a:spcBef>
                <a:spcPts val="0"/>
              </a:spcBef>
              <a:spcAft>
                <a:spcPts val="0"/>
              </a:spcAft>
              <a:buNone/>
            </a:pPr>
            <a:r>
              <a:rPr b="0" i="0" lang="ru-RU" sz="2000" u="none" cap="none" strike="noStrike">
                <a:solidFill>
                  <a:schemeClr val="dk1"/>
                </a:solidFill>
                <a:latin typeface="Calibri"/>
                <a:ea typeface="Calibri"/>
                <a:cs typeface="Calibri"/>
                <a:sym typeface="Calibri"/>
              </a:rPr>
              <a:t>Если же говорят, что расстояние от Москвы до Питера равно 635 км, то здесь число 635 - приближенное, так как, с одной стороны, наши измерительные инструменты не абсолютно точны, с другой стороны, сами города имеют некоторую протяженность.</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ru-RU" sz="2000" u="none" cap="none" strike="noStrike">
                <a:solidFill>
                  <a:schemeClr val="dk1"/>
                </a:solidFill>
                <a:latin typeface="Calibri"/>
                <a:ea typeface="Calibri"/>
                <a:cs typeface="Calibri"/>
                <a:sym typeface="Calibri"/>
              </a:rPr>
              <a:t>- Результат действий с приближенными числами есть тоже </a:t>
            </a:r>
            <a:r>
              <a:rPr b="1" i="1" lang="ru-RU" sz="2000" u="none" cap="none" strike="noStrike">
                <a:solidFill>
                  <a:schemeClr val="dk1"/>
                </a:solidFill>
                <a:latin typeface="Calibri"/>
                <a:ea typeface="Calibri"/>
                <a:cs typeface="Calibri"/>
                <a:sym typeface="Calibri"/>
              </a:rPr>
              <a:t>приближенное число</a:t>
            </a:r>
            <a:r>
              <a:rPr b="0" i="0" lang="ru-RU" sz="2000" u="none" cap="none" strike="noStrike">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0" i="0" lang="ru-RU" sz="2000" u="none" cap="none" strike="noStrike">
                <a:solidFill>
                  <a:schemeClr val="dk1"/>
                </a:solidFill>
                <a:latin typeface="Calibri"/>
                <a:ea typeface="Calibri"/>
                <a:cs typeface="Calibri"/>
                <a:sym typeface="Calibri"/>
              </a:rPr>
              <a:t>- Выполняя некоторые действия над точными числами (деление, извлечение корня), можно также получить приближенные числа.</a:t>
            </a:r>
            <a:endParaRPr/>
          </a:p>
        </p:txBody>
      </p:sp>
      <p:cxnSp>
        <p:nvCxnSpPr>
          <p:cNvPr id="143" name="Google Shape;143;p18"/>
          <p:cNvCxnSpPr/>
          <p:nvPr/>
        </p:nvCxnSpPr>
        <p:spPr>
          <a:xfrm flipH="1">
            <a:off x="3520165" y="1332062"/>
            <a:ext cx="1008112" cy="576064"/>
          </a:xfrm>
          <a:prstGeom prst="straightConnector1">
            <a:avLst/>
          </a:prstGeom>
          <a:noFill/>
          <a:ln cap="flat" cmpd="sng" w="25400">
            <a:solidFill>
              <a:schemeClr val="dk1"/>
            </a:solidFill>
            <a:prstDash val="solid"/>
            <a:round/>
            <a:headEnd len="sm" w="sm" type="none"/>
            <a:tailEnd len="med" w="med" type="stealth"/>
          </a:ln>
        </p:spPr>
      </p:cxnSp>
      <p:cxnSp>
        <p:nvCxnSpPr>
          <p:cNvPr id="144" name="Google Shape;144;p18"/>
          <p:cNvCxnSpPr/>
          <p:nvPr/>
        </p:nvCxnSpPr>
        <p:spPr>
          <a:xfrm>
            <a:off x="5536389" y="1332062"/>
            <a:ext cx="936104" cy="648072"/>
          </a:xfrm>
          <a:prstGeom prst="straightConnector1">
            <a:avLst/>
          </a:prstGeom>
          <a:noFill/>
          <a:ln cap="flat" cmpd="sng" w="28575">
            <a:solidFill>
              <a:schemeClr val="dk1"/>
            </a:solidFill>
            <a:prstDash val="solid"/>
            <a:round/>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Конечное представление действительных чисел</a:t>
            </a:r>
            <a:endParaRPr/>
          </a:p>
        </p:txBody>
      </p:sp>
      <p:sp>
        <p:nvSpPr>
          <p:cNvPr id="151" name="Google Shape;151;p19"/>
          <p:cNvSpPr txBox="1"/>
          <p:nvPr/>
        </p:nvSpPr>
        <p:spPr>
          <a:xfrm>
            <a:off x="1619671" y="852914"/>
            <a:ext cx="7292709" cy="5243086"/>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Для описания точности  вычислений применяется </a:t>
            </a:r>
            <a:br>
              <a:rPr b="0" i="0" lang="ru-RU" sz="4300" u="none" cap="none" strike="noStrike">
                <a:solidFill>
                  <a:schemeClr val="dk1"/>
                </a:solidFill>
                <a:latin typeface="Calibri"/>
                <a:ea typeface="Calibri"/>
                <a:cs typeface="Calibri"/>
                <a:sym typeface="Calibri"/>
              </a:rPr>
            </a:br>
            <a:r>
              <a:rPr b="0" i="0" lang="ru-RU" sz="4300" u="none" cap="none" strike="noStrike">
                <a:solidFill>
                  <a:schemeClr val="dk1"/>
                </a:solidFill>
                <a:latin typeface="Calibri"/>
                <a:ea typeface="Calibri"/>
                <a:cs typeface="Calibri"/>
                <a:sym typeface="Calibri"/>
              </a:rPr>
              <a:t>термин </a:t>
            </a:r>
            <a:r>
              <a:rPr b="0" i="1" lang="ru-RU" sz="4300" u="none" cap="none" strike="noStrike">
                <a:solidFill>
                  <a:schemeClr val="dk1"/>
                </a:solidFill>
                <a:latin typeface="Calibri"/>
                <a:ea typeface="Calibri"/>
                <a:cs typeface="Calibri"/>
                <a:sym typeface="Calibri"/>
              </a:rPr>
              <a:t>погрешность</a:t>
            </a:r>
            <a:r>
              <a:rPr b="0" i="0" lang="ru-RU" sz="4300" u="none" cap="none" strike="noStrike">
                <a:solidFill>
                  <a:schemeClr val="dk1"/>
                </a:solidFill>
                <a:latin typeface="Calibri"/>
                <a:ea typeface="Calibri"/>
                <a:cs typeface="Calibri"/>
                <a:sym typeface="Calibri"/>
              </a:rPr>
              <a:t>, который является синонимом слова ошибка.</a:t>
            </a:r>
            <a:endParaRPr/>
          </a:p>
          <a:p>
            <a:pPr indent="0" lvl="0" marL="0" marR="0" rtl="0" algn="ctr">
              <a:spcBef>
                <a:spcPts val="0"/>
              </a:spcBef>
              <a:spcAft>
                <a:spcPts val="0"/>
              </a:spcAft>
              <a:buNone/>
            </a:pPr>
            <a:r>
              <a:t/>
            </a:r>
            <a:endParaRPr b="0" i="0" sz="4300" u="none" cap="none" strike="noStrike">
              <a:solidFill>
                <a:schemeClr val="dk1"/>
              </a:solidFill>
              <a:latin typeface="Calibri"/>
              <a:ea typeface="Calibri"/>
              <a:cs typeface="Calibri"/>
              <a:sym typeface="Calibri"/>
            </a:endParaRPr>
          </a:p>
          <a:p>
            <a:pPr indent="0" lvl="0" marL="0" marR="0" rtl="0" algn="ctr">
              <a:lnSpc>
                <a:spcPct val="120000"/>
              </a:lnSpc>
              <a:spcBef>
                <a:spcPts val="0"/>
              </a:spcBef>
              <a:spcAft>
                <a:spcPts val="0"/>
              </a:spcAft>
              <a:buNone/>
            </a:pPr>
            <a:r>
              <a:rPr b="0" i="0" lang="ru-RU" sz="4300" u="none" cap="none" strike="noStrike">
                <a:solidFill>
                  <a:schemeClr val="dk1"/>
                </a:solidFill>
                <a:latin typeface="Calibri"/>
                <a:ea typeface="Calibri"/>
                <a:cs typeface="Calibri"/>
                <a:sym typeface="Calibri"/>
              </a:rPr>
              <a:t>Если  точное  значение  величины  равно </a:t>
            </a:r>
            <a:r>
              <a:rPr b="0" i="1" lang="ru-RU" sz="4300" u="none" cap="none" strike="noStrike">
                <a:solidFill>
                  <a:schemeClr val="dk1"/>
                </a:solidFill>
                <a:latin typeface="Calibri"/>
                <a:ea typeface="Calibri"/>
                <a:cs typeface="Calibri"/>
                <a:sym typeface="Calibri"/>
              </a:rPr>
              <a:t>Х</a:t>
            </a:r>
            <a:r>
              <a:rPr b="0" i="0" lang="ru-RU" sz="4300" u="none" cap="none" strike="noStrike">
                <a:solidFill>
                  <a:schemeClr val="dk1"/>
                </a:solidFill>
                <a:latin typeface="Calibri"/>
                <a:ea typeface="Calibri"/>
                <a:cs typeface="Calibri"/>
                <a:sym typeface="Calibri"/>
              </a:rPr>
              <a:t>,  а  вычисленное  приближенное  значение  равно </a:t>
            </a:r>
            <a:r>
              <a:rPr b="0" i="1" lang="ru-RU" sz="5700" u="none" cap="none" strike="noStrike">
                <a:solidFill>
                  <a:schemeClr val="dk1"/>
                </a:solidFill>
                <a:latin typeface="Calibri"/>
                <a:ea typeface="Calibri"/>
                <a:cs typeface="Calibri"/>
                <a:sym typeface="Calibri"/>
              </a:rPr>
              <a:t>а</a:t>
            </a:r>
            <a:r>
              <a:rPr b="0" i="0" lang="ru-RU" sz="4300" u="none" cap="none" strike="noStrike">
                <a:solidFill>
                  <a:schemeClr val="dk1"/>
                </a:solidFill>
                <a:latin typeface="Calibri"/>
                <a:ea typeface="Calibri"/>
                <a:cs typeface="Calibri"/>
                <a:sym typeface="Calibri"/>
              </a:rPr>
              <a:t>,  то  погрешностью  вычисления  называется модуль разности точного и приближенного значений, т.е. число / х - а /.</a:t>
            </a:r>
            <a:endParaRPr/>
          </a:p>
          <a:p>
            <a:pPr indent="0" lvl="0" marL="0" marR="0" rtl="0" algn="just">
              <a:lnSpc>
                <a:spcPct val="120000"/>
              </a:lnSpc>
              <a:spcBef>
                <a:spcPts val="0"/>
              </a:spcBef>
              <a:spcAft>
                <a:spcPts val="0"/>
              </a:spcAft>
              <a:buNone/>
            </a:pPr>
            <a:br>
              <a:rPr b="0" i="0" lang="ru-RU" sz="4300" u="none" cap="none" strike="noStrike">
                <a:solidFill>
                  <a:schemeClr val="dk1"/>
                </a:solidFill>
                <a:latin typeface="Calibri"/>
                <a:ea typeface="Calibri"/>
                <a:cs typeface="Calibri"/>
                <a:sym typeface="Calibri"/>
              </a:rPr>
            </a:br>
            <a:endParaRPr b="0" i="0" sz="43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2400">
                <a:solidFill>
                  <a:srgbClr val="562214"/>
                </a:solidFill>
              </a:rPr>
              <a:t>Конечное представление действительных чисел</a:t>
            </a:r>
            <a:endParaRPr/>
          </a:p>
        </p:txBody>
      </p:sp>
      <p:sp>
        <p:nvSpPr>
          <p:cNvPr id="158" name="Google Shape;158;p20"/>
          <p:cNvSpPr txBox="1"/>
          <p:nvPr/>
        </p:nvSpPr>
        <p:spPr>
          <a:xfrm>
            <a:off x="1619671" y="852914"/>
            <a:ext cx="7292709" cy="5243086"/>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just">
              <a:spcBef>
                <a:spcPts val="0"/>
              </a:spcBef>
              <a:spcAft>
                <a:spcPts val="0"/>
              </a:spcAft>
              <a:buNone/>
            </a:pPr>
            <a:r>
              <a:rPr b="0" i="0" lang="ru-RU" sz="4300" u="none" cap="none" strike="noStrike">
                <a:solidFill>
                  <a:schemeClr val="dk1"/>
                </a:solidFill>
                <a:latin typeface="Calibri"/>
                <a:ea typeface="Calibri"/>
                <a:cs typeface="Calibri"/>
                <a:sym typeface="Calibri"/>
              </a:rPr>
              <a:t>Чаще всего в приближенных вычислениях используют округленные значения величин в десятичной записи. </a:t>
            </a:r>
            <a:endParaRPr/>
          </a:p>
          <a:p>
            <a:pPr indent="0" lvl="0" marL="0" marR="0" rtl="0" algn="just">
              <a:spcBef>
                <a:spcPts val="0"/>
              </a:spcBef>
              <a:spcAft>
                <a:spcPts val="0"/>
              </a:spcAft>
              <a:buNone/>
            </a:pPr>
            <a:r>
              <a:t/>
            </a:r>
            <a:endParaRPr b="0" i="0" sz="43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Так, округленными значениями числа </a:t>
            </a:r>
            <a:r>
              <a:rPr b="0" i="1" lang="ru-RU" sz="4300" u="none" cap="none" strike="noStrike">
                <a:solidFill>
                  <a:schemeClr val="dk1"/>
                </a:solidFill>
                <a:latin typeface="Calibri"/>
                <a:ea typeface="Calibri"/>
                <a:cs typeface="Calibri"/>
                <a:sym typeface="Calibri"/>
              </a:rPr>
              <a:t>Пи = 3,1415926536</a:t>
            </a:r>
            <a:r>
              <a:rPr b="0" i="0" lang="ru-RU" sz="4300" u="none" cap="none" strike="noStrike">
                <a:solidFill>
                  <a:schemeClr val="dk1"/>
                </a:solidFill>
                <a:latin typeface="Calibri"/>
                <a:ea typeface="Calibri"/>
                <a:cs typeface="Calibri"/>
                <a:sym typeface="Calibri"/>
              </a:rPr>
              <a:t>... будут</a:t>
            </a:r>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3 — с точностью до 1;</a:t>
            </a:r>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3,1 — с точностью до 0,1;</a:t>
            </a:r>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3,14 — с точностью до 0,01;</a:t>
            </a:r>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3,142 — с точностью до 0,001;</a:t>
            </a:r>
            <a:endParaRPr/>
          </a:p>
          <a:p>
            <a:pPr indent="0" lvl="0" marL="0" marR="0" rtl="0" algn="ctr">
              <a:spcBef>
                <a:spcPts val="0"/>
              </a:spcBef>
              <a:spcAft>
                <a:spcPts val="0"/>
              </a:spcAft>
              <a:buNone/>
            </a:pPr>
            <a:r>
              <a:rPr b="0" i="0" lang="ru-RU" sz="4300" u="none" cap="none" strike="noStrike">
                <a:solidFill>
                  <a:schemeClr val="dk1"/>
                </a:solidFill>
                <a:latin typeface="Calibri"/>
                <a:ea typeface="Calibri"/>
                <a:cs typeface="Calibri"/>
                <a:sym typeface="Calibri"/>
              </a:rPr>
              <a:t>3,1416 — с точностью до 0,0001 ит.д.</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1421415" y="-103072"/>
            <a:ext cx="7499350" cy="9397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solidFill>
                  <a:srgbClr val="562214"/>
                </a:solidFill>
              </a:rPr>
              <a:t>Первое правило округления</a:t>
            </a:r>
            <a:endParaRPr/>
          </a:p>
        </p:txBody>
      </p:sp>
      <p:sp>
        <p:nvSpPr>
          <p:cNvPr id="165" name="Google Shape;165;p21"/>
          <p:cNvSpPr txBox="1"/>
          <p:nvPr/>
        </p:nvSpPr>
        <p:spPr>
          <a:xfrm>
            <a:off x="1421415" y="828297"/>
            <a:ext cx="7292709" cy="524308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just">
              <a:spcBef>
                <a:spcPts val="0"/>
              </a:spcBef>
              <a:spcAft>
                <a:spcPts val="0"/>
              </a:spcAft>
              <a:buNone/>
            </a:pPr>
            <a:r>
              <a:rPr b="0" i="0" lang="ru-RU" sz="4300" u="none" cap="none" strike="noStrike">
                <a:solidFill>
                  <a:schemeClr val="dk1"/>
                </a:solidFill>
                <a:latin typeface="Calibri"/>
                <a:ea typeface="Calibri"/>
                <a:cs typeface="Calibri"/>
                <a:sym typeface="Calibri"/>
              </a:rPr>
              <a:t>Если первая из отделяемых цифр больше, чем число 5, то последняя из оставляемых цифр </a:t>
            </a:r>
            <a:r>
              <a:rPr b="1" i="1" lang="ru-RU" sz="4300" u="none" cap="none" strike="noStrike">
                <a:solidFill>
                  <a:schemeClr val="dk1"/>
                </a:solidFill>
                <a:latin typeface="Calibri"/>
                <a:ea typeface="Calibri"/>
                <a:cs typeface="Calibri"/>
                <a:sym typeface="Calibri"/>
              </a:rPr>
              <a:t>усиливается</a:t>
            </a:r>
            <a:r>
              <a:rPr b="0" i="0" lang="ru-RU" sz="4300" u="none" cap="none" strike="noStrike">
                <a:solidFill>
                  <a:schemeClr val="dk1"/>
                </a:solidFill>
                <a:latin typeface="Calibri"/>
                <a:ea typeface="Calibri"/>
                <a:cs typeface="Calibri"/>
                <a:sym typeface="Calibri"/>
              </a:rPr>
              <a:t>, иначе говоря, увеличивается на единицу. Усиление так же предполагается и тогда, когда первая из убираемых цифр равна 5, а за ней имеется одна или некоторое количество значащих цифр.</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Солнцестояние">
  <a:themeElements>
    <a:clrScheme name="Солнцестояние">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