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ru.wikipedia.org/wiki/%D0%A1%D1%80%D0%B5%D0%B4%D0%B8%D0%BD%D0%BD%D1%8B%D0%B9_%D1%82%D1%80%D0%B5%D1%83%D0%B3%D0%BE%D0%BB%D1%8C%D0%BD%D0%B8%D0%BA" TargetMode="External"/><Relationship Id="rId4" Type="http://schemas.openxmlformats.org/officeDocument/2006/relationships/hyperlink" Target="http://ru.wikipedia.org/wiki/%D0%A4%D0%B0%D0%B9%D0%BB:Sierpinsky_triangle_(evolution).png" TargetMode="External"/><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jpg"/><Relationship Id="rId4"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gif"/><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ru.wikipedia.org/wiki/%D0%98%D0%B7%D0%BE%D0%B1%D1%80%D0%B0%D0%B6%D0%B5%D0%BD%D0%B8%D0%B5:Fractal_Broccoli.jpg" TargetMode="Externa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Рекурсия</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GB"/>
              <a:t>Лекция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nvSpPr>
        <p:spPr>
          <a:xfrm>
            <a:off x="457200" y="1981200"/>
            <a:ext cx="8229600" cy="3886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Берётся сплошной равносторонний треугольник, на первом шаге из центра удаляется внутренность </a:t>
            </a:r>
            <a:r>
              <a:rPr lang="en-GB" sz="1800" u="sng">
                <a:solidFill>
                  <a:schemeClr val="hlink"/>
                </a:solidFill>
                <a:latin typeface="Calibri"/>
                <a:ea typeface="Calibri"/>
                <a:cs typeface="Calibri"/>
                <a:sym typeface="Calibri"/>
                <a:hlinkClick r:id="rId3"/>
              </a:rPr>
              <a:t>срединного треугольника</a:t>
            </a:r>
            <a:r>
              <a:rPr lang="en-GB" sz="1800">
                <a:solidFill>
                  <a:schemeClr val="dk1"/>
                </a:solidFill>
                <a:latin typeface="Calibri"/>
                <a:ea typeface="Calibri"/>
                <a:cs typeface="Calibri"/>
                <a:sym typeface="Calibri"/>
              </a:rPr>
              <a:t>. На втором шаге удаляется три срединных треугольника из трёх оставшихся треугольников и т. д. После бесконечного повторения этой процедуры, от сплошного треугольника остаётся подмножество — треугольник Серпинского.</a:t>
            </a:r>
            <a:endParaRPr/>
          </a:p>
        </p:txBody>
      </p:sp>
      <p:pic>
        <p:nvPicPr>
          <p:cNvPr id="163" name="Google Shape;163;p22">
            <a:hlinkClick r:id="rId4"/>
          </p:cNvPr>
          <p:cNvPicPr preferRelativeResize="0"/>
          <p:nvPr/>
        </p:nvPicPr>
        <p:blipFill rotWithShape="1">
          <a:blip r:embed="rId5">
            <a:alphaModFix/>
          </a:blip>
          <a:srcRect b="0" l="0" r="0" t="0"/>
          <a:stretch/>
        </p:blipFill>
        <p:spPr>
          <a:xfrm>
            <a:off x="468313" y="3789363"/>
            <a:ext cx="8316912" cy="2106612"/>
          </a:xfrm>
          <a:prstGeom prst="rect">
            <a:avLst/>
          </a:prstGeom>
          <a:noFill/>
          <a:ln>
            <a:noFill/>
          </a:ln>
        </p:spPr>
      </p:pic>
      <p:sp>
        <p:nvSpPr>
          <p:cNvPr id="164" name="Google Shape;164;p22"/>
          <p:cNvSpPr txBox="1"/>
          <p:nvPr/>
        </p:nvSpPr>
        <p:spPr>
          <a:xfrm>
            <a:off x="457200" y="620713"/>
            <a:ext cx="8229600" cy="1208087"/>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Треугольник Серпинского</a:t>
            </a:r>
            <a:r>
              <a:rPr lang="en-GB" sz="4400">
                <a:solidFill>
                  <a:schemeClr val="dk1"/>
                </a:solidFill>
                <a:latin typeface="Calibri"/>
                <a:ea typeface="Calibri"/>
                <a:cs typeface="Calibri"/>
                <a:sym typeface="Calibri"/>
              </a:rPr>
              <a:t> </a:t>
            </a:r>
            <a:endParaRPr sz="4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3000"/>
                                        <p:tgtEl>
                                          <p:spTgt spid="163"/>
                                        </p:tgtEl>
                                        <p:attrNameLst>
                                          <p:attrName>ppt_w</p:attrName>
                                        </p:attrNameLst>
                                      </p:cBhvr>
                                      <p:tavLst>
                                        <p:tav fmla="" tm="0">
                                          <p:val>
                                            <p:strVal val="0"/>
                                          </p:val>
                                        </p:tav>
                                        <p:tav fmla="" tm="100000">
                                          <p:val>
                                            <p:strVal val="#ppt_w"/>
                                          </p:val>
                                        </p:tav>
                                      </p:tavLst>
                                    </p:anim>
                                    <p:anim calcmode="lin" valueType="num">
                                      <p:cBhvr additive="base">
                                        <p:cTn dur="3000"/>
                                        <p:tgtEl>
                                          <p:spTgt spid="16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nvSpPr>
        <p:spPr>
          <a:xfrm>
            <a:off x="457200" y="22587"/>
            <a:ext cx="8229600" cy="1312863"/>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Юмор</a:t>
            </a:r>
            <a:br>
              <a:rPr b="1" lang="en-GB" sz="4000">
                <a:solidFill>
                  <a:schemeClr val="dk1"/>
                </a:solidFill>
                <a:latin typeface="Calibri"/>
                <a:ea typeface="Calibri"/>
                <a:cs typeface="Calibri"/>
                <a:sym typeface="Calibri"/>
              </a:rPr>
            </a:br>
            <a:endParaRPr b="1" sz="4000">
              <a:solidFill>
                <a:schemeClr val="dk1"/>
              </a:solidFill>
              <a:latin typeface="Calibri"/>
              <a:ea typeface="Calibri"/>
              <a:cs typeface="Calibri"/>
              <a:sym typeface="Calibri"/>
            </a:endParaRPr>
          </a:p>
        </p:txBody>
      </p:sp>
      <p:sp>
        <p:nvSpPr>
          <p:cNvPr id="170" name="Google Shape;170;p23"/>
          <p:cNvSpPr txBox="1"/>
          <p:nvPr/>
        </p:nvSpPr>
        <p:spPr>
          <a:xfrm>
            <a:off x="476356" y="679018"/>
            <a:ext cx="8229600" cy="2749982"/>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2800"/>
              <a:buFont typeface="Arial"/>
              <a:buNone/>
            </a:pPr>
            <a:r>
              <a:rPr lang="en-GB" sz="2800">
                <a:solidFill>
                  <a:schemeClr val="dk1"/>
                </a:solidFill>
                <a:latin typeface="Calibri"/>
                <a:ea typeface="Calibri"/>
                <a:cs typeface="Calibri"/>
                <a:sym typeface="Calibri"/>
              </a:rPr>
              <a:t>Большая часть всех шуток о рекурсии касается бесконечной рекурсии, в которой нет условия выхода. </a:t>
            </a:r>
            <a:endParaRPr sz="2800">
              <a:solidFill>
                <a:schemeClr val="dk1"/>
              </a:solidFill>
              <a:latin typeface="Calibri"/>
              <a:ea typeface="Calibri"/>
              <a:cs typeface="Calibri"/>
              <a:sym typeface="Calibri"/>
            </a:endParaRPr>
          </a:p>
          <a:p>
            <a:pPr indent="-342900" lvl="0" marL="342900" marR="0" rtl="0" algn="l">
              <a:lnSpc>
                <a:spcPct val="80000"/>
              </a:lnSpc>
              <a:spcBef>
                <a:spcPts val="700"/>
              </a:spcBef>
              <a:spcAft>
                <a:spcPts val="0"/>
              </a:spcAft>
              <a:buClr>
                <a:schemeClr val="dk1"/>
              </a:buClr>
              <a:buSzPts val="2800"/>
              <a:buFont typeface="Arial"/>
              <a:buChar char="•"/>
            </a:pPr>
            <a:r>
              <a:rPr i="1" lang="en-GB" sz="2800">
                <a:solidFill>
                  <a:schemeClr val="dk1"/>
                </a:solidFill>
                <a:latin typeface="Calibri"/>
                <a:ea typeface="Calibri"/>
                <a:cs typeface="Calibri"/>
                <a:sym typeface="Calibri"/>
              </a:rPr>
              <a:t>«Чтобы понять рекурсию, нужно сначала понять рекурсию»</a:t>
            </a:r>
            <a:endParaRPr/>
          </a:p>
          <a:p>
            <a:pPr indent="-342900" lvl="0" marL="342900" marR="0" rtl="0" algn="l">
              <a:lnSpc>
                <a:spcPct val="80000"/>
              </a:lnSpc>
              <a:spcBef>
                <a:spcPts val="700"/>
              </a:spcBef>
              <a:spcAft>
                <a:spcPts val="0"/>
              </a:spcAft>
              <a:buClr>
                <a:schemeClr val="dk1"/>
              </a:buClr>
              <a:buSzPts val="2800"/>
              <a:buFont typeface="Arial"/>
              <a:buChar char="•"/>
            </a:pPr>
            <a:r>
              <a:rPr i="1" lang="en-GB" sz="2800">
                <a:solidFill>
                  <a:schemeClr val="dk1"/>
                </a:solidFill>
                <a:latin typeface="Calibri"/>
                <a:ea typeface="Calibri"/>
                <a:cs typeface="Calibri"/>
                <a:sym typeface="Calibri"/>
              </a:rPr>
              <a:t>или  «Чтобы что-то сделать, надо что-то сделать»</a:t>
            </a:r>
            <a:r>
              <a:rPr lang="en-GB" sz="2800">
                <a:solidFill>
                  <a:schemeClr val="dk1"/>
                </a:solidFill>
                <a:latin typeface="Calibri"/>
                <a:ea typeface="Calibri"/>
                <a:cs typeface="Calibri"/>
                <a:sym typeface="Calibri"/>
              </a:rPr>
              <a:t>. </a:t>
            </a:r>
            <a:endParaRPr sz="2800" u="sng">
              <a:solidFill>
                <a:schemeClr val="accent2"/>
              </a:solidFill>
              <a:latin typeface="Calibri"/>
              <a:ea typeface="Calibri"/>
              <a:cs typeface="Calibri"/>
              <a:sym typeface="Calibri"/>
            </a:endParaRPr>
          </a:p>
        </p:txBody>
      </p:sp>
      <p:sp>
        <p:nvSpPr>
          <p:cNvPr id="171" name="Google Shape;171;p23"/>
          <p:cNvSpPr txBox="1"/>
          <p:nvPr/>
        </p:nvSpPr>
        <p:spPr>
          <a:xfrm>
            <a:off x="461015" y="3212976"/>
            <a:ext cx="8191288"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2800">
                <a:solidFill>
                  <a:schemeClr val="dk1"/>
                </a:solidFill>
                <a:latin typeface="Calibri"/>
                <a:ea typeface="Calibri"/>
                <a:cs typeface="Calibri"/>
                <a:sym typeface="Calibri"/>
              </a:rPr>
              <a:t>Несколько рассказов Станислава Лема посвящены (возможным) казусам при бесконечной рекурсии:</a:t>
            </a:r>
            <a:endParaRPr/>
          </a:p>
          <a:p>
            <a:pPr indent="0" lvl="0" marL="0" marR="0" rtl="0" algn="just">
              <a:spcBef>
                <a:spcPts val="0"/>
              </a:spcBef>
              <a:spcAft>
                <a:spcPts val="0"/>
              </a:spcAft>
              <a:buNone/>
            </a:pPr>
            <a:r>
              <a:rPr lang="en-GB" sz="2800">
                <a:solidFill>
                  <a:schemeClr val="dk1"/>
                </a:solidFill>
                <a:latin typeface="Calibri"/>
                <a:ea typeface="Calibri"/>
                <a:cs typeface="Calibri"/>
                <a:sym typeface="Calibri"/>
              </a:rPr>
              <a:t>Рассказ про Йона Тихого «Путешествие четырнадцатое» из «Звёздных дневников Йона Тихого», в котором герой последовательно переходит от статьи о сепульках  к статье о сепуляции, оттуда к статье о сепулькариях, в которой снова стоит отсылка к статье «сепульки». </a:t>
            </a:r>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nvSpPr>
        <p:spPr>
          <a:xfrm>
            <a:off x="457200" y="22587"/>
            <a:ext cx="8229600" cy="1312863"/>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Юмор</a:t>
            </a:r>
            <a:br>
              <a:rPr b="1" lang="en-GB" sz="4000">
                <a:solidFill>
                  <a:schemeClr val="dk1"/>
                </a:solidFill>
                <a:latin typeface="Calibri"/>
                <a:ea typeface="Calibri"/>
                <a:cs typeface="Calibri"/>
                <a:sym typeface="Calibri"/>
              </a:rPr>
            </a:br>
            <a:endParaRPr b="1" sz="4000">
              <a:solidFill>
                <a:schemeClr val="dk1"/>
              </a:solidFill>
              <a:latin typeface="Calibri"/>
              <a:ea typeface="Calibri"/>
              <a:cs typeface="Calibri"/>
              <a:sym typeface="Calibri"/>
            </a:endParaRPr>
          </a:p>
        </p:txBody>
      </p:sp>
      <p:sp>
        <p:nvSpPr>
          <p:cNvPr id="177" name="Google Shape;177;p24"/>
          <p:cNvSpPr txBox="1"/>
          <p:nvPr/>
        </p:nvSpPr>
        <p:spPr>
          <a:xfrm>
            <a:off x="457200" y="908720"/>
            <a:ext cx="8229600" cy="4583113"/>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Clr>
                <a:schemeClr val="dk1"/>
              </a:buClr>
              <a:buSzPts val="3200"/>
              <a:buFont typeface="Arial"/>
              <a:buNone/>
            </a:pPr>
            <a:r>
              <a:rPr lang="en-GB" sz="3200">
                <a:solidFill>
                  <a:schemeClr val="dk1"/>
                </a:solidFill>
                <a:latin typeface="Calibri"/>
                <a:ea typeface="Calibri"/>
                <a:cs typeface="Calibri"/>
                <a:sym typeface="Calibri"/>
              </a:rPr>
              <a:t>Рассказ о разумной машине, которая обладала достаточным умом и ленью, чтобы для решения поставленной задачи построить себе подобную, и поручить решение ей (итогом стала бесконечная рекурсия, когда каждая новая машина строила себе подобную и передавала задание ей). </a:t>
            </a:r>
            <a:endParaRPr/>
          </a:p>
          <a:p>
            <a:pPr indent="-342900" lvl="0" marL="342900" marR="0" rtl="0" algn="just">
              <a:spcBef>
                <a:spcPts val="640"/>
              </a:spcBef>
              <a:spcAft>
                <a:spcPts val="0"/>
              </a:spcAft>
              <a:buClr>
                <a:schemeClr val="dk1"/>
              </a:buClr>
              <a:buSzPts val="3200"/>
              <a:buFont typeface="Noto Sans Symbols"/>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nvSpPr>
        <p:spPr>
          <a:xfrm>
            <a:off x="457200" y="22587"/>
            <a:ext cx="8229600" cy="1312863"/>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Юмор</a:t>
            </a:r>
            <a:br>
              <a:rPr b="1" lang="en-GB" sz="4000">
                <a:solidFill>
                  <a:schemeClr val="dk1"/>
                </a:solidFill>
                <a:latin typeface="Calibri"/>
                <a:ea typeface="Calibri"/>
                <a:cs typeface="Calibri"/>
                <a:sym typeface="Calibri"/>
              </a:rPr>
            </a:br>
            <a:endParaRPr b="1" sz="4000">
              <a:solidFill>
                <a:schemeClr val="dk1"/>
              </a:solidFill>
              <a:latin typeface="Calibri"/>
              <a:ea typeface="Calibri"/>
              <a:cs typeface="Calibri"/>
              <a:sym typeface="Calibri"/>
            </a:endParaRPr>
          </a:p>
        </p:txBody>
      </p:sp>
      <p:sp>
        <p:nvSpPr>
          <p:cNvPr id="183" name="Google Shape;183;p25"/>
          <p:cNvSpPr txBox="1"/>
          <p:nvPr/>
        </p:nvSpPr>
        <p:spPr>
          <a:xfrm>
            <a:off x="323850" y="188640"/>
            <a:ext cx="8362950" cy="2532062"/>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600"/>
              <a:buFont typeface="Calibri"/>
              <a:buNone/>
            </a:pPr>
            <a:r>
              <a:rPr lang="en-GB" sz="3600">
                <a:solidFill>
                  <a:schemeClr val="dk1"/>
                </a:solidFill>
                <a:latin typeface="Calibri"/>
                <a:ea typeface="Calibri"/>
                <a:cs typeface="Calibri"/>
                <a:sym typeface="Calibri"/>
              </a:rPr>
              <a:t>Русская народная сказка-песня «У попа была собака…» являет пример рекурсии:</a:t>
            </a:r>
            <a:br>
              <a:rPr lang="en-GB" sz="3600">
                <a:solidFill>
                  <a:schemeClr val="dk1"/>
                </a:solidFill>
                <a:latin typeface="Calibri"/>
                <a:ea typeface="Calibri"/>
                <a:cs typeface="Calibri"/>
                <a:sym typeface="Calibri"/>
              </a:rPr>
            </a:br>
            <a:endParaRPr sz="3600">
              <a:solidFill>
                <a:schemeClr val="dk1"/>
              </a:solidFill>
              <a:latin typeface="Calibri"/>
              <a:ea typeface="Calibri"/>
              <a:cs typeface="Calibri"/>
              <a:sym typeface="Calibri"/>
            </a:endParaRPr>
          </a:p>
        </p:txBody>
      </p:sp>
      <p:sp>
        <p:nvSpPr>
          <p:cNvPr id="184" name="Google Shape;184;p25"/>
          <p:cNvSpPr txBox="1"/>
          <p:nvPr/>
        </p:nvSpPr>
        <p:spPr>
          <a:xfrm>
            <a:off x="1979712" y="1736170"/>
            <a:ext cx="6335712" cy="42211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400"/>
              <a:buFont typeface="Noto Sans Symbols"/>
              <a:buNone/>
            </a:pPr>
            <a:r>
              <a:rPr lang="en-GB" sz="2400">
                <a:solidFill>
                  <a:schemeClr val="dk1"/>
                </a:solidFill>
                <a:latin typeface="Calibri"/>
                <a:ea typeface="Calibri"/>
                <a:cs typeface="Calibri"/>
                <a:sym typeface="Calibri"/>
              </a:rPr>
              <a:t>У попа была собака, он её любил,</a:t>
            </a:r>
            <a:br>
              <a:rPr lang="en-GB" sz="2400">
                <a:solidFill>
                  <a:schemeClr val="dk1"/>
                </a:solidFill>
                <a:latin typeface="Calibri"/>
                <a:ea typeface="Calibri"/>
                <a:cs typeface="Calibri"/>
                <a:sym typeface="Calibri"/>
              </a:rPr>
            </a:br>
            <a:r>
              <a:rPr lang="en-GB" sz="2400">
                <a:solidFill>
                  <a:schemeClr val="dk1"/>
                </a:solidFill>
                <a:latin typeface="Calibri"/>
                <a:ea typeface="Calibri"/>
                <a:cs typeface="Calibri"/>
                <a:sym typeface="Calibri"/>
              </a:rPr>
              <a:t>Она съела кусок мяса, он её убил,</a:t>
            </a:r>
            <a:br>
              <a:rPr lang="en-GB" sz="2400">
                <a:solidFill>
                  <a:schemeClr val="dk1"/>
                </a:solidFill>
                <a:latin typeface="Calibri"/>
                <a:ea typeface="Calibri"/>
                <a:cs typeface="Calibri"/>
                <a:sym typeface="Calibri"/>
              </a:rPr>
            </a:br>
            <a:r>
              <a:rPr lang="en-GB" sz="2400">
                <a:solidFill>
                  <a:schemeClr val="dk1"/>
                </a:solidFill>
                <a:latin typeface="Calibri"/>
                <a:ea typeface="Calibri"/>
                <a:cs typeface="Calibri"/>
                <a:sym typeface="Calibri"/>
              </a:rPr>
              <a:t>В землю закопал,</a:t>
            </a:r>
            <a:br>
              <a:rPr lang="en-GB" sz="2400">
                <a:solidFill>
                  <a:schemeClr val="dk1"/>
                </a:solidFill>
                <a:latin typeface="Calibri"/>
                <a:ea typeface="Calibri"/>
                <a:cs typeface="Calibri"/>
                <a:sym typeface="Calibri"/>
              </a:rPr>
            </a:br>
            <a:r>
              <a:rPr lang="en-GB" sz="2400">
                <a:solidFill>
                  <a:schemeClr val="dk1"/>
                </a:solidFill>
                <a:latin typeface="Calibri"/>
                <a:ea typeface="Calibri"/>
                <a:cs typeface="Calibri"/>
                <a:sym typeface="Calibri"/>
              </a:rPr>
              <a:t>Надпись написал:</a:t>
            </a:r>
            <a:endParaRPr/>
          </a:p>
          <a:p>
            <a:pPr indent="-342900" lvl="0" marL="342900" marR="0" rtl="0" algn="l">
              <a:lnSpc>
                <a:spcPct val="80000"/>
              </a:lnSpc>
              <a:spcBef>
                <a:spcPts val="600"/>
              </a:spcBef>
              <a:spcAft>
                <a:spcPts val="0"/>
              </a:spcAft>
              <a:buClr>
                <a:schemeClr val="dk1"/>
              </a:buClr>
              <a:buSzPts val="2400"/>
              <a:buFont typeface="Noto Sans Symbols"/>
              <a:buNone/>
            </a:pPr>
            <a:r>
              <a:rPr lang="en-GB" sz="2400">
                <a:solidFill>
                  <a:schemeClr val="dk1"/>
                </a:solidFill>
                <a:latin typeface="Calibri"/>
                <a:ea typeface="Calibri"/>
                <a:cs typeface="Calibri"/>
                <a:sym typeface="Calibri"/>
              </a:rPr>
              <a:t>"У попа была собака, он её любил, </a:t>
            </a:r>
            <a:br>
              <a:rPr lang="en-GB" sz="2400">
                <a:solidFill>
                  <a:schemeClr val="dk1"/>
                </a:solidFill>
                <a:latin typeface="Calibri"/>
                <a:ea typeface="Calibri"/>
                <a:cs typeface="Calibri"/>
                <a:sym typeface="Calibri"/>
              </a:rPr>
            </a:br>
            <a:r>
              <a:rPr lang="en-GB" sz="2400">
                <a:solidFill>
                  <a:schemeClr val="dk1"/>
                </a:solidFill>
                <a:latin typeface="Calibri"/>
                <a:ea typeface="Calibri"/>
                <a:cs typeface="Calibri"/>
                <a:sym typeface="Calibri"/>
              </a:rPr>
              <a:t>Она съела кусок мяса, он её убил,</a:t>
            </a:r>
            <a:br>
              <a:rPr lang="en-GB" sz="2400">
                <a:solidFill>
                  <a:schemeClr val="dk1"/>
                </a:solidFill>
                <a:latin typeface="Calibri"/>
                <a:ea typeface="Calibri"/>
                <a:cs typeface="Calibri"/>
                <a:sym typeface="Calibri"/>
              </a:rPr>
            </a:br>
            <a:r>
              <a:rPr lang="en-GB" sz="2400">
                <a:solidFill>
                  <a:schemeClr val="dk1"/>
                </a:solidFill>
                <a:latin typeface="Calibri"/>
                <a:ea typeface="Calibri"/>
                <a:cs typeface="Calibri"/>
                <a:sym typeface="Calibri"/>
              </a:rPr>
              <a:t>В землю закопал, </a:t>
            </a:r>
            <a:br>
              <a:rPr lang="en-GB" sz="2400">
                <a:solidFill>
                  <a:schemeClr val="dk1"/>
                </a:solidFill>
                <a:latin typeface="Calibri"/>
                <a:ea typeface="Calibri"/>
                <a:cs typeface="Calibri"/>
                <a:sym typeface="Calibri"/>
              </a:rPr>
            </a:br>
            <a:r>
              <a:rPr lang="en-GB" sz="2400">
                <a:solidFill>
                  <a:schemeClr val="dk1"/>
                </a:solidFill>
                <a:latin typeface="Calibri"/>
                <a:ea typeface="Calibri"/>
                <a:cs typeface="Calibri"/>
                <a:sym typeface="Calibri"/>
              </a:rPr>
              <a:t>Надпись написал: </a:t>
            </a:r>
            <a:endParaRPr/>
          </a:p>
          <a:p>
            <a:pPr indent="-342900" lvl="0" marL="342900" marR="0" rtl="0" algn="l">
              <a:lnSpc>
                <a:spcPct val="80000"/>
              </a:lnSpc>
              <a:spcBef>
                <a:spcPts val="600"/>
              </a:spcBef>
              <a:spcAft>
                <a:spcPts val="0"/>
              </a:spcAft>
              <a:buClr>
                <a:schemeClr val="dk1"/>
              </a:buClr>
              <a:buSzPts val="2400"/>
              <a:buFont typeface="Noto Sans Symbols"/>
              <a:buNone/>
            </a:pPr>
            <a:r>
              <a:rPr lang="en-GB" sz="2400">
                <a:solidFill>
                  <a:schemeClr val="dk1"/>
                </a:solidFill>
                <a:latin typeface="Calibri"/>
                <a:ea typeface="Calibri"/>
                <a:cs typeface="Calibri"/>
                <a:sym typeface="Calibri"/>
              </a:rPr>
              <a:t>"У попа была собака, он её любил, </a:t>
            </a:r>
            <a:br>
              <a:rPr lang="en-GB" sz="2400">
                <a:solidFill>
                  <a:schemeClr val="dk1"/>
                </a:solidFill>
                <a:latin typeface="Calibri"/>
                <a:ea typeface="Calibri"/>
                <a:cs typeface="Calibri"/>
                <a:sym typeface="Calibri"/>
              </a:rPr>
            </a:br>
            <a:r>
              <a:rPr lang="en-GB" sz="2400">
                <a:solidFill>
                  <a:schemeClr val="dk1"/>
                </a:solidFill>
                <a:latin typeface="Calibri"/>
                <a:ea typeface="Calibri"/>
                <a:cs typeface="Calibri"/>
                <a:sym typeface="Calibri"/>
              </a:rPr>
              <a:t>Она съела кусок мяса, он её убил,</a:t>
            </a:r>
            <a:br>
              <a:rPr lang="en-GB" sz="2400">
                <a:solidFill>
                  <a:schemeClr val="dk1"/>
                </a:solidFill>
                <a:latin typeface="Calibri"/>
                <a:ea typeface="Calibri"/>
                <a:cs typeface="Calibri"/>
                <a:sym typeface="Calibri"/>
              </a:rPr>
            </a:br>
            <a:r>
              <a:rPr lang="en-GB" sz="2400">
                <a:solidFill>
                  <a:schemeClr val="dk1"/>
                </a:solidFill>
                <a:latin typeface="Calibri"/>
                <a:ea typeface="Calibri"/>
                <a:cs typeface="Calibri"/>
                <a:sym typeface="Calibri"/>
              </a:rPr>
              <a:t>В землю закопал, </a:t>
            </a:r>
            <a:br>
              <a:rPr lang="en-GB" sz="2400">
                <a:solidFill>
                  <a:schemeClr val="dk1"/>
                </a:solidFill>
                <a:latin typeface="Calibri"/>
                <a:ea typeface="Calibri"/>
                <a:cs typeface="Calibri"/>
                <a:sym typeface="Calibri"/>
              </a:rPr>
            </a:br>
            <a:r>
              <a:rPr lang="en-GB" sz="2400">
                <a:solidFill>
                  <a:schemeClr val="dk1"/>
                </a:solidFill>
                <a:latin typeface="Calibri"/>
                <a:ea typeface="Calibri"/>
                <a:cs typeface="Calibri"/>
                <a:sym typeface="Calibri"/>
              </a:rPr>
              <a:t>Надпись написал: </a:t>
            </a:r>
            <a:endParaRPr/>
          </a:p>
          <a:p>
            <a:pPr indent="-342900" lvl="0" marL="342900" marR="0" rtl="0" algn="l">
              <a:lnSpc>
                <a:spcPct val="80000"/>
              </a:lnSpc>
              <a:spcBef>
                <a:spcPts val="600"/>
              </a:spcBef>
              <a:spcAft>
                <a:spcPts val="0"/>
              </a:spcAft>
              <a:buClr>
                <a:schemeClr val="dk1"/>
              </a:buClr>
              <a:buSzPts val="2400"/>
              <a:buFont typeface="Noto Sans Symbols"/>
              <a:buNone/>
            </a:pPr>
            <a:r>
              <a:rPr lang="en-GB" sz="2400">
                <a:solidFill>
                  <a:schemeClr val="dk1"/>
                </a:solidFill>
                <a:latin typeface="Calibri"/>
                <a:ea typeface="Calibri"/>
                <a:cs typeface="Calibri"/>
                <a:sym typeface="Calibri"/>
              </a:rPr>
              <a:t>… </a:t>
            </a:r>
            <a:endParaRPr/>
          </a:p>
        </p:txBody>
      </p:sp>
      <p:sp>
        <p:nvSpPr>
          <p:cNvPr id="185" name="Google Shape;185;p25"/>
          <p:cNvSpPr txBox="1"/>
          <p:nvPr/>
        </p:nvSpPr>
        <p:spPr>
          <a:xfrm>
            <a:off x="390525" y="5398056"/>
            <a:ext cx="8362950" cy="1437357"/>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600"/>
              <a:buFont typeface="Calibri"/>
              <a:buNone/>
            </a:pPr>
            <a:r>
              <a:rPr lang="en-GB" sz="3600">
                <a:solidFill>
                  <a:schemeClr val="dk1"/>
                </a:solidFill>
                <a:latin typeface="Calibri"/>
                <a:ea typeface="Calibri"/>
                <a:cs typeface="Calibri"/>
                <a:sym typeface="Calibri"/>
              </a:rPr>
              <a:t>Английская сказка «Дом который построил Джек» и т.п.</a:t>
            </a:r>
            <a:endParaRPr sz="3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457200" y="274638"/>
            <a:ext cx="8229600" cy="2968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i="1" lang="en-GB" sz="2800"/>
              <a:t>Рекурсия в программировании</a:t>
            </a:r>
            <a:endParaRPr/>
          </a:p>
        </p:txBody>
      </p:sp>
      <p:sp>
        <p:nvSpPr>
          <p:cNvPr id="191" name="Google Shape;191;p26"/>
          <p:cNvSpPr txBox="1"/>
          <p:nvPr>
            <p:ph idx="1" type="body"/>
          </p:nvPr>
        </p:nvSpPr>
        <p:spPr>
          <a:xfrm>
            <a:off x="457200" y="785794"/>
            <a:ext cx="8229600" cy="571504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spcBef>
                <a:spcPts val="0"/>
              </a:spcBef>
              <a:spcAft>
                <a:spcPts val="0"/>
              </a:spcAft>
              <a:buClr>
                <a:schemeClr val="dk1"/>
              </a:buClr>
              <a:buSzPct val="100000"/>
              <a:buNone/>
            </a:pPr>
            <a:r>
              <a:rPr lang="en-GB"/>
              <a:t>Мощность рекурсивного определения заключается в том, что оно позволяет с помощью конечного высказывания определить бесконечное множество объектов. </a:t>
            </a:r>
            <a:endParaRPr/>
          </a:p>
          <a:p>
            <a:pPr indent="-342900" lvl="0" marL="342900" rtl="0" algn="just">
              <a:spcBef>
                <a:spcPts val="448"/>
              </a:spcBef>
              <a:spcAft>
                <a:spcPts val="0"/>
              </a:spcAft>
              <a:buClr>
                <a:schemeClr val="dk1"/>
              </a:buClr>
              <a:buSzPct val="100000"/>
              <a:buNone/>
            </a:pPr>
            <a:r>
              <a:t/>
            </a:r>
            <a:endParaRPr/>
          </a:p>
          <a:p>
            <a:pPr indent="-342900" lvl="0" marL="342900" rtl="0" algn="just">
              <a:spcBef>
                <a:spcPts val="448"/>
              </a:spcBef>
              <a:spcAft>
                <a:spcPts val="0"/>
              </a:spcAft>
              <a:buClr>
                <a:schemeClr val="dk1"/>
              </a:buClr>
              <a:buSzPct val="100000"/>
              <a:buNone/>
            </a:pPr>
            <a:r>
              <a:rPr lang="en-GB"/>
              <a:t>С помощью конечной рекурсивной программы можно описать бесконечное вычисление, причем программа не будет содержать явных повторений.</a:t>
            </a:r>
            <a:endParaRPr/>
          </a:p>
          <a:p>
            <a:pPr indent="-342900" lvl="0" marL="342900" rtl="0" algn="just">
              <a:spcBef>
                <a:spcPts val="448"/>
              </a:spcBef>
              <a:spcAft>
                <a:spcPts val="0"/>
              </a:spcAft>
              <a:buClr>
                <a:schemeClr val="dk1"/>
              </a:buClr>
              <a:buSzPct val="100000"/>
              <a:buNone/>
            </a:pPr>
            <a:r>
              <a:t/>
            </a:r>
            <a:endParaRPr/>
          </a:p>
          <a:p>
            <a:pPr indent="-342900" lvl="0" marL="342900" rtl="0" algn="just">
              <a:spcBef>
                <a:spcPts val="448"/>
              </a:spcBef>
              <a:spcAft>
                <a:spcPts val="0"/>
              </a:spcAft>
              <a:buClr>
                <a:schemeClr val="dk1"/>
              </a:buClr>
              <a:buSzPct val="100000"/>
              <a:buNone/>
            </a:pPr>
            <a:r>
              <a:rPr lang="en-GB"/>
              <a:t>Если некоторая процедура P содержит явную ссылку на саму себя, то ее называют </a:t>
            </a:r>
            <a:r>
              <a:rPr i="1" lang="en-GB">
                <a:solidFill>
                  <a:srgbClr val="FF0000"/>
                </a:solidFill>
              </a:rPr>
              <a:t>прямо рекурсивной</a:t>
            </a:r>
            <a:r>
              <a:rPr lang="en-GB"/>
              <a:t>.</a:t>
            </a:r>
            <a:endParaRPr/>
          </a:p>
          <a:p>
            <a:pPr indent="-342900" lvl="0" marL="342900" rtl="0" algn="just">
              <a:spcBef>
                <a:spcPts val="448"/>
              </a:spcBef>
              <a:spcAft>
                <a:spcPts val="0"/>
              </a:spcAft>
              <a:buClr>
                <a:schemeClr val="dk1"/>
              </a:buClr>
              <a:buSzPct val="100000"/>
              <a:buNone/>
            </a:pPr>
            <a:r>
              <a:t/>
            </a:r>
            <a:endParaRPr/>
          </a:p>
          <a:p>
            <a:pPr indent="-342900" lvl="0" marL="342900" rtl="0" algn="just">
              <a:spcBef>
                <a:spcPts val="448"/>
              </a:spcBef>
              <a:spcAft>
                <a:spcPts val="0"/>
              </a:spcAft>
              <a:buClr>
                <a:schemeClr val="dk1"/>
              </a:buClr>
              <a:buSzPct val="100000"/>
              <a:buNone/>
            </a:pPr>
            <a:r>
              <a:rPr lang="en-GB"/>
              <a:t>Если же  P ссылается на другую процедуру Q, содержащую (прямую или косвенную )ссылку на  P, то  P  называют </a:t>
            </a:r>
            <a:r>
              <a:rPr i="1" lang="en-GB">
                <a:solidFill>
                  <a:srgbClr val="FF0000"/>
                </a:solidFill>
              </a:rPr>
              <a:t>косвенно рекурсивной</a:t>
            </a:r>
            <a:r>
              <a:rPr lang="en-GB"/>
              <a:t>.</a:t>
            </a:r>
            <a:endParaRPr/>
          </a:p>
          <a:p>
            <a:pPr indent="-342900" lvl="0" marL="342900" rtl="0" algn="just">
              <a:spcBef>
                <a:spcPts val="448"/>
              </a:spcBef>
              <a:spcAft>
                <a:spcPts val="0"/>
              </a:spcAft>
              <a:buClr>
                <a:schemeClr val="dk1"/>
              </a:buClr>
              <a:buSzPct val="100000"/>
              <a:buNone/>
            </a:pPr>
            <a:r>
              <a:t/>
            </a:r>
            <a:endParaRPr/>
          </a:p>
          <a:p>
            <a:pPr indent="-342900" lvl="0" marL="342900" rtl="0" algn="just">
              <a:spcBef>
                <a:spcPts val="448"/>
              </a:spcBef>
              <a:spcAft>
                <a:spcPts val="0"/>
              </a:spcAft>
              <a:buClr>
                <a:schemeClr val="dk1"/>
              </a:buClr>
              <a:buSzPct val="100000"/>
              <a:buNone/>
            </a:pPr>
            <a:r>
              <a:rPr lang="en-GB"/>
              <a:t>Задача особенно удобна для рекурсивного анализа, если она может быть разложена на совокупность подзадач меньшей размерности. </a:t>
            </a:r>
            <a:endParaRPr/>
          </a:p>
          <a:p>
            <a:pPr indent="-342900" lvl="0" marL="342900" rtl="0" algn="just">
              <a:spcBef>
                <a:spcPts val="448"/>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 calcmode="lin" valueType="num">
                                      <p:cBhvr additive="base">
                                        <p:cTn dur="500"/>
                                        <p:tgtEl>
                                          <p:spTgt spid="19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 calcmode="lin" valueType="num">
                                      <p:cBhvr additive="base">
                                        <p:cTn dur="500"/>
                                        <p:tgtEl>
                                          <p:spTgt spid="19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 calcmode="lin" valueType="num">
                                      <p:cBhvr additive="base">
                                        <p:cTn dur="500"/>
                                        <p:tgtEl>
                                          <p:spTgt spid="19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 calcmode="lin" valueType="num">
                                      <p:cBhvr additive="base">
                                        <p:cTn dur="500"/>
                                        <p:tgtEl>
                                          <p:spTgt spid="19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anim calcmode="lin" valueType="num">
                                      <p:cBhvr additive="base">
                                        <p:cTn dur="500"/>
                                        <p:tgtEl>
                                          <p:spTgt spid="19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anim calcmode="lin" valueType="num">
                                      <p:cBhvr additive="base">
                                        <p:cTn dur="500"/>
                                        <p:tgtEl>
                                          <p:spTgt spid="19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anim calcmode="lin" valueType="num">
                                      <p:cBhvr additive="base">
                                        <p:cTn dur="500"/>
                                        <p:tgtEl>
                                          <p:spTgt spid="19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7" st="7"/>
                                            </p:txEl>
                                          </p:spTgt>
                                        </p:tgtEl>
                                        <p:attrNameLst>
                                          <p:attrName>style.visibility</p:attrName>
                                        </p:attrNameLst>
                                      </p:cBhvr>
                                      <p:to>
                                        <p:strVal val="visible"/>
                                      </p:to>
                                    </p:set>
                                    <p:anim calcmode="lin" valueType="num">
                                      <p:cBhvr additive="base">
                                        <p:cTn dur="500"/>
                                        <p:tgtEl>
                                          <p:spTgt spid="19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8" st="8"/>
                                            </p:txEl>
                                          </p:spTgt>
                                        </p:tgtEl>
                                        <p:attrNameLst>
                                          <p:attrName>style.visibility</p:attrName>
                                        </p:attrNameLst>
                                      </p:cBhvr>
                                      <p:to>
                                        <p:strVal val="visible"/>
                                      </p:to>
                                    </p:set>
                                    <p:anim calcmode="lin" valueType="num">
                                      <p:cBhvr additive="base">
                                        <p:cTn dur="500"/>
                                        <p:tgtEl>
                                          <p:spTgt spid="19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xEl>
                                              <p:pRg end="9" st="9"/>
                                            </p:txEl>
                                          </p:spTgt>
                                        </p:tgtEl>
                                        <p:attrNameLst>
                                          <p:attrName>style.visibility</p:attrName>
                                        </p:attrNameLst>
                                      </p:cBhvr>
                                      <p:to>
                                        <p:strVal val="visible"/>
                                      </p:to>
                                    </p:set>
                                    <p:anim calcmode="lin" valueType="num">
                                      <p:cBhvr additive="base">
                                        <p:cTn dur="500"/>
                                        <p:tgtEl>
                                          <p:spTgt spid="191">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457200" y="274638"/>
            <a:ext cx="8229600" cy="3682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i="1" lang="en-GB" sz="2800"/>
              <a:t>Общая методика рекурсивного анализа задачи</a:t>
            </a:r>
            <a:endParaRPr/>
          </a:p>
        </p:txBody>
      </p:sp>
      <p:sp>
        <p:nvSpPr>
          <p:cNvPr id="197" name="Google Shape;197;p27"/>
          <p:cNvSpPr txBox="1"/>
          <p:nvPr>
            <p:ph idx="1" type="body"/>
          </p:nvPr>
        </p:nvSpPr>
        <p:spPr>
          <a:xfrm>
            <a:off x="457200" y="785794"/>
            <a:ext cx="8229600" cy="5340369"/>
          </a:xfrm>
          <a:prstGeom prst="rect">
            <a:avLst/>
          </a:prstGeom>
          <a:noFill/>
          <a:ln>
            <a:noFill/>
          </a:ln>
        </p:spPr>
        <p:txBody>
          <a:bodyPr anchorCtr="0" anchor="t" bIns="45700" lIns="91425" spcFirstLastPara="1" rIns="91425" wrap="square" tIns="45700">
            <a:normAutofit fontScale="77500" lnSpcReduction="20000"/>
          </a:bodyPr>
          <a:lstStyle/>
          <a:p>
            <a:pPr indent="-514350" lvl="0" marL="514350" rtl="0" algn="l">
              <a:spcBef>
                <a:spcPts val="0"/>
              </a:spcBef>
              <a:spcAft>
                <a:spcPts val="0"/>
              </a:spcAft>
              <a:buClr>
                <a:schemeClr val="dk1"/>
              </a:buClr>
              <a:buSzPct val="100000"/>
              <a:buAutoNum type="arabicPeriod"/>
            </a:pPr>
            <a:r>
              <a:rPr b="1" lang="en-GB"/>
              <a:t>Параметризация задачи</a:t>
            </a:r>
            <a:endParaRPr/>
          </a:p>
          <a:p>
            <a:pPr indent="-514350" lvl="0" marL="514350" rtl="0" algn="l">
              <a:spcBef>
                <a:spcPts val="496"/>
              </a:spcBef>
              <a:spcAft>
                <a:spcPts val="0"/>
              </a:spcAft>
              <a:buClr>
                <a:schemeClr val="dk1"/>
              </a:buClr>
              <a:buSzPct val="100000"/>
              <a:buNone/>
            </a:pPr>
            <a:r>
              <a:rPr lang="en-GB"/>
              <a:t>Выделение различных элементов, от которых зависит решение, и, в частности, размерности решаемой задачи, причем размерность должна убывать после каждого рекурсивного вызова.</a:t>
            </a:r>
            <a:endParaRPr/>
          </a:p>
          <a:p>
            <a:pPr indent="-514350" lvl="0" marL="514350" rtl="0" algn="l">
              <a:spcBef>
                <a:spcPts val="496"/>
              </a:spcBef>
              <a:spcAft>
                <a:spcPts val="0"/>
              </a:spcAft>
              <a:buClr>
                <a:schemeClr val="dk1"/>
              </a:buClr>
              <a:buSzPct val="100000"/>
              <a:buNone/>
            </a:pPr>
            <a:r>
              <a:t/>
            </a:r>
            <a:endParaRPr/>
          </a:p>
          <a:p>
            <a:pPr indent="-514350" lvl="0" marL="514350" rtl="0" algn="l">
              <a:spcBef>
                <a:spcPts val="496"/>
              </a:spcBef>
              <a:spcAft>
                <a:spcPts val="0"/>
              </a:spcAft>
              <a:buClr>
                <a:schemeClr val="dk1"/>
              </a:buClr>
              <a:buSzPct val="100000"/>
              <a:buNone/>
            </a:pPr>
            <a:r>
              <a:rPr lang="en-GB"/>
              <a:t>2. </a:t>
            </a:r>
            <a:r>
              <a:rPr b="1" lang="en-GB"/>
              <a:t>Поиск тривиального случая и его решение</a:t>
            </a:r>
            <a:endParaRPr/>
          </a:p>
          <a:p>
            <a:pPr indent="-514350" lvl="0" marL="514350" rtl="0" algn="l">
              <a:spcBef>
                <a:spcPts val="496"/>
              </a:spcBef>
              <a:spcAft>
                <a:spcPts val="0"/>
              </a:spcAft>
              <a:buClr>
                <a:schemeClr val="dk1"/>
              </a:buClr>
              <a:buSzPct val="100000"/>
              <a:buNone/>
            </a:pPr>
            <a:r>
              <a:rPr lang="en-GB"/>
              <a:t>Часто это ключевой этап алгоритма, который может быть разрешен непосредственно без рекурсивного вызова. При этом размерность задачи нулевая или равна 1 и т.п.</a:t>
            </a:r>
            <a:endParaRPr/>
          </a:p>
          <a:p>
            <a:pPr indent="-514350" lvl="0" marL="514350" rtl="0" algn="l">
              <a:spcBef>
                <a:spcPts val="496"/>
              </a:spcBef>
              <a:spcAft>
                <a:spcPts val="0"/>
              </a:spcAft>
              <a:buClr>
                <a:schemeClr val="dk1"/>
              </a:buClr>
              <a:buSzPct val="100000"/>
              <a:buNone/>
            </a:pPr>
            <a:r>
              <a:t/>
            </a:r>
            <a:endParaRPr/>
          </a:p>
          <a:p>
            <a:pPr indent="-514350" lvl="0" marL="514350" rtl="0" algn="l">
              <a:spcBef>
                <a:spcPts val="496"/>
              </a:spcBef>
              <a:spcAft>
                <a:spcPts val="0"/>
              </a:spcAft>
              <a:buClr>
                <a:schemeClr val="dk1"/>
              </a:buClr>
              <a:buSzPct val="100000"/>
              <a:buNone/>
            </a:pPr>
            <a:r>
              <a:rPr lang="en-GB"/>
              <a:t>3</a:t>
            </a:r>
            <a:r>
              <a:rPr b="1" lang="en-GB"/>
              <a:t>. Декомпозиция общего случая</a:t>
            </a:r>
            <a:endParaRPr/>
          </a:p>
          <a:p>
            <a:pPr indent="-514350" lvl="0" marL="514350" rtl="0" algn="l">
              <a:spcBef>
                <a:spcPts val="496"/>
              </a:spcBef>
              <a:spcAft>
                <a:spcPts val="0"/>
              </a:spcAft>
              <a:buClr>
                <a:schemeClr val="dk1"/>
              </a:buClr>
              <a:buSzPct val="100000"/>
              <a:buNone/>
            </a:pPr>
            <a:r>
              <a:rPr lang="en-GB"/>
              <a:t>Приведение задачи к одной или нескольким задачам, в основном более простым  (меньшей размерности).</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251520" y="205978"/>
            <a:ext cx="8640960" cy="6375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GB"/>
              <a:t>Факториал</a:t>
            </a:r>
            <a:endParaRPr/>
          </a:p>
        </p:txBody>
      </p:sp>
      <p:sp>
        <p:nvSpPr>
          <p:cNvPr id="203" name="Google Shape;203;p28"/>
          <p:cNvSpPr txBox="1"/>
          <p:nvPr>
            <p:ph idx="1" type="body"/>
          </p:nvPr>
        </p:nvSpPr>
        <p:spPr>
          <a:xfrm>
            <a:off x="127702" y="1720297"/>
            <a:ext cx="8055895" cy="476186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GB" sz="2800"/>
              <a:t>n! = 1*2*3* … *(n-1)*n</a:t>
            </a:r>
            <a:endParaRPr/>
          </a:p>
          <a:p>
            <a:pPr indent="-165100" lvl="0" marL="342900" rtl="0" algn="l">
              <a:spcBef>
                <a:spcPts val="560"/>
              </a:spcBef>
              <a:spcAft>
                <a:spcPts val="0"/>
              </a:spcAft>
              <a:buClr>
                <a:schemeClr val="dk1"/>
              </a:buClr>
              <a:buSzPts val="2800"/>
              <a:buNone/>
            </a:pPr>
            <a:r>
              <a:t/>
            </a:r>
            <a:endParaRPr sz="2800"/>
          </a:p>
          <a:p>
            <a:pPr indent="-342900" lvl="0" marL="342900" rtl="0" algn="l">
              <a:spcBef>
                <a:spcPts val="560"/>
              </a:spcBef>
              <a:spcAft>
                <a:spcPts val="0"/>
              </a:spcAft>
              <a:buClr>
                <a:schemeClr val="dk1"/>
              </a:buClr>
              <a:buSzPts val="2800"/>
              <a:buChar char="•"/>
            </a:pPr>
            <a:r>
              <a:rPr lang="en-GB" sz="2800"/>
              <a:t>5! = 1*2*3*4*5</a:t>
            </a:r>
            <a:endParaRPr/>
          </a:p>
          <a:p>
            <a:pPr indent="-342900" lvl="0" marL="342900" rtl="0" algn="l">
              <a:spcBef>
                <a:spcPts val="560"/>
              </a:spcBef>
              <a:spcAft>
                <a:spcPts val="0"/>
              </a:spcAft>
              <a:buClr>
                <a:schemeClr val="dk1"/>
              </a:buClr>
              <a:buSzPts val="2800"/>
              <a:buChar char="•"/>
            </a:pPr>
            <a:r>
              <a:rPr lang="en-GB" sz="2800"/>
              <a:t>6! = 1*2*3*4*5*6 = 5! * 6</a:t>
            </a:r>
            <a:endParaRPr/>
          </a:p>
          <a:p>
            <a:pPr indent="-342900" lvl="0" marL="342900" rtl="0" algn="l">
              <a:spcBef>
                <a:spcPts val="560"/>
              </a:spcBef>
              <a:spcAft>
                <a:spcPts val="0"/>
              </a:spcAft>
              <a:buClr>
                <a:schemeClr val="dk1"/>
              </a:buClr>
              <a:buSzPts val="2800"/>
              <a:buChar char="•"/>
            </a:pPr>
            <a:r>
              <a:rPr lang="en-GB" sz="2800"/>
              <a:t>7! = 1*2*3*4*5*6*7 = 6! * 7</a:t>
            </a:r>
            <a:endParaRPr/>
          </a:p>
          <a:p>
            <a:pPr indent="-165100" lvl="0" marL="342900" rtl="0" algn="l">
              <a:spcBef>
                <a:spcPts val="560"/>
              </a:spcBef>
              <a:spcAft>
                <a:spcPts val="0"/>
              </a:spcAft>
              <a:buClr>
                <a:schemeClr val="dk1"/>
              </a:buClr>
              <a:buSzPts val="2800"/>
              <a:buNone/>
            </a:pPr>
            <a:r>
              <a:t/>
            </a:r>
            <a:endParaRPr sz="2800"/>
          </a:p>
          <a:p>
            <a:pPr indent="-342900" lvl="0" marL="342900" rtl="0" algn="l">
              <a:spcBef>
                <a:spcPts val="560"/>
              </a:spcBef>
              <a:spcAft>
                <a:spcPts val="0"/>
              </a:spcAft>
              <a:buClr>
                <a:schemeClr val="dk1"/>
              </a:buClr>
              <a:buSzPts val="2800"/>
              <a:buChar char="•"/>
            </a:pPr>
            <a:r>
              <a:rPr lang="en-GB" sz="2800"/>
              <a:t>n! = (n-1)! * n</a:t>
            </a:r>
            <a:endParaRPr sz="2800"/>
          </a:p>
          <a:p>
            <a:pPr indent="-342900" lvl="0" marL="342900" rtl="0" algn="l">
              <a:spcBef>
                <a:spcPts val="560"/>
              </a:spcBef>
              <a:spcAft>
                <a:spcPts val="0"/>
              </a:spcAft>
              <a:buClr>
                <a:schemeClr val="dk1"/>
              </a:buClr>
              <a:buSzPts val="2800"/>
              <a:buChar char="•"/>
            </a:pPr>
            <a:r>
              <a:rPr lang="en-GB" sz="2800"/>
              <a:t>1! = 1</a:t>
            </a:r>
            <a:endParaRPr sz="2800"/>
          </a:p>
          <a:p>
            <a:pPr indent="-342900" lvl="0" marL="342900" rtl="0" algn="l">
              <a:spcBef>
                <a:spcPts val="560"/>
              </a:spcBef>
              <a:spcAft>
                <a:spcPts val="0"/>
              </a:spcAft>
              <a:buClr>
                <a:schemeClr val="dk1"/>
              </a:buClr>
              <a:buSzPts val="2800"/>
              <a:buChar char="•"/>
            </a:pPr>
            <a:r>
              <a:rPr lang="en-GB" sz="2800"/>
              <a:t>0! = 1</a:t>
            </a:r>
            <a:endParaRPr sz="2800"/>
          </a:p>
        </p:txBody>
      </p:sp>
      <p:grpSp>
        <p:nvGrpSpPr>
          <p:cNvPr id="204" name="Google Shape;204;p28"/>
          <p:cNvGrpSpPr/>
          <p:nvPr/>
        </p:nvGrpSpPr>
        <p:grpSpPr>
          <a:xfrm>
            <a:off x="4641420" y="919196"/>
            <a:ext cx="4278927" cy="3690411"/>
            <a:chOff x="2366755" y="906565"/>
            <a:chExt cx="3960440" cy="3285365"/>
          </a:xfrm>
        </p:grpSpPr>
        <p:sp>
          <p:nvSpPr>
            <p:cNvPr id="205" name="Google Shape;205;p28"/>
            <p:cNvSpPr/>
            <p:nvPr/>
          </p:nvSpPr>
          <p:spPr>
            <a:xfrm>
              <a:off x="3177045" y="906565"/>
              <a:ext cx="18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factorial(n)</a:t>
              </a:r>
              <a:endParaRPr sz="1800">
                <a:solidFill>
                  <a:schemeClr val="lt1"/>
                </a:solidFill>
                <a:latin typeface="Calibri"/>
                <a:ea typeface="Calibri"/>
                <a:cs typeface="Calibri"/>
                <a:sym typeface="Calibri"/>
              </a:endParaRPr>
            </a:p>
          </p:txBody>
        </p:sp>
        <p:sp>
          <p:nvSpPr>
            <p:cNvPr id="206" name="Google Shape;206;p28"/>
            <p:cNvSpPr/>
            <p:nvPr/>
          </p:nvSpPr>
          <p:spPr>
            <a:xfrm>
              <a:off x="3941930" y="2778703"/>
              <a:ext cx="2385265"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return factorial(n-1)*n</a:t>
              </a:r>
              <a:endParaRPr sz="1800">
                <a:solidFill>
                  <a:schemeClr val="lt1"/>
                </a:solidFill>
                <a:latin typeface="Calibri"/>
                <a:ea typeface="Calibri"/>
                <a:cs typeface="Calibri"/>
                <a:sym typeface="Calibri"/>
              </a:endParaRPr>
            </a:p>
          </p:txBody>
        </p:sp>
        <p:sp>
          <p:nvSpPr>
            <p:cNvPr id="207" name="Google Shape;207;p28"/>
            <p:cNvSpPr/>
            <p:nvPr/>
          </p:nvSpPr>
          <p:spPr>
            <a:xfrm>
              <a:off x="2366755" y="2778703"/>
              <a:ext cx="1332765"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return 1</a:t>
              </a:r>
              <a:endParaRPr sz="1800">
                <a:solidFill>
                  <a:schemeClr val="lt1"/>
                </a:solidFill>
                <a:latin typeface="Calibri"/>
                <a:ea typeface="Calibri"/>
                <a:cs typeface="Calibri"/>
                <a:sym typeface="Calibri"/>
              </a:endParaRPr>
            </a:p>
          </p:txBody>
        </p:sp>
        <p:sp>
          <p:nvSpPr>
            <p:cNvPr id="208" name="Google Shape;208;p28"/>
            <p:cNvSpPr/>
            <p:nvPr/>
          </p:nvSpPr>
          <p:spPr>
            <a:xfrm>
              <a:off x="3409914" y="3772586"/>
              <a:ext cx="1332765"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конец</a:t>
              </a:r>
              <a:endParaRPr/>
            </a:p>
          </p:txBody>
        </p:sp>
        <p:sp>
          <p:nvSpPr>
            <p:cNvPr id="209" name="Google Shape;209;p28"/>
            <p:cNvSpPr/>
            <p:nvPr/>
          </p:nvSpPr>
          <p:spPr>
            <a:xfrm>
              <a:off x="3285905" y="1619740"/>
              <a:ext cx="1580783" cy="845949"/>
            </a:xfrm>
            <a:prstGeom prst="flowChartDecision">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n &lt;= 1</a:t>
              </a:r>
              <a:endParaRPr sz="1800">
                <a:solidFill>
                  <a:schemeClr val="lt1"/>
                </a:solidFill>
                <a:latin typeface="Calibri"/>
                <a:ea typeface="Calibri"/>
                <a:cs typeface="Calibri"/>
                <a:sym typeface="Calibri"/>
              </a:endParaRPr>
            </a:p>
          </p:txBody>
        </p:sp>
        <p:cxnSp>
          <p:nvCxnSpPr>
            <p:cNvPr id="210" name="Google Shape;210;p28"/>
            <p:cNvCxnSpPr>
              <a:stCxn id="205" idx="2"/>
              <a:endCxn id="209" idx="0"/>
            </p:cNvCxnSpPr>
            <p:nvPr/>
          </p:nvCxnSpPr>
          <p:spPr>
            <a:xfrm flipH="1">
              <a:off x="4076445" y="1325909"/>
              <a:ext cx="600" cy="293700"/>
            </a:xfrm>
            <a:prstGeom prst="straightConnector1">
              <a:avLst/>
            </a:prstGeom>
            <a:noFill/>
            <a:ln cap="flat" cmpd="sng" w="19050">
              <a:solidFill>
                <a:schemeClr val="dk1"/>
              </a:solidFill>
              <a:prstDash val="solid"/>
              <a:round/>
              <a:headEnd len="sm" w="sm" type="none"/>
              <a:tailEnd len="med" w="med" type="stealth"/>
            </a:ln>
          </p:spPr>
        </p:cxnSp>
        <p:cxnSp>
          <p:nvCxnSpPr>
            <p:cNvPr id="211" name="Google Shape;211;p28"/>
            <p:cNvCxnSpPr>
              <a:endCxn id="207" idx="0"/>
            </p:cNvCxnSpPr>
            <p:nvPr/>
          </p:nvCxnSpPr>
          <p:spPr>
            <a:xfrm>
              <a:off x="3033138" y="2042803"/>
              <a:ext cx="0" cy="735900"/>
            </a:xfrm>
            <a:prstGeom prst="straightConnector1">
              <a:avLst/>
            </a:prstGeom>
            <a:noFill/>
            <a:ln cap="flat" cmpd="sng" w="19050">
              <a:solidFill>
                <a:schemeClr val="dk1"/>
              </a:solidFill>
              <a:prstDash val="solid"/>
              <a:round/>
              <a:headEnd len="sm" w="sm" type="none"/>
              <a:tailEnd len="med" w="med" type="stealth"/>
            </a:ln>
          </p:spPr>
        </p:cxnSp>
        <p:cxnSp>
          <p:nvCxnSpPr>
            <p:cNvPr id="212" name="Google Shape;212;p28"/>
            <p:cNvCxnSpPr>
              <a:endCxn id="206" idx="0"/>
            </p:cNvCxnSpPr>
            <p:nvPr/>
          </p:nvCxnSpPr>
          <p:spPr>
            <a:xfrm>
              <a:off x="5134563" y="2042803"/>
              <a:ext cx="0" cy="735900"/>
            </a:xfrm>
            <a:prstGeom prst="straightConnector1">
              <a:avLst/>
            </a:prstGeom>
            <a:noFill/>
            <a:ln cap="flat" cmpd="sng" w="19050">
              <a:solidFill>
                <a:schemeClr val="dk1"/>
              </a:solidFill>
              <a:prstDash val="solid"/>
              <a:round/>
              <a:headEnd len="sm" w="sm" type="none"/>
              <a:tailEnd len="med" w="med" type="stealth"/>
            </a:ln>
          </p:spPr>
        </p:cxnSp>
        <p:cxnSp>
          <p:nvCxnSpPr>
            <p:cNvPr id="213" name="Google Shape;213;p28"/>
            <p:cNvCxnSpPr>
              <a:endCxn id="208" idx="0"/>
            </p:cNvCxnSpPr>
            <p:nvPr/>
          </p:nvCxnSpPr>
          <p:spPr>
            <a:xfrm>
              <a:off x="4076297" y="3471986"/>
              <a:ext cx="0" cy="300600"/>
            </a:xfrm>
            <a:prstGeom prst="straightConnector1">
              <a:avLst/>
            </a:prstGeom>
            <a:noFill/>
            <a:ln cap="flat" cmpd="sng" w="19050">
              <a:solidFill>
                <a:schemeClr val="dk1"/>
              </a:solidFill>
              <a:prstDash val="solid"/>
              <a:round/>
              <a:headEnd len="sm" w="sm" type="none"/>
              <a:tailEnd len="med" w="med" type="stealth"/>
            </a:ln>
          </p:spPr>
        </p:cxnSp>
        <p:cxnSp>
          <p:nvCxnSpPr>
            <p:cNvPr id="214" name="Google Shape;214;p28"/>
            <p:cNvCxnSpPr>
              <a:endCxn id="209" idx="1"/>
            </p:cNvCxnSpPr>
            <p:nvPr/>
          </p:nvCxnSpPr>
          <p:spPr>
            <a:xfrm>
              <a:off x="3033005" y="2042715"/>
              <a:ext cx="252900" cy="0"/>
            </a:xfrm>
            <a:prstGeom prst="straightConnector1">
              <a:avLst/>
            </a:prstGeom>
            <a:noFill/>
            <a:ln cap="flat" cmpd="sng" w="19050">
              <a:solidFill>
                <a:schemeClr val="dk1"/>
              </a:solidFill>
              <a:prstDash val="solid"/>
              <a:round/>
              <a:headEnd len="sm" w="sm" type="none"/>
              <a:tailEnd len="sm" w="sm" type="none"/>
            </a:ln>
          </p:spPr>
        </p:cxnSp>
        <p:cxnSp>
          <p:nvCxnSpPr>
            <p:cNvPr id="215" name="Google Shape;215;p28"/>
            <p:cNvCxnSpPr>
              <a:stCxn id="209" idx="3"/>
            </p:cNvCxnSpPr>
            <p:nvPr/>
          </p:nvCxnSpPr>
          <p:spPr>
            <a:xfrm>
              <a:off x="4866688" y="2042715"/>
              <a:ext cx="273600" cy="0"/>
            </a:xfrm>
            <a:prstGeom prst="straightConnector1">
              <a:avLst/>
            </a:prstGeom>
            <a:noFill/>
            <a:ln cap="flat" cmpd="sng" w="19050">
              <a:solidFill>
                <a:schemeClr val="dk1"/>
              </a:solidFill>
              <a:prstDash val="solid"/>
              <a:round/>
              <a:headEnd len="sm" w="sm" type="none"/>
              <a:tailEnd len="sm" w="sm" type="none"/>
            </a:ln>
          </p:spPr>
        </p:cxnSp>
        <p:cxnSp>
          <p:nvCxnSpPr>
            <p:cNvPr id="216" name="Google Shape;216;p28"/>
            <p:cNvCxnSpPr/>
            <p:nvPr/>
          </p:nvCxnSpPr>
          <p:spPr>
            <a:xfrm>
              <a:off x="3033137" y="3471850"/>
              <a:ext cx="2107151" cy="0"/>
            </a:xfrm>
            <a:prstGeom prst="straightConnector1">
              <a:avLst/>
            </a:prstGeom>
            <a:noFill/>
            <a:ln cap="flat" cmpd="sng" w="19050">
              <a:solidFill>
                <a:schemeClr val="dk1"/>
              </a:solidFill>
              <a:prstDash val="solid"/>
              <a:round/>
              <a:headEnd len="sm" w="sm" type="none"/>
              <a:tailEnd len="sm" w="sm" type="none"/>
            </a:ln>
          </p:spPr>
        </p:cxnSp>
        <p:cxnSp>
          <p:nvCxnSpPr>
            <p:cNvPr id="217" name="Google Shape;217;p28"/>
            <p:cNvCxnSpPr>
              <a:stCxn id="207" idx="2"/>
            </p:cNvCxnSpPr>
            <p:nvPr/>
          </p:nvCxnSpPr>
          <p:spPr>
            <a:xfrm>
              <a:off x="3033138" y="3198047"/>
              <a:ext cx="0" cy="273900"/>
            </a:xfrm>
            <a:prstGeom prst="straightConnector1">
              <a:avLst/>
            </a:prstGeom>
            <a:noFill/>
            <a:ln cap="flat" cmpd="sng" w="19050">
              <a:solidFill>
                <a:schemeClr val="dk1"/>
              </a:solidFill>
              <a:prstDash val="solid"/>
              <a:round/>
              <a:headEnd len="sm" w="sm" type="none"/>
              <a:tailEnd len="sm" w="sm" type="none"/>
            </a:ln>
          </p:spPr>
        </p:cxnSp>
        <p:cxnSp>
          <p:nvCxnSpPr>
            <p:cNvPr id="218" name="Google Shape;218;p28"/>
            <p:cNvCxnSpPr>
              <a:stCxn id="206" idx="2"/>
            </p:cNvCxnSpPr>
            <p:nvPr/>
          </p:nvCxnSpPr>
          <p:spPr>
            <a:xfrm>
              <a:off x="5134563" y="3198047"/>
              <a:ext cx="0" cy="273900"/>
            </a:xfrm>
            <a:prstGeom prst="straightConnector1">
              <a:avLst/>
            </a:prstGeom>
            <a:noFill/>
            <a:ln cap="flat" cmpd="sng" w="19050">
              <a:solidFill>
                <a:schemeClr val="dk1"/>
              </a:solidFill>
              <a:prstDash val="solid"/>
              <a:round/>
              <a:headEnd len="sm" w="sm" type="none"/>
              <a:tailEnd len="sm" w="sm" type="none"/>
            </a:ln>
          </p:spPr>
        </p:cxnSp>
        <p:sp>
          <p:nvSpPr>
            <p:cNvPr id="219" name="Google Shape;219;p28"/>
            <p:cNvSpPr txBox="1"/>
            <p:nvPr/>
          </p:nvSpPr>
          <p:spPr>
            <a:xfrm>
              <a:off x="2591780" y="1671650"/>
              <a:ext cx="4443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Да</a:t>
              </a:r>
              <a:endParaRPr/>
            </a:p>
          </p:txBody>
        </p:sp>
        <p:sp>
          <p:nvSpPr>
            <p:cNvPr id="220" name="Google Shape;220;p28"/>
            <p:cNvSpPr txBox="1"/>
            <p:nvPr/>
          </p:nvSpPr>
          <p:spPr>
            <a:xfrm>
              <a:off x="5112060" y="1671650"/>
              <a:ext cx="5332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Нет</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251520" y="205978"/>
            <a:ext cx="8640960" cy="6375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GB"/>
              <a:t>Факториал</a:t>
            </a:r>
            <a:endParaRPr/>
          </a:p>
        </p:txBody>
      </p:sp>
      <p:grpSp>
        <p:nvGrpSpPr>
          <p:cNvPr id="226" name="Google Shape;226;p29"/>
          <p:cNvGrpSpPr/>
          <p:nvPr/>
        </p:nvGrpSpPr>
        <p:grpSpPr>
          <a:xfrm>
            <a:off x="4641420" y="919196"/>
            <a:ext cx="4278927" cy="3690411"/>
            <a:chOff x="2366755" y="906565"/>
            <a:chExt cx="3960440" cy="3285365"/>
          </a:xfrm>
        </p:grpSpPr>
        <p:sp>
          <p:nvSpPr>
            <p:cNvPr id="227" name="Google Shape;227;p29"/>
            <p:cNvSpPr/>
            <p:nvPr/>
          </p:nvSpPr>
          <p:spPr>
            <a:xfrm>
              <a:off x="3177045" y="906565"/>
              <a:ext cx="18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factorial(n)</a:t>
              </a:r>
              <a:endParaRPr sz="1800">
                <a:solidFill>
                  <a:schemeClr val="lt1"/>
                </a:solidFill>
                <a:latin typeface="Calibri"/>
                <a:ea typeface="Calibri"/>
                <a:cs typeface="Calibri"/>
                <a:sym typeface="Calibri"/>
              </a:endParaRPr>
            </a:p>
          </p:txBody>
        </p:sp>
        <p:sp>
          <p:nvSpPr>
            <p:cNvPr id="228" name="Google Shape;228;p29"/>
            <p:cNvSpPr/>
            <p:nvPr/>
          </p:nvSpPr>
          <p:spPr>
            <a:xfrm>
              <a:off x="3941930" y="2778703"/>
              <a:ext cx="2385265"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return factorial(n-1)*n</a:t>
              </a:r>
              <a:endParaRPr sz="1800">
                <a:solidFill>
                  <a:schemeClr val="lt1"/>
                </a:solidFill>
                <a:latin typeface="Calibri"/>
                <a:ea typeface="Calibri"/>
                <a:cs typeface="Calibri"/>
                <a:sym typeface="Calibri"/>
              </a:endParaRPr>
            </a:p>
          </p:txBody>
        </p:sp>
        <p:sp>
          <p:nvSpPr>
            <p:cNvPr id="229" name="Google Shape;229;p29"/>
            <p:cNvSpPr/>
            <p:nvPr/>
          </p:nvSpPr>
          <p:spPr>
            <a:xfrm>
              <a:off x="2366755" y="2778703"/>
              <a:ext cx="1332765"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return 1</a:t>
              </a:r>
              <a:endParaRPr sz="1800">
                <a:solidFill>
                  <a:schemeClr val="lt1"/>
                </a:solidFill>
                <a:latin typeface="Calibri"/>
                <a:ea typeface="Calibri"/>
                <a:cs typeface="Calibri"/>
                <a:sym typeface="Calibri"/>
              </a:endParaRPr>
            </a:p>
          </p:txBody>
        </p:sp>
        <p:sp>
          <p:nvSpPr>
            <p:cNvPr id="230" name="Google Shape;230;p29"/>
            <p:cNvSpPr/>
            <p:nvPr/>
          </p:nvSpPr>
          <p:spPr>
            <a:xfrm>
              <a:off x="3409914" y="3772586"/>
              <a:ext cx="1332765"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конец</a:t>
              </a:r>
              <a:endParaRPr/>
            </a:p>
          </p:txBody>
        </p:sp>
        <p:sp>
          <p:nvSpPr>
            <p:cNvPr id="231" name="Google Shape;231;p29"/>
            <p:cNvSpPr/>
            <p:nvPr/>
          </p:nvSpPr>
          <p:spPr>
            <a:xfrm>
              <a:off x="3285905" y="1619740"/>
              <a:ext cx="1580783" cy="845949"/>
            </a:xfrm>
            <a:prstGeom prst="flowChartDecision">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n &lt;= 1</a:t>
              </a:r>
              <a:endParaRPr sz="1800">
                <a:solidFill>
                  <a:schemeClr val="lt1"/>
                </a:solidFill>
                <a:latin typeface="Calibri"/>
                <a:ea typeface="Calibri"/>
                <a:cs typeface="Calibri"/>
                <a:sym typeface="Calibri"/>
              </a:endParaRPr>
            </a:p>
          </p:txBody>
        </p:sp>
        <p:cxnSp>
          <p:nvCxnSpPr>
            <p:cNvPr id="232" name="Google Shape;232;p29"/>
            <p:cNvCxnSpPr>
              <a:stCxn id="227" idx="2"/>
              <a:endCxn id="231" idx="0"/>
            </p:cNvCxnSpPr>
            <p:nvPr/>
          </p:nvCxnSpPr>
          <p:spPr>
            <a:xfrm flipH="1">
              <a:off x="4076445" y="1325909"/>
              <a:ext cx="600" cy="293700"/>
            </a:xfrm>
            <a:prstGeom prst="straightConnector1">
              <a:avLst/>
            </a:prstGeom>
            <a:noFill/>
            <a:ln cap="flat" cmpd="sng" w="19050">
              <a:solidFill>
                <a:schemeClr val="dk1"/>
              </a:solidFill>
              <a:prstDash val="solid"/>
              <a:round/>
              <a:headEnd len="sm" w="sm" type="none"/>
              <a:tailEnd len="med" w="med" type="stealth"/>
            </a:ln>
          </p:spPr>
        </p:cxnSp>
        <p:cxnSp>
          <p:nvCxnSpPr>
            <p:cNvPr id="233" name="Google Shape;233;p29"/>
            <p:cNvCxnSpPr>
              <a:endCxn id="229" idx="0"/>
            </p:cNvCxnSpPr>
            <p:nvPr/>
          </p:nvCxnSpPr>
          <p:spPr>
            <a:xfrm>
              <a:off x="3033138" y="2042803"/>
              <a:ext cx="0" cy="735900"/>
            </a:xfrm>
            <a:prstGeom prst="straightConnector1">
              <a:avLst/>
            </a:prstGeom>
            <a:noFill/>
            <a:ln cap="flat" cmpd="sng" w="19050">
              <a:solidFill>
                <a:schemeClr val="dk1"/>
              </a:solidFill>
              <a:prstDash val="solid"/>
              <a:round/>
              <a:headEnd len="sm" w="sm" type="none"/>
              <a:tailEnd len="med" w="med" type="stealth"/>
            </a:ln>
          </p:spPr>
        </p:cxnSp>
        <p:cxnSp>
          <p:nvCxnSpPr>
            <p:cNvPr id="234" name="Google Shape;234;p29"/>
            <p:cNvCxnSpPr>
              <a:endCxn id="228" idx="0"/>
            </p:cNvCxnSpPr>
            <p:nvPr/>
          </p:nvCxnSpPr>
          <p:spPr>
            <a:xfrm>
              <a:off x="5134563" y="2042803"/>
              <a:ext cx="0" cy="735900"/>
            </a:xfrm>
            <a:prstGeom prst="straightConnector1">
              <a:avLst/>
            </a:prstGeom>
            <a:noFill/>
            <a:ln cap="flat" cmpd="sng" w="19050">
              <a:solidFill>
                <a:schemeClr val="dk1"/>
              </a:solidFill>
              <a:prstDash val="solid"/>
              <a:round/>
              <a:headEnd len="sm" w="sm" type="none"/>
              <a:tailEnd len="med" w="med" type="stealth"/>
            </a:ln>
          </p:spPr>
        </p:cxnSp>
        <p:cxnSp>
          <p:nvCxnSpPr>
            <p:cNvPr id="235" name="Google Shape;235;p29"/>
            <p:cNvCxnSpPr>
              <a:endCxn id="230" idx="0"/>
            </p:cNvCxnSpPr>
            <p:nvPr/>
          </p:nvCxnSpPr>
          <p:spPr>
            <a:xfrm>
              <a:off x="4076297" y="3471986"/>
              <a:ext cx="0" cy="300600"/>
            </a:xfrm>
            <a:prstGeom prst="straightConnector1">
              <a:avLst/>
            </a:prstGeom>
            <a:noFill/>
            <a:ln cap="flat" cmpd="sng" w="19050">
              <a:solidFill>
                <a:schemeClr val="dk1"/>
              </a:solidFill>
              <a:prstDash val="solid"/>
              <a:round/>
              <a:headEnd len="sm" w="sm" type="none"/>
              <a:tailEnd len="med" w="med" type="stealth"/>
            </a:ln>
          </p:spPr>
        </p:cxnSp>
        <p:cxnSp>
          <p:nvCxnSpPr>
            <p:cNvPr id="236" name="Google Shape;236;p29"/>
            <p:cNvCxnSpPr>
              <a:endCxn id="231" idx="1"/>
            </p:cNvCxnSpPr>
            <p:nvPr/>
          </p:nvCxnSpPr>
          <p:spPr>
            <a:xfrm>
              <a:off x="3033005" y="2042715"/>
              <a:ext cx="252900" cy="0"/>
            </a:xfrm>
            <a:prstGeom prst="straightConnector1">
              <a:avLst/>
            </a:prstGeom>
            <a:noFill/>
            <a:ln cap="flat" cmpd="sng" w="19050">
              <a:solidFill>
                <a:schemeClr val="dk1"/>
              </a:solidFill>
              <a:prstDash val="solid"/>
              <a:round/>
              <a:headEnd len="sm" w="sm" type="none"/>
              <a:tailEnd len="sm" w="sm" type="none"/>
            </a:ln>
          </p:spPr>
        </p:cxnSp>
        <p:cxnSp>
          <p:nvCxnSpPr>
            <p:cNvPr id="237" name="Google Shape;237;p29"/>
            <p:cNvCxnSpPr>
              <a:stCxn id="231" idx="3"/>
            </p:cNvCxnSpPr>
            <p:nvPr/>
          </p:nvCxnSpPr>
          <p:spPr>
            <a:xfrm>
              <a:off x="4866688" y="2042715"/>
              <a:ext cx="273600" cy="0"/>
            </a:xfrm>
            <a:prstGeom prst="straightConnector1">
              <a:avLst/>
            </a:prstGeom>
            <a:noFill/>
            <a:ln cap="flat" cmpd="sng" w="19050">
              <a:solidFill>
                <a:schemeClr val="dk1"/>
              </a:solidFill>
              <a:prstDash val="solid"/>
              <a:round/>
              <a:headEnd len="sm" w="sm" type="none"/>
              <a:tailEnd len="sm" w="sm" type="none"/>
            </a:ln>
          </p:spPr>
        </p:cxnSp>
        <p:cxnSp>
          <p:nvCxnSpPr>
            <p:cNvPr id="238" name="Google Shape;238;p29"/>
            <p:cNvCxnSpPr/>
            <p:nvPr/>
          </p:nvCxnSpPr>
          <p:spPr>
            <a:xfrm>
              <a:off x="3033137" y="3471850"/>
              <a:ext cx="2107151" cy="0"/>
            </a:xfrm>
            <a:prstGeom prst="straightConnector1">
              <a:avLst/>
            </a:prstGeom>
            <a:noFill/>
            <a:ln cap="flat" cmpd="sng" w="19050">
              <a:solidFill>
                <a:schemeClr val="dk1"/>
              </a:solidFill>
              <a:prstDash val="solid"/>
              <a:round/>
              <a:headEnd len="sm" w="sm" type="none"/>
              <a:tailEnd len="sm" w="sm" type="none"/>
            </a:ln>
          </p:spPr>
        </p:cxnSp>
        <p:cxnSp>
          <p:nvCxnSpPr>
            <p:cNvPr id="239" name="Google Shape;239;p29"/>
            <p:cNvCxnSpPr>
              <a:stCxn id="229" idx="2"/>
            </p:cNvCxnSpPr>
            <p:nvPr/>
          </p:nvCxnSpPr>
          <p:spPr>
            <a:xfrm>
              <a:off x="3033138" y="3198047"/>
              <a:ext cx="0" cy="273900"/>
            </a:xfrm>
            <a:prstGeom prst="straightConnector1">
              <a:avLst/>
            </a:prstGeom>
            <a:noFill/>
            <a:ln cap="flat" cmpd="sng" w="19050">
              <a:solidFill>
                <a:schemeClr val="dk1"/>
              </a:solidFill>
              <a:prstDash val="solid"/>
              <a:round/>
              <a:headEnd len="sm" w="sm" type="none"/>
              <a:tailEnd len="sm" w="sm" type="none"/>
            </a:ln>
          </p:spPr>
        </p:cxnSp>
        <p:cxnSp>
          <p:nvCxnSpPr>
            <p:cNvPr id="240" name="Google Shape;240;p29"/>
            <p:cNvCxnSpPr>
              <a:stCxn id="228" idx="2"/>
            </p:cNvCxnSpPr>
            <p:nvPr/>
          </p:nvCxnSpPr>
          <p:spPr>
            <a:xfrm>
              <a:off x="5134563" y="3198047"/>
              <a:ext cx="0" cy="273900"/>
            </a:xfrm>
            <a:prstGeom prst="straightConnector1">
              <a:avLst/>
            </a:prstGeom>
            <a:noFill/>
            <a:ln cap="flat" cmpd="sng" w="19050">
              <a:solidFill>
                <a:schemeClr val="dk1"/>
              </a:solidFill>
              <a:prstDash val="solid"/>
              <a:round/>
              <a:headEnd len="sm" w="sm" type="none"/>
              <a:tailEnd len="sm" w="sm" type="none"/>
            </a:ln>
          </p:spPr>
        </p:cxnSp>
        <p:sp>
          <p:nvSpPr>
            <p:cNvPr id="241" name="Google Shape;241;p29"/>
            <p:cNvSpPr txBox="1"/>
            <p:nvPr/>
          </p:nvSpPr>
          <p:spPr>
            <a:xfrm>
              <a:off x="2591780" y="1671650"/>
              <a:ext cx="4443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Да</a:t>
              </a:r>
              <a:endParaRPr/>
            </a:p>
          </p:txBody>
        </p:sp>
        <p:sp>
          <p:nvSpPr>
            <p:cNvPr id="242" name="Google Shape;242;p29"/>
            <p:cNvSpPr txBox="1"/>
            <p:nvPr/>
          </p:nvSpPr>
          <p:spPr>
            <a:xfrm>
              <a:off x="5112060" y="1671650"/>
              <a:ext cx="5332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Нет</a:t>
              </a:r>
              <a:endParaRPr/>
            </a:p>
          </p:txBody>
        </p:sp>
      </p:grpSp>
      <p:sp>
        <p:nvSpPr>
          <p:cNvPr id="243" name="Google Shape;243;p29"/>
          <p:cNvSpPr txBox="1"/>
          <p:nvPr/>
        </p:nvSpPr>
        <p:spPr>
          <a:xfrm>
            <a:off x="356862" y="3844795"/>
            <a:ext cx="505162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alibri"/>
                <a:ea typeface="Calibri"/>
                <a:cs typeface="Calibri"/>
                <a:sym typeface="Calibri"/>
              </a:rPr>
              <a:t>int factorial (int a)</a:t>
            </a:r>
            <a:endParaRPr/>
          </a:p>
          <a:p>
            <a:pPr indent="0" lvl="0" marL="0" marR="0" rtl="0" algn="l">
              <a:spcBef>
                <a:spcPts val="0"/>
              </a:spcBef>
              <a:spcAft>
                <a:spcPts val="0"/>
              </a:spcAft>
              <a:buNone/>
            </a:pPr>
            <a:r>
              <a:rPr b="1" lang="en-GB" sz="1800">
                <a:solidFill>
                  <a:schemeClr val="dk1"/>
                </a:solidFill>
                <a:latin typeface="Calibri"/>
                <a:ea typeface="Calibri"/>
                <a:cs typeface="Calibri"/>
                <a:sym typeface="Calibri"/>
              </a:rPr>
              <a:t>	{ 	if (a ==1) return 1; </a:t>
            </a:r>
            <a:endParaRPr/>
          </a:p>
          <a:p>
            <a:pPr indent="0" lvl="0" marL="0" marR="0" rtl="0" algn="l">
              <a:spcBef>
                <a:spcPts val="0"/>
              </a:spcBef>
              <a:spcAft>
                <a:spcPts val="0"/>
              </a:spcAft>
              <a:buNone/>
            </a:pPr>
            <a:r>
              <a:rPr b="1" lang="en-GB" sz="1800">
                <a:solidFill>
                  <a:schemeClr val="dk1"/>
                </a:solidFill>
                <a:latin typeface="Calibri"/>
                <a:ea typeface="Calibri"/>
                <a:cs typeface="Calibri"/>
                <a:sym typeface="Calibri"/>
              </a:rPr>
              <a:t>		else return a * factorial (a-1);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800">
                <a:solidFill>
                  <a:schemeClr val="dk1"/>
                </a:solidFill>
                <a:latin typeface="Calibri"/>
                <a:ea typeface="Calibri"/>
                <a:cs typeface="Calibri"/>
                <a:sym typeface="Calibri"/>
              </a:rPr>
              <a:t>int main()</a:t>
            </a:r>
            <a:endParaRPr/>
          </a:p>
          <a:p>
            <a:pPr indent="0" lvl="0" marL="0" marR="0" rtl="0" algn="l">
              <a:spcBef>
                <a:spcPts val="0"/>
              </a:spcBef>
              <a:spcAft>
                <a:spcPts val="0"/>
              </a:spcAft>
              <a:buNone/>
            </a:pPr>
            <a:r>
              <a:rPr b="1" lang="en-GB" sz="1800">
                <a:solidFill>
                  <a:schemeClr val="dk1"/>
                </a:solidFill>
                <a:latin typeface="Calibri"/>
                <a:ea typeface="Calibri"/>
                <a:cs typeface="Calibri"/>
                <a:sym typeface="Calibri"/>
              </a:rPr>
              <a:t>{		int n; </a:t>
            </a:r>
            <a:endParaRPr/>
          </a:p>
          <a:p>
            <a:pPr indent="0" lvl="0" marL="0" marR="0" rtl="0" algn="l">
              <a:spcBef>
                <a:spcPts val="0"/>
              </a:spcBef>
              <a:spcAft>
                <a:spcPts val="0"/>
              </a:spcAft>
              <a:buNone/>
            </a:pPr>
            <a:r>
              <a:rPr b="1" lang="en-GB" sz="1800">
                <a:solidFill>
                  <a:schemeClr val="dk1"/>
                </a:solidFill>
                <a:latin typeface="Calibri"/>
                <a:ea typeface="Calibri"/>
                <a:cs typeface="Calibri"/>
                <a:sym typeface="Calibri"/>
              </a:rPr>
              <a:t>		cin &gt;&gt;n;</a:t>
            </a:r>
            <a:endParaRPr/>
          </a:p>
          <a:p>
            <a:pPr indent="0" lvl="0" marL="0" marR="0" rtl="0" algn="l">
              <a:spcBef>
                <a:spcPts val="0"/>
              </a:spcBef>
              <a:spcAft>
                <a:spcPts val="0"/>
              </a:spcAft>
              <a:buNone/>
            </a:pPr>
            <a:r>
              <a:rPr b="1" lang="en-GB" sz="1800">
                <a:solidFill>
                  <a:schemeClr val="dk1"/>
                </a:solidFill>
                <a:latin typeface="Calibri"/>
                <a:ea typeface="Calibri"/>
                <a:cs typeface="Calibri"/>
                <a:sym typeface="Calibri"/>
              </a:rPr>
              <a:t>		cout&lt;&lt;factorial  (n);</a:t>
            </a:r>
            <a:endParaRPr/>
          </a:p>
          <a:p>
            <a:pPr indent="0" lvl="0" marL="0" marR="0" rtl="0" algn="l">
              <a:spcBef>
                <a:spcPts val="0"/>
              </a:spcBef>
              <a:spcAft>
                <a:spcPts val="0"/>
              </a:spcAft>
              <a:buNone/>
            </a:pPr>
            <a:r>
              <a:rPr b="1" lang="en-GB" sz="1800">
                <a:solidFill>
                  <a:schemeClr val="dk1"/>
                </a:solidFill>
                <a:latin typeface="Calibri"/>
                <a:ea typeface="Calibri"/>
                <a:cs typeface="Calibri"/>
                <a:sym typeface="Calibri"/>
              </a:rPr>
              <a:t>		return 0;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251520" y="205978"/>
            <a:ext cx="8640960" cy="6375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GB"/>
              <a:t>Факториал</a:t>
            </a:r>
            <a:endParaRPr/>
          </a:p>
        </p:txBody>
      </p:sp>
      <p:sp>
        <p:nvSpPr>
          <p:cNvPr id="249" name="Google Shape;249;p30"/>
          <p:cNvSpPr txBox="1"/>
          <p:nvPr/>
        </p:nvSpPr>
        <p:spPr>
          <a:xfrm>
            <a:off x="511285" y="761210"/>
            <a:ext cx="8208912" cy="3170099"/>
          </a:xfrm>
          <a:prstGeom prst="rect">
            <a:avLst/>
          </a:prstGeom>
          <a:noFill/>
          <a:ln>
            <a:noFill/>
          </a:ln>
        </p:spPr>
        <p:txBody>
          <a:bodyPr anchorCtr="0" anchor="t" bIns="45700" lIns="91425" spcFirstLastPara="1" rIns="91425" wrap="square" tIns="45700">
            <a:spAutoFit/>
          </a:bodyPr>
          <a:lstStyle/>
          <a:p>
            <a:pPr indent="633413" lvl="0" marL="88900" marR="0" rtl="0" algn="just">
              <a:spcBef>
                <a:spcPts val="0"/>
              </a:spcBef>
              <a:spcAft>
                <a:spcPts val="0"/>
              </a:spcAft>
              <a:buClr>
                <a:schemeClr val="dk1"/>
              </a:buClr>
              <a:buSzPts val="2000"/>
              <a:buFont typeface="Calibri"/>
              <a:buNone/>
            </a:pPr>
            <a:r>
              <a:rPr lang="en-GB" sz="2000">
                <a:solidFill>
                  <a:schemeClr val="dk1"/>
                </a:solidFill>
                <a:latin typeface="Calibri"/>
                <a:ea typeface="Calibri"/>
                <a:cs typeface="Calibri"/>
                <a:sym typeface="Calibri"/>
              </a:rPr>
              <a:t>Рекурсия использует стек, в который при каждом повторном вызове функции помещаются адрес возврата, локальные переменные и параметры. Стек хранит в себе полный набор всех предыдущих ее состояний.</a:t>
            </a:r>
            <a:endParaRPr/>
          </a:p>
          <a:p>
            <a:pPr indent="633413" lvl="0" marL="88900" marR="0" rtl="0" algn="just">
              <a:spcBef>
                <a:spcPts val="0"/>
              </a:spcBef>
              <a:spcAft>
                <a:spcPts val="0"/>
              </a:spcAft>
              <a:buClr>
                <a:schemeClr val="dk1"/>
              </a:buClr>
              <a:buSzPts val="2000"/>
              <a:buFont typeface="Calibri"/>
              <a:buNone/>
            </a:pPr>
            <a:r>
              <a:rPr lang="en-GB" sz="2000">
                <a:solidFill>
                  <a:schemeClr val="dk1"/>
                </a:solidFill>
                <a:latin typeface="Calibri"/>
                <a:ea typeface="Calibri"/>
                <a:cs typeface="Calibri"/>
                <a:sym typeface="Calibri"/>
              </a:rPr>
              <a:t> Если функция вызывает сама себя с другими параметрами, то предыдущее состояние остается в стеке, словно «замораживается». В верхушке стека выделяется память для новых значений. При завершении повторения функции пространство памяти стека, выделенное под нее, очищается, и функция возвращается к «замороженным» значениям.</a:t>
            </a:r>
            <a:endParaRPr/>
          </a:p>
        </p:txBody>
      </p:sp>
      <p:sp>
        <p:nvSpPr>
          <p:cNvPr id="250" name="Google Shape;250;p30"/>
          <p:cNvSpPr txBox="1"/>
          <p:nvPr>
            <p:ph idx="1" type="body"/>
          </p:nvPr>
        </p:nvSpPr>
        <p:spPr>
          <a:xfrm>
            <a:off x="902125" y="3861048"/>
            <a:ext cx="7818072" cy="3170099"/>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b="1" lang="en-GB"/>
              <a:t>factirial (5) 				[=24]*5</a:t>
            </a:r>
            <a:endParaRPr/>
          </a:p>
          <a:p>
            <a:pPr indent="0" lvl="0" marL="0" rtl="0" algn="just">
              <a:spcBef>
                <a:spcPts val="640"/>
              </a:spcBef>
              <a:spcAft>
                <a:spcPts val="0"/>
              </a:spcAft>
              <a:buClr>
                <a:schemeClr val="dk1"/>
              </a:buClr>
              <a:buSzPts val="3200"/>
              <a:buNone/>
            </a:pPr>
            <a:r>
              <a:rPr b="1" lang="en-GB"/>
              <a:t>factirial (4) 			  [=6]*4</a:t>
            </a:r>
            <a:endParaRPr/>
          </a:p>
          <a:p>
            <a:pPr indent="0" lvl="0" marL="0" rtl="0" algn="just">
              <a:spcBef>
                <a:spcPts val="640"/>
              </a:spcBef>
              <a:spcAft>
                <a:spcPts val="0"/>
              </a:spcAft>
              <a:buClr>
                <a:schemeClr val="dk1"/>
              </a:buClr>
              <a:buSzPts val="3200"/>
              <a:buNone/>
            </a:pPr>
            <a:r>
              <a:rPr b="1" lang="en-GB"/>
              <a:t>factirial (3) 	[=2]*3</a:t>
            </a:r>
            <a:endParaRPr/>
          </a:p>
          <a:p>
            <a:pPr indent="0" lvl="0" marL="0" rtl="0" algn="just">
              <a:spcBef>
                <a:spcPts val="640"/>
              </a:spcBef>
              <a:spcAft>
                <a:spcPts val="0"/>
              </a:spcAft>
              <a:buClr>
                <a:schemeClr val="dk1"/>
              </a:buClr>
              <a:buSzPts val="3200"/>
              <a:buNone/>
            </a:pPr>
            <a:r>
              <a:rPr b="1" lang="en-GB"/>
              <a:t>factirial (2) 	[=1]*2</a:t>
            </a:r>
            <a:endParaRPr/>
          </a:p>
          <a:p>
            <a:pPr indent="0" lvl="0" marL="0" rtl="0" algn="just">
              <a:spcBef>
                <a:spcPts val="640"/>
              </a:spcBef>
              <a:spcAft>
                <a:spcPts val="0"/>
              </a:spcAft>
              <a:buClr>
                <a:schemeClr val="dk1"/>
              </a:buClr>
              <a:buSzPts val="3200"/>
              <a:buNone/>
            </a:pPr>
            <a:r>
              <a:rPr b="1" lang="en-GB"/>
              <a:t>factirial (1)	=1</a:t>
            </a:r>
            <a:endParaRPr b="1"/>
          </a:p>
          <a:p>
            <a:pPr indent="-139700" lvl="0" marL="342900" rtl="0" algn="l">
              <a:spcBef>
                <a:spcPts val="640"/>
              </a:spcBef>
              <a:spcAft>
                <a:spcPts val="0"/>
              </a:spcAft>
              <a:buClr>
                <a:schemeClr val="dk1"/>
              </a:buClr>
              <a:buSzPts val="3200"/>
              <a:buNone/>
            </a:pPr>
            <a:r>
              <a:t/>
            </a:r>
            <a:endParaRPr/>
          </a:p>
        </p:txBody>
      </p:sp>
      <p:sp>
        <p:nvSpPr>
          <p:cNvPr id="251" name="Google Shape;251;p30"/>
          <p:cNvSpPr/>
          <p:nvPr/>
        </p:nvSpPr>
        <p:spPr>
          <a:xfrm>
            <a:off x="3206381" y="4077072"/>
            <a:ext cx="144016" cy="288032"/>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30"/>
          <p:cNvSpPr/>
          <p:nvPr/>
        </p:nvSpPr>
        <p:spPr>
          <a:xfrm>
            <a:off x="3206381" y="4725144"/>
            <a:ext cx="144016" cy="288032"/>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30"/>
          <p:cNvSpPr/>
          <p:nvPr/>
        </p:nvSpPr>
        <p:spPr>
          <a:xfrm>
            <a:off x="3206381" y="5301208"/>
            <a:ext cx="144016" cy="288032"/>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30"/>
          <p:cNvSpPr/>
          <p:nvPr/>
        </p:nvSpPr>
        <p:spPr>
          <a:xfrm>
            <a:off x="3206381" y="5949280"/>
            <a:ext cx="144016" cy="288032"/>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30"/>
          <p:cNvSpPr/>
          <p:nvPr/>
        </p:nvSpPr>
        <p:spPr>
          <a:xfrm>
            <a:off x="4430517" y="6237312"/>
            <a:ext cx="1080120" cy="288032"/>
          </a:xfrm>
          <a:prstGeom prst="bentUpArrow">
            <a:avLst>
              <a:gd fmla="val 25000" name="adj1"/>
              <a:gd fmla="val 25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30"/>
          <p:cNvSpPr/>
          <p:nvPr/>
        </p:nvSpPr>
        <p:spPr>
          <a:xfrm>
            <a:off x="5438629" y="5733256"/>
            <a:ext cx="1080120" cy="288032"/>
          </a:xfrm>
          <a:prstGeom prst="bentUpArrow">
            <a:avLst>
              <a:gd fmla="val 25000" name="adj1"/>
              <a:gd fmla="val 25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30"/>
          <p:cNvSpPr/>
          <p:nvPr/>
        </p:nvSpPr>
        <p:spPr>
          <a:xfrm>
            <a:off x="6374733" y="5085184"/>
            <a:ext cx="1080120" cy="216024"/>
          </a:xfrm>
          <a:prstGeom prst="bentUpArrow">
            <a:avLst>
              <a:gd fmla="val 25000" name="adj1"/>
              <a:gd fmla="val 25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30"/>
          <p:cNvSpPr/>
          <p:nvPr/>
        </p:nvSpPr>
        <p:spPr>
          <a:xfrm>
            <a:off x="7094813" y="4509120"/>
            <a:ext cx="1080120" cy="216024"/>
          </a:xfrm>
          <a:prstGeom prst="bentUpArrow">
            <a:avLst>
              <a:gd fmla="val 25000" name="adj1"/>
              <a:gd fmla="val 25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idx="1" type="body"/>
          </p:nvPr>
        </p:nvSpPr>
        <p:spPr>
          <a:xfrm>
            <a:off x="662964" y="260648"/>
            <a:ext cx="7818072" cy="6408712"/>
          </a:xfrm>
          <a:prstGeom prst="rect">
            <a:avLst/>
          </a:prstGeom>
          <a:noFill/>
          <a:ln>
            <a:noFill/>
          </a:ln>
        </p:spPr>
        <p:txBody>
          <a:bodyPr anchorCtr="0" anchor="t" bIns="45700" lIns="91425" spcFirstLastPara="1" rIns="91425" wrap="square" tIns="45700">
            <a:normAutofit fontScale="85000" lnSpcReduction="20000"/>
          </a:bodyPr>
          <a:lstStyle/>
          <a:p>
            <a:pPr indent="630238" lvl="0" marL="95250" rtl="0" algn="just">
              <a:spcBef>
                <a:spcPts val="0"/>
              </a:spcBef>
              <a:spcAft>
                <a:spcPts val="0"/>
              </a:spcAft>
              <a:buClr>
                <a:schemeClr val="dk1"/>
              </a:buClr>
              <a:buSzPct val="100000"/>
              <a:buNone/>
            </a:pPr>
            <a:r>
              <a:rPr lang="en-GB"/>
              <a:t>Количество вложенных вызовов функции называется </a:t>
            </a:r>
            <a:r>
              <a:rPr b="1" lang="en-GB"/>
              <a:t>глубиной рекурсии</a:t>
            </a:r>
            <a:r>
              <a:rPr lang="en-GB"/>
              <a:t>.</a:t>
            </a:r>
            <a:endParaRPr/>
          </a:p>
          <a:p>
            <a:pPr indent="630238" lvl="0" marL="95250" rtl="0" algn="just">
              <a:spcBef>
                <a:spcPts val="544"/>
              </a:spcBef>
              <a:spcAft>
                <a:spcPts val="0"/>
              </a:spcAft>
              <a:buClr>
                <a:srgbClr val="FF0000"/>
              </a:buClr>
              <a:buSzPct val="100000"/>
              <a:buNone/>
            </a:pPr>
            <a:r>
              <a:rPr b="1" lang="en-GB">
                <a:solidFill>
                  <a:srgbClr val="FF0000"/>
                </a:solidFill>
              </a:rPr>
              <a:t>Чтобы вызовы не стали бесконечными, в рекурсивной  функции должно быть  условие, которое однажды приведет к завершению вызовов.</a:t>
            </a:r>
            <a:endParaRPr/>
          </a:p>
          <a:p>
            <a:pPr indent="630238" lvl="0" marL="95250" rtl="0" algn="just">
              <a:spcBef>
                <a:spcPts val="544"/>
              </a:spcBef>
              <a:spcAft>
                <a:spcPts val="0"/>
              </a:spcAft>
              <a:buClr>
                <a:schemeClr val="dk1"/>
              </a:buClr>
              <a:buSzPct val="100000"/>
              <a:buNone/>
            </a:pPr>
            <a:r>
              <a:rPr lang="en-GB"/>
              <a:t>Какое описание – рекурсивное или циклическое – в программировании лучше?  Однозначного ответа нет. </a:t>
            </a:r>
            <a:endParaRPr/>
          </a:p>
          <a:p>
            <a:pPr indent="630238" lvl="0" marL="95250" rtl="0" algn="just">
              <a:spcBef>
                <a:spcPts val="544"/>
              </a:spcBef>
              <a:spcAft>
                <a:spcPts val="0"/>
              </a:spcAft>
              <a:buClr>
                <a:schemeClr val="dk1"/>
              </a:buClr>
              <a:buSzPct val="100000"/>
              <a:buNone/>
            </a:pPr>
            <a:r>
              <a:rPr lang="en-GB"/>
              <a:t>Рекурсивное описание, как правило, короче, обычно вычисляются дольше и используют больше памяти, чем циклические (потери за счет повторных вызовов, введения новых локальных переменных и т.д.).  </a:t>
            </a:r>
            <a:endParaRPr/>
          </a:p>
          <a:p>
            <a:pPr indent="630238" lvl="0" marL="95250" rtl="0" algn="just">
              <a:spcBef>
                <a:spcPts val="544"/>
              </a:spcBef>
              <a:spcAft>
                <a:spcPts val="0"/>
              </a:spcAft>
              <a:buClr>
                <a:schemeClr val="dk1"/>
              </a:buClr>
              <a:buSzPct val="100000"/>
              <a:buNone/>
            </a:pPr>
            <a:r>
              <a:rPr lang="en-GB"/>
              <a:t>Циклическое – длиннее. При выборе способа описания функции надо учитывать, что для нас важнее – меньше писать или быстрее вычислять.</a:t>
            </a:r>
            <a:endParaRPr/>
          </a:p>
          <a:p>
            <a:pPr indent="630238" lvl="0" marL="95250" rtl="0" algn="just">
              <a:spcBef>
                <a:spcPts val="544"/>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Структурное программирование</a:t>
            </a:r>
            <a:endParaRPr/>
          </a:p>
        </p:txBody>
      </p:sp>
      <p:sp>
        <p:nvSpPr>
          <p:cNvPr id="95" name="Google Shape;95;p14"/>
          <p:cNvSpPr txBox="1"/>
          <p:nvPr>
            <p:ph idx="1" type="body"/>
          </p:nvPr>
        </p:nvSpPr>
        <p:spPr>
          <a:xfrm>
            <a:off x="357216" y="1357298"/>
            <a:ext cx="8415316" cy="991582"/>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Clr>
                <a:schemeClr val="dk1"/>
              </a:buClr>
              <a:buSzPts val="2000"/>
              <a:buNone/>
            </a:pPr>
            <a:r>
              <a:rPr b="1" lang="en-GB" sz="2000"/>
              <a:t>Структурное программирование </a:t>
            </a:r>
            <a:r>
              <a:rPr lang="en-GB" sz="2000"/>
              <a:t>– технология разработки программного обеспечения, в основе которой лежит представление программы в виде иерархической структуры логически целостных фрагментов (блоков).</a:t>
            </a:r>
            <a:endParaRPr/>
          </a:p>
        </p:txBody>
      </p:sp>
      <p:pic>
        <p:nvPicPr>
          <p:cNvPr descr="D:\Documents and Settings\Администратор.HOME-FDD52612A3\Рабочий стол\Ирина_Раб стол\10 Презентации для Босовой\11 класс\9-1-1\Edsger_Wybe_Dijkstra — копия.jpg" id="96" name="Google Shape;96;p14"/>
          <p:cNvPicPr preferRelativeResize="0"/>
          <p:nvPr/>
        </p:nvPicPr>
        <p:blipFill rotWithShape="1">
          <a:blip r:embed="rId3">
            <a:alphaModFix/>
          </a:blip>
          <a:srcRect b="0" l="0" r="0" t="0"/>
          <a:stretch/>
        </p:blipFill>
        <p:spPr>
          <a:xfrm>
            <a:off x="357216" y="2636911"/>
            <a:ext cx="2808313" cy="3744417"/>
          </a:xfrm>
          <a:prstGeom prst="rect">
            <a:avLst/>
          </a:prstGeom>
          <a:noFill/>
          <a:ln>
            <a:noFill/>
          </a:ln>
          <a:effectLst>
            <a:outerShdw blurRad="50800" rotWithShape="0" algn="tl" dir="2700000" dist="38100">
              <a:srgbClr val="000000">
                <a:alpha val="40000"/>
              </a:srgbClr>
            </a:outerShdw>
          </a:effectLst>
        </p:spPr>
      </p:pic>
      <p:sp>
        <p:nvSpPr>
          <p:cNvPr id="97" name="Google Shape;97;p14"/>
          <p:cNvSpPr txBox="1"/>
          <p:nvPr/>
        </p:nvSpPr>
        <p:spPr>
          <a:xfrm>
            <a:off x="3372853" y="2456893"/>
            <a:ext cx="5399679" cy="41044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GB" sz="2000" u="none" cap="none" strike="noStrike">
                <a:solidFill>
                  <a:schemeClr val="dk1"/>
                </a:solidFill>
                <a:latin typeface="Calibri"/>
                <a:ea typeface="Calibri"/>
                <a:cs typeface="Calibri"/>
                <a:sym typeface="Calibri"/>
              </a:rPr>
              <a:t>Э́дсгер Ви́бе Де́йкстра</a:t>
            </a:r>
            <a:r>
              <a:rPr b="0" i="0" lang="en-GB" sz="2000" u="none" cap="none" strike="noStrike">
                <a:solidFill>
                  <a:schemeClr val="dk1"/>
                </a:solidFill>
                <a:latin typeface="Calibri"/>
                <a:ea typeface="Calibri"/>
                <a:cs typeface="Calibri"/>
                <a:sym typeface="Calibri"/>
              </a:rPr>
              <a:t> (11.05.1930 –6.08.2002) – нидерландский учёный, труды которого оказали влияние на развитие информатики и информационных технологий; один из разработчиков концепции структурного программирования, исследователь формальной верификации и распределенных вычислений. Автор нескольких книг и множества статей, самые известные публикации – книги «Дисциплина программирования», «Заметки по структурному программированию», статья «О вреде оператора GOTO».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251520" y="205978"/>
            <a:ext cx="8640960" cy="6375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GB"/>
              <a:t>Числа Фибоначчи</a:t>
            </a:r>
            <a:endParaRPr/>
          </a:p>
        </p:txBody>
      </p:sp>
      <p:sp>
        <p:nvSpPr>
          <p:cNvPr id="269" name="Google Shape;269;p32"/>
          <p:cNvSpPr txBox="1"/>
          <p:nvPr>
            <p:ph idx="1" type="body"/>
          </p:nvPr>
        </p:nvSpPr>
        <p:spPr>
          <a:xfrm>
            <a:off x="192056" y="2976296"/>
            <a:ext cx="8055895" cy="358731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GB"/>
              <a:t>f</a:t>
            </a:r>
            <a:r>
              <a:rPr baseline="-25000" lang="en-GB"/>
              <a:t>0</a:t>
            </a:r>
            <a:r>
              <a:rPr lang="en-GB"/>
              <a:t> = 0;</a:t>
            </a:r>
            <a:endParaRPr/>
          </a:p>
          <a:p>
            <a:pPr indent="-342900" lvl="0" marL="342900" rtl="0" algn="l">
              <a:spcBef>
                <a:spcPts val="640"/>
              </a:spcBef>
              <a:spcAft>
                <a:spcPts val="0"/>
              </a:spcAft>
              <a:buClr>
                <a:schemeClr val="dk1"/>
              </a:buClr>
              <a:buSzPts val="3200"/>
              <a:buChar char="•"/>
            </a:pPr>
            <a:r>
              <a:rPr lang="en-GB"/>
              <a:t>f</a:t>
            </a:r>
            <a:r>
              <a:rPr baseline="-25000" lang="en-GB"/>
              <a:t>1</a:t>
            </a:r>
            <a:r>
              <a:rPr lang="en-GB"/>
              <a:t> = 1;</a:t>
            </a:r>
            <a:endParaRPr/>
          </a:p>
          <a:p>
            <a:pPr indent="-342900" lvl="0" marL="342900" rtl="0" algn="l">
              <a:spcBef>
                <a:spcPts val="640"/>
              </a:spcBef>
              <a:spcAft>
                <a:spcPts val="0"/>
              </a:spcAft>
              <a:buClr>
                <a:schemeClr val="dk1"/>
              </a:buClr>
              <a:buSzPts val="3200"/>
              <a:buChar char="•"/>
            </a:pPr>
            <a:r>
              <a:rPr lang="en-GB"/>
              <a:t>f</a:t>
            </a:r>
            <a:r>
              <a:rPr baseline="-25000" lang="en-GB"/>
              <a:t>2</a:t>
            </a:r>
            <a:r>
              <a:rPr lang="en-GB"/>
              <a:t> = f</a:t>
            </a:r>
            <a:r>
              <a:rPr baseline="-25000" lang="en-GB"/>
              <a:t>1</a:t>
            </a:r>
            <a:r>
              <a:rPr lang="en-GB"/>
              <a:t> + f</a:t>
            </a:r>
            <a:r>
              <a:rPr baseline="-25000" lang="en-GB"/>
              <a:t>0</a:t>
            </a:r>
            <a:r>
              <a:rPr lang="en-GB"/>
              <a:t>;</a:t>
            </a:r>
            <a:endParaRPr/>
          </a:p>
          <a:p>
            <a:pPr indent="-342900" lvl="0" marL="342900" rtl="0" algn="l">
              <a:spcBef>
                <a:spcPts val="640"/>
              </a:spcBef>
              <a:spcAft>
                <a:spcPts val="0"/>
              </a:spcAft>
              <a:buClr>
                <a:schemeClr val="dk1"/>
              </a:buClr>
              <a:buSzPts val="3200"/>
              <a:buChar char="•"/>
            </a:pPr>
            <a:r>
              <a:rPr lang="en-GB"/>
              <a:t>f</a:t>
            </a:r>
            <a:r>
              <a:rPr baseline="-25000" lang="en-GB"/>
              <a:t>n</a:t>
            </a:r>
            <a:r>
              <a:rPr lang="en-GB"/>
              <a:t> = f</a:t>
            </a:r>
            <a:r>
              <a:rPr baseline="-25000" lang="en-GB"/>
              <a:t>n-1</a:t>
            </a:r>
            <a:r>
              <a:rPr lang="en-GB"/>
              <a:t> + f</a:t>
            </a:r>
            <a:r>
              <a:rPr baseline="-25000" lang="en-GB"/>
              <a:t>n-2</a:t>
            </a:r>
            <a:endParaRPr/>
          </a:p>
          <a:p>
            <a:pPr indent="-342900" lvl="0" marL="342900" rtl="0" algn="l">
              <a:spcBef>
                <a:spcPts val="640"/>
              </a:spcBef>
              <a:spcAft>
                <a:spcPts val="0"/>
              </a:spcAft>
              <a:buClr>
                <a:schemeClr val="dk1"/>
              </a:buClr>
              <a:buSzPts val="3200"/>
              <a:buChar char="•"/>
            </a:pPr>
            <a:r>
              <a:rPr lang="en-GB"/>
              <a:t>Последовательность чисел Фибоначчи:</a:t>
            </a:r>
            <a:endParaRPr/>
          </a:p>
          <a:p>
            <a:pPr indent="-342900" lvl="0" marL="342900" rtl="0" algn="l">
              <a:spcBef>
                <a:spcPts val="640"/>
              </a:spcBef>
              <a:spcAft>
                <a:spcPts val="0"/>
              </a:spcAft>
              <a:buClr>
                <a:schemeClr val="dk1"/>
              </a:buClr>
              <a:buSzPts val="3200"/>
              <a:buChar char="•"/>
            </a:pPr>
            <a:r>
              <a:rPr lang="en-GB"/>
              <a:t>0   1   1   2   3   5   8   13   21   34   55   89   …</a:t>
            </a:r>
            <a:endParaRPr/>
          </a:p>
        </p:txBody>
      </p:sp>
      <p:grpSp>
        <p:nvGrpSpPr>
          <p:cNvPr id="270" name="Google Shape;270;p32"/>
          <p:cNvGrpSpPr/>
          <p:nvPr/>
        </p:nvGrpSpPr>
        <p:grpSpPr>
          <a:xfrm>
            <a:off x="2192927" y="847983"/>
            <a:ext cx="6733365" cy="3285365"/>
            <a:chOff x="1349025" y="6289827"/>
            <a:chExt cx="6733365" cy="3285365"/>
          </a:xfrm>
        </p:grpSpPr>
        <p:sp>
          <p:nvSpPr>
            <p:cNvPr id="271" name="Google Shape;271;p32"/>
            <p:cNvSpPr/>
            <p:nvPr/>
          </p:nvSpPr>
          <p:spPr>
            <a:xfrm>
              <a:off x="3177045" y="6289827"/>
              <a:ext cx="18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fibonachi(n)</a:t>
              </a:r>
              <a:endParaRPr sz="1800">
                <a:solidFill>
                  <a:schemeClr val="lt1"/>
                </a:solidFill>
                <a:latin typeface="Calibri"/>
                <a:ea typeface="Calibri"/>
                <a:cs typeface="Calibri"/>
                <a:sym typeface="Calibri"/>
              </a:endParaRPr>
            </a:p>
          </p:txBody>
        </p:sp>
        <p:sp>
          <p:nvSpPr>
            <p:cNvPr id="272" name="Google Shape;272;p32"/>
            <p:cNvSpPr/>
            <p:nvPr/>
          </p:nvSpPr>
          <p:spPr>
            <a:xfrm>
              <a:off x="4211960" y="8161965"/>
              <a:ext cx="387043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return fibonachi (n-1) + fibonachi (n-2) </a:t>
              </a:r>
              <a:endParaRPr sz="1800">
                <a:solidFill>
                  <a:schemeClr val="lt1"/>
                </a:solidFill>
                <a:latin typeface="Calibri"/>
                <a:ea typeface="Calibri"/>
                <a:cs typeface="Calibri"/>
                <a:sym typeface="Calibri"/>
              </a:endParaRPr>
            </a:p>
          </p:txBody>
        </p:sp>
        <p:sp>
          <p:nvSpPr>
            <p:cNvPr id="273" name="Google Shape;273;p32"/>
            <p:cNvSpPr/>
            <p:nvPr/>
          </p:nvSpPr>
          <p:spPr>
            <a:xfrm>
              <a:off x="1349025" y="8171490"/>
              <a:ext cx="1332765"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return n</a:t>
              </a:r>
              <a:endParaRPr sz="1800">
                <a:solidFill>
                  <a:schemeClr val="lt1"/>
                </a:solidFill>
                <a:latin typeface="Calibri"/>
                <a:ea typeface="Calibri"/>
                <a:cs typeface="Calibri"/>
                <a:sym typeface="Calibri"/>
              </a:endParaRPr>
            </a:p>
          </p:txBody>
        </p:sp>
        <p:sp>
          <p:nvSpPr>
            <p:cNvPr id="274" name="Google Shape;274;p32"/>
            <p:cNvSpPr/>
            <p:nvPr/>
          </p:nvSpPr>
          <p:spPr>
            <a:xfrm>
              <a:off x="3409914" y="9155848"/>
              <a:ext cx="1332765"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конец</a:t>
              </a:r>
              <a:endParaRPr/>
            </a:p>
          </p:txBody>
        </p:sp>
        <p:sp>
          <p:nvSpPr>
            <p:cNvPr id="275" name="Google Shape;275;p32"/>
            <p:cNvSpPr/>
            <p:nvPr/>
          </p:nvSpPr>
          <p:spPr>
            <a:xfrm>
              <a:off x="2276745" y="7003002"/>
              <a:ext cx="3600000" cy="845949"/>
            </a:xfrm>
            <a:prstGeom prst="flowChartDecision">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n == 1 или n == 0</a:t>
              </a:r>
              <a:endParaRPr/>
            </a:p>
          </p:txBody>
        </p:sp>
        <p:cxnSp>
          <p:nvCxnSpPr>
            <p:cNvPr id="276" name="Google Shape;276;p32"/>
            <p:cNvCxnSpPr>
              <a:stCxn id="271" idx="2"/>
              <a:endCxn id="275" idx="0"/>
            </p:cNvCxnSpPr>
            <p:nvPr/>
          </p:nvCxnSpPr>
          <p:spPr>
            <a:xfrm flipH="1">
              <a:off x="4076745" y="6709171"/>
              <a:ext cx="300" cy="293700"/>
            </a:xfrm>
            <a:prstGeom prst="straightConnector1">
              <a:avLst/>
            </a:prstGeom>
            <a:noFill/>
            <a:ln cap="flat" cmpd="sng" w="19050">
              <a:solidFill>
                <a:schemeClr val="dk1"/>
              </a:solidFill>
              <a:prstDash val="solid"/>
              <a:round/>
              <a:headEnd len="sm" w="sm" type="none"/>
              <a:tailEnd len="med" w="med" type="stealth"/>
            </a:ln>
          </p:spPr>
        </p:cxnSp>
        <p:cxnSp>
          <p:nvCxnSpPr>
            <p:cNvPr id="277" name="Google Shape;277;p32"/>
            <p:cNvCxnSpPr>
              <a:endCxn id="273" idx="0"/>
            </p:cNvCxnSpPr>
            <p:nvPr/>
          </p:nvCxnSpPr>
          <p:spPr>
            <a:xfrm>
              <a:off x="2015408" y="7435590"/>
              <a:ext cx="0" cy="735900"/>
            </a:xfrm>
            <a:prstGeom prst="straightConnector1">
              <a:avLst/>
            </a:prstGeom>
            <a:noFill/>
            <a:ln cap="flat" cmpd="sng" w="19050">
              <a:solidFill>
                <a:schemeClr val="dk1"/>
              </a:solidFill>
              <a:prstDash val="solid"/>
              <a:round/>
              <a:headEnd len="sm" w="sm" type="none"/>
              <a:tailEnd len="med" w="med" type="stealth"/>
            </a:ln>
          </p:spPr>
        </p:cxnSp>
        <p:cxnSp>
          <p:nvCxnSpPr>
            <p:cNvPr id="278" name="Google Shape;278;p32"/>
            <p:cNvCxnSpPr>
              <a:endCxn id="272" idx="0"/>
            </p:cNvCxnSpPr>
            <p:nvPr/>
          </p:nvCxnSpPr>
          <p:spPr>
            <a:xfrm>
              <a:off x="6147175" y="7424265"/>
              <a:ext cx="0" cy="737700"/>
            </a:xfrm>
            <a:prstGeom prst="straightConnector1">
              <a:avLst/>
            </a:prstGeom>
            <a:noFill/>
            <a:ln cap="flat" cmpd="sng" w="19050">
              <a:solidFill>
                <a:schemeClr val="dk1"/>
              </a:solidFill>
              <a:prstDash val="solid"/>
              <a:round/>
              <a:headEnd len="sm" w="sm" type="none"/>
              <a:tailEnd len="med" w="med" type="stealth"/>
            </a:ln>
          </p:spPr>
        </p:cxnSp>
        <p:cxnSp>
          <p:nvCxnSpPr>
            <p:cNvPr id="279" name="Google Shape;279;p32"/>
            <p:cNvCxnSpPr>
              <a:endCxn id="274" idx="0"/>
            </p:cNvCxnSpPr>
            <p:nvPr/>
          </p:nvCxnSpPr>
          <p:spPr>
            <a:xfrm>
              <a:off x="4076297" y="8855248"/>
              <a:ext cx="0" cy="300600"/>
            </a:xfrm>
            <a:prstGeom prst="straightConnector1">
              <a:avLst/>
            </a:prstGeom>
            <a:noFill/>
            <a:ln cap="flat" cmpd="sng" w="19050">
              <a:solidFill>
                <a:schemeClr val="dk1"/>
              </a:solidFill>
              <a:prstDash val="solid"/>
              <a:round/>
              <a:headEnd len="sm" w="sm" type="none"/>
              <a:tailEnd len="med" w="med" type="stealth"/>
            </a:ln>
          </p:spPr>
        </p:cxnSp>
        <p:cxnSp>
          <p:nvCxnSpPr>
            <p:cNvPr id="280" name="Google Shape;280;p32"/>
            <p:cNvCxnSpPr/>
            <p:nvPr/>
          </p:nvCxnSpPr>
          <p:spPr>
            <a:xfrm>
              <a:off x="2015408" y="7435501"/>
              <a:ext cx="252767" cy="1"/>
            </a:xfrm>
            <a:prstGeom prst="straightConnector1">
              <a:avLst/>
            </a:prstGeom>
            <a:noFill/>
            <a:ln cap="flat" cmpd="sng" w="19050">
              <a:solidFill>
                <a:schemeClr val="dk1"/>
              </a:solidFill>
              <a:prstDash val="solid"/>
              <a:round/>
              <a:headEnd len="sm" w="sm" type="none"/>
              <a:tailEnd len="sm" w="sm" type="none"/>
            </a:ln>
          </p:spPr>
        </p:cxnSp>
        <p:cxnSp>
          <p:nvCxnSpPr>
            <p:cNvPr id="281" name="Google Shape;281;p32"/>
            <p:cNvCxnSpPr/>
            <p:nvPr/>
          </p:nvCxnSpPr>
          <p:spPr>
            <a:xfrm>
              <a:off x="5877145" y="7434002"/>
              <a:ext cx="273600" cy="0"/>
            </a:xfrm>
            <a:prstGeom prst="straightConnector1">
              <a:avLst/>
            </a:prstGeom>
            <a:noFill/>
            <a:ln cap="flat" cmpd="sng" w="19050">
              <a:solidFill>
                <a:schemeClr val="dk1"/>
              </a:solidFill>
              <a:prstDash val="solid"/>
              <a:round/>
              <a:headEnd len="sm" w="sm" type="none"/>
              <a:tailEnd len="sm" w="sm" type="none"/>
            </a:ln>
          </p:spPr>
        </p:cxnSp>
        <p:cxnSp>
          <p:nvCxnSpPr>
            <p:cNvPr id="282" name="Google Shape;282;p32"/>
            <p:cNvCxnSpPr/>
            <p:nvPr/>
          </p:nvCxnSpPr>
          <p:spPr>
            <a:xfrm>
              <a:off x="2018402" y="8855112"/>
              <a:ext cx="4128773" cy="0"/>
            </a:xfrm>
            <a:prstGeom prst="straightConnector1">
              <a:avLst/>
            </a:prstGeom>
            <a:noFill/>
            <a:ln cap="flat" cmpd="sng" w="19050">
              <a:solidFill>
                <a:schemeClr val="dk1"/>
              </a:solidFill>
              <a:prstDash val="solid"/>
              <a:round/>
              <a:headEnd len="sm" w="sm" type="none"/>
              <a:tailEnd len="sm" w="sm" type="none"/>
            </a:ln>
          </p:spPr>
        </p:cxnSp>
        <p:cxnSp>
          <p:nvCxnSpPr>
            <p:cNvPr id="283" name="Google Shape;283;p32"/>
            <p:cNvCxnSpPr>
              <a:stCxn id="273" idx="2"/>
            </p:cNvCxnSpPr>
            <p:nvPr/>
          </p:nvCxnSpPr>
          <p:spPr>
            <a:xfrm>
              <a:off x="2015408" y="8590834"/>
              <a:ext cx="0" cy="273900"/>
            </a:xfrm>
            <a:prstGeom prst="straightConnector1">
              <a:avLst/>
            </a:prstGeom>
            <a:noFill/>
            <a:ln cap="flat" cmpd="sng" w="19050">
              <a:solidFill>
                <a:schemeClr val="dk1"/>
              </a:solidFill>
              <a:prstDash val="solid"/>
              <a:round/>
              <a:headEnd len="sm" w="sm" type="none"/>
              <a:tailEnd len="sm" w="sm" type="none"/>
            </a:ln>
          </p:spPr>
        </p:cxnSp>
        <p:cxnSp>
          <p:nvCxnSpPr>
            <p:cNvPr id="284" name="Google Shape;284;p32"/>
            <p:cNvCxnSpPr>
              <a:stCxn id="272" idx="2"/>
            </p:cNvCxnSpPr>
            <p:nvPr/>
          </p:nvCxnSpPr>
          <p:spPr>
            <a:xfrm>
              <a:off x="6147175" y="8581309"/>
              <a:ext cx="0" cy="273900"/>
            </a:xfrm>
            <a:prstGeom prst="straightConnector1">
              <a:avLst/>
            </a:prstGeom>
            <a:noFill/>
            <a:ln cap="flat" cmpd="sng" w="19050">
              <a:solidFill>
                <a:schemeClr val="dk1"/>
              </a:solidFill>
              <a:prstDash val="solid"/>
              <a:round/>
              <a:headEnd len="sm" w="sm" type="none"/>
              <a:tailEnd len="sm" w="sm" type="none"/>
            </a:ln>
          </p:spPr>
        </p:cxnSp>
        <p:sp>
          <p:nvSpPr>
            <p:cNvPr id="285" name="Google Shape;285;p32"/>
            <p:cNvSpPr txBox="1"/>
            <p:nvPr/>
          </p:nvSpPr>
          <p:spPr>
            <a:xfrm>
              <a:off x="1574050" y="7064437"/>
              <a:ext cx="4443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Да</a:t>
              </a:r>
              <a:endParaRPr/>
            </a:p>
          </p:txBody>
        </p:sp>
        <p:sp>
          <p:nvSpPr>
            <p:cNvPr id="286" name="Google Shape;286;p32"/>
            <p:cNvSpPr txBox="1"/>
            <p:nvPr/>
          </p:nvSpPr>
          <p:spPr>
            <a:xfrm>
              <a:off x="6154012" y="7054912"/>
              <a:ext cx="5332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Нет</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251520" y="205978"/>
            <a:ext cx="8640960" cy="6375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GB"/>
              <a:t>Числа Фибоначчи</a:t>
            </a:r>
            <a:endParaRPr/>
          </a:p>
        </p:txBody>
      </p:sp>
      <p:sp>
        <p:nvSpPr>
          <p:cNvPr id="292" name="Google Shape;292;p33"/>
          <p:cNvSpPr/>
          <p:nvPr/>
        </p:nvSpPr>
        <p:spPr>
          <a:xfrm>
            <a:off x="3543402" y="1192437"/>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fib(5)</a:t>
            </a:r>
            <a:endParaRPr sz="1800">
              <a:solidFill>
                <a:schemeClr val="lt1"/>
              </a:solidFill>
              <a:latin typeface="Calibri"/>
              <a:ea typeface="Calibri"/>
              <a:cs typeface="Calibri"/>
              <a:sym typeface="Calibri"/>
            </a:endParaRPr>
          </a:p>
        </p:txBody>
      </p:sp>
      <p:sp>
        <p:nvSpPr>
          <p:cNvPr id="293" name="Google Shape;293;p33"/>
          <p:cNvSpPr/>
          <p:nvPr/>
        </p:nvSpPr>
        <p:spPr>
          <a:xfrm>
            <a:off x="1215275" y="1899883"/>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fib(3)</a:t>
            </a:r>
            <a:endParaRPr sz="1800">
              <a:solidFill>
                <a:schemeClr val="lt1"/>
              </a:solidFill>
              <a:latin typeface="Calibri"/>
              <a:ea typeface="Calibri"/>
              <a:cs typeface="Calibri"/>
              <a:sym typeface="Calibri"/>
            </a:endParaRPr>
          </a:p>
        </p:txBody>
      </p:sp>
      <p:sp>
        <p:nvSpPr>
          <p:cNvPr id="294" name="Google Shape;294;p33"/>
          <p:cNvSpPr/>
          <p:nvPr/>
        </p:nvSpPr>
        <p:spPr>
          <a:xfrm>
            <a:off x="5896295" y="1896675"/>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fib(4)</a:t>
            </a:r>
            <a:endParaRPr sz="1800">
              <a:solidFill>
                <a:schemeClr val="lt1"/>
              </a:solidFill>
              <a:latin typeface="Calibri"/>
              <a:ea typeface="Calibri"/>
              <a:cs typeface="Calibri"/>
              <a:sym typeface="Calibri"/>
            </a:endParaRPr>
          </a:p>
        </p:txBody>
      </p:sp>
      <p:sp>
        <p:nvSpPr>
          <p:cNvPr id="295" name="Google Shape;295;p33"/>
          <p:cNvSpPr/>
          <p:nvPr/>
        </p:nvSpPr>
        <p:spPr>
          <a:xfrm>
            <a:off x="4728385" y="2634728"/>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fib(2)</a:t>
            </a:r>
            <a:endParaRPr sz="1800">
              <a:solidFill>
                <a:schemeClr val="lt1"/>
              </a:solidFill>
              <a:latin typeface="Calibri"/>
              <a:ea typeface="Calibri"/>
              <a:cs typeface="Calibri"/>
              <a:sym typeface="Calibri"/>
            </a:endParaRPr>
          </a:p>
        </p:txBody>
      </p:sp>
      <p:sp>
        <p:nvSpPr>
          <p:cNvPr id="296" name="Google Shape;296;p33"/>
          <p:cNvSpPr/>
          <p:nvPr/>
        </p:nvSpPr>
        <p:spPr>
          <a:xfrm>
            <a:off x="6976415" y="2634728"/>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fib(3)</a:t>
            </a:r>
            <a:endParaRPr sz="1800">
              <a:solidFill>
                <a:schemeClr val="lt1"/>
              </a:solidFill>
              <a:latin typeface="Calibri"/>
              <a:ea typeface="Calibri"/>
              <a:cs typeface="Calibri"/>
              <a:sym typeface="Calibri"/>
            </a:endParaRPr>
          </a:p>
        </p:txBody>
      </p:sp>
      <p:sp>
        <p:nvSpPr>
          <p:cNvPr id="297" name="Google Shape;297;p33"/>
          <p:cNvSpPr/>
          <p:nvPr/>
        </p:nvSpPr>
        <p:spPr>
          <a:xfrm>
            <a:off x="4141000" y="3383383"/>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fib(0)</a:t>
            </a:r>
            <a:endParaRPr sz="1800">
              <a:solidFill>
                <a:schemeClr val="lt1"/>
              </a:solidFill>
              <a:latin typeface="Calibri"/>
              <a:ea typeface="Calibri"/>
              <a:cs typeface="Calibri"/>
              <a:sym typeface="Calibri"/>
            </a:endParaRPr>
          </a:p>
        </p:txBody>
      </p:sp>
      <p:sp>
        <p:nvSpPr>
          <p:cNvPr id="298" name="Google Shape;298;p33"/>
          <p:cNvSpPr/>
          <p:nvPr/>
        </p:nvSpPr>
        <p:spPr>
          <a:xfrm>
            <a:off x="6436255" y="3383383"/>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fib(1)</a:t>
            </a:r>
            <a:endParaRPr sz="1800">
              <a:solidFill>
                <a:schemeClr val="lt1"/>
              </a:solidFill>
              <a:latin typeface="Calibri"/>
              <a:ea typeface="Calibri"/>
              <a:cs typeface="Calibri"/>
              <a:sym typeface="Calibri"/>
            </a:endParaRPr>
          </a:p>
        </p:txBody>
      </p:sp>
      <p:sp>
        <p:nvSpPr>
          <p:cNvPr id="299" name="Google Shape;299;p33"/>
          <p:cNvSpPr/>
          <p:nvPr/>
        </p:nvSpPr>
        <p:spPr>
          <a:xfrm>
            <a:off x="5266025" y="3387179"/>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fib(1)</a:t>
            </a:r>
            <a:endParaRPr sz="1800">
              <a:solidFill>
                <a:schemeClr val="lt1"/>
              </a:solidFill>
              <a:latin typeface="Calibri"/>
              <a:ea typeface="Calibri"/>
              <a:cs typeface="Calibri"/>
              <a:sym typeface="Calibri"/>
            </a:endParaRPr>
          </a:p>
        </p:txBody>
      </p:sp>
      <p:sp>
        <p:nvSpPr>
          <p:cNvPr id="300" name="Google Shape;300;p33"/>
          <p:cNvSpPr/>
          <p:nvPr/>
        </p:nvSpPr>
        <p:spPr>
          <a:xfrm>
            <a:off x="7561280" y="3387179"/>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fib(2)</a:t>
            </a:r>
            <a:endParaRPr sz="1800">
              <a:solidFill>
                <a:schemeClr val="lt1"/>
              </a:solidFill>
              <a:latin typeface="Calibri"/>
              <a:ea typeface="Calibri"/>
              <a:cs typeface="Calibri"/>
              <a:sym typeface="Calibri"/>
            </a:endParaRPr>
          </a:p>
        </p:txBody>
      </p:sp>
      <p:sp>
        <p:nvSpPr>
          <p:cNvPr id="301" name="Google Shape;301;p33"/>
          <p:cNvSpPr/>
          <p:nvPr/>
        </p:nvSpPr>
        <p:spPr>
          <a:xfrm>
            <a:off x="7066325" y="4132626"/>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fib(0)</a:t>
            </a:r>
            <a:endParaRPr sz="1800">
              <a:solidFill>
                <a:schemeClr val="lt1"/>
              </a:solidFill>
              <a:latin typeface="Calibri"/>
              <a:ea typeface="Calibri"/>
              <a:cs typeface="Calibri"/>
              <a:sym typeface="Calibri"/>
            </a:endParaRPr>
          </a:p>
        </p:txBody>
      </p:sp>
      <p:sp>
        <p:nvSpPr>
          <p:cNvPr id="302" name="Google Shape;302;p33"/>
          <p:cNvSpPr/>
          <p:nvPr/>
        </p:nvSpPr>
        <p:spPr>
          <a:xfrm>
            <a:off x="8191350" y="4132626"/>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fib(1)</a:t>
            </a:r>
            <a:endParaRPr sz="1800">
              <a:solidFill>
                <a:schemeClr val="lt1"/>
              </a:solidFill>
              <a:latin typeface="Calibri"/>
              <a:ea typeface="Calibri"/>
              <a:cs typeface="Calibri"/>
              <a:sym typeface="Calibri"/>
            </a:endParaRPr>
          </a:p>
        </p:txBody>
      </p:sp>
      <p:sp>
        <p:nvSpPr>
          <p:cNvPr id="303" name="Google Shape;303;p33"/>
          <p:cNvSpPr/>
          <p:nvPr/>
        </p:nvSpPr>
        <p:spPr>
          <a:xfrm>
            <a:off x="45545" y="2634728"/>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fib(1)</a:t>
            </a:r>
            <a:endParaRPr sz="1800">
              <a:solidFill>
                <a:schemeClr val="lt1"/>
              </a:solidFill>
              <a:latin typeface="Calibri"/>
              <a:ea typeface="Calibri"/>
              <a:cs typeface="Calibri"/>
              <a:sym typeface="Calibri"/>
            </a:endParaRPr>
          </a:p>
        </p:txBody>
      </p:sp>
      <p:sp>
        <p:nvSpPr>
          <p:cNvPr id="304" name="Google Shape;304;p33"/>
          <p:cNvSpPr/>
          <p:nvPr/>
        </p:nvSpPr>
        <p:spPr>
          <a:xfrm>
            <a:off x="2293575" y="2634728"/>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fib(2)</a:t>
            </a:r>
            <a:endParaRPr sz="1800">
              <a:solidFill>
                <a:schemeClr val="lt1"/>
              </a:solidFill>
              <a:latin typeface="Calibri"/>
              <a:ea typeface="Calibri"/>
              <a:cs typeface="Calibri"/>
              <a:sym typeface="Calibri"/>
            </a:endParaRPr>
          </a:p>
        </p:txBody>
      </p:sp>
      <p:sp>
        <p:nvSpPr>
          <p:cNvPr id="305" name="Google Shape;305;p33"/>
          <p:cNvSpPr/>
          <p:nvPr/>
        </p:nvSpPr>
        <p:spPr>
          <a:xfrm>
            <a:off x="1746210" y="3388500"/>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fib(0)</a:t>
            </a:r>
            <a:endParaRPr/>
          </a:p>
        </p:txBody>
      </p:sp>
      <p:sp>
        <p:nvSpPr>
          <p:cNvPr id="306" name="Google Shape;306;p33"/>
          <p:cNvSpPr/>
          <p:nvPr/>
        </p:nvSpPr>
        <p:spPr>
          <a:xfrm>
            <a:off x="2871235" y="3392296"/>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fib(1)</a:t>
            </a:r>
            <a:endParaRPr sz="1800">
              <a:solidFill>
                <a:schemeClr val="lt1"/>
              </a:solidFill>
              <a:latin typeface="Calibri"/>
              <a:ea typeface="Calibri"/>
              <a:cs typeface="Calibri"/>
              <a:sym typeface="Calibri"/>
            </a:endParaRPr>
          </a:p>
        </p:txBody>
      </p:sp>
      <p:cxnSp>
        <p:nvCxnSpPr>
          <p:cNvPr id="307" name="Google Shape;307;p33"/>
          <p:cNvCxnSpPr>
            <a:stCxn id="292" idx="2"/>
            <a:endCxn id="293" idx="0"/>
          </p:cNvCxnSpPr>
          <p:nvPr/>
        </p:nvCxnSpPr>
        <p:spPr>
          <a:xfrm flipH="1">
            <a:off x="1665402" y="1611781"/>
            <a:ext cx="2328000" cy="288000"/>
          </a:xfrm>
          <a:prstGeom prst="straightConnector1">
            <a:avLst/>
          </a:prstGeom>
          <a:noFill/>
          <a:ln cap="flat" cmpd="sng" w="19050">
            <a:solidFill>
              <a:schemeClr val="dk1"/>
            </a:solidFill>
            <a:prstDash val="solid"/>
            <a:round/>
            <a:headEnd len="sm" w="sm" type="none"/>
            <a:tailEnd len="med" w="med" type="stealth"/>
          </a:ln>
        </p:spPr>
      </p:cxnSp>
      <p:cxnSp>
        <p:nvCxnSpPr>
          <p:cNvPr id="308" name="Google Shape;308;p33"/>
          <p:cNvCxnSpPr>
            <a:stCxn id="292" idx="2"/>
            <a:endCxn id="294" idx="0"/>
          </p:cNvCxnSpPr>
          <p:nvPr/>
        </p:nvCxnSpPr>
        <p:spPr>
          <a:xfrm>
            <a:off x="3993402" y="1611781"/>
            <a:ext cx="2352900" cy="285000"/>
          </a:xfrm>
          <a:prstGeom prst="straightConnector1">
            <a:avLst/>
          </a:prstGeom>
          <a:noFill/>
          <a:ln cap="flat" cmpd="sng" w="19050">
            <a:solidFill>
              <a:schemeClr val="dk1"/>
            </a:solidFill>
            <a:prstDash val="solid"/>
            <a:round/>
            <a:headEnd len="sm" w="sm" type="none"/>
            <a:tailEnd len="med" w="med" type="stealth"/>
          </a:ln>
        </p:spPr>
      </p:cxnSp>
      <p:cxnSp>
        <p:nvCxnSpPr>
          <p:cNvPr id="309" name="Google Shape;309;p33"/>
          <p:cNvCxnSpPr>
            <a:stCxn id="293" idx="2"/>
            <a:endCxn id="303" idx="0"/>
          </p:cNvCxnSpPr>
          <p:nvPr/>
        </p:nvCxnSpPr>
        <p:spPr>
          <a:xfrm flipH="1">
            <a:off x="495575" y="2319227"/>
            <a:ext cx="1169700" cy="315600"/>
          </a:xfrm>
          <a:prstGeom prst="straightConnector1">
            <a:avLst/>
          </a:prstGeom>
          <a:noFill/>
          <a:ln cap="flat" cmpd="sng" w="19050">
            <a:solidFill>
              <a:schemeClr val="dk1"/>
            </a:solidFill>
            <a:prstDash val="solid"/>
            <a:round/>
            <a:headEnd len="sm" w="sm" type="none"/>
            <a:tailEnd len="med" w="med" type="stealth"/>
          </a:ln>
        </p:spPr>
      </p:cxnSp>
      <p:cxnSp>
        <p:nvCxnSpPr>
          <p:cNvPr id="310" name="Google Shape;310;p33"/>
          <p:cNvCxnSpPr>
            <a:stCxn id="293" idx="2"/>
            <a:endCxn id="304" idx="0"/>
          </p:cNvCxnSpPr>
          <p:nvPr/>
        </p:nvCxnSpPr>
        <p:spPr>
          <a:xfrm>
            <a:off x="1665275" y="2319227"/>
            <a:ext cx="1078200" cy="315600"/>
          </a:xfrm>
          <a:prstGeom prst="straightConnector1">
            <a:avLst/>
          </a:prstGeom>
          <a:noFill/>
          <a:ln cap="flat" cmpd="sng" w="19050">
            <a:solidFill>
              <a:schemeClr val="dk1"/>
            </a:solidFill>
            <a:prstDash val="solid"/>
            <a:round/>
            <a:headEnd len="sm" w="sm" type="none"/>
            <a:tailEnd len="med" w="med" type="stealth"/>
          </a:ln>
        </p:spPr>
      </p:cxnSp>
      <p:cxnSp>
        <p:nvCxnSpPr>
          <p:cNvPr id="311" name="Google Shape;311;p33"/>
          <p:cNvCxnSpPr>
            <a:stCxn id="294" idx="2"/>
            <a:endCxn id="295" idx="0"/>
          </p:cNvCxnSpPr>
          <p:nvPr/>
        </p:nvCxnSpPr>
        <p:spPr>
          <a:xfrm flipH="1">
            <a:off x="5178395" y="2316019"/>
            <a:ext cx="1167900" cy="318600"/>
          </a:xfrm>
          <a:prstGeom prst="straightConnector1">
            <a:avLst/>
          </a:prstGeom>
          <a:noFill/>
          <a:ln cap="flat" cmpd="sng" w="19050">
            <a:solidFill>
              <a:schemeClr val="dk1"/>
            </a:solidFill>
            <a:prstDash val="solid"/>
            <a:round/>
            <a:headEnd len="sm" w="sm" type="none"/>
            <a:tailEnd len="med" w="med" type="stealth"/>
          </a:ln>
        </p:spPr>
      </p:cxnSp>
      <p:cxnSp>
        <p:nvCxnSpPr>
          <p:cNvPr id="312" name="Google Shape;312;p33"/>
          <p:cNvCxnSpPr>
            <a:stCxn id="294" idx="2"/>
            <a:endCxn id="296" idx="0"/>
          </p:cNvCxnSpPr>
          <p:nvPr/>
        </p:nvCxnSpPr>
        <p:spPr>
          <a:xfrm>
            <a:off x="6346295" y="2316019"/>
            <a:ext cx="1080000" cy="318600"/>
          </a:xfrm>
          <a:prstGeom prst="straightConnector1">
            <a:avLst/>
          </a:prstGeom>
          <a:noFill/>
          <a:ln cap="flat" cmpd="sng" w="19050">
            <a:solidFill>
              <a:schemeClr val="dk1"/>
            </a:solidFill>
            <a:prstDash val="solid"/>
            <a:round/>
            <a:headEnd len="sm" w="sm" type="none"/>
            <a:tailEnd len="med" w="med" type="stealth"/>
          </a:ln>
        </p:spPr>
      </p:cxnSp>
      <p:cxnSp>
        <p:nvCxnSpPr>
          <p:cNvPr id="313" name="Google Shape;313;p33"/>
          <p:cNvCxnSpPr>
            <a:stCxn id="304" idx="2"/>
            <a:endCxn id="305" idx="0"/>
          </p:cNvCxnSpPr>
          <p:nvPr/>
        </p:nvCxnSpPr>
        <p:spPr>
          <a:xfrm flipH="1">
            <a:off x="2196075" y="3054072"/>
            <a:ext cx="547500" cy="334500"/>
          </a:xfrm>
          <a:prstGeom prst="straightConnector1">
            <a:avLst/>
          </a:prstGeom>
          <a:noFill/>
          <a:ln cap="flat" cmpd="sng" w="19050">
            <a:solidFill>
              <a:schemeClr val="dk1"/>
            </a:solidFill>
            <a:prstDash val="solid"/>
            <a:round/>
            <a:headEnd len="sm" w="sm" type="none"/>
            <a:tailEnd len="med" w="med" type="stealth"/>
          </a:ln>
        </p:spPr>
      </p:cxnSp>
      <p:cxnSp>
        <p:nvCxnSpPr>
          <p:cNvPr id="314" name="Google Shape;314;p33"/>
          <p:cNvCxnSpPr>
            <a:stCxn id="304" idx="2"/>
            <a:endCxn id="306" idx="0"/>
          </p:cNvCxnSpPr>
          <p:nvPr/>
        </p:nvCxnSpPr>
        <p:spPr>
          <a:xfrm>
            <a:off x="2743575" y="3054072"/>
            <a:ext cx="577800" cy="338100"/>
          </a:xfrm>
          <a:prstGeom prst="straightConnector1">
            <a:avLst/>
          </a:prstGeom>
          <a:noFill/>
          <a:ln cap="flat" cmpd="sng" w="19050">
            <a:solidFill>
              <a:schemeClr val="dk1"/>
            </a:solidFill>
            <a:prstDash val="solid"/>
            <a:round/>
            <a:headEnd len="sm" w="sm" type="none"/>
            <a:tailEnd len="med" w="med" type="stealth"/>
          </a:ln>
        </p:spPr>
      </p:cxnSp>
      <p:cxnSp>
        <p:nvCxnSpPr>
          <p:cNvPr id="315" name="Google Shape;315;p33"/>
          <p:cNvCxnSpPr>
            <a:stCxn id="295" idx="2"/>
            <a:endCxn id="297" idx="0"/>
          </p:cNvCxnSpPr>
          <p:nvPr/>
        </p:nvCxnSpPr>
        <p:spPr>
          <a:xfrm flipH="1">
            <a:off x="4590985" y="3054072"/>
            <a:ext cx="587400" cy="329400"/>
          </a:xfrm>
          <a:prstGeom prst="straightConnector1">
            <a:avLst/>
          </a:prstGeom>
          <a:noFill/>
          <a:ln cap="flat" cmpd="sng" w="19050">
            <a:solidFill>
              <a:schemeClr val="dk1"/>
            </a:solidFill>
            <a:prstDash val="solid"/>
            <a:round/>
            <a:headEnd len="sm" w="sm" type="none"/>
            <a:tailEnd len="med" w="med" type="stealth"/>
          </a:ln>
        </p:spPr>
      </p:cxnSp>
      <p:cxnSp>
        <p:nvCxnSpPr>
          <p:cNvPr id="316" name="Google Shape;316;p33"/>
          <p:cNvCxnSpPr>
            <a:stCxn id="295" idx="2"/>
            <a:endCxn id="299" idx="0"/>
          </p:cNvCxnSpPr>
          <p:nvPr/>
        </p:nvCxnSpPr>
        <p:spPr>
          <a:xfrm>
            <a:off x="5178385" y="3054072"/>
            <a:ext cx="537600" cy="333000"/>
          </a:xfrm>
          <a:prstGeom prst="straightConnector1">
            <a:avLst/>
          </a:prstGeom>
          <a:noFill/>
          <a:ln cap="flat" cmpd="sng" w="19050">
            <a:solidFill>
              <a:schemeClr val="dk1"/>
            </a:solidFill>
            <a:prstDash val="solid"/>
            <a:round/>
            <a:headEnd len="sm" w="sm" type="none"/>
            <a:tailEnd len="med" w="med" type="stealth"/>
          </a:ln>
        </p:spPr>
      </p:cxnSp>
      <p:cxnSp>
        <p:nvCxnSpPr>
          <p:cNvPr id="317" name="Google Shape;317;p33"/>
          <p:cNvCxnSpPr>
            <a:stCxn id="296" idx="2"/>
            <a:endCxn id="298" idx="0"/>
          </p:cNvCxnSpPr>
          <p:nvPr/>
        </p:nvCxnSpPr>
        <p:spPr>
          <a:xfrm flipH="1">
            <a:off x="6886115" y="3054072"/>
            <a:ext cx="540300" cy="329400"/>
          </a:xfrm>
          <a:prstGeom prst="straightConnector1">
            <a:avLst/>
          </a:prstGeom>
          <a:noFill/>
          <a:ln cap="flat" cmpd="sng" w="19050">
            <a:solidFill>
              <a:schemeClr val="dk1"/>
            </a:solidFill>
            <a:prstDash val="solid"/>
            <a:round/>
            <a:headEnd len="sm" w="sm" type="none"/>
            <a:tailEnd len="med" w="med" type="stealth"/>
          </a:ln>
        </p:spPr>
      </p:cxnSp>
      <p:cxnSp>
        <p:nvCxnSpPr>
          <p:cNvPr id="318" name="Google Shape;318;p33"/>
          <p:cNvCxnSpPr>
            <a:stCxn id="296" idx="2"/>
            <a:endCxn id="300" idx="0"/>
          </p:cNvCxnSpPr>
          <p:nvPr/>
        </p:nvCxnSpPr>
        <p:spPr>
          <a:xfrm>
            <a:off x="7426415" y="3054072"/>
            <a:ext cx="585000" cy="333000"/>
          </a:xfrm>
          <a:prstGeom prst="straightConnector1">
            <a:avLst/>
          </a:prstGeom>
          <a:noFill/>
          <a:ln cap="flat" cmpd="sng" w="19050">
            <a:solidFill>
              <a:schemeClr val="dk1"/>
            </a:solidFill>
            <a:prstDash val="solid"/>
            <a:round/>
            <a:headEnd len="sm" w="sm" type="none"/>
            <a:tailEnd len="med" w="med" type="stealth"/>
          </a:ln>
        </p:spPr>
      </p:cxnSp>
      <p:cxnSp>
        <p:nvCxnSpPr>
          <p:cNvPr id="319" name="Google Shape;319;p33"/>
          <p:cNvCxnSpPr>
            <a:stCxn id="300" idx="2"/>
            <a:endCxn id="301" idx="0"/>
          </p:cNvCxnSpPr>
          <p:nvPr/>
        </p:nvCxnSpPr>
        <p:spPr>
          <a:xfrm flipH="1">
            <a:off x="7516280" y="3806523"/>
            <a:ext cx="495000" cy="326100"/>
          </a:xfrm>
          <a:prstGeom prst="straightConnector1">
            <a:avLst/>
          </a:prstGeom>
          <a:noFill/>
          <a:ln cap="flat" cmpd="sng" w="19050">
            <a:solidFill>
              <a:schemeClr val="dk1"/>
            </a:solidFill>
            <a:prstDash val="solid"/>
            <a:round/>
            <a:headEnd len="sm" w="sm" type="none"/>
            <a:tailEnd len="med" w="med" type="stealth"/>
          </a:ln>
        </p:spPr>
      </p:cxnSp>
      <p:cxnSp>
        <p:nvCxnSpPr>
          <p:cNvPr id="320" name="Google Shape;320;p33"/>
          <p:cNvCxnSpPr>
            <a:stCxn id="300" idx="2"/>
            <a:endCxn id="302" idx="0"/>
          </p:cNvCxnSpPr>
          <p:nvPr/>
        </p:nvCxnSpPr>
        <p:spPr>
          <a:xfrm>
            <a:off x="8011280" y="3806523"/>
            <a:ext cx="630000" cy="326100"/>
          </a:xfrm>
          <a:prstGeom prst="straightConnector1">
            <a:avLst/>
          </a:prstGeom>
          <a:noFill/>
          <a:ln cap="flat" cmpd="sng" w="19050">
            <a:solidFill>
              <a:schemeClr val="dk1"/>
            </a:solidFill>
            <a:prstDash val="solid"/>
            <a:round/>
            <a:headEnd len="sm" w="sm" type="none"/>
            <a:tailEnd len="med" w="med" type="stealth"/>
          </a:ln>
        </p:spPr>
      </p:cxnSp>
      <p:sp>
        <p:nvSpPr>
          <p:cNvPr id="321" name="Google Shape;321;p33"/>
          <p:cNvSpPr txBox="1"/>
          <p:nvPr>
            <p:ph idx="1" type="body"/>
          </p:nvPr>
        </p:nvSpPr>
        <p:spPr>
          <a:xfrm>
            <a:off x="106711" y="5185743"/>
            <a:ext cx="8917942" cy="13920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GB"/>
              <a:t>fibonachi(5)    = 15 вызовов </a:t>
            </a:r>
            <a:endParaRPr/>
          </a:p>
          <a:p>
            <a:pPr indent="-342900" lvl="0" marL="342900" rtl="0" algn="l">
              <a:spcBef>
                <a:spcPts val="640"/>
              </a:spcBef>
              <a:spcAft>
                <a:spcPts val="0"/>
              </a:spcAft>
              <a:buClr>
                <a:schemeClr val="dk1"/>
              </a:buClr>
              <a:buSzPts val="3200"/>
              <a:buChar char="•"/>
            </a:pPr>
            <a:r>
              <a:rPr lang="en-GB"/>
              <a:t>fibonachi(50)  = 40 730 022 147 вызовов  (90 сек)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34"/>
          <p:cNvGrpSpPr/>
          <p:nvPr/>
        </p:nvGrpSpPr>
        <p:grpSpPr>
          <a:xfrm>
            <a:off x="457200" y="1981200"/>
            <a:ext cx="8231188" cy="4186238"/>
            <a:chOff x="288" y="1248"/>
            <a:chExt cx="5185" cy="2637"/>
          </a:xfrm>
        </p:grpSpPr>
        <p:sp>
          <p:nvSpPr>
            <p:cNvPr id="327" name="Google Shape;327;p34"/>
            <p:cNvSpPr/>
            <p:nvPr/>
          </p:nvSpPr>
          <p:spPr>
            <a:xfrm>
              <a:off x="5285" y="3507"/>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34"/>
            <p:cNvSpPr/>
            <p:nvPr/>
          </p:nvSpPr>
          <p:spPr>
            <a:xfrm>
              <a:off x="5098" y="3507"/>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34"/>
            <p:cNvSpPr/>
            <p:nvPr/>
          </p:nvSpPr>
          <p:spPr>
            <a:xfrm>
              <a:off x="4911" y="3507"/>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34"/>
            <p:cNvSpPr/>
            <p:nvPr/>
          </p:nvSpPr>
          <p:spPr>
            <a:xfrm>
              <a:off x="4724" y="3507"/>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34"/>
            <p:cNvSpPr/>
            <p:nvPr/>
          </p:nvSpPr>
          <p:spPr>
            <a:xfrm>
              <a:off x="4534" y="3507"/>
              <a:ext cx="190"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34"/>
            <p:cNvSpPr/>
            <p:nvPr/>
          </p:nvSpPr>
          <p:spPr>
            <a:xfrm>
              <a:off x="4328" y="3507"/>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34"/>
            <p:cNvSpPr/>
            <p:nvPr/>
          </p:nvSpPr>
          <p:spPr>
            <a:xfrm>
              <a:off x="4122" y="3507"/>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34"/>
            <p:cNvSpPr/>
            <p:nvPr/>
          </p:nvSpPr>
          <p:spPr>
            <a:xfrm>
              <a:off x="3916" y="3507"/>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34"/>
            <p:cNvSpPr/>
            <p:nvPr/>
          </p:nvSpPr>
          <p:spPr>
            <a:xfrm>
              <a:off x="3710" y="3507"/>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34"/>
            <p:cNvSpPr/>
            <p:nvPr/>
          </p:nvSpPr>
          <p:spPr>
            <a:xfrm>
              <a:off x="3504" y="3507"/>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34"/>
            <p:cNvSpPr/>
            <p:nvPr/>
          </p:nvSpPr>
          <p:spPr>
            <a:xfrm>
              <a:off x="3298" y="3507"/>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34"/>
            <p:cNvSpPr/>
            <p:nvPr/>
          </p:nvSpPr>
          <p:spPr>
            <a:xfrm>
              <a:off x="3092" y="3507"/>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34"/>
            <p:cNvSpPr/>
            <p:nvPr/>
          </p:nvSpPr>
          <p:spPr>
            <a:xfrm>
              <a:off x="2886" y="3507"/>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34"/>
            <p:cNvSpPr/>
            <p:nvPr/>
          </p:nvSpPr>
          <p:spPr>
            <a:xfrm>
              <a:off x="2680" y="3507"/>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34"/>
            <p:cNvSpPr/>
            <p:nvPr/>
          </p:nvSpPr>
          <p:spPr>
            <a:xfrm>
              <a:off x="2475" y="3507"/>
              <a:ext cx="205"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34"/>
            <p:cNvSpPr/>
            <p:nvPr/>
          </p:nvSpPr>
          <p:spPr>
            <a:xfrm>
              <a:off x="2284" y="3507"/>
              <a:ext cx="191"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34"/>
            <p:cNvSpPr/>
            <p:nvPr/>
          </p:nvSpPr>
          <p:spPr>
            <a:xfrm>
              <a:off x="2093" y="3507"/>
              <a:ext cx="191"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34"/>
            <p:cNvSpPr/>
            <p:nvPr/>
          </p:nvSpPr>
          <p:spPr>
            <a:xfrm>
              <a:off x="1906" y="3507"/>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34"/>
            <p:cNvSpPr/>
            <p:nvPr/>
          </p:nvSpPr>
          <p:spPr>
            <a:xfrm>
              <a:off x="1699" y="3507"/>
              <a:ext cx="20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34"/>
            <p:cNvSpPr/>
            <p:nvPr/>
          </p:nvSpPr>
          <p:spPr>
            <a:xfrm>
              <a:off x="1508" y="3507"/>
              <a:ext cx="191"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34"/>
            <p:cNvSpPr/>
            <p:nvPr/>
          </p:nvSpPr>
          <p:spPr>
            <a:xfrm>
              <a:off x="1301" y="3507"/>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34"/>
            <p:cNvSpPr/>
            <p:nvPr/>
          </p:nvSpPr>
          <p:spPr>
            <a:xfrm>
              <a:off x="1096" y="3507"/>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34"/>
            <p:cNvSpPr/>
            <p:nvPr/>
          </p:nvSpPr>
          <p:spPr>
            <a:xfrm>
              <a:off x="890" y="3507"/>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34"/>
            <p:cNvSpPr/>
            <p:nvPr/>
          </p:nvSpPr>
          <p:spPr>
            <a:xfrm>
              <a:off x="684" y="3507"/>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34"/>
            <p:cNvSpPr/>
            <p:nvPr/>
          </p:nvSpPr>
          <p:spPr>
            <a:xfrm>
              <a:off x="478" y="3507"/>
              <a:ext cx="206" cy="377"/>
            </a:xfrm>
            <a:prstGeom prst="rect">
              <a:avLst/>
            </a:prstGeom>
            <a:solidFill>
              <a:srgbClr val="00FF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1</a:t>
              </a:r>
              <a:endParaRPr/>
            </a:p>
          </p:txBody>
        </p:sp>
        <p:sp>
          <p:nvSpPr>
            <p:cNvPr id="352" name="Google Shape;352;p34"/>
            <p:cNvSpPr/>
            <p:nvPr/>
          </p:nvSpPr>
          <p:spPr>
            <a:xfrm>
              <a:off x="288" y="3507"/>
              <a:ext cx="190" cy="377"/>
            </a:xfrm>
            <a:prstGeom prst="rect">
              <a:avLst/>
            </a:prstGeom>
            <a:solidFill>
              <a:srgbClr val="99CC00"/>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2</a:t>
              </a:r>
              <a:endParaRPr/>
            </a:p>
          </p:txBody>
        </p:sp>
        <p:sp>
          <p:nvSpPr>
            <p:cNvPr id="353" name="Google Shape;353;p34"/>
            <p:cNvSpPr/>
            <p:nvPr/>
          </p:nvSpPr>
          <p:spPr>
            <a:xfrm>
              <a:off x="5285" y="3131"/>
              <a:ext cx="187"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34"/>
            <p:cNvSpPr/>
            <p:nvPr/>
          </p:nvSpPr>
          <p:spPr>
            <a:xfrm>
              <a:off x="5098" y="3131"/>
              <a:ext cx="187"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34"/>
            <p:cNvSpPr/>
            <p:nvPr/>
          </p:nvSpPr>
          <p:spPr>
            <a:xfrm>
              <a:off x="4911" y="3131"/>
              <a:ext cx="187"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34"/>
            <p:cNvSpPr/>
            <p:nvPr/>
          </p:nvSpPr>
          <p:spPr>
            <a:xfrm>
              <a:off x="4724" y="3131"/>
              <a:ext cx="187"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34"/>
            <p:cNvSpPr/>
            <p:nvPr/>
          </p:nvSpPr>
          <p:spPr>
            <a:xfrm>
              <a:off x="4534" y="3131"/>
              <a:ext cx="190"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34"/>
            <p:cNvSpPr/>
            <p:nvPr/>
          </p:nvSpPr>
          <p:spPr>
            <a:xfrm>
              <a:off x="4328" y="3131"/>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34"/>
            <p:cNvSpPr/>
            <p:nvPr/>
          </p:nvSpPr>
          <p:spPr>
            <a:xfrm>
              <a:off x="4122" y="3131"/>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34"/>
            <p:cNvSpPr/>
            <p:nvPr/>
          </p:nvSpPr>
          <p:spPr>
            <a:xfrm>
              <a:off x="3916" y="3131"/>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34"/>
            <p:cNvSpPr/>
            <p:nvPr/>
          </p:nvSpPr>
          <p:spPr>
            <a:xfrm>
              <a:off x="3710" y="3131"/>
              <a:ext cx="206" cy="376"/>
            </a:xfrm>
            <a:prstGeom prst="rect">
              <a:avLst/>
            </a:prstGeom>
            <a:solidFill>
              <a:srgbClr val="00FF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1</a:t>
              </a:r>
              <a:endParaRPr/>
            </a:p>
          </p:txBody>
        </p:sp>
        <p:sp>
          <p:nvSpPr>
            <p:cNvPr id="362" name="Google Shape;362;p34"/>
            <p:cNvSpPr/>
            <p:nvPr/>
          </p:nvSpPr>
          <p:spPr>
            <a:xfrm>
              <a:off x="3504" y="3131"/>
              <a:ext cx="206" cy="376"/>
            </a:xfrm>
            <a:prstGeom prst="rect">
              <a:avLst/>
            </a:prstGeom>
            <a:solidFill>
              <a:srgbClr val="99CC00"/>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2</a:t>
              </a:r>
              <a:endParaRPr/>
            </a:p>
          </p:txBody>
        </p:sp>
        <p:sp>
          <p:nvSpPr>
            <p:cNvPr id="363" name="Google Shape;363;p34"/>
            <p:cNvSpPr/>
            <p:nvPr/>
          </p:nvSpPr>
          <p:spPr>
            <a:xfrm>
              <a:off x="3298" y="3131"/>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34"/>
            <p:cNvSpPr/>
            <p:nvPr/>
          </p:nvSpPr>
          <p:spPr>
            <a:xfrm>
              <a:off x="3092" y="3131"/>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34"/>
            <p:cNvSpPr/>
            <p:nvPr/>
          </p:nvSpPr>
          <p:spPr>
            <a:xfrm>
              <a:off x="2886" y="3131"/>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34"/>
            <p:cNvSpPr/>
            <p:nvPr/>
          </p:nvSpPr>
          <p:spPr>
            <a:xfrm>
              <a:off x="2680" y="3131"/>
              <a:ext cx="206" cy="376"/>
            </a:xfrm>
            <a:prstGeom prst="rect">
              <a:avLst/>
            </a:prstGeom>
            <a:solidFill>
              <a:srgbClr val="00FF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1</a:t>
              </a:r>
              <a:endParaRPr/>
            </a:p>
          </p:txBody>
        </p:sp>
        <p:sp>
          <p:nvSpPr>
            <p:cNvPr id="367" name="Google Shape;367;p34"/>
            <p:cNvSpPr/>
            <p:nvPr/>
          </p:nvSpPr>
          <p:spPr>
            <a:xfrm>
              <a:off x="2475" y="3131"/>
              <a:ext cx="205" cy="376"/>
            </a:xfrm>
            <a:prstGeom prst="rect">
              <a:avLst/>
            </a:prstGeom>
            <a:solidFill>
              <a:srgbClr val="99CC00"/>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2</a:t>
              </a:r>
              <a:endParaRPr/>
            </a:p>
          </p:txBody>
        </p:sp>
        <p:sp>
          <p:nvSpPr>
            <p:cNvPr id="368" name="Google Shape;368;p34"/>
            <p:cNvSpPr/>
            <p:nvPr/>
          </p:nvSpPr>
          <p:spPr>
            <a:xfrm>
              <a:off x="2284" y="3131"/>
              <a:ext cx="191"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34"/>
            <p:cNvSpPr/>
            <p:nvPr/>
          </p:nvSpPr>
          <p:spPr>
            <a:xfrm>
              <a:off x="2093" y="3131"/>
              <a:ext cx="191"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34"/>
            <p:cNvSpPr/>
            <p:nvPr/>
          </p:nvSpPr>
          <p:spPr>
            <a:xfrm>
              <a:off x="1906" y="3131"/>
              <a:ext cx="187" cy="376"/>
            </a:xfrm>
            <a:prstGeom prst="rect">
              <a:avLst/>
            </a:prstGeom>
            <a:solidFill>
              <a:srgbClr val="00FF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1</a:t>
              </a:r>
              <a:endParaRPr/>
            </a:p>
          </p:txBody>
        </p:sp>
        <p:sp>
          <p:nvSpPr>
            <p:cNvPr id="371" name="Google Shape;371;p34"/>
            <p:cNvSpPr/>
            <p:nvPr/>
          </p:nvSpPr>
          <p:spPr>
            <a:xfrm>
              <a:off x="1699" y="3131"/>
              <a:ext cx="207" cy="376"/>
            </a:xfrm>
            <a:prstGeom prst="rect">
              <a:avLst/>
            </a:prstGeom>
            <a:solidFill>
              <a:srgbClr val="99CC00"/>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2</a:t>
              </a:r>
              <a:endParaRPr/>
            </a:p>
          </p:txBody>
        </p:sp>
        <p:sp>
          <p:nvSpPr>
            <p:cNvPr id="372" name="Google Shape;372;p34"/>
            <p:cNvSpPr/>
            <p:nvPr/>
          </p:nvSpPr>
          <p:spPr>
            <a:xfrm>
              <a:off x="1508" y="3131"/>
              <a:ext cx="191"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34"/>
            <p:cNvSpPr/>
            <p:nvPr/>
          </p:nvSpPr>
          <p:spPr>
            <a:xfrm>
              <a:off x="1301" y="3131"/>
              <a:ext cx="206" cy="376"/>
            </a:xfrm>
            <a:prstGeom prst="rect">
              <a:avLst/>
            </a:prstGeom>
            <a:solidFill>
              <a:srgbClr val="00FF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1</a:t>
              </a:r>
              <a:endParaRPr/>
            </a:p>
          </p:txBody>
        </p:sp>
        <p:sp>
          <p:nvSpPr>
            <p:cNvPr id="374" name="Google Shape;374;p34"/>
            <p:cNvSpPr/>
            <p:nvPr/>
          </p:nvSpPr>
          <p:spPr>
            <a:xfrm>
              <a:off x="1096" y="3131"/>
              <a:ext cx="206" cy="376"/>
            </a:xfrm>
            <a:prstGeom prst="rect">
              <a:avLst/>
            </a:prstGeom>
            <a:solidFill>
              <a:srgbClr val="99CC00"/>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2</a:t>
              </a:r>
              <a:endParaRPr/>
            </a:p>
          </p:txBody>
        </p:sp>
        <p:sp>
          <p:nvSpPr>
            <p:cNvPr id="375" name="Google Shape;375;p34"/>
            <p:cNvSpPr/>
            <p:nvPr/>
          </p:nvSpPr>
          <p:spPr>
            <a:xfrm>
              <a:off x="890" y="3131"/>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34"/>
            <p:cNvSpPr/>
            <p:nvPr/>
          </p:nvSpPr>
          <p:spPr>
            <a:xfrm>
              <a:off x="684" y="3131"/>
              <a:ext cx="206" cy="376"/>
            </a:xfrm>
            <a:prstGeom prst="rect">
              <a:avLst/>
            </a:prstGeom>
            <a:solidFill>
              <a:srgbClr val="99CC00"/>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2</a:t>
              </a:r>
              <a:endParaRPr/>
            </a:p>
          </p:txBody>
        </p:sp>
        <p:sp>
          <p:nvSpPr>
            <p:cNvPr id="377" name="Google Shape;377;p34"/>
            <p:cNvSpPr/>
            <p:nvPr/>
          </p:nvSpPr>
          <p:spPr>
            <a:xfrm>
              <a:off x="478" y="3131"/>
              <a:ext cx="206" cy="376"/>
            </a:xfrm>
            <a:prstGeom prst="rect">
              <a:avLst/>
            </a:prstGeom>
            <a:solidFill>
              <a:srgbClr val="CC99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3</a:t>
              </a:r>
              <a:endParaRPr/>
            </a:p>
          </p:txBody>
        </p:sp>
        <p:sp>
          <p:nvSpPr>
            <p:cNvPr id="378" name="Google Shape;378;p34"/>
            <p:cNvSpPr/>
            <p:nvPr/>
          </p:nvSpPr>
          <p:spPr>
            <a:xfrm>
              <a:off x="288" y="3131"/>
              <a:ext cx="190"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34"/>
            <p:cNvSpPr/>
            <p:nvPr/>
          </p:nvSpPr>
          <p:spPr>
            <a:xfrm>
              <a:off x="5285" y="2754"/>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34"/>
            <p:cNvSpPr/>
            <p:nvPr/>
          </p:nvSpPr>
          <p:spPr>
            <a:xfrm>
              <a:off x="5098" y="2754"/>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34"/>
            <p:cNvSpPr/>
            <p:nvPr/>
          </p:nvSpPr>
          <p:spPr>
            <a:xfrm>
              <a:off x="4911" y="2754"/>
              <a:ext cx="187" cy="377"/>
            </a:xfrm>
            <a:prstGeom prst="rect">
              <a:avLst/>
            </a:prstGeom>
            <a:solidFill>
              <a:srgbClr val="00FF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1</a:t>
              </a:r>
              <a:endParaRPr/>
            </a:p>
          </p:txBody>
        </p:sp>
        <p:sp>
          <p:nvSpPr>
            <p:cNvPr id="382" name="Google Shape;382;p34"/>
            <p:cNvSpPr/>
            <p:nvPr/>
          </p:nvSpPr>
          <p:spPr>
            <a:xfrm>
              <a:off x="4724" y="2754"/>
              <a:ext cx="187" cy="377"/>
            </a:xfrm>
            <a:prstGeom prst="rect">
              <a:avLst/>
            </a:prstGeom>
            <a:solidFill>
              <a:srgbClr val="99CC00"/>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2</a:t>
              </a:r>
              <a:endParaRPr/>
            </a:p>
          </p:txBody>
        </p:sp>
        <p:sp>
          <p:nvSpPr>
            <p:cNvPr id="383" name="Google Shape;383;p34"/>
            <p:cNvSpPr/>
            <p:nvPr/>
          </p:nvSpPr>
          <p:spPr>
            <a:xfrm>
              <a:off x="4534" y="2754"/>
              <a:ext cx="190"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34"/>
            <p:cNvSpPr/>
            <p:nvPr/>
          </p:nvSpPr>
          <p:spPr>
            <a:xfrm>
              <a:off x="4328" y="2754"/>
              <a:ext cx="206" cy="377"/>
            </a:xfrm>
            <a:prstGeom prst="rect">
              <a:avLst/>
            </a:prstGeom>
            <a:solidFill>
              <a:srgbClr val="00FF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1</a:t>
              </a:r>
              <a:endParaRPr/>
            </a:p>
          </p:txBody>
        </p:sp>
        <p:sp>
          <p:nvSpPr>
            <p:cNvPr id="385" name="Google Shape;385;p34"/>
            <p:cNvSpPr/>
            <p:nvPr/>
          </p:nvSpPr>
          <p:spPr>
            <a:xfrm>
              <a:off x="4122" y="2754"/>
              <a:ext cx="206" cy="377"/>
            </a:xfrm>
            <a:prstGeom prst="rect">
              <a:avLst/>
            </a:prstGeom>
            <a:solidFill>
              <a:srgbClr val="99CC00"/>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2</a:t>
              </a:r>
              <a:endParaRPr/>
            </a:p>
          </p:txBody>
        </p:sp>
        <p:sp>
          <p:nvSpPr>
            <p:cNvPr id="386" name="Google Shape;386;p34"/>
            <p:cNvSpPr/>
            <p:nvPr/>
          </p:nvSpPr>
          <p:spPr>
            <a:xfrm>
              <a:off x="3916" y="2754"/>
              <a:ext cx="206" cy="377"/>
            </a:xfrm>
            <a:prstGeom prst="rect">
              <a:avLst/>
            </a:prstGeom>
            <a:solidFill>
              <a:srgbClr val="99CC00"/>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2</a:t>
              </a:r>
              <a:endParaRPr/>
            </a:p>
          </p:txBody>
        </p:sp>
        <p:sp>
          <p:nvSpPr>
            <p:cNvPr id="387" name="Google Shape;387;p34"/>
            <p:cNvSpPr/>
            <p:nvPr/>
          </p:nvSpPr>
          <p:spPr>
            <a:xfrm>
              <a:off x="3710" y="2754"/>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34"/>
            <p:cNvSpPr/>
            <p:nvPr/>
          </p:nvSpPr>
          <p:spPr>
            <a:xfrm>
              <a:off x="3504" y="2754"/>
              <a:ext cx="206" cy="377"/>
            </a:xfrm>
            <a:prstGeom prst="rect">
              <a:avLst/>
            </a:prstGeom>
            <a:solidFill>
              <a:srgbClr val="CC99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3</a:t>
              </a:r>
              <a:endParaRPr/>
            </a:p>
          </p:txBody>
        </p:sp>
        <p:sp>
          <p:nvSpPr>
            <p:cNvPr id="389" name="Google Shape;389;p34"/>
            <p:cNvSpPr/>
            <p:nvPr/>
          </p:nvSpPr>
          <p:spPr>
            <a:xfrm>
              <a:off x="3298" y="2754"/>
              <a:ext cx="206" cy="377"/>
            </a:xfrm>
            <a:prstGeom prst="rect">
              <a:avLst/>
            </a:prstGeom>
            <a:solidFill>
              <a:srgbClr val="00FF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1</a:t>
              </a:r>
              <a:endParaRPr/>
            </a:p>
          </p:txBody>
        </p:sp>
        <p:sp>
          <p:nvSpPr>
            <p:cNvPr id="390" name="Google Shape;390;p34"/>
            <p:cNvSpPr/>
            <p:nvPr/>
          </p:nvSpPr>
          <p:spPr>
            <a:xfrm>
              <a:off x="3092" y="2754"/>
              <a:ext cx="206" cy="377"/>
            </a:xfrm>
            <a:prstGeom prst="rect">
              <a:avLst/>
            </a:prstGeom>
            <a:solidFill>
              <a:srgbClr val="99CC00"/>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2</a:t>
              </a:r>
              <a:endParaRPr/>
            </a:p>
          </p:txBody>
        </p:sp>
        <p:sp>
          <p:nvSpPr>
            <p:cNvPr id="391" name="Google Shape;391;p34"/>
            <p:cNvSpPr/>
            <p:nvPr/>
          </p:nvSpPr>
          <p:spPr>
            <a:xfrm>
              <a:off x="2886" y="2754"/>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34"/>
            <p:cNvSpPr/>
            <p:nvPr/>
          </p:nvSpPr>
          <p:spPr>
            <a:xfrm>
              <a:off x="2680" y="2754"/>
              <a:ext cx="206" cy="377"/>
            </a:xfrm>
            <a:prstGeom prst="rect">
              <a:avLst/>
            </a:prstGeom>
            <a:solidFill>
              <a:srgbClr val="99CC00"/>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2</a:t>
              </a:r>
              <a:endParaRPr/>
            </a:p>
          </p:txBody>
        </p:sp>
        <p:sp>
          <p:nvSpPr>
            <p:cNvPr id="393" name="Google Shape;393;p34"/>
            <p:cNvSpPr/>
            <p:nvPr/>
          </p:nvSpPr>
          <p:spPr>
            <a:xfrm>
              <a:off x="2475" y="2754"/>
              <a:ext cx="205" cy="377"/>
            </a:xfrm>
            <a:prstGeom prst="rect">
              <a:avLst/>
            </a:prstGeom>
            <a:solidFill>
              <a:srgbClr val="CC99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3</a:t>
              </a:r>
              <a:endParaRPr/>
            </a:p>
          </p:txBody>
        </p:sp>
        <p:sp>
          <p:nvSpPr>
            <p:cNvPr id="394" name="Google Shape;394;p34"/>
            <p:cNvSpPr/>
            <p:nvPr/>
          </p:nvSpPr>
          <p:spPr>
            <a:xfrm>
              <a:off x="2284" y="2754"/>
              <a:ext cx="191"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34"/>
            <p:cNvSpPr/>
            <p:nvPr/>
          </p:nvSpPr>
          <p:spPr>
            <a:xfrm>
              <a:off x="2093" y="2754"/>
              <a:ext cx="191" cy="377"/>
            </a:xfrm>
            <a:prstGeom prst="rect">
              <a:avLst/>
            </a:prstGeom>
            <a:solidFill>
              <a:srgbClr val="99CC00"/>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2</a:t>
              </a:r>
              <a:endParaRPr/>
            </a:p>
          </p:txBody>
        </p:sp>
        <p:sp>
          <p:nvSpPr>
            <p:cNvPr id="396" name="Google Shape;396;p34"/>
            <p:cNvSpPr/>
            <p:nvPr/>
          </p:nvSpPr>
          <p:spPr>
            <a:xfrm>
              <a:off x="1906" y="2754"/>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34"/>
            <p:cNvSpPr/>
            <p:nvPr/>
          </p:nvSpPr>
          <p:spPr>
            <a:xfrm>
              <a:off x="1699" y="2754"/>
              <a:ext cx="207" cy="377"/>
            </a:xfrm>
            <a:prstGeom prst="rect">
              <a:avLst/>
            </a:prstGeom>
            <a:solidFill>
              <a:srgbClr val="CC99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3</a:t>
              </a:r>
              <a:endParaRPr/>
            </a:p>
          </p:txBody>
        </p:sp>
        <p:sp>
          <p:nvSpPr>
            <p:cNvPr id="398" name="Google Shape;398;p34"/>
            <p:cNvSpPr/>
            <p:nvPr/>
          </p:nvSpPr>
          <p:spPr>
            <a:xfrm>
              <a:off x="1508" y="2754"/>
              <a:ext cx="191"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34"/>
            <p:cNvSpPr/>
            <p:nvPr/>
          </p:nvSpPr>
          <p:spPr>
            <a:xfrm>
              <a:off x="1301" y="2754"/>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34"/>
            <p:cNvSpPr/>
            <p:nvPr/>
          </p:nvSpPr>
          <p:spPr>
            <a:xfrm>
              <a:off x="1096" y="2754"/>
              <a:ext cx="206" cy="377"/>
            </a:xfrm>
            <a:prstGeom prst="rect">
              <a:avLst/>
            </a:prstGeom>
            <a:solidFill>
              <a:srgbClr val="CC99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3</a:t>
              </a:r>
              <a:endParaRPr/>
            </a:p>
          </p:txBody>
        </p:sp>
        <p:sp>
          <p:nvSpPr>
            <p:cNvPr id="401" name="Google Shape;401;p34"/>
            <p:cNvSpPr/>
            <p:nvPr/>
          </p:nvSpPr>
          <p:spPr>
            <a:xfrm>
              <a:off x="890" y="2754"/>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34"/>
            <p:cNvSpPr/>
            <p:nvPr/>
          </p:nvSpPr>
          <p:spPr>
            <a:xfrm>
              <a:off x="684" y="2754"/>
              <a:ext cx="206" cy="377"/>
            </a:xfrm>
            <a:prstGeom prst="rect">
              <a:avLst/>
            </a:prstGeom>
            <a:solidFill>
              <a:srgbClr val="CCFF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4</a:t>
              </a:r>
              <a:endParaRPr/>
            </a:p>
          </p:txBody>
        </p:sp>
        <p:sp>
          <p:nvSpPr>
            <p:cNvPr id="403" name="Google Shape;403;p34"/>
            <p:cNvSpPr/>
            <p:nvPr/>
          </p:nvSpPr>
          <p:spPr>
            <a:xfrm>
              <a:off x="478" y="2754"/>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34"/>
            <p:cNvSpPr/>
            <p:nvPr/>
          </p:nvSpPr>
          <p:spPr>
            <a:xfrm>
              <a:off x="288" y="2754"/>
              <a:ext cx="190"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34"/>
            <p:cNvSpPr/>
            <p:nvPr/>
          </p:nvSpPr>
          <p:spPr>
            <a:xfrm>
              <a:off x="5285" y="2377"/>
              <a:ext cx="187" cy="376"/>
            </a:xfrm>
            <a:prstGeom prst="rect">
              <a:avLst/>
            </a:prstGeom>
            <a:solidFill>
              <a:srgbClr val="99CC00"/>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2</a:t>
              </a:r>
              <a:endParaRPr/>
            </a:p>
          </p:txBody>
        </p:sp>
        <p:sp>
          <p:nvSpPr>
            <p:cNvPr id="406" name="Google Shape;406;p34"/>
            <p:cNvSpPr/>
            <p:nvPr/>
          </p:nvSpPr>
          <p:spPr>
            <a:xfrm>
              <a:off x="5098" y="2377"/>
              <a:ext cx="187"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34"/>
            <p:cNvSpPr/>
            <p:nvPr/>
          </p:nvSpPr>
          <p:spPr>
            <a:xfrm>
              <a:off x="4911" y="2377"/>
              <a:ext cx="187" cy="376"/>
            </a:xfrm>
            <a:prstGeom prst="rect">
              <a:avLst/>
            </a:prstGeom>
            <a:solidFill>
              <a:srgbClr val="CC99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3</a:t>
              </a:r>
              <a:endParaRPr/>
            </a:p>
          </p:txBody>
        </p:sp>
        <p:sp>
          <p:nvSpPr>
            <p:cNvPr id="408" name="Google Shape;408;p34"/>
            <p:cNvSpPr/>
            <p:nvPr/>
          </p:nvSpPr>
          <p:spPr>
            <a:xfrm>
              <a:off x="4724" y="2377"/>
              <a:ext cx="187"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34"/>
            <p:cNvSpPr/>
            <p:nvPr/>
          </p:nvSpPr>
          <p:spPr>
            <a:xfrm>
              <a:off x="4534" y="2377"/>
              <a:ext cx="190"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34"/>
            <p:cNvSpPr/>
            <p:nvPr/>
          </p:nvSpPr>
          <p:spPr>
            <a:xfrm>
              <a:off x="4328" y="2377"/>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34"/>
            <p:cNvSpPr/>
            <p:nvPr/>
          </p:nvSpPr>
          <p:spPr>
            <a:xfrm>
              <a:off x="4122" y="2377"/>
              <a:ext cx="206" cy="376"/>
            </a:xfrm>
            <a:prstGeom prst="rect">
              <a:avLst/>
            </a:prstGeom>
            <a:solidFill>
              <a:srgbClr val="CC99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3</a:t>
              </a:r>
              <a:endParaRPr/>
            </a:p>
          </p:txBody>
        </p:sp>
        <p:sp>
          <p:nvSpPr>
            <p:cNvPr id="412" name="Google Shape;412;p34"/>
            <p:cNvSpPr/>
            <p:nvPr/>
          </p:nvSpPr>
          <p:spPr>
            <a:xfrm>
              <a:off x="3916" y="2377"/>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34"/>
            <p:cNvSpPr/>
            <p:nvPr/>
          </p:nvSpPr>
          <p:spPr>
            <a:xfrm>
              <a:off x="3710" y="2377"/>
              <a:ext cx="206" cy="376"/>
            </a:xfrm>
            <a:prstGeom prst="rect">
              <a:avLst/>
            </a:prstGeom>
            <a:solidFill>
              <a:srgbClr val="CCFF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4</a:t>
              </a:r>
              <a:endParaRPr/>
            </a:p>
          </p:txBody>
        </p:sp>
        <p:sp>
          <p:nvSpPr>
            <p:cNvPr id="414" name="Google Shape;414;p34"/>
            <p:cNvSpPr/>
            <p:nvPr/>
          </p:nvSpPr>
          <p:spPr>
            <a:xfrm>
              <a:off x="3504" y="2377"/>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34"/>
            <p:cNvSpPr/>
            <p:nvPr/>
          </p:nvSpPr>
          <p:spPr>
            <a:xfrm>
              <a:off x="3298" y="2377"/>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34"/>
            <p:cNvSpPr/>
            <p:nvPr/>
          </p:nvSpPr>
          <p:spPr>
            <a:xfrm>
              <a:off x="3092" y="2377"/>
              <a:ext cx="206" cy="376"/>
            </a:xfrm>
            <a:prstGeom prst="rect">
              <a:avLst/>
            </a:prstGeom>
            <a:solidFill>
              <a:srgbClr val="CC99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3</a:t>
              </a:r>
              <a:endParaRPr/>
            </a:p>
          </p:txBody>
        </p:sp>
        <p:sp>
          <p:nvSpPr>
            <p:cNvPr id="417" name="Google Shape;417;p34"/>
            <p:cNvSpPr/>
            <p:nvPr/>
          </p:nvSpPr>
          <p:spPr>
            <a:xfrm>
              <a:off x="2886" y="2377"/>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34"/>
            <p:cNvSpPr/>
            <p:nvPr/>
          </p:nvSpPr>
          <p:spPr>
            <a:xfrm>
              <a:off x="2680" y="2377"/>
              <a:ext cx="206" cy="376"/>
            </a:xfrm>
            <a:prstGeom prst="rect">
              <a:avLst/>
            </a:prstGeom>
            <a:solidFill>
              <a:srgbClr val="CCFF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4</a:t>
              </a:r>
              <a:endParaRPr/>
            </a:p>
          </p:txBody>
        </p:sp>
        <p:sp>
          <p:nvSpPr>
            <p:cNvPr id="419" name="Google Shape;419;p34"/>
            <p:cNvSpPr/>
            <p:nvPr/>
          </p:nvSpPr>
          <p:spPr>
            <a:xfrm>
              <a:off x="2475" y="2377"/>
              <a:ext cx="205"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34"/>
            <p:cNvSpPr/>
            <p:nvPr/>
          </p:nvSpPr>
          <p:spPr>
            <a:xfrm>
              <a:off x="2284" y="2377"/>
              <a:ext cx="191"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34"/>
            <p:cNvSpPr/>
            <p:nvPr/>
          </p:nvSpPr>
          <p:spPr>
            <a:xfrm>
              <a:off x="2093" y="2377"/>
              <a:ext cx="191"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34"/>
            <p:cNvSpPr/>
            <p:nvPr/>
          </p:nvSpPr>
          <p:spPr>
            <a:xfrm>
              <a:off x="1906" y="2377"/>
              <a:ext cx="187" cy="376"/>
            </a:xfrm>
            <a:prstGeom prst="rect">
              <a:avLst/>
            </a:prstGeom>
            <a:solidFill>
              <a:srgbClr val="CCFF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4</a:t>
              </a:r>
              <a:endParaRPr/>
            </a:p>
          </p:txBody>
        </p:sp>
        <p:sp>
          <p:nvSpPr>
            <p:cNvPr id="423" name="Google Shape;423;p34"/>
            <p:cNvSpPr/>
            <p:nvPr/>
          </p:nvSpPr>
          <p:spPr>
            <a:xfrm>
              <a:off x="1699" y="2377"/>
              <a:ext cx="207"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34"/>
            <p:cNvSpPr/>
            <p:nvPr/>
          </p:nvSpPr>
          <p:spPr>
            <a:xfrm>
              <a:off x="1508" y="2377"/>
              <a:ext cx="191"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34"/>
            <p:cNvSpPr/>
            <p:nvPr/>
          </p:nvSpPr>
          <p:spPr>
            <a:xfrm>
              <a:off x="1301" y="2377"/>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34"/>
            <p:cNvSpPr/>
            <p:nvPr/>
          </p:nvSpPr>
          <p:spPr>
            <a:xfrm>
              <a:off x="1096" y="2377"/>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34"/>
            <p:cNvSpPr/>
            <p:nvPr/>
          </p:nvSpPr>
          <p:spPr>
            <a:xfrm>
              <a:off x="890" y="2377"/>
              <a:ext cx="206" cy="376"/>
            </a:xfrm>
            <a:prstGeom prst="rect">
              <a:avLst/>
            </a:prstGeom>
            <a:solidFill>
              <a:srgbClr val="CCFFCC"/>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5</a:t>
              </a:r>
              <a:endParaRPr/>
            </a:p>
          </p:txBody>
        </p:sp>
        <p:sp>
          <p:nvSpPr>
            <p:cNvPr id="428" name="Google Shape;428;p34"/>
            <p:cNvSpPr/>
            <p:nvPr/>
          </p:nvSpPr>
          <p:spPr>
            <a:xfrm>
              <a:off x="684" y="2377"/>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34"/>
            <p:cNvSpPr/>
            <p:nvPr/>
          </p:nvSpPr>
          <p:spPr>
            <a:xfrm>
              <a:off x="478" y="2377"/>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34"/>
            <p:cNvSpPr/>
            <p:nvPr/>
          </p:nvSpPr>
          <p:spPr>
            <a:xfrm>
              <a:off x="288" y="2377"/>
              <a:ext cx="190"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34"/>
            <p:cNvSpPr/>
            <p:nvPr/>
          </p:nvSpPr>
          <p:spPr>
            <a:xfrm>
              <a:off x="5285" y="2001"/>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34"/>
            <p:cNvSpPr/>
            <p:nvPr/>
          </p:nvSpPr>
          <p:spPr>
            <a:xfrm>
              <a:off x="5098" y="2001"/>
              <a:ext cx="187" cy="377"/>
            </a:xfrm>
            <a:prstGeom prst="rect">
              <a:avLst/>
            </a:prstGeom>
            <a:solidFill>
              <a:srgbClr val="CCFFFF"/>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4</a:t>
              </a:r>
              <a:endParaRPr/>
            </a:p>
          </p:txBody>
        </p:sp>
        <p:sp>
          <p:nvSpPr>
            <p:cNvPr id="433" name="Google Shape;433;p34"/>
            <p:cNvSpPr/>
            <p:nvPr/>
          </p:nvSpPr>
          <p:spPr>
            <a:xfrm>
              <a:off x="4911" y="2001"/>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34"/>
            <p:cNvSpPr/>
            <p:nvPr/>
          </p:nvSpPr>
          <p:spPr>
            <a:xfrm>
              <a:off x="4724" y="2001"/>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34"/>
            <p:cNvSpPr/>
            <p:nvPr/>
          </p:nvSpPr>
          <p:spPr>
            <a:xfrm>
              <a:off x="4534" y="2001"/>
              <a:ext cx="190"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34"/>
            <p:cNvSpPr/>
            <p:nvPr/>
          </p:nvSpPr>
          <p:spPr>
            <a:xfrm>
              <a:off x="4328" y="2001"/>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34"/>
            <p:cNvSpPr/>
            <p:nvPr/>
          </p:nvSpPr>
          <p:spPr>
            <a:xfrm>
              <a:off x="4122" y="2001"/>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34"/>
            <p:cNvSpPr/>
            <p:nvPr/>
          </p:nvSpPr>
          <p:spPr>
            <a:xfrm>
              <a:off x="3916" y="2001"/>
              <a:ext cx="206" cy="377"/>
            </a:xfrm>
            <a:prstGeom prst="rect">
              <a:avLst/>
            </a:prstGeom>
            <a:solidFill>
              <a:srgbClr val="CCFFCC"/>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5</a:t>
              </a:r>
              <a:endParaRPr/>
            </a:p>
          </p:txBody>
        </p:sp>
        <p:sp>
          <p:nvSpPr>
            <p:cNvPr id="439" name="Google Shape;439;p34"/>
            <p:cNvSpPr/>
            <p:nvPr/>
          </p:nvSpPr>
          <p:spPr>
            <a:xfrm>
              <a:off x="3710" y="2001"/>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34"/>
            <p:cNvSpPr/>
            <p:nvPr/>
          </p:nvSpPr>
          <p:spPr>
            <a:xfrm>
              <a:off x="3504" y="2001"/>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34"/>
            <p:cNvSpPr/>
            <p:nvPr/>
          </p:nvSpPr>
          <p:spPr>
            <a:xfrm>
              <a:off x="3298" y="2001"/>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34"/>
            <p:cNvSpPr/>
            <p:nvPr/>
          </p:nvSpPr>
          <p:spPr>
            <a:xfrm>
              <a:off x="3092" y="2001"/>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34"/>
            <p:cNvSpPr/>
            <p:nvPr/>
          </p:nvSpPr>
          <p:spPr>
            <a:xfrm>
              <a:off x="2886" y="2001"/>
              <a:ext cx="206" cy="377"/>
            </a:xfrm>
            <a:prstGeom prst="rect">
              <a:avLst/>
            </a:prstGeom>
            <a:solidFill>
              <a:srgbClr val="CCFFCC"/>
            </a:solidFill>
            <a:ln>
              <a:noFill/>
            </a:ln>
          </p:spPr>
          <p:txBody>
            <a:bodyPr anchorCtr="0" anchor="t" bIns="46800" lIns="90000" spcFirstLastPara="1" rIns="90000" wrap="square" tIns="46800">
              <a:noAutofit/>
            </a:bodyPr>
            <a:lstStyle/>
            <a:p>
              <a:pPr indent="-341313" lvl="0" marL="341313" marR="0" rtl="0" algn="l">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5</a:t>
              </a:r>
              <a:endParaRPr/>
            </a:p>
          </p:txBody>
        </p:sp>
        <p:sp>
          <p:nvSpPr>
            <p:cNvPr id="444" name="Google Shape;444;p34"/>
            <p:cNvSpPr/>
            <p:nvPr/>
          </p:nvSpPr>
          <p:spPr>
            <a:xfrm>
              <a:off x="2680" y="2001"/>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34"/>
            <p:cNvSpPr/>
            <p:nvPr/>
          </p:nvSpPr>
          <p:spPr>
            <a:xfrm>
              <a:off x="2475" y="2001"/>
              <a:ext cx="205"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34"/>
            <p:cNvSpPr/>
            <p:nvPr/>
          </p:nvSpPr>
          <p:spPr>
            <a:xfrm>
              <a:off x="2284" y="2001"/>
              <a:ext cx="191"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34"/>
            <p:cNvSpPr/>
            <p:nvPr/>
          </p:nvSpPr>
          <p:spPr>
            <a:xfrm>
              <a:off x="2093" y="2001"/>
              <a:ext cx="191"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34"/>
            <p:cNvSpPr/>
            <p:nvPr/>
          </p:nvSpPr>
          <p:spPr>
            <a:xfrm>
              <a:off x="1906" y="2001"/>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34"/>
            <p:cNvSpPr/>
            <p:nvPr/>
          </p:nvSpPr>
          <p:spPr>
            <a:xfrm>
              <a:off x="1096" y="2001"/>
              <a:ext cx="810" cy="377"/>
            </a:xfrm>
            <a:prstGeom prst="rect">
              <a:avLst/>
            </a:prstGeom>
            <a:solidFill>
              <a:srgbClr val="FFFF99"/>
            </a:solidFill>
            <a:ln>
              <a:noFill/>
            </a:ln>
          </p:spPr>
          <p:txBody>
            <a:bodyPr anchorCtr="0" anchor="t" bIns="46800" lIns="90000" spcFirstLastPara="1" rIns="90000" wrap="square" tIns="46800">
              <a:noAutofit/>
            </a:bodyPr>
            <a:lstStyle/>
            <a:p>
              <a:pPr indent="-341313" lvl="0" marL="341313" marR="0" rtl="0" algn="ctr">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6</a:t>
              </a:r>
              <a:endParaRPr/>
            </a:p>
          </p:txBody>
        </p:sp>
        <p:sp>
          <p:nvSpPr>
            <p:cNvPr id="450" name="Google Shape;450;p34"/>
            <p:cNvSpPr/>
            <p:nvPr/>
          </p:nvSpPr>
          <p:spPr>
            <a:xfrm>
              <a:off x="890" y="2001"/>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34"/>
            <p:cNvSpPr/>
            <p:nvPr/>
          </p:nvSpPr>
          <p:spPr>
            <a:xfrm>
              <a:off x="684" y="2001"/>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34"/>
            <p:cNvSpPr/>
            <p:nvPr/>
          </p:nvSpPr>
          <p:spPr>
            <a:xfrm>
              <a:off x="478" y="2001"/>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34"/>
            <p:cNvSpPr/>
            <p:nvPr/>
          </p:nvSpPr>
          <p:spPr>
            <a:xfrm>
              <a:off x="288" y="2001"/>
              <a:ext cx="190"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34"/>
            <p:cNvSpPr/>
            <p:nvPr/>
          </p:nvSpPr>
          <p:spPr>
            <a:xfrm>
              <a:off x="5285" y="1625"/>
              <a:ext cx="187"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34"/>
            <p:cNvSpPr/>
            <p:nvPr/>
          </p:nvSpPr>
          <p:spPr>
            <a:xfrm>
              <a:off x="5098" y="1625"/>
              <a:ext cx="187"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34"/>
            <p:cNvSpPr/>
            <p:nvPr/>
          </p:nvSpPr>
          <p:spPr>
            <a:xfrm>
              <a:off x="4122" y="1625"/>
              <a:ext cx="976" cy="376"/>
            </a:xfrm>
            <a:prstGeom prst="rect">
              <a:avLst/>
            </a:prstGeom>
            <a:solidFill>
              <a:srgbClr val="FFFF99"/>
            </a:solidFill>
            <a:ln>
              <a:noFill/>
            </a:ln>
          </p:spPr>
          <p:txBody>
            <a:bodyPr anchorCtr="0" anchor="t" bIns="46800" lIns="90000" spcFirstLastPara="1" rIns="90000" wrap="square" tIns="46800">
              <a:noAutofit/>
            </a:bodyPr>
            <a:lstStyle/>
            <a:p>
              <a:pPr indent="-341313" lvl="0" marL="341313" marR="0" rtl="0" algn="ctr">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6</a:t>
              </a:r>
              <a:endParaRPr/>
            </a:p>
          </p:txBody>
        </p:sp>
        <p:sp>
          <p:nvSpPr>
            <p:cNvPr id="457" name="Google Shape;457;p34"/>
            <p:cNvSpPr/>
            <p:nvPr/>
          </p:nvSpPr>
          <p:spPr>
            <a:xfrm>
              <a:off x="3916" y="1625"/>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34"/>
            <p:cNvSpPr/>
            <p:nvPr/>
          </p:nvSpPr>
          <p:spPr>
            <a:xfrm>
              <a:off x="3710" y="1625"/>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34"/>
            <p:cNvSpPr/>
            <p:nvPr/>
          </p:nvSpPr>
          <p:spPr>
            <a:xfrm>
              <a:off x="3504" y="1625"/>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34"/>
            <p:cNvSpPr/>
            <p:nvPr/>
          </p:nvSpPr>
          <p:spPr>
            <a:xfrm>
              <a:off x="3298" y="1625"/>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34"/>
            <p:cNvSpPr/>
            <p:nvPr/>
          </p:nvSpPr>
          <p:spPr>
            <a:xfrm>
              <a:off x="3092" y="1625"/>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34"/>
            <p:cNvSpPr/>
            <p:nvPr/>
          </p:nvSpPr>
          <p:spPr>
            <a:xfrm>
              <a:off x="2886" y="1625"/>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34"/>
            <p:cNvSpPr/>
            <p:nvPr/>
          </p:nvSpPr>
          <p:spPr>
            <a:xfrm>
              <a:off x="1508" y="1625"/>
              <a:ext cx="1378" cy="376"/>
            </a:xfrm>
            <a:prstGeom prst="rect">
              <a:avLst/>
            </a:prstGeom>
            <a:solidFill>
              <a:srgbClr val="FFCC99"/>
            </a:solidFill>
            <a:ln>
              <a:noFill/>
            </a:ln>
          </p:spPr>
          <p:txBody>
            <a:bodyPr anchorCtr="0" anchor="t" bIns="46800" lIns="90000" spcFirstLastPara="1" rIns="90000" wrap="square" tIns="46800">
              <a:noAutofit/>
            </a:bodyPr>
            <a:lstStyle/>
            <a:p>
              <a:pPr indent="-341313" lvl="0" marL="341313" marR="0" rtl="0" algn="ctr">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7</a:t>
              </a:r>
              <a:endParaRPr/>
            </a:p>
          </p:txBody>
        </p:sp>
        <p:sp>
          <p:nvSpPr>
            <p:cNvPr id="464" name="Google Shape;464;p34"/>
            <p:cNvSpPr/>
            <p:nvPr/>
          </p:nvSpPr>
          <p:spPr>
            <a:xfrm>
              <a:off x="1301" y="1625"/>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34"/>
            <p:cNvSpPr/>
            <p:nvPr/>
          </p:nvSpPr>
          <p:spPr>
            <a:xfrm>
              <a:off x="1096" y="1625"/>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34"/>
            <p:cNvSpPr/>
            <p:nvPr/>
          </p:nvSpPr>
          <p:spPr>
            <a:xfrm>
              <a:off x="890" y="1625"/>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34"/>
            <p:cNvSpPr/>
            <p:nvPr/>
          </p:nvSpPr>
          <p:spPr>
            <a:xfrm>
              <a:off x="684" y="1625"/>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34"/>
            <p:cNvSpPr/>
            <p:nvPr/>
          </p:nvSpPr>
          <p:spPr>
            <a:xfrm>
              <a:off x="478" y="1625"/>
              <a:ext cx="206"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34"/>
            <p:cNvSpPr/>
            <p:nvPr/>
          </p:nvSpPr>
          <p:spPr>
            <a:xfrm>
              <a:off x="288" y="1625"/>
              <a:ext cx="190" cy="3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34"/>
            <p:cNvSpPr/>
            <p:nvPr/>
          </p:nvSpPr>
          <p:spPr>
            <a:xfrm>
              <a:off x="5285" y="1248"/>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34"/>
            <p:cNvSpPr/>
            <p:nvPr/>
          </p:nvSpPr>
          <p:spPr>
            <a:xfrm>
              <a:off x="5098" y="1248"/>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34"/>
            <p:cNvSpPr/>
            <p:nvPr/>
          </p:nvSpPr>
          <p:spPr>
            <a:xfrm>
              <a:off x="4911" y="1248"/>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34"/>
            <p:cNvSpPr/>
            <p:nvPr/>
          </p:nvSpPr>
          <p:spPr>
            <a:xfrm>
              <a:off x="4724" y="1248"/>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34"/>
            <p:cNvSpPr/>
            <p:nvPr/>
          </p:nvSpPr>
          <p:spPr>
            <a:xfrm>
              <a:off x="4534" y="1248"/>
              <a:ext cx="190"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34"/>
            <p:cNvSpPr/>
            <p:nvPr/>
          </p:nvSpPr>
          <p:spPr>
            <a:xfrm>
              <a:off x="2284" y="1248"/>
              <a:ext cx="2250" cy="377"/>
            </a:xfrm>
            <a:prstGeom prst="rect">
              <a:avLst/>
            </a:prstGeom>
            <a:solidFill>
              <a:srgbClr val="FF99CC"/>
            </a:solidFill>
            <a:ln>
              <a:noFill/>
            </a:ln>
          </p:spPr>
          <p:txBody>
            <a:bodyPr anchorCtr="0" anchor="t" bIns="46800" lIns="90000" spcFirstLastPara="1" rIns="90000" wrap="square" tIns="46800">
              <a:noAutofit/>
            </a:bodyPr>
            <a:lstStyle/>
            <a:p>
              <a:pPr indent="-341313" lvl="0" marL="341313" marR="0" rtl="0" algn="ctr">
                <a:lnSpc>
                  <a:spcPct val="100000"/>
                </a:lnSpc>
                <a:spcBef>
                  <a:spcPts val="0"/>
                </a:spcBef>
                <a:spcAft>
                  <a:spcPts val="0"/>
                </a:spcAft>
                <a:buClr>
                  <a:srgbClr val="000000"/>
                </a:buClr>
                <a:buSzPts val="975"/>
                <a:buFont typeface="Times New Roman"/>
                <a:buNone/>
              </a:pPr>
              <a:r>
                <a:rPr lang="en-GB" sz="1300">
                  <a:solidFill>
                    <a:srgbClr val="000000"/>
                  </a:solidFill>
                  <a:latin typeface="Times New Roman"/>
                  <a:ea typeface="Times New Roman"/>
                  <a:cs typeface="Times New Roman"/>
                  <a:sym typeface="Times New Roman"/>
                </a:rPr>
                <a:t>8</a:t>
              </a:r>
              <a:endParaRPr/>
            </a:p>
          </p:txBody>
        </p:sp>
        <p:sp>
          <p:nvSpPr>
            <p:cNvPr id="476" name="Google Shape;476;p34"/>
            <p:cNvSpPr/>
            <p:nvPr/>
          </p:nvSpPr>
          <p:spPr>
            <a:xfrm>
              <a:off x="2093" y="1248"/>
              <a:ext cx="191"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34"/>
            <p:cNvSpPr/>
            <p:nvPr/>
          </p:nvSpPr>
          <p:spPr>
            <a:xfrm>
              <a:off x="1906" y="1248"/>
              <a:ext cx="18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34"/>
            <p:cNvSpPr/>
            <p:nvPr/>
          </p:nvSpPr>
          <p:spPr>
            <a:xfrm>
              <a:off x="1699" y="1248"/>
              <a:ext cx="207"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p34"/>
            <p:cNvSpPr/>
            <p:nvPr/>
          </p:nvSpPr>
          <p:spPr>
            <a:xfrm>
              <a:off x="1508" y="1248"/>
              <a:ext cx="191"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34"/>
            <p:cNvSpPr/>
            <p:nvPr/>
          </p:nvSpPr>
          <p:spPr>
            <a:xfrm>
              <a:off x="1301" y="1248"/>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34"/>
            <p:cNvSpPr/>
            <p:nvPr/>
          </p:nvSpPr>
          <p:spPr>
            <a:xfrm>
              <a:off x="1096" y="1248"/>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34"/>
            <p:cNvSpPr/>
            <p:nvPr/>
          </p:nvSpPr>
          <p:spPr>
            <a:xfrm>
              <a:off x="890" y="1248"/>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34"/>
            <p:cNvSpPr/>
            <p:nvPr/>
          </p:nvSpPr>
          <p:spPr>
            <a:xfrm>
              <a:off x="684" y="1248"/>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34"/>
            <p:cNvSpPr/>
            <p:nvPr/>
          </p:nvSpPr>
          <p:spPr>
            <a:xfrm>
              <a:off x="478" y="1248"/>
              <a:ext cx="206"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34"/>
            <p:cNvSpPr/>
            <p:nvPr/>
          </p:nvSpPr>
          <p:spPr>
            <a:xfrm>
              <a:off x="288" y="1248"/>
              <a:ext cx="190" cy="3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86" name="Google Shape;486;p34"/>
            <p:cNvCxnSpPr/>
            <p:nvPr/>
          </p:nvCxnSpPr>
          <p:spPr>
            <a:xfrm>
              <a:off x="288" y="1248"/>
              <a:ext cx="5184" cy="1"/>
            </a:xfrm>
            <a:prstGeom prst="straightConnector1">
              <a:avLst/>
            </a:prstGeom>
            <a:noFill/>
            <a:ln cap="flat" cmpd="sng" w="12600">
              <a:solidFill>
                <a:srgbClr val="000000"/>
              </a:solidFill>
              <a:prstDash val="solid"/>
              <a:miter lim="800000"/>
              <a:headEnd len="med" w="med" type="none"/>
              <a:tailEnd len="med" w="med" type="none"/>
            </a:ln>
          </p:spPr>
        </p:cxnSp>
        <p:cxnSp>
          <p:nvCxnSpPr>
            <p:cNvPr id="487" name="Google Shape;487;p34"/>
            <p:cNvCxnSpPr/>
            <p:nvPr/>
          </p:nvCxnSpPr>
          <p:spPr>
            <a:xfrm>
              <a:off x="288" y="3884"/>
              <a:ext cx="5184" cy="1"/>
            </a:xfrm>
            <a:prstGeom prst="straightConnector1">
              <a:avLst/>
            </a:prstGeom>
            <a:noFill/>
            <a:ln cap="flat" cmpd="sng" w="12600">
              <a:solidFill>
                <a:srgbClr val="000000"/>
              </a:solidFill>
              <a:prstDash val="solid"/>
              <a:miter lim="800000"/>
              <a:headEnd len="med" w="med" type="none"/>
              <a:tailEnd len="med" w="med" type="none"/>
            </a:ln>
          </p:spPr>
        </p:cxnSp>
        <p:cxnSp>
          <p:nvCxnSpPr>
            <p:cNvPr id="488" name="Google Shape;488;p34"/>
            <p:cNvCxnSpPr/>
            <p:nvPr/>
          </p:nvCxnSpPr>
          <p:spPr>
            <a:xfrm>
              <a:off x="288" y="1248"/>
              <a:ext cx="1" cy="2636"/>
            </a:xfrm>
            <a:prstGeom prst="straightConnector1">
              <a:avLst/>
            </a:prstGeom>
            <a:noFill/>
            <a:ln cap="flat" cmpd="sng" w="12600">
              <a:solidFill>
                <a:srgbClr val="000000"/>
              </a:solidFill>
              <a:prstDash val="solid"/>
              <a:miter lim="800000"/>
              <a:headEnd len="med" w="med" type="none"/>
              <a:tailEnd len="med" w="med" type="none"/>
            </a:ln>
          </p:spPr>
        </p:cxnSp>
        <p:cxnSp>
          <p:nvCxnSpPr>
            <p:cNvPr id="489" name="Google Shape;489;p34"/>
            <p:cNvCxnSpPr/>
            <p:nvPr/>
          </p:nvCxnSpPr>
          <p:spPr>
            <a:xfrm>
              <a:off x="5472" y="1248"/>
              <a:ext cx="1" cy="2636"/>
            </a:xfrm>
            <a:prstGeom prst="straightConnector1">
              <a:avLst/>
            </a:prstGeom>
            <a:noFill/>
            <a:ln cap="flat" cmpd="sng" w="12600">
              <a:solidFill>
                <a:srgbClr val="000000"/>
              </a:solidFill>
              <a:prstDash val="solid"/>
              <a:miter lim="800000"/>
              <a:headEnd len="med" w="med" type="none"/>
              <a:tailEnd len="med" w="med" type="none"/>
            </a:ln>
          </p:spPr>
        </p:cxnSp>
        <p:cxnSp>
          <p:nvCxnSpPr>
            <p:cNvPr id="490" name="Google Shape;490;p34"/>
            <p:cNvCxnSpPr/>
            <p:nvPr/>
          </p:nvCxnSpPr>
          <p:spPr>
            <a:xfrm>
              <a:off x="288" y="1625"/>
              <a:ext cx="5184" cy="1"/>
            </a:xfrm>
            <a:prstGeom prst="straightConnector1">
              <a:avLst/>
            </a:prstGeom>
            <a:noFill/>
            <a:ln cap="flat" cmpd="sng" w="12600">
              <a:solidFill>
                <a:srgbClr val="000000"/>
              </a:solidFill>
              <a:prstDash val="solid"/>
              <a:miter lim="800000"/>
              <a:headEnd len="med" w="med" type="none"/>
              <a:tailEnd len="med" w="med" type="none"/>
            </a:ln>
          </p:spPr>
        </p:cxnSp>
        <p:cxnSp>
          <p:nvCxnSpPr>
            <p:cNvPr id="491" name="Google Shape;491;p34"/>
            <p:cNvCxnSpPr/>
            <p:nvPr/>
          </p:nvCxnSpPr>
          <p:spPr>
            <a:xfrm>
              <a:off x="478" y="1248"/>
              <a:ext cx="1" cy="2636"/>
            </a:xfrm>
            <a:prstGeom prst="straightConnector1">
              <a:avLst/>
            </a:prstGeom>
            <a:noFill/>
            <a:ln cap="flat" cmpd="sng" w="12600">
              <a:solidFill>
                <a:srgbClr val="000000"/>
              </a:solidFill>
              <a:prstDash val="solid"/>
              <a:miter lim="800000"/>
              <a:headEnd len="med" w="med" type="none"/>
              <a:tailEnd len="med" w="med" type="none"/>
            </a:ln>
          </p:spPr>
        </p:cxnSp>
        <p:cxnSp>
          <p:nvCxnSpPr>
            <p:cNvPr id="492" name="Google Shape;492;p34"/>
            <p:cNvCxnSpPr/>
            <p:nvPr/>
          </p:nvCxnSpPr>
          <p:spPr>
            <a:xfrm>
              <a:off x="684" y="1248"/>
              <a:ext cx="1" cy="2636"/>
            </a:xfrm>
            <a:prstGeom prst="straightConnector1">
              <a:avLst/>
            </a:prstGeom>
            <a:noFill/>
            <a:ln cap="flat" cmpd="sng" w="12600">
              <a:solidFill>
                <a:srgbClr val="000000"/>
              </a:solidFill>
              <a:prstDash val="solid"/>
              <a:miter lim="800000"/>
              <a:headEnd len="med" w="med" type="none"/>
              <a:tailEnd len="med" w="med" type="none"/>
            </a:ln>
          </p:spPr>
        </p:cxnSp>
        <p:cxnSp>
          <p:nvCxnSpPr>
            <p:cNvPr id="493" name="Google Shape;493;p34"/>
            <p:cNvCxnSpPr/>
            <p:nvPr/>
          </p:nvCxnSpPr>
          <p:spPr>
            <a:xfrm>
              <a:off x="890" y="1248"/>
              <a:ext cx="1" cy="2636"/>
            </a:xfrm>
            <a:prstGeom prst="straightConnector1">
              <a:avLst/>
            </a:prstGeom>
            <a:noFill/>
            <a:ln cap="flat" cmpd="sng" w="12600">
              <a:solidFill>
                <a:srgbClr val="000000"/>
              </a:solidFill>
              <a:prstDash val="solid"/>
              <a:miter lim="800000"/>
              <a:headEnd len="med" w="med" type="none"/>
              <a:tailEnd len="med" w="med" type="none"/>
            </a:ln>
          </p:spPr>
        </p:cxnSp>
        <p:cxnSp>
          <p:nvCxnSpPr>
            <p:cNvPr id="494" name="Google Shape;494;p34"/>
            <p:cNvCxnSpPr/>
            <p:nvPr/>
          </p:nvCxnSpPr>
          <p:spPr>
            <a:xfrm>
              <a:off x="1096" y="1248"/>
              <a:ext cx="1" cy="2636"/>
            </a:xfrm>
            <a:prstGeom prst="straightConnector1">
              <a:avLst/>
            </a:prstGeom>
            <a:noFill/>
            <a:ln cap="flat" cmpd="sng" w="12600">
              <a:solidFill>
                <a:srgbClr val="000000"/>
              </a:solidFill>
              <a:prstDash val="solid"/>
              <a:miter lim="800000"/>
              <a:headEnd len="med" w="med" type="none"/>
              <a:tailEnd len="med" w="med" type="none"/>
            </a:ln>
          </p:spPr>
        </p:cxnSp>
        <p:cxnSp>
          <p:nvCxnSpPr>
            <p:cNvPr id="495" name="Google Shape;495;p34"/>
            <p:cNvCxnSpPr/>
            <p:nvPr/>
          </p:nvCxnSpPr>
          <p:spPr>
            <a:xfrm>
              <a:off x="1301" y="1248"/>
              <a:ext cx="1" cy="753"/>
            </a:xfrm>
            <a:prstGeom prst="straightConnector1">
              <a:avLst/>
            </a:prstGeom>
            <a:noFill/>
            <a:ln cap="flat" cmpd="sng" w="12600">
              <a:solidFill>
                <a:srgbClr val="000000"/>
              </a:solidFill>
              <a:prstDash val="solid"/>
              <a:miter lim="800000"/>
              <a:headEnd len="med" w="med" type="none"/>
              <a:tailEnd len="med" w="med" type="none"/>
            </a:ln>
          </p:spPr>
        </p:cxnSp>
        <p:cxnSp>
          <p:nvCxnSpPr>
            <p:cNvPr id="496" name="Google Shape;496;p34"/>
            <p:cNvCxnSpPr/>
            <p:nvPr/>
          </p:nvCxnSpPr>
          <p:spPr>
            <a:xfrm>
              <a:off x="1508" y="1248"/>
              <a:ext cx="1" cy="753"/>
            </a:xfrm>
            <a:prstGeom prst="straightConnector1">
              <a:avLst/>
            </a:prstGeom>
            <a:noFill/>
            <a:ln cap="flat" cmpd="sng" w="12600">
              <a:solidFill>
                <a:srgbClr val="000000"/>
              </a:solidFill>
              <a:prstDash val="solid"/>
              <a:miter lim="800000"/>
              <a:headEnd len="med" w="med" type="none"/>
              <a:tailEnd len="med" w="med" type="none"/>
            </a:ln>
          </p:spPr>
        </p:cxnSp>
        <p:cxnSp>
          <p:nvCxnSpPr>
            <p:cNvPr id="497" name="Google Shape;497;p34"/>
            <p:cNvCxnSpPr/>
            <p:nvPr/>
          </p:nvCxnSpPr>
          <p:spPr>
            <a:xfrm>
              <a:off x="1699" y="1248"/>
              <a:ext cx="1" cy="377"/>
            </a:xfrm>
            <a:prstGeom prst="straightConnector1">
              <a:avLst/>
            </a:prstGeom>
            <a:noFill/>
            <a:ln cap="flat" cmpd="sng" w="12600">
              <a:solidFill>
                <a:srgbClr val="000000"/>
              </a:solidFill>
              <a:prstDash val="solid"/>
              <a:miter lim="800000"/>
              <a:headEnd len="med" w="med" type="none"/>
              <a:tailEnd len="med" w="med" type="none"/>
            </a:ln>
          </p:spPr>
        </p:cxnSp>
        <p:cxnSp>
          <p:nvCxnSpPr>
            <p:cNvPr id="498" name="Google Shape;498;p34"/>
            <p:cNvCxnSpPr/>
            <p:nvPr/>
          </p:nvCxnSpPr>
          <p:spPr>
            <a:xfrm>
              <a:off x="1906" y="1248"/>
              <a:ext cx="1" cy="377"/>
            </a:xfrm>
            <a:prstGeom prst="straightConnector1">
              <a:avLst/>
            </a:prstGeom>
            <a:noFill/>
            <a:ln cap="flat" cmpd="sng" w="12600">
              <a:solidFill>
                <a:srgbClr val="000000"/>
              </a:solidFill>
              <a:prstDash val="solid"/>
              <a:miter lim="800000"/>
              <a:headEnd len="med" w="med" type="none"/>
              <a:tailEnd len="med" w="med" type="none"/>
            </a:ln>
          </p:spPr>
        </p:cxnSp>
        <p:cxnSp>
          <p:nvCxnSpPr>
            <p:cNvPr id="499" name="Google Shape;499;p34"/>
            <p:cNvCxnSpPr/>
            <p:nvPr/>
          </p:nvCxnSpPr>
          <p:spPr>
            <a:xfrm>
              <a:off x="2093" y="1248"/>
              <a:ext cx="1" cy="377"/>
            </a:xfrm>
            <a:prstGeom prst="straightConnector1">
              <a:avLst/>
            </a:prstGeom>
            <a:noFill/>
            <a:ln cap="flat" cmpd="sng" w="12600">
              <a:solidFill>
                <a:srgbClr val="000000"/>
              </a:solidFill>
              <a:prstDash val="solid"/>
              <a:miter lim="800000"/>
              <a:headEnd len="med" w="med" type="none"/>
              <a:tailEnd len="med" w="med" type="none"/>
            </a:ln>
          </p:spPr>
        </p:cxnSp>
        <p:cxnSp>
          <p:nvCxnSpPr>
            <p:cNvPr id="500" name="Google Shape;500;p34"/>
            <p:cNvCxnSpPr/>
            <p:nvPr/>
          </p:nvCxnSpPr>
          <p:spPr>
            <a:xfrm>
              <a:off x="2284" y="1248"/>
              <a:ext cx="1" cy="377"/>
            </a:xfrm>
            <a:prstGeom prst="straightConnector1">
              <a:avLst/>
            </a:prstGeom>
            <a:noFill/>
            <a:ln cap="flat" cmpd="sng" w="12600">
              <a:solidFill>
                <a:srgbClr val="000000"/>
              </a:solidFill>
              <a:prstDash val="solid"/>
              <a:miter lim="800000"/>
              <a:headEnd len="med" w="med" type="none"/>
              <a:tailEnd len="med" w="med" type="none"/>
            </a:ln>
          </p:spPr>
        </p:cxnSp>
        <p:cxnSp>
          <p:nvCxnSpPr>
            <p:cNvPr id="501" name="Google Shape;501;p34"/>
            <p:cNvCxnSpPr/>
            <p:nvPr/>
          </p:nvCxnSpPr>
          <p:spPr>
            <a:xfrm>
              <a:off x="4534" y="1248"/>
              <a:ext cx="1" cy="377"/>
            </a:xfrm>
            <a:prstGeom prst="straightConnector1">
              <a:avLst/>
            </a:prstGeom>
            <a:noFill/>
            <a:ln cap="flat" cmpd="sng" w="12600">
              <a:solidFill>
                <a:srgbClr val="000000"/>
              </a:solidFill>
              <a:prstDash val="solid"/>
              <a:miter lim="800000"/>
              <a:headEnd len="med" w="med" type="none"/>
              <a:tailEnd len="med" w="med" type="none"/>
            </a:ln>
          </p:spPr>
        </p:cxnSp>
        <p:cxnSp>
          <p:nvCxnSpPr>
            <p:cNvPr id="502" name="Google Shape;502;p34"/>
            <p:cNvCxnSpPr/>
            <p:nvPr/>
          </p:nvCxnSpPr>
          <p:spPr>
            <a:xfrm>
              <a:off x="4724" y="1248"/>
              <a:ext cx="1" cy="377"/>
            </a:xfrm>
            <a:prstGeom prst="straightConnector1">
              <a:avLst/>
            </a:prstGeom>
            <a:noFill/>
            <a:ln cap="flat" cmpd="sng" w="12600">
              <a:solidFill>
                <a:srgbClr val="000000"/>
              </a:solidFill>
              <a:prstDash val="solid"/>
              <a:miter lim="800000"/>
              <a:headEnd len="med" w="med" type="none"/>
              <a:tailEnd len="med" w="med" type="none"/>
            </a:ln>
          </p:spPr>
        </p:cxnSp>
        <p:cxnSp>
          <p:nvCxnSpPr>
            <p:cNvPr id="503" name="Google Shape;503;p34"/>
            <p:cNvCxnSpPr/>
            <p:nvPr/>
          </p:nvCxnSpPr>
          <p:spPr>
            <a:xfrm>
              <a:off x="4911" y="1248"/>
              <a:ext cx="1" cy="377"/>
            </a:xfrm>
            <a:prstGeom prst="straightConnector1">
              <a:avLst/>
            </a:prstGeom>
            <a:noFill/>
            <a:ln cap="flat" cmpd="sng" w="12600">
              <a:solidFill>
                <a:srgbClr val="000000"/>
              </a:solidFill>
              <a:prstDash val="solid"/>
              <a:miter lim="800000"/>
              <a:headEnd len="med" w="med" type="none"/>
              <a:tailEnd len="med" w="med" type="none"/>
            </a:ln>
          </p:spPr>
        </p:cxnSp>
        <p:cxnSp>
          <p:nvCxnSpPr>
            <p:cNvPr id="504" name="Google Shape;504;p34"/>
            <p:cNvCxnSpPr/>
            <p:nvPr/>
          </p:nvCxnSpPr>
          <p:spPr>
            <a:xfrm>
              <a:off x="5098" y="1248"/>
              <a:ext cx="1" cy="2636"/>
            </a:xfrm>
            <a:prstGeom prst="straightConnector1">
              <a:avLst/>
            </a:prstGeom>
            <a:noFill/>
            <a:ln cap="flat" cmpd="sng" w="12600">
              <a:solidFill>
                <a:srgbClr val="000000"/>
              </a:solidFill>
              <a:prstDash val="solid"/>
              <a:miter lim="800000"/>
              <a:headEnd len="med" w="med" type="none"/>
              <a:tailEnd len="med" w="med" type="none"/>
            </a:ln>
          </p:spPr>
        </p:cxnSp>
        <p:cxnSp>
          <p:nvCxnSpPr>
            <p:cNvPr id="505" name="Google Shape;505;p34"/>
            <p:cNvCxnSpPr/>
            <p:nvPr/>
          </p:nvCxnSpPr>
          <p:spPr>
            <a:xfrm>
              <a:off x="5285" y="1248"/>
              <a:ext cx="1" cy="2636"/>
            </a:xfrm>
            <a:prstGeom prst="straightConnector1">
              <a:avLst/>
            </a:prstGeom>
            <a:noFill/>
            <a:ln cap="flat" cmpd="sng" w="12600">
              <a:solidFill>
                <a:srgbClr val="000000"/>
              </a:solidFill>
              <a:prstDash val="solid"/>
              <a:miter lim="800000"/>
              <a:headEnd len="med" w="med" type="none"/>
              <a:tailEnd len="med" w="med" type="none"/>
            </a:ln>
          </p:spPr>
        </p:cxnSp>
        <p:cxnSp>
          <p:nvCxnSpPr>
            <p:cNvPr id="506" name="Google Shape;506;p34"/>
            <p:cNvCxnSpPr/>
            <p:nvPr/>
          </p:nvCxnSpPr>
          <p:spPr>
            <a:xfrm>
              <a:off x="288" y="2001"/>
              <a:ext cx="5184" cy="1"/>
            </a:xfrm>
            <a:prstGeom prst="straightConnector1">
              <a:avLst/>
            </a:prstGeom>
            <a:noFill/>
            <a:ln cap="flat" cmpd="sng" w="12600">
              <a:solidFill>
                <a:srgbClr val="000000"/>
              </a:solidFill>
              <a:prstDash val="solid"/>
              <a:miter lim="800000"/>
              <a:headEnd len="med" w="med" type="none"/>
              <a:tailEnd len="med" w="med" type="none"/>
            </a:ln>
          </p:spPr>
        </p:cxnSp>
        <p:cxnSp>
          <p:nvCxnSpPr>
            <p:cNvPr id="507" name="Google Shape;507;p34"/>
            <p:cNvCxnSpPr/>
            <p:nvPr/>
          </p:nvCxnSpPr>
          <p:spPr>
            <a:xfrm>
              <a:off x="2886" y="1625"/>
              <a:ext cx="1" cy="2259"/>
            </a:xfrm>
            <a:prstGeom prst="straightConnector1">
              <a:avLst/>
            </a:prstGeom>
            <a:noFill/>
            <a:ln cap="flat" cmpd="sng" w="12600">
              <a:solidFill>
                <a:srgbClr val="000000"/>
              </a:solidFill>
              <a:prstDash val="solid"/>
              <a:miter lim="800000"/>
              <a:headEnd len="med" w="med" type="none"/>
              <a:tailEnd len="med" w="med" type="none"/>
            </a:ln>
          </p:spPr>
        </p:cxnSp>
        <p:cxnSp>
          <p:nvCxnSpPr>
            <p:cNvPr id="508" name="Google Shape;508;p34"/>
            <p:cNvCxnSpPr/>
            <p:nvPr/>
          </p:nvCxnSpPr>
          <p:spPr>
            <a:xfrm>
              <a:off x="3092" y="1625"/>
              <a:ext cx="1" cy="2259"/>
            </a:xfrm>
            <a:prstGeom prst="straightConnector1">
              <a:avLst/>
            </a:prstGeom>
            <a:noFill/>
            <a:ln cap="flat" cmpd="sng" w="12600">
              <a:solidFill>
                <a:srgbClr val="000000"/>
              </a:solidFill>
              <a:prstDash val="solid"/>
              <a:miter lim="800000"/>
              <a:headEnd len="med" w="med" type="none"/>
              <a:tailEnd len="med" w="med" type="none"/>
            </a:ln>
          </p:spPr>
        </p:cxnSp>
        <p:cxnSp>
          <p:nvCxnSpPr>
            <p:cNvPr id="509" name="Google Shape;509;p34"/>
            <p:cNvCxnSpPr/>
            <p:nvPr/>
          </p:nvCxnSpPr>
          <p:spPr>
            <a:xfrm>
              <a:off x="3298" y="1625"/>
              <a:ext cx="1" cy="2259"/>
            </a:xfrm>
            <a:prstGeom prst="straightConnector1">
              <a:avLst/>
            </a:prstGeom>
            <a:noFill/>
            <a:ln cap="flat" cmpd="sng" w="12600">
              <a:solidFill>
                <a:srgbClr val="000000"/>
              </a:solidFill>
              <a:prstDash val="solid"/>
              <a:miter lim="800000"/>
              <a:headEnd len="med" w="med" type="none"/>
              <a:tailEnd len="med" w="med" type="none"/>
            </a:ln>
          </p:spPr>
        </p:cxnSp>
        <p:cxnSp>
          <p:nvCxnSpPr>
            <p:cNvPr id="510" name="Google Shape;510;p34"/>
            <p:cNvCxnSpPr/>
            <p:nvPr/>
          </p:nvCxnSpPr>
          <p:spPr>
            <a:xfrm>
              <a:off x="3504" y="1625"/>
              <a:ext cx="1" cy="2259"/>
            </a:xfrm>
            <a:prstGeom prst="straightConnector1">
              <a:avLst/>
            </a:prstGeom>
            <a:noFill/>
            <a:ln cap="flat" cmpd="sng" w="12600">
              <a:solidFill>
                <a:srgbClr val="000000"/>
              </a:solidFill>
              <a:prstDash val="solid"/>
              <a:miter lim="800000"/>
              <a:headEnd len="med" w="med" type="none"/>
              <a:tailEnd len="med" w="med" type="none"/>
            </a:ln>
          </p:spPr>
        </p:cxnSp>
        <p:cxnSp>
          <p:nvCxnSpPr>
            <p:cNvPr id="511" name="Google Shape;511;p34"/>
            <p:cNvCxnSpPr/>
            <p:nvPr/>
          </p:nvCxnSpPr>
          <p:spPr>
            <a:xfrm>
              <a:off x="3710" y="1625"/>
              <a:ext cx="1" cy="2259"/>
            </a:xfrm>
            <a:prstGeom prst="straightConnector1">
              <a:avLst/>
            </a:prstGeom>
            <a:noFill/>
            <a:ln cap="flat" cmpd="sng" w="12600">
              <a:solidFill>
                <a:srgbClr val="000000"/>
              </a:solidFill>
              <a:prstDash val="solid"/>
              <a:miter lim="800000"/>
              <a:headEnd len="med" w="med" type="none"/>
              <a:tailEnd len="med" w="med" type="none"/>
            </a:ln>
          </p:spPr>
        </p:cxnSp>
        <p:cxnSp>
          <p:nvCxnSpPr>
            <p:cNvPr id="512" name="Google Shape;512;p34"/>
            <p:cNvCxnSpPr/>
            <p:nvPr/>
          </p:nvCxnSpPr>
          <p:spPr>
            <a:xfrm>
              <a:off x="3916" y="1625"/>
              <a:ext cx="1" cy="2259"/>
            </a:xfrm>
            <a:prstGeom prst="straightConnector1">
              <a:avLst/>
            </a:prstGeom>
            <a:noFill/>
            <a:ln cap="flat" cmpd="sng" w="12600">
              <a:solidFill>
                <a:srgbClr val="000000"/>
              </a:solidFill>
              <a:prstDash val="solid"/>
              <a:miter lim="800000"/>
              <a:headEnd len="med" w="med" type="none"/>
              <a:tailEnd len="med" w="med" type="none"/>
            </a:ln>
          </p:spPr>
        </p:cxnSp>
        <p:cxnSp>
          <p:nvCxnSpPr>
            <p:cNvPr id="513" name="Google Shape;513;p34"/>
            <p:cNvCxnSpPr/>
            <p:nvPr/>
          </p:nvCxnSpPr>
          <p:spPr>
            <a:xfrm>
              <a:off x="4122" y="1625"/>
              <a:ext cx="1" cy="2259"/>
            </a:xfrm>
            <a:prstGeom prst="straightConnector1">
              <a:avLst/>
            </a:prstGeom>
            <a:noFill/>
            <a:ln cap="flat" cmpd="sng" w="12600">
              <a:solidFill>
                <a:srgbClr val="000000"/>
              </a:solidFill>
              <a:prstDash val="solid"/>
              <a:miter lim="800000"/>
              <a:headEnd len="med" w="med" type="none"/>
              <a:tailEnd len="med" w="med" type="none"/>
            </a:ln>
          </p:spPr>
        </p:cxnSp>
        <p:cxnSp>
          <p:nvCxnSpPr>
            <p:cNvPr id="514" name="Google Shape;514;p34"/>
            <p:cNvCxnSpPr/>
            <p:nvPr/>
          </p:nvCxnSpPr>
          <p:spPr>
            <a:xfrm>
              <a:off x="288" y="2377"/>
              <a:ext cx="5184" cy="1"/>
            </a:xfrm>
            <a:prstGeom prst="straightConnector1">
              <a:avLst/>
            </a:prstGeom>
            <a:noFill/>
            <a:ln cap="flat" cmpd="sng" w="12600">
              <a:solidFill>
                <a:srgbClr val="000000"/>
              </a:solidFill>
              <a:prstDash val="solid"/>
              <a:miter lim="800000"/>
              <a:headEnd len="med" w="med" type="none"/>
              <a:tailEnd len="med" w="med" type="none"/>
            </a:ln>
          </p:spPr>
        </p:cxnSp>
        <p:cxnSp>
          <p:nvCxnSpPr>
            <p:cNvPr id="515" name="Google Shape;515;p34"/>
            <p:cNvCxnSpPr/>
            <p:nvPr/>
          </p:nvCxnSpPr>
          <p:spPr>
            <a:xfrm>
              <a:off x="1906" y="2001"/>
              <a:ext cx="1" cy="1883"/>
            </a:xfrm>
            <a:prstGeom prst="straightConnector1">
              <a:avLst/>
            </a:prstGeom>
            <a:noFill/>
            <a:ln cap="flat" cmpd="sng" w="12600">
              <a:solidFill>
                <a:srgbClr val="000000"/>
              </a:solidFill>
              <a:prstDash val="solid"/>
              <a:miter lim="800000"/>
              <a:headEnd len="med" w="med" type="none"/>
              <a:tailEnd len="med" w="med" type="none"/>
            </a:ln>
          </p:spPr>
        </p:cxnSp>
        <p:cxnSp>
          <p:nvCxnSpPr>
            <p:cNvPr id="516" name="Google Shape;516;p34"/>
            <p:cNvCxnSpPr/>
            <p:nvPr/>
          </p:nvCxnSpPr>
          <p:spPr>
            <a:xfrm>
              <a:off x="2093" y="2001"/>
              <a:ext cx="1" cy="1883"/>
            </a:xfrm>
            <a:prstGeom prst="straightConnector1">
              <a:avLst/>
            </a:prstGeom>
            <a:noFill/>
            <a:ln cap="flat" cmpd="sng" w="12600">
              <a:solidFill>
                <a:srgbClr val="000000"/>
              </a:solidFill>
              <a:prstDash val="solid"/>
              <a:miter lim="800000"/>
              <a:headEnd len="med" w="med" type="none"/>
              <a:tailEnd len="med" w="med" type="none"/>
            </a:ln>
          </p:spPr>
        </p:cxnSp>
        <p:cxnSp>
          <p:nvCxnSpPr>
            <p:cNvPr id="517" name="Google Shape;517;p34"/>
            <p:cNvCxnSpPr/>
            <p:nvPr/>
          </p:nvCxnSpPr>
          <p:spPr>
            <a:xfrm>
              <a:off x="2284" y="2001"/>
              <a:ext cx="1" cy="1883"/>
            </a:xfrm>
            <a:prstGeom prst="straightConnector1">
              <a:avLst/>
            </a:prstGeom>
            <a:noFill/>
            <a:ln cap="flat" cmpd="sng" w="12600">
              <a:solidFill>
                <a:srgbClr val="000000"/>
              </a:solidFill>
              <a:prstDash val="solid"/>
              <a:miter lim="800000"/>
              <a:headEnd len="med" w="med" type="none"/>
              <a:tailEnd len="med" w="med" type="none"/>
            </a:ln>
          </p:spPr>
        </p:cxnSp>
        <p:cxnSp>
          <p:nvCxnSpPr>
            <p:cNvPr id="518" name="Google Shape;518;p34"/>
            <p:cNvCxnSpPr/>
            <p:nvPr/>
          </p:nvCxnSpPr>
          <p:spPr>
            <a:xfrm>
              <a:off x="2475" y="2001"/>
              <a:ext cx="1" cy="1883"/>
            </a:xfrm>
            <a:prstGeom prst="straightConnector1">
              <a:avLst/>
            </a:prstGeom>
            <a:noFill/>
            <a:ln cap="flat" cmpd="sng" w="12600">
              <a:solidFill>
                <a:srgbClr val="000000"/>
              </a:solidFill>
              <a:prstDash val="solid"/>
              <a:miter lim="800000"/>
              <a:headEnd len="med" w="med" type="none"/>
              <a:tailEnd len="med" w="med" type="none"/>
            </a:ln>
          </p:spPr>
        </p:cxnSp>
        <p:cxnSp>
          <p:nvCxnSpPr>
            <p:cNvPr id="519" name="Google Shape;519;p34"/>
            <p:cNvCxnSpPr/>
            <p:nvPr/>
          </p:nvCxnSpPr>
          <p:spPr>
            <a:xfrm>
              <a:off x="2680" y="2001"/>
              <a:ext cx="1" cy="1883"/>
            </a:xfrm>
            <a:prstGeom prst="straightConnector1">
              <a:avLst/>
            </a:prstGeom>
            <a:noFill/>
            <a:ln cap="flat" cmpd="sng" w="12600">
              <a:solidFill>
                <a:srgbClr val="000000"/>
              </a:solidFill>
              <a:prstDash val="solid"/>
              <a:miter lim="800000"/>
              <a:headEnd len="med" w="med" type="none"/>
              <a:tailEnd len="med" w="med" type="none"/>
            </a:ln>
          </p:spPr>
        </p:cxnSp>
        <p:cxnSp>
          <p:nvCxnSpPr>
            <p:cNvPr id="520" name="Google Shape;520;p34"/>
            <p:cNvCxnSpPr/>
            <p:nvPr/>
          </p:nvCxnSpPr>
          <p:spPr>
            <a:xfrm>
              <a:off x="4328" y="2001"/>
              <a:ext cx="1" cy="1883"/>
            </a:xfrm>
            <a:prstGeom prst="straightConnector1">
              <a:avLst/>
            </a:prstGeom>
            <a:noFill/>
            <a:ln cap="flat" cmpd="sng" w="12600">
              <a:solidFill>
                <a:srgbClr val="000000"/>
              </a:solidFill>
              <a:prstDash val="solid"/>
              <a:miter lim="800000"/>
              <a:headEnd len="med" w="med" type="none"/>
              <a:tailEnd len="med" w="med" type="none"/>
            </a:ln>
          </p:spPr>
        </p:cxnSp>
        <p:cxnSp>
          <p:nvCxnSpPr>
            <p:cNvPr id="521" name="Google Shape;521;p34"/>
            <p:cNvCxnSpPr/>
            <p:nvPr/>
          </p:nvCxnSpPr>
          <p:spPr>
            <a:xfrm>
              <a:off x="4534" y="2001"/>
              <a:ext cx="1" cy="1883"/>
            </a:xfrm>
            <a:prstGeom prst="straightConnector1">
              <a:avLst/>
            </a:prstGeom>
            <a:noFill/>
            <a:ln cap="flat" cmpd="sng" w="12600">
              <a:solidFill>
                <a:srgbClr val="000000"/>
              </a:solidFill>
              <a:prstDash val="solid"/>
              <a:miter lim="800000"/>
              <a:headEnd len="med" w="med" type="none"/>
              <a:tailEnd len="med" w="med" type="none"/>
            </a:ln>
          </p:spPr>
        </p:cxnSp>
        <p:cxnSp>
          <p:nvCxnSpPr>
            <p:cNvPr id="522" name="Google Shape;522;p34"/>
            <p:cNvCxnSpPr/>
            <p:nvPr/>
          </p:nvCxnSpPr>
          <p:spPr>
            <a:xfrm>
              <a:off x="4724" y="2001"/>
              <a:ext cx="1" cy="1883"/>
            </a:xfrm>
            <a:prstGeom prst="straightConnector1">
              <a:avLst/>
            </a:prstGeom>
            <a:noFill/>
            <a:ln cap="flat" cmpd="sng" w="12600">
              <a:solidFill>
                <a:srgbClr val="000000"/>
              </a:solidFill>
              <a:prstDash val="solid"/>
              <a:miter lim="800000"/>
              <a:headEnd len="med" w="med" type="none"/>
              <a:tailEnd len="med" w="med" type="none"/>
            </a:ln>
          </p:spPr>
        </p:cxnSp>
        <p:cxnSp>
          <p:nvCxnSpPr>
            <p:cNvPr id="523" name="Google Shape;523;p34"/>
            <p:cNvCxnSpPr/>
            <p:nvPr/>
          </p:nvCxnSpPr>
          <p:spPr>
            <a:xfrm>
              <a:off x="4911" y="2001"/>
              <a:ext cx="1" cy="1883"/>
            </a:xfrm>
            <a:prstGeom prst="straightConnector1">
              <a:avLst/>
            </a:prstGeom>
            <a:noFill/>
            <a:ln cap="flat" cmpd="sng" w="12600">
              <a:solidFill>
                <a:srgbClr val="000000"/>
              </a:solidFill>
              <a:prstDash val="solid"/>
              <a:miter lim="800000"/>
              <a:headEnd len="med" w="med" type="none"/>
              <a:tailEnd len="med" w="med" type="none"/>
            </a:ln>
          </p:spPr>
        </p:cxnSp>
        <p:cxnSp>
          <p:nvCxnSpPr>
            <p:cNvPr id="524" name="Google Shape;524;p34"/>
            <p:cNvCxnSpPr/>
            <p:nvPr/>
          </p:nvCxnSpPr>
          <p:spPr>
            <a:xfrm>
              <a:off x="288" y="2754"/>
              <a:ext cx="5184" cy="1"/>
            </a:xfrm>
            <a:prstGeom prst="straightConnector1">
              <a:avLst/>
            </a:prstGeom>
            <a:noFill/>
            <a:ln cap="flat" cmpd="sng" w="12600">
              <a:solidFill>
                <a:srgbClr val="000000"/>
              </a:solidFill>
              <a:prstDash val="solid"/>
              <a:miter lim="800000"/>
              <a:headEnd len="med" w="med" type="none"/>
              <a:tailEnd len="med" w="med" type="none"/>
            </a:ln>
          </p:spPr>
        </p:cxnSp>
        <p:cxnSp>
          <p:nvCxnSpPr>
            <p:cNvPr id="525" name="Google Shape;525;p34"/>
            <p:cNvCxnSpPr/>
            <p:nvPr/>
          </p:nvCxnSpPr>
          <p:spPr>
            <a:xfrm>
              <a:off x="1301" y="2377"/>
              <a:ext cx="1" cy="1506"/>
            </a:xfrm>
            <a:prstGeom prst="straightConnector1">
              <a:avLst/>
            </a:prstGeom>
            <a:noFill/>
            <a:ln cap="flat" cmpd="sng" w="12600">
              <a:solidFill>
                <a:srgbClr val="000000"/>
              </a:solidFill>
              <a:prstDash val="solid"/>
              <a:miter lim="800000"/>
              <a:headEnd len="med" w="med" type="none"/>
              <a:tailEnd len="med" w="med" type="none"/>
            </a:ln>
          </p:spPr>
        </p:cxnSp>
        <p:cxnSp>
          <p:nvCxnSpPr>
            <p:cNvPr id="526" name="Google Shape;526;p34"/>
            <p:cNvCxnSpPr/>
            <p:nvPr/>
          </p:nvCxnSpPr>
          <p:spPr>
            <a:xfrm>
              <a:off x="1508" y="2377"/>
              <a:ext cx="1" cy="1506"/>
            </a:xfrm>
            <a:prstGeom prst="straightConnector1">
              <a:avLst/>
            </a:prstGeom>
            <a:noFill/>
            <a:ln cap="flat" cmpd="sng" w="12600">
              <a:solidFill>
                <a:srgbClr val="000000"/>
              </a:solidFill>
              <a:prstDash val="solid"/>
              <a:miter lim="800000"/>
              <a:headEnd len="med" w="med" type="none"/>
              <a:tailEnd len="med" w="med" type="none"/>
            </a:ln>
          </p:spPr>
        </p:cxnSp>
        <p:cxnSp>
          <p:nvCxnSpPr>
            <p:cNvPr id="527" name="Google Shape;527;p34"/>
            <p:cNvCxnSpPr/>
            <p:nvPr/>
          </p:nvCxnSpPr>
          <p:spPr>
            <a:xfrm>
              <a:off x="1699" y="2377"/>
              <a:ext cx="1" cy="1506"/>
            </a:xfrm>
            <a:prstGeom prst="straightConnector1">
              <a:avLst/>
            </a:prstGeom>
            <a:noFill/>
            <a:ln cap="flat" cmpd="sng" w="12600">
              <a:solidFill>
                <a:srgbClr val="000000"/>
              </a:solidFill>
              <a:prstDash val="solid"/>
              <a:miter lim="800000"/>
              <a:headEnd len="med" w="med" type="none"/>
              <a:tailEnd len="med" w="med" type="none"/>
            </a:ln>
          </p:spPr>
        </p:cxnSp>
        <p:cxnSp>
          <p:nvCxnSpPr>
            <p:cNvPr id="528" name="Google Shape;528;p34"/>
            <p:cNvCxnSpPr/>
            <p:nvPr/>
          </p:nvCxnSpPr>
          <p:spPr>
            <a:xfrm>
              <a:off x="288" y="3131"/>
              <a:ext cx="5184" cy="1"/>
            </a:xfrm>
            <a:prstGeom prst="straightConnector1">
              <a:avLst/>
            </a:prstGeom>
            <a:noFill/>
            <a:ln cap="flat" cmpd="sng" w="12600">
              <a:solidFill>
                <a:srgbClr val="000000"/>
              </a:solidFill>
              <a:prstDash val="solid"/>
              <a:miter lim="800000"/>
              <a:headEnd len="med" w="med" type="none"/>
              <a:tailEnd len="med" w="med" type="none"/>
            </a:ln>
          </p:spPr>
        </p:cxnSp>
        <p:cxnSp>
          <p:nvCxnSpPr>
            <p:cNvPr id="529" name="Google Shape;529;p34"/>
            <p:cNvCxnSpPr/>
            <p:nvPr/>
          </p:nvCxnSpPr>
          <p:spPr>
            <a:xfrm>
              <a:off x="288" y="3507"/>
              <a:ext cx="5184" cy="1"/>
            </a:xfrm>
            <a:prstGeom prst="straightConnector1">
              <a:avLst/>
            </a:prstGeom>
            <a:noFill/>
            <a:ln cap="flat" cmpd="sng" w="12600">
              <a:solidFill>
                <a:srgbClr val="000000"/>
              </a:solidFill>
              <a:prstDash val="solid"/>
              <a:miter lim="800000"/>
              <a:headEnd len="med" w="med" type="none"/>
              <a:tailEnd len="med" w="med" type="none"/>
            </a:ln>
          </p:spPr>
        </p:cxnSp>
      </p:grpSp>
      <p:sp>
        <p:nvSpPr>
          <p:cNvPr id="530" name="Google Shape;530;p34"/>
          <p:cNvSpPr txBox="1"/>
          <p:nvPr/>
        </p:nvSpPr>
        <p:spPr>
          <a:xfrm>
            <a:off x="265664" y="174569"/>
            <a:ext cx="8612672" cy="1371600"/>
          </a:xfrm>
          <a:prstGeom prst="rect">
            <a:avLst/>
          </a:prstGeom>
          <a:noFill/>
          <a:ln>
            <a:noFill/>
          </a:ln>
        </p:spPr>
        <p:txBody>
          <a:bodyPr anchorCtr="0" anchor="ctr" bIns="45700" lIns="91425" spcFirstLastPara="1" rIns="91425" wrap="square" tIns="45700">
            <a:normAutofit/>
          </a:bodyPr>
          <a:lstStyle/>
          <a:p>
            <a:pPr indent="0" lvl="0" marL="0" marR="0" rtl="0" algn="just">
              <a:spcBef>
                <a:spcPts val="0"/>
              </a:spcBef>
              <a:spcAft>
                <a:spcPts val="0"/>
              </a:spcAft>
              <a:buClr>
                <a:schemeClr val="dk1"/>
              </a:buClr>
              <a:buSzPts val="2800"/>
              <a:buFont typeface="Calibri"/>
              <a:buNone/>
            </a:pPr>
            <a:r>
              <a:rPr lang="en-GB" sz="2800">
                <a:solidFill>
                  <a:schemeClr val="dk1"/>
                </a:solidFill>
                <a:latin typeface="Calibri"/>
                <a:ea typeface="Calibri"/>
                <a:cs typeface="Calibri"/>
                <a:sym typeface="Calibri"/>
              </a:rPr>
              <a:t>Вот сколько раз вызывается функция Fib при n=8 (21)…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grpSp>
        <p:nvGrpSpPr>
          <p:cNvPr id="535" name="Google Shape;535;p35"/>
          <p:cNvGrpSpPr/>
          <p:nvPr/>
        </p:nvGrpSpPr>
        <p:grpSpPr>
          <a:xfrm>
            <a:off x="684212" y="332656"/>
            <a:ext cx="7779395" cy="6051871"/>
            <a:chOff x="385" y="436"/>
            <a:chExt cx="4900" cy="3784"/>
          </a:xfrm>
        </p:grpSpPr>
        <p:sp>
          <p:nvSpPr>
            <p:cNvPr id="536" name="Google Shape;536;p35"/>
            <p:cNvSpPr/>
            <p:nvPr/>
          </p:nvSpPr>
          <p:spPr>
            <a:xfrm>
              <a:off x="385" y="3384"/>
              <a:ext cx="4899" cy="835"/>
            </a:xfrm>
            <a:prstGeom prst="rect">
              <a:avLst/>
            </a:prstGeom>
            <a:solidFill>
              <a:srgbClr val="FFFFFF"/>
            </a:solid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Begin  {основная программа}</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Write(‘n=’);</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Readln(n);</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Writeln(‘fib(‘,n,’)=’, fib(n):10:0);</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End. </a:t>
              </a:r>
              <a:endParaRPr/>
            </a:p>
          </p:txBody>
        </p:sp>
        <p:sp>
          <p:nvSpPr>
            <p:cNvPr id="537" name="Google Shape;537;p35"/>
            <p:cNvSpPr/>
            <p:nvPr/>
          </p:nvSpPr>
          <p:spPr>
            <a:xfrm>
              <a:off x="2835" y="844"/>
              <a:ext cx="2449" cy="2540"/>
            </a:xfrm>
            <a:prstGeom prst="rect">
              <a:avLst/>
            </a:prstGeom>
            <a:solidFill>
              <a:srgbClr val="FFFFFF"/>
            </a:solid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Function fib(x: integer):real;</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Begin</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If x&lt;3 then fib:=1</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Else fib:=fib(n-1)+fib(n-2)‏</a:t>
              </a:r>
              <a:endParaRPr b="1" sz="1400">
                <a:solidFill>
                  <a:srgbClr val="000000"/>
                </a:solidFill>
                <a:latin typeface="Arial"/>
                <a:ea typeface="Arial"/>
                <a:cs typeface="Arial"/>
                <a:sym typeface="Arial"/>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End;</a:t>
              </a:r>
              <a:endParaRPr/>
            </a:p>
          </p:txBody>
        </p:sp>
        <p:sp>
          <p:nvSpPr>
            <p:cNvPr id="538" name="Google Shape;538;p35"/>
            <p:cNvSpPr/>
            <p:nvPr/>
          </p:nvSpPr>
          <p:spPr>
            <a:xfrm>
              <a:off x="385" y="844"/>
              <a:ext cx="2450" cy="2540"/>
            </a:xfrm>
            <a:prstGeom prst="rect">
              <a:avLst/>
            </a:prstGeom>
            <a:solidFill>
              <a:srgbClr val="FFFFFF"/>
            </a:solid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Function fib(x: integer):real;</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Begin</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If x&lt;3 then y:=1</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Else</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Begin</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Fib1:=1;  Fib2:=1;</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For i:=3 to x do</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Begin</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Y:=fib1+fib2;</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Fib1:=fib2;</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Fib2:=y</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End;</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End;</a:t>
              </a:r>
              <a:endParaRPr/>
            </a:p>
            <a:p>
              <a:pPr indent="0" lvl="0" marL="0" marR="0" rtl="0" algn="l">
                <a:lnSpc>
                  <a:spcPct val="100000"/>
                </a:lnSpc>
                <a:spcBef>
                  <a:spcPts val="3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      Fib:=y;</a:t>
              </a:r>
              <a:endParaRPr/>
            </a:p>
            <a:p>
              <a:pPr indent="0" lvl="0" marL="0" marR="0" rtl="0" algn="l">
                <a:lnSpc>
                  <a:spcPct val="100000"/>
                </a:lnSpc>
                <a:spcBef>
                  <a:spcPts val="450"/>
                </a:spcBef>
                <a:spcAft>
                  <a:spcPts val="0"/>
                </a:spcAft>
                <a:buClr>
                  <a:srgbClr val="00007D"/>
                </a:buClr>
                <a:buSzPts val="1050"/>
                <a:buFont typeface="Noto Sans Symbols"/>
                <a:buNone/>
              </a:pPr>
              <a:r>
                <a:rPr b="1" lang="en-GB" sz="1400">
                  <a:solidFill>
                    <a:srgbClr val="000000"/>
                  </a:solidFill>
                  <a:latin typeface="Arial"/>
                  <a:ea typeface="Arial"/>
                  <a:cs typeface="Arial"/>
                  <a:sym typeface="Arial"/>
                </a:rPr>
                <a:t>End;</a:t>
              </a:r>
              <a:r>
                <a:rPr b="1" lang="en-GB" sz="1800">
                  <a:solidFill>
                    <a:srgbClr val="000000"/>
                  </a:solidFill>
                  <a:latin typeface="Arial"/>
                  <a:ea typeface="Arial"/>
                  <a:cs typeface="Arial"/>
                  <a:sym typeface="Arial"/>
                </a:rPr>
                <a:t> </a:t>
              </a:r>
              <a:endParaRPr/>
            </a:p>
          </p:txBody>
        </p:sp>
        <p:sp>
          <p:nvSpPr>
            <p:cNvPr id="539" name="Google Shape;539;p35"/>
            <p:cNvSpPr/>
            <p:nvPr/>
          </p:nvSpPr>
          <p:spPr>
            <a:xfrm>
              <a:off x="385" y="436"/>
              <a:ext cx="4899" cy="408"/>
            </a:xfrm>
            <a:prstGeom prst="rect">
              <a:avLst/>
            </a:prstGeom>
            <a:solidFill>
              <a:srgbClr val="FFFFFF"/>
            </a:solid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7D"/>
                </a:buClr>
                <a:buSzPts val="1200"/>
                <a:buFont typeface="Noto Sans Symbols"/>
                <a:buNone/>
              </a:pPr>
              <a:r>
                <a:rPr b="1" lang="en-GB" sz="1600">
                  <a:solidFill>
                    <a:srgbClr val="000000"/>
                  </a:solidFill>
                  <a:latin typeface="Arial"/>
                  <a:ea typeface="Arial"/>
                  <a:cs typeface="Arial"/>
                  <a:sym typeface="Arial"/>
                </a:rPr>
                <a:t>Program numbers_of_Fibonachchi;</a:t>
              </a:r>
              <a:endParaRPr/>
            </a:p>
            <a:p>
              <a:pPr indent="0" lvl="0" marL="0" marR="0" rtl="0" algn="l">
                <a:lnSpc>
                  <a:spcPct val="100000"/>
                </a:lnSpc>
                <a:spcBef>
                  <a:spcPts val="400"/>
                </a:spcBef>
                <a:spcAft>
                  <a:spcPts val="0"/>
                </a:spcAft>
                <a:buClr>
                  <a:srgbClr val="00007D"/>
                </a:buClr>
                <a:buSzPts val="1200"/>
                <a:buFont typeface="Noto Sans Symbols"/>
                <a:buNone/>
              </a:pPr>
              <a:r>
                <a:rPr b="1" lang="en-GB" sz="1600">
                  <a:solidFill>
                    <a:srgbClr val="000000"/>
                  </a:solidFill>
                  <a:latin typeface="Arial"/>
                  <a:ea typeface="Arial"/>
                  <a:cs typeface="Arial"/>
                  <a:sym typeface="Arial"/>
                </a:rPr>
                <a:t>Var n: integer;</a:t>
              </a:r>
              <a:endParaRPr/>
            </a:p>
          </p:txBody>
        </p:sp>
        <p:cxnSp>
          <p:nvCxnSpPr>
            <p:cNvPr id="540" name="Google Shape;540;p35"/>
            <p:cNvCxnSpPr/>
            <p:nvPr/>
          </p:nvCxnSpPr>
          <p:spPr>
            <a:xfrm>
              <a:off x="385" y="436"/>
              <a:ext cx="4899" cy="1"/>
            </a:xfrm>
            <a:prstGeom prst="straightConnector1">
              <a:avLst/>
            </a:prstGeom>
            <a:noFill/>
            <a:ln cap="flat" cmpd="sng" w="28425">
              <a:solidFill>
                <a:srgbClr val="000000"/>
              </a:solidFill>
              <a:prstDash val="solid"/>
              <a:miter lim="800000"/>
              <a:headEnd len="med" w="med" type="none"/>
              <a:tailEnd len="med" w="med" type="none"/>
            </a:ln>
          </p:spPr>
        </p:cxnSp>
        <p:cxnSp>
          <p:nvCxnSpPr>
            <p:cNvPr id="541" name="Google Shape;541;p35"/>
            <p:cNvCxnSpPr/>
            <p:nvPr/>
          </p:nvCxnSpPr>
          <p:spPr>
            <a:xfrm>
              <a:off x="385" y="844"/>
              <a:ext cx="4899" cy="1"/>
            </a:xfrm>
            <a:prstGeom prst="straightConnector1">
              <a:avLst/>
            </a:prstGeom>
            <a:noFill/>
            <a:ln cap="flat" cmpd="sng" w="12600">
              <a:solidFill>
                <a:srgbClr val="000000"/>
              </a:solidFill>
              <a:prstDash val="solid"/>
              <a:miter lim="800000"/>
              <a:headEnd len="med" w="med" type="none"/>
              <a:tailEnd len="med" w="med" type="none"/>
            </a:ln>
          </p:spPr>
        </p:cxnSp>
        <p:cxnSp>
          <p:nvCxnSpPr>
            <p:cNvPr id="542" name="Google Shape;542;p35"/>
            <p:cNvCxnSpPr/>
            <p:nvPr/>
          </p:nvCxnSpPr>
          <p:spPr>
            <a:xfrm>
              <a:off x="385" y="4219"/>
              <a:ext cx="4899" cy="1"/>
            </a:xfrm>
            <a:prstGeom prst="straightConnector1">
              <a:avLst/>
            </a:prstGeom>
            <a:noFill/>
            <a:ln cap="flat" cmpd="sng" w="28425">
              <a:solidFill>
                <a:srgbClr val="000000"/>
              </a:solidFill>
              <a:prstDash val="solid"/>
              <a:miter lim="800000"/>
              <a:headEnd len="med" w="med" type="none"/>
              <a:tailEnd len="med" w="med" type="none"/>
            </a:ln>
          </p:spPr>
        </p:cxnSp>
        <p:cxnSp>
          <p:nvCxnSpPr>
            <p:cNvPr id="543" name="Google Shape;543;p35"/>
            <p:cNvCxnSpPr/>
            <p:nvPr/>
          </p:nvCxnSpPr>
          <p:spPr>
            <a:xfrm>
              <a:off x="385" y="436"/>
              <a:ext cx="1" cy="3783"/>
            </a:xfrm>
            <a:prstGeom prst="straightConnector1">
              <a:avLst/>
            </a:prstGeom>
            <a:noFill/>
            <a:ln cap="flat" cmpd="sng" w="28425">
              <a:solidFill>
                <a:srgbClr val="000000"/>
              </a:solidFill>
              <a:prstDash val="solid"/>
              <a:miter lim="800000"/>
              <a:headEnd len="med" w="med" type="none"/>
              <a:tailEnd len="med" w="med" type="none"/>
            </a:ln>
          </p:spPr>
        </p:cxnSp>
        <p:cxnSp>
          <p:nvCxnSpPr>
            <p:cNvPr id="544" name="Google Shape;544;p35"/>
            <p:cNvCxnSpPr/>
            <p:nvPr/>
          </p:nvCxnSpPr>
          <p:spPr>
            <a:xfrm>
              <a:off x="5284" y="436"/>
              <a:ext cx="1" cy="3783"/>
            </a:xfrm>
            <a:prstGeom prst="straightConnector1">
              <a:avLst/>
            </a:prstGeom>
            <a:noFill/>
            <a:ln cap="flat" cmpd="sng" w="28425">
              <a:solidFill>
                <a:srgbClr val="000000"/>
              </a:solidFill>
              <a:prstDash val="solid"/>
              <a:miter lim="800000"/>
              <a:headEnd len="med" w="med" type="none"/>
              <a:tailEnd len="med" w="med" type="none"/>
            </a:ln>
          </p:spPr>
        </p:cxnSp>
        <p:cxnSp>
          <p:nvCxnSpPr>
            <p:cNvPr id="545" name="Google Shape;545;p35"/>
            <p:cNvCxnSpPr/>
            <p:nvPr/>
          </p:nvCxnSpPr>
          <p:spPr>
            <a:xfrm>
              <a:off x="2835" y="844"/>
              <a:ext cx="1" cy="2540"/>
            </a:xfrm>
            <a:prstGeom prst="straightConnector1">
              <a:avLst/>
            </a:prstGeom>
            <a:noFill/>
            <a:ln cap="flat" cmpd="sng" w="12600">
              <a:solidFill>
                <a:srgbClr val="000000"/>
              </a:solidFill>
              <a:prstDash val="solid"/>
              <a:miter lim="800000"/>
              <a:headEnd len="med" w="med" type="none"/>
              <a:tailEnd len="med" w="med" type="none"/>
            </a:ln>
          </p:spPr>
        </p:cxnSp>
        <p:cxnSp>
          <p:nvCxnSpPr>
            <p:cNvPr id="546" name="Google Shape;546;p35"/>
            <p:cNvCxnSpPr/>
            <p:nvPr/>
          </p:nvCxnSpPr>
          <p:spPr>
            <a:xfrm>
              <a:off x="385" y="3384"/>
              <a:ext cx="4899" cy="1"/>
            </a:xfrm>
            <a:prstGeom prst="straightConnector1">
              <a:avLst/>
            </a:prstGeom>
            <a:noFill/>
            <a:ln cap="flat" cmpd="sng" w="12600">
              <a:solidFill>
                <a:srgbClr val="000000"/>
              </a:solidFill>
              <a:prstDash val="solid"/>
              <a:miter lim="800000"/>
              <a:headEnd len="med" w="med" type="none"/>
              <a:tailEnd len="med" w="med" type="non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6"/>
          <p:cNvSpPr txBox="1"/>
          <p:nvPr/>
        </p:nvSpPr>
        <p:spPr>
          <a:xfrm>
            <a:off x="503548" y="908720"/>
            <a:ext cx="8136904" cy="48320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GB" sz="2800" u="none" strike="noStrike">
                <a:solidFill>
                  <a:srgbClr val="000000"/>
                </a:solidFill>
                <a:latin typeface="Calibri"/>
                <a:ea typeface="Calibri"/>
                <a:cs typeface="Calibri"/>
                <a:sym typeface="Calibri"/>
              </a:rPr>
              <a:t>Оба решения делают одно и то же, но второе решение кажется более понятным. Рекурсия применяется тогда, когда решение становится более понятным. Применение рекурсии не ускоряет работу программы: более того, решение с циклами иногда работает быстрее. </a:t>
            </a:r>
            <a:endParaRPr/>
          </a:p>
          <a:p>
            <a:pPr indent="0" lvl="0" marL="0" marR="0" rtl="0" algn="just">
              <a:spcBef>
                <a:spcPts val="0"/>
              </a:spcBef>
              <a:spcAft>
                <a:spcPts val="0"/>
              </a:spcAft>
              <a:buNone/>
            </a:pPr>
            <a:r>
              <a:t/>
            </a:r>
            <a:endParaRPr sz="2800">
              <a:solidFill>
                <a:srgbClr val="000000"/>
              </a:solidFill>
              <a:latin typeface="Calibri"/>
              <a:ea typeface="Calibri"/>
              <a:cs typeface="Calibri"/>
              <a:sym typeface="Calibri"/>
            </a:endParaRPr>
          </a:p>
          <a:p>
            <a:pPr indent="0" lvl="0" marL="0" marR="0" rtl="0" algn="just">
              <a:spcBef>
                <a:spcPts val="0"/>
              </a:spcBef>
              <a:spcAft>
                <a:spcPts val="0"/>
              </a:spcAft>
              <a:buNone/>
            </a:pPr>
            <a:r>
              <a:rPr b="0" i="0" lang="en-GB" sz="2800" u="none" strike="noStrike">
                <a:solidFill>
                  <a:srgbClr val="000000"/>
                </a:solidFill>
                <a:latin typeface="Calibri"/>
                <a:ea typeface="Calibri"/>
                <a:cs typeface="Calibri"/>
                <a:sym typeface="Calibri"/>
              </a:rPr>
              <a:t>Ли Колдуэлла (с сайта Stack Overlow): «Циклы могут ускорить работу программы. Рекурсия может ускорить работу программиста. Выбирайте, что важнее в вашей ситуации!»</a:t>
            </a:r>
            <a:endParaRPr sz="2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7"/>
          <p:cNvSpPr txBox="1"/>
          <p:nvPr/>
        </p:nvSpPr>
        <p:spPr>
          <a:xfrm>
            <a:off x="323528" y="692696"/>
            <a:ext cx="8496944"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3200">
                <a:solidFill>
                  <a:schemeClr val="dk1"/>
                </a:solidFill>
                <a:latin typeface="Calibri"/>
                <a:ea typeface="Calibri"/>
                <a:cs typeface="Calibri"/>
                <a:sym typeface="Calibri"/>
              </a:rPr>
              <a:t>Когда вы пишете рекурсивную функцию, в ней необходимо указать, в какой момент следует прервать рекурсию. </a:t>
            </a:r>
            <a:endParaRPr/>
          </a:p>
          <a:p>
            <a:pPr indent="0" lvl="0" marL="0" marR="0" rtl="0" algn="just">
              <a:spcBef>
                <a:spcPts val="0"/>
              </a:spcBef>
              <a:spcAft>
                <a:spcPts val="0"/>
              </a:spcAft>
              <a:buNone/>
            </a:pPr>
            <a:r>
              <a:rPr lang="en-GB" sz="3200">
                <a:solidFill>
                  <a:schemeClr val="dk1"/>
                </a:solidFill>
                <a:latin typeface="Calibri"/>
                <a:ea typeface="Calibri"/>
                <a:cs typeface="Calibri"/>
                <a:sym typeface="Calibri"/>
              </a:rPr>
              <a:t>Вот почему каждая рекурсивная функция состоит из двух частей: </a:t>
            </a:r>
            <a:r>
              <a:rPr b="1" i="1" lang="en-GB" sz="3200">
                <a:solidFill>
                  <a:schemeClr val="dk1"/>
                </a:solidFill>
                <a:latin typeface="Calibri"/>
                <a:ea typeface="Calibri"/>
                <a:cs typeface="Calibri"/>
                <a:sym typeface="Calibri"/>
              </a:rPr>
              <a:t>базового случая </a:t>
            </a:r>
            <a:r>
              <a:rPr lang="en-GB" sz="3200">
                <a:solidFill>
                  <a:schemeClr val="dk1"/>
                </a:solidFill>
                <a:latin typeface="Calibri"/>
                <a:ea typeface="Calibri"/>
                <a:cs typeface="Calibri"/>
                <a:sym typeface="Calibri"/>
              </a:rPr>
              <a:t>и </a:t>
            </a:r>
            <a:r>
              <a:rPr b="1" i="1" lang="en-GB" sz="3200">
                <a:solidFill>
                  <a:schemeClr val="dk1"/>
                </a:solidFill>
                <a:latin typeface="Calibri"/>
                <a:ea typeface="Calibri"/>
                <a:cs typeface="Calibri"/>
                <a:sym typeface="Calibri"/>
              </a:rPr>
              <a:t>рекурсивного случая</a:t>
            </a:r>
            <a:r>
              <a:rPr lang="en-GB" sz="3200">
                <a:solidFill>
                  <a:schemeClr val="dk1"/>
                </a:solidFill>
                <a:latin typeface="Calibri"/>
                <a:ea typeface="Calibri"/>
                <a:cs typeface="Calibri"/>
                <a:sym typeface="Calibri"/>
              </a:rPr>
              <a:t>. В рекурсивном случае функция вызывает сама себя. В базовом случае функция себя не вызывает... чтобы предотвратить зацикливание.</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id="561" name="Google Shape;561;p38"/>
          <p:cNvPicPr preferRelativeResize="0"/>
          <p:nvPr/>
        </p:nvPicPr>
        <p:blipFill rotWithShape="1">
          <a:blip r:embed="rId3">
            <a:alphaModFix/>
          </a:blip>
          <a:srcRect b="0" l="0" r="0" t="0"/>
          <a:stretch/>
        </p:blipFill>
        <p:spPr>
          <a:xfrm>
            <a:off x="1746250" y="1600200"/>
            <a:ext cx="1800225" cy="819150"/>
          </a:xfrm>
          <a:prstGeom prst="rect">
            <a:avLst/>
          </a:prstGeom>
          <a:noFill/>
          <a:ln>
            <a:noFill/>
          </a:ln>
        </p:spPr>
      </p:pic>
      <p:pic>
        <p:nvPicPr>
          <p:cNvPr id="562" name="Google Shape;562;p38"/>
          <p:cNvPicPr preferRelativeResize="0"/>
          <p:nvPr/>
        </p:nvPicPr>
        <p:blipFill rotWithShape="1">
          <a:blip r:embed="rId4">
            <a:alphaModFix/>
          </a:blip>
          <a:srcRect b="0" l="0" r="0" t="0"/>
          <a:stretch/>
        </p:blipFill>
        <p:spPr>
          <a:xfrm>
            <a:off x="4073597" y="3189357"/>
            <a:ext cx="4886325" cy="2295525"/>
          </a:xfrm>
          <a:prstGeom prst="rect">
            <a:avLst/>
          </a:prstGeom>
          <a:noFill/>
          <a:ln>
            <a:noFill/>
          </a:ln>
        </p:spPr>
      </p:pic>
      <p:sp>
        <p:nvSpPr>
          <p:cNvPr id="563" name="Google Shape;563;p38"/>
          <p:cNvSpPr/>
          <p:nvPr/>
        </p:nvSpPr>
        <p:spPr>
          <a:xfrm>
            <a:off x="185566" y="290036"/>
            <a:ext cx="5898602" cy="320087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Calibri"/>
              <a:buNone/>
            </a:pPr>
            <a:r>
              <a:rPr b="0" i="0" lang="en-GB" sz="3200" u="none" cap="none" strike="noStrike">
                <a:solidFill>
                  <a:srgbClr val="000000"/>
                </a:solidFill>
                <a:latin typeface="Calibri"/>
                <a:ea typeface="Calibri"/>
                <a:cs typeface="Calibri"/>
                <a:sym typeface="Calibri"/>
              </a:rPr>
              <a:t>Стек вызовов с рекурсией</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Calibri"/>
              <a:buNone/>
            </a:pPr>
            <a:r>
              <a:rPr b="0" i="0" lang="en-GB" sz="1800" u="none" cap="none" strike="noStrike">
                <a:solidFill>
                  <a:srgbClr val="000000"/>
                </a:solidFill>
                <a:latin typeface="Calibri"/>
                <a:ea typeface="Calibri"/>
                <a:cs typeface="Calibri"/>
                <a:sym typeface="Calibri"/>
              </a:rPr>
              <a:t>Рекурсивные функции используют стек вызовов. Посмотрим, как это делается, на примере функции вычисления факториала. </a:t>
            </a:r>
            <a:endParaRPr/>
          </a:p>
          <a:p>
            <a:pPr indent="0" lvl="0" marL="0" marR="0" rtl="0" algn="l">
              <a:lnSpc>
                <a:spcPct val="100000"/>
              </a:lnSpc>
              <a:spcBef>
                <a:spcPts val="0"/>
              </a:spcBef>
              <a:spcAft>
                <a:spcPts val="0"/>
              </a:spcAft>
              <a:buClr>
                <a:srgbClr val="000000"/>
              </a:buClr>
              <a:buSzPts val="1800"/>
              <a:buFont typeface="Calibri"/>
              <a:buNone/>
            </a:pPr>
            <a:r>
              <a:rPr b="0" i="0" lang="en-GB" sz="1800" u="none" cap="none" strike="noStrike">
                <a:solidFill>
                  <a:srgbClr val="000000"/>
                </a:solidFill>
                <a:latin typeface="Calibri"/>
                <a:ea typeface="Calibri"/>
                <a:cs typeface="Calibri"/>
                <a:sym typeface="Calibri"/>
              </a:rPr>
              <a:t>Вызов factorial(5) записывается в виде 5! и определяется следующим образом: 5! = 5*4*3*2*1. По тому же принципу factorial(3) соответствует 3*2* 1. Рекурсивная функ­ция для вычисления факториала числа выглядит так:</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564" name="Google Shape;564;p38"/>
          <p:cNvSpPr/>
          <p:nvPr/>
        </p:nvSpPr>
        <p:spPr>
          <a:xfrm>
            <a:off x="185567" y="3290501"/>
            <a:ext cx="4098402" cy="203132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Calibri"/>
              <a:buNone/>
            </a:pPr>
            <a:r>
              <a:rPr b="0" i="0" lang="en-GB" sz="1800" u="none" cap="none" strike="noStrike">
                <a:solidFill>
                  <a:srgbClr val="000000"/>
                </a:solidFill>
                <a:latin typeface="Calibri"/>
                <a:ea typeface="Calibri"/>
                <a:cs typeface="Calibri"/>
                <a:sym typeface="Calibri"/>
              </a:rPr>
              <a:t>В программу включается вызов fact(3). Проанализируем этот вызов строку за строкой и посмотрим, как изменяется стек вызовов. Стоит на­помнить, что верхний блок в стеке сообщает, какой вызов fact является текущим.</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5" name="Google Shape;565;p38"/>
          <p:cNvSpPr/>
          <p:nvPr/>
        </p:nvSpPr>
        <p:spPr>
          <a:xfrm>
            <a:off x="1746250" y="2052935"/>
            <a:ext cx="184731" cy="92333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br>
              <a:rPr b="0" i="0" lang="en-GB"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566" name="Google Shape;566;p38"/>
          <p:cNvPicPr preferRelativeResize="0"/>
          <p:nvPr/>
        </p:nvPicPr>
        <p:blipFill rotWithShape="1">
          <a:blip r:embed="rId3">
            <a:alphaModFix/>
          </a:blip>
          <a:srcRect b="0" l="0" r="0" t="0"/>
          <a:stretch/>
        </p:blipFill>
        <p:spPr>
          <a:xfrm>
            <a:off x="5959928" y="1052892"/>
            <a:ext cx="3028121" cy="186181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39"/>
          <p:cNvPicPr preferRelativeResize="0"/>
          <p:nvPr/>
        </p:nvPicPr>
        <p:blipFill rotWithShape="1">
          <a:blip r:embed="rId3">
            <a:alphaModFix/>
          </a:blip>
          <a:srcRect b="0" l="0" r="0" t="0"/>
          <a:stretch/>
        </p:blipFill>
        <p:spPr>
          <a:xfrm>
            <a:off x="3635896" y="133350"/>
            <a:ext cx="5124450" cy="6591300"/>
          </a:xfrm>
          <a:prstGeom prst="rect">
            <a:avLst/>
          </a:prstGeom>
          <a:noFill/>
          <a:ln>
            <a:noFill/>
          </a:ln>
        </p:spPr>
      </p:pic>
      <p:sp>
        <p:nvSpPr>
          <p:cNvPr id="572" name="Google Shape;572;p39"/>
          <p:cNvSpPr/>
          <p:nvPr/>
        </p:nvSpPr>
        <p:spPr>
          <a:xfrm>
            <a:off x="1746250" y="2052935"/>
            <a:ext cx="184731" cy="92333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br>
              <a:rPr b="0" i="0" lang="en-GB"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3" name="Google Shape;573;p39"/>
          <p:cNvSpPr/>
          <p:nvPr/>
        </p:nvSpPr>
        <p:spPr>
          <a:xfrm>
            <a:off x="150069" y="692696"/>
            <a:ext cx="3192361" cy="3046988"/>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Calibri"/>
              <a:buNone/>
            </a:pPr>
            <a:r>
              <a:rPr b="0" i="0" lang="en-GB" sz="2400" u="none" cap="none" strike="noStrike">
                <a:solidFill>
                  <a:srgbClr val="000000"/>
                </a:solidFill>
                <a:latin typeface="Calibri"/>
                <a:ea typeface="Calibri"/>
                <a:cs typeface="Calibri"/>
                <a:sym typeface="Calibri"/>
              </a:rPr>
              <a:t>Здесь важно, что каждый вызов создает собственную копию х. Обратиться к переменной х, принадлежащей другой функции, невозможно.</a:t>
            </a:r>
            <a:r>
              <a:rPr b="0" i="0" lang="en-GB" sz="24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0"/>
          <p:cNvSpPr txBox="1"/>
          <p:nvPr>
            <p:ph idx="1" type="body"/>
          </p:nvPr>
        </p:nvSpPr>
        <p:spPr>
          <a:xfrm>
            <a:off x="275804" y="1965970"/>
            <a:ext cx="4308276" cy="141688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GB" sz="2800"/>
              <a:t>Большая глубина рекурсии;</a:t>
            </a:r>
            <a:endParaRPr sz="2800"/>
          </a:p>
          <a:p>
            <a:pPr indent="-342900" lvl="0" marL="342900" rtl="0" algn="l">
              <a:spcBef>
                <a:spcPts val="392"/>
              </a:spcBef>
              <a:spcAft>
                <a:spcPts val="0"/>
              </a:spcAft>
              <a:buClr>
                <a:schemeClr val="dk1"/>
              </a:buClr>
              <a:buSzPct val="100000"/>
              <a:buChar char="•"/>
            </a:pPr>
            <a:br>
              <a:rPr lang="en-GB" sz="2800"/>
            </a:br>
            <a:r>
              <a:rPr lang="en-GB" sz="2800"/>
              <a:t>int func(int i){</a:t>
            </a:r>
            <a:br>
              <a:rPr lang="en-GB" sz="2800"/>
            </a:br>
            <a:r>
              <a:rPr lang="en-GB" sz="2800"/>
              <a:t>    return func(i);</a:t>
            </a:r>
            <a:br>
              <a:rPr lang="en-GB" sz="2800"/>
            </a:br>
            <a:r>
              <a:rPr lang="en-GB" sz="2800"/>
              <a:t>}</a:t>
            </a:r>
            <a:endParaRPr/>
          </a:p>
        </p:txBody>
      </p:sp>
      <p:sp>
        <p:nvSpPr>
          <p:cNvPr id="579" name="Google Shape;579;p40"/>
          <p:cNvSpPr/>
          <p:nvPr/>
        </p:nvSpPr>
        <p:spPr>
          <a:xfrm>
            <a:off x="7524328" y="2636912"/>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func(5)</a:t>
            </a:r>
            <a:endParaRPr sz="1800">
              <a:solidFill>
                <a:schemeClr val="lt1"/>
              </a:solidFill>
              <a:latin typeface="Calibri"/>
              <a:ea typeface="Calibri"/>
              <a:cs typeface="Calibri"/>
              <a:sym typeface="Calibri"/>
            </a:endParaRPr>
          </a:p>
        </p:txBody>
      </p:sp>
      <p:sp>
        <p:nvSpPr>
          <p:cNvPr id="580" name="Google Shape;580;p40"/>
          <p:cNvSpPr/>
          <p:nvPr/>
        </p:nvSpPr>
        <p:spPr>
          <a:xfrm>
            <a:off x="7524328" y="3341150"/>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func(5)</a:t>
            </a:r>
            <a:endParaRPr sz="1800">
              <a:solidFill>
                <a:schemeClr val="lt1"/>
              </a:solidFill>
              <a:latin typeface="Calibri"/>
              <a:ea typeface="Calibri"/>
              <a:cs typeface="Calibri"/>
              <a:sym typeface="Calibri"/>
            </a:endParaRPr>
          </a:p>
        </p:txBody>
      </p:sp>
      <p:sp>
        <p:nvSpPr>
          <p:cNvPr id="581" name="Google Shape;581;p40"/>
          <p:cNvSpPr/>
          <p:nvPr/>
        </p:nvSpPr>
        <p:spPr>
          <a:xfrm>
            <a:off x="7524328" y="4079203"/>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func(5)</a:t>
            </a:r>
            <a:endParaRPr sz="1800">
              <a:solidFill>
                <a:schemeClr val="lt1"/>
              </a:solidFill>
              <a:latin typeface="Calibri"/>
              <a:ea typeface="Calibri"/>
              <a:cs typeface="Calibri"/>
              <a:sym typeface="Calibri"/>
            </a:endParaRPr>
          </a:p>
        </p:txBody>
      </p:sp>
      <p:sp>
        <p:nvSpPr>
          <p:cNvPr id="582" name="Google Shape;582;p40"/>
          <p:cNvSpPr/>
          <p:nvPr/>
        </p:nvSpPr>
        <p:spPr>
          <a:xfrm>
            <a:off x="7524328" y="4831654"/>
            <a:ext cx="900000" cy="419344"/>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cxnSp>
        <p:nvCxnSpPr>
          <p:cNvPr id="583" name="Google Shape;583;p40"/>
          <p:cNvCxnSpPr/>
          <p:nvPr/>
        </p:nvCxnSpPr>
        <p:spPr>
          <a:xfrm>
            <a:off x="7974328" y="3056256"/>
            <a:ext cx="0" cy="284894"/>
          </a:xfrm>
          <a:prstGeom prst="straightConnector1">
            <a:avLst/>
          </a:prstGeom>
          <a:noFill/>
          <a:ln cap="flat" cmpd="sng" w="19050">
            <a:solidFill>
              <a:schemeClr val="dk1"/>
            </a:solidFill>
            <a:prstDash val="solid"/>
            <a:round/>
            <a:headEnd len="sm" w="sm" type="none"/>
            <a:tailEnd len="med" w="med" type="stealth"/>
          </a:ln>
        </p:spPr>
      </p:cxnSp>
      <p:cxnSp>
        <p:nvCxnSpPr>
          <p:cNvPr id="584" name="Google Shape;584;p40"/>
          <p:cNvCxnSpPr/>
          <p:nvPr/>
        </p:nvCxnSpPr>
        <p:spPr>
          <a:xfrm>
            <a:off x="7974328" y="3760494"/>
            <a:ext cx="0" cy="318709"/>
          </a:xfrm>
          <a:prstGeom prst="straightConnector1">
            <a:avLst/>
          </a:prstGeom>
          <a:noFill/>
          <a:ln cap="flat" cmpd="sng" w="19050">
            <a:solidFill>
              <a:schemeClr val="dk1"/>
            </a:solidFill>
            <a:prstDash val="solid"/>
            <a:round/>
            <a:headEnd len="sm" w="sm" type="none"/>
            <a:tailEnd len="med" w="med" type="stealth"/>
          </a:ln>
        </p:spPr>
      </p:cxnSp>
      <p:cxnSp>
        <p:nvCxnSpPr>
          <p:cNvPr id="585" name="Google Shape;585;p40"/>
          <p:cNvCxnSpPr/>
          <p:nvPr/>
        </p:nvCxnSpPr>
        <p:spPr>
          <a:xfrm>
            <a:off x="7974328" y="4498547"/>
            <a:ext cx="0" cy="333107"/>
          </a:xfrm>
          <a:prstGeom prst="straightConnector1">
            <a:avLst/>
          </a:prstGeom>
          <a:noFill/>
          <a:ln cap="flat" cmpd="sng" w="19050">
            <a:solidFill>
              <a:schemeClr val="dk1"/>
            </a:solidFill>
            <a:prstDash val="solid"/>
            <a:round/>
            <a:headEnd len="sm" w="sm" type="none"/>
            <a:tailEnd len="med" w="med" type="stealth"/>
          </a:ln>
        </p:spPr>
      </p:cxnSp>
      <p:sp>
        <p:nvSpPr>
          <p:cNvPr id="586" name="Google Shape;586;p40"/>
          <p:cNvSpPr txBox="1"/>
          <p:nvPr/>
        </p:nvSpPr>
        <p:spPr>
          <a:xfrm>
            <a:off x="251521" y="3491047"/>
            <a:ext cx="6048672" cy="3553044"/>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При каждом вызове происходит создание/копирование большого локального объекта</a:t>
            </a:r>
            <a:endParaRPr sz="1800">
              <a:solidFill>
                <a:schemeClr val="dk1"/>
              </a:solidFill>
              <a:latin typeface="Calibri"/>
              <a:ea typeface="Calibri"/>
              <a:cs typeface="Calibri"/>
              <a:sym typeface="Calibri"/>
            </a:endParaRPr>
          </a:p>
          <a:p>
            <a:pPr indent="-228600" lvl="0" marL="342900" marR="0" rtl="0" algn="l">
              <a:spcBef>
                <a:spcPts val="36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342900" lvl="0" marL="342900" marR="0" rtl="0" algn="l">
              <a:spcBef>
                <a:spcPts val="36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struct Array{</a:t>
            </a:r>
            <a:endParaRPr/>
          </a:p>
          <a:p>
            <a:pPr indent="-342900" lvl="0" marL="342900" marR="0" rtl="0" algn="l">
              <a:spcBef>
                <a:spcPts val="36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    int buf[10000];</a:t>
            </a:r>
            <a:endParaRPr/>
          </a:p>
          <a:p>
            <a:pPr indent="-342900" lvl="0" marL="342900" marR="0" rtl="0" algn="l">
              <a:spcBef>
                <a:spcPts val="36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342900" lvl="0" marL="342900" marR="0" rtl="0" algn="l">
              <a:spcBef>
                <a:spcPts val="360"/>
              </a:spcBef>
              <a:spcAft>
                <a:spcPts val="0"/>
              </a:spcAft>
              <a:buClr>
                <a:schemeClr val="dk1"/>
              </a:buClr>
              <a:buSzPts val="1800"/>
              <a:buFont typeface="Arial"/>
              <a:buChar char="•"/>
            </a:pPr>
            <a:br>
              <a:rPr lang="en-GB" sz="1800">
                <a:solidFill>
                  <a:schemeClr val="dk1"/>
                </a:solidFill>
                <a:latin typeface="Calibri"/>
                <a:ea typeface="Calibri"/>
                <a:cs typeface="Calibri"/>
                <a:sym typeface="Calibri"/>
              </a:rPr>
            </a:br>
            <a:r>
              <a:rPr lang="en-GB" sz="1800">
                <a:solidFill>
                  <a:schemeClr val="dk1"/>
                </a:solidFill>
                <a:latin typeface="Calibri"/>
                <a:ea typeface="Calibri"/>
                <a:cs typeface="Calibri"/>
                <a:sym typeface="Calibri"/>
              </a:rPr>
              <a:t>int sum(Array a, int len){                    // для Windows при len = 50 – ошибка </a:t>
            </a:r>
            <a:br>
              <a:rPr lang="en-GB" sz="1800">
                <a:solidFill>
                  <a:schemeClr val="dk1"/>
                </a:solidFill>
                <a:latin typeface="Calibri"/>
                <a:ea typeface="Calibri"/>
                <a:cs typeface="Calibri"/>
                <a:sym typeface="Calibri"/>
              </a:rPr>
            </a:br>
            <a:r>
              <a:rPr lang="en-GB" sz="1800">
                <a:solidFill>
                  <a:schemeClr val="dk1"/>
                </a:solidFill>
                <a:latin typeface="Calibri"/>
                <a:ea typeface="Calibri"/>
                <a:cs typeface="Calibri"/>
                <a:sym typeface="Calibri"/>
              </a:rPr>
              <a:t>    if (len == 1) return a.buf[0];</a:t>
            </a:r>
            <a:br>
              <a:rPr lang="en-GB" sz="1800">
                <a:solidFill>
                  <a:schemeClr val="dk1"/>
                </a:solidFill>
                <a:latin typeface="Calibri"/>
                <a:ea typeface="Calibri"/>
                <a:cs typeface="Calibri"/>
                <a:sym typeface="Calibri"/>
              </a:rPr>
            </a:br>
            <a:r>
              <a:rPr lang="en-GB" sz="1800">
                <a:solidFill>
                  <a:schemeClr val="dk1"/>
                </a:solidFill>
                <a:latin typeface="Calibri"/>
                <a:ea typeface="Calibri"/>
                <a:cs typeface="Calibri"/>
                <a:sym typeface="Calibri"/>
              </a:rPr>
              <a:t>    return sum(a, len-1)+a.buf[len-1];</a:t>
            </a:r>
            <a:br>
              <a:rPr lang="en-GB" sz="1800">
                <a:solidFill>
                  <a:schemeClr val="dk1"/>
                </a:solidFill>
                <a:latin typeface="Calibri"/>
                <a:ea typeface="Calibri"/>
                <a:cs typeface="Calibri"/>
                <a:sym typeface="Calibri"/>
              </a:rPr>
            </a:br>
            <a:r>
              <a:rPr lang="en-GB" sz="1800">
                <a:solidFill>
                  <a:schemeClr val="dk1"/>
                </a:solidFill>
                <a:latin typeface="Calibri"/>
                <a:ea typeface="Calibri"/>
                <a:cs typeface="Calibri"/>
                <a:sym typeface="Calibri"/>
              </a:rPr>
              <a:t>}</a:t>
            </a:r>
            <a:endParaRPr/>
          </a:p>
          <a:p>
            <a:pPr indent="-228600" lvl="0" marL="342900" marR="0" rtl="0" algn="l">
              <a:spcBef>
                <a:spcPts val="36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87" name="Google Shape;587;p40"/>
          <p:cNvSpPr txBox="1"/>
          <p:nvPr/>
        </p:nvSpPr>
        <p:spPr>
          <a:xfrm>
            <a:off x="251520" y="140347"/>
            <a:ext cx="8628756"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GB" sz="2000" u="none" strike="noStrike">
                <a:solidFill>
                  <a:srgbClr val="000000"/>
                </a:solidFill>
                <a:latin typeface="Calibri"/>
                <a:ea typeface="Calibri"/>
                <a:cs typeface="Calibri"/>
                <a:sym typeface="Calibri"/>
              </a:rPr>
              <a:t>Стек удобен, но у него есть своя цена: сохранение всей промежуточной информации может привести к значительным затратам памяти. Каждый вызов функции занимает не много памяти, но если стек станет слишком высоким, это будет означать, что ваш компьютер сохраняет информацию по очень многим вызовам.</a:t>
            </a:r>
            <a:endParaRPr sz="20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1"/>
          <p:cNvSpPr txBox="1"/>
          <p:nvPr/>
        </p:nvSpPr>
        <p:spPr>
          <a:xfrm>
            <a:off x="215516" y="188640"/>
            <a:ext cx="8712968" cy="62786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chemeClr val="dk1"/>
                </a:solidFill>
                <a:latin typeface="Calibri"/>
                <a:ea typeface="Calibri"/>
                <a:cs typeface="Calibri"/>
                <a:sym typeface="Calibri"/>
              </a:rPr>
              <a:t>Плюсы и минусы рекурсивных функций</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Чтобы правильно описать плюсы и минусы, давайте взглянем на производительность рекурсии.</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800">
                <a:solidFill>
                  <a:schemeClr val="dk1"/>
                </a:solidFill>
                <a:latin typeface="Calibri"/>
                <a:ea typeface="Calibri"/>
                <a:cs typeface="Calibri"/>
                <a:sym typeface="Calibri"/>
              </a:rPr>
              <a:t>Плюсы:</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Рекурсивный код снижает время выполнения функции.</a:t>
            </a:r>
            <a:endParaRPr/>
          </a:p>
          <a:p>
            <a:pPr indent="0" lvl="0" marL="0" marR="0" rtl="0" algn="just">
              <a:spcBef>
                <a:spcPts val="0"/>
              </a:spcBef>
              <a:spcAft>
                <a:spcPts val="0"/>
              </a:spcAft>
              <a:buNone/>
            </a:pPr>
            <a:r>
              <a:rPr lang="en-GB" sz="1800">
                <a:solidFill>
                  <a:schemeClr val="dk1"/>
                </a:solidFill>
                <a:latin typeface="Calibri"/>
                <a:ea typeface="Calibri"/>
                <a:cs typeface="Calibri"/>
                <a:sym typeface="Calibri"/>
              </a:rPr>
              <a:t>Под этим подразумевается, что рекурсии, в сравнении с циклами, тратят меньше времени до завершения функции. Чем меньше строк кода у нас будет, тем быстрее функция будет обрабатывать вызовы внутри себя. Особенно хорошо это проявляется при буферизации данных, что позволяет оптимизировать и ускорить код.</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GB" sz="1800">
                <a:solidFill>
                  <a:schemeClr val="dk1"/>
                </a:solidFill>
                <a:latin typeface="Calibri"/>
                <a:ea typeface="Calibri"/>
                <a:cs typeface="Calibri"/>
                <a:sym typeface="Calibri"/>
              </a:rPr>
              <a:t>В программировании мемоизация — это метод сохранения результатов выполнения функций для предотвращения повторных вычислений. Это один из способов оптимизации, применяемый для увеличения скорости выполнения программ. — Википедия</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GB" sz="1800">
                <a:solidFill>
                  <a:schemeClr val="dk1"/>
                </a:solidFill>
                <a:latin typeface="Calibri"/>
                <a:ea typeface="Calibri"/>
                <a:cs typeface="Calibri"/>
                <a:sym typeface="Calibri"/>
              </a:rPr>
              <a:t>И всё же стоит отметить, что рекурсия не всегда выигрывает по скорости по сравнению с циклами.</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Рекурсию легче отлаживать.</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Многие согласятся, что эта причина очень важна. Рекурсия проста в отладке из-за того, что она не содержит сложных и длинных конструкций.</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143508" y="70283"/>
            <a:ext cx="8856984"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GB" sz="3600"/>
              <a:t>Принципы структурного программирования</a:t>
            </a:r>
            <a:endParaRPr/>
          </a:p>
        </p:txBody>
      </p:sp>
      <p:sp>
        <p:nvSpPr>
          <p:cNvPr id="103" name="Google Shape;103;p15"/>
          <p:cNvSpPr txBox="1"/>
          <p:nvPr/>
        </p:nvSpPr>
        <p:spPr>
          <a:xfrm>
            <a:off x="539552" y="1052736"/>
            <a:ext cx="6120680" cy="5400600"/>
          </a:xfrm>
          <a:prstGeom prst="rect">
            <a:avLst/>
          </a:prstGeom>
          <a:noFill/>
          <a:ln>
            <a:noFill/>
          </a:ln>
        </p:spPr>
        <p:txBody>
          <a:bodyPr anchorCtr="0" anchor="t" bIns="45700" lIns="91425" spcFirstLastPara="1" rIns="91425" wrap="square" tIns="45700">
            <a:normAutofit/>
          </a:bodyPr>
          <a:lstStyle/>
          <a:p>
            <a:pPr indent="-361950" lvl="0" marL="361950" marR="0" rtl="0" algn="just">
              <a:spcBef>
                <a:spcPts val="0"/>
              </a:spcBef>
              <a:spcAft>
                <a:spcPts val="0"/>
              </a:spcAft>
              <a:buClr>
                <a:schemeClr val="dk1"/>
              </a:buClr>
              <a:buSzPts val="2000"/>
              <a:buFont typeface="Calibri"/>
              <a:buAutoNum type="arabicPeriod"/>
            </a:pPr>
            <a:r>
              <a:rPr b="0" i="0" lang="en-GB" sz="2000" u="none" cap="none" strike="noStrike">
                <a:solidFill>
                  <a:schemeClr val="dk1"/>
                </a:solidFill>
                <a:latin typeface="Calibri"/>
                <a:ea typeface="Calibri"/>
                <a:cs typeface="Calibri"/>
                <a:sym typeface="Calibri"/>
              </a:rPr>
              <a:t>Любая программа строится из трёх базовых управляющих конструкций: последовательность, ветвление, цикл.</a:t>
            </a:r>
            <a:endParaRPr/>
          </a:p>
          <a:p>
            <a:pPr indent="-361950" lvl="0" marL="361950" marR="0" rtl="0" algn="just">
              <a:spcBef>
                <a:spcPts val="400"/>
              </a:spcBef>
              <a:spcAft>
                <a:spcPts val="0"/>
              </a:spcAft>
              <a:buClr>
                <a:schemeClr val="dk1"/>
              </a:buClr>
              <a:buSzPts val="2000"/>
              <a:buFont typeface="Calibri"/>
              <a:buAutoNum type="arabicPeriod"/>
            </a:pPr>
            <a:r>
              <a:rPr b="0" i="0" lang="en-GB" sz="2000" u="none" cap="none" strike="noStrike">
                <a:solidFill>
                  <a:schemeClr val="dk1"/>
                </a:solidFill>
                <a:latin typeface="Calibri"/>
                <a:ea typeface="Calibri"/>
                <a:cs typeface="Calibri"/>
                <a:sym typeface="Calibri"/>
              </a:rPr>
              <a:t>В программе базовые управляющие конструкции могут быть вложены друг в друга произвольным образом.</a:t>
            </a:r>
            <a:endParaRPr/>
          </a:p>
          <a:p>
            <a:pPr indent="-361950" lvl="0" marL="361950" marR="0" rtl="0" algn="just">
              <a:spcBef>
                <a:spcPts val="400"/>
              </a:spcBef>
              <a:spcAft>
                <a:spcPts val="0"/>
              </a:spcAft>
              <a:buClr>
                <a:schemeClr val="dk1"/>
              </a:buClr>
              <a:buSzPts val="2000"/>
              <a:buFont typeface="Calibri"/>
              <a:buAutoNum type="arabicPeriod"/>
            </a:pPr>
            <a:r>
              <a:rPr b="0" i="0" lang="en-GB" sz="2000" u="none" cap="none" strike="noStrike">
                <a:solidFill>
                  <a:schemeClr val="dk1"/>
                </a:solidFill>
                <a:latin typeface="Calibri"/>
                <a:ea typeface="Calibri"/>
                <a:cs typeface="Calibri"/>
                <a:sym typeface="Calibri"/>
              </a:rPr>
              <a:t>Повторяющиеся фрагменты программы можно оформить в виде подпрограмм (процедур и функций). В виде подпрограмм можно оформить логически целостные фрагменты программы, даже если они не повторяются.</a:t>
            </a:r>
            <a:endParaRPr/>
          </a:p>
          <a:p>
            <a:pPr indent="-361950" lvl="0" marL="361950" marR="0" rtl="0" algn="just">
              <a:spcBef>
                <a:spcPts val="400"/>
              </a:spcBef>
              <a:spcAft>
                <a:spcPts val="0"/>
              </a:spcAft>
              <a:buClr>
                <a:schemeClr val="dk1"/>
              </a:buClr>
              <a:buSzPts val="2000"/>
              <a:buFont typeface="Calibri"/>
              <a:buAutoNum type="arabicPeriod"/>
            </a:pPr>
            <a:r>
              <a:rPr b="0" i="0" lang="en-GB" sz="2000" u="none" cap="none" strike="noStrike">
                <a:solidFill>
                  <a:schemeClr val="dk1"/>
                </a:solidFill>
                <a:latin typeface="Calibri"/>
                <a:ea typeface="Calibri"/>
                <a:cs typeface="Calibri"/>
                <a:sym typeface="Calibri"/>
              </a:rPr>
              <a:t>Все перечисленные конструкции должны иметь один вход и один выход.</a:t>
            </a:r>
            <a:endParaRPr/>
          </a:p>
          <a:p>
            <a:pPr indent="-361950" lvl="0" marL="361950" marR="0" rtl="0" algn="just">
              <a:spcBef>
                <a:spcPts val="400"/>
              </a:spcBef>
              <a:spcAft>
                <a:spcPts val="0"/>
              </a:spcAft>
              <a:buClr>
                <a:schemeClr val="dk1"/>
              </a:buClr>
              <a:buSzPts val="2000"/>
              <a:buFont typeface="Calibri"/>
              <a:buAutoNum type="arabicPeriod"/>
            </a:pPr>
            <a:r>
              <a:rPr b="0" i="0" lang="en-GB" sz="2000" u="none" cap="none" strike="noStrike">
                <a:solidFill>
                  <a:schemeClr val="dk1"/>
                </a:solidFill>
                <a:latin typeface="Calibri"/>
                <a:ea typeface="Calibri"/>
                <a:cs typeface="Calibri"/>
                <a:sym typeface="Calibri"/>
              </a:rPr>
              <a:t>Разработка программы ведётся пошагово, методом «сверху вниз» (метод последовательной детализации).</a:t>
            </a:r>
            <a:endParaRPr/>
          </a:p>
        </p:txBody>
      </p:sp>
      <p:pic>
        <p:nvPicPr>
          <p:cNvPr id="104" name="Google Shape;104;p15"/>
          <p:cNvPicPr preferRelativeResize="0"/>
          <p:nvPr/>
        </p:nvPicPr>
        <p:blipFill rotWithShape="1">
          <a:blip r:embed="rId3">
            <a:alphaModFix/>
          </a:blip>
          <a:srcRect b="0" l="0" r="0" t="0"/>
          <a:stretch/>
        </p:blipFill>
        <p:spPr>
          <a:xfrm>
            <a:off x="6876256" y="1196752"/>
            <a:ext cx="1874992" cy="48245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2"/>
          <p:cNvSpPr txBox="1"/>
          <p:nvPr/>
        </p:nvSpPr>
        <p:spPr>
          <a:xfrm>
            <a:off x="215516" y="188640"/>
            <a:ext cx="8712968" cy="40626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chemeClr val="dk1"/>
                </a:solidFill>
                <a:latin typeface="Calibri"/>
                <a:ea typeface="Calibri"/>
                <a:cs typeface="Calibri"/>
                <a:sym typeface="Calibri"/>
              </a:rPr>
              <a:t>Плюсы и минусы рекурсивных функций</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800">
                <a:solidFill>
                  <a:schemeClr val="dk1"/>
                </a:solidFill>
                <a:latin typeface="Calibri"/>
                <a:ea typeface="Calibri"/>
                <a:cs typeface="Calibri"/>
                <a:sym typeface="Calibri"/>
              </a:rPr>
              <a:t>Минусы:</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Рекурсивные функции занимают много места.</a:t>
            </a:r>
            <a:endParaRPr/>
          </a:p>
          <a:p>
            <a:pPr indent="0" lvl="0" marL="0" marR="0" rtl="0" algn="just">
              <a:spcBef>
                <a:spcPts val="0"/>
              </a:spcBef>
              <a:spcAft>
                <a:spcPts val="0"/>
              </a:spcAft>
              <a:buNone/>
            </a:pPr>
            <a:r>
              <a:rPr lang="en-GB" sz="1800">
                <a:solidFill>
                  <a:schemeClr val="dk1"/>
                </a:solidFill>
                <a:latin typeface="Calibri"/>
                <a:ea typeface="Calibri"/>
                <a:cs typeface="Calibri"/>
                <a:sym typeface="Calibri"/>
              </a:rPr>
              <a:t>Рекурсивные функции занимают значительный объём памяти во время своего выполнения. Это означает, что при каждом вызове функции в стек будет добавляться новый элемент, который будет занимать место до тех пор, пока функция не завершит работу, найдя ответ, либо пока не дойдёт до выполнения базового условия функции.</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Рекурсивные функции замедляют программу.</a:t>
            </a:r>
            <a:endParaRPr/>
          </a:p>
          <a:p>
            <a:pPr indent="0" lvl="0" marL="0" marR="0" rtl="0" algn="just">
              <a:spcBef>
                <a:spcPts val="0"/>
              </a:spcBef>
              <a:spcAft>
                <a:spcPts val="0"/>
              </a:spcAft>
              <a:buNone/>
            </a:pPr>
            <a:r>
              <a:rPr lang="en-GB" sz="1800">
                <a:solidFill>
                  <a:schemeClr val="dk1"/>
                </a:solidFill>
                <a:latin typeface="Calibri"/>
                <a:ea typeface="Calibri"/>
                <a:cs typeface="Calibri"/>
                <a:sym typeface="Calibri"/>
              </a:rPr>
              <a:t>Несмотря на то, что уже было сказано про мемоизацию, наш код можно ускорить, если применить циклы for или while. Помимо того, что функция может быть попросту плохо написана, мы также рискуем переполнить стек, что в конечном итоге приведёт к снижению скорости и программным ошибкам.</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3"/>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GB" sz="2800"/>
              <a:t>Пример. Задача Ханойские башни (Towers of Hanoi)</a:t>
            </a:r>
            <a:endParaRPr sz="2800"/>
          </a:p>
        </p:txBody>
      </p:sp>
      <p:sp>
        <p:nvSpPr>
          <p:cNvPr id="603" name="Google Shape;603;p43"/>
          <p:cNvSpPr txBox="1"/>
          <p:nvPr>
            <p:ph idx="1" type="body"/>
          </p:nvPr>
        </p:nvSpPr>
        <p:spPr>
          <a:xfrm>
            <a:off x="571472" y="3857628"/>
            <a:ext cx="8229600" cy="207170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None/>
            </a:pPr>
            <a:r>
              <a:rPr lang="en-GB"/>
              <a:t>Цель игры – перенесение всех дисков на стержень B по следующим правилам:</a:t>
            </a:r>
            <a:endParaRPr/>
          </a:p>
          <a:p>
            <a:pPr indent="-514350" lvl="0" marL="514350" rtl="0" algn="l">
              <a:spcBef>
                <a:spcPts val="544"/>
              </a:spcBef>
              <a:spcAft>
                <a:spcPts val="0"/>
              </a:spcAft>
              <a:buClr>
                <a:schemeClr val="dk1"/>
              </a:buClr>
              <a:buSzPct val="100000"/>
              <a:buAutoNum type="arabicPeriod"/>
            </a:pPr>
            <a:r>
              <a:rPr lang="en-GB"/>
              <a:t>За один раз можно перенести только один диск.</a:t>
            </a:r>
            <a:endParaRPr/>
          </a:p>
          <a:p>
            <a:pPr indent="-514350" lvl="0" marL="514350" rtl="0" algn="l">
              <a:spcBef>
                <a:spcPts val="544"/>
              </a:spcBef>
              <a:spcAft>
                <a:spcPts val="0"/>
              </a:spcAft>
              <a:buClr>
                <a:schemeClr val="dk1"/>
              </a:buClr>
              <a:buSzPct val="100000"/>
              <a:buAutoNum type="arabicPeriod"/>
            </a:pPr>
            <a:r>
              <a:rPr lang="en-GB"/>
              <a:t>Больший по размеру диск нельзя положить на меньший</a:t>
            </a:r>
            <a:endParaRPr/>
          </a:p>
          <a:p>
            <a:pPr indent="-341630" lvl="0" marL="514350" rtl="0" algn="l">
              <a:spcBef>
                <a:spcPts val="544"/>
              </a:spcBef>
              <a:spcAft>
                <a:spcPts val="0"/>
              </a:spcAft>
              <a:buClr>
                <a:schemeClr val="dk1"/>
              </a:buClr>
              <a:buSzPct val="100000"/>
              <a:buNone/>
            </a:pPr>
            <a:r>
              <a:t/>
            </a:r>
            <a:endParaRPr/>
          </a:p>
        </p:txBody>
      </p:sp>
      <p:sp>
        <p:nvSpPr>
          <p:cNvPr id="604" name="Google Shape;604;p43"/>
          <p:cNvSpPr/>
          <p:nvPr/>
        </p:nvSpPr>
        <p:spPr>
          <a:xfrm>
            <a:off x="785786" y="2714620"/>
            <a:ext cx="7429552" cy="28575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05" name="Google Shape;605;p43"/>
          <p:cNvCxnSpPr/>
          <p:nvPr/>
        </p:nvCxnSpPr>
        <p:spPr>
          <a:xfrm rot="5400000">
            <a:off x="928662" y="1857364"/>
            <a:ext cx="1714512" cy="0"/>
          </a:xfrm>
          <a:prstGeom prst="straightConnector1">
            <a:avLst/>
          </a:prstGeom>
          <a:noFill/>
          <a:ln cap="flat" cmpd="sng" w="38100">
            <a:solidFill>
              <a:srgbClr val="4A7DBA"/>
            </a:solidFill>
            <a:prstDash val="solid"/>
            <a:round/>
            <a:headEnd len="sm" w="sm" type="none"/>
            <a:tailEnd len="sm" w="sm" type="none"/>
          </a:ln>
        </p:spPr>
      </p:cxnSp>
      <p:cxnSp>
        <p:nvCxnSpPr>
          <p:cNvPr id="606" name="Google Shape;606;p43"/>
          <p:cNvCxnSpPr/>
          <p:nvPr/>
        </p:nvCxnSpPr>
        <p:spPr>
          <a:xfrm rot="5400000">
            <a:off x="6500826" y="1857364"/>
            <a:ext cx="1714512" cy="0"/>
          </a:xfrm>
          <a:prstGeom prst="straightConnector1">
            <a:avLst/>
          </a:prstGeom>
          <a:noFill/>
          <a:ln cap="flat" cmpd="sng" w="38100">
            <a:solidFill>
              <a:srgbClr val="4A7DBA"/>
            </a:solidFill>
            <a:prstDash val="solid"/>
            <a:round/>
            <a:headEnd len="sm" w="sm" type="none"/>
            <a:tailEnd len="sm" w="sm" type="none"/>
          </a:ln>
        </p:spPr>
      </p:cxnSp>
      <p:cxnSp>
        <p:nvCxnSpPr>
          <p:cNvPr id="607" name="Google Shape;607;p43"/>
          <p:cNvCxnSpPr/>
          <p:nvPr/>
        </p:nvCxnSpPr>
        <p:spPr>
          <a:xfrm rot="5400000">
            <a:off x="3714744" y="1857364"/>
            <a:ext cx="1714512" cy="0"/>
          </a:xfrm>
          <a:prstGeom prst="straightConnector1">
            <a:avLst/>
          </a:prstGeom>
          <a:noFill/>
          <a:ln cap="flat" cmpd="sng" w="38100">
            <a:solidFill>
              <a:srgbClr val="4A7DBA"/>
            </a:solidFill>
            <a:prstDash val="solid"/>
            <a:round/>
            <a:headEnd len="sm" w="sm" type="none"/>
            <a:tailEnd len="sm" w="sm" type="none"/>
          </a:ln>
        </p:spPr>
      </p:cxnSp>
      <p:sp>
        <p:nvSpPr>
          <p:cNvPr id="608" name="Google Shape;608;p43"/>
          <p:cNvSpPr/>
          <p:nvPr/>
        </p:nvSpPr>
        <p:spPr>
          <a:xfrm>
            <a:off x="928662" y="2428868"/>
            <a:ext cx="1714512" cy="214314"/>
          </a:xfrm>
          <a:prstGeom prst="rect">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9" name="Google Shape;609;p43"/>
          <p:cNvSpPr/>
          <p:nvPr/>
        </p:nvSpPr>
        <p:spPr>
          <a:xfrm>
            <a:off x="1071538" y="2143116"/>
            <a:ext cx="1357322" cy="214314"/>
          </a:xfrm>
          <a:prstGeom prst="rect">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0" name="Google Shape;610;p43"/>
          <p:cNvSpPr/>
          <p:nvPr/>
        </p:nvSpPr>
        <p:spPr>
          <a:xfrm>
            <a:off x="1285852" y="1857364"/>
            <a:ext cx="1000132" cy="214314"/>
          </a:xfrm>
          <a:prstGeom prst="rect">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1" name="Google Shape;611;p43"/>
          <p:cNvSpPr/>
          <p:nvPr/>
        </p:nvSpPr>
        <p:spPr>
          <a:xfrm>
            <a:off x="1428728" y="1571612"/>
            <a:ext cx="714380" cy="214314"/>
          </a:xfrm>
          <a:prstGeom prst="rect">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2" name="Google Shape;612;p43"/>
          <p:cNvSpPr/>
          <p:nvPr/>
        </p:nvSpPr>
        <p:spPr>
          <a:xfrm>
            <a:off x="1571604" y="1285860"/>
            <a:ext cx="428628" cy="214314"/>
          </a:xfrm>
          <a:prstGeom prst="rect">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3" name="Google Shape;613;p43"/>
          <p:cNvSpPr txBox="1"/>
          <p:nvPr/>
        </p:nvSpPr>
        <p:spPr>
          <a:xfrm>
            <a:off x="1571604" y="3071810"/>
            <a:ext cx="3706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A</a:t>
            </a:r>
            <a:endParaRPr b="1" sz="2400">
              <a:solidFill>
                <a:schemeClr val="dk1"/>
              </a:solidFill>
              <a:latin typeface="Calibri"/>
              <a:ea typeface="Calibri"/>
              <a:cs typeface="Calibri"/>
              <a:sym typeface="Calibri"/>
            </a:endParaRPr>
          </a:p>
        </p:txBody>
      </p:sp>
      <p:sp>
        <p:nvSpPr>
          <p:cNvPr id="614" name="Google Shape;614;p43"/>
          <p:cNvSpPr txBox="1"/>
          <p:nvPr/>
        </p:nvSpPr>
        <p:spPr>
          <a:xfrm>
            <a:off x="7286644" y="3071810"/>
            <a:ext cx="3481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C</a:t>
            </a:r>
            <a:endParaRPr b="1" sz="2400">
              <a:solidFill>
                <a:schemeClr val="dk1"/>
              </a:solidFill>
              <a:latin typeface="Calibri"/>
              <a:ea typeface="Calibri"/>
              <a:cs typeface="Calibri"/>
              <a:sym typeface="Calibri"/>
            </a:endParaRPr>
          </a:p>
        </p:txBody>
      </p:sp>
      <p:sp>
        <p:nvSpPr>
          <p:cNvPr id="615" name="Google Shape;615;p43"/>
          <p:cNvSpPr txBox="1"/>
          <p:nvPr/>
        </p:nvSpPr>
        <p:spPr>
          <a:xfrm>
            <a:off x="4429124" y="3071810"/>
            <a:ext cx="3706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B</a:t>
            </a:r>
            <a:endParaRPr b="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4"/>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i="1" lang="en-GB" sz="2800"/>
              <a:t>Алгоритм задачи Ханойские башни</a:t>
            </a:r>
            <a:endParaRPr/>
          </a:p>
        </p:txBody>
      </p:sp>
      <p:sp>
        <p:nvSpPr>
          <p:cNvPr id="622" name="Google Shape;622;p44"/>
          <p:cNvSpPr txBox="1"/>
          <p:nvPr>
            <p:ph idx="1" type="body"/>
          </p:nvPr>
        </p:nvSpPr>
        <p:spPr>
          <a:xfrm>
            <a:off x="457200" y="1071547"/>
            <a:ext cx="8229600" cy="2286015"/>
          </a:xfrm>
          <a:prstGeom prst="rect">
            <a:avLst/>
          </a:prstGeom>
          <a:noFill/>
          <a:ln>
            <a:noFill/>
          </a:ln>
        </p:spPr>
        <p:txBody>
          <a:bodyPr anchorCtr="0" anchor="t" bIns="45700" lIns="91425" spcFirstLastPara="1" rIns="91425" wrap="square" tIns="45700">
            <a:normAutofit fontScale="77500" lnSpcReduction="20000"/>
          </a:bodyPr>
          <a:lstStyle/>
          <a:p>
            <a:pPr indent="-514350" lvl="0" marL="514350" rtl="0" algn="l">
              <a:spcBef>
                <a:spcPts val="0"/>
              </a:spcBef>
              <a:spcAft>
                <a:spcPts val="0"/>
              </a:spcAft>
              <a:buClr>
                <a:schemeClr val="dk1"/>
              </a:buClr>
              <a:buSzPct val="100000"/>
              <a:buFont typeface="Calibri"/>
              <a:buAutoNum type="arabicPeriod"/>
            </a:pPr>
            <a:r>
              <a:rPr lang="en-GB"/>
              <a:t>Перенести со стержня А N-1 дисков на вспомогательный стержень С (задача Ханойские башни для N-1).</a:t>
            </a:r>
            <a:endParaRPr/>
          </a:p>
          <a:p>
            <a:pPr indent="-514350" lvl="0" marL="514350" rtl="0" algn="l">
              <a:spcBef>
                <a:spcPts val="496"/>
              </a:spcBef>
              <a:spcAft>
                <a:spcPts val="0"/>
              </a:spcAft>
              <a:buClr>
                <a:schemeClr val="dk1"/>
              </a:buClr>
              <a:buSzPct val="100000"/>
              <a:buFont typeface="Calibri"/>
              <a:buAutoNum type="arabicPeriod"/>
            </a:pPr>
            <a:r>
              <a:rPr lang="en-GB"/>
              <a:t>Перенести нижний диск со стержня А на стержень В.</a:t>
            </a:r>
            <a:endParaRPr/>
          </a:p>
          <a:p>
            <a:pPr indent="-514350" lvl="0" marL="514350" rtl="0" algn="l">
              <a:spcBef>
                <a:spcPts val="496"/>
              </a:spcBef>
              <a:spcAft>
                <a:spcPts val="0"/>
              </a:spcAft>
              <a:buClr>
                <a:schemeClr val="dk1"/>
              </a:buClr>
              <a:buSzPct val="100000"/>
              <a:buFont typeface="Calibri"/>
              <a:buAutoNum type="arabicPeriod"/>
            </a:pPr>
            <a:r>
              <a:rPr lang="en-GB"/>
              <a:t>Перенести со стержня С N-1 дисков на стержень В (задача Ханойские башни для N-1).</a:t>
            </a:r>
            <a:endParaRPr/>
          </a:p>
        </p:txBody>
      </p:sp>
      <p:sp>
        <p:nvSpPr>
          <p:cNvPr id="623" name="Google Shape;623;p44"/>
          <p:cNvSpPr/>
          <p:nvPr/>
        </p:nvSpPr>
        <p:spPr>
          <a:xfrm>
            <a:off x="714348" y="5857892"/>
            <a:ext cx="7429552" cy="28575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24" name="Google Shape;624;p44"/>
          <p:cNvCxnSpPr/>
          <p:nvPr/>
        </p:nvCxnSpPr>
        <p:spPr>
          <a:xfrm rot="5400000">
            <a:off x="857224" y="5000636"/>
            <a:ext cx="1714512" cy="0"/>
          </a:xfrm>
          <a:prstGeom prst="straightConnector1">
            <a:avLst/>
          </a:prstGeom>
          <a:noFill/>
          <a:ln cap="flat" cmpd="sng" w="38100">
            <a:solidFill>
              <a:srgbClr val="4A7DBA"/>
            </a:solidFill>
            <a:prstDash val="solid"/>
            <a:round/>
            <a:headEnd len="sm" w="sm" type="none"/>
            <a:tailEnd len="sm" w="sm" type="none"/>
          </a:ln>
        </p:spPr>
      </p:cxnSp>
      <p:cxnSp>
        <p:nvCxnSpPr>
          <p:cNvPr id="625" name="Google Shape;625;p44"/>
          <p:cNvCxnSpPr/>
          <p:nvPr/>
        </p:nvCxnSpPr>
        <p:spPr>
          <a:xfrm rot="5400000">
            <a:off x="6429388" y="5000636"/>
            <a:ext cx="1714512" cy="0"/>
          </a:xfrm>
          <a:prstGeom prst="straightConnector1">
            <a:avLst/>
          </a:prstGeom>
          <a:noFill/>
          <a:ln cap="flat" cmpd="sng" w="38100">
            <a:solidFill>
              <a:srgbClr val="4A7DBA"/>
            </a:solidFill>
            <a:prstDash val="solid"/>
            <a:round/>
            <a:headEnd len="sm" w="sm" type="none"/>
            <a:tailEnd len="sm" w="sm" type="none"/>
          </a:ln>
        </p:spPr>
      </p:cxnSp>
      <p:cxnSp>
        <p:nvCxnSpPr>
          <p:cNvPr id="626" name="Google Shape;626;p44"/>
          <p:cNvCxnSpPr/>
          <p:nvPr/>
        </p:nvCxnSpPr>
        <p:spPr>
          <a:xfrm rot="5400000">
            <a:off x="3643306" y="5000636"/>
            <a:ext cx="1714512" cy="0"/>
          </a:xfrm>
          <a:prstGeom prst="straightConnector1">
            <a:avLst/>
          </a:prstGeom>
          <a:noFill/>
          <a:ln cap="flat" cmpd="sng" w="38100">
            <a:solidFill>
              <a:srgbClr val="4A7DBA"/>
            </a:solidFill>
            <a:prstDash val="solid"/>
            <a:round/>
            <a:headEnd len="sm" w="sm" type="none"/>
            <a:tailEnd len="sm" w="sm" type="none"/>
          </a:ln>
        </p:spPr>
      </p:cxnSp>
      <p:sp>
        <p:nvSpPr>
          <p:cNvPr id="627" name="Google Shape;627;p44"/>
          <p:cNvSpPr/>
          <p:nvPr/>
        </p:nvSpPr>
        <p:spPr>
          <a:xfrm>
            <a:off x="857224" y="5572140"/>
            <a:ext cx="1714512" cy="214314"/>
          </a:xfrm>
          <a:prstGeom prst="rect">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8" name="Google Shape;628;p44"/>
          <p:cNvSpPr/>
          <p:nvPr/>
        </p:nvSpPr>
        <p:spPr>
          <a:xfrm>
            <a:off x="1000100" y="5286388"/>
            <a:ext cx="1357322" cy="214314"/>
          </a:xfrm>
          <a:prstGeom prst="rect">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9" name="Google Shape;629;p44"/>
          <p:cNvSpPr/>
          <p:nvPr/>
        </p:nvSpPr>
        <p:spPr>
          <a:xfrm>
            <a:off x="1214414" y="5000636"/>
            <a:ext cx="1000132" cy="214314"/>
          </a:xfrm>
          <a:prstGeom prst="rect">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0" name="Google Shape;630;p44"/>
          <p:cNvSpPr/>
          <p:nvPr/>
        </p:nvSpPr>
        <p:spPr>
          <a:xfrm>
            <a:off x="1357290" y="4714884"/>
            <a:ext cx="714380" cy="214314"/>
          </a:xfrm>
          <a:prstGeom prst="rect">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1" name="Google Shape;631;p44"/>
          <p:cNvSpPr/>
          <p:nvPr/>
        </p:nvSpPr>
        <p:spPr>
          <a:xfrm>
            <a:off x="1500166" y="4429132"/>
            <a:ext cx="428628" cy="214314"/>
          </a:xfrm>
          <a:prstGeom prst="rect">
            <a:avLst/>
          </a:prstGeom>
          <a:solidFill>
            <a:srgbClr val="00B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2" name="Google Shape;632;p44"/>
          <p:cNvSpPr txBox="1"/>
          <p:nvPr/>
        </p:nvSpPr>
        <p:spPr>
          <a:xfrm>
            <a:off x="1500166" y="6215082"/>
            <a:ext cx="3706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A</a:t>
            </a:r>
            <a:endParaRPr b="1" sz="2400">
              <a:solidFill>
                <a:schemeClr val="dk1"/>
              </a:solidFill>
              <a:latin typeface="Calibri"/>
              <a:ea typeface="Calibri"/>
              <a:cs typeface="Calibri"/>
              <a:sym typeface="Calibri"/>
            </a:endParaRPr>
          </a:p>
        </p:txBody>
      </p:sp>
      <p:sp>
        <p:nvSpPr>
          <p:cNvPr id="633" name="Google Shape;633;p44"/>
          <p:cNvSpPr txBox="1"/>
          <p:nvPr/>
        </p:nvSpPr>
        <p:spPr>
          <a:xfrm>
            <a:off x="7215206" y="6215082"/>
            <a:ext cx="3481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C</a:t>
            </a:r>
            <a:endParaRPr b="1" sz="2400">
              <a:solidFill>
                <a:schemeClr val="dk1"/>
              </a:solidFill>
              <a:latin typeface="Calibri"/>
              <a:ea typeface="Calibri"/>
              <a:cs typeface="Calibri"/>
              <a:sym typeface="Calibri"/>
            </a:endParaRPr>
          </a:p>
        </p:txBody>
      </p:sp>
      <p:sp>
        <p:nvSpPr>
          <p:cNvPr id="634" name="Google Shape;634;p44"/>
          <p:cNvSpPr txBox="1"/>
          <p:nvPr/>
        </p:nvSpPr>
        <p:spPr>
          <a:xfrm>
            <a:off x="4357686" y="6215082"/>
            <a:ext cx="3706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B</a:t>
            </a:r>
            <a:endParaRPr b="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5"/>
          <p:cNvSpPr txBox="1"/>
          <p:nvPr>
            <p:ph type="title"/>
          </p:nvPr>
        </p:nvSpPr>
        <p:spPr>
          <a:xfrm>
            <a:off x="457200" y="274638"/>
            <a:ext cx="822960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600"/>
              <a:buFont typeface="Calibri"/>
              <a:buNone/>
            </a:pPr>
            <a:r>
              <a:rPr i="1" lang="en-GB" sz="2600"/>
              <a:t>Поиск рекурсивного решения задачи Ханойские башни</a:t>
            </a:r>
            <a:endParaRPr/>
          </a:p>
        </p:txBody>
      </p:sp>
      <p:sp>
        <p:nvSpPr>
          <p:cNvPr id="640" name="Google Shape;640;p45"/>
          <p:cNvSpPr txBox="1"/>
          <p:nvPr>
            <p:ph idx="1" type="body"/>
          </p:nvPr>
        </p:nvSpPr>
        <p:spPr>
          <a:xfrm>
            <a:off x="457200" y="1000108"/>
            <a:ext cx="8229600" cy="512605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None/>
            </a:pPr>
            <a:r>
              <a:rPr lang="en-GB"/>
              <a:t>1. </a:t>
            </a:r>
            <a:r>
              <a:rPr b="1" lang="en-GB"/>
              <a:t>параметризаци</a:t>
            </a:r>
            <a:r>
              <a:rPr lang="en-GB"/>
              <a:t>я:</a:t>
            </a:r>
            <a:endParaRPr/>
          </a:p>
          <a:p>
            <a:pPr indent="-342900" lvl="0" marL="342900" rtl="0" algn="l">
              <a:spcBef>
                <a:spcPts val="448"/>
              </a:spcBef>
              <a:spcAft>
                <a:spcPts val="0"/>
              </a:spcAft>
              <a:buClr>
                <a:schemeClr val="dk1"/>
              </a:buClr>
              <a:buSzPct val="100000"/>
              <a:buNone/>
            </a:pPr>
            <a:r>
              <a:rPr lang="en-GB"/>
              <a:t>	Параметры – число дисков n и стержни x (исходный), y (конечный), z (промежуточный)</a:t>
            </a:r>
            <a:endParaRPr/>
          </a:p>
          <a:p>
            <a:pPr indent="-342900" lvl="0" marL="342900" rtl="0" algn="l">
              <a:spcBef>
                <a:spcPts val="448"/>
              </a:spcBef>
              <a:spcAft>
                <a:spcPts val="0"/>
              </a:spcAft>
              <a:buClr>
                <a:schemeClr val="dk1"/>
              </a:buClr>
              <a:buSzPct val="100000"/>
              <a:buNone/>
            </a:pPr>
            <a:r>
              <a:rPr b="1" lang="en-GB"/>
              <a:t>программа</a:t>
            </a:r>
            <a:r>
              <a:rPr lang="en-GB"/>
              <a:t> </a:t>
            </a:r>
            <a:r>
              <a:rPr i="1" lang="en-GB"/>
              <a:t>Ханой</a:t>
            </a:r>
            <a:r>
              <a:rPr lang="en-GB"/>
              <a:t> (аргументы </a:t>
            </a:r>
            <a:r>
              <a:rPr i="1" lang="en-GB"/>
              <a:t>n</a:t>
            </a:r>
            <a:r>
              <a:rPr lang="en-GB"/>
              <a:t>: ЦЕЛОЕ, </a:t>
            </a:r>
            <a:r>
              <a:rPr i="1" lang="en-GB"/>
              <a:t>x</a:t>
            </a:r>
            <a:r>
              <a:rPr lang="en-GB"/>
              <a:t>,</a:t>
            </a:r>
            <a:r>
              <a:rPr i="1" lang="en-GB"/>
              <a:t>y</a:t>
            </a:r>
            <a:r>
              <a:rPr lang="en-GB"/>
              <a:t>,</a:t>
            </a:r>
            <a:r>
              <a:rPr i="1" lang="en-GB"/>
              <a:t>z</a:t>
            </a:r>
            <a:r>
              <a:rPr lang="en-GB"/>
              <a:t> : СТЕРЖНИ)</a:t>
            </a:r>
            <a:endParaRPr/>
          </a:p>
          <a:p>
            <a:pPr indent="-342900" lvl="0" marL="342900" rtl="0" algn="l">
              <a:spcBef>
                <a:spcPts val="448"/>
              </a:spcBef>
              <a:spcAft>
                <a:spcPts val="0"/>
              </a:spcAft>
              <a:buClr>
                <a:schemeClr val="dk1"/>
              </a:buClr>
              <a:buSzPct val="100000"/>
              <a:buNone/>
            </a:pPr>
            <a:r>
              <a:rPr lang="en-GB"/>
              <a:t>Решение задачи дается с помощью вызова </a:t>
            </a:r>
            <a:endParaRPr/>
          </a:p>
          <a:p>
            <a:pPr indent="-342900" lvl="0" marL="342900" rtl="0" algn="l">
              <a:spcBef>
                <a:spcPts val="448"/>
              </a:spcBef>
              <a:spcAft>
                <a:spcPts val="0"/>
              </a:spcAft>
              <a:buClr>
                <a:schemeClr val="dk1"/>
              </a:buClr>
              <a:buSzPct val="100000"/>
              <a:buNone/>
            </a:pPr>
            <a:r>
              <a:rPr lang="en-GB"/>
              <a:t>				</a:t>
            </a:r>
            <a:r>
              <a:rPr i="1" lang="en-GB"/>
              <a:t>Ханой</a:t>
            </a:r>
            <a:r>
              <a:rPr lang="en-GB"/>
              <a:t>(64, ‘A’, ‘B’, ‘C’);</a:t>
            </a:r>
            <a:endParaRPr/>
          </a:p>
          <a:p>
            <a:pPr indent="-342900" lvl="0" marL="342900" rtl="0" algn="l">
              <a:spcBef>
                <a:spcPts val="448"/>
              </a:spcBef>
              <a:spcAft>
                <a:spcPts val="0"/>
              </a:spcAft>
              <a:buClr>
                <a:schemeClr val="dk1"/>
              </a:buClr>
              <a:buSzPct val="100000"/>
              <a:buNone/>
            </a:pPr>
            <a:r>
              <a:rPr lang="en-GB"/>
              <a:t>2. </a:t>
            </a:r>
            <a:r>
              <a:rPr b="1" lang="en-GB"/>
              <a:t>поиск тривиальных случаев </a:t>
            </a:r>
            <a:r>
              <a:rPr lang="en-GB"/>
              <a:t>(n=0)</a:t>
            </a:r>
            <a:endParaRPr/>
          </a:p>
          <a:p>
            <a:pPr indent="-285750" lvl="1" marL="742950" rtl="0" algn="l">
              <a:spcBef>
                <a:spcPts val="392"/>
              </a:spcBef>
              <a:spcAft>
                <a:spcPts val="0"/>
              </a:spcAft>
              <a:buClr>
                <a:schemeClr val="dk1"/>
              </a:buClr>
              <a:buSzPct val="100000"/>
              <a:buNone/>
            </a:pPr>
            <a:r>
              <a:rPr b="1" lang="en-GB"/>
              <a:t>если </a:t>
            </a:r>
            <a:r>
              <a:rPr lang="en-GB"/>
              <a:t>n &gt; 0 </a:t>
            </a:r>
            <a:r>
              <a:rPr b="1" lang="en-GB"/>
              <a:t>то</a:t>
            </a:r>
            <a:endParaRPr/>
          </a:p>
          <a:p>
            <a:pPr indent="-285750" lvl="1" marL="742950" rtl="0" algn="l">
              <a:spcBef>
                <a:spcPts val="392"/>
              </a:spcBef>
              <a:spcAft>
                <a:spcPts val="0"/>
              </a:spcAft>
              <a:buClr>
                <a:schemeClr val="dk1"/>
              </a:buClr>
              <a:buSzPct val="100000"/>
              <a:buNone/>
            </a:pPr>
            <a:r>
              <a:rPr lang="en-GB"/>
              <a:t>	{ обработка общего случая }</a:t>
            </a:r>
            <a:endParaRPr/>
          </a:p>
          <a:p>
            <a:pPr indent="-285750" lvl="1" marL="742950" rtl="0" algn="l">
              <a:spcBef>
                <a:spcPts val="392"/>
              </a:spcBef>
              <a:spcAft>
                <a:spcPts val="0"/>
              </a:spcAft>
              <a:buClr>
                <a:schemeClr val="dk1"/>
              </a:buClr>
              <a:buSzPct val="100000"/>
              <a:buNone/>
            </a:pPr>
            <a:r>
              <a:rPr b="1" lang="en-GB"/>
              <a:t>иначе</a:t>
            </a:r>
            <a:endParaRPr/>
          </a:p>
          <a:p>
            <a:pPr indent="-285750" lvl="1" marL="742950" rtl="0" algn="l">
              <a:spcBef>
                <a:spcPts val="392"/>
              </a:spcBef>
              <a:spcAft>
                <a:spcPts val="0"/>
              </a:spcAft>
              <a:buClr>
                <a:schemeClr val="dk1"/>
              </a:buClr>
              <a:buSzPct val="100000"/>
              <a:buNone/>
            </a:pPr>
            <a:r>
              <a:rPr lang="en-GB"/>
              <a:t>	{ничего не делать}</a:t>
            </a:r>
            <a:endParaRPr/>
          </a:p>
          <a:p>
            <a:pPr indent="-342900" lvl="0" marL="342900" rtl="0" algn="l">
              <a:spcBef>
                <a:spcPts val="448"/>
              </a:spcBef>
              <a:spcAft>
                <a:spcPts val="0"/>
              </a:spcAft>
              <a:buClr>
                <a:schemeClr val="dk1"/>
              </a:buClr>
              <a:buSzPct val="100000"/>
              <a:buNone/>
            </a:pPr>
            <a:r>
              <a:rPr lang="en-GB"/>
              <a:t>3. </a:t>
            </a:r>
            <a:r>
              <a:rPr b="1" lang="en-GB"/>
              <a:t>редукция общего случая к более простому</a:t>
            </a:r>
            <a:endParaRPr/>
          </a:p>
          <a:p>
            <a:pPr indent="-342900" lvl="0" marL="342900" rtl="0" algn="l">
              <a:spcBef>
                <a:spcPts val="448"/>
              </a:spcBef>
              <a:spcAft>
                <a:spcPts val="0"/>
              </a:spcAft>
              <a:buClr>
                <a:schemeClr val="dk1"/>
              </a:buClr>
              <a:buSzPct val="100000"/>
              <a:buNone/>
            </a:pPr>
            <a:r>
              <a:rPr b="1" lang="en-GB"/>
              <a:t>	</a:t>
            </a:r>
            <a:r>
              <a:rPr i="1" lang="en-GB"/>
              <a:t>Ханой (n – 1, x, z, y);</a:t>
            </a:r>
            <a:endParaRPr/>
          </a:p>
          <a:p>
            <a:pPr indent="-342900" lvl="0" marL="342900" rtl="0" algn="l">
              <a:spcBef>
                <a:spcPts val="448"/>
              </a:spcBef>
              <a:spcAft>
                <a:spcPts val="0"/>
              </a:spcAft>
              <a:buClr>
                <a:schemeClr val="dk1"/>
              </a:buClr>
              <a:buSzPct val="100000"/>
              <a:buNone/>
            </a:pPr>
            <a:r>
              <a:rPr i="1" lang="en-GB"/>
              <a:t>	переместить(x, y);</a:t>
            </a:r>
            <a:endParaRPr/>
          </a:p>
          <a:p>
            <a:pPr indent="-342900" lvl="0" marL="342900" rtl="0" algn="l">
              <a:spcBef>
                <a:spcPts val="448"/>
              </a:spcBef>
              <a:spcAft>
                <a:spcPts val="0"/>
              </a:spcAft>
              <a:buClr>
                <a:schemeClr val="dk1"/>
              </a:buClr>
              <a:buSzPct val="100000"/>
              <a:buNone/>
            </a:pPr>
            <a:r>
              <a:rPr i="1" lang="en-GB"/>
              <a:t>	Ханой (n – 1, z, y, x);</a:t>
            </a:r>
            <a:endParaRPr i="1"/>
          </a:p>
          <a:p>
            <a:pPr indent="-342900" lvl="0" marL="342900" rtl="0" algn="l">
              <a:spcBef>
                <a:spcPts val="448"/>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6"/>
          <p:cNvSpPr txBox="1"/>
          <p:nvPr>
            <p:ph type="title"/>
          </p:nvPr>
        </p:nvSpPr>
        <p:spPr>
          <a:xfrm>
            <a:off x="457200" y="274638"/>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i="1" lang="en-GB" sz="3100"/>
              <a:t>Каково количество элементарных перемещений </a:t>
            </a:r>
            <a:r>
              <a:rPr lang="en-GB"/>
              <a:t>?</a:t>
            </a:r>
            <a:endParaRPr/>
          </a:p>
        </p:txBody>
      </p:sp>
      <p:sp>
        <p:nvSpPr>
          <p:cNvPr id="646" name="Google Shape;646;p46"/>
          <p:cNvSpPr txBox="1"/>
          <p:nvPr>
            <p:ph idx="1" type="body"/>
          </p:nvPr>
        </p:nvSpPr>
        <p:spPr>
          <a:xfrm>
            <a:off x="457200" y="928670"/>
            <a:ext cx="8229600" cy="519749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GB"/>
              <a:t>ND (0) = 0</a:t>
            </a:r>
            <a:endParaRPr/>
          </a:p>
          <a:p>
            <a:pPr indent="-342900" lvl="0" marL="342900" rtl="0" algn="l">
              <a:spcBef>
                <a:spcPts val="640"/>
              </a:spcBef>
              <a:spcAft>
                <a:spcPts val="0"/>
              </a:spcAft>
              <a:buClr>
                <a:schemeClr val="dk1"/>
              </a:buClr>
              <a:buSzPts val="3200"/>
              <a:buNone/>
            </a:pPr>
            <a:r>
              <a:rPr lang="en-GB"/>
              <a:t>ND (n) = 2 ND(n – 1 ) + 1, для n &gt; 0</a:t>
            </a:r>
            <a:endParaRPr/>
          </a:p>
          <a:p>
            <a:pPr indent="-342900" lvl="0" marL="342900" rtl="0" algn="l">
              <a:spcBef>
                <a:spcPts val="640"/>
              </a:spcBef>
              <a:spcAft>
                <a:spcPts val="0"/>
              </a:spcAft>
              <a:buClr>
                <a:schemeClr val="dk1"/>
              </a:buClr>
              <a:buSzPts val="3200"/>
              <a:buNone/>
            </a:pPr>
            <a:r>
              <a:rPr lang="en-GB"/>
              <a:t>⇒</a:t>
            </a:r>
            <a:endParaRPr/>
          </a:p>
          <a:p>
            <a:pPr indent="-342900" lvl="0" marL="342900" rtl="0" algn="l">
              <a:spcBef>
                <a:spcPts val="640"/>
              </a:spcBef>
              <a:spcAft>
                <a:spcPts val="0"/>
              </a:spcAft>
              <a:buClr>
                <a:schemeClr val="dk1"/>
              </a:buClr>
              <a:buSzPts val="3200"/>
              <a:buNone/>
            </a:pPr>
            <a:r>
              <a:rPr lang="en-GB"/>
              <a:t>ND (n) = 2</a:t>
            </a:r>
            <a:r>
              <a:rPr baseline="30000" lang="en-GB"/>
              <a:t>n</a:t>
            </a:r>
            <a:r>
              <a:rPr lang="en-GB"/>
              <a:t> – 1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GB"/>
              <a:t>2</a:t>
            </a:r>
            <a:r>
              <a:rPr baseline="30000" lang="en-GB"/>
              <a:t>64</a:t>
            </a:r>
            <a:r>
              <a:rPr lang="en-GB"/>
              <a:t> ≅ 10</a:t>
            </a:r>
            <a:r>
              <a:rPr baseline="30000" lang="en-GB"/>
              <a:t>20</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7"/>
          <p:cNvSpPr txBox="1"/>
          <p:nvPr>
            <p:ph type="title"/>
          </p:nvPr>
        </p:nvSpPr>
        <p:spPr>
          <a:xfrm>
            <a:off x="457200" y="274638"/>
            <a:ext cx="8229600" cy="3682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i="1" lang="en-GB" sz="2800"/>
              <a:t>Реализация процедур с рекурсией</a:t>
            </a:r>
            <a:endParaRPr/>
          </a:p>
        </p:txBody>
      </p:sp>
      <p:sp>
        <p:nvSpPr>
          <p:cNvPr id="652" name="Google Shape;652;p47"/>
          <p:cNvSpPr txBox="1"/>
          <p:nvPr>
            <p:ph idx="1" type="body"/>
          </p:nvPr>
        </p:nvSpPr>
        <p:spPr>
          <a:xfrm>
            <a:off x="457200" y="1000109"/>
            <a:ext cx="8229600" cy="785817"/>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None/>
            </a:pPr>
            <a:r>
              <a:rPr lang="en-GB"/>
              <a:t>В основе лежит стек.</a:t>
            </a:r>
            <a:endParaRPr/>
          </a:p>
          <a:p>
            <a:pPr indent="-342900" lvl="0" marL="342900" rtl="0" algn="l">
              <a:spcBef>
                <a:spcPts val="496"/>
              </a:spcBef>
              <a:spcAft>
                <a:spcPts val="0"/>
              </a:spcAft>
              <a:buClr>
                <a:schemeClr val="dk1"/>
              </a:buClr>
              <a:buSzPct val="100000"/>
              <a:buNone/>
            </a:pPr>
            <a:r>
              <a:rPr lang="en-GB"/>
              <a:t>Пусть выполняется процедура А. Стек выглядит так:</a:t>
            </a:r>
            <a:endParaRPr/>
          </a:p>
        </p:txBody>
      </p:sp>
      <p:sp>
        <p:nvSpPr>
          <p:cNvPr id="653" name="Google Shape;653;p47"/>
          <p:cNvSpPr/>
          <p:nvPr/>
        </p:nvSpPr>
        <p:spPr>
          <a:xfrm>
            <a:off x="3143240" y="2000240"/>
            <a:ext cx="3857652" cy="78581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Фрагмент стека для основной программы</a:t>
            </a:r>
            <a:endParaRPr/>
          </a:p>
        </p:txBody>
      </p:sp>
      <p:sp>
        <p:nvSpPr>
          <p:cNvPr id="654" name="Google Shape;654;p47"/>
          <p:cNvSpPr/>
          <p:nvPr/>
        </p:nvSpPr>
        <p:spPr>
          <a:xfrm>
            <a:off x="3143240" y="2786058"/>
            <a:ext cx="3857652" cy="78581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a:t>
            </a:r>
            <a:endParaRPr/>
          </a:p>
        </p:txBody>
      </p:sp>
      <p:sp>
        <p:nvSpPr>
          <p:cNvPr id="655" name="Google Shape;655;p47"/>
          <p:cNvSpPr/>
          <p:nvPr/>
        </p:nvSpPr>
        <p:spPr>
          <a:xfrm>
            <a:off x="3143240" y="3571876"/>
            <a:ext cx="3857652" cy="78581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Фрагмент стека для процедуры, вызвавшей А</a:t>
            </a:r>
            <a:endParaRPr/>
          </a:p>
        </p:txBody>
      </p:sp>
      <p:sp>
        <p:nvSpPr>
          <p:cNvPr id="656" name="Google Shape;656;p47"/>
          <p:cNvSpPr/>
          <p:nvPr/>
        </p:nvSpPr>
        <p:spPr>
          <a:xfrm>
            <a:off x="3143240" y="4357694"/>
            <a:ext cx="3857652" cy="78581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Фрагмент стека для этого вызова А</a:t>
            </a:r>
            <a:endParaRPr/>
          </a:p>
        </p:txBody>
      </p:sp>
      <p:sp>
        <p:nvSpPr>
          <p:cNvPr id="657" name="Google Shape;657;p47"/>
          <p:cNvSpPr txBox="1"/>
          <p:nvPr/>
        </p:nvSpPr>
        <p:spPr>
          <a:xfrm>
            <a:off x="785786" y="4714884"/>
            <a:ext cx="16427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Вершина стека</a:t>
            </a:r>
            <a:endParaRPr/>
          </a:p>
        </p:txBody>
      </p:sp>
      <p:cxnSp>
        <p:nvCxnSpPr>
          <p:cNvPr id="658" name="Google Shape;658;p47"/>
          <p:cNvCxnSpPr>
            <a:stCxn id="657" idx="3"/>
          </p:cNvCxnSpPr>
          <p:nvPr/>
        </p:nvCxnSpPr>
        <p:spPr>
          <a:xfrm flipH="1" rot="10800000">
            <a:off x="2428543" y="4857850"/>
            <a:ext cx="643200" cy="417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8"/>
          <p:cNvSpPr txBox="1"/>
          <p:nvPr>
            <p:ph type="title"/>
          </p:nvPr>
        </p:nvSpPr>
        <p:spPr>
          <a:xfrm>
            <a:off x="457200" y="274638"/>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i="1" lang="en-GB" sz="2800"/>
              <a:t>Реализация процедур с рекурсией, продолжение</a:t>
            </a:r>
            <a:endParaRPr sz="2800"/>
          </a:p>
        </p:txBody>
      </p:sp>
      <p:sp>
        <p:nvSpPr>
          <p:cNvPr id="664" name="Google Shape;664;p48"/>
          <p:cNvSpPr txBox="1"/>
          <p:nvPr>
            <p:ph idx="1" type="body"/>
          </p:nvPr>
        </p:nvSpPr>
        <p:spPr>
          <a:xfrm>
            <a:off x="457200" y="1000108"/>
            <a:ext cx="8229600" cy="5126055"/>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None/>
            </a:pPr>
            <a:r>
              <a:rPr lang="en-GB"/>
              <a:t>Если А вызывает процедуру B, то происходит следующее:</a:t>
            </a:r>
            <a:endParaRPr/>
          </a:p>
          <a:p>
            <a:pPr indent="-342900" lvl="0" marL="342900" rtl="0" algn="l">
              <a:spcBef>
                <a:spcPts val="496"/>
              </a:spcBef>
              <a:spcAft>
                <a:spcPts val="0"/>
              </a:spcAft>
              <a:buClr>
                <a:schemeClr val="dk1"/>
              </a:buClr>
              <a:buSzPct val="100000"/>
              <a:buNone/>
            </a:pPr>
            <a:r>
              <a:rPr lang="en-GB"/>
              <a:t>В вершину стека помещается фрагмент стека нужного размера. В него входят в порядке, известном процедуре В:</a:t>
            </a:r>
            <a:endParaRPr/>
          </a:p>
          <a:p>
            <a:pPr indent="-342900" lvl="0" marL="342900" rtl="0" algn="l">
              <a:spcBef>
                <a:spcPts val="496"/>
              </a:spcBef>
              <a:spcAft>
                <a:spcPts val="0"/>
              </a:spcAft>
              <a:buClr>
                <a:schemeClr val="dk1"/>
              </a:buClr>
              <a:buSzPct val="100000"/>
              <a:buChar char="•"/>
            </a:pPr>
            <a:r>
              <a:rPr lang="en-GB"/>
              <a:t>указатели фактических параметров этого вызова процедуры B,</a:t>
            </a:r>
            <a:endParaRPr/>
          </a:p>
          <a:p>
            <a:pPr indent="-342900" lvl="0" marL="342900" rtl="0" algn="l">
              <a:spcBef>
                <a:spcPts val="496"/>
              </a:spcBef>
              <a:spcAft>
                <a:spcPts val="0"/>
              </a:spcAft>
              <a:buClr>
                <a:schemeClr val="dk1"/>
              </a:buClr>
              <a:buSzPct val="100000"/>
              <a:buChar char="•"/>
            </a:pPr>
            <a:r>
              <a:rPr lang="en-GB"/>
              <a:t>пустое место для локальных переменных, участвующих в процедуре В,</a:t>
            </a:r>
            <a:endParaRPr/>
          </a:p>
          <a:p>
            <a:pPr indent="-342900" lvl="0" marL="342900" rtl="0" algn="l">
              <a:spcBef>
                <a:spcPts val="496"/>
              </a:spcBef>
              <a:spcAft>
                <a:spcPts val="0"/>
              </a:spcAft>
              <a:buClr>
                <a:schemeClr val="dk1"/>
              </a:buClr>
              <a:buSzPct val="100000"/>
              <a:buChar char="•"/>
            </a:pPr>
            <a:r>
              <a:rPr lang="en-GB"/>
              <a:t>адрес команды в процедуре А, которую нужно выполнить после того, как данный вызов В кончит работу (адрес возврата).</a:t>
            </a:r>
            <a:endParaRPr/>
          </a:p>
          <a:p>
            <a:pPr indent="-342900" lvl="0" marL="342900" rtl="0" algn="l">
              <a:spcBef>
                <a:spcPts val="496"/>
              </a:spcBef>
              <a:spcAft>
                <a:spcPts val="0"/>
              </a:spcAft>
              <a:buClr>
                <a:schemeClr val="dk1"/>
              </a:buClr>
              <a:buSzPct val="100000"/>
              <a:buChar char="•"/>
            </a:pPr>
            <a:r>
              <a:rPr lang="en-GB"/>
              <a:t>если В – функция, возвращающая некоторое значение, то во фрагмент стека для В также помещается указатель ячейки во фрагменте стека для А, в которую нужно поместить это значение (адрес значения).</a:t>
            </a:r>
            <a:endParaRPr/>
          </a:p>
          <a:p>
            <a:pPr indent="-342900" lvl="0" marL="342900" rtl="0" algn="l">
              <a:spcBef>
                <a:spcPts val="496"/>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9"/>
          <p:cNvSpPr txBox="1"/>
          <p:nvPr>
            <p:ph type="title"/>
          </p:nvPr>
        </p:nvSpPr>
        <p:spPr>
          <a:xfrm>
            <a:off x="457200" y="274638"/>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i="1" lang="en-GB" sz="2800"/>
              <a:t>Реализация процедур с рекурсией, продолжение</a:t>
            </a:r>
            <a:endParaRPr sz="2800"/>
          </a:p>
        </p:txBody>
      </p:sp>
      <p:sp>
        <p:nvSpPr>
          <p:cNvPr id="670" name="Google Shape;670;p49"/>
          <p:cNvSpPr txBox="1"/>
          <p:nvPr>
            <p:ph idx="1" type="body"/>
          </p:nvPr>
        </p:nvSpPr>
        <p:spPr>
          <a:xfrm>
            <a:off x="457200" y="928670"/>
            <a:ext cx="8229600" cy="519749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None/>
            </a:pPr>
            <a:r>
              <a:rPr lang="en-GB"/>
              <a:t>Когда процедура В кончает работу, управление передается процедуре А:</a:t>
            </a:r>
            <a:endParaRPr/>
          </a:p>
          <a:p>
            <a:pPr indent="-514350" lvl="0" marL="514350" rtl="0" algn="l">
              <a:spcBef>
                <a:spcPts val="544"/>
              </a:spcBef>
              <a:spcAft>
                <a:spcPts val="0"/>
              </a:spcAft>
              <a:buClr>
                <a:schemeClr val="dk1"/>
              </a:buClr>
              <a:buSzPct val="100000"/>
              <a:buFont typeface="Calibri"/>
              <a:buAutoNum type="alphaLcParenR"/>
            </a:pPr>
            <a:r>
              <a:rPr lang="en-GB"/>
              <a:t>адрес возврата извлекается из вершины стека, </a:t>
            </a:r>
            <a:endParaRPr/>
          </a:p>
          <a:p>
            <a:pPr indent="-514350" lvl="0" marL="514350" rtl="0" algn="l">
              <a:spcBef>
                <a:spcPts val="544"/>
              </a:spcBef>
              <a:spcAft>
                <a:spcPts val="0"/>
              </a:spcAft>
              <a:buClr>
                <a:schemeClr val="dk1"/>
              </a:buClr>
              <a:buSzPct val="100000"/>
              <a:buFont typeface="Calibri"/>
              <a:buAutoNum type="alphaLcParenR"/>
            </a:pPr>
            <a:r>
              <a:rPr lang="en-GB"/>
              <a:t>если В – функция, то значение, обозначенное выражением из return-оператора, запоминается в ячейке, предписанной адресом значения в стека,</a:t>
            </a:r>
            <a:endParaRPr/>
          </a:p>
          <a:p>
            <a:pPr indent="-514350" lvl="0" marL="514350" rtl="0" algn="l">
              <a:spcBef>
                <a:spcPts val="544"/>
              </a:spcBef>
              <a:spcAft>
                <a:spcPts val="0"/>
              </a:spcAft>
              <a:buClr>
                <a:schemeClr val="dk1"/>
              </a:buClr>
              <a:buSzPct val="100000"/>
              <a:buFont typeface="Calibri"/>
              <a:buAutoNum type="alphaLcParenR"/>
            </a:pPr>
            <a:r>
              <a:rPr lang="en-GB"/>
              <a:t>фрагмент стека процедуры В выталкивается из стека(это ставит в вершину стека фрагмент процедуры А), </a:t>
            </a:r>
            <a:endParaRPr/>
          </a:p>
          <a:p>
            <a:pPr indent="-514350" lvl="0" marL="514350" rtl="0" algn="l">
              <a:spcBef>
                <a:spcPts val="544"/>
              </a:spcBef>
              <a:spcAft>
                <a:spcPts val="0"/>
              </a:spcAft>
              <a:buClr>
                <a:schemeClr val="dk1"/>
              </a:buClr>
              <a:buSzPct val="100000"/>
              <a:buFont typeface="Calibri"/>
              <a:buAutoNum type="alphaLcParenR"/>
            </a:pPr>
            <a:r>
              <a:rPr lang="en-GB"/>
              <a:t>выполнение процедуры А возобновляется в ячейке, указанной в адресе возврата.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0"/>
          <p:cNvSpPr txBox="1"/>
          <p:nvPr>
            <p:ph type="title"/>
          </p:nvPr>
        </p:nvSpPr>
        <p:spPr>
          <a:xfrm>
            <a:off x="457200" y="274638"/>
            <a:ext cx="8229600" cy="5111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i="1" lang="en-GB" sz="2800"/>
              <a:t>Полезное видео</a:t>
            </a:r>
            <a:endParaRPr sz="2800"/>
          </a:p>
        </p:txBody>
      </p:sp>
      <p:sp>
        <p:nvSpPr>
          <p:cNvPr id="676" name="Google Shape;676;p50"/>
          <p:cNvSpPr txBox="1"/>
          <p:nvPr>
            <p:ph idx="1" type="body"/>
          </p:nvPr>
        </p:nvSpPr>
        <p:spPr>
          <a:xfrm>
            <a:off x="457200" y="928670"/>
            <a:ext cx="8229600" cy="519749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2800"/>
              <a:buNone/>
            </a:pPr>
            <a:r>
              <a:rPr lang="en-GB" sz="2800"/>
              <a:t>https://www.youtube.com/watch?v=SaUaIP6WnQg</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Рекурсия</a:t>
            </a:r>
            <a:endParaRPr/>
          </a:p>
        </p:txBody>
      </p:sp>
      <p:sp>
        <p:nvSpPr>
          <p:cNvPr id="110" name="Google Shape;110;p16"/>
          <p:cNvSpPr txBox="1"/>
          <p:nvPr>
            <p:ph idx="1" type="body"/>
          </p:nvPr>
        </p:nvSpPr>
        <p:spPr>
          <a:xfrm>
            <a:off x="428596" y="1357298"/>
            <a:ext cx="8229600" cy="828667"/>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FF0000"/>
              </a:buClr>
              <a:buSzPct val="100000"/>
              <a:buNone/>
            </a:pPr>
            <a:r>
              <a:rPr lang="en-GB">
                <a:solidFill>
                  <a:srgbClr val="FF0000"/>
                </a:solidFill>
              </a:rPr>
              <a:t>Рекурсивным</a:t>
            </a:r>
            <a:r>
              <a:rPr lang="en-GB"/>
              <a:t> называется объект, частично состоящий или определяемый с помощью самого себя.</a:t>
            </a:r>
            <a:endParaRPr/>
          </a:p>
        </p:txBody>
      </p:sp>
      <p:pic>
        <p:nvPicPr>
          <p:cNvPr descr="pic001.jpg" id="111" name="Google Shape;111;p16"/>
          <p:cNvPicPr preferRelativeResize="0"/>
          <p:nvPr/>
        </p:nvPicPr>
        <p:blipFill rotWithShape="1">
          <a:blip r:embed="rId3">
            <a:alphaModFix/>
          </a:blip>
          <a:srcRect b="0" l="0" r="0" t="0"/>
          <a:stretch/>
        </p:blipFill>
        <p:spPr>
          <a:xfrm>
            <a:off x="1428728" y="2428867"/>
            <a:ext cx="6858048" cy="42042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nvSpPr>
        <p:spPr>
          <a:xfrm>
            <a:off x="611560" y="260648"/>
            <a:ext cx="8143932" cy="642942"/>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7030A0"/>
              </a:buClr>
              <a:buSzPts val="3200"/>
              <a:buFont typeface="Calibri"/>
              <a:buNone/>
            </a:pPr>
            <a:r>
              <a:rPr b="1" i="0" lang="en-GB" sz="3200" u="none" cap="none" strike="noStrike">
                <a:solidFill>
                  <a:srgbClr val="7030A0"/>
                </a:solidFill>
                <a:latin typeface="Calibri"/>
                <a:ea typeface="Calibri"/>
                <a:cs typeface="Calibri"/>
                <a:sym typeface="Calibri"/>
              </a:rPr>
              <a:t>Рекурсивный и итерационный алгоритмы</a:t>
            </a:r>
            <a:endParaRPr b="1" i="0" sz="3200" u="none" cap="none" strike="noStrike">
              <a:solidFill>
                <a:srgbClr val="7030A0"/>
              </a:solidFill>
              <a:latin typeface="Calibri"/>
              <a:ea typeface="Calibri"/>
              <a:cs typeface="Calibri"/>
              <a:sym typeface="Calibri"/>
            </a:endParaRPr>
          </a:p>
        </p:txBody>
      </p:sp>
      <p:pic>
        <p:nvPicPr>
          <p:cNvPr descr="Good-gifts-Canvas-prints-mc-escher-hands-on-canvas-design-modern-abstract-wall-Art-for-room.jpg" id="117" name="Google Shape;117;p17"/>
          <p:cNvPicPr preferRelativeResize="0"/>
          <p:nvPr/>
        </p:nvPicPr>
        <p:blipFill rotWithShape="1">
          <a:blip r:embed="rId3">
            <a:alphaModFix/>
          </a:blip>
          <a:srcRect b="0" l="0" r="0" t="0"/>
          <a:stretch/>
        </p:blipFill>
        <p:spPr>
          <a:xfrm>
            <a:off x="254370" y="2546664"/>
            <a:ext cx="3107409" cy="2357454"/>
          </a:xfrm>
          <a:prstGeom prst="rect">
            <a:avLst/>
          </a:prstGeom>
          <a:noFill/>
          <a:ln>
            <a:noFill/>
          </a:ln>
        </p:spPr>
      </p:pic>
      <p:sp>
        <p:nvSpPr>
          <p:cNvPr id="118" name="Google Shape;118;p17"/>
          <p:cNvSpPr txBox="1"/>
          <p:nvPr/>
        </p:nvSpPr>
        <p:spPr>
          <a:xfrm>
            <a:off x="3540518" y="2475226"/>
            <a:ext cx="5357850"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GB" sz="1800" u="none" cap="none" strike="noStrike">
                <a:solidFill>
                  <a:schemeClr val="dk1"/>
                </a:solidFill>
                <a:latin typeface="Calibri"/>
                <a:ea typeface="Calibri"/>
                <a:cs typeface="Calibri"/>
                <a:sym typeface="Calibri"/>
              </a:rPr>
              <a:t>Рекурсия</a:t>
            </a:r>
            <a:r>
              <a:rPr b="0" i="0" lang="en-GB" sz="1800" u="none" cap="none" strike="noStrike">
                <a:solidFill>
                  <a:schemeClr val="dk1"/>
                </a:solidFill>
                <a:latin typeface="Calibri"/>
                <a:ea typeface="Calibri"/>
                <a:cs typeface="Calibri"/>
                <a:sym typeface="Calibri"/>
              </a:rPr>
              <a:t> — определение, описание, изображение какого-либо объекта или процесса внутри самого этого объекта или процесса, то есть ситуация, когда объект является частью самого себя.</a:t>
            </a:r>
            <a:endParaRPr/>
          </a:p>
          <a:p>
            <a:pPr indent="0" lvl="0" marL="0" marR="0" rtl="0" algn="just">
              <a:spcBef>
                <a:spcPts val="0"/>
              </a:spcBef>
              <a:spcAft>
                <a:spcPts val="0"/>
              </a:spcAft>
              <a:buNone/>
            </a:pPr>
            <a:r>
              <a:rPr b="1" i="0" lang="en-GB" sz="1800" u="none" cap="none" strike="noStrike">
                <a:solidFill>
                  <a:schemeClr val="dk1"/>
                </a:solidFill>
                <a:latin typeface="Calibri"/>
                <a:ea typeface="Calibri"/>
                <a:cs typeface="Calibri"/>
                <a:sym typeface="Calibri"/>
              </a:rPr>
              <a:t>Рекурсия </a:t>
            </a:r>
            <a:r>
              <a:rPr b="0" i="0" lang="en-GB" sz="1800" u="none" cap="none" strike="noStrike">
                <a:solidFill>
                  <a:schemeClr val="dk1"/>
                </a:solidFill>
                <a:latin typeface="Calibri"/>
                <a:ea typeface="Calibri"/>
                <a:cs typeface="Calibri"/>
                <a:sym typeface="Calibri"/>
              </a:rPr>
              <a:t>— это такой способ организации обработки данных, при котором программа вызывает сама себя непосредственно, либо с помощью других программ. Рекурсивный алгоритм выражает неизвестное через известное.</a:t>
            </a:r>
            <a:endParaRPr/>
          </a:p>
        </p:txBody>
      </p:sp>
      <p:sp>
        <p:nvSpPr>
          <p:cNvPr id="119" name="Google Shape;119;p17"/>
          <p:cNvSpPr txBox="1"/>
          <p:nvPr/>
        </p:nvSpPr>
        <p:spPr>
          <a:xfrm>
            <a:off x="254370" y="1617970"/>
            <a:ext cx="85725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800" u="none" cap="none" strike="noStrike">
                <a:solidFill>
                  <a:schemeClr val="dk1"/>
                </a:solidFill>
                <a:latin typeface="Calibri"/>
                <a:ea typeface="Calibri"/>
                <a:cs typeface="Calibri"/>
                <a:sym typeface="Calibri"/>
              </a:rPr>
              <a:t>Итерация </a:t>
            </a:r>
            <a:r>
              <a:rPr b="0" i="0" lang="en-GB" sz="1800" u="none" cap="none" strike="noStrike">
                <a:solidFill>
                  <a:schemeClr val="dk1"/>
                </a:solidFill>
                <a:latin typeface="Calibri"/>
                <a:ea typeface="Calibri"/>
                <a:cs typeface="Calibri"/>
                <a:sym typeface="Calibri"/>
              </a:rPr>
              <a:t>— это способ организации обработки данных, при котором определенные действия повторяются многократно, не приводя при этом к вызовам самих себя..</a:t>
            </a:r>
            <a:endParaRPr/>
          </a:p>
        </p:txBody>
      </p:sp>
      <p:sp>
        <p:nvSpPr>
          <p:cNvPr id="120" name="Google Shape;120;p17"/>
          <p:cNvSpPr txBox="1"/>
          <p:nvPr/>
        </p:nvSpPr>
        <p:spPr>
          <a:xfrm>
            <a:off x="325808" y="1046466"/>
            <a:ext cx="82868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Итерация (лат. iteratio — повторяю).            Рекурсия (лат.  recursio - возвращение) </a:t>
            </a:r>
            <a:endParaRPr/>
          </a:p>
        </p:txBody>
      </p:sp>
      <p:sp>
        <p:nvSpPr>
          <p:cNvPr id="121" name="Google Shape;121;p17"/>
          <p:cNvSpPr txBox="1"/>
          <p:nvPr/>
        </p:nvSpPr>
        <p:spPr>
          <a:xfrm>
            <a:off x="254370" y="5261308"/>
            <a:ext cx="8643998"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1800">
                <a:solidFill>
                  <a:schemeClr val="dk1"/>
                </a:solidFill>
                <a:latin typeface="Calibri"/>
                <a:ea typeface="Calibri"/>
                <a:cs typeface="Calibri"/>
                <a:sym typeface="Calibri"/>
              </a:rPr>
              <a:t>Рекурсия и итерация в некотором смысле противоположны. Рекурсия решает задачу от сложного к простому, итерация - от простого к сложному. Рекурсивный алгоритм выражает сложный объект через более простой (более простые) такого же типа. Итеративный алгоритма описывает процесс строительства, начиная с мелких деталей.</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457200" y="-117735"/>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Рекурсия</a:t>
            </a:r>
            <a:endParaRPr/>
          </a:p>
        </p:txBody>
      </p:sp>
      <p:sp>
        <p:nvSpPr>
          <p:cNvPr id="127" name="Google Shape;127;p18"/>
          <p:cNvSpPr txBox="1"/>
          <p:nvPr>
            <p:ph idx="1" type="body"/>
          </p:nvPr>
        </p:nvSpPr>
        <p:spPr>
          <a:xfrm>
            <a:off x="603371" y="4765105"/>
            <a:ext cx="8229600" cy="1845674"/>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rgbClr val="FF0000"/>
              </a:buClr>
              <a:buSzPct val="100000"/>
              <a:buNone/>
            </a:pPr>
            <a:r>
              <a:rPr lang="en-GB">
                <a:solidFill>
                  <a:srgbClr val="FF0000"/>
                </a:solidFill>
              </a:rPr>
              <a:t>Рекурсивным</a:t>
            </a:r>
            <a:r>
              <a:rPr lang="en-GB"/>
              <a:t> называется объект, частично состоящий или определяемый с помощью самого себя.</a:t>
            </a:r>
            <a:endParaRPr/>
          </a:p>
          <a:p>
            <a:pPr indent="0" lvl="0" marL="0" rtl="0" algn="just">
              <a:spcBef>
                <a:spcPts val="544"/>
              </a:spcBef>
              <a:spcAft>
                <a:spcPts val="0"/>
              </a:spcAft>
              <a:buClr>
                <a:schemeClr val="dk1"/>
              </a:buClr>
              <a:buSzPct val="100000"/>
              <a:buNone/>
            </a:pPr>
            <a:r>
              <a:rPr lang="en-GB"/>
              <a:t>Рекурсивная программа позволяет описать повторяющееся вычисление без явных повторений частей программы и использования циклов.</a:t>
            </a:r>
            <a:endParaRPr/>
          </a:p>
          <a:p>
            <a:pPr indent="0" lvl="0" marL="0" rtl="0" algn="just">
              <a:spcBef>
                <a:spcPts val="544"/>
              </a:spcBef>
              <a:spcAft>
                <a:spcPts val="0"/>
              </a:spcAft>
              <a:buClr>
                <a:schemeClr val="dk1"/>
              </a:buClr>
              <a:buSzPct val="100000"/>
              <a:buNone/>
            </a:pPr>
            <a:r>
              <a:t/>
            </a:r>
            <a:endParaRPr/>
          </a:p>
          <a:p>
            <a:pPr indent="0" lvl="0" marL="0" rtl="0" algn="just">
              <a:spcBef>
                <a:spcPts val="544"/>
              </a:spcBef>
              <a:spcAft>
                <a:spcPts val="0"/>
              </a:spcAft>
              <a:buClr>
                <a:schemeClr val="dk1"/>
              </a:buClr>
              <a:buSzPct val="100000"/>
              <a:buNone/>
            </a:pPr>
            <a:r>
              <a:t/>
            </a:r>
            <a:endParaRPr/>
          </a:p>
        </p:txBody>
      </p:sp>
      <p:sp>
        <p:nvSpPr>
          <p:cNvPr id="128" name="Google Shape;128;p18"/>
          <p:cNvSpPr txBox="1"/>
          <p:nvPr/>
        </p:nvSpPr>
        <p:spPr>
          <a:xfrm>
            <a:off x="457200" y="1139102"/>
            <a:ext cx="8055895" cy="3553044"/>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marR="0" rtl="0" algn="just">
              <a:spcBef>
                <a:spcPts val="0"/>
              </a:spcBef>
              <a:spcAft>
                <a:spcPts val="0"/>
              </a:spcAft>
              <a:buClr>
                <a:schemeClr val="dk1"/>
              </a:buClr>
              <a:buSzPct val="100000"/>
              <a:buFont typeface="Arial"/>
              <a:buChar char="•"/>
            </a:pPr>
            <a:r>
              <a:rPr lang="en-GB" sz="3200">
                <a:solidFill>
                  <a:schemeClr val="dk1"/>
                </a:solidFill>
                <a:latin typeface="Calibri"/>
                <a:ea typeface="Calibri"/>
                <a:cs typeface="Calibri"/>
                <a:sym typeface="Calibri"/>
              </a:rPr>
              <a:t>Рекурсия (от лат. recursio — возвращение) - это способ организации вычислительного процесса, при котором функция в ходе выполнения обращается к самой себе непосредственно или косвенно</a:t>
            </a:r>
            <a:endParaRPr/>
          </a:p>
          <a:p>
            <a:pPr indent="-342900" lvl="0" marL="342900" marR="0" rtl="0" algn="l">
              <a:spcBef>
                <a:spcPts val="544"/>
              </a:spcBef>
              <a:spcAft>
                <a:spcPts val="0"/>
              </a:spcAft>
              <a:buClr>
                <a:schemeClr val="dk1"/>
              </a:buClr>
              <a:buSzPct val="100000"/>
              <a:buFont typeface="Arial"/>
              <a:buChar char="•"/>
            </a:pPr>
            <a:r>
              <a:rPr lang="en-GB" sz="3200">
                <a:solidFill>
                  <a:schemeClr val="dk1"/>
                </a:solidFill>
                <a:latin typeface="Calibri"/>
                <a:ea typeface="Calibri"/>
                <a:cs typeface="Calibri"/>
                <a:sym typeface="Calibri"/>
              </a:rPr>
              <a:t>Прямая рекурсия – функция вызывает саму себя;</a:t>
            </a:r>
            <a:endParaRPr/>
          </a:p>
          <a:p>
            <a:pPr indent="-342900" lvl="0" marL="342900" marR="0" rtl="0" algn="l">
              <a:spcBef>
                <a:spcPts val="544"/>
              </a:spcBef>
              <a:spcAft>
                <a:spcPts val="0"/>
              </a:spcAft>
              <a:buClr>
                <a:schemeClr val="dk1"/>
              </a:buClr>
              <a:buSzPct val="100000"/>
              <a:buFont typeface="Arial"/>
              <a:buChar char="•"/>
            </a:pPr>
            <a:r>
              <a:rPr lang="en-GB" sz="3200">
                <a:solidFill>
                  <a:schemeClr val="dk1"/>
                </a:solidFill>
                <a:latin typeface="Calibri"/>
                <a:ea typeface="Calibri"/>
                <a:cs typeface="Calibri"/>
                <a:sym typeface="Calibri"/>
              </a:rPr>
              <a:t>Косвенная рекурсия – функция F1 вызывает функцию F2, 			   которая вызывает F1</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39552" y="188640"/>
            <a:ext cx="8229600" cy="5040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GB" sz="4000"/>
              <a:t>Рекурсивные объекты в природе</a:t>
            </a:r>
            <a:endParaRPr/>
          </a:p>
        </p:txBody>
      </p:sp>
      <p:pic>
        <p:nvPicPr>
          <p:cNvPr descr="aaa.gif" id="134" name="Google Shape;134;p19"/>
          <p:cNvPicPr preferRelativeResize="0"/>
          <p:nvPr>
            <p:ph idx="1" type="body"/>
          </p:nvPr>
        </p:nvPicPr>
        <p:blipFill rotWithShape="1">
          <a:blip r:embed="rId3">
            <a:alphaModFix/>
          </a:blip>
          <a:srcRect b="0" l="0" r="0" t="0"/>
          <a:stretch/>
        </p:blipFill>
        <p:spPr>
          <a:xfrm>
            <a:off x="3491880" y="836712"/>
            <a:ext cx="2305812" cy="2281160"/>
          </a:xfrm>
          <a:prstGeom prst="rect">
            <a:avLst/>
          </a:prstGeom>
          <a:noFill/>
          <a:ln>
            <a:noFill/>
          </a:ln>
        </p:spPr>
      </p:pic>
      <p:pic>
        <p:nvPicPr>
          <p:cNvPr id="135" name="Google Shape;135;p19"/>
          <p:cNvPicPr preferRelativeResize="0"/>
          <p:nvPr/>
        </p:nvPicPr>
        <p:blipFill rotWithShape="1">
          <a:blip r:embed="rId4">
            <a:alphaModFix/>
          </a:blip>
          <a:srcRect b="0" l="0" r="0" t="0"/>
          <a:stretch/>
        </p:blipFill>
        <p:spPr>
          <a:xfrm>
            <a:off x="5940152" y="764704"/>
            <a:ext cx="3007284" cy="2918560"/>
          </a:xfrm>
          <a:prstGeom prst="rect">
            <a:avLst/>
          </a:prstGeom>
          <a:noFill/>
          <a:ln>
            <a:noFill/>
          </a:ln>
        </p:spPr>
      </p:pic>
      <p:pic>
        <p:nvPicPr>
          <p:cNvPr id="136" name="Google Shape;136;p19"/>
          <p:cNvPicPr preferRelativeResize="0"/>
          <p:nvPr/>
        </p:nvPicPr>
        <p:blipFill rotWithShape="1">
          <a:blip r:embed="rId5">
            <a:alphaModFix/>
          </a:blip>
          <a:srcRect b="0" l="0" r="0" t="0"/>
          <a:stretch/>
        </p:blipFill>
        <p:spPr>
          <a:xfrm>
            <a:off x="179512" y="836712"/>
            <a:ext cx="3072341" cy="2304257"/>
          </a:xfrm>
          <a:prstGeom prst="rect">
            <a:avLst/>
          </a:prstGeom>
          <a:noFill/>
          <a:ln>
            <a:noFill/>
          </a:ln>
        </p:spPr>
      </p:pic>
      <p:pic>
        <p:nvPicPr>
          <p:cNvPr id="137" name="Google Shape;137;p19"/>
          <p:cNvPicPr preferRelativeResize="0"/>
          <p:nvPr/>
        </p:nvPicPr>
        <p:blipFill rotWithShape="1">
          <a:blip r:embed="rId6">
            <a:alphaModFix/>
          </a:blip>
          <a:srcRect b="0" l="0" r="0" t="0"/>
          <a:stretch/>
        </p:blipFill>
        <p:spPr>
          <a:xfrm>
            <a:off x="251519" y="3212976"/>
            <a:ext cx="6408713" cy="3379594"/>
          </a:xfrm>
          <a:prstGeom prst="rect">
            <a:avLst/>
          </a:prstGeom>
          <a:noFill/>
          <a:ln>
            <a:noFill/>
          </a:ln>
        </p:spPr>
      </p:pic>
      <p:pic>
        <p:nvPicPr>
          <p:cNvPr descr="Безымянный.png" id="138" name="Google Shape;138;p19"/>
          <p:cNvPicPr preferRelativeResize="0"/>
          <p:nvPr/>
        </p:nvPicPr>
        <p:blipFill rotWithShape="1">
          <a:blip r:embed="rId7">
            <a:alphaModFix/>
          </a:blip>
          <a:srcRect b="0" l="0" r="0" t="0"/>
          <a:stretch/>
        </p:blipFill>
        <p:spPr>
          <a:xfrm>
            <a:off x="6948264" y="4221088"/>
            <a:ext cx="1872208" cy="17714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539552" y="188640"/>
            <a:ext cx="8229600" cy="5040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GB" sz="4000"/>
              <a:t>Рекурсивные объекты в природе</a:t>
            </a:r>
            <a:endParaRPr/>
          </a:p>
        </p:txBody>
      </p:sp>
      <p:sp>
        <p:nvSpPr>
          <p:cNvPr id="144" name="Google Shape;144;p20"/>
          <p:cNvSpPr txBox="1"/>
          <p:nvPr/>
        </p:nvSpPr>
        <p:spPr>
          <a:xfrm>
            <a:off x="457200" y="828154"/>
            <a:ext cx="8229600" cy="1312862"/>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2800"/>
              <a:buFont typeface="Calibri"/>
              <a:buNone/>
            </a:pPr>
            <a:r>
              <a:rPr lang="en-GB" sz="2800">
                <a:solidFill>
                  <a:schemeClr val="dk1"/>
                </a:solidFill>
                <a:latin typeface="Calibri"/>
                <a:ea typeface="Calibri"/>
                <a:cs typeface="Calibri"/>
                <a:sym typeface="Calibri"/>
              </a:rPr>
              <a:t>Фрактальная форма подвида цветной капусты</a:t>
            </a:r>
            <a:endParaRPr sz="2800">
              <a:solidFill>
                <a:schemeClr val="dk1"/>
              </a:solidFill>
              <a:latin typeface="Calibri"/>
              <a:ea typeface="Calibri"/>
              <a:cs typeface="Calibri"/>
              <a:sym typeface="Calibri"/>
            </a:endParaRPr>
          </a:p>
        </p:txBody>
      </p:sp>
      <p:pic>
        <p:nvPicPr>
          <p:cNvPr id="145" name="Google Shape;145;p20">
            <a:hlinkClick r:id="rId3"/>
          </p:cNvPr>
          <p:cNvPicPr preferRelativeResize="0"/>
          <p:nvPr/>
        </p:nvPicPr>
        <p:blipFill rotWithShape="1">
          <a:blip r:embed="rId4">
            <a:alphaModFix/>
          </a:blip>
          <a:srcRect b="0" l="0" r="0" t="0"/>
          <a:stretch/>
        </p:blipFill>
        <p:spPr>
          <a:xfrm>
            <a:off x="250825" y="2133600"/>
            <a:ext cx="5616575" cy="4222750"/>
          </a:xfrm>
          <a:prstGeom prst="rect">
            <a:avLst/>
          </a:prstGeom>
          <a:noFill/>
          <a:ln>
            <a:noFill/>
          </a:ln>
        </p:spPr>
      </p:pic>
      <p:sp>
        <p:nvSpPr>
          <p:cNvPr id="146" name="Google Shape;146;p20"/>
          <p:cNvSpPr txBox="1"/>
          <p:nvPr/>
        </p:nvSpPr>
        <p:spPr>
          <a:xfrm>
            <a:off x="6084888" y="2276475"/>
            <a:ext cx="2808287" cy="3111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None/>
            </a:pPr>
            <a:r>
              <a:rPr b="1" lang="en-GB" sz="1800">
                <a:solidFill>
                  <a:srgbClr val="000000"/>
                </a:solidFill>
                <a:latin typeface="Arial"/>
                <a:ea typeface="Arial"/>
                <a:cs typeface="Arial"/>
                <a:sym typeface="Arial"/>
              </a:rPr>
              <a:t>Фрактал</a:t>
            </a:r>
            <a:r>
              <a:rPr lang="en-GB" sz="1800">
                <a:solidFill>
                  <a:srgbClr val="000000"/>
                </a:solidFill>
                <a:latin typeface="Arial"/>
                <a:ea typeface="Arial"/>
                <a:cs typeface="Arial"/>
                <a:sym typeface="Arial"/>
              </a:rPr>
              <a:t> (лат. </a:t>
            </a:r>
            <a:r>
              <a:rPr i="1" lang="en-GB" sz="1800">
                <a:solidFill>
                  <a:srgbClr val="000000"/>
                </a:solidFill>
                <a:latin typeface="Arial"/>
                <a:ea typeface="Arial"/>
                <a:cs typeface="Arial"/>
                <a:sym typeface="Arial"/>
              </a:rPr>
              <a:t>fractus</a:t>
            </a:r>
            <a:r>
              <a:rPr lang="en-GB" sz="1800">
                <a:solidFill>
                  <a:srgbClr val="000000"/>
                </a:solidFill>
                <a:latin typeface="Arial"/>
                <a:ea typeface="Arial"/>
                <a:cs typeface="Arial"/>
                <a:sym typeface="Arial"/>
              </a:rPr>
              <a:t> — дробленый) — термин, означающий геометрическую, обладающую свойством самоподобия, то есть составленную из нескольких частей, каждая из которых подобна всей фигуре целиком.</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3000"/>
                                        <p:tgtEl>
                                          <p:spTgt spid="145"/>
                                        </p:tgtEl>
                                        <p:attrNameLst>
                                          <p:attrName>ppt_w</p:attrName>
                                        </p:attrNameLst>
                                      </p:cBhvr>
                                      <p:tavLst>
                                        <p:tav fmla="" tm="0">
                                          <p:val>
                                            <p:strVal val="0"/>
                                          </p:val>
                                        </p:tav>
                                        <p:tav fmla="" tm="100000">
                                          <p:val>
                                            <p:strVal val="#ppt_w"/>
                                          </p:val>
                                        </p:tav>
                                      </p:tavLst>
                                    </p:anim>
                                    <p:anim calcmode="lin" valueType="num">
                                      <p:cBhvr additive="base">
                                        <p:cTn dur="3000"/>
                                        <p:tgtEl>
                                          <p:spTgt spid="14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539552" y="188640"/>
            <a:ext cx="8229600" cy="5040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GB" sz="4000"/>
              <a:t>Рекурсивные объекты в природе</a:t>
            </a:r>
            <a:endParaRPr/>
          </a:p>
        </p:txBody>
      </p:sp>
      <p:pic>
        <p:nvPicPr>
          <p:cNvPr id="152" name="Google Shape;152;p21"/>
          <p:cNvPicPr preferRelativeResize="0"/>
          <p:nvPr/>
        </p:nvPicPr>
        <p:blipFill rotWithShape="1">
          <a:blip r:embed="rId3">
            <a:alphaModFix/>
          </a:blip>
          <a:srcRect b="0" l="0" r="0" t="0"/>
          <a:stretch/>
        </p:blipFill>
        <p:spPr>
          <a:xfrm>
            <a:off x="179512" y="620688"/>
            <a:ext cx="2958384" cy="3249935"/>
          </a:xfrm>
          <a:prstGeom prst="rect">
            <a:avLst/>
          </a:prstGeom>
          <a:noFill/>
          <a:ln>
            <a:noFill/>
          </a:ln>
        </p:spPr>
      </p:pic>
      <p:pic>
        <p:nvPicPr>
          <p:cNvPr descr="Безымянный.png" id="153" name="Google Shape;153;p21"/>
          <p:cNvPicPr preferRelativeResize="0"/>
          <p:nvPr/>
        </p:nvPicPr>
        <p:blipFill rotWithShape="1">
          <a:blip r:embed="rId4">
            <a:alphaModFix/>
          </a:blip>
          <a:srcRect b="0" l="0" r="0" t="0"/>
          <a:stretch/>
        </p:blipFill>
        <p:spPr>
          <a:xfrm>
            <a:off x="2843808" y="3212976"/>
            <a:ext cx="2304256" cy="2177862"/>
          </a:xfrm>
          <a:prstGeom prst="rect">
            <a:avLst/>
          </a:prstGeom>
          <a:noFill/>
          <a:ln>
            <a:noFill/>
          </a:ln>
        </p:spPr>
      </p:pic>
      <p:pic>
        <p:nvPicPr>
          <p:cNvPr descr="Безымянный.png" id="154" name="Google Shape;154;p21"/>
          <p:cNvPicPr preferRelativeResize="0"/>
          <p:nvPr/>
        </p:nvPicPr>
        <p:blipFill rotWithShape="1">
          <a:blip r:embed="rId5">
            <a:alphaModFix/>
          </a:blip>
          <a:srcRect b="0" l="0" r="0" t="0"/>
          <a:stretch/>
        </p:blipFill>
        <p:spPr>
          <a:xfrm>
            <a:off x="683568" y="4293096"/>
            <a:ext cx="1981200" cy="1973580"/>
          </a:xfrm>
          <a:prstGeom prst="rect">
            <a:avLst/>
          </a:prstGeom>
          <a:noFill/>
          <a:ln>
            <a:noFill/>
          </a:ln>
        </p:spPr>
      </p:pic>
      <p:pic>
        <p:nvPicPr>
          <p:cNvPr id="155" name="Google Shape;155;p21"/>
          <p:cNvPicPr preferRelativeResize="0"/>
          <p:nvPr/>
        </p:nvPicPr>
        <p:blipFill rotWithShape="1">
          <a:blip r:embed="rId6">
            <a:alphaModFix/>
          </a:blip>
          <a:srcRect b="0" l="0" r="0" t="0"/>
          <a:stretch/>
        </p:blipFill>
        <p:spPr>
          <a:xfrm>
            <a:off x="5960864" y="3571459"/>
            <a:ext cx="2808288" cy="2736850"/>
          </a:xfrm>
          <a:prstGeom prst="rect">
            <a:avLst/>
          </a:prstGeom>
          <a:noFill/>
          <a:ln>
            <a:noFill/>
          </a:ln>
        </p:spPr>
      </p:pic>
      <p:sp>
        <p:nvSpPr>
          <p:cNvPr id="156" name="Google Shape;156;p21"/>
          <p:cNvSpPr/>
          <p:nvPr/>
        </p:nvSpPr>
        <p:spPr>
          <a:xfrm>
            <a:off x="6434764" y="2951657"/>
            <a:ext cx="252028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alibri"/>
                <a:ea typeface="Calibri"/>
                <a:cs typeface="Calibri"/>
                <a:sym typeface="Calibri"/>
              </a:rPr>
              <a:t>кривая Минковского</a:t>
            </a:r>
            <a:endParaRPr b="1" sz="1800">
              <a:solidFill>
                <a:schemeClr val="dk1"/>
              </a:solidFill>
              <a:latin typeface="Calibri"/>
              <a:ea typeface="Calibri"/>
              <a:cs typeface="Calibri"/>
              <a:sym typeface="Calibri"/>
            </a:endParaRPr>
          </a:p>
        </p:txBody>
      </p:sp>
      <p:pic>
        <p:nvPicPr>
          <p:cNvPr id="157" name="Google Shape;157;p21"/>
          <p:cNvPicPr preferRelativeResize="0"/>
          <p:nvPr/>
        </p:nvPicPr>
        <p:blipFill rotWithShape="1">
          <a:blip r:embed="rId7">
            <a:alphaModFix/>
          </a:blip>
          <a:srcRect b="0" l="0" r="0" t="0"/>
          <a:stretch/>
        </p:blipFill>
        <p:spPr>
          <a:xfrm>
            <a:off x="3535965" y="831117"/>
            <a:ext cx="4940282" cy="17281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