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embeddedFontLs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ADF23B-09D6-4817-A5EB-3C0EA6508418}">
  <a:tblStyle styleId="{7CADF23B-09D6-4817-A5EB-3C0EA6508418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GillSans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0" name="Google Shape;33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2" name="Google Shape;37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B3A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539750" y="115888"/>
            <a:ext cx="8101013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203"/>
              </a:buClr>
              <a:buSzPts val="4000"/>
              <a:buFont typeface="Gill Sans"/>
              <a:buNone/>
            </a:pPr>
            <a:r>
              <a:rPr b="1" lang="ru-RU" sz="4000">
                <a:solidFill>
                  <a:srgbClr val="703203"/>
                </a:solidFill>
              </a:rPr>
              <a:t>    </a:t>
            </a:r>
            <a:r>
              <a:rPr b="1" lang="ru-RU" sz="4000">
                <a:solidFill>
                  <a:srgbClr val="7032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Лекция 6 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1630363" y="2133600"/>
            <a:ext cx="7189787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ru-RU" sz="2400">
                <a:solidFill>
                  <a:srgbClr val="0000FF"/>
                </a:solidFill>
              </a:rPr>
              <a:t> </a:t>
            </a:r>
            <a:r>
              <a:rPr b="1" lang="ru-RU" sz="2800">
                <a:solidFill>
                  <a:srgbClr val="7032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Перестановки</a:t>
            </a:r>
            <a:endParaRPr b="1" sz="2800">
              <a:solidFill>
                <a:srgbClr val="70320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b="1" sz="2400">
              <a:solidFill>
                <a:srgbClr val="70320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000101" y="214290"/>
            <a:ext cx="7786742" cy="59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Calibri"/>
              <a:buNone/>
            </a:pP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Инверсионный метод поиска всех перестановок 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000100" y="1000108"/>
            <a:ext cx="800735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Таблица инверсий однозначно определяет перестановку и каждая перестановка имеет только одну таблицу инверсий (ТИ).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Следовательно, если мы сумеем перебрать все таблицы инверсий, то с помощью алгоритмов П1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или П2 сможем по ним восстановить все перестановки.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Рассмотрим таблицу инверсий как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-значное число в такой необычной «системе счисления»: количество цифр, которое можно использовать в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-м разряде (с конца, начиная с 0) равно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i.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Возьмем «минимальную» («нулевую») таблицу и будем последовательно прибавлять к ней, как к числу в нашей с.с., единицу, пользуясь, например, алгоритмом сложения с переносом для многоразрядных чисел, модифицированным для нашей «системы счисления». Последовательно получим все ТИ и для каждой восстановим перестановку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435608" y="274638"/>
            <a:ext cx="749808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ru-RU"/>
              <a:t>Генерация таблиц инверсии</a:t>
            </a:r>
            <a:endParaRPr/>
          </a:p>
        </p:txBody>
      </p:sp>
      <p:graphicFrame>
        <p:nvGraphicFramePr>
          <p:cNvPr id="210" name="Google Shape;210;p23"/>
          <p:cNvGraphicFramePr/>
          <p:nvPr/>
        </p:nvGraphicFramePr>
        <p:xfrm>
          <a:off x="1435100" y="1052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{7CADF23B-09D6-4817-A5EB-3C0EA6508418}</a:tableStyleId>
              </a:tblPr>
              <a:tblGrid>
                <a:gridCol w="870275"/>
                <a:gridCol w="870275"/>
                <a:gridCol w="870275"/>
                <a:gridCol w="870275"/>
                <a:gridCol w="870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1" name="Google Shape;211;p23"/>
          <p:cNvSpPr txBox="1"/>
          <p:nvPr/>
        </p:nvSpPr>
        <p:spPr>
          <a:xfrm>
            <a:off x="3428992" y="18194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5214942" y="1819490"/>
            <a:ext cx="285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785918" y="18194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2571736" y="18194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4286248" y="21766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5214942" y="21766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1785918" y="21766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2571736" y="33196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2571736" y="21766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3428992" y="21766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4286248" y="18194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2571736" y="367687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4304188" y="546282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4357686" y="33196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3464711" y="253387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4286248" y="253387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2506863" y="546282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3500430" y="32482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3500430" y="28910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3500430" y="58914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5214942" y="32482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1785918" y="28910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3" name="Google Shape;233;p23"/>
          <p:cNvSpPr txBox="1"/>
          <p:nvPr/>
        </p:nvSpPr>
        <p:spPr>
          <a:xfrm>
            <a:off x="2571736" y="28910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4357686" y="28910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5214942" y="28910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1785918" y="253387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2571736" y="253387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5214942" y="253387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5214942" y="58914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1785918" y="510563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4357686" y="510563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5214942" y="510563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1785918" y="474844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1785918" y="367687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3500430" y="367687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4357686" y="367687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5214942" y="367687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1785918" y="33196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5214942" y="474844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1785918" y="439125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4357686" y="439125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5214942" y="439125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1785918" y="40340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3500430" y="40340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5214942" y="40340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5150069" y="546282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4357686" y="58914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2571736" y="510563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2571736" y="474844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3500430" y="474844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4357686" y="474844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2571736" y="439125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3" name="Google Shape;263;p23"/>
          <p:cNvSpPr txBox="1"/>
          <p:nvPr/>
        </p:nvSpPr>
        <p:spPr>
          <a:xfrm>
            <a:off x="3500430" y="439125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2571736" y="40340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4357686" y="40340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3500430" y="546282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67" name="Google Shape;267;p23"/>
          <p:cNvSpPr txBox="1"/>
          <p:nvPr/>
        </p:nvSpPr>
        <p:spPr>
          <a:xfrm>
            <a:off x="1716568" y="549346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68" name="Google Shape;268;p23"/>
          <p:cNvSpPr txBox="1"/>
          <p:nvPr/>
        </p:nvSpPr>
        <p:spPr>
          <a:xfrm>
            <a:off x="1785918" y="58914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69" name="Google Shape;269;p23"/>
          <p:cNvSpPr txBox="1"/>
          <p:nvPr/>
        </p:nvSpPr>
        <p:spPr>
          <a:xfrm>
            <a:off x="2643174" y="58914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70" name="Google Shape;270;p23"/>
          <p:cNvSpPr txBox="1"/>
          <p:nvPr/>
        </p:nvSpPr>
        <p:spPr>
          <a:xfrm>
            <a:off x="3500430" y="512413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1" name="Google Shape;271;p23"/>
          <p:cNvSpPr txBox="1"/>
          <p:nvPr/>
        </p:nvSpPr>
        <p:spPr>
          <a:xfrm>
            <a:off x="6143636" y="1462300"/>
            <a:ext cx="1000132" cy="5142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0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1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2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3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4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5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6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7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8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9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10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119</a:t>
            </a:r>
            <a:endParaRPr/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1142976" y="142852"/>
            <a:ext cx="749808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ru-RU" sz="3600"/>
              <a:t>Алгоритм И1: </a:t>
            </a:r>
            <a:br>
              <a:rPr b="1" lang="ru-RU"/>
            </a:br>
            <a:r>
              <a:rPr b="1" lang="ru-RU" sz="3100"/>
              <a:t>нахождение следующей таблицы инверсий</a:t>
            </a:r>
            <a:endParaRPr/>
          </a:p>
        </p:txBody>
      </p:sp>
      <p:sp>
        <p:nvSpPr>
          <p:cNvPr id="277" name="Google Shape;277;p24"/>
          <p:cNvSpPr txBox="1"/>
          <p:nvPr>
            <p:ph idx="1" type="body"/>
          </p:nvPr>
        </p:nvSpPr>
        <p:spPr>
          <a:xfrm>
            <a:off x="1071538" y="1071546"/>
            <a:ext cx="7498080" cy="578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Пусть B = b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b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..., b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– таблица инверсий, построенная на предыдущем шаге.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Тогда следующая таблица инверсий получается из нее прибавлением к ней единицы: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i := N;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flag :=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истина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пока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flag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выполнять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  x := b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+ 1;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x &gt; N – 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то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   	      начало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	b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:= 0;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	i  :=  i –1;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	       конец 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иначе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          начало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:= x;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 		flag :=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ложь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	      конец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конец пока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1000100" y="0"/>
            <a:ext cx="8385175" cy="928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203"/>
              </a:buClr>
              <a:buSzPts val="2400"/>
              <a:buFont typeface="Calibri"/>
              <a:buNone/>
            </a:pPr>
            <a:r>
              <a:rPr b="1" lang="ru-RU" sz="2400">
                <a:solidFill>
                  <a:srgbClr val="703203"/>
                </a:solidFill>
                <a:latin typeface="Calibri"/>
                <a:ea typeface="Calibri"/>
                <a:cs typeface="Calibri"/>
                <a:sym typeface="Calibri"/>
              </a:rPr>
              <a:t>Алгоритм Дейкстры:</a:t>
            </a:r>
            <a:br>
              <a:rPr b="1" lang="ru-RU" sz="2400">
                <a:solidFill>
                  <a:srgbClr val="70320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2400">
                <a:solidFill>
                  <a:srgbClr val="703203"/>
                </a:solidFill>
                <a:latin typeface="Calibri"/>
                <a:ea typeface="Calibri"/>
                <a:cs typeface="Calibri"/>
                <a:sym typeface="Calibri"/>
              </a:rPr>
              <a:t>поиск следующей по алфавиту перестановки </a:t>
            </a:r>
            <a:endParaRPr/>
          </a:p>
        </p:txBody>
      </p:sp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1000100" y="1214422"/>
            <a:ext cx="8143900" cy="542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Пусть даны две перестановки </a:t>
            </a:r>
            <a:endParaRPr/>
          </a:p>
          <a:p>
            <a:pPr indent="-228599" lvl="2" marL="886967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i="1" lang="ru-RU" sz="28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i="1" lang="ru-RU" sz="28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ru-RU" sz="2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800">
                <a:latin typeface="Calibri"/>
                <a:ea typeface="Calibri"/>
                <a:cs typeface="Calibri"/>
                <a:sym typeface="Calibri"/>
              </a:rPr>
              <a:t>, b</a:t>
            </a:r>
            <a:r>
              <a:rPr baseline="-25000" lang="ru-RU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 sz="2800">
                <a:latin typeface="Calibri"/>
                <a:ea typeface="Calibri"/>
                <a:cs typeface="Calibri"/>
                <a:sym typeface="Calibri"/>
              </a:rPr>
              <a:t> …, b</a:t>
            </a:r>
            <a:r>
              <a:rPr baseline="-25000" i="1" lang="ru-RU" sz="28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 и </a:t>
            </a:r>
            <a:endParaRPr/>
          </a:p>
          <a:p>
            <a:pPr indent="-228599" lvl="2" marL="886967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i="1" lang="ru-RU" sz="2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i="1" lang="ru-RU" sz="2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ru-RU" sz="2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800">
                <a:latin typeface="Calibri"/>
                <a:ea typeface="Calibri"/>
                <a:cs typeface="Calibri"/>
                <a:sym typeface="Calibri"/>
              </a:rPr>
              <a:t>, c</a:t>
            </a:r>
            <a:r>
              <a:rPr baseline="-25000" lang="ru-RU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 sz="2800">
                <a:latin typeface="Calibri"/>
                <a:ea typeface="Calibri"/>
                <a:cs typeface="Calibri"/>
                <a:sym typeface="Calibri"/>
              </a:rPr>
              <a:t> …, c</a:t>
            </a:r>
            <a:r>
              <a:rPr baseline="-25000" i="1" lang="ru-RU" sz="28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i="1" lang="ru-RU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набора 1, 2, ...,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Говорят, что перестановка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предшествует перестановке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с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в алфавитном (лексико­графическом) порядке, если для минимального значения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k,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такого что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ru-RU" sz="24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≠ c</a:t>
            </a:r>
            <a:r>
              <a:rPr baseline="-25000" i="1" lang="ru-RU" sz="24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справедливо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ru-RU" sz="24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&lt; с</a:t>
            </a:r>
            <a:r>
              <a:rPr baseline="-25000" i="1" lang="ru-RU" sz="24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Например, перестановка </a:t>
            </a: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1 2 3 4 5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предшествует  перестановке  </a:t>
            </a: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1 2 4 5 3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(здесь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k =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3).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Первой перестановкой в алфавитном порядке является перестановка </a:t>
            </a: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1,2,3</a:t>
            </a:r>
            <a:r>
              <a:rPr b="1" i="1" lang="ru-RU" sz="2400">
                <a:latin typeface="Calibri"/>
                <a:ea typeface="Calibri"/>
                <a:cs typeface="Calibri"/>
                <a:sym typeface="Calibri"/>
              </a:rPr>
              <a:t>, ..., N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, а последней — </a:t>
            </a:r>
            <a:r>
              <a:rPr b="1" i="1" lang="ru-RU" sz="2400">
                <a:latin typeface="Calibri"/>
                <a:ea typeface="Calibri"/>
                <a:cs typeface="Calibri"/>
                <a:sym typeface="Calibri"/>
              </a:rPr>
              <a:t>N,N</a:t>
            </a: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-1,N-2,...,1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1435608" y="274638"/>
            <a:ext cx="749808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/>
              <a:t>Идея алгоритма Дейкстры:</a:t>
            </a:r>
            <a:endParaRPr/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1071538" y="1000108"/>
            <a:ext cx="7498080" cy="5857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определить каким-либо образом функцию, которая по заданной  перестановке выдает непосредственно следующую за ней в алфавитном порядке, и  применять ее последовательно к собственным результатам начиная с самой первой перестановки, пока не будет получена  последняя. 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Например, для перестановки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1 4 6 2 9 </a:t>
            </a:r>
            <a:r>
              <a:rPr b="1" lang="ru-RU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5 8 7 3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следующей по алфавиту является перестановка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		1 4 6 2 9 </a:t>
            </a:r>
            <a:r>
              <a:rPr b="1" lang="ru-RU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7 3 5 8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Алгоритм был изобретён нидерландским учёным Эдсгером Дейкстрой в 1959 году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1435608" y="142852"/>
            <a:ext cx="7498080" cy="1000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03203"/>
              </a:buClr>
              <a:buSzPct val="100000"/>
              <a:buFont typeface="Gill Sans"/>
              <a:buNone/>
            </a:pPr>
            <a:r>
              <a:rPr b="1" lang="ru-RU" sz="4400">
                <a:solidFill>
                  <a:srgbClr val="703203"/>
                </a:solidFill>
              </a:rPr>
              <a:t>Алгоритм Дейкстры: </a:t>
            </a:r>
            <a:br>
              <a:rPr b="1" lang="ru-RU" sz="4400">
                <a:solidFill>
                  <a:srgbClr val="703203"/>
                </a:solidFill>
              </a:rPr>
            </a:br>
            <a:r>
              <a:rPr b="1" lang="ru-RU" sz="2700">
                <a:solidFill>
                  <a:srgbClr val="703203"/>
                </a:solidFill>
              </a:rPr>
              <a:t>генерация следующей по алфавиту перестановки</a:t>
            </a:r>
            <a:endParaRPr/>
          </a:p>
        </p:txBody>
      </p:sp>
      <p:sp>
        <p:nvSpPr>
          <p:cNvPr id="296" name="Google Shape;296;p27"/>
          <p:cNvSpPr txBox="1"/>
          <p:nvPr>
            <p:ph idx="1" type="body"/>
          </p:nvPr>
        </p:nvSpPr>
        <p:spPr>
          <a:xfrm>
            <a:off x="1000100" y="1214422"/>
            <a:ext cx="8143900" cy="564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3464" lvl="0" marL="36576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Вход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&gt; 0 — количество элементов;  </a:t>
            </a:r>
            <a:endParaRPr/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		a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, …, 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N-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– предыдущая перестановка.</a:t>
            </a:r>
            <a:endParaRPr/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Шаг 1.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Просматривая перестановку, начиная с последнего элемента, найдем такой номер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i,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что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i+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&gt; ... &gt;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&lt; 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i+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.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Если такого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нет, то последовательность упорядочена по убыванию и  следующей перестановки нет: конец алгоритма. </a:t>
            </a:r>
            <a:endParaRPr/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Шаг 2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. Найти в «хвосте» 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, …, 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элемент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 такой что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i+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j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есть наименьшее значение, удовлетворяющее  условию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&gt; 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После этого поменять местами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 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Шаг 3.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Упорядочить «хвост»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ru-RU" sz="2000"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, …, a</a:t>
            </a:r>
            <a:r>
              <a:rPr baseline="-25000" i="1" lang="ru-RU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по возрастанию. Для этого достаточно его инвертировать (обернуть в обратном порядке).</a:t>
            </a:r>
            <a:endParaRPr/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Выход: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следующая по алфавиту перестановка за данной.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997740" y="0"/>
            <a:ext cx="7966747" cy="1000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03203"/>
              </a:buClr>
              <a:buSzPct val="100000"/>
              <a:buFont typeface="Calibri"/>
              <a:buNone/>
            </a:pPr>
            <a:r>
              <a:rPr b="1" lang="ru-RU" sz="4400">
                <a:solidFill>
                  <a:srgbClr val="703203"/>
                </a:solidFill>
                <a:latin typeface="Calibri"/>
                <a:ea typeface="Calibri"/>
                <a:cs typeface="Calibri"/>
                <a:sym typeface="Calibri"/>
              </a:rPr>
              <a:t>Алгоритм Дейкстры (2 вариант): </a:t>
            </a:r>
            <a:endParaRPr b="1" sz="2700">
              <a:solidFill>
                <a:srgbClr val="70320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997741" y="836712"/>
            <a:ext cx="8143900" cy="7399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Вход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&gt; 0 — количество элементов; 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Шаг 1.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Выдать первую по алфавиту перестановку p= 1, 2, 3, ...  N.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Шаг 2.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Пусть p =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, ...,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— перестановка, полученная на предыдущем шаге.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 i := N – 1;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Найти первую с конца пару элементов перестановки, упорядоченную по возрастанию: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пока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&gt;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выполнять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			 i := i – 1;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конец пока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Найти наименьший элемент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, такой что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&gt;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при j&gt;i: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		j := i + 1;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пока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aj &gt; ai 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выполнять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j := j + 1;            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j := j – 1;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и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поменять местами в перестановке p: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x :=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;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:=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;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:= x;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Отсортировывать хвост перестановки, начиная с i-го элемента, в порядке возрастания: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цикл по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от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до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((N-i) div 2) 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с шагом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x :=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i+k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;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i+k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:=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N-k+1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; a</a:t>
            </a:r>
            <a:r>
              <a:rPr b="1" baseline="-25000" lang="ru-RU" sz="1800">
                <a:latin typeface="Calibri"/>
                <a:ea typeface="Calibri"/>
                <a:cs typeface="Calibri"/>
                <a:sym typeface="Calibri"/>
              </a:rPr>
              <a:t>N-k+1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:= x;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конец цикла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Выдать на экран или в файл полученную перестановку p.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ru-RU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Шаг 3.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если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перестановка p равна N, N–1,...,3, 2, 1 ,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то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  конец работы алгоритма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иначе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перейти на Шаг 2.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ru-RU" sz="1800">
                <a:latin typeface="Calibri"/>
                <a:ea typeface="Calibri"/>
                <a:cs typeface="Calibri"/>
                <a:sym typeface="Calibri"/>
              </a:rPr>
              <a:t>Выход: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 следующая по алфавиту перестановка за данной.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1435608" y="274638"/>
            <a:ext cx="749808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ru-RU" sz="3200"/>
              <a:t>Пример построения следующей по алфавиту перестановки</a:t>
            </a:r>
            <a:endParaRPr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1251588" y="1145736"/>
            <a:ext cx="7498080" cy="171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Для перестановки			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			1 4 6 2 9 5 8 7 3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Найти следующую по алфавиту.				</a:t>
            </a:r>
            <a:endParaRPr/>
          </a:p>
        </p:txBody>
      </p:sp>
      <p:sp>
        <p:nvSpPr>
          <p:cNvPr id="309" name="Google Shape;309;p29"/>
          <p:cNvSpPr txBox="1"/>
          <p:nvPr/>
        </p:nvSpPr>
        <p:spPr>
          <a:xfrm>
            <a:off x="2571736" y="3500438"/>
            <a:ext cx="28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0" name="Google Shape;310;p29"/>
          <p:cNvSpPr txBox="1"/>
          <p:nvPr/>
        </p:nvSpPr>
        <p:spPr>
          <a:xfrm>
            <a:off x="3428992" y="3500438"/>
            <a:ext cx="28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11" name="Google Shape;311;p29"/>
          <p:cNvSpPr txBox="1"/>
          <p:nvPr/>
        </p:nvSpPr>
        <p:spPr>
          <a:xfrm>
            <a:off x="3000364" y="3500438"/>
            <a:ext cx="28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4286248" y="3500438"/>
            <a:ext cx="28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3857620" y="3500438"/>
            <a:ext cx="28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5143504" y="3500438"/>
            <a:ext cx="28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4714876" y="3500438"/>
            <a:ext cx="28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16" name="Google Shape;316;p29"/>
          <p:cNvSpPr txBox="1"/>
          <p:nvPr/>
        </p:nvSpPr>
        <p:spPr>
          <a:xfrm>
            <a:off x="5643570" y="3500438"/>
            <a:ext cx="28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17" name="Google Shape;317;p29"/>
          <p:cNvSpPr txBox="1"/>
          <p:nvPr/>
        </p:nvSpPr>
        <p:spPr>
          <a:xfrm>
            <a:off x="6000760" y="3500438"/>
            <a:ext cx="28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8" name="Google Shape;318;p29"/>
          <p:cNvSpPr txBox="1"/>
          <p:nvPr/>
        </p:nvSpPr>
        <p:spPr>
          <a:xfrm>
            <a:off x="4714876" y="3857628"/>
            <a:ext cx="28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5643570" y="3857628"/>
            <a:ext cx="2857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0" name="Google Shape;320;p29"/>
          <p:cNvCxnSpPr>
            <a:stCxn id="318" idx="2"/>
            <a:endCxn id="319" idx="2"/>
          </p:cNvCxnSpPr>
          <p:nvPr/>
        </p:nvCxnSpPr>
        <p:spPr>
          <a:xfrm flipH="1" rot="-5400000">
            <a:off x="5321852" y="3855193"/>
            <a:ext cx="600" cy="928800"/>
          </a:xfrm>
          <a:prstGeom prst="curvedConnector3">
            <a:avLst>
              <a:gd fmla="val 177915676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21" name="Google Shape;321;p29"/>
          <p:cNvSpPr txBox="1"/>
          <p:nvPr/>
        </p:nvSpPr>
        <p:spPr>
          <a:xfrm>
            <a:off x="1071538" y="2992461"/>
            <a:ext cx="72448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 1: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номер</a:t>
            </a:r>
            <a:r>
              <a:rPr i="1" lang="ru-RU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ru-RU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ru-RU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элемента  от конца, нарушающего порядок по возрастанию</a:t>
            </a:r>
            <a:endParaRPr/>
          </a:p>
        </p:txBody>
      </p:sp>
      <p:sp>
        <p:nvSpPr>
          <p:cNvPr id="322" name="Google Shape;322;p29"/>
          <p:cNvSpPr txBox="1"/>
          <p:nvPr/>
        </p:nvSpPr>
        <p:spPr>
          <a:xfrm>
            <a:off x="1120579" y="3992447"/>
            <a:ext cx="8483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 2:</a:t>
            </a:r>
            <a:endParaRPr/>
          </a:p>
        </p:txBody>
      </p:sp>
      <p:sp>
        <p:nvSpPr>
          <p:cNvPr id="323" name="Google Shape;323;p29"/>
          <p:cNvSpPr txBox="1"/>
          <p:nvPr/>
        </p:nvSpPr>
        <p:spPr>
          <a:xfrm>
            <a:off x="1148283" y="5553650"/>
            <a:ext cx="8483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Шаг  3:</a:t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 rot="-5400000">
            <a:off x="4818895" y="4194771"/>
            <a:ext cx="1947636" cy="1273350"/>
          </a:xfrm>
          <a:prstGeom prst="leftBrace">
            <a:avLst>
              <a:gd fmla="val 23898" name="adj1"/>
              <a:gd fmla="val 50986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2143108" y="5148864"/>
            <a:ext cx="24288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Поменять их  местами</a:t>
            </a:r>
            <a:endParaRPr/>
          </a:p>
        </p:txBody>
      </p:sp>
      <p:sp>
        <p:nvSpPr>
          <p:cNvPr id="326" name="Google Shape;326;p29"/>
          <p:cNvSpPr txBox="1"/>
          <p:nvPr/>
        </p:nvSpPr>
        <p:spPr>
          <a:xfrm>
            <a:off x="2107389" y="5501483"/>
            <a:ext cx="23574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Перестроить хвост от (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)-го элемента до конца по возрастанию (обернуть)</a:t>
            </a:r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2040326" y="3953498"/>
            <a:ext cx="224592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Найти элемент из хвоста с номером </a:t>
            </a:r>
            <a:r>
              <a:rPr b="1" i="1" lang="ru-RU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минимальный, больший </a:t>
            </a:r>
            <a:r>
              <a:rPr b="1" i="1" lang="ru-RU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-го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>
            <p:ph type="title"/>
          </p:nvPr>
        </p:nvSpPr>
        <p:spPr>
          <a:xfrm>
            <a:off x="1000100" y="285728"/>
            <a:ext cx="8385175" cy="59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ru-RU" sz="2400"/>
              <a:t>Рекурсивный метод поиска всех перестановок </a:t>
            </a:r>
            <a:endParaRPr/>
          </a:p>
        </p:txBody>
      </p:sp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1142976" y="928670"/>
            <a:ext cx="785818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Метод рекурсивного перебора перестановок основан на идее сведения исходной задачи к аналогичной задаче на меньшем наборе входных данных.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Система рекуррентных соотношений, определяющих множество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Реr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М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всех перестановок базового множества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М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произвольной природы: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		Реr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(0)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= {""},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		Реr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∪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Permut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i, M\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,                        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		Permut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i, S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{"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" +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⎪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∈ 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Per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) }</a:t>
            </a:r>
            <a:r>
              <a:rPr i="1" lang="ru-RU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Первое равенство задает условие обрыва рекурсивного спуска: пустое множество элементов порождает пустую перестановку.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Два последних равенства определяют правила рекурсивного перехода.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type="title"/>
          </p:nvPr>
        </p:nvSpPr>
        <p:spPr>
          <a:xfrm>
            <a:off x="1071538" y="274638"/>
            <a:ext cx="786215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Пример рекурсивного перебора для </a:t>
            </a: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M= {1,2,3,4}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4500562" y="1000108"/>
            <a:ext cx="868828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1000101" y="1785926"/>
            <a:ext cx="1857388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Реrmut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|{1})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2928926" y="1785926"/>
            <a:ext cx="1873911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Реrmut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 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|{2})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4929190" y="1785926"/>
            <a:ext cx="1873911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Реrmut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 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|{3})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7000892" y="1785926"/>
            <a:ext cx="1873911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Реrmut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 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|{4})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31"/>
          <p:cNvCxnSpPr>
            <a:stCxn id="340" idx="2"/>
          </p:cNvCxnSpPr>
          <p:nvPr/>
        </p:nvCxnSpPr>
        <p:spPr>
          <a:xfrm flipH="1">
            <a:off x="1785876" y="1369440"/>
            <a:ext cx="3149100" cy="41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6" name="Google Shape;346;p31"/>
          <p:cNvCxnSpPr>
            <a:stCxn id="340" idx="2"/>
            <a:endCxn id="342" idx="0"/>
          </p:cNvCxnSpPr>
          <p:nvPr/>
        </p:nvCxnSpPr>
        <p:spPr>
          <a:xfrm flipH="1">
            <a:off x="3865776" y="1369440"/>
            <a:ext cx="1069200" cy="41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7" name="Google Shape;347;p31"/>
          <p:cNvCxnSpPr>
            <a:stCxn id="340" idx="2"/>
            <a:endCxn id="343" idx="0"/>
          </p:cNvCxnSpPr>
          <p:nvPr/>
        </p:nvCxnSpPr>
        <p:spPr>
          <a:xfrm>
            <a:off x="4934976" y="1369440"/>
            <a:ext cx="931200" cy="41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8" name="Google Shape;348;p31"/>
          <p:cNvCxnSpPr>
            <a:stCxn id="340" idx="2"/>
          </p:cNvCxnSpPr>
          <p:nvPr/>
        </p:nvCxnSpPr>
        <p:spPr>
          <a:xfrm>
            <a:off x="4934976" y="1369440"/>
            <a:ext cx="3208800" cy="41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9" name="Google Shape;349;p31"/>
          <p:cNvSpPr txBox="1"/>
          <p:nvPr/>
        </p:nvSpPr>
        <p:spPr>
          <a:xfrm>
            <a:off x="1142976" y="2928934"/>
            <a:ext cx="1923604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Реrmut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(12, {3,4})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3286116" y="2928934"/>
            <a:ext cx="1923604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Реrmut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(13, {2,4})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5429256" y="2928934"/>
            <a:ext cx="1923604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Реrmut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(14, {2,3})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31"/>
          <p:cNvCxnSpPr>
            <a:stCxn id="341" idx="2"/>
            <a:endCxn id="349" idx="0"/>
          </p:cNvCxnSpPr>
          <p:nvPr/>
        </p:nvCxnSpPr>
        <p:spPr>
          <a:xfrm>
            <a:off x="1928795" y="2155258"/>
            <a:ext cx="176100" cy="77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3" name="Google Shape;353;p31"/>
          <p:cNvCxnSpPr>
            <a:stCxn id="341" idx="2"/>
            <a:endCxn id="350" idx="0"/>
          </p:cNvCxnSpPr>
          <p:nvPr/>
        </p:nvCxnSpPr>
        <p:spPr>
          <a:xfrm>
            <a:off x="1928795" y="2155258"/>
            <a:ext cx="2319000" cy="77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4" name="Google Shape;354;p31"/>
          <p:cNvCxnSpPr>
            <a:stCxn id="341" idx="2"/>
            <a:endCxn id="351" idx="0"/>
          </p:cNvCxnSpPr>
          <p:nvPr/>
        </p:nvCxnSpPr>
        <p:spPr>
          <a:xfrm>
            <a:off x="1928795" y="2155258"/>
            <a:ext cx="4462200" cy="77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5" name="Google Shape;355;p31"/>
          <p:cNvSpPr txBox="1"/>
          <p:nvPr/>
        </p:nvSpPr>
        <p:spPr>
          <a:xfrm>
            <a:off x="1214414" y="4000504"/>
            <a:ext cx="1865895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Реrmut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(123, {4})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3357554" y="4000504"/>
            <a:ext cx="1865895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Реrmut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(124, {3})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31"/>
          <p:cNvCxnSpPr>
            <a:stCxn id="349" idx="2"/>
            <a:endCxn id="355" idx="0"/>
          </p:cNvCxnSpPr>
          <p:nvPr/>
        </p:nvCxnSpPr>
        <p:spPr>
          <a:xfrm>
            <a:off x="2104778" y="3298266"/>
            <a:ext cx="42600" cy="70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8" name="Google Shape;358;p31"/>
          <p:cNvCxnSpPr>
            <a:stCxn id="349" idx="2"/>
            <a:endCxn id="356" idx="0"/>
          </p:cNvCxnSpPr>
          <p:nvPr/>
        </p:nvCxnSpPr>
        <p:spPr>
          <a:xfrm>
            <a:off x="2104778" y="3298266"/>
            <a:ext cx="2185800" cy="70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9" name="Google Shape;359;p31"/>
          <p:cNvSpPr txBox="1"/>
          <p:nvPr/>
        </p:nvSpPr>
        <p:spPr>
          <a:xfrm>
            <a:off x="1357290" y="4929198"/>
            <a:ext cx="1865895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Реrmut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(1234, {})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3428992" y="4929198"/>
            <a:ext cx="1865895" cy="369332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Реrmut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(1243, {})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31"/>
          <p:cNvCxnSpPr>
            <a:stCxn id="355" idx="2"/>
            <a:endCxn id="359" idx="0"/>
          </p:cNvCxnSpPr>
          <p:nvPr/>
        </p:nvCxnSpPr>
        <p:spPr>
          <a:xfrm>
            <a:off x="2147362" y="4369836"/>
            <a:ext cx="142800" cy="5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2" name="Google Shape;362;p31"/>
          <p:cNvCxnSpPr>
            <a:stCxn id="356" idx="2"/>
            <a:endCxn id="360" idx="0"/>
          </p:cNvCxnSpPr>
          <p:nvPr/>
        </p:nvCxnSpPr>
        <p:spPr>
          <a:xfrm>
            <a:off x="4290502" y="4369836"/>
            <a:ext cx="71400" cy="55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000100" y="142852"/>
            <a:ext cx="8385175" cy="88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203"/>
              </a:buClr>
              <a:buSzPts val="2400"/>
              <a:buFont typeface="Gill Sans"/>
              <a:buNone/>
            </a:pPr>
            <a:r>
              <a:rPr b="1" lang="ru-RU" sz="2400">
                <a:solidFill>
                  <a:srgbClr val="703203"/>
                </a:solidFill>
              </a:rPr>
              <a:t>Перестановки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1000100" y="857232"/>
            <a:ext cx="8007350" cy="571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Перестановкой</a:t>
            </a:r>
            <a:r>
              <a:rPr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порядка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называется расположение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различных объектов в ряд в некотором порядке.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Например, для  трех объектов —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а, b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с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— существует шесть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перестановок:  </a:t>
            </a:r>
            <a:endParaRPr/>
          </a:p>
          <a:p>
            <a:pPr indent="-173736" lvl="3" marL="109728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аbс, acb, bac, bса. cab, cba.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Для множества из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элементов  можно построить </a:t>
            </a:r>
            <a:r>
              <a:rPr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различных  перестановок: первую позицию  можно занять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способами, вторую — (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–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1) способом, так как один элемент уже занят, и т. д. На последнее место можно  поставить только один оставшийся элемент.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Следовательно, общее количество вариантов расстановки равно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		N ⋅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−1)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⋅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− 2)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⋅ ... ⋅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= N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!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Далее будем рассматривать перестановки элементов множества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{1, 2, 3, … , N}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title"/>
          </p:nvPr>
        </p:nvSpPr>
        <p:spPr>
          <a:xfrm>
            <a:off x="947737" y="0"/>
            <a:ext cx="83851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000"/>
              <a:buFont typeface="Calibri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На языке Си этот процесс можно описать следующим образом:</a:t>
            </a:r>
            <a:endParaRPr/>
          </a:p>
        </p:txBody>
      </p:sp>
      <p:sp>
        <p:nvSpPr>
          <p:cNvPr id="369" name="Google Shape;369;p32"/>
          <p:cNvSpPr txBox="1"/>
          <p:nvPr>
            <p:ph idx="1" type="body"/>
          </p:nvPr>
        </p:nvSpPr>
        <p:spPr>
          <a:xfrm>
            <a:off x="1136649" y="520700"/>
            <a:ext cx="8007350" cy="63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typedef  char[256]  string;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void permut(string start, string rest) 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int lenr = strlen(rest);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int lens = strlen(start);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int i=0; string sl=“";  string s2=“";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if (lenr == 0) printf(“%s\n”, start); 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else 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for (i = 0; i &lt; lenr; i++) 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{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    /* Добавляем i-ый символ к строке start  */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	strcpy(sl,start);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	strncpy(sl+lens,rest+i,1);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	strncpy(sl+lens+1,"\0",1);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    /* Удаляем i-ый символ из  строки rest  */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	strncpy(s2,rest,i);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	strncpy(s2+i,rest+i+l,lenr-i-1);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	strncpy(s2+lenr-l,"\0",   1);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    /* Рекурсивный переход */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	permut(  s1,  s2  );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37744" lvl="1" marL="64008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}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947737" y="0"/>
            <a:ext cx="83851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000"/>
              <a:buFont typeface="Calibri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На языке Си этот процесс можно описать следующим образом:</a:t>
            </a:r>
            <a:endParaRPr/>
          </a:p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1136649" y="520700"/>
            <a:ext cx="8007350" cy="63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#include &lt;string.h&gt;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typedef char mystring_t[256];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void permut(mystring_t start, mystring_t rest)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int lenr = strlen(rest); if (0 == lenr)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printf("%s\n", start); else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int i;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for (i = 0; i &lt; lenr; i++)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{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mystring_t mystart="", myrest=""; strcpy (mystart, start);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strcpy (myrest, rest);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append (mystart, delete (myrest, i) ); permut (mystart, myrest);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// TODO: написать append и delete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1000100" y="7985"/>
            <a:ext cx="8072462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800"/>
              <a:buFont typeface="Gill Sans"/>
              <a:buNone/>
            </a:pPr>
            <a:r>
              <a:rPr b="1" lang="ru-RU" sz="2800"/>
              <a:t>Генерация всех перестановок методом Кнута</a:t>
            </a:r>
            <a:endParaRPr/>
          </a:p>
        </p:txBody>
      </p:sp>
      <p:sp>
        <p:nvSpPr>
          <p:cNvPr id="382" name="Google Shape;382;p34"/>
          <p:cNvSpPr txBox="1"/>
          <p:nvPr>
            <p:ph idx="1" type="body"/>
          </p:nvPr>
        </p:nvSpPr>
        <p:spPr>
          <a:xfrm>
            <a:off x="1000100" y="785794"/>
            <a:ext cx="7933588" cy="6072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ru-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Идея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Рекурсивная генерация начиная с пустой перестановки методом расширения базового множества перестановки элементами 1, 2, 3, и т.д. Если построены все перестановки длины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, то для каждой такой перестановки можно построить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+1  перестановку длины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+1.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Для перестановки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3241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можно построить 5 различных перестановок длины 5:</a:t>
            </a:r>
            <a:endParaRPr/>
          </a:p>
          <a:p>
            <a:pPr indent="-182880" lvl="4" marL="1298448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53241</a:t>
            </a:r>
            <a:endParaRPr/>
          </a:p>
          <a:p>
            <a:pPr indent="-182880" lvl="4" marL="1298448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35241</a:t>
            </a:r>
            <a:endParaRPr/>
          </a:p>
          <a:p>
            <a:pPr indent="-182880" lvl="4" marL="1298448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32541</a:t>
            </a:r>
            <a:endParaRPr/>
          </a:p>
          <a:p>
            <a:pPr indent="-182880" lvl="4" marL="1298448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32451</a:t>
            </a:r>
            <a:endParaRPr/>
          </a:p>
          <a:p>
            <a:pPr indent="-182880" lvl="4" marL="1298448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ct val="100000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32415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1000100" y="142852"/>
            <a:ext cx="7933588" cy="405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 sz="3200"/>
              <a:t>Оригинальный метод Фишера — Йетса</a:t>
            </a:r>
            <a:endParaRPr/>
          </a:p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965820" y="648072"/>
            <a:ext cx="8143900" cy="616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85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Тасование Фишера — Йетса, в его первоначальном виде, было описано в 1938 году Рональдом Фишером и Фрэнком Йетсом в их книге Статистические таблицы для исследований в области биологии, архитектуры и медицины. Их метод был разработан для карандаша и бумаги и использовал вычисленные заранее таблицы случайных чисел как источник случайности. Выглядел он следующим образом:</a:t>
            </a:r>
            <a:endParaRPr/>
          </a:p>
          <a:p>
            <a:pPr indent="-3175" lvl="0" marL="85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39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Запишем числа от 1 до N.</a:t>
            </a:r>
            <a:endParaRPr/>
          </a:p>
          <a:p>
            <a:pPr indent="-457200" lvl="0" marL="539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Выберем случайное число k между единицей и числом оставшихся чисел.</a:t>
            </a:r>
            <a:endParaRPr/>
          </a:p>
          <a:p>
            <a:pPr indent="-457200" lvl="0" marL="539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Вычеркиваем k-е оставшееся число, отсчитывая числа в порядке возрастания, и записываем его где-нибудь.</a:t>
            </a:r>
            <a:endParaRPr/>
          </a:p>
          <a:p>
            <a:pPr indent="-457200" lvl="0" marL="539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Повторяем шаг 2, пока все числа не будут выбраны.</a:t>
            </a:r>
            <a:endParaRPr/>
          </a:p>
          <a:p>
            <a:pPr indent="-457200" lvl="0" marL="539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Последовательность чисел, записанных на шаге 3, является случайной перестановкой.</a:t>
            </a:r>
            <a:endParaRPr/>
          </a:p>
          <a:p>
            <a:pPr indent="-3175" lvl="0" marL="85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Если числа, используемые на шаге 2, действительно случайны и не смещены, мы получим такими же и случайные перестановки (случайны и не смещены). Фишер и Йетс описали, каким образом получить такие случайные числа для любого интервала, и предоставили таблицы, позволяющие избежать смещения. Они также предполагали возможность упростить метод — выбирать случайные числа от единицы до N, и, затем, отбрасывать повторения — для генерации половины генерируемой перестановки, и только потом использовать более сложный алгоритм для оставшейся половины, в противном случае повторяющиеся числа будут попадаться слишком часто.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type="title"/>
          </p:nvPr>
        </p:nvSpPr>
        <p:spPr>
          <a:xfrm>
            <a:off x="1000100" y="142852"/>
            <a:ext cx="7933588" cy="405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 sz="3200"/>
              <a:t>Оригинальный метод Фишера — Йетса</a:t>
            </a:r>
            <a:endParaRPr/>
          </a:p>
        </p:txBody>
      </p:sp>
      <p:sp>
        <p:nvSpPr>
          <p:cNvPr id="394" name="Google Shape;394;p36"/>
          <p:cNvSpPr txBox="1"/>
          <p:nvPr>
            <p:ph idx="1" type="body"/>
          </p:nvPr>
        </p:nvSpPr>
        <p:spPr>
          <a:xfrm>
            <a:off x="965820" y="648072"/>
            <a:ext cx="8143900" cy="616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 качестве примера, переставим числа от 1 до 8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Для начала выпишем числа :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"/>
              <a:buNone/>
            </a:pPr>
            <a:r>
              <a:t/>
            </a:r>
            <a:endParaRPr sz="300">
              <a:latin typeface="Calibri"/>
              <a:ea typeface="Calibri"/>
              <a:cs typeface="Calibri"/>
              <a:sym typeface="Calibri"/>
            </a:endParaRPr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Интервал	Выбрано	Черновик	Результат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		         		1 2 3 4 5 6 7 8	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Теперь возьмем случайное число k от 1 до 8 — пусть это будет 3 — и вычеркнем k-е (то есть третье) число (3, конечно) и переносим его в результирующую последовательность: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"/>
              <a:buNone/>
            </a:pPr>
            <a:r>
              <a:t/>
            </a:r>
            <a:endParaRPr sz="300">
              <a:latin typeface="Calibri"/>
              <a:ea typeface="Calibri"/>
              <a:cs typeface="Calibri"/>
              <a:sym typeface="Calibri"/>
            </a:endParaRPr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Интервал	Выбрано	Черновик	Результат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1-8		     3	            1 2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4 5 6 7 8	3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Теперь выбираем второе случайное число, на этот раз из интервала 1—7, пусть это будет 4. Теперь вычеркиваем четвёртое ещё не вычеркнутое число из черновика — это будет число 5 — и добавим его в результат: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"/>
              <a:buNone/>
            </a:pPr>
            <a:r>
              <a:t/>
            </a:r>
            <a:endParaRPr sz="400">
              <a:latin typeface="Calibri"/>
              <a:ea typeface="Calibri"/>
              <a:cs typeface="Calibri"/>
              <a:sym typeface="Calibri"/>
            </a:endParaRPr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Интервал	Выбрано	Черновик	Результат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1-7		       4	             1 2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4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6 7 8	3 5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Теперь мы выбираем случайное число из интервала 1—6, затем из интервала 1—5, и так далее, повторяя процесс вычеркивания, как описано выше: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"/>
              <a:buNone/>
            </a:pPr>
            <a:r>
              <a:t/>
            </a:r>
            <a:endParaRPr sz="400">
              <a:latin typeface="Calibri"/>
              <a:ea typeface="Calibri"/>
              <a:cs typeface="Calibri"/>
              <a:sym typeface="Calibri"/>
            </a:endParaRPr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Интервал	Выбрано	Черновик	Результат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1-6		5		1 2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4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6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8	3 5 7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1-5		3		1 2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3 4 5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6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8	3 5 7 4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1-4		4		1 2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3 4 5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7 8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3 5 7 4 8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1-3		1		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3 4 5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7 8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3 5 7 4 8 1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1-2		2		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3 4 5 6 7 8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3 5 7 4 8 1 6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lang="ru-RU" sz="2000" strike="sng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1 2 3 4 5 6 7 8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3 5 7 4 8 1 6 2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>
            <p:ph type="title"/>
          </p:nvPr>
        </p:nvSpPr>
        <p:spPr>
          <a:xfrm>
            <a:off x="1000100" y="142852"/>
            <a:ext cx="7933588" cy="405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Calibri"/>
              <a:buNone/>
            </a:pPr>
            <a:r>
              <a:rPr b="1" lang="ru-RU" sz="3200">
                <a:latin typeface="Calibri"/>
                <a:ea typeface="Calibri"/>
                <a:cs typeface="Calibri"/>
                <a:sym typeface="Calibri"/>
              </a:rPr>
              <a:t>Современный алгоритм.</a:t>
            </a:r>
            <a:endParaRPr/>
          </a:p>
        </p:txBody>
      </p:sp>
      <p:sp>
        <p:nvSpPr>
          <p:cNvPr id="400" name="Google Shape;400;p37"/>
          <p:cNvSpPr txBox="1"/>
          <p:nvPr>
            <p:ph idx="1" type="body"/>
          </p:nvPr>
        </p:nvSpPr>
        <p:spPr>
          <a:xfrm>
            <a:off x="965820" y="648072"/>
            <a:ext cx="8143900" cy="616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85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Современный вариант алгоритма тасования Фишера — Йетса, предназначенный для использования в компьютерах, был представлен Ричардом Дурштенфельдом (Richard Durstenfeld) в 1964-м году в журнале Communications of the ACM том 7, выпуск 7, под названием «Algorithm 235: Random permutation», и был популяризован Дональдом Кнутом во втором томе его книги «Искусство программирования» как «Алгоритм P». Ни Дурштенфельд, ни Кнут в первом издании книги не упомянули об алгоритме Фишера и Йетса, и, похоже, не были осведомлены о нём. Во втором издании книги «Искусство программирования», однако, это упущение было исправлено.</a:t>
            </a:r>
            <a:endParaRPr/>
          </a:p>
          <a:p>
            <a:pPr indent="-3175" lvl="0" marL="85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175" lvl="0" marL="85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Алгоритм, описанный Дурштенфельдом, отличается от алгоритма Фишера и Йетса в небольших, но существенных деталях. Чтобы компьютерная реализация алгоритма не тратила бесполезно время на перебор оставшихся чисел на шаге 3, у Дурштенфельда на каждой итерации выбираемые числа переносились в конец списка путём перестановки с последним невыбранным числом. </a:t>
            </a:r>
            <a:endParaRPr/>
          </a:p>
          <a:p>
            <a:pPr indent="-3175" lvl="0" marL="85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Эта модификация сокращала временную сложность алгоритма до O(n), по сравнению с O(n2) для исходного алгоритма. Это изменение приводит к следующему алгоритму:</a:t>
            </a:r>
            <a:endParaRPr/>
          </a:p>
          <a:p>
            <a:pPr indent="-3175" lvl="0" marL="85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Для тасования массива a из n элементов (индексы 0..n-1):</a:t>
            </a:r>
            <a:endParaRPr/>
          </a:p>
          <a:p>
            <a:pPr indent="-3175" lvl="0" marL="85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1" lang="ru-RU" sz="1800">
                <a:latin typeface="Calibri"/>
                <a:ea typeface="Calibri"/>
                <a:cs typeface="Calibri"/>
                <a:sym typeface="Calibri"/>
              </a:rPr>
              <a:t>		  для всех i от n − 1 до 1 выполнить</a:t>
            </a:r>
            <a:endParaRPr/>
          </a:p>
          <a:p>
            <a:pPr indent="-3175" lvl="0" marL="85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   		   j ← случайное число 0 ≤ j ≤ i</a:t>
            </a:r>
            <a:endParaRPr/>
          </a:p>
          <a:p>
            <a:pPr indent="-3175" lvl="0" marL="857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ru-RU" sz="1800">
                <a:latin typeface="Calibri"/>
                <a:ea typeface="Calibri"/>
                <a:cs typeface="Calibri"/>
                <a:sym typeface="Calibri"/>
              </a:rPr>
              <a:t>      		 обменять местами a[j] и a[i]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/>
          <p:nvPr>
            <p:ph type="title"/>
          </p:nvPr>
        </p:nvSpPr>
        <p:spPr>
          <a:xfrm>
            <a:off x="1000100" y="44624"/>
            <a:ext cx="7933588" cy="405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ru-RU" sz="3200"/>
              <a:t>Современный алгоритм.</a:t>
            </a:r>
            <a:endParaRPr/>
          </a:p>
        </p:txBody>
      </p:sp>
      <p:sp>
        <p:nvSpPr>
          <p:cNvPr id="406" name="Google Shape;406;p38"/>
          <p:cNvSpPr txBox="1"/>
          <p:nvPr>
            <p:ph idx="1" type="body"/>
          </p:nvPr>
        </p:nvSpPr>
        <p:spPr>
          <a:xfrm>
            <a:off x="894944" y="404664"/>
            <a:ext cx="8143900" cy="616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Сделаем то же самое с помощью метода Дурштенфельда. На этот раз, вместо вычеркивания выбранных чисел и копирования их куда-либо, мы переставляем их с ещё не выбранными числами. Как и раньше, начнем с выписывания чисел от 1 до 8:</a:t>
            </a:r>
            <a:endParaRPr sz="300">
              <a:latin typeface="Calibri"/>
              <a:ea typeface="Calibri"/>
              <a:cs typeface="Calibri"/>
              <a:sym typeface="Calibri"/>
            </a:endParaRPr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Интервал	Выбрано	Черновик	Результат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		         		1 2 3 4 5 6 7 8	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Выберем первое случайное число от 1 до 8, пусть это будет 6, так что переставляем местами 6-е и 8-е числа в списке:</a:t>
            </a:r>
            <a:endParaRPr sz="300">
              <a:latin typeface="Calibri"/>
              <a:ea typeface="Calibri"/>
              <a:cs typeface="Calibri"/>
              <a:sym typeface="Calibri"/>
            </a:endParaRPr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Интервал	Выбрано	Черновик	Результат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1-8		     6	            1 2 3 4 5 </a:t>
            </a:r>
            <a:r>
              <a:rPr b="1"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7 8	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Следующее случайное число мы выбираем из интервала 1 — 7, и пусть это будет 2. Теперь мы переставляем 2-е и 7-е числа: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"/>
              <a:buNone/>
            </a:pPr>
            <a:r>
              <a:t/>
            </a:r>
            <a:endParaRPr sz="400">
              <a:latin typeface="Calibri"/>
              <a:ea typeface="Calibri"/>
              <a:cs typeface="Calibri"/>
              <a:sym typeface="Calibri"/>
            </a:endParaRPr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Интервал	Выбрано	Черновик	Результат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1-7		       2	             1 </a:t>
            </a:r>
            <a:r>
              <a:rPr b="1"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3 4 5 8	3 5	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6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Следующее случайное число мы выбираем из интервала 1 — 6, и пусть это будет 6, что означает, что нам следует оставить 6-е число на месте (после предыдущих перестановок здесь стоит число 8). Продолжаем действовать таким образом, пока вся перестановка не будет сформирована: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"/>
              <a:buNone/>
            </a:pPr>
            <a:r>
              <a:t/>
            </a:r>
            <a:endParaRPr sz="400">
              <a:latin typeface="Calibri"/>
              <a:ea typeface="Calibri"/>
              <a:cs typeface="Calibri"/>
              <a:sym typeface="Calibri"/>
            </a:endParaRPr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Интервал	Выбрано	Черновик	Результат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1-6		6		1  7 3 4 5	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2 6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1-5		1		</a:t>
            </a:r>
            <a:r>
              <a:rPr b="1"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7 3 4		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8 2 6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1-4		3		5 7 </a:t>
            </a:r>
            <a:r>
              <a:rPr b="1" lang="ru-R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	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1 8 2 6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1-3		3		5 7		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3 1 8 2 6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1-2		1		7		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4 3 1 8 2 6</a:t>
            </a:r>
            <a:endParaRPr/>
          </a:p>
          <a:p>
            <a:pPr indent="-3175" lvl="0" marL="8572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1000100" y="142852"/>
            <a:ext cx="7933588" cy="114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ru-RU" sz="3200"/>
              <a:t>Генерация перестановок методом Кнута – </a:t>
            </a:r>
            <a:br>
              <a:rPr lang="ru-RU" sz="3200"/>
            </a:br>
            <a:r>
              <a:rPr lang="ru-RU" sz="3200"/>
              <a:t>1 способ</a:t>
            </a:r>
            <a:endParaRPr/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1000100" y="1214422"/>
            <a:ext cx="8143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Пусть дана перестановка длины N.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Дописать в конец перестановки числа (2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+1)/2 (0 ≤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≤ N).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Перенумеровать элементы полученных перестановок в порядке их возрастания.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Пример: </a:t>
            </a: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дана перестановка 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3241.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3 2 4 1 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4 3 5 2 1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3 2 4 1 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4 3 5 1 2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3 2 4 1 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4 2 5 1 3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3 2 4 1 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3.5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3 2 5 1 4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3 2 4 1 </a:t>
            </a:r>
            <a:r>
              <a:rPr b="1" lang="ru-RU" sz="2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4.5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1" lang="ru-RU" sz="2800">
                <a:latin typeface="Courier New"/>
                <a:ea typeface="Courier New"/>
                <a:cs typeface="Courier New"/>
                <a:sym typeface="Courier New"/>
              </a:rPr>
              <a:t>3 2 4 1 5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>
            <p:ph type="title"/>
          </p:nvPr>
        </p:nvSpPr>
        <p:spPr>
          <a:xfrm>
            <a:off x="1000125" y="0"/>
            <a:ext cx="78628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ru-RU" sz="3200">
                <a:solidFill>
                  <a:srgbClr val="562214"/>
                </a:solidFill>
              </a:rPr>
              <a:t>Генерация перестановок методом Кнута – </a:t>
            </a:r>
            <a:br>
              <a:rPr lang="ru-RU" sz="3200">
                <a:solidFill>
                  <a:srgbClr val="562214"/>
                </a:solidFill>
              </a:rPr>
            </a:br>
            <a:r>
              <a:rPr lang="ru-RU" sz="3200">
                <a:solidFill>
                  <a:srgbClr val="562214"/>
                </a:solidFill>
              </a:rPr>
              <a:t>2 способ</a:t>
            </a:r>
            <a:endParaRPr/>
          </a:p>
        </p:txBody>
      </p:sp>
      <p:sp>
        <p:nvSpPr>
          <p:cNvPr id="418" name="Google Shape;418;p40"/>
          <p:cNvSpPr txBox="1"/>
          <p:nvPr>
            <p:ph idx="1" type="body"/>
          </p:nvPr>
        </p:nvSpPr>
        <p:spPr>
          <a:xfrm>
            <a:off x="857250" y="1214438"/>
            <a:ext cx="8286750" cy="5454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Пусть дана перестановка длины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…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ru-RU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⚫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Дописать в конец перестановки числа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(1 ≤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≤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+1).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Char char="⚫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Для всех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ru-RU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≥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заменить их на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ru-RU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+ 1.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Пример: дана перестановка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3241.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3 2 4 1 </a:t>
            </a:r>
            <a:r>
              <a:rPr b="1" lang="ru-RU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1" lang="ru-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4 3 5 2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1" lang="ru-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2 3 4 5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4 3 5 2 </a:t>
            </a:r>
            <a:r>
              <a:rPr b="1" lang="ru-RU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3 2 4 1 </a:t>
            </a:r>
            <a:r>
              <a:rPr b="1" lang="ru-RU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1" lang="ru-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4 5 2 3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lang="ru-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1 3 4 5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→ 4 3 5 1 </a:t>
            </a:r>
            <a:r>
              <a:rPr b="1" lang="ru-RU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3 2 4 1 </a:t>
            </a:r>
            <a:r>
              <a:rPr b="1" lang="ru-RU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1" lang="ru-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2 5 1 4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b="1" lang="ru-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1 2 4 5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→ 4 2 5 1 </a:t>
            </a:r>
            <a:r>
              <a:rPr b="1" lang="ru-RU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3 2 4 1 </a:t>
            </a:r>
            <a:r>
              <a:rPr b="1" lang="ru-RU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→ 3 2 5 1 4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3 2 4 1 </a:t>
            </a:r>
            <a:r>
              <a:rPr b="1" lang="ru-RU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→ 3 2 4 1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1619672" y="3686500"/>
            <a:ext cx="237626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Исключаем </a:t>
            </a:r>
            <a:r>
              <a:rPr b="1" lang="ru-RU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и увеличиваем всех +1 всех &lt; 1</a:t>
            </a:r>
            <a:endParaRPr/>
          </a:p>
        </p:txBody>
      </p:sp>
      <p:sp>
        <p:nvSpPr>
          <p:cNvPr id="420" name="Google Shape;420;p40"/>
          <p:cNvSpPr txBox="1"/>
          <p:nvPr/>
        </p:nvSpPr>
        <p:spPr>
          <a:xfrm>
            <a:off x="4295741" y="3686499"/>
            <a:ext cx="194421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Сортируем по возрастанию</a:t>
            </a:r>
            <a:endParaRPr/>
          </a:p>
        </p:txBody>
      </p:sp>
      <p:sp>
        <p:nvSpPr>
          <p:cNvPr id="421" name="Google Shape;421;p40"/>
          <p:cNvSpPr txBox="1"/>
          <p:nvPr/>
        </p:nvSpPr>
        <p:spPr>
          <a:xfrm>
            <a:off x="5868144" y="3686499"/>
            <a:ext cx="375633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Берём из полученного</a:t>
            </a:r>
            <a:r>
              <a:rPr lang="ru-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2 3 4 5</a:t>
            </a:r>
            <a:r>
              <a:rPr lang="ru-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3-й, 2-й, 4-й, 1-й и дописываем </a:t>
            </a:r>
            <a:r>
              <a:rPr b="1" lang="ru-RU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2" name="Google Shape;422;p40"/>
          <p:cNvSpPr txBox="1"/>
          <p:nvPr/>
        </p:nvSpPr>
        <p:spPr>
          <a:xfrm>
            <a:off x="1619672" y="4221668"/>
            <a:ext cx="237626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Исключаем</a:t>
            </a:r>
            <a:r>
              <a:rPr lang="ru-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и увеличиваем всех +1 всех &gt; 2</a:t>
            </a:r>
            <a:endParaRPr sz="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0"/>
          <p:cNvSpPr txBox="1"/>
          <p:nvPr/>
        </p:nvSpPr>
        <p:spPr>
          <a:xfrm>
            <a:off x="4295741" y="4221667"/>
            <a:ext cx="194421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Сортируем по возрастанию</a:t>
            </a:r>
            <a:endParaRPr/>
          </a:p>
        </p:txBody>
      </p:sp>
      <p:sp>
        <p:nvSpPr>
          <p:cNvPr id="424" name="Google Shape;424;p40"/>
          <p:cNvSpPr txBox="1"/>
          <p:nvPr/>
        </p:nvSpPr>
        <p:spPr>
          <a:xfrm>
            <a:off x="5869494" y="4221667"/>
            <a:ext cx="375633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Берём из полученного </a:t>
            </a:r>
            <a:r>
              <a:rPr b="1" lang="ru-RU" sz="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1 3 4 5 </a:t>
            </a: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3-й, 2-й, 4-й, 1-й и дописываем </a:t>
            </a:r>
            <a:r>
              <a:rPr b="1" lang="ru-RU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5" name="Google Shape;425;p40"/>
          <p:cNvSpPr txBox="1"/>
          <p:nvPr/>
        </p:nvSpPr>
        <p:spPr>
          <a:xfrm>
            <a:off x="1619672" y="4725724"/>
            <a:ext cx="237626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Исключаем</a:t>
            </a:r>
            <a:r>
              <a:rPr lang="ru-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и увеличиваем всех +1 всех &gt; 3</a:t>
            </a:r>
            <a:endParaRPr/>
          </a:p>
        </p:txBody>
      </p:sp>
      <p:sp>
        <p:nvSpPr>
          <p:cNvPr id="426" name="Google Shape;426;p40"/>
          <p:cNvSpPr txBox="1"/>
          <p:nvPr/>
        </p:nvSpPr>
        <p:spPr>
          <a:xfrm>
            <a:off x="4295741" y="4725723"/>
            <a:ext cx="194421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Сортируем по возрастанию</a:t>
            </a:r>
            <a:endParaRPr/>
          </a:p>
        </p:txBody>
      </p:sp>
      <p:sp>
        <p:nvSpPr>
          <p:cNvPr id="427" name="Google Shape;427;p40"/>
          <p:cNvSpPr txBox="1"/>
          <p:nvPr/>
        </p:nvSpPr>
        <p:spPr>
          <a:xfrm>
            <a:off x="5869494" y="4725723"/>
            <a:ext cx="375633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Берём из полученного </a:t>
            </a:r>
            <a:r>
              <a:rPr b="1" lang="ru-RU" sz="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1 2 4 5 </a:t>
            </a:r>
            <a:r>
              <a:rPr lang="ru-RU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3-й, 2-й, 4-й, 1-й и дописываем </a:t>
            </a:r>
            <a:r>
              <a:rPr b="1" lang="ru-RU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8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1074448" y="72639"/>
            <a:ext cx="749808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ru-RU"/>
              <a:t> Задача коммивояжера</a:t>
            </a:r>
            <a:endParaRPr/>
          </a:p>
        </p:txBody>
      </p:sp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1074448" y="655232"/>
            <a:ext cx="7890040" cy="6202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	Одна из самых известных и важных задач транспортной логистики (и комбинаторной оптимизации) – задача коммивояжера или «задача о странствующем торговце» (англ. «Travelling Salesman Problem», TSP). Также встречается название «задача китайского почтальона» (англ. «Chinese Postman Problem», CPP).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	Суть задачи сводится к поиску оптимального (кратчайшего, быстрейшего или самого дешевого) пути, проходящего через промежуточный пункты по одному разу и возвращающегося в исходную точку. К примеру, нахождение наиболее выгодного маршрута, позволяющего коммивояжеру посетить со своим товаром определенные города по одному разу и вернуться обратно. Мерой выгодности маршрута может быть минимальное время поездки, минимальные расходы на дорогу или минимальная длина пути.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	В наше время, когда стоимость доставки часто бывает сопоставима со стоимостью самого товара, а скорость доставки — один из главных приоритетов, задача нахождения оптимального маршрута приобретает огромное значение.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142976" y="142852"/>
            <a:ext cx="7043758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ru-RU" sz="2400"/>
              <a:t>Инверсии 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000100" y="857232"/>
            <a:ext cx="8007350" cy="6000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Пусть даны базовое множество из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элементов 1,2, 3,...,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  его перестановка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Пара        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называется </a:t>
            </a:r>
            <a:r>
              <a:rPr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инверсией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инверсионной парой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) перестановки,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			если                       при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i &lt; j.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Например, перестановка 4, 1, 3, 2 имеет четыре инверсии: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(4,1), (3,2), (4,3) и (4,2).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Единственной перестановкой, не содержащей  инверсий, является упорядоченная перестановка 1, 2, 3, ... , </a:t>
            </a:r>
            <a:r>
              <a:rPr i="1" lang="ru-RU" sz="2000">
                <a:latin typeface="Calibri"/>
                <a:ea typeface="Calibri"/>
                <a:cs typeface="Calibri"/>
                <a:sym typeface="Calibri"/>
              </a:rPr>
              <a:t>N.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Таким образом, каждая инверсия — это пара элементов перестановки, нарушающих ее упорядоченность.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Например, определим число инверсий в следующей перестановке: (5,3,1,4,2,6).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Решим задачу за пять шагов, на первом шаге выделим первый (слева направо) элемент и подсчитаем число элементов стоящих правее от него меньших чем он сам. (меньшие элементы будем зачеркивать). Затем аналогичным образом обработаем второй элемент и т.д.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1)   </a:t>
            </a:r>
            <a:r>
              <a:rPr b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000" strike="sngStrike">
                <a:latin typeface="Calibri"/>
                <a:ea typeface="Calibri"/>
                <a:cs typeface="Calibri"/>
                <a:sym typeface="Calibri"/>
              </a:rPr>
              <a:t>3,1,4,2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,6   =&gt;  4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2)   5,</a:t>
            </a:r>
            <a:r>
              <a:rPr b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000" strike="sngStrike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,4,</a:t>
            </a:r>
            <a:r>
              <a:rPr lang="ru-RU" sz="2000" strike="sngStrike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,6   =&gt;  2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3)   5,3,</a:t>
            </a:r>
            <a:r>
              <a:rPr b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,4,2,6   =&gt;  0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4)   5,3,1,</a:t>
            </a:r>
            <a:r>
              <a:rPr b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2000" strike="sngStrike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,6   =&gt;  1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  5)   5,3,1,4,</a:t>
            </a:r>
            <a:r>
              <a:rPr b="1"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,6   =&gt;  0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Итого, число инверсий в заданной перестановке составляет:  4 + 2 + 0 + 1 + 0 = 7</a:t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139" y="1077340"/>
            <a:ext cx="1571636" cy="34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680" y="1339003"/>
            <a:ext cx="714380" cy="37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2139" y="1622146"/>
            <a:ext cx="928694" cy="45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/>
          <p:nvPr>
            <p:ph type="title"/>
          </p:nvPr>
        </p:nvSpPr>
        <p:spPr>
          <a:xfrm>
            <a:off x="1074448" y="72639"/>
            <a:ext cx="749808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ru-RU"/>
              <a:t> Задача коммивояжера</a:t>
            </a:r>
            <a:endParaRPr/>
          </a:p>
        </p:txBody>
      </p:sp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1249793" y="830907"/>
            <a:ext cx="7498080" cy="15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Дано N городов. Необходимо объехать все, побывав в каждом городе только один раз и вернуться в исходный город, затратив при этом минимальное количество времени (денег, …).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0" name="Google Shape;440;p42"/>
          <p:cNvGrpSpPr/>
          <p:nvPr/>
        </p:nvGrpSpPr>
        <p:grpSpPr>
          <a:xfrm>
            <a:off x="2571736" y="2347265"/>
            <a:ext cx="4000528" cy="1714512"/>
            <a:chOff x="2143108" y="3000372"/>
            <a:chExt cx="4000528" cy="1714512"/>
          </a:xfrm>
        </p:grpSpPr>
        <p:sp>
          <p:nvSpPr>
            <p:cNvPr id="441" name="Google Shape;441;p42"/>
            <p:cNvSpPr/>
            <p:nvPr/>
          </p:nvSpPr>
          <p:spPr>
            <a:xfrm>
              <a:off x="2285984" y="3071810"/>
              <a:ext cx="500066" cy="50006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3428992" y="3429000"/>
              <a:ext cx="500066" cy="50006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5643570" y="3857628"/>
              <a:ext cx="500066" cy="50006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2143108" y="4071942"/>
              <a:ext cx="500066" cy="50006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4143372" y="4214818"/>
              <a:ext cx="500066" cy="50006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4572000" y="3000372"/>
              <a:ext cx="500066" cy="50006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2869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447" name="Google Shape;447;p42"/>
            <p:cNvCxnSpPr>
              <a:stCxn id="441" idx="4"/>
              <a:endCxn id="444" idx="0"/>
            </p:cNvCxnSpPr>
            <p:nvPr/>
          </p:nvCxnSpPr>
          <p:spPr>
            <a:xfrm flipH="1">
              <a:off x="2393217" y="3571876"/>
              <a:ext cx="142800" cy="500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8" name="Google Shape;448;p42"/>
            <p:cNvCxnSpPr>
              <a:stCxn id="444" idx="6"/>
              <a:endCxn id="442" idx="3"/>
            </p:cNvCxnSpPr>
            <p:nvPr/>
          </p:nvCxnSpPr>
          <p:spPr>
            <a:xfrm flipH="1" rot="10800000">
              <a:off x="2643174" y="3855775"/>
              <a:ext cx="859200" cy="466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49" name="Google Shape;449;p42"/>
            <p:cNvCxnSpPr>
              <a:stCxn id="442" idx="5"/>
              <a:endCxn id="445" idx="1"/>
            </p:cNvCxnSpPr>
            <p:nvPr/>
          </p:nvCxnSpPr>
          <p:spPr>
            <a:xfrm>
              <a:off x="3855825" y="3855833"/>
              <a:ext cx="360900" cy="432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50" name="Google Shape;450;p42"/>
            <p:cNvCxnSpPr>
              <a:stCxn id="445" idx="6"/>
              <a:endCxn id="443" idx="2"/>
            </p:cNvCxnSpPr>
            <p:nvPr/>
          </p:nvCxnSpPr>
          <p:spPr>
            <a:xfrm flipH="1" rot="10800000">
              <a:off x="4643438" y="4107551"/>
              <a:ext cx="1000200" cy="357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51" name="Google Shape;451;p42"/>
            <p:cNvCxnSpPr>
              <a:stCxn id="443" idx="1"/>
              <a:endCxn id="446" idx="5"/>
            </p:cNvCxnSpPr>
            <p:nvPr/>
          </p:nvCxnSpPr>
          <p:spPr>
            <a:xfrm rot="10800000">
              <a:off x="4998903" y="3427161"/>
              <a:ext cx="717900" cy="503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52" name="Google Shape;452;p42"/>
            <p:cNvCxnSpPr>
              <a:stCxn id="446" idx="2"/>
              <a:endCxn id="441" idx="6"/>
            </p:cNvCxnSpPr>
            <p:nvPr/>
          </p:nvCxnSpPr>
          <p:spPr>
            <a:xfrm flipH="1">
              <a:off x="2786100" y="3250405"/>
              <a:ext cx="1785900" cy="7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53" name="Google Shape;453;p42"/>
          <p:cNvSpPr txBox="1"/>
          <p:nvPr/>
        </p:nvSpPr>
        <p:spPr>
          <a:xfrm>
            <a:off x="1249792" y="4335033"/>
            <a:ext cx="7498079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Решение: перебрать все последовательности городов, т.е. построив все перестановки элементов этого множества.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путь, отображенный на рисунке соответствует перестановке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1  3  2  4  6  5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 txBox="1"/>
          <p:nvPr>
            <p:ph type="title"/>
          </p:nvPr>
        </p:nvSpPr>
        <p:spPr>
          <a:xfrm>
            <a:off x="1074448" y="72639"/>
            <a:ext cx="749808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ru-RU"/>
              <a:t> Задача коммивояжера</a:t>
            </a:r>
            <a:endParaRPr/>
          </a:p>
        </p:txBody>
      </p:sp>
      <p:sp>
        <p:nvSpPr>
          <p:cNvPr id="459" name="Google Shape;459;p43"/>
          <p:cNvSpPr txBox="1"/>
          <p:nvPr>
            <p:ph idx="1" type="body"/>
          </p:nvPr>
        </p:nvSpPr>
        <p:spPr>
          <a:xfrm>
            <a:off x="1074448" y="655232"/>
            <a:ext cx="7890040" cy="6202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	Пожалуй, одна из самых известных оптимизационных задач. Ее цель заключается в нахождении самого выгодного маршрута (кратчайшего, самого быстрого, наиболее дешевого), проходящего через все заданные точки (пункты, города) по одному разу, с последующим возвратом в исходную точку.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	Условия задачи должны содержать критерий выгодности маршрута (т. е. должен ли он быть максимально коротким, быстрым, дешевым или все вместе), а также исходные данные в виде матрицы затрат (расстояния, стоимости, времени и т. д.) при перемещении между рассматриваемыми пунктами.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	Особенности задачи в том, что она довольно просто формулируется и найти хорошие решения для нее также относительно просто, но вместе с тем поиск действительно оптимального маршрута для большого набора данных — непростой и ресурсоемкий процесс.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>
            <p:ph idx="1" type="body"/>
          </p:nvPr>
        </p:nvSpPr>
        <p:spPr>
          <a:xfrm>
            <a:off x="899592" y="24942"/>
            <a:ext cx="8244408" cy="7148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Методы решения задачи коммивояжера довольно разнообразны и различаются применяемым инструментарием, точностью находимого решения и сложностью требуемых вычислений. Вот лишь некоторые из них: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⚫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полный перебор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(метод «грубой силы», англ. «Brute Force») — заключается в последовательном рассмотрении всех возможных маршрутов и выборе из них оптимального. Метод самый простой и точный, но неэффективный и при большом количестве городов его применение становится затруднительным ввиду значительных затрат времени и ресурсов на перебор огромного количества вариантов решения задачи. Для ускорения и повышения эффективности полного перебора используются различные приемы: метод ветвей и границ, параллельные вычисления, радужные таблицы;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⚫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случайный перебор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 — в этом случае вычисляются не все возможные варианты маршрута, а лишь некоторые выбранные в случайном порядке (например, с помощью генератора случайных чисел). Из рассмотренных вариантов затем выбирается наилучший. Конечно, вероятнее всего полученное решение не будет оптимальным (впрочем, оно не будет и самым худшим), но зато данный метод требует меньших затрат времени и вычислительных ресурсов, а потому в некоторых случаях его применение оправдано;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⚫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динамическое программирование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— ключевая идея заключается в вычислении и запоминании пройденного пути от исходного города до всех остальных, последующем прибавлении к нему расстояний от текущих городов до оставшихся, и так далее. По сравнению с полным перебором этот метод позволяет существенно сократить объем вычислений;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⚫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жадные алгоритмы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(англ. «Greedy») — основаны на нахождении локально оптимальных решений на каждом этапе вычислений и допущении, что найденное таким образом итоговое решение будет глобально оптимальным. Т. е. на каждой итерации выбирается лучший участок пути, который включается в итоговый маршрут. Метод простой, но его большой недостаток в том, что может возникнуть ситуация, когда окажется, что начальная и конечная точки маршрута разнесены далеко друг от друга и их придется соединять длинным отрезком пути, что значительно снизит эффективность решения. К жадным алгоритмам относятся: метод ближайшего соседа (англ. «Nearest Neighbour»), модифицированный метод ближайшего соседа (англ. «Double Ended Nearest Neighbour»), метод самого дешевого включения и т. д.;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⚫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метод минимального остовного дерева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— поиск маршрута ведется на графе. Для нахождения оптимального пути применяются различные инструменты: алгоритм Прима, алгоритм Краскала, алгоритм Борувки;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⚫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метод имитации отжига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— один из численных методов Монте-Карло;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⚫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метод эластичной сети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— каждый из возможных маршрутов рассматривается как отображение окружности на плоскость;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⚫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муравьиный алгоритм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— эвристический метод, основанный на моделировании поведения муравьев, ищущих пути от своей колонии к источникам пищи. Первую версию такого алгоритма предложил доктор наук Марко Дориго в 1992 году. Этот метод позволяет относительно быстро найти хорошее, но не обязательно оптимальное решение;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⚫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генетический алгоритм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— еще один эвристический метод, заключающийся в случайном подборе и комбинировании исходных параметров с использованием механизмов имитирующих естественный отбор в процессе эволюции (наследование, мутации, кроссинговер). Несмотря на довольно широкие возможности применения (и не только в логистике), этот метод часто становится объектом критики;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⚫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метод ветвей и границ 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— один из методов дискретной оптимизации, являющийся развитием метода полного перебора, но отличающийся от него отсевом в процессе вычисления подмножеств неэффективных решений. Впервые был предложен в 1960 году английским профессором Алисой Лэнд и австралийским математиком Элисон Дойг.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136650" y="428604"/>
            <a:ext cx="7864506" cy="6215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b="1" i="1" lang="ru-RU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Таблицей инверсий 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перестановки 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ru-RU" sz="26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,a</a:t>
            </a:r>
            <a:r>
              <a:rPr baseline="-25000" lang="ru-RU" sz="26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, ...,a</a:t>
            </a:r>
            <a:r>
              <a:rPr baseline="-25000" i="1" lang="ru-RU" sz="26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 называется последовательность чисел 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ru-RU" sz="26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, b</a:t>
            </a:r>
            <a:r>
              <a:rPr baseline="-25000" lang="ru-RU" sz="26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…, b</a:t>
            </a:r>
            <a:r>
              <a:rPr baseline="-25000" i="1" lang="ru-RU" sz="26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где 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ru-RU" sz="2600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есть число элементов перестановки, больших 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и расположенных левее 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j </a:t>
            </a:r>
            <a:endParaRPr i="1" sz="26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(т. е. количество инверсий вида (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x, j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), при 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x &gt; j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. </a:t>
            </a:r>
            <a:endParaRPr i="1" sz="26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Например,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для перестановки	</a:t>
            </a:r>
            <a:r>
              <a:rPr b="1" lang="ru-RU" sz="2600">
                <a:latin typeface="Calibri"/>
                <a:ea typeface="Calibri"/>
                <a:cs typeface="Calibri"/>
                <a:sym typeface="Calibri"/>
              </a:rPr>
              <a:t>5 9 1 8 2 6 4 7 3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                                        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таблица инверсий:	</a:t>
            </a:r>
            <a:r>
              <a:rPr b="1" lang="ru-RU" sz="2600">
                <a:latin typeface="Calibri"/>
                <a:ea typeface="Calibri"/>
                <a:cs typeface="Calibri"/>
                <a:sym typeface="Calibri"/>
              </a:rPr>
              <a:t>2 3 6 4 0 2 2 1 0</a:t>
            </a:r>
            <a:r>
              <a:rPr lang="ru-RU" sz="2600">
                <a:latin typeface="Calibri"/>
                <a:ea typeface="Calibri"/>
                <a:cs typeface="Calibri"/>
                <a:sym typeface="Calibri"/>
              </a:rPr>
              <a:t>.                               		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lang="ru-RU" sz="2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Свойство элементов таблицы инверсий:</a:t>
            </a:r>
            <a:endParaRPr/>
          </a:p>
          <a:p>
            <a:pPr indent="-182880" lvl="6" marL="1719072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i="1" lang="ru-RU" sz="22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ru-RU" sz="2200">
                <a:latin typeface="Calibri"/>
                <a:ea typeface="Calibri"/>
                <a:cs typeface="Calibri"/>
                <a:sym typeface="Calibri"/>
              </a:rPr>
              <a:t>N  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= 0,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82880" lvl="6" marL="1719072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182880" lvl="6" marL="1719072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ru-RU" sz="2200">
                <a:latin typeface="Calibri"/>
                <a:ea typeface="Calibri"/>
                <a:cs typeface="Calibri"/>
                <a:sym typeface="Calibri"/>
              </a:rPr>
              <a:t> ≤ b</a:t>
            </a:r>
            <a:r>
              <a:rPr baseline="-25000" i="1" lang="ru-RU" sz="22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i="1" lang="ru-RU" sz="2200">
                <a:latin typeface="Calibri"/>
                <a:ea typeface="Calibri"/>
                <a:cs typeface="Calibri"/>
                <a:sym typeface="Calibri"/>
              </a:rPr>
              <a:t>≤ N – i ,</a:t>
            </a:r>
            <a:endParaRPr/>
          </a:p>
          <a:p>
            <a:pPr indent="-182880" lvl="6" marL="1719072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i="1" lang="ru-RU" sz="2200"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182880" lvl="6" marL="1719072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ru-RU" sz="2200">
                <a:latin typeface="Calibri"/>
                <a:ea typeface="Calibri"/>
                <a:cs typeface="Calibri"/>
                <a:sym typeface="Calibri"/>
              </a:rPr>
              <a:t> ≤ b</a:t>
            </a:r>
            <a:r>
              <a:rPr baseline="-25000" lang="ru-RU" sz="220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i="1" lang="ru-RU" sz="2200">
                <a:latin typeface="Calibri"/>
                <a:ea typeface="Calibri"/>
                <a:cs typeface="Calibri"/>
                <a:sym typeface="Calibri"/>
              </a:rPr>
              <a:t>≤ N 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– 1.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t/>
            </a:r>
            <a:endParaRPr b="1" sz="26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b="1" lang="ru-RU" sz="2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Утверждение</a:t>
            </a:r>
            <a:endParaRPr sz="26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i="1" lang="ru-RU" sz="2600">
                <a:latin typeface="Calibri"/>
                <a:ea typeface="Calibri"/>
                <a:cs typeface="Calibri"/>
                <a:sym typeface="Calibri"/>
              </a:rPr>
              <a:t>Таблица инверсий единственным образом определяет соответствующую ей перестановку. </a:t>
            </a:r>
            <a:endParaRPr i="1" sz="26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435608" y="274638"/>
            <a:ext cx="7498080" cy="51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ru-RU" sz="2400"/>
              <a:t>Построение перестановки по таблице инверсий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435608" y="1000108"/>
            <a:ext cx="7498080" cy="5669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Font typeface="Noto Sans Symbols"/>
              <a:buNone/>
            </a:pPr>
            <a:r>
              <a:rPr b="1" lang="ru-RU" sz="2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 способ: </a:t>
            </a:r>
            <a:r>
              <a:rPr lang="ru-RU" sz="2600" u="sng">
                <a:latin typeface="Calibri"/>
                <a:ea typeface="Calibri"/>
                <a:cs typeface="Calibri"/>
                <a:sym typeface="Calibri"/>
              </a:rPr>
              <a:t>проход по таблице инверсий </a:t>
            </a:r>
            <a:r>
              <a:rPr b="1" lang="ru-RU" sz="2600" u="sng">
                <a:latin typeface="Calibri"/>
                <a:ea typeface="Calibri"/>
                <a:cs typeface="Calibri"/>
                <a:sym typeface="Calibri"/>
              </a:rPr>
              <a:t>справа</a:t>
            </a:r>
            <a:r>
              <a:rPr lang="ru-RU" sz="2600" u="sng">
                <a:latin typeface="Calibri"/>
                <a:ea typeface="Calibri"/>
                <a:cs typeface="Calibri"/>
                <a:sym typeface="Calibri"/>
              </a:rPr>
              <a:t> налево</a:t>
            </a:r>
            <a:endParaRPr sz="2600" u="sng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Создается заготовка перестановки из одного максимального числа. На каждом шаге в нее вставляется следующий по величине элемент с учетом того, сколько элементов, больших него, должно стоять перед ним.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Таблица инверсий: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	2 3 6 4 0 2 2 1 0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14350" lvl="0" marL="59664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AutoNum type="arabicPeriod"/>
            </a:pPr>
            <a:r>
              <a:rPr b="1"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  <a:p>
            <a:pPr indent="-514350" lvl="0" marL="59664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AutoNum type="arabicPeriod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b="1"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-514350" lvl="0" marL="59664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AutoNum type="arabicPeriod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9 8 </a:t>
            </a:r>
            <a:r>
              <a:rPr b="1"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indent="-514350" lvl="0" marL="59664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AutoNum type="arabicPeriod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9 8 </a:t>
            </a:r>
            <a:r>
              <a:rPr b="1"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  <a:p>
            <a:pPr indent="-514350" lvl="0" marL="59664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AutoNum type="arabicPeriod"/>
            </a:pPr>
            <a:r>
              <a:rPr b="1"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9 8 6 7</a:t>
            </a:r>
            <a:endParaRPr/>
          </a:p>
          <a:p>
            <a:pPr indent="-514350" lvl="0" marL="59664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AutoNum type="arabicPeriod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5 9 8 6 </a:t>
            </a:r>
            <a:r>
              <a:rPr b="1"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7</a:t>
            </a:r>
            <a:endParaRPr/>
          </a:p>
          <a:p>
            <a:pPr indent="-514350" lvl="0" marL="59664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AutoNum type="arabicPeriod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5 9 8 6 4 7 </a:t>
            </a:r>
            <a:r>
              <a:rPr b="1"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514350" lvl="0" marL="59664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AutoNum type="arabicPeriod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5 9 8 </a:t>
            </a:r>
            <a:r>
              <a:rPr b="1"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6 4 7 3</a:t>
            </a:r>
            <a:endParaRPr/>
          </a:p>
          <a:p>
            <a:pPr indent="-514350" lvl="0" marL="596646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AutoNum type="arabicPeriod"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5 9 </a:t>
            </a:r>
            <a:r>
              <a:rPr b="1" lang="ru-RU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 8 2 6 4 7 3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435608" y="274638"/>
            <a:ext cx="7498080" cy="115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203"/>
              </a:buClr>
              <a:buSzPct val="100000"/>
              <a:buFont typeface="Calibri"/>
              <a:buNone/>
            </a:pPr>
            <a:r>
              <a:rPr b="1" lang="ru-RU" sz="4400">
                <a:solidFill>
                  <a:srgbClr val="703203"/>
                </a:solidFill>
                <a:latin typeface="Calibri"/>
                <a:ea typeface="Calibri"/>
                <a:cs typeface="Calibri"/>
                <a:sym typeface="Calibri"/>
              </a:rPr>
              <a:t>Алгоритм П1: </a:t>
            </a:r>
            <a:br>
              <a:rPr b="1" lang="ru-RU" sz="4400">
                <a:solidFill>
                  <a:srgbClr val="70320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2200">
                <a:solidFill>
                  <a:srgbClr val="703203"/>
                </a:solidFill>
                <a:latin typeface="Calibri"/>
                <a:ea typeface="Calibri"/>
                <a:cs typeface="Calibri"/>
                <a:sym typeface="Calibri"/>
              </a:rPr>
              <a:t>построение перестановки по таблице инверсий справа налево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285852" y="1571612"/>
            <a:ext cx="7498080" cy="4786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Вход: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		N &gt;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0 - количество элементов перестановки,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		b</a:t>
            </a:r>
            <a:r>
              <a:rPr baseline="-25000" i="1" lang="ru-RU" sz="24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, b</a:t>
            </a:r>
            <a:r>
              <a:rPr baseline="-25000" i="1" lang="ru-RU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…, b</a:t>
            </a:r>
            <a:r>
              <a:rPr baseline="-25000" i="1" lang="ru-RU" sz="24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 – таблица инверсий,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		0 ≤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ru-RU" sz="24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N − j.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	Р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:=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пустая последовательность;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цикл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по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от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вниз до 1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		вставить число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Р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после 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ru-RU" sz="24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элементов;</a:t>
            </a: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конец цикла;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ru-RU" sz="2400">
                <a:latin typeface="Calibri"/>
                <a:ea typeface="Calibri"/>
                <a:cs typeface="Calibri"/>
                <a:sym typeface="Calibri"/>
              </a:rPr>
              <a:t>Выход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ru-RU" sz="2400">
                <a:latin typeface="Calibri"/>
                <a:ea typeface="Calibri"/>
                <a:cs typeface="Calibri"/>
                <a:sym typeface="Calibri"/>
              </a:rPr>
              <a:t>		Р −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перестановка, соответствующая данной таблице инверсий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435608" y="274638"/>
            <a:ext cx="749808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ru-RU" sz="2400"/>
              <a:t>Построение перестановки по таблице инверсий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187624" y="783968"/>
            <a:ext cx="7498080" cy="6245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b="1" lang="ru-RU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 способ: </a:t>
            </a:r>
            <a:r>
              <a:rPr lang="ru-RU" sz="2200" u="sng">
                <a:latin typeface="Calibri"/>
                <a:ea typeface="Calibri"/>
                <a:cs typeface="Calibri"/>
                <a:sym typeface="Calibri"/>
              </a:rPr>
              <a:t>проход по таблице инверсий </a:t>
            </a:r>
            <a:r>
              <a:rPr b="1" lang="ru-RU" sz="2200" u="sng">
                <a:latin typeface="Calibri"/>
                <a:ea typeface="Calibri"/>
                <a:cs typeface="Calibri"/>
                <a:sym typeface="Calibri"/>
              </a:rPr>
              <a:t>слева</a:t>
            </a:r>
            <a:r>
              <a:rPr lang="ru-RU" sz="2200" u="sng">
                <a:latin typeface="Calibri"/>
                <a:ea typeface="Calibri"/>
                <a:cs typeface="Calibri"/>
                <a:sym typeface="Calibri"/>
              </a:rPr>
              <a:t> направо</a:t>
            </a:r>
            <a:endParaRPr sz="2200" u="sng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Создается заготовка пустой перестановки длины N.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На каждом шаге для каждого элемента перестановки, начиная с 1, отсчитывается в ней столько пустых ячеек, какое число записано в соответствующей позиции в таблице инверсий.  В следующее за ними пустое место вставляется этот элемент.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Полученная таблица инверсий: (2,6,2,2,0,1,0,0). Восстановим перестановку по таблице инверсий, начиная с пустого массива.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Исходная 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перестановка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(5,7,1,3,4,6,8,2)</a:t>
            </a:r>
            <a:endParaRPr/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3" y="4077072"/>
            <a:ext cx="5439395" cy="250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435608" y="274638"/>
            <a:ext cx="7498080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400"/>
              <a:buFont typeface="Gill Sans"/>
              <a:buNone/>
            </a:pPr>
            <a:r>
              <a:rPr b="1" lang="ru-RU" sz="2400"/>
              <a:t>Построение перестановки по таблице инверсий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428728" y="785794"/>
            <a:ext cx="7498080" cy="2355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b="1" lang="ru-RU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Таблица инверсий:	2 3 6 4 0 2 2 1 0.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Восстановить перестановку 1-м способом.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b="1" lang="ru-RU" sz="2200">
                <a:latin typeface="Calibri"/>
                <a:ea typeface="Calibri"/>
                <a:cs typeface="Calibri"/>
                <a:sym typeface="Calibri"/>
              </a:rPr>
              <a:t>Ответ:</a:t>
            </a:r>
            <a:endParaRPr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1619672" y="2577651"/>
            <a:ext cx="5143536" cy="400110"/>
            <a:chOff x="1571604" y="5572140"/>
            <a:chExt cx="5143536" cy="400110"/>
          </a:xfrm>
        </p:grpSpPr>
        <p:sp>
          <p:nvSpPr>
            <p:cNvPr id="156" name="Google Shape;156;p20"/>
            <p:cNvSpPr/>
            <p:nvPr/>
          </p:nvSpPr>
          <p:spPr>
            <a:xfrm>
              <a:off x="1571604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2143108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2714612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3286116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3857620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429124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000628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5572132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6143636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2857488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4000496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6286512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5143504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69" name="Google Shape;169;p20"/>
            <p:cNvSpPr txBox="1"/>
            <p:nvPr/>
          </p:nvSpPr>
          <p:spPr>
            <a:xfrm>
              <a:off x="1643042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4572000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5643570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3428992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2285984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174" name="Google Shape;174;p20"/>
          <p:cNvSpPr txBox="1"/>
          <p:nvPr/>
        </p:nvSpPr>
        <p:spPr>
          <a:xfrm>
            <a:off x="1401068" y="3549111"/>
            <a:ext cx="7498080" cy="2355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1" lang="ru-RU" sz="2200" u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r>
              <a:rPr b="1" lang="ru-RU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3464" lvl="0" marL="36576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1" lang="ru-RU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Таблица инверсий:	7 3 0 2 1 0 1 0.</a:t>
            </a:r>
            <a:endParaRPr/>
          </a:p>
          <a:p>
            <a:pPr indent="-283464" lvl="0" marL="36576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1" lang="ru-RU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Восстановить перестановку 2-м способом.</a:t>
            </a:r>
            <a:r>
              <a:rPr b="0" lang="ru-RU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3464" lvl="0" marL="36576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1" lang="ru-RU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Ответ:</a:t>
            </a:r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1592012" y="5340968"/>
            <a:ext cx="4572032" cy="400110"/>
            <a:chOff x="1571604" y="5572140"/>
            <a:chExt cx="4572032" cy="400110"/>
          </a:xfrm>
        </p:grpSpPr>
        <p:sp>
          <p:nvSpPr>
            <p:cNvPr id="176" name="Google Shape;176;p20"/>
            <p:cNvSpPr/>
            <p:nvPr/>
          </p:nvSpPr>
          <p:spPr>
            <a:xfrm>
              <a:off x="1571604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143108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714612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286116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857620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429124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000628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572132" y="5572140"/>
              <a:ext cx="571504" cy="35719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2857488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4000496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5143504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1643042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88" name="Google Shape;188;p20"/>
            <p:cNvSpPr txBox="1"/>
            <p:nvPr/>
          </p:nvSpPr>
          <p:spPr>
            <a:xfrm>
              <a:off x="4572000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5643570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3428992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2285984" y="5572140"/>
              <a:ext cx="327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203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703203"/>
                </a:solidFill>
                <a:latin typeface="Calibri"/>
                <a:ea typeface="Calibri"/>
                <a:cs typeface="Calibri"/>
                <a:sym typeface="Calibri"/>
              </a:rPr>
              <a:t>Алгоритм П2: </a:t>
            </a:r>
            <a:br>
              <a:rPr b="1" lang="ru-RU" sz="3200">
                <a:solidFill>
                  <a:srgbClr val="70320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2000">
                <a:solidFill>
                  <a:srgbClr val="703203"/>
                </a:solidFill>
                <a:latin typeface="Calibri"/>
                <a:ea typeface="Calibri"/>
                <a:cs typeface="Calibri"/>
                <a:sym typeface="Calibri"/>
              </a:rPr>
              <a:t>построение перестановки по таблице инверсий слева направо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3464" lvl="0" marL="36576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Вход: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		N &gt;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0 - количество элементов перестановки,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		b</a:t>
            </a:r>
            <a:r>
              <a:rPr baseline="-25000" i="1" lang="ru-RU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, b</a:t>
            </a:r>
            <a:r>
              <a:rPr baseline="-25000" i="1" lang="ru-RU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 …, b</a:t>
            </a:r>
            <a:r>
              <a:rPr baseline="-25000" i="1" lang="ru-RU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 – таблица инверсий,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		0 ≤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ru-RU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 N − j.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	Р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:=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последовательность из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пустых элементов;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	цикл по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от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до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с шагом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выполнять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  		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пропустить b</a:t>
            </a:r>
            <a:r>
              <a:rPr baseline="-25000" i="1" lang="ru-RU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 пустых мест  в P;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	 	поместить i на следующее пустое место;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	конец цикла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Выход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3464" lvl="0" marL="36576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		Р −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перестановка, соответствующая данной таблице инверсий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		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Солнцестояние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