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9144000"/>
  <p:notesSz cx="6858000" cy="9144000"/>
  <p:embeddedFontLst>
    <p:embeddedFont>
      <p:font typeface="Corbel"/>
      <p:regular r:id="rId38"/>
      <p:bold r:id="rId39"/>
      <p:italic r:id="rId40"/>
      <p:boldItalic r:id="rId41"/>
    </p:embeddedFont>
    <p:embeddedFont>
      <p:font typeface="Gill Sans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2C71CB-AC33-4215-A9F3-E2DA8656C4E7}">
  <a:tblStyle styleId="{F52C71CB-AC33-4215-A9F3-E2DA8656C4E7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EF0"/>
          </a:solidFill>
        </a:fill>
      </a:tcStyle>
    </a:wholeTbl>
    <a:band1H>
      <a:tcTxStyle/>
      <a:tcStyle>
        <a:fill>
          <a:solidFill>
            <a:srgbClr val="CCDBE1"/>
          </a:solidFill>
        </a:fill>
      </a:tcStyle>
    </a:band1H>
    <a:band2H>
      <a:tcTxStyle/>
    </a:band2H>
    <a:band1V>
      <a:tcTxStyle/>
      <a:tcStyle>
        <a:fill>
          <a:solidFill>
            <a:srgbClr val="CCDBE1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italic.fntdata"/><Relationship Id="rId20" Type="http://schemas.openxmlformats.org/officeDocument/2006/relationships/slide" Target="slides/slide14.xml"/><Relationship Id="rId42" Type="http://schemas.openxmlformats.org/officeDocument/2006/relationships/font" Target="fonts/GillSans-regular.fntdata"/><Relationship Id="rId41" Type="http://schemas.openxmlformats.org/officeDocument/2006/relationships/font" Target="fonts/Corbel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GillSans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Corbel-bold.fntdata"/><Relationship Id="rId16" Type="http://schemas.openxmlformats.org/officeDocument/2006/relationships/slide" Target="slides/slide10.xml"/><Relationship Id="rId38" Type="http://schemas.openxmlformats.org/officeDocument/2006/relationships/font" Target="fonts/Corbel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37" name="Google Shape;23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77" name="Google Shape;27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84" name="Google Shape;28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91" name="Google Shape;29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8" name="Google Shape;30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72" name="Google Shape;37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Google Shape;37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80" name="Google Shape;38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showMasterSp="0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showMasterSp="0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10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5" name="Google Shape;85;p10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203"/>
              </a:buClr>
              <a:buSzPts val="4000"/>
              <a:buFont typeface="Times New Roman"/>
              <a:buNone/>
            </a:pPr>
            <a:r>
              <a:rPr b="1" lang="ru-RU" sz="4000">
                <a:solidFill>
                  <a:srgbClr val="7032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Лекция 7</a:t>
            </a:r>
            <a:r>
              <a:rPr b="1" lang="ru-RU" sz="4000">
                <a:solidFill>
                  <a:srgbClr val="703203"/>
                </a:solidFill>
              </a:rPr>
              <a:t> </a:t>
            </a:r>
            <a:endParaRPr/>
          </a:p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274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ru-RU" sz="2400">
                <a:solidFill>
                  <a:srgbClr val="0000FF"/>
                </a:solidFill>
              </a:rPr>
              <a:t> </a:t>
            </a:r>
            <a:r>
              <a:rPr lang="ru-RU" sz="2400">
                <a:solidFill>
                  <a:srgbClr val="703203"/>
                </a:solidFill>
              </a:rPr>
              <a:t>Поиск</a:t>
            </a:r>
            <a:endParaRPr sz="1800">
              <a:solidFill>
                <a:srgbClr val="703203"/>
              </a:solidFill>
            </a:endParaRPr>
          </a:p>
          <a:p>
            <a:pPr indent="0" lvl="0" marL="27432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70320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1142976" y="142852"/>
            <a:ext cx="7715304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800"/>
              <a:buFont typeface="Corbel"/>
              <a:buNone/>
            </a:pPr>
            <a:r>
              <a:rPr b="1" lang="ru-RU" sz="2800">
                <a:latin typeface="Corbel"/>
                <a:ea typeface="Corbel"/>
                <a:cs typeface="Corbel"/>
                <a:sym typeface="Corbel"/>
              </a:rPr>
              <a:t>Бинарный поиск в массиве 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1147331" y="642918"/>
            <a:ext cx="7710949" cy="6072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Этот алгоритм выполняет свою поисковую стратегию в бинарном виде. 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Имея список </a:t>
            </a:r>
            <a:r>
              <a:rPr b="1" i="1" lang="ru-RU" sz="2400">
                <a:latin typeface="Calibri"/>
                <a:ea typeface="Calibri"/>
                <a:cs typeface="Calibri"/>
                <a:sym typeface="Calibri"/>
              </a:rPr>
              <a:t>отсортированных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 элементов, алгоритм принимает бинарное (т.е. одно из двух возможных) решение: продолжить поиск в левой или в правой части массива. 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i="1" lang="ru-RU" sz="24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Идея: 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	массив на каждом шаге делится пополам и выбирается та его часть, в которой должен находиться искомый элемент.		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1113131" y="3068960"/>
            <a:ext cx="8007350" cy="15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1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3464" lvl="0" marL="36576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1749820" y="4866310"/>
            <a:ext cx="357190" cy="357190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2107010" y="4866310"/>
            <a:ext cx="357190" cy="357190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2464200" y="4866310"/>
            <a:ext cx="357190" cy="357190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2821390" y="4866310"/>
            <a:ext cx="357190" cy="357190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3178580" y="4866310"/>
            <a:ext cx="357190" cy="357190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892960" y="4866310"/>
            <a:ext cx="357190" cy="357190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3535770" y="4866310"/>
            <a:ext cx="357190" cy="357190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392630" y="4866310"/>
            <a:ext cx="357190" cy="357190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4250150" y="4866310"/>
            <a:ext cx="357190" cy="357190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6036100" y="4866310"/>
            <a:ext cx="357190" cy="357190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5321720" y="4866310"/>
            <a:ext cx="357190" cy="357190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5678910" y="4866310"/>
            <a:ext cx="357190" cy="357190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4964530" y="4866310"/>
            <a:ext cx="357190" cy="357190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4607340" y="4866310"/>
            <a:ext cx="357190" cy="357190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6393290" y="4866310"/>
            <a:ext cx="357190" cy="357190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6750480" y="4866310"/>
            <a:ext cx="357190" cy="357190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7107670" y="4866310"/>
            <a:ext cx="357190" cy="357190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71</a:t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7464860" y="4866310"/>
            <a:ext cx="357190" cy="357190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77</a:t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7822050" y="4866310"/>
            <a:ext cx="357190" cy="357190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85</a:t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8179240" y="4866310"/>
            <a:ext cx="357190" cy="357190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89</a:t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8536430" y="4866310"/>
            <a:ext cx="357190" cy="357190"/>
          </a:xfrm>
          <a:prstGeom prst="rect">
            <a:avLst/>
          </a:prstGeom>
          <a:noFill/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1606944" y="6223632"/>
            <a:ext cx="14287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= 33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1178316" y="4509120"/>
            <a:ext cx="35719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endParaRPr sz="8000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8679306" y="4509120"/>
            <a:ext cx="35719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8000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1321192" y="5294938"/>
            <a:ext cx="77153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0    1     2    3     4    5    6    7     8    9   10   11  12  13  14  15   16  17   18  19  20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5071687" y="5678990"/>
            <a:ext cx="214314" cy="642942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4357307" y="5644892"/>
            <a:ext cx="214314" cy="642942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435608" y="274638"/>
            <a:ext cx="7498080" cy="3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</a:pPr>
            <a:r>
              <a:rPr lang="ru-RU" sz="3600"/>
              <a:t>Бинарный поиск - программа</a:t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1435608" y="857232"/>
            <a:ext cx="7498080" cy="6000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int seek_binary(key x, key a[], int N) 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{ 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   int left = O; 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   int right= N; 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   int middle; 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   do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	 {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		middle=(left+right)/2; 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		if (x == a[middle])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			return middle; 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		else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			if(a[middle]&lt; x)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			     left = middle + l; 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			else right = middle - l; 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   }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	 while (left &lt;= right); 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	 return -1;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358775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358775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Сложность нашего алгоритма О(log</a:t>
            </a:r>
            <a:r>
              <a:rPr b="1" baseline="-25000" lang="ru-RU" sz="1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(n))</a:t>
            </a:r>
            <a:r>
              <a:rPr b="1" lang="ru-RU" sz="14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1435608" y="274638"/>
            <a:ext cx="7498080" cy="3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</a:pPr>
            <a:r>
              <a:rPr lang="ru-RU" sz="3600"/>
              <a:t>Бинарный поиск - программа</a:t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1435608" y="1196752"/>
            <a:ext cx="7498080" cy="108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822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ru-RU"/>
              <a:t>Рекурсивный вариант:</a:t>
            </a:r>
            <a:endParaRPr/>
          </a:p>
        </p:txBody>
      </p:sp>
      <p:pic>
        <p:nvPicPr>
          <p:cNvPr id="216" name="Google Shape;21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2056789"/>
            <a:ext cx="7922523" cy="425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1435608" y="274638"/>
            <a:ext cx="7498080" cy="3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</a:pPr>
            <a:r>
              <a:rPr lang="ru-RU" sz="3600"/>
              <a:t>Бинарный поиск</a:t>
            </a:r>
            <a:endParaRPr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1331640" y="834098"/>
            <a:ext cx="7498080" cy="5907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Данный алгоритм будет работать только если проверяемы список заранее отсортирован.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Если элементы массива будут идти в разнобой, то мы не сможем исключать ту или иную их часть.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По этому нужно или сразу сортировать массив на входе процедуры поиска или (если массив формируется в течении некоторого времени) сразу производить сортировку по мере добавления новых элементов и сразу расставлять на «свои места».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8229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Сложность алгоритма бинарного поиска O(log(N))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Если число N – не степень двойки, то выбирается такое наименьшее k, что 2</a:t>
            </a:r>
            <a:r>
              <a:rPr b="1" baseline="30000" lang="ru-RU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&gt; 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Т.к.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O(log(N))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гораздо лучше, чем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O(N)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, то бинарный поиск сходится гораздо быстрее линейного алгоритма.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Например. Если в словаре содержится 50 000 слов, то чтобы найти нужное слово в линейном алгоритме нужно 50 000 итераций (в худшем случае), а в бинарном алгоритме – максимум 16 итераций, т.к. log</a:t>
            </a:r>
            <a:r>
              <a:rPr b="1" baseline="-25000" lang="ru-RU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(50 000) ~ 15.6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435608" y="274638"/>
            <a:ext cx="7498080" cy="3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</a:pPr>
            <a:r>
              <a:rPr lang="ru-RU" sz="3600"/>
              <a:t>Бинарный поиск</a:t>
            </a:r>
            <a:endParaRPr/>
          </a:p>
        </p:txBody>
      </p:sp>
      <p:pic>
        <p:nvPicPr>
          <p:cNvPr id="228" name="Google Shape;228;p26"/>
          <p:cNvPicPr preferRelativeResize="0"/>
          <p:nvPr/>
        </p:nvPicPr>
        <p:blipFill rotWithShape="1">
          <a:blip r:embed="rId3">
            <a:alphaModFix/>
          </a:blip>
          <a:srcRect b="8533" l="4619" r="6172" t="14985"/>
          <a:stretch/>
        </p:blipFill>
        <p:spPr>
          <a:xfrm>
            <a:off x="1043608" y="867789"/>
            <a:ext cx="7977542" cy="5122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1435608" y="274638"/>
            <a:ext cx="7498080" cy="3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</a:pPr>
            <a:r>
              <a:rPr lang="ru-RU" sz="3600"/>
              <a:t>Бинарный поиск</a:t>
            </a:r>
            <a:endParaRPr/>
          </a:p>
        </p:txBody>
      </p:sp>
      <p:pic>
        <p:nvPicPr>
          <p:cNvPr id="234" name="Google Shape;23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112" y="920750"/>
            <a:ext cx="8115887" cy="4452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1142976" y="142852"/>
            <a:ext cx="7858180" cy="642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b="1" lang="ru-RU" sz="3200"/>
              <a:t>Прямой поиск подстроки </a:t>
            </a:r>
            <a:endParaRPr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928662" y="1071546"/>
            <a:ext cx="8215338" cy="364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Пусть заданы строка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из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элементов и строка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из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М э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лементов,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где 0 &lt;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М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≤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N.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Требуется определить, содержит ли строка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подстроку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, и в случае положительного результата выдать позицию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k,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с которой начинается вхождение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в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s. 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		q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[0]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= s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],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 q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= s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k+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1],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 ..., q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M −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1]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= s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k + M −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1]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Будем называть строку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i="1" lang="ru-RU" sz="200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шаблоном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поиска.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Задача прямого поиска заключается в поиске индекса </a:t>
            </a:r>
            <a:r>
              <a:rPr b="1" i="1" lang="ru-RU" sz="20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указывающего на первое с начала строки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совпадение с шаблоном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q.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42" name="Google Shape;242;p28"/>
          <p:cNvSpPr txBox="1"/>
          <p:nvPr/>
        </p:nvSpPr>
        <p:spPr>
          <a:xfrm>
            <a:off x="1643042" y="4857760"/>
            <a:ext cx="49292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abcdaac</a:t>
            </a:r>
            <a:r>
              <a:rPr b="1" lang="ru-RU" sz="2400">
                <a:solidFill>
                  <a:srgbClr val="CC3300"/>
                </a:solidFill>
                <a:latin typeface="Courier New"/>
                <a:ea typeface="Courier New"/>
                <a:cs typeface="Courier New"/>
                <a:sym typeface="Courier New"/>
              </a:rPr>
              <a:t>cbbss</a:t>
            </a: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acbaszzzaaa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3" name="Google Shape;243;p28"/>
          <p:cNvCxnSpPr/>
          <p:nvPr/>
        </p:nvCxnSpPr>
        <p:spPr>
          <a:xfrm rot="5400000">
            <a:off x="1035819" y="5322107"/>
            <a:ext cx="135732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p28"/>
          <p:cNvSpPr txBox="1"/>
          <p:nvPr/>
        </p:nvSpPr>
        <p:spPr>
          <a:xfrm>
            <a:off x="1643042" y="5643578"/>
            <a:ext cx="17145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CC3300"/>
                </a:solidFill>
                <a:latin typeface="Courier New"/>
                <a:ea typeface="Courier New"/>
                <a:cs typeface="Courier New"/>
                <a:sym typeface="Courier New"/>
              </a:rPr>
              <a:t>cbbss</a:t>
            </a:r>
            <a:endParaRPr b="1" sz="2400">
              <a:solidFill>
                <a:srgbClr val="CC33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1000100" y="4357694"/>
            <a:ext cx="28575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i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1000100" y="5857892"/>
            <a:ext cx="28575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i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7" name="Google Shape;247;p28"/>
          <p:cNvCxnSpPr>
            <a:stCxn id="245" idx="3"/>
            <a:endCxn id="242" idx="1"/>
          </p:cNvCxnSpPr>
          <p:nvPr/>
        </p:nvCxnSpPr>
        <p:spPr>
          <a:xfrm>
            <a:off x="1285852" y="4650082"/>
            <a:ext cx="357300" cy="4386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8" name="Google Shape;248;p28"/>
          <p:cNvCxnSpPr>
            <a:stCxn id="246" idx="3"/>
            <a:endCxn id="244" idx="1"/>
          </p:cNvCxnSpPr>
          <p:nvPr/>
        </p:nvCxnSpPr>
        <p:spPr>
          <a:xfrm flipH="1" rot="10800000">
            <a:off x="1285852" y="5874280"/>
            <a:ext cx="357300" cy="2760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9" name="Google Shape;249;p28"/>
          <p:cNvCxnSpPr/>
          <p:nvPr/>
        </p:nvCxnSpPr>
        <p:spPr>
          <a:xfrm rot="5400000">
            <a:off x="3214678" y="5286388"/>
            <a:ext cx="142876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p28"/>
          <p:cNvSpPr txBox="1"/>
          <p:nvPr/>
        </p:nvSpPr>
        <p:spPr>
          <a:xfrm>
            <a:off x="1700415" y="5214950"/>
            <a:ext cx="445575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0   1   2    3   4   5    6   </a:t>
            </a:r>
            <a:r>
              <a:rPr b="1" lang="ru-RU" sz="1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ru-R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8    9  10  11 12 13 14 15 16  17 18 19 20  21  22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1700415" y="5996584"/>
            <a:ext cx="445575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0   1   2    3   4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3724924" y="5672431"/>
            <a:ext cx="4758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28"/>
          <p:cNvCxnSpPr/>
          <p:nvPr/>
        </p:nvCxnSpPr>
        <p:spPr>
          <a:xfrm rot="10800000">
            <a:off x="3092190" y="5387559"/>
            <a:ext cx="693992" cy="39776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1071538" y="116632"/>
            <a:ext cx="7790712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</a:pPr>
            <a:r>
              <a:rPr b="1" lang="ru-RU" sz="3600"/>
              <a:t>Прямой поиск подстроки - алгоритм</a:t>
            </a:r>
            <a:endParaRPr sz="3600"/>
          </a:p>
        </p:txBody>
      </p:sp>
      <p:sp>
        <p:nvSpPr>
          <p:cNvPr id="259" name="Google Shape;259;p29"/>
          <p:cNvSpPr txBox="1"/>
          <p:nvPr>
            <p:ph idx="1" type="body"/>
          </p:nvPr>
        </p:nvSpPr>
        <p:spPr>
          <a:xfrm>
            <a:off x="1071538" y="785794"/>
            <a:ext cx="7929618" cy="6072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83464" lvl="0" marL="36576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>
                <a:latin typeface="Arial"/>
                <a:ea typeface="Arial"/>
                <a:cs typeface="Arial"/>
                <a:sym typeface="Arial"/>
              </a:rPr>
              <a:t>Вход: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Строка 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длины 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и строка 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длины 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M,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где 0 &lt; 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М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≤ 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Шаг 1.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Шаблон 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«накладывается» на строку 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начиная с первого символа строки.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 k =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0; 	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// номер символа строки, соответствующий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			// первому символу шаблона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Шаг 2. 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= 0; 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Выполняется последовательное сравнение соответствующих символов, начиная от </a:t>
            </a:r>
            <a:r>
              <a:rPr b="1" i="1" lang="ru-RU">
                <a:latin typeface="Calibri"/>
                <a:ea typeface="Calibri"/>
                <a:cs typeface="Calibri"/>
                <a:sym typeface="Calibri"/>
              </a:rPr>
              <a:t>первого символа шаблона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	Если до 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-й позиции шаблона соответствующие символы строки совпали, 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	a 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≠ s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[k + 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,  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 i &lt; M,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то надо «сдвинуть» шаблон, т. е. «наложить» его на строку, начиная со следующего символа  строки: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 k = k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+ 1;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Шаг 3.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Если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N – М +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1,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и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i &lt; M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то перейти на Шаг 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>
                <a:latin typeface="Arial"/>
                <a:ea typeface="Arial"/>
                <a:cs typeface="Arial"/>
                <a:sym typeface="Arial"/>
              </a:rPr>
              <a:t>Выход: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Если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 q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[0 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.. М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-1] = 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k .. k+M –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1]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то выдать 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k,  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иначе выдать сообщение, что подстрока не найдена.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Данный алгоритм реализуется с помощью двух вложенных циклов и в худшем случае требуется произвести O((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N - М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⋅ М)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сравнений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1428728" y="142852"/>
            <a:ext cx="7498080" cy="642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b="1" lang="ru-RU" sz="3200"/>
              <a:t>Прямой поиск подстроки - программа</a:t>
            </a:r>
            <a:endParaRPr sz="3200"/>
          </a:p>
        </p:txBody>
      </p:sp>
      <p:sp>
        <p:nvSpPr>
          <p:cNvPr id="265" name="Google Shape;265;p30"/>
          <p:cNvSpPr txBox="1"/>
          <p:nvPr>
            <p:ph idx="1" type="body"/>
          </p:nvPr>
        </p:nvSpPr>
        <p:spPr>
          <a:xfrm>
            <a:off x="1000100" y="857232"/>
            <a:ext cx="7498080" cy="5462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rPr b="1" lang="ru-RU" sz="1900">
                <a:latin typeface="Courier New"/>
                <a:ea typeface="Courier New"/>
                <a:cs typeface="Courier New"/>
                <a:sym typeface="Courier New"/>
              </a:rPr>
              <a:t>int  seek_substring_A  (char s[],   char q[])  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rPr b="1" lang="ru-RU" sz="1900">
                <a:latin typeface="Courier New"/>
                <a:ea typeface="Courier New"/>
                <a:cs typeface="Courier New"/>
                <a:sym typeface="Courier New"/>
              </a:rPr>
              <a:t>{  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rPr b="1" lang="ru-RU" sz="1900">
                <a:latin typeface="Courier New"/>
                <a:ea typeface="Courier New"/>
                <a:cs typeface="Courier New"/>
                <a:sym typeface="Courier New"/>
              </a:rPr>
              <a:t>	int  i, j, k, N, M;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rPr b="1" lang="ru-RU" sz="1900">
                <a:latin typeface="Courier New"/>
                <a:ea typeface="Courier New"/>
                <a:cs typeface="Courier New"/>
                <a:sym typeface="Courier New"/>
              </a:rPr>
              <a:t>	N =  strlen(s);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rPr b="1" lang="ru-RU" sz="1900">
                <a:latin typeface="Courier New"/>
                <a:ea typeface="Courier New"/>
                <a:cs typeface="Courier New"/>
                <a:sym typeface="Courier New"/>
              </a:rPr>
              <a:t>	M =  strlen(q);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rPr b="1" lang="ru-RU" sz="1900">
                <a:latin typeface="Courier New"/>
                <a:ea typeface="Courier New"/>
                <a:cs typeface="Courier New"/>
                <a:sym typeface="Courier New"/>
              </a:rPr>
              <a:t>	k  =   -1;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rPr b="1" lang="ru-RU" sz="1900">
                <a:latin typeface="Courier New"/>
                <a:ea typeface="Courier New"/>
                <a:cs typeface="Courier New"/>
                <a:sym typeface="Courier New"/>
              </a:rPr>
              <a:t>	do  {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rPr b="1" lang="ru-RU" sz="1900">
                <a:latin typeface="Courier New"/>
                <a:ea typeface="Courier New"/>
                <a:cs typeface="Courier New"/>
                <a:sym typeface="Courier New"/>
              </a:rPr>
              <a:t>		k++;   /* </a:t>
            </a:r>
            <a:r>
              <a:rPr b="1" i="1" lang="ru-RU" sz="19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lang="ru-RU" sz="1900">
                <a:latin typeface="Courier New"/>
                <a:ea typeface="Courier New"/>
                <a:cs typeface="Courier New"/>
                <a:sym typeface="Courier New"/>
              </a:rPr>
              <a:t> - смещение шаблона по строке */ 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rPr b="1" lang="ru-RU" sz="1900">
                <a:latin typeface="Courier New"/>
                <a:ea typeface="Courier New"/>
                <a:cs typeface="Courier New"/>
                <a:sym typeface="Courier New"/>
              </a:rPr>
              <a:t>		j = 0; /* </a:t>
            </a:r>
            <a:r>
              <a:rPr b="1" i="1" lang="ru-RU" sz="19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ru-RU" sz="1900">
                <a:latin typeface="Courier New"/>
                <a:ea typeface="Courier New"/>
                <a:cs typeface="Courier New"/>
                <a:sym typeface="Courier New"/>
              </a:rPr>
              <a:t> - смещение по шаблону; */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rPr b="1" lang="ru-RU" sz="1900">
                <a:latin typeface="Courier New"/>
                <a:ea typeface="Courier New"/>
                <a:cs typeface="Courier New"/>
                <a:sym typeface="Courier New"/>
              </a:rPr>
              <a:t>		while ((j&lt;M) &amp;&amp; s[k+j]==q[j]))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rPr b="1" lang="ru-RU" sz="1900">
                <a:latin typeface="Courier New"/>
                <a:ea typeface="Courier New"/>
                <a:cs typeface="Courier New"/>
                <a:sym typeface="Courier New"/>
              </a:rPr>
              <a:t>			j++;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rPr b="1" lang="ru-RU" sz="1900">
                <a:latin typeface="Courier New"/>
                <a:ea typeface="Courier New"/>
                <a:cs typeface="Courier New"/>
                <a:sym typeface="Courier New"/>
              </a:rPr>
              <a:t>		if (j == M)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rPr b="1" lang="ru-RU" sz="1900">
                <a:latin typeface="Courier New"/>
                <a:ea typeface="Courier New"/>
                <a:cs typeface="Courier New"/>
                <a:sym typeface="Courier New"/>
              </a:rPr>
              <a:t>			return k; /* шаблон найден */ 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rPr b="1" lang="ru-RU" sz="1900"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rPr b="1" lang="ru-RU" sz="1900">
                <a:latin typeface="Courier New"/>
                <a:ea typeface="Courier New"/>
                <a:cs typeface="Courier New"/>
                <a:sym typeface="Courier New"/>
              </a:rPr>
              <a:t>	while (k &lt; N - M );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rPr b="1" lang="ru-RU" sz="1900">
                <a:latin typeface="Courier New"/>
                <a:ea typeface="Courier New"/>
                <a:cs typeface="Courier New"/>
                <a:sym typeface="Courier New"/>
              </a:rPr>
              <a:t>	return -1;          /* шаблон не найден */ 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rPr b="1" lang="ru-RU"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6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6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6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6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6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6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6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1000100" y="142852"/>
            <a:ext cx="8143900" cy="642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600"/>
              <a:buFont typeface="Gill Sans"/>
              <a:buNone/>
            </a:pPr>
            <a:r>
              <a:rPr b="1" lang="ru-RU" sz="2600"/>
              <a:t>Прямой поиск подстроки </a:t>
            </a:r>
            <a:r>
              <a:rPr b="1" lang="ru-RU" sz="2600"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1" lang="ru-RU" sz="2600"/>
              <a:t> графическое пояснение</a:t>
            </a:r>
            <a:endParaRPr sz="2600"/>
          </a:p>
        </p:txBody>
      </p:sp>
      <p:pic>
        <p:nvPicPr>
          <p:cNvPr id="271" name="Google Shape;271;p31"/>
          <p:cNvPicPr preferRelativeResize="0"/>
          <p:nvPr/>
        </p:nvPicPr>
        <p:blipFill rotWithShape="1">
          <a:blip r:embed="rId3">
            <a:alphaModFix/>
          </a:blip>
          <a:srcRect b="0" l="0" r="8392" t="55453"/>
          <a:stretch/>
        </p:blipFill>
        <p:spPr>
          <a:xfrm>
            <a:off x="1000100" y="5145904"/>
            <a:ext cx="8127666" cy="1712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1755" y="768817"/>
            <a:ext cx="8132246" cy="1375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0100" y="2264035"/>
            <a:ext cx="8143900" cy="1308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0100" y="3622076"/>
            <a:ext cx="8127666" cy="128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r>
              <a:rPr b="1" lang="ru-RU" sz="2400"/>
              <a:t>Задача поиска </a:t>
            </a:r>
            <a:endParaRPr/>
          </a:p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359999" lvl="0" marL="180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Объекты в общем случае будем рассматривать как записи произвольной природы, однако имеющие в своей структуре один и тот же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ключ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— поле, содержащее значение, которое сравнивается в процессе поиска с искомым ключом. В более общем случае ключ можно рассматривать как числовую функцию, которая строит значение ключа на основании сколь угодно сложного анализа всех данных, представленных в записи. </a:t>
            </a:r>
            <a:endParaRPr/>
          </a:p>
          <a:p>
            <a:pPr indent="359999" lvl="0" marL="1800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Далее при рассмотрении методов поиска и сортировки мы для простоты будем отождествлять записи с их ключами.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1022479" y="3856"/>
            <a:ext cx="7955709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b="1" lang="ru-RU" sz="2400"/>
              <a:t>Алгоритм Бойера-Мура-Хорспула поиска подстроки в строке</a:t>
            </a:r>
            <a:endParaRPr/>
          </a:p>
        </p:txBody>
      </p:sp>
      <p:sp>
        <p:nvSpPr>
          <p:cNvPr id="281" name="Google Shape;281;p32"/>
          <p:cNvSpPr txBox="1"/>
          <p:nvPr>
            <p:ph idx="1" type="body"/>
          </p:nvPr>
        </p:nvSpPr>
        <p:spPr>
          <a:xfrm>
            <a:off x="977132" y="598538"/>
            <a:ext cx="8001056" cy="6021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60363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Пусть заданы строка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из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элементов и строка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из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М э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лементов, где 0 &lt;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М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≤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N.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Требуется определить, содержит ли строка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подстроку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, и в случае положительного результата выдать позицию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k,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с которой начинается вхождение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в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s. 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360363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b="1" i="1" lang="ru-RU" sz="2000">
                <a:latin typeface="Calibri"/>
                <a:ea typeface="Calibri"/>
                <a:cs typeface="Calibri"/>
                <a:sym typeface="Calibri"/>
              </a:rPr>
              <a:t>Сравнение символов начинается с начала основной строки S, и с конца шаблона поиска q.</a:t>
            </a:r>
            <a:endParaRPr/>
          </a:p>
          <a:p>
            <a:pPr indent="360363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Эффективность алгоритма обусловлена тем, что удаётся пропускать те части текста, которые заведомо не участвуют в успешном сопоставлении.</a:t>
            </a:r>
            <a:endParaRPr/>
          </a:p>
          <a:p>
            <a:pPr indent="360363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Данный алгоритм ведет сравнение символов из строки и шаблона, начиная с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М –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1]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и с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М –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1] элементов в обратном порядке. </a:t>
            </a:r>
            <a:endParaRPr/>
          </a:p>
          <a:p>
            <a:pPr indent="360363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В этом методе используется дополнительная 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таблица сдвигов (смещения) </a:t>
            </a:r>
            <a:r>
              <a:rPr b="1" i="1" lang="ru-RU" sz="20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360363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Для каждого символа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из алфавита (кроме последнего в шаблоне)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есть расстояние от самого правого вхождения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х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в шаблоне до последнего символа шаблона. Для последнего символа в шаблоне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равно расстоянию от предпоследнего вхождения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х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до последнего или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М,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если предпоследнего вхождения нет. Для всех неизвестных символов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] примем равным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М.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1022479" y="3856"/>
            <a:ext cx="7955709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b="1" lang="ru-RU" sz="2400"/>
              <a:t>Алгоритм Бойера—Мура-Хорспула поиска подстроки в строке</a:t>
            </a:r>
            <a:endParaRPr/>
          </a:p>
        </p:txBody>
      </p:sp>
      <p:sp>
        <p:nvSpPr>
          <p:cNvPr id="288" name="Google Shape;288;p33"/>
          <p:cNvSpPr txBox="1"/>
          <p:nvPr>
            <p:ph idx="1" type="body"/>
          </p:nvPr>
        </p:nvSpPr>
        <p:spPr>
          <a:xfrm>
            <a:off x="951041" y="462980"/>
            <a:ext cx="8192959" cy="648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60363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40"/>
              <a:buFont typeface="Noto Sans Symbols"/>
              <a:buNone/>
            </a:pP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Например, наш шаблон поиска, q, это слова «</a:t>
            </a:r>
            <a:r>
              <a:rPr b="1" lang="ru-RU" sz="2300">
                <a:latin typeface="Calibri"/>
                <a:ea typeface="Calibri"/>
                <a:cs typeface="Calibri"/>
                <a:sym typeface="Calibri"/>
              </a:rPr>
              <a:t>данные</a:t>
            </a: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». В нём 6 символов. Т.е. </a:t>
            </a:r>
            <a:r>
              <a:rPr b="1" i="1" lang="ru-RU" sz="2300">
                <a:latin typeface="Calibri"/>
                <a:ea typeface="Calibri"/>
                <a:cs typeface="Calibri"/>
                <a:sym typeface="Calibri"/>
              </a:rPr>
              <a:t>М = 6</a:t>
            </a: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. Построим для него</a:t>
            </a:r>
            <a:r>
              <a:rPr i="1" lang="ru-RU" sz="2300">
                <a:latin typeface="Calibri"/>
                <a:ea typeface="Calibri"/>
                <a:cs typeface="Calibri"/>
                <a:sym typeface="Calibri"/>
              </a:rPr>
              <a:t> таблицу сдвигов d. </a:t>
            </a:r>
            <a:endParaRPr/>
          </a:p>
          <a:p>
            <a:pPr indent="360363" lvl="0" marL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Noto Sans Symbols"/>
              <a:buNone/>
            </a:pP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Это будет одномерный массив</a:t>
            </a:r>
            <a:r>
              <a:rPr i="1" lang="ru-RU" sz="230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Значение каждого элемента </a:t>
            </a:r>
            <a:r>
              <a:rPr i="1" lang="ru-RU" sz="23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 равно удалению соответствующего символа шаблона от конца шаблона. При этом:</a:t>
            </a:r>
            <a:endParaRPr/>
          </a:p>
          <a:p>
            <a:pPr indent="-457200" lvl="0" marL="45720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Noto Sans Symbols"/>
              <a:buAutoNum type="arabicPeriod"/>
            </a:pP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Если символ встретился </a:t>
            </a:r>
            <a:r>
              <a:rPr b="1" lang="ru-RU" sz="2300">
                <a:latin typeface="Calibri"/>
                <a:ea typeface="Calibri"/>
                <a:cs typeface="Calibri"/>
                <a:sym typeface="Calibri"/>
              </a:rPr>
              <a:t>более одного раза</a:t>
            </a: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, то используем значение, соответствующее символу, </a:t>
            </a:r>
            <a:r>
              <a:rPr b="1" lang="ru-RU" sz="2300">
                <a:latin typeface="Calibri"/>
                <a:ea typeface="Calibri"/>
                <a:cs typeface="Calibri"/>
                <a:sym typeface="Calibri"/>
              </a:rPr>
              <a:t>наиболее близкому к концу шаблона</a:t>
            </a: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457200" lvl="0" marL="45720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Noto Sans Symbols"/>
              <a:buAutoNum type="arabicPeriod"/>
            </a:pPr>
            <a:r>
              <a:rPr b="1" lang="ru-RU" sz="2300">
                <a:latin typeface="Calibri"/>
                <a:ea typeface="Calibri"/>
                <a:cs typeface="Calibri"/>
                <a:sym typeface="Calibri"/>
              </a:rPr>
              <a:t>Неоднократное вхождение </a:t>
            </a: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символов в шаблон </a:t>
            </a:r>
            <a:r>
              <a:rPr b="1" lang="ru-RU" sz="2300">
                <a:latin typeface="Calibri"/>
                <a:ea typeface="Calibri"/>
                <a:cs typeface="Calibri"/>
                <a:sym typeface="Calibri"/>
              </a:rPr>
              <a:t>никак не влияет</a:t>
            </a: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 на вычисление удалённости других символов от конца шаблона.</a:t>
            </a:r>
            <a:endParaRPr/>
          </a:p>
          <a:p>
            <a:pPr indent="-457200" lvl="0" marL="45720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Noto Sans Symbols"/>
              <a:buAutoNum type="arabicPeriod"/>
            </a:pP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Если символ в конце шаблона встречается </a:t>
            </a:r>
            <a:r>
              <a:rPr b="1" lang="ru-RU" sz="2300">
                <a:latin typeface="Calibri"/>
                <a:ea typeface="Calibri"/>
                <a:cs typeface="Calibri"/>
                <a:sym typeface="Calibri"/>
              </a:rPr>
              <a:t>только один ра</a:t>
            </a: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з, то соответствующее ему значение таблицы </a:t>
            </a:r>
            <a:r>
              <a:rPr i="1" lang="ru-RU" sz="23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 равно </a:t>
            </a:r>
            <a:r>
              <a:rPr b="1" lang="ru-RU" sz="2300">
                <a:latin typeface="Calibri"/>
                <a:ea typeface="Calibri"/>
                <a:cs typeface="Calibri"/>
                <a:sym typeface="Calibri"/>
              </a:rPr>
              <a:t>длине</a:t>
            </a: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 шаблона.</a:t>
            </a:r>
            <a:endParaRPr/>
          </a:p>
          <a:p>
            <a:pPr indent="-457200" lvl="0" marL="45720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Noto Sans Symbols"/>
              <a:buAutoNum type="arabicPeriod"/>
            </a:pP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Если символ в конце шаблона встречается </a:t>
            </a:r>
            <a:r>
              <a:rPr b="1" lang="ru-RU" sz="2300">
                <a:latin typeface="Calibri"/>
                <a:ea typeface="Calibri"/>
                <a:cs typeface="Calibri"/>
                <a:sym typeface="Calibri"/>
              </a:rPr>
              <a:t>больше одного раза</a:t>
            </a: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, то соответствующее ему значение таблицы </a:t>
            </a:r>
            <a:r>
              <a:rPr i="1" lang="ru-RU" sz="23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 равно </a:t>
            </a:r>
            <a:r>
              <a:rPr b="1" lang="ru-RU" sz="2300">
                <a:latin typeface="Calibri"/>
                <a:ea typeface="Calibri"/>
                <a:cs typeface="Calibri"/>
                <a:sym typeface="Calibri"/>
              </a:rPr>
              <a:t>значению символа наиболее близкого к концу</a:t>
            </a: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, но </a:t>
            </a:r>
            <a:r>
              <a:rPr b="1" lang="ru-RU" sz="2300">
                <a:latin typeface="Calibri"/>
                <a:ea typeface="Calibri"/>
                <a:cs typeface="Calibri"/>
                <a:sym typeface="Calibri"/>
              </a:rPr>
              <a:t>не являющегося конечным</a:t>
            </a: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457200" lvl="0" marL="45720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Noto Sans Symbols"/>
              <a:buAutoNum type="arabicPeriod"/>
            </a:pP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Для символов </a:t>
            </a:r>
            <a:r>
              <a:rPr b="1" lang="ru-RU" sz="2300">
                <a:latin typeface="Calibri"/>
                <a:ea typeface="Calibri"/>
                <a:cs typeface="Calibri"/>
                <a:sym typeface="Calibri"/>
              </a:rPr>
              <a:t>не присутствующих</a:t>
            </a: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 в шаблоне будем применять значение равное </a:t>
            </a:r>
            <a:r>
              <a:rPr b="1" lang="ru-RU" sz="2300">
                <a:latin typeface="Calibri"/>
                <a:ea typeface="Calibri"/>
                <a:cs typeface="Calibri"/>
                <a:sym typeface="Calibri"/>
              </a:rPr>
              <a:t>длине шаблона</a:t>
            </a:r>
            <a:r>
              <a:rPr lang="ru-RU" sz="2300">
                <a:latin typeface="Calibri"/>
                <a:ea typeface="Calibri"/>
                <a:cs typeface="Calibri"/>
                <a:sym typeface="Calibri"/>
              </a:rPr>
              <a:t>.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title"/>
          </p:nvPr>
        </p:nvSpPr>
        <p:spPr>
          <a:xfrm>
            <a:off x="1022479" y="3856"/>
            <a:ext cx="7955709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b="1" lang="ru-RU" sz="2400"/>
              <a:t>Алгоритм Бойера—Мура-Хорспула поиска подстроки в строке</a:t>
            </a:r>
            <a:endParaRPr/>
          </a:p>
        </p:txBody>
      </p:sp>
      <p:sp>
        <p:nvSpPr>
          <p:cNvPr id="295" name="Google Shape;295;p34"/>
          <p:cNvSpPr txBox="1"/>
          <p:nvPr>
            <p:ph idx="1" type="body"/>
          </p:nvPr>
        </p:nvSpPr>
        <p:spPr>
          <a:xfrm>
            <a:off x="951041" y="462980"/>
            <a:ext cx="8192959" cy="648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Например, наш шаблон поиска, q, это слова «данные». В нём 6 символов. Т.е. </a:t>
            </a:r>
            <a:r>
              <a:rPr b="1" i="1" lang="ru-RU" sz="2400">
                <a:latin typeface="Calibri"/>
                <a:ea typeface="Calibri"/>
                <a:cs typeface="Calibri"/>
                <a:sym typeface="Calibri"/>
              </a:rPr>
              <a:t>М = 6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. Построим для него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 таблицу сдвигов (таблицу смещений) d.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360363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Font typeface="Noto Sans Symbols"/>
              <a:buNone/>
            </a:pPr>
            <a:r>
              <a:t/>
            </a:r>
            <a:endParaRPr i="1" sz="1200">
              <a:latin typeface="Calibri"/>
              <a:ea typeface="Calibri"/>
              <a:cs typeface="Calibri"/>
              <a:sym typeface="Calibri"/>
            </a:endParaRPr>
          </a:p>
          <a:p>
            <a:pPr indent="360363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q</a:t>
            </a:r>
            <a:endParaRPr/>
          </a:p>
          <a:p>
            <a:pPr indent="360363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d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360363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t/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360363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Font typeface="Noto Sans Symbols"/>
              <a:buNone/>
            </a:pPr>
            <a:r>
              <a:t/>
            </a:r>
            <a:endParaRPr i="1" sz="1050">
              <a:latin typeface="Calibri"/>
              <a:ea typeface="Calibri"/>
              <a:cs typeface="Calibri"/>
              <a:sym typeface="Calibri"/>
            </a:endParaRPr>
          </a:p>
          <a:p>
            <a:pPr indent="360363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t/>
            </a:r>
            <a:endParaRPr i="1" sz="2800">
              <a:latin typeface="Calibri"/>
              <a:ea typeface="Calibri"/>
              <a:cs typeface="Calibri"/>
              <a:sym typeface="Calibri"/>
            </a:endParaRPr>
          </a:p>
          <a:p>
            <a:pPr indent="360363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q</a:t>
            </a:r>
            <a:endParaRPr/>
          </a:p>
          <a:p>
            <a:pPr indent="360363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d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360363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360363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* - это символы, которые не вошли в шаблон поиска</a:t>
            </a:r>
            <a:endParaRPr/>
          </a:p>
          <a:p>
            <a:pPr indent="360363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t/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6" name="Google Shape;296;p34"/>
          <p:cNvGraphicFramePr/>
          <p:nvPr/>
        </p:nvGraphicFramePr>
        <p:xfrm>
          <a:off x="2056617" y="20235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{F52C71CB-AC33-4215-A9F3-E2DA8656C4E7}</a:tableStyleId>
              </a:tblPr>
              <a:tblGrid>
                <a:gridCol w="954225"/>
                <a:gridCol w="954225"/>
                <a:gridCol w="954225"/>
                <a:gridCol w="954225"/>
                <a:gridCol w="954225"/>
                <a:gridCol w="777850"/>
                <a:gridCol w="676300"/>
              </a:tblGrid>
              <a:tr h="478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а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ы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е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2800" u="none" cap="none" strike="noStrike">
                        <a:solidFill>
                          <a:srgbClr val="FFFF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27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008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solidFill>
                          <a:srgbClr val="008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97" name="Google Shape;297;p34"/>
          <p:cNvGraphicFramePr/>
          <p:nvPr/>
        </p:nvGraphicFramePr>
        <p:xfrm>
          <a:off x="2230633" y="43651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{F52C71CB-AC33-4215-A9F3-E2DA8656C4E7}</a:tableStyleId>
              </a:tblPr>
              <a:tblGrid>
                <a:gridCol w="954225"/>
                <a:gridCol w="954225"/>
                <a:gridCol w="954225"/>
                <a:gridCol w="954225"/>
                <a:gridCol w="954225"/>
                <a:gridCol w="777850"/>
                <a:gridCol w="676300"/>
              </a:tblGrid>
              <a:tr h="478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е</a:t>
                      </a:r>
                      <a:endParaRPr sz="2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ы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е</a:t>
                      </a:r>
                      <a:endParaRPr sz="2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2800" u="none" cap="none" strike="noStrike">
                        <a:solidFill>
                          <a:srgbClr val="FFFF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27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ru-RU" sz="28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8" name="Google Shape;298;p34"/>
          <p:cNvSpPr txBox="1"/>
          <p:nvPr/>
        </p:nvSpPr>
        <p:spPr>
          <a:xfrm>
            <a:off x="2230633" y="3543191"/>
            <a:ext cx="60377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бы </a:t>
            </a:r>
            <a:r>
              <a:rPr b="1" i="1" lang="ru-RU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</a:t>
            </a: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уже встречалось в шаблоне </a:t>
            </a:r>
            <a:endParaRPr/>
          </a:p>
        </p:txBody>
      </p:sp>
      <p:sp>
        <p:nvSpPr>
          <p:cNvPr id="299" name="Google Shape;299;p34"/>
          <p:cNvSpPr/>
          <p:nvPr/>
        </p:nvSpPr>
        <p:spPr>
          <a:xfrm>
            <a:off x="6228184" y="1484784"/>
            <a:ext cx="288032" cy="36004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/>
          <p:nvPr>
            <p:ph type="title"/>
          </p:nvPr>
        </p:nvSpPr>
        <p:spPr>
          <a:xfrm>
            <a:off x="1435608" y="274638"/>
            <a:ext cx="749808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ru-RU" sz="3200"/>
              <a:t>Пример построения таблицы сдвигов</a:t>
            </a:r>
            <a:endParaRPr/>
          </a:p>
        </p:txBody>
      </p:sp>
      <p:sp>
        <p:nvSpPr>
          <p:cNvPr id="305" name="Google Shape;305;p35"/>
          <p:cNvSpPr txBox="1"/>
          <p:nvPr>
            <p:ph idx="1" type="body"/>
          </p:nvPr>
        </p:nvSpPr>
        <p:spPr>
          <a:xfrm>
            <a:off x="1071538" y="928670"/>
            <a:ext cx="7862150" cy="5654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Для шаблона “</a:t>
            </a:r>
            <a:r>
              <a:rPr b="1" i="1" lang="ru-RU" sz="2400">
                <a:latin typeface="Calibri"/>
                <a:ea typeface="Calibri"/>
                <a:cs typeface="Calibri"/>
                <a:sym typeface="Calibri"/>
              </a:rPr>
              <a:t>аbсаbеаbсе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ru-RU" sz="2400">
                <a:latin typeface="Calibri"/>
                <a:ea typeface="Calibri"/>
                <a:cs typeface="Calibri"/>
                <a:sym typeface="Calibri"/>
              </a:rPr>
              <a:t>М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= 10) 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1" i="1" lang="ru-RU" sz="24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3,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1" i="1" lang="ru-RU" sz="24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2,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1" i="1" lang="ru-RU" sz="24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1,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1" i="1" lang="ru-RU" sz="24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= 4  и т.д.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и для всех символов 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х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алфавита, не входящих в шаблон,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10.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т.е. 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 = 3,2,1,3,2,4,3,2,1,4 и d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] = 10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 ,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b="1" i="1" lang="ru-RU" sz="2400">
                <a:latin typeface="Calibri"/>
                <a:ea typeface="Calibri"/>
                <a:cs typeface="Calibri"/>
                <a:sym typeface="Calibri"/>
              </a:rPr>
              <a:t>В принципе, достаточно записать только НЕПОВТОРЯЮЩИЕСЯ элементы!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/>
          <p:nvPr>
            <p:ph type="title"/>
          </p:nvPr>
        </p:nvSpPr>
        <p:spPr>
          <a:xfrm>
            <a:off x="1036158" y="71438"/>
            <a:ext cx="8072462" cy="500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800"/>
              <a:buFont typeface="Gill Sans"/>
              <a:buNone/>
            </a:pPr>
            <a:r>
              <a:rPr b="1" lang="ru-RU" sz="2800"/>
              <a:t>Алгоритм Бойера-Мура-Хорспула </a:t>
            </a:r>
            <a:r>
              <a:rPr lang="ru-RU" sz="2800"/>
              <a:t>- описание</a:t>
            </a:r>
            <a:endParaRPr/>
          </a:p>
        </p:txBody>
      </p:sp>
      <p:sp>
        <p:nvSpPr>
          <p:cNvPr id="312" name="Google Shape;312;p36"/>
          <p:cNvSpPr txBox="1"/>
          <p:nvPr>
            <p:ph idx="1" type="body"/>
          </p:nvPr>
        </p:nvSpPr>
        <p:spPr>
          <a:xfrm>
            <a:off x="1071538" y="571480"/>
            <a:ext cx="8072462" cy="4429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Будем последовательно сравнивать шаблон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с подстроками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М +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1..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] (в начале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i = М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Введем два рабочих индекса: 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j = М, М –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1, ... , 1 — пробегающий  символы шаблона, 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k = i, ... ,i – M+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— пробегающий подстроку.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Оба индекса синхронно уменьшаются на каждом шаге.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Если все символы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совпадают с подстрокой  (т. е.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доходит до 0), то шаблон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считается найденным в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с позиции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k = i – M+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1)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Если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]≠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k = i,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т. е. расхождение случилось сразу же, в последних позициях, то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можно сдвинуть вправо так, чтобы последнее вхождение символа </a:t>
            </a:r>
            <a:r>
              <a:rPr b="1" i="1" lang="ru-RU" sz="18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i="1" lang="ru-RU" sz="18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в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совместилось с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Если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 ≠ s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k &lt; i.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т. е. последние символы совпали, то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сдвинется так, чтобы предпоследнее вхождение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в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совместилось с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].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В обоих случаях величина сдвига равна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]], по построению.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В частности, если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вообще не встречается в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q,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то смещение происходит сразу на полную длину шаблона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М.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1670" y="4786322"/>
            <a:ext cx="6393178" cy="192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/>
          <p:nvPr>
            <p:ph type="title"/>
          </p:nvPr>
        </p:nvSpPr>
        <p:spPr>
          <a:xfrm>
            <a:off x="1000100" y="0"/>
            <a:ext cx="7933588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b="1" lang="ru-RU" sz="3200"/>
              <a:t>Пример работы алгоритма Бойера - Мура</a:t>
            </a:r>
            <a:endParaRPr/>
          </a:p>
        </p:txBody>
      </p:sp>
      <p:sp>
        <p:nvSpPr>
          <p:cNvPr id="319" name="Google Shape;319;p37"/>
          <p:cNvSpPr txBox="1"/>
          <p:nvPr>
            <p:ph idx="1" type="body"/>
          </p:nvPr>
        </p:nvSpPr>
        <p:spPr>
          <a:xfrm>
            <a:off x="857224" y="1413876"/>
            <a:ext cx="8286776" cy="481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ru-RU" sz="3000">
                <a:latin typeface="Courier New"/>
                <a:ea typeface="Courier New"/>
                <a:cs typeface="Courier New"/>
                <a:sym typeface="Courier New"/>
              </a:rPr>
              <a:t>а fri</a:t>
            </a:r>
            <a:r>
              <a:rPr b="1" lang="ru-RU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b="1" lang="ru-RU" sz="3000">
                <a:latin typeface="Courier New"/>
                <a:ea typeface="Courier New"/>
                <a:cs typeface="Courier New"/>
                <a:sym typeface="Courier New"/>
              </a:rPr>
              <a:t>d i</a:t>
            </a:r>
            <a:r>
              <a:rPr b="1" lang="ru-RU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ru-RU" sz="3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 sz="3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ru-RU" sz="30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ru-RU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ed</a:t>
            </a:r>
            <a:r>
              <a:rPr b="1" lang="ru-RU" sz="3000">
                <a:latin typeface="Courier New"/>
                <a:ea typeface="Courier New"/>
                <a:cs typeface="Courier New"/>
                <a:sym typeface="Courier New"/>
              </a:rPr>
              <a:t> is a fri</a:t>
            </a:r>
            <a:r>
              <a:rPr b="1" lang="ru-RU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b="1" lang="ru-RU" sz="3000">
                <a:latin typeface="Courier New"/>
                <a:ea typeface="Courier New"/>
                <a:cs typeface="Courier New"/>
                <a:sym typeface="Courier New"/>
              </a:rPr>
              <a:t>d i</a:t>
            </a:r>
            <a:r>
              <a:rPr b="1" lang="ru-RU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ru-RU" sz="3000">
                <a:latin typeface="Courier New"/>
                <a:ea typeface="Courier New"/>
                <a:cs typeface="Courier New"/>
                <a:sym typeface="Courier New"/>
              </a:rPr>
              <a:t>deed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857224" y="1928802"/>
            <a:ext cx="157163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indeed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1112176" y="3259214"/>
            <a:ext cx="1447774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 = 6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d[ ‘</a:t>
            </a:r>
            <a:r>
              <a:rPr b="1" i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’] =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d[ ‘</a:t>
            </a:r>
            <a:r>
              <a:rPr b="1" i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’] = 4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d[ ‘</a:t>
            </a:r>
            <a:r>
              <a:rPr b="1" i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’]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d[ ‘</a:t>
            </a:r>
            <a:r>
              <a:rPr b="1" i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’] = 1</a:t>
            </a:r>
            <a:endParaRPr/>
          </a:p>
        </p:txBody>
      </p:sp>
      <p:sp>
        <p:nvSpPr>
          <p:cNvPr id="322" name="Google Shape;322;p37"/>
          <p:cNvSpPr txBox="1"/>
          <p:nvPr/>
        </p:nvSpPr>
        <p:spPr>
          <a:xfrm>
            <a:off x="2560152" y="3995678"/>
            <a:ext cx="278608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Шаг 0 – сравниваем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Шаг 1 – сдвиг на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Шаг 2 – сдвиг на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Шаг 3 – сдвиг на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Шаг 4 – сдвиг на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Шаг 5 – сдвиг на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Шаг 6 – сдвиг на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Шаг 7 – сдвиг на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Шаг 8 – сдвиг на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Шаг 9 – сдвиг на 4</a:t>
            </a:r>
            <a:endParaRPr/>
          </a:p>
        </p:txBody>
      </p:sp>
      <p:cxnSp>
        <p:nvCxnSpPr>
          <p:cNvPr id="323" name="Google Shape;323;p37"/>
          <p:cNvCxnSpPr/>
          <p:nvPr/>
        </p:nvCxnSpPr>
        <p:spPr>
          <a:xfrm>
            <a:off x="2195736" y="1817334"/>
            <a:ext cx="0" cy="307435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24" name="Google Shape;324;p37"/>
          <p:cNvSpPr txBox="1"/>
          <p:nvPr/>
        </p:nvSpPr>
        <p:spPr>
          <a:xfrm>
            <a:off x="1071538" y="2285992"/>
            <a:ext cx="157163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indeed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5" name="Google Shape;325;p37"/>
          <p:cNvCxnSpPr/>
          <p:nvPr/>
        </p:nvCxnSpPr>
        <p:spPr>
          <a:xfrm flipH="1">
            <a:off x="2428860" y="1817334"/>
            <a:ext cx="8646" cy="60355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26" name="Google Shape;326;p37"/>
          <p:cNvSpPr txBox="1"/>
          <p:nvPr/>
        </p:nvSpPr>
        <p:spPr>
          <a:xfrm>
            <a:off x="2000232" y="2571744"/>
            <a:ext cx="157163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indeed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Google Shape;327;p37"/>
          <p:cNvSpPr txBox="1"/>
          <p:nvPr/>
        </p:nvSpPr>
        <p:spPr>
          <a:xfrm>
            <a:off x="2928926" y="2857496"/>
            <a:ext cx="157163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indeed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37"/>
          <p:cNvSpPr txBox="1"/>
          <p:nvPr/>
        </p:nvSpPr>
        <p:spPr>
          <a:xfrm>
            <a:off x="3143240" y="3143248"/>
            <a:ext cx="157163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ru-RU" sz="3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ru-RU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eed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9" name="Google Shape;329;p37"/>
          <p:cNvSpPr txBox="1"/>
          <p:nvPr/>
        </p:nvSpPr>
        <p:spPr>
          <a:xfrm>
            <a:off x="4117344" y="3420247"/>
            <a:ext cx="157163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indeed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p37"/>
          <p:cNvSpPr txBox="1"/>
          <p:nvPr/>
        </p:nvSpPr>
        <p:spPr>
          <a:xfrm>
            <a:off x="5464975" y="3697246"/>
            <a:ext cx="157163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indeed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1" name="Google Shape;331;p37"/>
          <p:cNvSpPr txBox="1"/>
          <p:nvPr/>
        </p:nvSpPr>
        <p:spPr>
          <a:xfrm>
            <a:off x="5726191" y="4012349"/>
            <a:ext cx="157163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indeed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37"/>
          <p:cNvSpPr txBox="1"/>
          <p:nvPr/>
        </p:nvSpPr>
        <p:spPr>
          <a:xfrm>
            <a:off x="6683605" y="4251244"/>
            <a:ext cx="157163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indeed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3" name="Google Shape;333;p37"/>
          <p:cNvCxnSpPr/>
          <p:nvPr/>
        </p:nvCxnSpPr>
        <p:spPr>
          <a:xfrm flipH="1">
            <a:off x="3315660" y="1817334"/>
            <a:ext cx="1715" cy="86156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34" name="Google Shape;334;p37"/>
          <p:cNvCxnSpPr/>
          <p:nvPr/>
        </p:nvCxnSpPr>
        <p:spPr>
          <a:xfrm>
            <a:off x="4271809" y="1887449"/>
            <a:ext cx="12531" cy="11147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35" name="Google Shape;335;p37"/>
          <p:cNvCxnSpPr/>
          <p:nvPr/>
        </p:nvCxnSpPr>
        <p:spPr>
          <a:xfrm>
            <a:off x="4498010" y="1866067"/>
            <a:ext cx="23450" cy="1398675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36" name="Google Shape;336;p37"/>
          <p:cNvCxnSpPr/>
          <p:nvPr/>
        </p:nvCxnSpPr>
        <p:spPr>
          <a:xfrm>
            <a:off x="5464975" y="1804139"/>
            <a:ext cx="0" cy="176887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37" name="Google Shape;337;p37"/>
          <p:cNvCxnSpPr/>
          <p:nvPr/>
        </p:nvCxnSpPr>
        <p:spPr>
          <a:xfrm>
            <a:off x="6804248" y="1817334"/>
            <a:ext cx="0" cy="209422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38" name="Google Shape;338;p37"/>
          <p:cNvCxnSpPr/>
          <p:nvPr/>
        </p:nvCxnSpPr>
        <p:spPr>
          <a:xfrm>
            <a:off x="7036611" y="1804139"/>
            <a:ext cx="0" cy="238441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39" name="Google Shape;339;p37"/>
          <p:cNvCxnSpPr/>
          <p:nvPr/>
        </p:nvCxnSpPr>
        <p:spPr>
          <a:xfrm>
            <a:off x="7572396" y="1357298"/>
            <a:ext cx="22366" cy="374483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0" name="Google Shape;340;p37"/>
          <p:cNvCxnSpPr/>
          <p:nvPr/>
        </p:nvCxnSpPr>
        <p:spPr>
          <a:xfrm>
            <a:off x="9001156" y="1357298"/>
            <a:ext cx="35340" cy="374483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1" name="Google Shape;341;p37"/>
          <p:cNvCxnSpPr/>
          <p:nvPr/>
        </p:nvCxnSpPr>
        <p:spPr>
          <a:xfrm flipH="1">
            <a:off x="7956376" y="1866067"/>
            <a:ext cx="8644" cy="249903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42" name="Google Shape;342;p37"/>
          <p:cNvSpPr txBox="1"/>
          <p:nvPr/>
        </p:nvSpPr>
        <p:spPr>
          <a:xfrm>
            <a:off x="7594762" y="4548134"/>
            <a:ext cx="157163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indeed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/>
          <p:nvPr>
            <p:ph type="title"/>
          </p:nvPr>
        </p:nvSpPr>
        <p:spPr>
          <a:xfrm>
            <a:off x="1033818" y="124627"/>
            <a:ext cx="8132580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500"/>
              <a:buFont typeface="Gill Sans"/>
              <a:buNone/>
            </a:pPr>
            <a:r>
              <a:rPr b="1" lang="ru-RU" sz="2500"/>
              <a:t>Пример работы алгоритма Бойера – Мура - Хорспула</a:t>
            </a:r>
            <a:endParaRPr b="1" sz="2500"/>
          </a:p>
        </p:txBody>
      </p:sp>
      <p:sp>
        <p:nvSpPr>
          <p:cNvPr id="348" name="Google Shape;348;p38"/>
          <p:cNvSpPr txBox="1"/>
          <p:nvPr>
            <p:ph idx="1" type="body"/>
          </p:nvPr>
        </p:nvSpPr>
        <p:spPr>
          <a:xfrm>
            <a:off x="3608673" y="2616992"/>
            <a:ext cx="2808312" cy="481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b="1" lang="ru-RU" sz="3600">
                <a:latin typeface="Courier New"/>
                <a:ea typeface="Courier New"/>
                <a:cs typeface="Courier New"/>
                <a:sym typeface="Courier New"/>
              </a:rPr>
              <a:t>м</a:t>
            </a:r>
            <a:r>
              <a:rPr b="1" lang="ru-RU" sz="3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е</a:t>
            </a:r>
            <a:r>
              <a:rPr b="1" lang="ru-RU" sz="3600">
                <a:latin typeface="Courier New"/>
                <a:ea typeface="Courier New"/>
                <a:cs typeface="Courier New"/>
                <a:sym typeface="Courier New"/>
              </a:rPr>
              <a:t>та</a:t>
            </a:r>
            <a:r>
              <a:rPr b="1" lang="ru-RU" sz="3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д</a:t>
            </a:r>
            <a:r>
              <a:rPr b="1" lang="ru-RU" sz="3600">
                <a:latin typeface="Courier New"/>
                <a:ea typeface="Courier New"/>
                <a:cs typeface="Courier New"/>
                <a:sym typeface="Courier New"/>
              </a:rPr>
              <a:t>ата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Google Shape;349;p38"/>
          <p:cNvSpPr txBox="1"/>
          <p:nvPr/>
        </p:nvSpPr>
        <p:spPr>
          <a:xfrm>
            <a:off x="3636839" y="3256189"/>
            <a:ext cx="19931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дата</a:t>
            </a:r>
            <a:endParaRPr/>
          </a:p>
        </p:txBody>
      </p:sp>
      <p:sp>
        <p:nvSpPr>
          <p:cNvPr id="350" name="Google Shape;350;p38"/>
          <p:cNvSpPr txBox="1"/>
          <p:nvPr/>
        </p:nvSpPr>
        <p:spPr>
          <a:xfrm>
            <a:off x="1617175" y="4442336"/>
            <a:ext cx="144777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 =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d[ ‘</a:t>
            </a:r>
            <a:r>
              <a:rPr b="1" i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т</a:t>
            </a: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’] = 1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d[ ‘</a:t>
            </a:r>
            <a:r>
              <a:rPr b="1" i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а</a:t>
            </a: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’]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d[ ‘</a:t>
            </a:r>
            <a:r>
              <a:rPr b="1" i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д</a:t>
            </a: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’] = 3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d[ ‘</a:t>
            </a:r>
            <a:r>
              <a:rPr b="1" i="1"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’] = 4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8"/>
          <p:cNvSpPr txBox="1"/>
          <p:nvPr/>
        </p:nvSpPr>
        <p:spPr>
          <a:xfrm>
            <a:off x="3818183" y="5088615"/>
            <a:ext cx="278608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Шаг 0 – сравниваем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Шаг 1 – сдвиг на 2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Шаг 2 – сдвиг на 2</a:t>
            </a:r>
            <a:endParaRPr/>
          </a:p>
        </p:txBody>
      </p:sp>
      <p:cxnSp>
        <p:nvCxnSpPr>
          <p:cNvPr id="352" name="Google Shape;352;p38"/>
          <p:cNvCxnSpPr/>
          <p:nvPr/>
        </p:nvCxnSpPr>
        <p:spPr>
          <a:xfrm>
            <a:off x="4644008" y="3144472"/>
            <a:ext cx="0" cy="307435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53" name="Google Shape;353;p38"/>
          <p:cNvSpPr txBox="1"/>
          <p:nvPr/>
        </p:nvSpPr>
        <p:spPr>
          <a:xfrm>
            <a:off x="4147793" y="3546468"/>
            <a:ext cx="19931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дата</a:t>
            </a:r>
            <a:endParaRPr/>
          </a:p>
        </p:txBody>
      </p:sp>
      <p:cxnSp>
        <p:nvCxnSpPr>
          <p:cNvPr id="354" name="Google Shape;354;p38"/>
          <p:cNvCxnSpPr/>
          <p:nvPr/>
        </p:nvCxnSpPr>
        <p:spPr>
          <a:xfrm flipH="1">
            <a:off x="4996345" y="3144472"/>
            <a:ext cx="8646" cy="60355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55" name="Google Shape;355;p38"/>
          <p:cNvSpPr txBox="1"/>
          <p:nvPr/>
        </p:nvSpPr>
        <p:spPr>
          <a:xfrm>
            <a:off x="4739078" y="3857036"/>
            <a:ext cx="19931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дата</a:t>
            </a:r>
            <a:endParaRPr/>
          </a:p>
        </p:txBody>
      </p:sp>
      <p:cxnSp>
        <p:nvCxnSpPr>
          <p:cNvPr id="356" name="Google Shape;356;p38"/>
          <p:cNvCxnSpPr/>
          <p:nvPr/>
        </p:nvCxnSpPr>
        <p:spPr>
          <a:xfrm flipH="1">
            <a:off x="5785854" y="3160024"/>
            <a:ext cx="1715" cy="86156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57" name="Google Shape;357;p38"/>
          <p:cNvCxnSpPr/>
          <p:nvPr/>
        </p:nvCxnSpPr>
        <p:spPr>
          <a:xfrm flipH="1">
            <a:off x="5200818" y="3151014"/>
            <a:ext cx="10406" cy="60165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58" name="Google Shape;358;p38"/>
          <p:cNvCxnSpPr/>
          <p:nvPr/>
        </p:nvCxnSpPr>
        <p:spPr>
          <a:xfrm>
            <a:off x="4822196" y="2719619"/>
            <a:ext cx="10588" cy="177278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9" name="Google Shape;359;p38"/>
          <p:cNvCxnSpPr/>
          <p:nvPr/>
        </p:nvCxnSpPr>
        <p:spPr>
          <a:xfrm>
            <a:off x="4427984" y="3144472"/>
            <a:ext cx="0" cy="307435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60" name="Google Shape;360;p38"/>
          <p:cNvCxnSpPr/>
          <p:nvPr/>
        </p:nvCxnSpPr>
        <p:spPr>
          <a:xfrm>
            <a:off x="4132321" y="3160024"/>
            <a:ext cx="0" cy="307435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61" name="Google Shape;361;p38"/>
          <p:cNvSpPr txBox="1"/>
          <p:nvPr/>
        </p:nvSpPr>
        <p:spPr>
          <a:xfrm>
            <a:off x="1121629" y="763301"/>
            <a:ext cx="777085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было </a:t>
            </a: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несколько совпадений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то сдвигаться нужно на сдвиг последнего символа</a:t>
            </a:r>
            <a:endParaRPr/>
          </a:p>
        </p:txBody>
      </p:sp>
      <p:cxnSp>
        <p:nvCxnSpPr>
          <p:cNvPr id="362" name="Google Shape;362;p38"/>
          <p:cNvCxnSpPr/>
          <p:nvPr/>
        </p:nvCxnSpPr>
        <p:spPr>
          <a:xfrm>
            <a:off x="5940152" y="2739793"/>
            <a:ext cx="10588" cy="177278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3" name="Google Shape;363;p38"/>
          <p:cNvCxnSpPr/>
          <p:nvPr/>
        </p:nvCxnSpPr>
        <p:spPr>
          <a:xfrm flipH="1">
            <a:off x="5517328" y="3187930"/>
            <a:ext cx="1715" cy="86156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9"/>
          <p:cNvSpPr txBox="1"/>
          <p:nvPr>
            <p:ph type="title"/>
          </p:nvPr>
        </p:nvSpPr>
        <p:spPr>
          <a:xfrm>
            <a:off x="1033818" y="124627"/>
            <a:ext cx="8132580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800"/>
              <a:buFont typeface="Gill Sans"/>
              <a:buNone/>
            </a:pPr>
            <a:r>
              <a:rPr b="1" lang="ru-RU" sz="2800"/>
              <a:t>Алгоритм Бойера – Мура - Хорспула</a:t>
            </a:r>
            <a:endParaRPr b="1" sz="2800"/>
          </a:p>
        </p:txBody>
      </p:sp>
      <p:sp>
        <p:nvSpPr>
          <p:cNvPr id="369" name="Google Shape;369;p39"/>
          <p:cNvSpPr txBox="1"/>
          <p:nvPr/>
        </p:nvSpPr>
        <p:spPr>
          <a:xfrm>
            <a:off x="1121629" y="763301"/>
            <a:ext cx="7770851" cy="6063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ИТОГ:</a:t>
            </a:r>
            <a:endParaRPr/>
          </a:p>
          <a:p>
            <a:pPr indent="-514350" lvl="0" marL="5143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сравнении строки и шаблона поиска начинаем сравнивать 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последний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символ шаблона с соответствующим ему элементом исходной строки и, далее, идём по шаблону справа налево до тех пор пока или не достигнем первого символа шаблона (успех, вхождение найдено) или не встретим первое несовпадение.</a:t>
            </a:r>
            <a:endParaRPr/>
          </a:p>
          <a:p>
            <a:pPr indent="-514350" lvl="0" marL="5143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случае несовпадения символов, шаблон поиска сдвигается вдоль исходной строки слева направо согласно значения в таблице сдвигов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соответствующему не совпавшему символу 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строки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а не шаблона.</a:t>
            </a:r>
            <a:endParaRPr/>
          </a:p>
          <a:p>
            <a:pPr indent="-514350" lvl="0" marL="5143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уже было 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несколько совпадений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то сдвигаться нужно на сдвиг последнего символа шаблона.</a:t>
            </a:r>
            <a:endParaRPr/>
          </a:p>
          <a:p>
            <a:pPr indent="-361950" lvl="0" marL="5143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 txBox="1"/>
          <p:nvPr>
            <p:ph type="title"/>
          </p:nvPr>
        </p:nvSpPr>
        <p:spPr>
          <a:xfrm>
            <a:off x="928662" y="33668"/>
            <a:ext cx="8215338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800"/>
              <a:buFont typeface="Gill Sans"/>
              <a:buNone/>
            </a:pPr>
            <a:r>
              <a:rPr b="1" lang="ru-RU" sz="2800"/>
              <a:t>Исследование сложности алгоритма Бойера-Мура</a:t>
            </a:r>
            <a:endParaRPr/>
          </a:p>
        </p:txBody>
      </p:sp>
      <p:sp>
        <p:nvSpPr>
          <p:cNvPr id="376" name="Google Shape;376;p40"/>
          <p:cNvSpPr txBox="1"/>
          <p:nvPr>
            <p:ph idx="1" type="body"/>
          </p:nvPr>
        </p:nvSpPr>
        <p:spPr>
          <a:xfrm>
            <a:off x="988425" y="770048"/>
            <a:ext cx="8095812" cy="5712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Определение длин исходных строк выполняется в Си поиском заключительного нулевого символа и требует, таким образом, времени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М. 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Для построения таблицы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необходимо занести значение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М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во все позиции таблицы и выполнить один проход по всем элементам шаблона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q,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т. е. таблица строится за время (256 +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М).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Считаем, что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М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намного меньше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N.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Как правило, данный алгоритм требует значительно меньше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сравнений. В благоприятных обстоятельствах, а именно если последний символ шаблона всегда попадает на несовпадающий символ текста, максимальное число сравнении символов есть N/M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Font typeface="Noto Sans Symbols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Наихудший случай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	строка:   аааа…аааа (N символов)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	шаблон: баа…ааа (M символов)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Временная сложность: О (N*M)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Наилучший случай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строка:   аааа…аааа (N символов)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	шаблон: бб…бб (M символов)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Временная сложность: О (M/N)</a:t>
            </a:r>
            <a:endParaRPr/>
          </a:p>
        </p:txBody>
      </p:sp>
      <p:sp>
        <p:nvSpPr>
          <p:cNvPr id="377" name="Google Shape;377;p40"/>
          <p:cNvSpPr/>
          <p:nvPr/>
        </p:nvSpPr>
        <p:spPr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1"/>
          <p:cNvSpPr txBox="1"/>
          <p:nvPr>
            <p:ph type="title"/>
          </p:nvPr>
        </p:nvSpPr>
        <p:spPr>
          <a:xfrm>
            <a:off x="1000100" y="0"/>
            <a:ext cx="8385175" cy="500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800"/>
              <a:buFont typeface="Times New Roman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Реализация алгоритма Бойера-Мура  на си</a:t>
            </a:r>
            <a:endParaRPr/>
          </a:p>
        </p:txBody>
      </p:sp>
      <p:sp>
        <p:nvSpPr>
          <p:cNvPr id="384" name="Google Shape;384;p41"/>
          <p:cNvSpPr txBox="1"/>
          <p:nvPr>
            <p:ph idx="1" type="body"/>
          </p:nvPr>
        </p:nvSpPr>
        <p:spPr>
          <a:xfrm>
            <a:off x="928598" y="500042"/>
            <a:ext cx="8215402" cy="6357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int  seek_substring_BM(unsigned char s[], unsigned char q[])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{     int d[256];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	int i, j, k, N, M;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	N =  strlen(s);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	M =  strlen(q);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  /* построение </a:t>
            </a:r>
            <a:r>
              <a:rPr b="1" i="1" lang="ru-RU" sz="16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	for (i=0; i&lt; 256; i++)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		d[i]=M;           /* изначально </a:t>
            </a:r>
            <a:r>
              <a:rPr b="1" i="1" lang="ru-RU" sz="1600">
                <a:latin typeface="Courier New"/>
                <a:ea typeface="Courier New"/>
                <a:cs typeface="Courier New"/>
                <a:sym typeface="Courier New"/>
              </a:rPr>
              <a:t>М</a:t>
            </a: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 во всех позициях */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	for (i=0; i &lt; M-1; i++)/* </a:t>
            </a:r>
            <a:r>
              <a:rPr b="1" i="1" lang="ru-RU" sz="1600">
                <a:latin typeface="Courier New"/>
                <a:ea typeface="Courier New"/>
                <a:cs typeface="Courier New"/>
                <a:sym typeface="Courier New"/>
              </a:rPr>
              <a:t>M – i - 1</a:t>
            </a: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 - расстояние до конца </a:t>
            </a:r>
            <a:r>
              <a:rPr b="1" i="1" lang="ru-RU" sz="16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	  d[(unsigned char)q[i]]= M-i-1;/* кроме последнего символа*/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/* поиск */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	i= M-l;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	do 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		j = M-l; /* сравнение строки и шаблона */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		k = i;   /* </a:t>
            </a:r>
            <a:r>
              <a:rPr b="1" i="1" lang="ru-RU" sz="16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 – по шаблону, </a:t>
            </a:r>
            <a:r>
              <a:rPr b="1" i="1" lang="ru-RU" sz="16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 – по строке */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		while ((j &gt;= 0) &amp;&amp; (q[j] == s[k])) { 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		   k--; j--; 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		if (j &lt; 0) return k+1; /* шаблон просмотрен полностью */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		i+=d[(unsigned)s[i]];/*сдвиг на расстояние </a:t>
            </a:r>
            <a:r>
              <a:rPr b="1" i="1" lang="ru-RU" sz="16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ru-RU" sz="16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ru-RU" sz="16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]]вправо*/ 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	} while (i &lt; N); 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	return -1;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rPr b="1" lang="ru-RU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8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8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8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8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8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8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84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84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84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84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84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84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84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1000100" y="214290"/>
            <a:ext cx="8385175" cy="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800"/>
              <a:buFont typeface="Calibri"/>
              <a:buNone/>
            </a:pPr>
            <a:r>
              <a:rPr b="1" lang="ru-RU" sz="2800">
                <a:latin typeface="Calibri"/>
                <a:ea typeface="Calibri"/>
                <a:cs typeface="Calibri"/>
                <a:sym typeface="Calibri"/>
              </a:rPr>
              <a:t>Последовательный поиск </a:t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857224" y="1071546"/>
            <a:ext cx="800735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359999" lvl="0" marL="1800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ru-RU" sz="1600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Начинаем просмотр с первого элемента  массива, продвигаясь дальше до тех пор, пока не будет найден нужный  элемент  или пока не будут  просмотрены все элементы массива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int  seek_linear(key x,  key a[],   int N) 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{   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	int  i=0;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	while ((i&lt;N) &amp;&amp; (a[i] != x))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		i++;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	if (i&lt;N) 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		return i;  	/* элемент найден */ 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	еlse 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		return -1;   /* элемент не найден */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 txBox="1"/>
          <p:nvPr>
            <p:ph type="title"/>
          </p:nvPr>
        </p:nvSpPr>
        <p:spPr>
          <a:xfrm>
            <a:off x="1435608" y="274638"/>
            <a:ext cx="7498080" cy="1173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ru-RU"/>
              <a:t>Пример выполнения задания</a:t>
            </a:r>
            <a:br>
              <a:rPr lang="ru-RU"/>
            </a:br>
            <a:r>
              <a:rPr lang="ru-RU"/>
              <a:t>Вопрос 1</a:t>
            </a:r>
            <a:endParaRPr/>
          </a:p>
        </p:txBody>
      </p:sp>
      <p:sp>
        <p:nvSpPr>
          <p:cNvPr id="390" name="Google Shape;390;p42"/>
          <p:cNvSpPr txBox="1"/>
          <p:nvPr>
            <p:ph idx="1" type="body"/>
          </p:nvPr>
        </p:nvSpPr>
        <p:spPr>
          <a:xfrm>
            <a:off x="1259632" y="1700808"/>
            <a:ext cx="7498080" cy="4357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822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Сколько сравнений нужно произвести для того, чтобы найти элемент </a:t>
            </a:r>
            <a:r>
              <a:rPr b="1" lang="ru-RU" sz="1800"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в массиве </a:t>
            </a:r>
            <a:r>
              <a:rPr b="1" lang="ru-RU" sz="1800">
                <a:latin typeface="Arial"/>
                <a:ea typeface="Arial"/>
                <a:cs typeface="Arial"/>
                <a:sym typeface="Arial"/>
              </a:rPr>
              <a:t>1 2 3 6 7 8 9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 методом бинарного поиска?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b="1" lang="ru-RU" sz="3200">
                <a:latin typeface="Arial"/>
                <a:ea typeface="Arial"/>
                <a:cs typeface="Arial"/>
                <a:sym typeface="Arial"/>
              </a:rPr>
              <a:t>1 2 3 6 7 8 9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ru-RU"/>
              <a:t>Пример выполнения задания</a:t>
            </a:r>
            <a:br>
              <a:rPr lang="ru-RU"/>
            </a:br>
            <a:r>
              <a:rPr lang="ru-RU"/>
              <a:t>Вопрос 2</a:t>
            </a:r>
            <a:endParaRPr/>
          </a:p>
        </p:txBody>
      </p:sp>
      <p:sp>
        <p:nvSpPr>
          <p:cNvPr id="396" name="Google Shape;396;p4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8229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На сколько символов будет сдвигаться шаблон </a:t>
            </a:r>
            <a:r>
              <a:rPr b="1" lang="ru-RU" sz="1800">
                <a:latin typeface="Arial"/>
                <a:ea typeface="Arial"/>
                <a:cs typeface="Arial"/>
                <a:sym typeface="Arial"/>
              </a:rPr>
              <a:t>ACCBA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 при поиске его в тексте </a:t>
            </a:r>
            <a:r>
              <a:rPr b="1" lang="ru-RU" sz="1800">
                <a:latin typeface="Arial"/>
                <a:ea typeface="Arial"/>
                <a:cs typeface="Arial"/>
                <a:sym typeface="Arial"/>
              </a:rPr>
              <a:t>AACBDABBDBADCACCBACD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 по методу Бойера-Мура?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29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Напишите последовательность сдвигов до нахождения совпадения</a:t>
            </a:r>
            <a:r>
              <a:rPr lang="ru-RU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60"/>
              <a:buChar char="⚫"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AACBDABBDBADCACCBACD</a:t>
            </a:r>
            <a:r>
              <a:rPr lang="ru-RU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1000100" y="20198"/>
            <a:ext cx="8385175" cy="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800"/>
              <a:buFont typeface="Calibri"/>
              <a:buNone/>
            </a:pPr>
            <a:r>
              <a:rPr b="1" lang="ru-RU" sz="2800">
                <a:latin typeface="Calibri"/>
                <a:ea typeface="Calibri"/>
                <a:cs typeface="Calibri"/>
                <a:sym typeface="Calibri"/>
              </a:rPr>
              <a:t>Последовательный поиск </a:t>
            </a:r>
            <a:endParaRPr/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1000100" y="620688"/>
            <a:ext cx="8143900" cy="6237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58775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    Допустим дан массив:  </a:t>
            </a:r>
            <a:r>
              <a:rPr b="1" lang="ru-RU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2 4 0 5 3 7 8 1 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, в нём нужно найти число </a:t>
            </a:r>
            <a:r>
              <a:rPr b="1" lang="ru-RU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 (т.е. наш </a:t>
            </a:r>
            <a:r>
              <a:rPr b="1" lang="ru-RU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KEY = 0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indent="358775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Легко увидеть, 0 – это третий элемент массива, но наша программа работает иначе и «умеет видеть» только один элемент «за один раз». </a:t>
            </a:r>
            <a:endParaRPr/>
          </a:p>
          <a:p>
            <a:pPr indent="358775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Она начинает с начала списка и видит только первое число: </a:t>
            </a:r>
            <a:endParaRPr/>
          </a:p>
          <a:p>
            <a:pPr indent="358775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b="1" lang="ru-RU" sz="2800"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="1" lang="ru-RU" sz="2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4 0 5 3 7 8 1 </a:t>
            </a:r>
            <a:r>
              <a:rPr b="1" lang="ru-RU" sz="2800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358775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Далее она проверяет (2 = 0)? Получив ответ (отрицательный) программа переходит к следующему числу : </a:t>
            </a:r>
            <a:endParaRPr/>
          </a:p>
          <a:p>
            <a:pPr indent="358775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b="1" lang="ru-RU" sz="2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ru-RU" sz="2800">
                <a:latin typeface="Calibri"/>
                <a:ea typeface="Calibri"/>
                <a:cs typeface="Calibri"/>
                <a:sym typeface="Calibri"/>
              </a:rPr>
              <a:t> 4</a:t>
            </a:r>
            <a:r>
              <a:rPr b="1" lang="ru-RU" sz="2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0 5 3 7 8 1 </a:t>
            </a:r>
            <a:endParaRPr/>
          </a:p>
          <a:p>
            <a:pPr indent="358775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и снова проверяет на совпадение с ключом.</a:t>
            </a:r>
            <a:endParaRPr/>
          </a:p>
          <a:p>
            <a:pPr indent="358775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Так она будет делать до тех пор, пока не найдёт совпадение: </a:t>
            </a:r>
            <a:endParaRPr/>
          </a:p>
          <a:p>
            <a:pPr indent="358775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b="1" lang="ru-RU" sz="2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ru-RU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ru-RU" sz="2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b="1" lang="ru-RU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ru-RU" sz="28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5 3 7 8 1 </a:t>
            </a:r>
            <a:endParaRPr/>
          </a:p>
          <a:p>
            <a:pPr indent="358775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на третьей позиции нашего массива и сообщит нам об этом.</a:t>
            </a:r>
            <a:endParaRPr/>
          </a:p>
          <a:p>
            <a:pPr indent="358775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Если совпадений не будет найдено (например, </a:t>
            </a:r>
            <a:r>
              <a:rPr b="1" lang="ru-RU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KEY = 500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), то программа должна нам об этом сообщить (она вернёт </a:t>
            </a:r>
            <a:r>
              <a:rPr b="1" lang="ru-RU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- 1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), по ней мы и будем ориентироваться, что нам делать дальше.</a:t>
            </a:r>
            <a:endParaRPr/>
          </a:p>
          <a:p>
            <a:pPr indent="358775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358775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Сложность нашего алгоритма О(n)</a:t>
            </a:r>
            <a:r>
              <a:rPr b="1" lang="ru-RU" sz="16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1000100" y="32048"/>
            <a:ext cx="8385175" cy="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800"/>
              <a:buFont typeface="Calibri"/>
              <a:buNone/>
            </a:pPr>
            <a:r>
              <a:rPr b="1" lang="ru-RU" sz="2800">
                <a:latin typeface="Calibri"/>
                <a:ea typeface="Calibri"/>
                <a:cs typeface="Calibri"/>
                <a:sym typeface="Calibri"/>
              </a:rPr>
              <a:t>Последовательный поиск </a:t>
            </a:r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1000100" y="867064"/>
            <a:ext cx="8143900" cy="599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358775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3400">
                <a:latin typeface="Calibri"/>
                <a:ea typeface="Calibri"/>
                <a:cs typeface="Calibri"/>
                <a:sym typeface="Calibri"/>
              </a:rPr>
              <a:t>    Положительное качество последовательного (линейного) поиска: </a:t>
            </a:r>
            <a:r>
              <a:rPr b="1" i="1" lang="ru-RU" sz="3400">
                <a:latin typeface="Calibri"/>
                <a:ea typeface="Calibri"/>
                <a:cs typeface="Calibri"/>
                <a:sym typeface="Calibri"/>
              </a:rPr>
              <a:t>он может работать с любым списком элементов не зависимо от их порядка.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ru-RU" sz="3400">
                <a:latin typeface="Calibri"/>
                <a:ea typeface="Calibri"/>
                <a:cs typeface="Calibri"/>
                <a:sym typeface="Calibri"/>
              </a:rPr>
              <a:t>Однако это же качество является и его негативной стороной, если искомое значение стоит в конце списка, то нужно перебрать все (или почти все) элементы списка, пока отыщется нужный.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ru-RU" sz="3400">
                <a:latin typeface="Calibri"/>
                <a:ea typeface="Calibri"/>
                <a:cs typeface="Calibri"/>
                <a:sym typeface="Calibri"/>
              </a:rPr>
              <a:t>Однако данный алгоритм нельзя назвать совсем бесполезным – он точно работает, если Вы не ограничены по времени поиска и Вам нужно быстро написать программу поиска нужного элемента.</a:t>
            </a:r>
            <a:endParaRPr/>
          </a:p>
          <a:p>
            <a:pPr indent="358775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358775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1142976" y="142852"/>
            <a:ext cx="7715304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800"/>
              <a:buFont typeface="Corbel"/>
              <a:buNone/>
            </a:pPr>
            <a:r>
              <a:rPr b="1" lang="ru-RU" sz="2800">
                <a:latin typeface="Corbel"/>
                <a:ea typeface="Corbel"/>
                <a:cs typeface="Corbel"/>
                <a:sym typeface="Corbel"/>
              </a:rPr>
              <a:t>Бинарный поиск в массиве </a:t>
            </a:r>
            <a:endParaRPr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1147331" y="642918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Вам дан отсортированный список имён героев Диснея, и нужно найти Микки Мауса (Mickey Mouse) как можно это сделать? </a:t>
            </a: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189" y="2779183"/>
            <a:ext cx="7824906" cy="343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1142976" y="142852"/>
            <a:ext cx="7715304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800"/>
              <a:buFont typeface="Corbel"/>
              <a:buNone/>
            </a:pPr>
            <a:r>
              <a:rPr b="1" lang="ru-RU" sz="2800">
                <a:latin typeface="Corbel"/>
                <a:ea typeface="Corbel"/>
                <a:cs typeface="Corbel"/>
                <a:sym typeface="Corbel"/>
              </a:rPr>
              <a:t>Бинарный поиск в массиве 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1147331" y="642918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Один из способов – линейный поиск от первого имени (Alladdin). Потом Alice, Ariel и т.д. Быстро становится ясно, что это не лучшая идея, т.е. от А до М нужно пройти две столбика имён. Не лучше и начинать с конца Tarzan, Stitch и т.п. – тоже далеко стоят от Mickey.</a:t>
            </a:r>
            <a:endParaRPr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3212977"/>
            <a:ext cx="7737070" cy="3531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1142976" y="142852"/>
            <a:ext cx="7715304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800"/>
              <a:buFont typeface="Corbel"/>
              <a:buNone/>
            </a:pPr>
            <a:r>
              <a:rPr b="1" lang="ru-RU" sz="2800">
                <a:latin typeface="Corbel"/>
                <a:ea typeface="Corbel"/>
                <a:cs typeface="Corbel"/>
                <a:sym typeface="Corbel"/>
              </a:rPr>
              <a:t>Бинарный поиск в массиве 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1147331" y="642918"/>
            <a:ext cx="7710949" cy="3722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Другим способом может стать сокращение списка для проверки. Т.к. список изначально отсортирован в алфавитном порядке, то можно посмотреть на начальные буквы имён и отсеять лишние элементы. Мы видим, что Mickey не может быть раньше Jasmine и таким образом можно откинуть первую половину списка.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ru-RU" sz="2400">
                <a:latin typeface="Calibri"/>
                <a:ea typeface="Calibri"/>
                <a:cs typeface="Calibri"/>
                <a:sym typeface="Calibri"/>
              </a:rPr>
              <a:t>БЫЛО:				        СТАЛО: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4077072"/>
            <a:ext cx="5246329" cy="2276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5707" y="4082933"/>
            <a:ext cx="2581034" cy="2276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1142976" y="142852"/>
            <a:ext cx="7715304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800"/>
              <a:buFont typeface="Corbel"/>
              <a:buNone/>
            </a:pPr>
            <a:r>
              <a:rPr b="1" lang="ru-RU" sz="2800">
                <a:latin typeface="Corbel"/>
                <a:ea typeface="Corbel"/>
                <a:cs typeface="Corbel"/>
                <a:sym typeface="Corbel"/>
              </a:rPr>
              <a:t>Бинарный поиск в массиве 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1147331" y="642918"/>
            <a:ext cx="7710949" cy="6072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Продолжая дальше, легко увидеть, что последний столбик начинается с имени Rapunzel, т.е. его тоже можно отбросить.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ru-RU" sz="2400">
                <a:latin typeface="Calibri"/>
                <a:ea typeface="Calibri"/>
                <a:cs typeface="Calibri"/>
                <a:sym typeface="Calibri"/>
              </a:rPr>
              <a:t>	БЫЛО:				        СТАЛО: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Следуя такой стратегии поиска можно понять, что искомый элемент находится в первой половине оставшегося столбика между Merlin и Minnie. Это и есть алгоритм бинарного поиска (метод половинного деления). </a:t>
            </a:r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656" y="2404827"/>
            <a:ext cx="28956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 rotWithShape="1">
          <a:blip r:embed="rId3">
            <a:alphaModFix/>
          </a:blip>
          <a:srcRect b="0" l="0" r="50264" t="0"/>
          <a:stretch/>
        </p:blipFill>
        <p:spPr>
          <a:xfrm>
            <a:off x="6228184" y="2391888"/>
            <a:ext cx="144016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олнцестояние">
  <a:themeElements>
    <a:clrScheme name="Солнцестояние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