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9144000"/>
  <p:notesSz cx="6858000" cy="9144000"/>
  <p:embeddedFontLst>
    <p:embeddedFont>
      <p:font typeface="Corbel"/>
      <p:regular r:id="rId57"/>
      <p:bold r:id="rId58"/>
      <p:italic r:id="rId59"/>
      <p:boldItalic r:id="rId60"/>
    </p:embeddedFont>
    <p:embeddedFont>
      <p:font typeface="Gill Sans"/>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GillSans-bold.fntdata"/><Relationship Id="rId61" Type="http://schemas.openxmlformats.org/officeDocument/2006/relationships/font" Target="fonts/GillSans-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orbel-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Corbel-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Corbel-italic.fntdata"/><Relationship Id="rId14" Type="http://schemas.openxmlformats.org/officeDocument/2006/relationships/slide" Target="slides/slide9.xml"/><Relationship Id="rId58" Type="http://schemas.openxmlformats.org/officeDocument/2006/relationships/font" Target="fonts/Corbel-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ru-RU"/>
              <a:t>‹#›</a:t>
            </a:fld>
            <a:endParaRPr/>
          </a:p>
        </p:txBody>
      </p:sp>
      <p:sp>
        <p:nvSpPr>
          <p:cNvPr id="102" name="Google Shape;10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 name="Google Shape;15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7" name="Google Shape;19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 name="Google Shape;20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5" name="Google Shape;21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1" name="Google Shape;22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7" name="Google Shape;22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3" name="Google Shape;23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9" name="Google Shape;23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5" name="Google Shape;24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1" name="Google Shape;25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7" name="Google Shape;25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3" name="Google Shape;26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9" name="Google Shape;26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 name="Google Shape;27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 name="Google Shape;11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1" name="Google Shape;28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7" name="Google Shape;28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9" name="Google Shape;29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1" name="Google Shape;31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7" name="Google Shape;31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6" name="Google Shape;33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2" name="Google Shape;34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8" name="Google Shape;34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 name="Google Shape;1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4" name="Google Shape;35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0" name="Google Shape;36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6" name="Google Shape;36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2" name="Google Shape;37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8" name="Google Shape;37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4" name="Google Shape;38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0" name="Google Shape;39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6" name="Google Shape;39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2" name="Google Shape;40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8" name="Google Shape;40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 name="Google Shape;12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4" name="Google Shape;41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0" name="Google Shape;42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5" name="Google Shape;14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 name="Google Shape;15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20" name="Shape 20"/>
        <p:cNvGrpSpPr/>
        <p:nvPr/>
      </p:nvGrpSpPr>
      <p:grpSpPr>
        <a:xfrm>
          <a:off x="0" y="0"/>
          <a:ext cx="0" cy="0"/>
          <a:chOff x="0" y="0"/>
          <a:chExt cx="0" cy="0"/>
        </a:xfrm>
      </p:grpSpPr>
      <p:sp>
        <p:nvSpPr>
          <p:cNvPr id="21" name="Google Shape;21;p2"/>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22" name="Google Shape;22;p2"/>
          <p:cNvSpPr/>
          <p:nvPr/>
        </p:nvSpPr>
        <p:spPr>
          <a:xfrm>
            <a:off x="1157288" y="1344613"/>
            <a:ext cx="63500" cy="65087"/>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23" name="Google Shape;23;p2"/>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Autofit/>
          </a:bodyPr>
          <a:lstStyle>
            <a:lvl1pPr lvl="0" algn="l">
              <a:spcBef>
                <a:spcPts val="600"/>
              </a:spcBef>
              <a:spcAft>
                <a:spcPts val="0"/>
              </a:spcAft>
              <a:buSzPts val="2080"/>
              <a:buNone/>
              <a:defRPr sz="2600">
                <a:solidFill>
                  <a:srgbClr val="341108"/>
                </a:solidFill>
              </a:defRPr>
            </a:lvl1pPr>
            <a:lvl2pPr lvl="1" algn="ctr">
              <a:spcBef>
                <a:spcPts val="550"/>
              </a:spcBef>
              <a:spcAft>
                <a:spcPts val="0"/>
              </a:spcAft>
              <a:buSzPts val="180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5" name="Google Shape;25;p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 type="body"/>
          </p:nvPr>
        </p:nvSpPr>
        <p:spPr>
          <a:xfrm rot="5400000">
            <a:off x="2784475" y="98425"/>
            <a:ext cx="4800600" cy="749935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1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1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20040" lvl="0" marL="457200" algn="l">
              <a:spcBef>
                <a:spcPts val="600"/>
              </a:spcBef>
              <a:spcAft>
                <a:spcPts val="0"/>
              </a:spcAft>
              <a:buSzPts val="1440"/>
              <a:buChar char="⚫"/>
              <a:defRPr/>
            </a:lvl1pPr>
            <a:lvl2pPr indent="-342900" lvl="1" marL="914400" algn="l">
              <a:spcBef>
                <a:spcPts val="55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showMasterSp="0" type="secHead">
  <p:cSld name="SECTION_HEADER">
    <p:spTree>
      <p:nvGrpSpPr>
        <p:cNvPr id="34" name="Shape 34"/>
        <p:cNvGrpSpPr/>
        <p:nvPr/>
      </p:nvGrpSpPr>
      <p:grpSpPr>
        <a:xfrm>
          <a:off x="0" y="0"/>
          <a:ext cx="0" cy="0"/>
          <a:chOff x="0" y="0"/>
          <a:chExt cx="0" cy="0"/>
        </a:xfrm>
      </p:grpSpPr>
      <p:sp>
        <p:nvSpPr>
          <p:cNvPr id="35" name="Google Shape;35;p4"/>
          <p:cNvSpPr/>
          <p:nvPr/>
        </p:nvSpPr>
        <p:spPr>
          <a:xfrm>
            <a:off x="2282825" y="0"/>
            <a:ext cx="6858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36" name="Google Shape;36;p4"/>
          <p:cNvSpPr/>
          <p:nvPr/>
        </p:nvSpPr>
        <p:spPr>
          <a:xfrm>
            <a:off x="2286000" y="0"/>
            <a:ext cx="76200" cy="6858000"/>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37" name="Google Shape;37;p4"/>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8" name="Google Shape;38;p4"/>
          <p:cNvSpPr/>
          <p:nvPr/>
        </p:nvSpPr>
        <p:spPr>
          <a:xfrm>
            <a:off x="2408238" y="2746375"/>
            <a:ext cx="63500" cy="63500"/>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9" name="Google Shape;39;p4"/>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72314"/>
              </a:buClr>
              <a:buSzPts val="4000"/>
              <a:buFont typeface="Gill Sans"/>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spcBef>
                <a:spcPts val="55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1" name="Google Shape;41;p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44" name="Shape 44"/>
        <p:cNvGrpSpPr/>
        <p:nvPr/>
      </p:nvGrpSpPr>
      <p:grpSpPr>
        <a:xfrm>
          <a:off x="0" y="0"/>
          <a:ext cx="0" cy="0"/>
          <a:chOff x="0" y="0"/>
          <a:chExt cx="0" cy="0"/>
        </a:xfrm>
      </p:grpSpPr>
      <p:sp>
        <p:nvSpPr>
          <p:cNvPr id="45" name="Google Shape;45;p5"/>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Autofit/>
          </a:bodyPr>
          <a:lstStyle>
            <a:lvl1pPr indent="-370840" lvl="0" marL="457200" algn="l">
              <a:spcBef>
                <a:spcPts val="600"/>
              </a:spcBef>
              <a:spcAft>
                <a:spcPts val="0"/>
              </a:spcAft>
              <a:buSzPts val="2240"/>
              <a:buChar char="⚫"/>
              <a:defRPr sz="2800"/>
            </a:lvl1pPr>
            <a:lvl2pPr indent="-381000" lvl="1" marL="914400" algn="l">
              <a:spcBef>
                <a:spcPts val="55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5"/>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Autofit/>
          </a:bodyPr>
          <a:lstStyle>
            <a:lvl1pPr indent="-370840" lvl="0" marL="457200" algn="l">
              <a:spcBef>
                <a:spcPts val="600"/>
              </a:spcBef>
              <a:spcAft>
                <a:spcPts val="0"/>
              </a:spcAft>
              <a:buSzPts val="2240"/>
              <a:buChar char="⚫"/>
              <a:defRPr sz="2800"/>
            </a:lvl1pPr>
            <a:lvl2pPr indent="-381000" lvl="1" marL="914400" algn="l">
              <a:spcBef>
                <a:spcPts val="55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showMasterSp="0" type="twoTxTwoObj">
  <p:cSld name="TWO_OBJECTS_WITH_TEXT">
    <p:spTree>
      <p:nvGrpSpPr>
        <p:cNvPr id="51" name="Shape 51"/>
        <p:cNvGrpSpPr/>
        <p:nvPr/>
      </p:nvGrpSpPr>
      <p:grpSpPr>
        <a:xfrm>
          <a:off x="0" y="0"/>
          <a:ext cx="0" cy="0"/>
          <a:chOff x="0" y="0"/>
          <a:chExt cx="0" cy="0"/>
        </a:xfrm>
      </p:grpSpPr>
      <p:sp>
        <p:nvSpPr>
          <p:cNvPr id="52" name="Google Shape;52;p6"/>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b="1" sz="45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spcBef>
                <a:spcPts val="55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6"/>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spcBef>
                <a:spcPts val="55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6"/>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6"/>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60" name="Shape 60"/>
        <p:cNvGrpSpPr/>
        <p:nvPr/>
      </p:nvGrpSpPr>
      <p:grpSpPr>
        <a:xfrm>
          <a:off x="0" y="0"/>
          <a:ext cx="0" cy="0"/>
          <a:chOff x="0" y="0"/>
          <a:chExt cx="0" cy="0"/>
        </a:xfrm>
      </p:grpSpPr>
      <p:sp>
        <p:nvSpPr>
          <p:cNvPr id="61" name="Google Shape;61;p7"/>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showMasterSp="0" type="blank">
  <p:cSld name="BLANK">
    <p:spTree>
      <p:nvGrpSpPr>
        <p:cNvPr id="65" name="Shape 65"/>
        <p:cNvGrpSpPr/>
        <p:nvPr/>
      </p:nvGrpSpPr>
      <p:grpSpPr>
        <a:xfrm>
          <a:off x="0" y="0"/>
          <a:ext cx="0" cy="0"/>
          <a:chOff x="0" y="0"/>
          <a:chExt cx="0" cy="0"/>
        </a:xfrm>
      </p:grpSpPr>
      <p:sp>
        <p:nvSpPr>
          <p:cNvPr id="66" name="Google Shape;66;p8"/>
          <p:cNvSpPr/>
          <p:nvPr/>
        </p:nvSpPr>
        <p:spPr>
          <a:xfrm>
            <a:off x="1014413" y="0"/>
            <a:ext cx="8129587"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67" name="Google Shape;67;p8"/>
          <p:cNvSpPr/>
          <p:nvPr/>
        </p:nvSpPr>
        <p:spPr>
          <a:xfrm>
            <a:off x="1014413" y="0"/>
            <a:ext cx="73025" cy="6858000"/>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68" name="Google Shape;68;p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showMasterSp="0" type="objTx">
  <p:cSld name="OBJECT_WITH_CAPTION_TEXT">
    <p:spTree>
      <p:nvGrpSpPr>
        <p:cNvPr id="71" name="Shape 71"/>
        <p:cNvGrpSpPr/>
        <p:nvPr/>
      </p:nvGrpSpPr>
      <p:grpSpPr>
        <a:xfrm>
          <a:off x="0" y="0"/>
          <a:ext cx="0" cy="0"/>
          <a:chOff x="0" y="0"/>
          <a:chExt cx="0" cy="0"/>
        </a:xfrm>
      </p:grpSpPr>
      <p:sp>
        <p:nvSpPr>
          <p:cNvPr id="72" name="Google Shape;72;p9"/>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72314"/>
              </a:buClr>
              <a:buSzPts val="2200"/>
              <a:buFont typeface="Gill Sans"/>
              <a:buNone/>
              <a:defRPr b="1" sz="2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SzPts val="1120"/>
              <a:buNone/>
              <a:defRPr sz="1400"/>
            </a:lvl1pPr>
            <a:lvl2pPr indent="-228600" lvl="1" marL="914400" algn="l">
              <a:spcBef>
                <a:spcPts val="55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9"/>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Autofit/>
          </a:bodyPr>
          <a:lstStyle>
            <a:lvl1pPr indent="-391160" lvl="0" marL="457200" algn="l">
              <a:spcBef>
                <a:spcPts val="600"/>
              </a:spcBef>
              <a:spcAft>
                <a:spcPts val="0"/>
              </a:spcAft>
              <a:buSzPts val="2560"/>
              <a:buChar char="⚫"/>
              <a:defRPr sz="3200"/>
            </a:lvl1pPr>
            <a:lvl2pPr indent="-406400" lvl="1" marL="914400" algn="l">
              <a:spcBef>
                <a:spcPts val="55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b="0" i="0" sz="3200" u="none" cap="none" strike="noStrike">
              <a:solidFill>
                <a:schemeClr val="dk1"/>
              </a:solidFill>
              <a:latin typeface="Gill Sans"/>
              <a:ea typeface="Gill Sans"/>
              <a:cs typeface="Gill Sans"/>
              <a:sym typeface="Gill Sans"/>
            </a:endParaRPr>
          </a:p>
        </p:txBody>
      </p:sp>
      <p:sp>
        <p:nvSpPr>
          <p:cNvPr id="80" name="Google Shape;80;p10"/>
          <p:cNvSpPr/>
          <p:nvPr/>
        </p:nvSpPr>
        <p:spPr>
          <a:xfrm rot="-2131329">
            <a:off x="396875" y="954088"/>
            <a:ext cx="685800" cy="204787"/>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81" name="Google Shape;81;p10"/>
          <p:cNvSpPr/>
          <p:nvPr/>
        </p:nvSpPr>
        <p:spPr>
          <a:xfrm flipH="1" rot="2103354">
            <a:off x="5003800" y="936625"/>
            <a:ext cx="649288" cy="204788"/>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82" name="Google Shape;82;p10"/>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72314"/>
              </a:buClr>
              <a:buSzPts val="2100"/>
              <a:buFont typeface="Gill Sans"/>
              <a:buNone/>
              <a:defRPr b="1"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p:nvPr>
            <p:ph idx="2" type="pic"/>
          </p:nvPr>
        </p:nvSpPr>
        <p:spPr>
          <a:xfrm>
            <a:off x="838200" y="1143003"/>
            <a:ext cx="4419600" cy="3514531"/>
          </a:xfrm>
          <a:prstGeom prst="roundRect">
            <a:avLst>
              <a:gd fmla="val 783" name="adj"/>
            </a:avLst>
          </a:prstGeom>
          <a:solidFill>
            <a:schemeClr val="lt2"/>
          </a:solidFill>
          <a:ln>
            <a:noFill/>
          </a:ln>
        </p:spPr>
      </p:sp>
      <p:sp>
        <p:nvSpPr>
          <p:cNvPr id="84" name="Google Shape;84;p10"/>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spcBef>
                <a:spcPts val="550"/>
              </a:spcBef>
              <a:spcAft>
                <a:spcPts val="0"/>
              </a:spcAft>
              <a:buSzPts val="120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85" name="Google Shape;85;p1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1"/>
          <p:cNvSpPr/>
          <p:nvPr/>
        </p:nvSpPr>
        <p:spPr>
          <a:xfrm>
            <a:off x="-815975" y="-815975"/>
            <a:ext cx="1638300" cy="1638300"/>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11" name="Google Shape;11;p1"/>
          <p:cNvSpPr/>
          <p:nvPr/>
        </p:nvSpPr>
        <p:spPr>
          <a:xfrm>
            <a:off x="168275" y="20638"/>
            <a:ext cx="1703388" cy="1703387"/>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12" name="Google Shape;12;p1"/>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13" name="Google Shape;13;p1"/>
          <p:cNvSpPr/>
          <p:nvPr/>
        </p:nvSpPr>
        <p:spPr>
          <a:xfrm>
            <a:off x="1012825" y="0"/>
            <a:ext cx="813117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14" name="Google Shape;14;p1"/>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300" u="none" cap="none" strike="noStrike">
                <a:solidFill>
                  <a:srgbClr val="572314"/>
                </a:solidFill>
                <a:latin typeface="Gill Sans"/>
                <a:ea typeface="Gill Sans"/>
                <a:cs typeface="Gill Sans"/>
                <a:sym typeface="Gill Sans"/>
              </a:defRPr>
            </a:lvl1pPr>
            <a:lvl2pPr lvl="1"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2pPr>
            <a:lvl3pPr lvl="2"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3pPr>
            <a:lvl4pPr lvl="3"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4pPr>
            <a:lvl5pPr lvl="4"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5pPr>
            <a:lvl6pPr lvl="5"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6pPr>
            <a:lvl7pPr lvl="6"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7pPr>
            <a:lvl8pPr lvl="7"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8pPr>
            <a:lvl9pPr lvl="8" marR="0" rtl="0" algn="l">
              <a:spcBef>
                <a:spcPts val="0"/>
              </a:spcBef>
              <a:spcAft>
                <a:spcPts val="0"/>
              </a:spcAft>
              <a:buSzPts val="1400"/>
              <a:buNone/>
              <a:defRPr b="0" i="0" sz="4300" u="none" cap="none" strike="noStrike">
                <a:solidFill>
                  <a:srgbClr val="572314"/>
                </a:solidFill>
                <a:latin typeface="Corbel"/>
                <a:ea typeface="Corbel"/>
                <a:cs typeface="Corbel"/>
                <a:sym typeface="Corbel"/>
              </a:defRPr>
            </a:lvl9pPr>
          </a:lstStyle>
          <a:p/>
        </p:txBody>
      </p:sp>
      <p:sp>
        <p:nvSpPr>
          <p:cNvPr id="15" name="Google Shape;15;p1"/>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spcBef>
                <a:spcPts val="400"/>
              </a:spcBef>
              <a:spcAft>
                <a:spcPts val="0"/>
              </a:spcAft>
              <a:buClr>
                <a:srgbClr val="C32D2E"/>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spcBef>
                <a:spcPts val="400"/>
              </a:spcBef>
              <a:spcAft>
                <a:spcPts val="0"/>
              </a:spcAft>
              <a:buClr>
                <a:srgbClr val="84AA33"/>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17" name="Google Shape;17;p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18" name="Google Shape;18;p1"/>
          <p:cNvSpPr txBox="1"/>
          <p:nvPr>
            <p:ph idx="12" type="sldNum"/>
          </p:nvPr>
        </p:nvSpPr>
        <p:spPr>
          <a:xfrm>
            <a:off x="8613775"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spcAft>
                <a:spcPts val="0"/>
              </a:spcAft>
              <a:buNone/>
              <a:defRPr b="0" i="0" sz="1200" u="none" cap="none" strike="noStrike">
                <a:solidFill>
                  <a:srgbClr val="B3A787"/>
                </a:solidFill>
                <a:latin typeface="Arial"/>
                <a:ea typeface="Arial"/>
                <a:cs typeface="Arial"/>
                <a:sym typeface="Arial"/>
              </a:defRPr>
            </a:lvl1pPr>
            <a:lvl2pPr indent="0" lvl="1" marL="0" marR="0" rtl="0" algn="ctr">
              <a:spcBef>
                <a:spcPts val="0"/>
              </a:spcBef>
              <a:spcAft>
                <a:spcPts val="0"/>
              </a:spcAft>
              <a:buNone/>
              <a:defRPr b="0" i="0" sz="1200" u="none" cap="none" strike="noStrike">
                <a:solidFill>
                  <a:srgbClr val="B3A787"/>
                </a:solidFill>
                <a:latin typeface="Arial"/>
                <a:ea typeface="Arial"/>
                <a:cs typeface="Arial"/>
                <a:sym typeface="Arial"/>
              </a:defRPr>
            </a:lvl2pPr>
            <a:lvl3pPr indent="0" lvl="2" marL="0" marR="0" rtl="0" algn="ctr">
              <a:spcBef>
                <a:spcPts val="0"/>
              </a:spcBef>
              <a:spcAft>
                <a:spcPts val="0"/>
              </a:spcAft>
              <a:buNone/>
              <a:defRPr b="0" i="0" sz="1200" u="none" cap="none" strike="noStrike">
                <a:solidFill>
                  <a:srgbClr val="B3A787"/>
                </a:solidFill>
                <a:latin typeface="Arial"/>
                <a:ea typeface="Arial"/>
                <a:cs typeface="Arial"/>
                <a:sym typeface="Arial"/>
              </a:defRPr>
            </a:lvl3pPr>
            <a:lvl4pPr indent="0" lvl="3" marL="0" marR="0" rtl="0" algn="ctr">
              <a:spcBef>
                <a:spcPts val="0"/>
              </a:spcBef>
              <a:spcAft>
                <a:spcPts val="0"/>
              </a:spcAft>
              <a:buNone/>
              <a:defRPr b="0" i="0" sz="1200" u="none" cap="none" strike="noStrike">
                <a:solidFill>
                  <a:srgbClr val="B3A787"/>
                </a:solidFill>
                <a:latin typeface="Arial"/>
                <a:ea typeface="Arial"/>
                <a:cs typeface="Arial"/>
                <a:sym typeface="Arial"/>
              </a:defRPr>
            </a:lvl4pPr>
            <a:lvl5pPr indent="0" lvl="4" marL="0" marR="0" rtl="0" algn="ctr">
              <a:spcBef>
                <a:spcPts val="0"/>
              </a:spcBef>
              <a:spcAft>
                <a:spcPts val="0"/>
              </a:spcAft>
              <a:buNone/>
              <a:defRPr b="0" i="0" sz="1200" u="none" cap="none" strike="noStrike">
                <a:solidFill>
                  <a:srgbClr val="B3A787"/>
                </a:solidFill>
                <a:latin typeface="Arial"/>
                <a:ea typeface="Arial"/>
                <a:cs typeface="Arial"/>
                <a:sym typeface="Arial"/>
              </a:defRPr>
            </a:lvl5pPr>
            <a:lvl6pPr indent="0" lvl="5" marL="0" marR="0" rtl="0" algn="ctr">
              <a:spcBef>
                <a:spcPts val="0"/>
              </a:spcBef>
              <a:spcAft>
                <a:spcPts val="0"/>
              </a:spcAft>
              <a:buNone/>
              <a:defRPr b="0" i="0" sz="1200" u="none" cap="none" strike="noStrike">
                <a:solidFill>
                  <a:srgbClr val="B3A787"/>
                </a:solidFill>
                <a:latin typeface="Arial"/>
                <a:ea typeface="Arial"/>
                <a:cs typeface="Arial"/>
                <a:sym typeface="Arial"/>
              </a:defRPr>
            </a:lvl6pPr>
            <a:lvl7pPr indent="0" lvl="6" marL="0" marR="0" rtl="0" algn="ctr">
              <a:spcBef>
                <a:spcPts val="0"/>
              </a:spcBef>
              <a:spcAft>
                <a:spcPts val="0"/>
              </a:spcAft>
              <a:buNone/>
              <a:defRPr b="0" i="0" sz="1200" u="none" cap="none" strike="noStrike">
                <a:solidFill>
                  <a:srgbClr val="B3A787"/>
                </a:solidFill>
                <a:latin typeface="Arial"/>
                <a:ea typeface="Arial"/>
                <a:cs typeface="Arial"/>
                <a:sym typeface="Arial"/>
              </a:defRPr>
            </a:lvl7pPr>
            <a:lvl8pPr indent="0" lvl="7" marL="0" marR="0" rtl="0" algn="ctr">
              <a:spcBef>
                <a:spcPts val="0"/>
              </a:spcBef>
              <a:spcAft>
                <a:spcPts val="0"/>
              </a:spcAft>
              <a:buNone/>
              <a:defRPr b="0" i="0" sz="1200" u="none" cap="none" strike="noStrike">
                <a:solidFill>
                  <a:srgbClr val="B3A787"/>
                </a:solidFill>
                <a:latin typeface="Arial"/>
                <a:ea typeface="Arial"/>
                <a:cs typeface="Arial"/>
                <a:sym typeface="Arial"/>
              </a:defRPr>
            </a:lvl8pPr>
            <a:lvl9pPr indent="0" lvl="8" marL="0" marR="0" rtl="0" algn="ctr">
              <a:spcBef>
                <a:spcPts val="0"/>
              </a:spcBef>
              <a:spcAft>
                <a:spcPts val="0"/>
              </a:spcAft>
              <a:buNone/>
              <a:defRPr b="0" i="0" sz="1200" u="none" cap="none" strike="noStrike">
                <a:solidFill>
                  <a:srgbClr val="B3A787"/>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ru-RU"/>
              <a:t>‹#›</a:t>
            </a:fld>
            <a:endParaRPr/>
          </a:p>
        </p:txBody>
      </p:sp>
      <p:sp>
        <p:nvSpPr>
          <p:cNvPr id="19" name="Google Shape;19;p1"/>
          <p:cNvSpPr/>
          <p:nvPr/>
        </p:nvSpPr>
        <p:spPr>
          <a:xfrm>
            <a:off x="1014413" y="0"/>
            <a:ext cx="73025" cy="6858000"/>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1431925" y="360363"/>
            <a:ext cx="7407275" cy="147161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ru-RU" sz="4000">
                <a:solidFill>
                  <a:srgbClr val="C16449"/>
                </a:solidFill>
              </a:rPr>
              <a:t>Лекция 8 </a:t>
            </a:r>
            <a:endParaRPr sz="4000">
              <a:solidFill>
                <a:srgbClr val="C16449"/>
              </a:solidFill>
            </a:endParaRPr>
          </a:p>
        </p:txBody>
      </p:sp>
      <p:sp>
        <p:nvSpPr>
          <p:cNvPr id="106" name="Google Shape;106;p13"/>
          <p:cNvSpPr txBox="1"/>
          <p:nvPr>
            <p:ph idx="1" type="subTitle"/>
          </p:nvPr>
        </p:nvSpPr>
        <p:spPr>
          <a:xfrm>
            <a:off x="1431925" y="1849438"/>
            <a:ext cx="7407275" cy="1752600"/>
          </a:xfrm>
          <a:prstGeom prst="rect">
            <a:avLst/>
          </a:prstGeom>
          <a:noFill/>
          <a:ln>
            <a:noFill/>
          </a:ln>
        </p:spPr>
        <p:txBody>
          <a:bodyPr anchorCtr="0" anchor="t" bIns="45700" lIns="91425" spcFirstLastPara="1" rIns="91425" wrap="square" tIns="0">
            <a:normAutofit/>
          </a:bodyPr>
          <a:lstStyle/>
          <a:p>
            <a:pPr indent="0" lvl="0" marL="27432" rtl="0" algn="l">
              <a:spcBef>
                <a:spcPts val="0"/>
              </a:spcBef>
              <a:spcAft>
                <a:spcPts val="0"/>
              </a:spcAft>
              <a:buSzPts val="1920"/>
              <a:buFont typeface="Noto Sans Symbols"/>
              <a:buNone/>
            </a:pPr>
            <a:r>
              <a:rPr lang="ru-RU" sz="2400">
                <a:solidFill>
                  <a:srgbClr val="0000FF"/>
                </a:solidFill>
              </a:rPr>
              <a:t> </a:t>
            </a:r>
            <a:r>
              <a:rPr lang="ru-RU" sz="2400">
                <a:solidFill>
                  <a:srgbClr val="703203"/>
                </a:solidFill>
              </a:rPr>
              <a:t>Простые сортировки</a:t>
            </a:r>
            <a:endParaRPr sz="1800">
              <a:solidFill>
                <a:srgbClr val="703203"/>
              </a:solidFill>
            </a:endParaRPr>
          </a:p>
          <a:p>
            <a:pPr indent="0" lvl="0" marL="27432" rtl="0" algn="r">
              <a:spcBef>
                <a:spcPts val="600"/>
              </a:spcBef>
              <a:spcAft>
                <a:spcPts val="0"/>
              </a:spcAft>
              <a:buSzPts val="1440"/>
              <a:buFont typeface="Noto Sans Symbols"/>
              <a:buNone/>
            </a:pPr>
            <a:r>
              <a:t/>
            </a:r>
            <a:endParaRPr sz="180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1435100" y="274638"/>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Сортировка включением</a:t>
            </a:r>
            <a:endParaRPr/>
          </a:p>
        </p:txBody>
      </p:sp>
      <p:sp>
        <p:nvSpPr>
          <p:cNvPr id="160" name="Google Shape;160;p22"/>
          <p:cNvSpPr txBox="1"/>
          <p:nvPr>
            <p:ph idx="1" type="body"/>
          </p:nvPr>
        </p:nvSpPr>
        <p:spPr>
          <a:xfrm>
            <a:off x="1071538" y="928670"/>
            <a:ext cx="7862912" cy="5812698"/>
          </a:xfrm>
          <a:prstGeom prst="rect">
            <a:avLst/>
          </a:prstGeom>
          <a:noFill/>
          <a:ln>
            <a:noFill/>
          </a:ln>
        </p:spPr>
        <p:txBody>
          <a:bodyPr anchorCtr="0" anchor="t" bIns="45700" lIns="91425" spcFirstLastPara="1" rIns="91425" wrap="square" tIns="45700">
            <a:noAutofit/>
          </a:bodyPr>
          <a:lstStyle/>
          <a:p>
            <a:pPr indent="541338" lvl="0" marL="0" rtl="0" algn="just">
              <a:lnSpc>
                <a:spcPct val="80000"/>
              </a:lnSpc>
              <a:spcBef>
                <a:spcPts val="0"/>
              </a:spcBef>
              <a:spcAft>
                <a:spcPts val="0"/>
              </a:spcAft>
              <a:buSzPts val="1760"/>
              <a:buFont typeface="Arial"/>
              <a:buNone/>
            </a:pPr>
            <a:r>
              <a:rPr lang="ru-RU" sz="2200">
                <a:latin typeface="Calibri"/>
                <a:ea typeface="Calibri"/>
                <a:cs typeface="Calibri"/>
                <a:sym typeface="Calibri"/>
              </a:rPr>
              <a:t>Хотя этот метод сортировки намного менее эффективен, чем сложные алгоритмы (такие как быстрая сортировка), у него есть ряд преимуществ:</a:t>
            </a:r>
            <a:endParaRPr/>
          </a:p>
          <a:p>
            <a:pPr indent="-342900" lvl="0" marL="342900" rtl="0" algn="just">
              <a:lnSpc>
                <a:spcPct val="80000"/>
              </a:lnSpc>
              <a:spcBef>
                <a:spcPts val="600"/>
              </a:spcBef>
              <a:spcAft>
                <a:spcPts val="0"/>
              </a:spcAft>
              <a:buSzPts val="1760"/>
              <a:buChar char="⚫"/>
            </a:pPr>
            <a:r>
              <a:rPr lang="ru-RU" sz="2200">
                <a:latin typeface="Calibri"/>
                <a:ea typeface="Calibri"/>
                <a:cs typeface="Calibri"/>
                <a:sym typeface="Calibri"/>
              </a:rPr>
              <a:t>прост в реализации;</a:t>
            </a:r>
            <a:endParaRPr/>
          </a:p>
          <a:p>
            <a:pPr indent="-342900" lvl="0" marL="342900" rtl="0" algn="just">
              <a:lnSpc>
                <a:spcPct val="80000"/>
              </a:lnSpc>
              <a:spcBef>
                <a:spcPts val="600"/>
              </a:spcBef>
              <a:spcAft>
                <a:spcPts val="0"/>
              </a:spcAft>
              <a:buSzPts val="1760"/>
              <a:buChar char="⚫"/>
            </a:pPr>
            <a:r>
              <a:rPr lang="ru-RU" sz="2200">
                <a:latin typeface="Calibri"/>
                <a:ea typeface="Calibri"/>
                <a:cs typeface="Calibri"/>
                <a:sym typeface="Calibri"/>
              </a:rPr>
              <a:t>эффективен на небольших наборах данных, на наборах данных до десятков элементов может оказаться лучшим;</a:t>
            </a:r>
            <a:endParaRPr/>
          </a:p>
          <a:p>
            <a:pPr indent="-342900" lvl="0" marL="342900" rtl="0" algn="just">
              <a:lnSpc>
                <a:spcPct val="80000"/>
              </a:lnSpc>
              <a:spcBef>
                <a:spcPts val="600"/>
              </a:spcBef>
              <a:spcAft>
                <a:spcPts val="0"/>
              </a:spcAft>
              <a:buSzPts val="1760"/>
              <a:buChar char="⚫"/>
            </a:pPr>
            <a:r>
              <a:rPr lang="ru-RU" sz="2200">
                <a:latin typeface="Calibri"/>
                <a:ea typeface="Calibri"/>
                <a:cs typeface="Calibri"/>
                <a:sym typeface="Calibri"/>
              </a:rPr>
              <a:t>эффективен на наборах данных, которые уже частично отсортированы;</a:t>
            </a:r>
            <a:endParaRPr/>
          </a:p>
          <a:p>
            <a:pPr indent="-342900" lvl="0" marL="342900" rtl="0" algn="just">
              <a:lnSpc>
                <a:spcPct val="80000"/>
              </a:lnSpc>
              <a:spcBef>
                <a:spcPts val="600"/>
              </a:spcBef>
              <a:spcAft>
                <a:spcPts val="0"/>
              </a:spcAft>
              <a:buSzPts val="1760"/>
              <a:buChar char="⚫"/>
            </a:pPr>
            <a:r>
              <a:rPr lang="ru-RU" sz="2200">
                <a:latin typeface="Calibri"/>
                <a:ea typeface="Calibri"/>
                <a:cs typeface="Calibri"/>
                <a:sym typeface="Calibri"/>
              </a:rPr>
              <a:t>это устойчивый алгоритм сортировки (не меняет порядок элементов, которые уже отсортированы);</a:t>
            </a:r>
            <a:endParaRPr/>
          </a:p>
          <a:p>
            <a:pPr indent="-342900" lvl="0" marL="342900" rtl="0" algn="just">
              <a:lnSpc>
                <a:spcPct val="80000"/>
              </a:lnSpc>
              <a:spcBef>
                <a:spcPts val="600"/>
              </a:spcBef>
              <a:spcAft>
                <a:spcPts val="0"/>
              </a:spcAft>
              <a:buSzPts val="1760"/>
              <a:buChar char="⚫"/>
            </a:pPr>
            <a:r>
              <a:rPr lang="ru-RU" sz="2200">
                <a:latin typeface="Calibri"/>
                <a:ea typeface="Calibri"/>
                <a:cs typeface="Calibri"/>
                <a:sym typeface="Calibri"/>
              </a:rPr>
              <a:t>может сортировать массив по мере его получения;</a:t>
            </a:r>
            <a:endParaRPr/>
          </a:p>
          <a:p>
            <a:pPr indent="-342900" lvl="0" marL="342900" rtl="0" algn="just">
              <a:lnSpc>
                <a:spcPct val="80000"/>
              </a:lnSpc>
              <a:spcBef>
                <a:spcPts val="600"/>
              </a:spcBef>
              <a:spcAft>
                <a:spcPts val="0"/>
              </a:spcAft>
              <a:buSzPts val="1760"/>
              <a:buChar char="⚫"/>
            </a:pPr>
            <a:r>
              <a:rPr lang="ru-RU" sz="2200">
                <a:latin typeface="Calibri"/>
                <a:ea typeface="Calibri"/>
                <a:cs typeface="Calibri"/>
                <a:sym typeface="Calibri"/>
              </a:rPr>
              <a:t>не требует временной памяти, даже под стек.</a:t>
            </a:r>
            <a:endParaRPr/>
          </a:p>
          <a:p>
            <a:pPr indent="541338" lvl="0" marL="0" rtl="0" algn="just">
              <a:lnSpc>
                <a:spcPct val="80000"/>
              </a:lnSpc>
              <a:spcBef>
                <a:spcPts val="600"/>
              </a:spcBef>
              <a:spcAft>
                <a:spcPts val="0"/>
              </a:spcAft>
              <a:buSzPts val="1760"/>
              <a:buFont typeface="Arial"/>
              <a:buNone/>
            </a:pPr>
            <a:r>
              <a:rPr lang="ru-RU" sz="2200">
                <a:latin typeface="Calibri"/>
                <a:ea typeface="Calibri"/>
                <a:cs typeface="Calibri"/>
                <a:sym typeface="Calibri"/>
              </a:rPr>
              <a:t>На каждом шаге алгоритма выбираем один из элементов входных данных и вставляем его на нужную позицию в уже отсортированной последовательности до тех пор, пока набор входных данных не будет исчерпан. </a:t>
            </a:r>
            <a:endParaRPr/>
          </a:p>
          <a:p>
            <a:pPr indent="541338" lvl="0" marL="0" rtl="0" algn="just">
              <a:lnSpc>
                <a:spcPct val="80000"/>
              </a:lnSpc>
              <a:spcBef>
                <a:spcPts val="600"/>
              </a:spcBef>
              <a:spcAft>
                <a:spcPts val="0"/>
              </a:spcAft>
              <a:buSzPts val="1760"/>
              <a:buFont typeface="Arial"/>
              <a:buNone/>
            </a:pPr>
            <a:r>
              <a:rPr lang="ru-RU" sz="2200">
                <a:latin typeface="Calibri"/>
                <a:ea typeface="Calibri"/>
                <a:cs typeface="Calibri"/>
                <a:sym typeface="Calibri"/>
              </a:rPr>
              <a:t>Метод выбора очередного элемента из исходного массива произволен; может использоваться практически любой алгоритм выбора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1187624" y="116632"/>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Сортировка включением</a:t>
            </a:r>
            <a:endParaRPr/>
          </a:p>
        </p:txBody>
      </p:sp>
      <p:sp>
        <p:nvSpPr>
          <p:cNvPr id="166" name="Google Shape;166;p23"/>
          <p:cNvSpPr txBox="1"/>
          <p:nvPr>
            <p:ph idx="1" type="body"/>
          </p:nvPr>
        </p:nvSpPr>
        <p:spPr>
          <a:xfrm>
            <a:off x="1010653" y="692696"/>
            <a:ext cx="8133346" cy="5812698"/>
          </a:xfrm>
          <a:prstGeom prst="rect">
            <a:avLst/>
          </a:prstGeom>
          <a:noFill/>
          <a:ln>
            <a:noFill/>
          </a:ln>
        </p:spPr>
        <p:txBody>
          <a:bodyPr anchorCtr="0" anchor="t" bIns="45700" lIns="91425" spcFirstLastPara="1" rIns="91425" wrap="square" tIns="45700">
            <a:noAutofit/>
          </a:bodyPr>
          <a:lstStyle/>
          <a:p>
            <a:pPr indent="541338" lvl="0" marL="0" rtl="0" algn="just">
              <a:lnSpc>
                <a:spcPct val="90000"/>
              </a:lnSpc>
              <a:spcBef>
                <a:spcPts val="0"/>
              </a:spcBef>
              <a:spcAft>
                <a:spcPts val="0"/>
              </a:spcAft>
              <a:buSzPts val="1840"/>
              <a:buFont typeface="Arial"/>
              <a:buNone/>
            </a:pPr>
            <a:r>
              <a:rPr lang="ru-RU" sz="2300">
                <a:latin typeface="Calibri"/>
                <a:ea typeface="Calibri"/>
                <a:cs typeface="Calibri"/>
                <a:sym typeface="Calibri"/>
              </a:rPr>
              <a:t>Разделим условно все элементы массива на две последовательности:</a:t>
            </a:r>
            <a:r>
              <a:rPr i="1" lang="ru-RU" sz="2300">
                <a:latin typeface="Calibri"/>
                <a:ea typeface="Calibri"/>
                <a:cs typeface="Calibri"/>
                <a:sym typeface="Calibri"/>
              </a:rPr>
              <a:t>  </a:t>
            </a:r>
            <a:endParaRPr i="1" sz="2300">
              <a:latin typeface="Calibri"/>
              <a:ea typeface="Calibri"/>
              <a:cs typeface="Calibri"/>
              <a:sym typeface="Calibri"/>
            </a:endParaRPr>
          </a:p>
          <a:p>
            <a:pPr indent="541338" lvl="0" marL="0" rtl="0" algn="just">
              <a:lnSpc>
                <a:spcPct val="90000"/>
              </a:lnSpc>
              <a:spcBef>
                <a:spcPts val="600"/>
              </a:spcBef>
              <a:spcAft>
                <a:spcPts val="0"/>
              </a:spcAft>
              <a:buSzPts val="1840"/>
              <a:buFont typeface="Arial"/>
              <a:buNone/>
            </a:pPr>
            <a:r>
              <a:rPr i="1" lang="ru-RU" sz="2300">
                <a:latin typeface="Calibri"/>
                <a:ea typeface="Calibri"/>
                <a:cs typeface="Calibri"/>
                <a:sym typeface="Calibri"/>
              </a:rPr>
              <a:t>входную    a</a:t>
            </a:r>
            <a:r>
              <a:rPr baseline="-25000" i="1" lang="ru-RU" sz="2300">
                <a:latin typeface="Calibri"/>
                <a:ea typeface="Calibri"/>
                <a:cs typeface="Calibri"/>
                <a:sym typeface="Calibri"/>
              </a:rPr>
              <a:t>i</a:t>
            </a:r>
            <a:r>
              <a:rPr i="1" lang="ru-RU" sz="2300">
                <a:latin typeface="Calibri"/>
                <a:ea typeface="Calibri"/>
                <a:cs typeface="Calibri"/>
                <a:sym typeface="Calibri"/>
              </a:rPr>
              <a:t>, ... , а</a:t>
            </a:r>
            <a:r>
              <a:rPr baseline="-25000" i="1" lang="ru-RU" sz="2300">
                <a:latin typeface="Calibri"/>
                <a:ea typeface="Calibri"/>
                <a:cs typeface="Calibri"/>
                <a:sym typeface="Calibri"/>
              </a:rPr>
              <a:t>N</a:t>
            </a:r>
            <a:endParaRPr/>
          </a:p>
          <a:p>
            <a:pPr indent="541338" lvl="0" marL="0" rtl="0" algn="just">
              <a:lnSpc>
                <a:spcPct val="90000"/>
              </a:lnSpc>
              <a:spcBef>
                <a:spcPts val="600"/>
              </a:spcBef>
              <a:spcAft>
                <a:spcPts val="0"/>
              </a:spcAft>
              <a:buSzPts val="1840"/>
              <a:buFont typeface="Arial"/>
              <a:buNone/>
            </a:pPr>
            <a:r>
              <a:rPr lang="ru-RU" sz="2300">
                <a:latin typeface="Calibri"/>
                <a:ea typeface="Calibri"/>
                <a:cs typeface="Calibri"/>
                <a:sym typeface="Calibri"/>
              </a:rPr>
              <a:t>и</a:t>
            </a:r>
            <a:r>
              <a:rPr i="1" lang="ru-RU" sz="2300">
                <a:latin typeface="Calibri"/>
                <a:ea typeface="Calibri"/>
                <a:cs typeface="Calibri"/>
                <a:sym typeface="Calibri"/>
              </a:rPr>
              <a:t> готовую </a:t>
            </a:r>
            <a:r>
              <a:rPr lang="ru-RU" sz="2300">
                <a:latin typeface="Calibri"/>
                <a:ea typeface="Calibri"/>
                <a:cs typeface="Calibri"/>
                <a:sym typeface="Calibri"/>
              </a:rPr>
              <a:t>последовательность</a:t>
            </a:r>
            <a:r>
              <a:rPr i="1" lang="ru-RU" sz="2300">
                <a:latin typeface="Calibri"/>
                <a:ea typeface="Calibri"/>
                <a:cs typeface="Calibri"/>
                <a:sym typeface="Calibri"/>
              </a:rPr>
              <a:t>     a</a:t>
            </a:r>
            <a:r>
              <a:rPr baseline="-25000" lang="ru-RU" sz="2300">
                <a:latin typeface="Calibri"/>
                <a:ea typeface="Calibri"/>
                <a:cs typeface="Calibri"/>
                <a:sym typeface="Calibri"/>
              </a:rPr>
              <a:t>1</a:t>
            </a:r>
            <a:r>
              <a:rPr i="1" lang="ru-RU" sz="2300">
                <a:latin typeface="Calibri"/>
                <a:ea typeface="Calibri"/>
                <a:cs typeface="Calibri"/>
                <a:sym typeface="Calibri"/>
              </a:rPr>
              <a:t>, ... , а</a:t>
            </a:r>
            <a:r>
              <a:rPr baseline="-25000" i="1" lang="ru-RU" sz="2300">
                <a:latin typeface="Calibri"/>
                <a:ea typeface="Calibri"/>
                <a:cs typeface="Calibri"/>
                <a:sym typeface="Calibri"/>
              </a:rPr>
              <a:t>i-</a:t>
            </a:r>
            <a:r>
              <a:rPr baseline="-25000" lang="ru-RU" sz="2300">
                <a:latin typeface="Calibri"/>
                <a:ea typeface="Calibri"/>
                <a:cs typeface="Calibri"/>
                <a:sym typeface="Calibri"/>
              </a:rPr>
              <a:t>1</a:t>
            </a:r>
            <a:r>
              <a:rPr i="1" lang="ru-RU" sz="2300">
                <a:latin typeface="Calibri"/>
                <a:ea typeface="Calibri"/>
                <a:cs typeface="Calibri"/>
                <a:sym typeface="Calibri"/>
              </a:rPr>
              <a:t> </a:t>
            </a:r>
            <a:endParaRPr/>
          </a:p>
          <a:p>
            <a:pPr indent="541338" lvl="0" marL="0" rtl="0" algn="just">
              <a:lnSpc>
                <a:spcPct val="90000"/>
              </a:lnSpc>
              <a:spcBef>
                <a:spcPts val="600"/>
              </a:spcBef>
              <a:spcAft>
                <a:spcPts val="0"/>
              </a:spcAft>
              <a:buSzPts val="1840"/>
              <a:buFont typeface="Arial"/>
              <a:buNone/>
            </a:pPr>
            <a:r>
              <a:rPr lang="ru-RU" sz="2300">
                <a:latin typeface="Calibri"/>
                <a:ea typeface="Calibri"/>
                <a:cs typeface="Calibri"/>
                <a:sym typeface="Calibri"/>
              </a:rPr>
              <a:t>элементы которой уже отсортированы. </a:t>
            </a:r>
            <a:endParaRPr sz="2300">
              <a:latin typeface="Calibri"/>
              <a:ea typeface="Calibri"/>
              <a:cs typeface="Calibri"/>
              <a:sym typeface="Calibri"/>
            </a:endParaRPr>
          </a:p>
          <a:p>
            <a:pPr indent="541338" lvl="0" marL="0" rtl="0" algn="just">
              <a:lnSpc>
                <a:spcPct val="90000"/>
              </a:lnSpc>
              <a:spcBef>
                <a:spcPts val="600"/>
              </a:spcBef>
              <a:spcAft>
                <a:spcPts val="0"/>
              </a:spcAft>
              <a:buSzPts val="1840"/>
              <a:buFont typeface="Arial"/>
              <a:buNone/>
            </a:pPr>
            <a:r>
              <a:rPr lang="ru-RU" sz="2300">
                <a:latin typeface="Calibri"/>
                <a:ea typeface="Calibri"/>
                <a:cs typeface="Calibri"/>
                <a:sym typeface="Calibri"/>
              </a:rPr>
              <a:t>В алгоритмах, основанных на методе включения, на каждом </a:t>
            </a:r>
            <a:r>
              <a:rPr i="1" lang="ru-RU" sz="2300">
                <a:latin typeface="Calibri"/>
                <a:ea typeface="Calibri"/>
                <a:cs typeface="Calibri"/>
                <a:sym typeface="Calibri"/>
              </a:rPr>
              <a:t>i</a:t>
            </a:r>
            <a:r>
              <a:rPr lang="ru-RU" sz="2300">
                <a:latin typeface="Calibri"/>
                <a:ea typeface="Calibri"/>
                <a:cs typeface="Calibri"/>
                <a:sym typeface="Calibri"/>
              </a:rPr>
              <a:t>-м  шаге </a:t>
            </a:r>
            <a:r>
              <a:rPr i="1" lang="ru-RU" sz="2300">
                <a:latin typeface="Calibri"/>
                <a:ea typeface="Calibri"/>
                <a:cs typeface="Calibri"/>
                <a:sym typeface="Calibri"/>
              </a:rPr>
              <a:t>i</a:t>
            </a:r>
            <a:r>
              <a:rPr lang="ru-RU" sz="2300">
                <a:latin typeface="Calibri"/>
                <a:ea typeface="Calibri"/>
                <a:cs typeface="Calibri"/>
                <a:sym typeface="Calibri"/>
              </a:rPr>
              <a:t>-й элемент входной  последовательности вставляется в подходящее место готовой последовательности.</a:t>
            </a:r>
            <a:endParaRPr/>
          </a:p>
          <a:p>
            <a:pPr indent="541338" lvl="0" marL="0" rtl="0" algn="just">
              <a:lnSpc>
                <a:spcPct val="90000"/>
              </a:lnSpc>
              <a:spcBef>
                <a:spcPts val="600"/>
              </a:spcBef>
              <a:spcAft>
                <a:spcPts val="0"/>
              </a:spcAft>
              <a:buSzPts val="1840"/>
              <a:buFont typeface="Arial"/>
              <a:buNone/>
            </a:pPr>
            <a:r>
              <a:rPr lang="ru-RU" sz="2300">
                <a:latin typeface="Calibri"/>
                <a:ea typeface="Calibri"/>
                <a:cs typeface="Calibri"/>
                <a:sym typeface="Calibri"/>
              </a:rPr>
              <a:t>Сортировка простыми включениями наиболее очевидна. </a:t>
            </a:r>
            <a:endParaRPr sz="2300">
              <a:latin typeface="Calibri"/>
              <a:ea typeface="Calibri"/>
              <a:cs typeface="Calibri"/>
              <a:sym typeface="Calibri"/>
            </a:endParaRPr>
          </a:p>
          <a:p>
            <a:pPr indent="541338" lvl="0" marL="0" rtl="0" algn="just">
              <a:lnSpc>
                <a:spcPct val="90000"/>
              </a:lnSpc>
              <a:spcBef>
                <a:spcPts val="600"/>
              </a:spcBef>
              <a:spcAft>
                <a:spcPts val="0"/>
              </a:spcAft>
              <a:buSzPts val="1840"/>
              <a:buFont typeface="Arial"/>
              <a:buNone/>
            </a:pPr>
            <a:r>
              <a:rPr lang="ru-RU" sz="2300">
                <a:latin typeface="Calibri"/>
                <a:ea typeface="Calibri"/>
                <a:cs typeface="Calibri"/>
                <a:sym typeface="Calibri"/>
              </a:rPr>
              <a:t>Пусть 2 &lt; </a:t>
            </a:r>
            <a:r>
              <a:rPr i="1" lang="ru-RU" sz="2300">
                <a:latin typeface="Calibri"/>
                <a:ea typeface="Calibri"/>
                <a:cs typeface="Calibri"/>
                <a:sym typeface="Calibri"/>
              </a:rPr>
              <a:t>i </a:t>
            </a:r>
            <a:r>
              <a:rPr lang="ru-RU" sz="2300">
                <a:latin typeface="Calibri"/>
                <a:ea typeface="Calibri"/>
                <a:cs typeface="Calibri"/>
                <a:sym typeface="Calibri"/>
              </a:rPr>
              <a:t>&lt; </a:t>
            </a:r>
            <a:r>
              <a:rPr i="1" lang="ru-RU" sz="2300">
                <a:latin typeface="Calibri"/>
                <a:ea typeface="Calibri"/>
                <a:cs typeface="Calibri"/>
                <a:sym typeface="Calibri"/>
              </a:rPr>
              <a:t>N</a:t>
            </a:r>
            <a:r>
              <a:rPr lang="ru-RU" sz="2300">
                <a:latin typeface="Calibri"/>
                <a:ea typeface="Calibri"/>
                <a:cs typeface="Calibri"/>
                <a:sym typeface="Calibri"/>
              </a:rPr>
              <a:t>,  </a:t>
            </a:r>
            <a:r>
              <a:rPr i="1" lang="ru-RU" sz="2300">
                <a:latin typeface="Calibri"/>
                <a:ea typeface="Calibri"/>
                <a:cs typeface="Calibri"/>
                <a:sym typeface="Calibri"/>
              </a:rPr>
              <a:t>a</a:t>
            </a:r>
            <a:r>
              <a:rPr baseline="-25000" lang="ru-RU" sz="2300">
                <a:latin typeface="Calibri"/>
                <a:ea typeface="Calibri"/>
                <a:cs typeface="Calibri"/>
                <a:sym typeface="Calibri"/>
              </a:rPr>
              <a:t>1</a:t>
            </a:r>
            <a:r>
              <a:rPr lang="ru-RU" sz="2300">
                <a:latin typeface="Calibri"/>
                <a:ea typeface="Calibri"/>
                <a:cs typeface="Calibri"/>
                <a:sym typeface="Calibri"/>
              </a:rPr>
              <a:t>, ... , </a:t>
            </a:r>
            <a:r>
              <a:rPr i="1" lang="ru-RU" sz="2300">
                <a:latin typeface="Calibri"/>
                <a:ea typeface="Calibri"/>
                <a:cs typeface="Calibri"/>
                <a:sym typeface="Calibri"/>
              </a:rPr>
              <a:t>а</a:t>
            </a:r>
            <a:r>
              <a:rPr baseline="-25000" i="1" lang="ru-RU" sz="2300">
                <a:latin typeface="Calibri"/>
                <a:ea typeface="Calibri"/>
                <a:cs typeface="Calibri"/>
                <a:sym typeface="Calibri"/>
              </a:rPr>
              <a:t>i-</a:t>
            </a:r>
            <a:r>
              <a:rPr baseline="-25000" lang="ru-RU" sz="2300">
                <a:latin typeface="Calibri"/>
                <a:ea typeface="Calibri"/>
                <a:cs typeface="Calibri"/>
                <a:sym typeface="Calibri"/>
              </a:rPr>
              <a:t>1</a:t>
            </a:r>
            <a:r>
              <a:rPr lang="ru-RU" sz="2300">
                <a:latin typeface="Calibri"/>
                <a:ea typeface="Calibri"/>
                <a:cs typeface="Calibri"/>
                <a:sym typeface="Calibri"/>
              </a:rPr>
              <a:t>  уже отсортированы:</a:t>
            </a:r>
            <a:endParaRPr/>
          </a:p>
          <a:p>
            <a:pPr indent="541338" lvl="0" marL="0" rtl="0" algn="just">
              <a:lnSpc>
                <a:spcPct val="90000"/>
              </a:lnSpc>
              <a:spcBef>
                <a:spcPts val="600"/>
              </a:spcBef>
              <a:spcAft>
                <a:spcPts val="0"/>
              </a:spcAft>
              <a:buSzPts val="1840"/>
              <a:buFont typeface="Arial"/>
              <a:buNone/>
            </a:pPr>
            <a:r>
              <a:rPr i="1" lang="ru-RU" sz="2300">
                <a:latin typeface="Calibri"/>
                <a:ea typeface="Calibri"/>
                <a:cs typeface="Calibri"/>
                <a:sym typeface="Calibri"/>
              </a:rPr>
              <a:t>			a</a:t>
            </a:r>
            <a:r>
              <a:rPr baseline="-25000" lang="ru-RU" sz="2300">
                <a:latin typeface="Calibri"/>
                <a:ea typeface="Calibri"/>
                <a:cs typeface="Calibri"/>
                <a:sym typeface="Calibri"/>
              </a:rPr>
              <a:t>1</a:t>
            </a:r>
            <a:r>
              <a:rPr i="1" lang="ru-RU" sz="2300">
                <a:latin typeface="Calibri"/>
                <a:ea typeface="Calibri"/>
                <a:cs typeface="Calibri"/>
                <a:sym typeface="Calibri"/>
              </a:rPr>
              <a:t> </a:t>
            </a:r>
            <a:r>
              <a:rPr lang="ru-RU" sz="2300">
                <a:latin typeface="Calibri"/>
                <a:ea typeface="Calibri"/>
                <a:cs typeface="Calibri"/>
                <a:sym typeface="Calibri"/>
              </a:rPr>
              <a:t>≤ </a:t>
            </a:r>
            <a:r>
              <a:rPr i="1" lang="ru-RU" sz="2300">
                <a:latin typeface="Calibri"/>
                <a:ea typeface="Calibri"/>
                <a:cs typeface="Calibri"/>
                <a:sym typeface="Calibri"/>
              </a:rPr>
              <a:t>а</a:t>
            </a:r>
            <a:r>
              <a:rPr baseline="-25000" lang="ru-RU" sz="2300">
                <a:latin typeface="Calibri"/>
                <a:ea typeface="Calibri"/>
                <a:cs typeface="Calibri"/>
                <a:sym typeface="Calibri"/>
              </a:rPr>
              <a:t>2</a:t>
            </a:r>
            <a:r>
              <a:rPr i="1" lang="ru-RU" sz="2300">
                <a:latin typeface="Calibri"/>
                <a:ea typeface="Calibri"/>
                <a:cs typeface="Calibri"/>
                <a:sym typeface="Calibri"/>
              </a:rPr>
              <a:t> </a:t>
            </a:r>
            <a:r>
              <a:rPr lang="ru-RU" sz="2300">
                <a:latin typeface="Calibri"/>
                <a:ea typeface="Calibri"/>
                <a:cs typeface="Calibri"/>
                <a:sym typeface="Calibri"/>
              </a:rPr>
              <a:t>≤ ... ≤ </a:t>
            </a:r>
            <a:r>
              <a:rPr i="1" lang="ru-RU" sz="2300">
                <a:latin typeface="Calibri"/>
                <a:ea typeface="Calibri"/>
                <a:cs typeface="Calibri"/>
                <a:sym typeface="Calibri"/>
              </a:rPr>
              <a:t>a</a:t>
            </a:r>
            <a:r>
              <a:rPr baseline="-25000" i="1" lang="ru-RU" sz="2300">
                <a:latin typeface="Calibri"/>
                <a:ea typeface="Calibri"/>
                <a:cs typeface="Calibri"/>
                <a:sym typeface="Calibri"/>
              </a:rPr>
              <a:t>i</a:t>
            </a:r>
            <a:r>
              <a:rPr baseline="-25000" lang="ru-RU" sz="2300">
                <a:latin typeface="Calibri"/>
                <a:ea typeface="Calibri"/>
                <a:cs typeface="Calibri"/>
                <a:sym typeface="Calibri"/>
              </a:rPr>
              <a:t>-1</a:t>
            </a:r>
            <a:r>
              <a:rPr lang="ru-RU" sz="2300">
                <a:latin typeface="Calibri"/>
                <a:ea typeface="Calibri"/>
                <a:cs typeface="Calibri"/>
                <a:sym typeface="Calibri"/>
              </a:rPr>
              <a:t>.</a:t>
            </a:r>
            <a:endParaRPr sz="2300">
              <a:latin typeface="Calibri"/>
              <a:ea typeface="Calibri"/>
              <a:cs typeface="Calibri"/>
              <a:sym typeface="Calibri"/>
            </a:endParaRPr>
          </a:p>
          <a:p>
            <a:pPr indent="541338" lvl="0" marL="0" rtl="0" algn="just">
              <a:lnSpc>
                <a:spcPct val="90000"/>
              </a:lnSpc>
              <a:spcBef>
                <a:spcPts val="600"/>
              </a:spcBef>
              <a:spcAft>
                <a:spcPts val="0"/>
              </a:spcAft>
              <a:buSzPts val="1840"/>
              <a:buFont typeface="Arial"/>
              <a:buNone/>
            </a:pPr>
            <a:r>
              <a:rPr lang="ru-RU" sz="2300">
                <a:latin typeface="Calibri"/>
                <a:ea typeface="Calibri"/>
                <a:cs typeface="Calibri"/>
                <a:sym typeface="Calibri"/>
              </a:rPr>
              <a:t>Будем сравнивать по очереди </a:t>
            </a:r>
            <a:r>
              <a:rPr i="1" lang="ru-RU" sz="2300">
                <a:latin typeface="Calibri"/>
                <a:ea typeface="Calibri"/>
                <a:cs typeface="Calibri"/>
                <a:sym typeface="Calibri"/>
              </a:rPr>
              <a:t>а</a:t>
            </a:r>
            <a:r>
              <a:rPr baseline="-25000" i="1" lang="ru-RU" sz="2300">
                <a:latin typeface="Calibri"/>
                <a:ea typeface="Calibri"/>
                <a:cs typeface="Calibri"/>
                <a:sym typeface="Calibri"/>
              </a:rPr>
              <a:t>i</a:t>
            </a:r>
            <a:r>
              <a:rPr lang="ru-RU" sz="2300">
                <a:latin typeface="Calibri"/>
                <a:ea typeface="Calibri"/>
                <a:cs typeface="Calibri"/>
                <a:sym typeface="Calibri"/>
              </a:rPr>
              <a:t> с </a:t>
            </a:r>
            <a:r>
              <a:rPr i="1" lang="ru-RU" sz="2300">
                <a:latin typeface="Calibri"/>
                <a:ea typeface="Calibri"/>
                <a:cs typeface="Calibri"/>
                <a:sym typeface="Calibri"/>
              </a:rPr>
              <a:t>a</a:t>
            </a:r>
            <a:r>
              <a:rPr baseline="-25000" i="1" lang="ru-RU" sz="2300">
                <a:latin typeface="Calibri"/>
                <a:ea typeface="Calibri"/>
                <a:cs typeface="Calibri"/>
                <a:sym typeface="Calibri"/>
              </a:rPr>
              <a:t>i-</a:t>
            </a:r>
            <a:r>
              <a:rPr baseline="-25000" lang="ru-RU" sz="2300">
                <a:latin typeface="Calibri"/>
                <a:ea typeface="Calibri"/>
                <a:cs typeface="Calibri"/>
                <a:sym typeface="Calibri"/>
              </a:rPr>
              <a:t>1</a:t>
            </a:r>
            <a:r>
              <a:rPr lang="ru-RU" sz="2300">
                <a:latin typeface="Calibri"/>
                <a:ea typeface="Calibri"/>
                <a:cs typeface="Calibri"/>
                <a:sym typeface="Calibri"/>
              </a:rPr>
              <a:t>, </a:t>
            </a:r>
            <a:r>
              <a:rPr i="1" lang="ru-RU" sz="2300">
                <a:latin typeface="Calibri"/>
                <a:ea typeface="Calibri"/>
                <a:cs typeface="Calibri"/>
                <a:sym typeface="Calibri"/>
              </a:rPr>
              <a:t>а</a:t>
            </a:r>
            <a:r>
              <a:rPr baseline="-25000" i="1" lang="ru-RU" sz="2300">
                <a:latin typeface="Calibri"/>
                <a:ea typeface="Calibri"/>
                <a:cs typeface="Calibri"/>
                <a:sym typeface="Calibri"/>
              </a:rPr>
              <a:t>i-</a:t>
            </a:r>
            <a:r>
              <a:rPr baseline="-25000" lang="ru-RU" sz="2300">
                <a:latin typeface="Calibri"/>
                <a:ea typeface="Calibri"/>
                <a:cs typeface="Calibri"/>
                <a:sym typeface="Calibri"/>
              </a:rPr>
              <a:t>2</a:t>
            </a:r>
            <a:r>
              <a:rPr lang="ru-RU" sz="2300">
                <a:latin typeface="Calibri"/>
                <a:ea typeface="Calibri"/>
                <a:cs typeface="Calibri"/>
                <a:sym typeface="Calibri"/>
              </a:rPr>
              <a:t>, ...  до тех пор, пока не обнаружим, что элемент  а</a:t>
            </a:r>
            <a:r>
              <a:rPr baseline="-25000" i="1" lang="ru-RU" sz="2300">
                <a:latin typeface="Calibri"/>
                <a:ea typeface="Calibri"/>
                <a:cs typeface="Calibri"/>
                <a:sym typeface="Calibri"/>
              </a:rPr>
              <a:t>i</a:t>
            </a:r>
            <a:r>
              <a:rPr lang="ru-RU" sz="2300">
                <a:latin typeface="Calibri"/>
                <a:ea typeface="Calibri"/>
                <a:cs typeface="Calibri"/>
                <a:sym typeface="Calibri"/>
              </a:rPr>
              <a:t> следует вставить между </a:t>
            </a:r>
            <a:r>
              <a:rPr i="1" lang="ru-RU" sz="2300">
                <a:latin typeface="Calibri"/>
                <a:ea typeface="Calibri"/>
                <a:cs typeface="Calibri"/>
                <a:sym typeface="Calibri"/>
              </a:rPr>
              <a:t>a</a:t>
            </a:r>
            <a:r>
              <a:rPr baseline="-25000" i="1" lang="ru-RU" sz="2300">
                <a:latin typeface="Calibri"/>
                <a:ea typeface="Calibri"/>
                <a:cs typeface="Calibri"/>
                <a:sym typeface="Calibri"/>
              </a:rPr>
              <a:t>j</a:t>
            </a:r>
            <a:r>
              <a:rPr i="1" lang="ru-RU" sz="2300">
                <a:latin typeface="Calibri"/>
                <a:ea typeface="Calibri"/>
                <a:cs typeface="Calibri"/>
                <a:sym typeface="Calibri"/>
              </a:rPr>
              <a:t> </a:t>
            </a:r>
            <a:r>
              <a:rPr lang="ru-RU" sz="2300">
                <a:latin typeface="Calibri"/>
                <a:ea typeface="Calibri"/>
                <a:cs typeface="Calibri"/>
                <a:sym typeface="Calibri"/>
              </a:rPr>
              <a:t>и </a:t>
            </a:r>
            <a:r>
              <a:rPr i="1" lang="ru-RU" sz="2300">
                <a:latin typeface="Calibri"/>
                <a:ea typeface="Calibri"/>
                <a:cs typeface="Calibri"/>
                <a:sym typeface="Calibri"/>
              </a:rPr>
              <a:t>a</a:t>
            </a:r>
            <a:r>
              <a:rPr baseline="-25000" i="1" lang="ru-RU" sz="2300">
                <a:latin typeface="Calibri"/>
                <a:ea typeface="Calibri"/>
                <a:cs typeface="Calibri"/>
                <a:sym typeface="Calibri"/>
              </a:rPr>
              <a:t>j+</a:t>
            </a:r>
            <a:r>
              <a:rPr baseline="-25000" lang="ru-RU" sz="2300">
                <a:latin typeface="Calibri"/>
                <a:ea typeface="Calibri"/>
                <a:cs typeface="Calibri"/>
                <a:sym typeface="Calibri"/>
              </a:rPr>
              <a:t>1</a:t>
            </a:r>
            <a:r>
              <a:rPr lang="ru-RU" sz="2300">
                <a:latin typeface="Calibri"/>
                <a:ea typeface="Calibri"/>
                <a:cs typeface="Calibri"/>
                <a:sym typeface="Calibri"/>
              </a:rPr>
              <a:t> (0 ≤ </a:t>
            </a:r>
            <a:r>
              <a:rPr i="1" lang="ru-RU" sz="2300">
                <a:latin typeface="Calibri"/>
                <a:ea typeface="Calibri"/>
                <a:cs typeface="Calibri"/>
                <a:sym typeface="Calibri"/>
              </a:rPr>
              <a:t>j </a:t>
            </a:r>
            <a:r>
              <a:rPr lang="ru-RU" sz="2300">
                <a:latin typeface="Calibri"/>
                <a:ea typeface="Calibri"/>
                <a:cs typeface="Calibri"/>
                <a:sym typeface="Calibri"/>
              </a:rPr>
              <a:t>≤ </a:t>
            </a:r>
            <a:r>
              <a:rPr i="1" lang="ru-RU" sz="2300">
                <a:latin typeface="Calibri"/>
                <a:ea typeface="Calibri"/>
                <a:cs typeface="Calibri"/>
                <a:sym typeface="Calibri"/>
              </a:rPr>
              <a:t>i - </a:t>
            </a:r>
            <a:r>
              <a:rPr lang="ru-RU" sz="2300">
                <a:latin typeface="Calibri"/>
                <a:ea typeface="Calibri"/>
                <a:cs typeface="Calibri"/>
                <a:sym typeface="Calibri"/>
              </a:rPr>
              <a:t>1) элементами. </a:t>
            </a:r>
            <a:endParaRPr/>
          </a:p>
          <a:p>
            <a:pPr indent="541338" lvl="0" marL="0" rtl="0" algn="just">
              <a:lnSpc>
                <a:spcPct val="90000"/>
              </a:lnSpc>
              <a:spcBef>
                <a:spcPts val="600"/>
              </a:spcBef>
              <a:spcAft>
                <a:spcPts val="0"/>
              </a:spcAft>
              <a:buSzPts val="1840"/>
              <a:buFont typeface="Arial"/>
              <a:buNone/>
            </a:pPr>
            <a:r>
              <a:rPr lang="ru-RU" sz="2300">
                <a:latin typeface="Calibri"/>
                <a:ea typeface="Calibri"/>
                <a:cs typeface="Calibri"/>
                <a:sym typeface="Calibri"/>
              </a:rPr>
              <a:t>После этого или в процессе поиска подвинем записи </a:t>
            </a:r>
            <a:r>
              <a:rPr i="1" lang="ru-RU" sz="2300">
                <a:latin typeface="Calibri"/>
                <a:ea typeface="Calibri"/>
                <a:cs typeface="Calibri"/>
                <a:sym typeface="Calibri"/>
              </a:rPr>
              <a:t>a</a:t>
            </a:r>
            <a:r>
              <a:rPr baseline="-25000" i="1" lang="ru-RU" sz="2300">
                <a:latin typeface="Calibri"/>
                <a:ea typeface="Calibri"/>
                <a:cs typeface="Calibri"/>
                <a:sym typeface="Calibri"/>
              </a:rPr>
              <a:t>j+</a:t>
            </a:r>
            <a:r>
              <a:rPr baseline="-25000" lang="ru-RU" sz="2300">
                <a:latin typeface="Calibri"/>
                <a:ea typeface="Calibri"/>
                <a:cs typeface="Calibri"/>
                <a:sym typeface="Calibri"/>
              </a:rPr>
              <a:t>1</a:t>
            </a:r>
            <a:r>
              <a:rPr lang="ru-RU" sz="2300">
                <a:latin typeface="Calibri"/>
                <a:ea typeface="Calibri"/>
                <a:cs typeface="Calibri"/>
                <a:sym typeface="Calibri"/>
              </a:rPr>
              <a:t>, ..., </a:t>
            </a:r>
            <a:r>
              <a:rPr i="1" lang="ru-RU" sz="2300">
                <a:latin typeface="Calibri"/>
                <a:ea typeface="Calibri"/>
                <a:cs typeface="Calibri"/>
                <a:sym typeface="Calibri"/>
              </a:rPr>
              <a:t>a</a:t>
            </a:r>
            <a:r>
              <a:rPr baseline="-25000" i="1" lang="ru-RU" sz="2300">
                <a:latin typeface="Calibri"/>
                <a:ea typeface="Calibri"/>
                <a:cs typeface="Calibri"/>
                <a:sym typeface="Calibri"/>
              </a:rPr>
              <a:t>i-</a:t>
            </a:r>
            <a:r>
              <a:rPr baseline="-25000" lang="ru-RU" sz="2300">
                <a:latin typeface="Calibri"/>
                <a:ea typeface="Calibri"/>
                <a:cs typeface="Calibri"/>
                <a:sym typeface="Calibri"/>
              </a:rPr>
              <a:t>1</a:t>
            </a:r>
            <a:r>
              <a:rPr lang="ru-RU" sz="2300">
                <a:latin typeface="Calibri"/>
                <a:ea typeface="Calibri"/>
                <a:cs typeface="Calibri"/>
                <a:sym typeface="Calibri"/>
              </a:rPr>
              <a:t> на одно место вправо и переместим запись </a:t>
            </a:r>
            <a:r>
              <a:rPr i="1" lang="ru-RU" sz="2300">
                <a:latin typeface="Calibri"/>
                <a:ea typeface="Calibri"/>
                <a:cs typeface="Calibri"/>
                <a:sym typeface="Calibri"/>
              </a:rPr>
              <a:t>а</a:t>
            </a:r>
            <a:r>
              <a:rPr baseline="-25000" i="1" lang="ru-RU" sz="2300">
                <a:latin typeface="Calibri"/>
                <a:ea typeface="Calibri"/>
                <a:cs typeface="Calibri"/>
                <a:sym typeface="Calibri"/>
              </a:rPr>
              <a:t>i</a:t>
            </a:r>
            <a:r>
              <a:rPr lang="ru-RU" sz="2300">
                <a:latin typeface="Calibri"/>
                <a:ea typeface="Calibri"/>
                <a:cs typeface="Calibri"/>
                <a:sym typeface="Calibri"/>
              </a:rPr>
              <a:t> в позицию </a:t>
            </a:r>
            <a:r>
              <a:rPr i="1" lang="ru-RU" sz="2300">
                <a:latin typeface="Calibri"/>
                <a:ea typeface="Calibri"/>
                <a:cs typeface="Calibri"/>
                <a:sym typeface="Calibri"/>
              </a:rPr>
              <a:t>j </a:t>
            </a:r>
            <a:r>
              <a:rPr lang="ru-RU" sz="2300">
                <a:latin typeface="Calibri"/>
                <a:ea typeface="Calibri"/>
                <a:cs typeface="Calibri"/>
                <a:sym typeface="Calibri"/>
              </a:rPr>
              <a:t>+ 1.</a:t>
            </a:r>
            <a:endParaRPr/>
          </a:p>
          <a:p>
            <a:pPr indent="-424497" lvl="0" marL="541338" rtl="0" algn="just">
              <a:lnSpc>
                <a:spcPct val="90000"/>
              </a:lnSpc>
              <a:spcBef>
                <a:spcPts val="600"/>
              </a:spcBef>
              <a:spcAft>
                <a:spcPts val="0"/>
              </a:spcAft>
              <a:buSzPts val="1840"/>
              <a:buNone/>
            </a:pPr>
            <a:r>
              <a:t/>
            </a:r>
            <a:endParaRPr sz="23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1187624" y="116632"/>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Сортировка включением</a:t>
            </a:r>
            <a:endParaRPr/>
          </a:p>
        </p:txBody>
      </p:sp>
      <p:sp>
        <p:nvSpPr>
          <p:cNvPr id="172" name="Google Shape;172;p24"/>
          <p:cNvSpPr txBox="1"/>
          <p:nvPr>
            <p:ph idx="1" type="body"/>
          </p:nvPr>
        </p:nvSpPr>
        <p:spPr>
          <a:xfrm>
            <a:off x="1010653" y="692696"/>
            <a:ext cx="8133346" cy="5812698"/>
          </a:xfrm>
          <a:prstGeom prst="rect">
            <a:avLst/>
          </a:prstGeom>
          <a:noFill/>
          <a:ln>
            <a:noFill/>
          </a:ln>
        </p:spPr>
        <p:txBody>
          <a:bodyPr anchorCtr="0" anchor="t" bIns="45700" lIns="91425" spcFirstLastPara="1" rIns="91425" wrap="square" tIns="45700">
            <a:noAutofit/>
          </a:bodyPr>
          <a:lstStyle/>
          <a:p>
            <a:pPr indent="541338" lvl="0" marL="0" rtl="0" algn="just">
              <a:lnSpc>
                <a:spcPct val="90000"/>
              </a:lnSpc>
              <a:spcBef>
                <a:spcPts val="0"/>
              </a:spcBef>
              <a:spcAft>
                <a:spcPts val="0"/>
              </a:spcAft>
              <a:buSzPts val="1760"/>
              <a:buFont typeface="Arial"/>
              <a:buNone/>
            </a:pPr>
            <a:r>
              <a:rPr lang="ru-RU" sz="2200">
                <a:latin typeface="Calibri"/>
                <a:ea typeface="Calibri"/>
                <a:cs typeface="Calibri"/>
                <a:sym typeface="Calibri"/>
              </a:rPr>
              <a:t>На примере простых вставок показательно смотрится главное преимущество большинства (но не всех!) сортировок вставками, а именно — очень быстрая обработка почти упорядоченных массивов.</a:t>
            </a:r>
            <a:endParaRPr/>
          </a:p>
          <a:p>
            <a:pPr indent="541338" lvl="0" marL="0" rtl="0" algn="just">
              <a:lnSpc>
                <a:spcPct val="90000"/>
              </a:lnSpc>
              <a:spcBef>
                <a:spcPts val="600"/>
              </a:spcBef>
              <a:spcAft>
                <a:spcPts val="0"/>
              </a:spcAft>
              <a:buSzPts val="1760"/>
              <a:buFont typeface="Arial"/>
              <a:buNone/>
            </a:pPr>
            <a:r>
              <a:rPr lang="ru-RU" sz="2200">
                <a:latin typeface="Calibri"/>
                <a:ea typeface="Calibri"/>
                <a:cs typeface="Calibri"/>
                <a:sym typeface="Calibri"/>
              </a:rPr>
              <a:t>При таком раскладе даже самая примитивная реализация сортировки вставкам, скорее всего, обгонит супер-оптимизированный алгоритм какой-нибудь быстрой сортировки, в том числе и на больших массивах.</a:t>
            </a:r>
            <a:endParaRPr/>
          </a:p>
          <a:p>
            <a:pPr indent="541338" lvl="0" marL="0" rtl="0" algn="just">
              <a:lnSpc>
                <a:spcPct val="90000"/>
              </a:lnSpc>
              <a:spcBef>
                <a:spcPts val="600"/>
              </a:spcBef>
              <a:spcAft>
                <a:spcPts val="0"/>
              </a:spcAft>
              <a:buSzPts val="1760"/>
              <a:buFont typeface="Arial"/>
              <a:buNone/>
            </a:pPr>
            <a:r>
              <a:rPr lang="ru-RU" sz="2200">
                <a:latin typeface="Calibri"/>
                <a:ea typeface="Calibri"/>
                <a:cs typeface="Calibri"/>
                <a:sym typeface="Calibri"/>
              </a:rPr>
              <a:t>Этому способствует сама основная идея этого класса — переброска элементов из неотсортированной части массива в отсортированную. При близком расположении близких по величине данных место вставки обычно находится близко к краю отсортированной части, что позволяет вставлять с наименьшими накладными расходами.</a:t>
            </a:r>
            <a:endParaRPr/>
          </a:p>
          <a:p>
            <a:pPr indent="541338" lvl="0" marL="0" rtl="0" algn="just">
              <a:lnSpc>
                <a:spcPct val="90000"/>
              </a:lnSpc>
              <a:spcBef>
                <a:spcPts val="600"/>
              </a:spcBef>
              <a:spcAft>
                <a:spcPts val="0"/>
              </a:spcAft>
              <a:buSzPts val="1760"/>
              <a:buFont typeface="Arial"/>
              <a:buNone/>
            </a:pPr>
            <a:r>
              <a:rPr lang="ru-RU" sz="2200">
                <a:latin typeface="Calibri"/>
                <a:ea typeface="Calibri"/>
                <a:cs typeface="Calibri"/>
                <a:sym typeface="Calibri"/>
              </a:rPr>
              <a:t>Нет ничего лучше для обработки почти упорядоченных массивов чем сортировки вставками. Когда Вы где-то встречаете информацию, что лучшая временна́я сложность сортировки вставками равна O(n), то, скорее всего, имеются в виду ситуации с почти упорядоченными массивами.</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1435100" y="274638"/>
            <a:ext cx="7499350" cy="43971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Пример</a:t>
            </a:r>
            <a:endParaRPr/>
          </a:p>
        </p:txBody>
      </p:sp>
      <p:sp>
        <p:nvSpPr>
          <p:cNvPr id="178" name="Google Shape;178;p25"/>
          <p:cNvSpPr txBox="1"/>
          <p:nvPr>
            <p:ph idx="1" type="body"/>
          </p:nvPr>
        </p:nvSpPr>
        <p:spPr>
          <a:xfrm>
            <a:off x="1115616" y="908720"/>
            <a:ext cx="7499350" cy="5674642"/>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2240"/>
              <a:buFont typeface="Arial"/>
              <a:buNone/>
            </a:pPr>
            <a:r>
              <a:rPr lang="ru-RU" sz="2800">
                <a:latin typeface="Calibri"/>
                <a:ea typeface="Calibri"/>
                <a:cs typeface="Calibri"/>
                <a:sym typeface="Calibri"/>
              </a:rPr>
              <a:t>Процесс сортировки включениями покажем на примере последовательности, состоящей из восьми ключей:</a:t>
            </a:r>
            <a:endParaRPr/>
          </a:p>
          <a:p>
            <a:pPr indent="-282575" lvl="0" marL="365125" rtl="0" algn="l">
              <a:spcBef>
                <a:spcPts val="600"/>
              </a:spcBef>
              <a:spcAft>
                <a:spcPts val="0"/>
              </a:spcAft>
              <a:buSzPts val="2240"/>
              <a:buFont typeface="Arial"/>
              <a:buNone/>
            </a:pPr>
            <a:r>
              <a:rPr lang="ru-RU" sz="2800">
                <a:latin typeface="Calibri"/>
                <a:ea typeface="Calibri"/>
                <a:cs typeface="Calibri"/>
                <a:sym typeface="Calibri"/>
              </a:rPr>
              <a:t> </a:t>
            </a:r>
            <a:r>
              <a:rPr i="1" lang="ru-RU" sz="2800">
                <a:latin typeface="Calibri"/>
                <a:ea typeface="Calibri"/>
                <a:cs typeface="Calibri"/>
                <a:sym typeface="Calibri"/>
              </a:rPr>
              <a:t>i = </a:t>
            </a:r>
            <a:r>
              <a:rPr lang="ru-RU" sz="2800">
                <a:latin typeface="Calibri"/>
                <a:ea typeface="Calibri"/>
                <a:cs typeface="Calibri"/>
                <a:sym typeface="Calibri"/>
              </a:rPr>
              <a:t>1		</a:t>
            </a:r>
            <a:r>
              <a:rPr lang="ru-RU" sz="2800">
                <a:solidFill>
                  <a:schemeClr val="accent1"/>
                </a:solidFill>
                <a:latin typeface="Calibri"/>
                <a:ea typeface="Calibri"/>
                <a:cs typeface="Calibri"/>
                <a:sym typeface="Calibri"/>
              </a:rPr>
              <a:t>40</a:t>
            </a:r>
            <a:r>
              <a:rPr lang="ru-RU" sz="2800">
                <a:latin typeface="Calibri"/>
                <a:ea typeface="Calibri"/>
                <a:cs typeface="Calibri"/>
                <a:sym typeface="Calibri"/>
              </a:rPr>
              <a:t> | </a:t>
            </a:r>
            <a:r>
              <a:rPr lang="ru-RU" sz="2800">
                <a:solidFill>
                  <a:schemeClr val="accent2"/>
                </a:solidFill>
                <a:latin typeface="Calibri"/>
                <a:ea typeface="Calibri"/>
                <a:cs typeface="Calibri"/>
                <a:sym typeface="Calibri"/>
              </a:rPr>
              <a:t>51</a:t>
            </a:r>
            <a:r>
              <a:rPr lang="ru-RU" sz="2800">
                <a:latin typeface="Calibri"/>
                <a:ea typeface="Calibri"/>
                <a:cs typeface="Calibri"/>
                <a:sym typeface="Calibri"/>
              </a:rPr>
              <a:t>   8   38  90  14  2  63</a:t>
            </a:r>
            <a:endParaRPr sz="2800">
              <a:latin typeface="Calibri"/>
              <a:ea typeface="Calibri"/>
              <a:cs typeface="Calibri"/>
              <a:sym typeface="Calibri"/>
            </a:endParaRPr>
          </a:p>
          <a:p>
            <a:pPr indent="-282575" lvl="0" marL="365125" rtl="0" algn="l">
              <a:spcBef>
                <a:spcPts val="600"/>
              </a:spcBef>
              <a:spcAft>
                <a:spcPts val="0"/>
              </a:spcAft>
              <a:buSzPts val="2240"/>
              <a:buFont typeface="Arial"/>
              <a:buNone/>
            </a:pPr>
            <a:r>
              <a:rPr lang="ru-RU" sz="2800">
                <a:latin typeface="Calibri"/>
                <a:ea typeface="Calibri"/>
                <a:cs typeface="Calibri"/>
                <a:sym typeface="Calibri"/>
              </a:rPr>
              <a:t> </a:t>
            </a:r>
            <a:r>
              <a:rPr i="1" lang="ru-RU" sz="2800">
                <a:latin typeface="Calibri"/>
                <a:ea typeface="Calibri"/>
                <a:cs typeface="Calibri"/>
                <a:sym typeface="Calibri"/>
              </a:rPr>
              <a:t>i = </a:t>
            </a:r>
            <a:r>
              <a:rPr lang="ru-RU" sz="2800">
                <a:latin typeface="Calibri"/>
                <a:ea typeface="Calibri"/>
                <a:cs typeface="Calibri"/>
                <a:sym typeface="Calibri"/>
              </a:rPr>
              <a:t>2 		</a:t>
            </a:r>
            <a:r>
              <a:rPr lang="ru-RU" sz="2800">
                <a:solidFill>
                  <a:schemeClr val="accent1"/>
                </a:solidFill>
                <a:latin typeface="Calibri"/>
                <a:ea typeface="Calibri"/>
                <a:cs typeface="Calibri"/>
                <a:sym typeface="Calibri"/>
              </a:rPr>
              <a:t>40  51</a:t>
            </a:r>
            <a:r>
              <a:rPr lang="ru-RU" sz="2800">
                <a:latin typeface="Calibri"/>
                <a:ea typeface="Calibri"/>
                <a:cs typeface="Calibri"/>
                <a:sym typeface="Calibri"/>
              </a:rPr>
              <a:t> | </a:t>
            </a:r>
            <a:r>
              <a:rPr lang="ru-RU" sz="2800">
                <a:solidFill>
                  <a:schemeClr val="accent2"/>
                </a:solidFill>
                <a:latin typeface="Calibri"/>
                <a:ea typeface="Calibri"/>
                <a:cs typeface="Calibri"/>
                <a:sym typeface="Calibri"/>
              </a:rPr>
              <a:t>8</a:t>
            </a:r>
            <a:r>
              <a:rPr lang="ru-RU" sz="2800">
                <a:latin typeface="Calibri"/>
                <a:ea typeface="Calibri"/>
                <a:cs typeface="Calibri"/>
                <a:sym typeface="Calibri"/>
              </a:rPr>
              <a:t>   38   90  14  2  63</a:t>
            </a:r>
            <a:endParaRPr sz="2800">
              <a:latin typeface="Calibri"/>
              <a:ea typeface="Calibri"/>
              <a:cs typeface="Calibri"/>
              <a:sym typeface="Calibri"/>
            </a:endParaRPr>
          </a:p>
          <a:p>
            <a:pPr indent="-282575" lvl="0" marL="365125" rtl="0" algn="l">
              <a:spcBef>
                <a:spcPts val="600"/>
              </a:spcBef>
              <a:spcAft>
                <a:spcPts val="0"/>
              </a:spcAft>
              <a:buSzPts val="2240"/>
              <a:buFont typeface="Arial"/>
              <a:buNone/>
            </a:pPr>
            <a:r>
              <a:rPr i="1" lang="ru-RU" sz="2800">
                <a:latin typeface="Calibri"/>
                <a:ea typeface="Calibri"/>
                <a:cs typeface="Calibri"/>
                <a:sym typeface="Calibri"/>
              </a:rPr>
              <a:t> i = </a:t>
            </a:r>
            <a:r>
              <a:rPr lang="ru-RU" sz="2800">
                <a:latin typeface="Calibri"/>
                <a:ea typeface="Calibri"/>
                <a:cs typeface="Calibri"/>
                <a:sym typeface="Calibri"/>
              </a:rPr>
              <a:t>3		</a:t>
            </a:r>
            <a:r>
              <a:rPr lang="ru-RU" sz="2800">
                <a:solidFill>
                  <a:schemeClr val="accent1"/>
                </a:solidFill>
                <a:latin typeface="Calibri"/>
                <a:ea typeface="Calibri"/>
                <a:cs typeface="Calibri"/>
                <a:sym typeface="Calibri"/>
              </a:rPr>
              <a:t>8  40  51</a:t>
            </a:r>
            <a:r>
              <a:rPr lang="ru-RU" sz="2800">
                <a:latin typeface="Calibri"/>
                <a:ea typeface="Calibri"/>
                <a:cs typeface="Calibri"/>
                <a:sym typeface="Calibri"/>
              </a:rPr>
              <a:t> |  </a:t>
            </a:r>
            <a:r>
              <a:rPr lang="ru-RU" sz="2800">
                <a:solidFill>
                  <a:schemeClr val="accent2"/>
                </a:solidFill>
                <a:latin typeface="Calibri"/>
                <a:ea typeface="Calibri"/>
                <a:cs typeface="Calibri"/>
                <a:sym typeface="Calibri"/>
              </a:rPr>
              <a:t>38</a:t>
            </a:r>
            <a:r>
              <a:rPr lang="ru-RU" sz="2800">
                <a:latin typeface="Calibri"/>
                <a:ea typeface="Calibri"/>
                <a:cs typeface="Calibri"/>
                <a:sym typeface="Calibri"/>
              </a:rPr>
              <a:t>   90  14  2  63 </a:t>
            </a:r>
            <a:endParaRPr sz="2800">
              <a:latin typeface="Calibri"/>
              <a:ea typeface="Calibri"/>
              <a:cs typeface="Calibri"/>
              <a:sym typeface="Calibri"/>
            </a:endParaRPr>
          </a:p>
          <a:p>
            <a:pPr indent="-282575" lvl="0" marL="365125" rtl="0" algn="l">
              <a:spcBef>
                <a:spcPts val="600"/>
              </a:spcBef>
              <a:spcAft>
                <a:spcPts val="0"/>
              </a:spcAft>
              <a:buSzPts val="2240"/>
              <a:buFont typeface="Arial"/>
              <a:buNone/>
            </a:pPr>
            <a:r>
              <a:rPr i="1" lang="ru-RU" sz="2800">
                <a:latin typeface="Calibri"/>
                <a:ea typeface="Calibri"/>
                <a:cs typeface="Calibri"/>
                <a:sym typeface="Calibri"/>
              </a:rPr>
              <a:t> i = </a:t>
            </a:r>
            <a:r>
              <a:rPr lang="ru-RU" sz="2800">
                <a:latin typeface="Calibri"/>
                <a:ea typeface="Calibri"/>
                <a:cs typeface="Calibri"/>
                <a:sym typeface="Calibri"/>
              </a:rPr>
              <a:t>4		</a:t>
            </a:r>
            <a:r>
              <a:rPr lang="ru-RU" sz="2800">
                <a:solidFill>
                  <a:schemeClr val="accent1"/>
                </a:solidFill>
                <a:latin typeface="Calibri"/>
                <a:ea typeface="Calibri"/>
                <a:cs typeface="Calibri"/>
                <a:sym typeface="Calibri"/>
              </a:rPr>
              <a:t>8  38  40  51</a:t>
            </a:r>
            <a:r>
              <a:rPr lang="ru-RU" sz="2800">
                <a:latin typeface="Calibri"/>
                <a:ea typeface="Calibri"/>
                <a:cs typeface="Calibri"/>
                <a:sym typeface="Calibri"/>
              </a:rPr>
              <a:t> |   </a:t>
            </a:r>
            <a:r>
              <a:rPr lang="ru-RU" sz="2800">
                <a:solidFill>
                  <a:schemeClr val="accent2"/>
                </a:solidFill>
                <a:latin typeface="Calibri"/>
                <a:ea typeface="Calibri"/>
                <a:cs typeface="Calibri"/>
                <a:sym typeface="Calibri"/>
              </a:rPr>
              <a:t>90</a:t>
            </a:r>
            <a:r>
              <a:rPr lang="ru-RU" sz="2800">
                <a:latin typeface="Calibri"/>
                <a:ea typeface="Calibri"/>
                <a:cs typeface="Calibri"/>
                <a:sym typeface="Calibri"/>
              </a:rPr>
              <a:t>  14  2  63 </a:t>
            </a:r>
            <a:endParaRPr sz="2800">
              <a:latin typeface="Calibri"/>
              <a:ea typeface="Calibri"/>
              <a:cs typeface="Calibri"/>
              <a:sym typeface="Calibri"/>
            </a:endParaRPr>
          </a:p>
          <a:p>
            <a:pPr indent="-282575" lvl="0" marL="365125" rtl="0" algn="l">
              <a:spcBef>
                <a:spcPts val="600"/>
              </a:spcBef>
              <a:spcAft>
                <a:spcPts val="0"/>
              </a:spcAft>
              <a:buSzPts val="2240"/>
              <a:buFont typeface="Arial"/>
              <a:buNone/>
            </a:pPr>
            <a:r>
              <a:rPr i="1" lang="ru-RU" sz="2800">
                <a:latin typeface="Calibri"/>
                <a:ea typeface="Calibri"/>
                <a:cs typeface="Calibri"/>
                <a:sym typeface="Calibri"/>
              </a:rPr>
              <a:t> i = </a:t>
            </a:r>
            <a:r>
              <a:rPr lang="ru-RU" sz="2800">
                <a:latin typeface="Calibri"/>
                <a:ea typeface="Calibri"/>
                <a:cs typeface="Calibri"/>
                <a:sym typeface="Calibri"/>
              </a:rPr>
              <a:t>5		</a:t>
            </a:r>
            <a:r>
              <a:rPr lang="ru-RU" sz="2800">
                <a:solidFill>
                  <a:schemeClr val="accent1"/>
                </a:solidFill>
                <a:latin typeface="Calibri"/>
                <a:ea typeface="Calibri"/>
                <a:cs typeface="Calibri"/>
                <a:sym typeface="Calibri"/>
              </a:rPr>
              <a:t>8  38  40  51   90</a:t>
            </a:r>
            <a:r>
              <a:rPr lang="ru-RU" sz="2800">
                <a:latin typeface="Calibri"/>
                <a:ea typeface="Calibri"/>
                <a:cs typeface="Calibri"/>
                <a:sym typeface="Calibri"/>
              </a:rPr>
              <a:t> |  </a:t>
            </a:r>
            <a:r>
              <a:rPr lang="ru-RU" sz="2800">
                <a:solidFill>
                  <a:schemeClr val="accent2"/>
                </a:solidFill>
                <a:latin typeface="Calibri"/>
                <a:ea typeface="Calibri"/>
                <a:cs typeface="Calibri"/>
                <a:sym typeface="Calibri"/>
              </a:rPr>
              <a:t>14</a:t>
            </a:r>
            <a:r>
              <a:rPr lang="ru-RU" sz="2800">
                <a:latin typeface="Calibri"/>
                <a:ea typeface="Calibri"/>
                <a:cs typeface="Calibri"/>
                <a:sym typeface="Calibri"/>
              </a:rPr>
              <a:t>  2  63</a:t>
            </a:r>
            <a:endParaRPr sz="2800">
              <a:latin typeface="Calibri"/>
              <a:ea typeface="Calibri"/>
              <a:cs typeface="Calibri"/>
              <a:sym typeface="Calibri"/>
            </a:endParaRPr>
          </a:p>
          <a:p>
            <a:pPr indent="-282575" lvl="0" marL="365125" rtl="0" algn="l">
              <a:spcBef>
                <a:spcPts val="600"/>
              </a:spcBef>
              <a:spcAft>
                <a:spcPts val="0"/>
              </a:spcAft>
              <a:buSzPts val="2240"/>
              <a:buFont typeface="Arial"/>
              <a:buNone/>
            </a:pPr>
            <a:r>
              <a:rPr i="1" lang="ru-RU" sz="2800">
                <a:latin typeface="Calibri"/>
                <a:ea typeface="Calibri"/>
                <a:cs typeface="Calibri"/>
                <a:sym typeface="Calibri"/>
              </a:rPr>
              <a:t>i = </a:t>
            </a:r>
            <a:r>
              <a:rPr lang="ru-RU" sz="2800">
                <a:latin typeface="Calibri"/>
                <a:ea typeface="Calibri"/>
                <a:cs typeface="Calibri"/>
                <a:sym typeface="Calibri"/>
              </a:rPr>
              <a:t>6		</a:t>
            </a:r>
            <a:r>
              <a:rPr lang="ru-RU" sz="2800">
                <a:solidFill>
                  <a:schemeClr val="accent1"/>
                </a:solidFill>
                <a:latin typeface="Calibri"/>
                <a:ea typeface="Calibri"/>
                <a:cs typeface="Calibri"/>
                <a:sym typeface="Calibri"/>
              </a:rPr>
              <a:t>8  14  38 40  51   90</a:t>
            </a:r>
            <a:r>
              <a:rPr lang="ru-RU" sz="2800">
                <a:latin typeface="Calibri"/>
                <a:ea typeface="Calibri"/>
                <a:cs typeface="Calibri"/>
                <a:sym typeface="Calibri"/>
              </a:rPr>
              <a:t> |   </a:t>
            </a:r>
            <a:r>
              <a:rPr lang="ru-RU" sz="2800">
                <a:solidFill>
                  <a:schemeClr val="accent2"/>
                </a:solidFill>
                <a:latin typeface="Calibri"/>
                <a:ea typeface="Calibri"/>
                <a:cs typeface="Calibri"/>
                <a:sym typeface="Calibri"/>
              </a:rPr>
              <a:t>2</a:t>
            </a:r>
            <a:r>
              <a:rPr lang="ru-RU" sz="2800">
                <a:latin typeface="Calibri"/>
                <a:ea typeface="Calibri"/>
                <a:cs typeface="Calibri"/>
                <a:sym typeface="Calibri"/>
              </a:rPr>
              <a:t>  63</a:t>
            </a:r>
            <a:endParaRPr sz="2800">
              <a:latin typeface="Calibri"/>
              <a:ea typeface="Calibri"/>
              <a:cs typeface="Calibri"/>
              <a:sym typeface="Calibri"/>
            </a:endParaRPr>
          </a:p>
          <a:p>
            <a:pPr indent="-282575" lvl="0" marL="365125" rtl="0" algn="l">
              <a:spcBef>
                <a:spcPts val="600"/>
              </a:spcBef>
              <a:spcAft>
                <a:spcPts val="0"/>
              </a:spcAft>
              <a:buSzPts val="2240"/>
              <a:buFont typeface="Arial"/>
              <a:buNone/>
            </a:pPr>
            <a:r>
              <a:rPr i="1" lang="ru-RU" sz="2800">
                <a:latin typeface="Calibri"/>
                <a:ea typeface="Calibri"/>
                <a:cs typeface="Calibri"/>
                <a:sym typeface="Calibri"/>
              </a:rPr>
              <a:t>i = </a:t>
            </a:r>
            <a:r>
              <a:rPr lang="ru-RU" sz="2800">
                <a:latin typeface="Calibri"/>
                <a:ea typeface="Calibri"/>
                <a:cs typeface="Calibri"/>
                <a:sym typeface="Calibri"/>
              </a:rPr>
              <a:t>7		</a:t>
            </a:r>
            <a:r>
              <a:rPr lang="ru-RU" sz="2800">
                <a:solidFill>
                  <a:schemeClr val="accent1"/>
                </a:solidFill>
                <a:latin typeface="Calibri"/>
                <a:ea typeface="Calibri"/>
                <a:cs typeface="Calibri"/>
                <a:sym typeface="Calibri"/>
              </a:rPr>
              <a:t>2  8  14  38  40  51   90</a:t>
            </a:r>
            <a:r>
              <a:rPr lang="ru-RU" sz="2800">
                <a:latin typeface="Calibri"/>
                <a:ea typeface="Calibri"/>
                <a:cs typeface="Calibri"/>
                <a:sym typeface="Calibri"/>
              </a:rPr>
              <a:t> |  </a:t>
            </a:r>
            <a:r>
              <a:rPr lang="ru-RU" sz="2800">
                <a:solidFill>
                  <a:schemeClr val="accent2"/>
                </a:solidFill>
                <a:latin typeface="Calibri"/>
                <a:ea typeface="Calibri"/>
                <a:cs typeface="Calibri"/>
                <a:sym typeface="Calibri"/>
              </a:rPr>
              <a:t>63</a:t>
            </a:r>
            <a:endParaRPr sz="2800">
              <a:solidFill>
                <a:schemeClr val="accent2"/>
              </a:solidFill>
              <a:latin typeface="Calibri"/>
              <a:ea typeface="Calibri"/>
              <a:cs typeface="Calibri"/>
              <a:sym typeface="Calibri"/>
            </a:endParaRPr>
          </a:p>
          <a:p>
            <a:pPr indent="-282575" lvl="0" marL="365125" rtl="0" algn="l">
              <a:spcBef>
                <a:spcPts val="600"/>
              </a:spcBef>
              <a:spcAft>
                <a:spcPts val="0"/>
              </a:spcAft>
              <a:buSzPts val="2240"/>
              <a:buFont typeface="Arial"/>
              <a:buNone/>
            </a:pPr>
            <a:r>
              <a:rPr i="1" lang="ru-RU" sz="2800">
                <a:latin typeface="Calibri"/>
                <a:ea typeface="Calibri"/>
                <a:cs typeface="Calibri"/>
                <a:sym typeface="Calibri"/>
              </a:rPr>
              <a:t>i = </a:t>
            </a:r>
            <a:r>
              <a:rPr lang="ru-RU" sz="2800">
                <a:latin typeface="Calibri"/>
                <a:ea typeface="Calibri"/>
                <a:cs typeface="Calibri"/>
                <a:sym typeface="Calibri"/>
              </a:rPr>
              <a:t>8		</a:t>
            </a:r>
            <a:r>
              <a:rPr lang="ru-RU" sz="2800">
                <a:solidFill>
                  <a:schemeClr val="accent1"/>
                </a:solidFill>
                <a:latin typeface="Calibri"/>
                <a:ea typeface="Calibri"/>
                <a:cs typeface="Calibri"/>
                <a:sym typeface="Calibri"/>
              </a:rPr>
              <a:t>2  8  14  38  40  51   63  90</a:t>
            </a:r>
            <a:r>
              <a:rPr lang="ru-RU" sz="2800">
                <a:latin typeface="Calibri"/>
                <a:ea typeface="Calibri"/>
                <a:cs typeface="Calibri"/>
                <a:sym typeface="Calibri"/>
              </a:rPr>
              <a:t> |</a:t>
            </a:r>
            <a:endParaRPr sz="2800">
              <a:latin typeface="Calibri"/>
              <a:ea typeface="Calibri"/>
              <a:cs typeface="Calibri"/>
              <a:sym typeface="Calibri"/>
            </a:endParaRPr>
          </a:p>
          <a:p>
            <a:pPr indent="-282575" lvl="0" marL="365125" rtl="0" algn="l">
              <a:spcBef>
                <a:spcPts val="600"/>
              </a:spcBef>
              <a:spcAft>
                <a:spcPts val="0"/>
              </a:spcAft>
              <a:buSzPts val="2240"/>
              <a:buNone/>
            </a:pPr>
            <a:r>
              <a:t/>
            </a:r>
            <a:endParaRPr sz="2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1428728" y="214290"/>
            <a:ext cx="7499350" cy="36828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Алгоритм</a:t>
            </a:r>
            <a:endParaRPr/>
          </a:p>
        </p:txBody>
      </p:sp>
      <p:sp>
        <p:nvSpPr>
          <p:cNvPr id="184" name="Google Shape;184;p26"/>
          <p:cNvSpPr txBox="1"/>
          <p:nvPr>
            <p:ph idx="1" type="body"/>
          </p:nvPr>
        </p:nvSpPr>
        <p:spPr>
          <a:xfrm>
            <a:off x="1142976" y="642918"/>
            <a:ext cx="7791474" cy="607223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600"/>
              <a:buNone/>
            </a:pPr>
            <a:r>
              <a:rPr lang="ru-RU" sz="2000">
                <a:latin typeface="Calibri"/>
                <a:ea typeface="Calibri"/>
                <a:cs typeface="Calibri"/>
                <a:sym typeface="Calibri"/>
              </a:rPr>
              <a:t>Условно разделить массив A на отсортированную и несортированную части. К сортированной части сначала относится только первый элемент.</a:t>
            </a:r>
            <a:endParaRPr/>
          </a:p>
          <a:p>
            <a:pPr indent="-282575" lvl="0" marL="365125" rtl="0" algn="l">
              <a:spcBef>
                <a:spcPts val="600"/>
              </a:spcBef>
              <a:spcAft>
                <a:spcPts val="0"/>
              </a:spcAft>
              <a:buSzPts val="1600"/>
              <a:buNone/>
            </a:pPr>
            <a:r>
              <a:rPr b="1" lang="ru-RU" sz="2000">
                <a:latin typeface="Calibri"/>
                <a:ea typeface="Calibri"/>
                <a:cs typeface="Calibri"/>
                <a:sym typeface="Calibri"/>
              </a:rPr>
              <a:t> цикл по </a:t>
            </a:r>
            <a:r>
              <a:rPr lang="ru-RU" sz="2000">
                <a:latin typeface="Calibri"/>
                <a:ea typeface="Calibri"/>
                <a:cs typeface="Calibri"/>
                <a:sym typeface="Calibri"/>
              </a:rPr>
              <a:t>i </a:t>
            </a:r>
            <a:r>
              <a:rPr b="1" lang="ru-RU" sz="2000">
                <a:latin typeface="Calibri"/>
                <a:ea typeface="Calibri"/>
                <a:cs typeface="Calibri"/>
                <a:sym typeface="Calibri"/>
              </a:rPr>
              <a:t>от</a:t>
            </a:r>
            <a:r>
              <a:rPr lang="ru-RU" sz="2000">
                <a:latin typeface="Calibri"/>
                <a:ea typeface="Calibri"/>
                <a:cs typeface="Calibri"/>
                <a:sym typeface="Calibri"/>
              </a:rPr>
              <a:t> 2 </a:t>
            </a:r>
            <a:r>
              <a:rPr b="1" lang="ru-RU" sz="2000">
                <a:latin typeface="Calibri"/>
                <a:ea typeface="Calibri"/>
                <a:cs typeface="Calibri"/>
                <a:sym typeface="Calibri"/>
              </a:rPr>
              <a:t>до</a:t>
            </a:r>
            <a:r>
              <a:rPr lang="ru-RU" sz="2000">
                <a:latin typeface="Calibri"/>
                <a:ea typeface="Calibri"/>
                <a:cs typeface="Calibri"/>
                <a:sym typeface="Calibri"/>
              </a:rPr>
              <a:t> N  </a:t>
            </a:r>
            <a:r>
              <a:rPr b="1" lang="ru-RU" sz="2000">
                <a:latin typeface="Calibri"/>
                <a:ea typeface="Calibri"/>
                <a:cs typeface="Calibri"/>
                <a:sym typeface="Calibri"/>
              </a:rPr>
              <a:t>с шагом</a:t>
            </a:r>
            <a:r>
              <a:rPr lang="ru-RU" sz="2000">
                <a:latin typeface="Calibri"/>
                <a:ea typeface="Calibri"/>
                <a:cs typeface="Calibri"/>
                <a:sym typeface="Calibri"/>
              </a:rPr>
              <a:t> 1 </a:t>
            </a:r>
            <a:r>
              <a:rPr b="1" lang="ru-RU" sz="2000">
                <a:latin typeface="Calibri"/>
                <a:ea typeface="Calibri"/>
                <a:cs typeface="Calibri"/>
                <a:sym typeface="Calibri"/>
              </a:rPr>
              <a:t>выполнять </a:t>
            </a:r>
            <a:endParaRPr sz="2000">
              <a:latin typeface="Calibri"/>
              <a:ea typeface="Calibri"/>
              <a:cs typeface="Calibri"/>
              <a:sym typeface="Calibri"/>
            </a:endParaRPr>
          </a:p>
          <a:p>
            <a:pPr indent="-282575" lvl="0" marL="365125" rtl="0" algn="l">
              <a:spcBef>
                <a:spcPts val="600"/>
              </a:spcBef>
              <a:spcAft>
                <a:spcPts val="0"/>
              </a:spcAft>
              <a:buSzPts val="1600"/>
              <a:buNone/>
            </a:pPr>
            <a:r>
              <a:rPr b="1" i="1" lang="ru-RU" sz="2000">
                <a:latin typeface="Calibri"/>
                <a:ea typeface="Calibri"/>
                <a:cs typeface="Calibri"/>
                <a:sym typeface="Calibri"/>
              </a:rPr>
              <a:t>  </a:t>
            </a:r>
            <a:r>
              <a:rPr i="1" lang="ru-RU" sz="2000">
                <a:latin typeface="Calibri"/>
                <a:ea typeface="Calibri"/>
                <a:cs typeface="Calibri"/>
                <a:sym typeface="Calibri"/>
              </a:rPr>
              <a:t>// i – номер первого элемента в несортированной части массива</a:t>
            </a:r>
            <a:endParaRPr sz="2000">
              <a:latin typeface="Calibri"/>
              <a:ea typeface="Calibri"/>
              <a:cs typeface="Calibri"/>
              <a:sym typeface="Calibri"/>
            </a:endParaRPr>
          </a:p>
          <a:p>
            <a:pPr indent="-282575" lvl="0" marL="365125" rtl="0" algn="l">
              <a:spcBef>
                <a:spcPts val="600"/>
              </a:spcBef>
              <a:spcAft>
                <a:spcPts val="0"/>
              </a:spcAft>
              <a:buSzPts val="1600"/>
              <a:buNone/>
            </a:pPr>
            <a:r>
              <a:rPr lang="ru-RU" sz="2000">
                <a:latin typeface="Calibri"/>
                <a:ea typeface="Calibri"/>
                <a:cs typeface="Calibri"/>
                <a:sym typeface="Calibri"/>
              </a:rPr>
              <a:t>    </a:t>
            </a:r>
            <a:r>
              <a:rPr b="1" lang="ru-RU" sz="2000">
                <a:latin typeface="Courier New"/>
                <a:ea typeface="Courier New"/>
                <a:cs typeface="Courier New"/>
                <a:sym typeface="Courier New"/>
              </a:rPr>
              <a:t>x:= A[i]; 			    </a:t>
            </a:r>
            <a:endParaRPr b="1" sz="2000">
              <a:latin typeface="Courier New"/>
              <a:ea typeface="Courier New"/>
              <a:cs typeface="Courier New"/>
              <a:sym typeface="Courier New"/>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 j := i – 1;</a:t>
            </a:r>
            <a:endParaRPr/>
          </a:p>
          <a:p>
            <a:pPr indent="-282575" lvl="0" marL="365125" rtl="0" algn="l">
              <a:spcBef>
                <a:spcPts val="600"/>
              </a:spcBef>
              <a:spcAft>
                <a:spcPts val="0"/>
              </a:spcAft>
              <a:buSzPts val="1600"/>
              <a:buNone/>
            </a:pPr>
            <a:r>
              <a:rPr i="1" lang="ru-RU" sz="2000">
                <a:latin typeface="Calibri"/>
                <a:ea typeface="Calibri"/>
                <a:cs typeface="Calibri"/>
                <a:sym typeface="Calibri"/>
              </a:rPr>
              <a:t>  // Все элементы из отсортированной части, большие,</a:t>
            </a:r>
            <a:endParaRPr sz="2000">
              <a:latin typeface="Calibri"/>
              <a:ea typeface="Calibri"/>
              <a:cs typeface="Calibri"/>
              <a:sym typeface="Calibri"/>
            </a:endParaRPr>
          </a:p>
          <a:p>
            <a:pPr indent="-282575" lvl="0" marL="365125" rtl="0" algn="l">
              <a:spcBef>
                <a:spcPts val="600"/>
              </a:spcBef>
              <a:spcAft>
                <a:spcPts val="0"/>
              </a:spcAft>
              <a:buSzPts val="1600"/>
              <a:buNone/>
            </a:pPr>
            <a:r>
              <a:rPr i="1" lang="ru-RU" sz="2000">
                <a:latin typeface="Calibri"/>
                <a:ea typeface="Calibri"/>
                <a:cs typeface="Calibri"/>
                <a:sym typeface="Calibri"/>
              </a:rPr>
              <a:t>  // чем x, сдвинуть на одну позицию вправо:</a:t>
            </a:r>
            <a:endParaRPr sz="2000">
              <a:latin typeface="Calibri"/>
              <a:ea typeface="Calibri"/>
              <a:cs typeface="Calibri"/>
              <a:sym typeface="Calibri"/>
            </a:endParaRPr>
          </a:p>
          <a:p>
            <a:pPr indent="-282575" lvl="0" marL="365125" rtl="0" algn="l">
              <a:spcBef>
                <a:spcPts val="600"/>
              </a:spcBef>
              <a:spcAft>
                <a:spcPts val="0"/>
              </a:spcAft>
              <a:buSzPts val="1600"/>
              <a:buNone/>
            </a:pPr>
            <a:r>
              <a:rPr b="1" lang="ru-RU" sz="2000">
                <a:latin typeface="Calibri"/>
                <a:ea typeface="Calibri"/>
                <a:cs typeface="Calibri"/>
                <a:sym typeface="Calibri"/>
              </a:rPr>
              <a:t>   пока</a:t>
            </a:r>
            <a:r>
              <a:rPr b="1" lang="ru-RU" sz="2000">
                <a:latin typeface="Courier New"/>
                <a:ea typeface="Courier New"/>
                <a:cs typeface="Courier New"/>
                <a:sym typeface="Courier New"/>
              </a:rPr>
              <a:t> j&gt;0 </a:t>
            </a:r>
            <a:r>
              <a:rPr b="1" lang="ru-RU" sz="2000">
                <a:latin typeface="Calibri"/>
                <a:ea typeface="Calibri"/>
                <a:cs typeface="Calibri"/>
                <a:sym typeface="Calibri"/>
              </a:rPr>
              <a:t>и</a:t>
            </a:r>
            <a:r>
              <a:rPr lang="ru-RU" sz="2000">
                <a:latin typeface="Calibri"/>
                <a:ea typeface="Calibri"/>
                <a:cs typeface="Calibri"/>
                <a:sym typeface="Calibri"/>
              </a:rPr>
              <a:t> </a:t>
            </a:r>
            <a:r>
              <a:rPr b="1" lang="ru-RU" sz="2000">
                <a:latin typeface="Courier New"/>
                <a:ea typeface="Courier New"/>
                <a:cs typeface="Courier New"/>
                <a:sym typeface="Courier New"/>
              </a:rPr>
              <a:t>A[j]&gt;x </a:t>
            </a:r>
            <a:r>
              <a:rPr b="1" lang="ru-RU" sz="2000">
                <a:latin typeface="Calibri"/>
                <a:ea typeface="Calibri"/>
                <a:cs typeface="Calibri"/>
                <a:sym typeface="Calibri"/>
              </a:rPr>
              <a:t>выполнять </a:t>
            </a:r>
            <a:endParaRPr sz="2000">
              <a:latin typeface="Calibri"/>
              <a:ea typeface="Calibri"/>
              <a:cs typeface="Calibri"/>
              <a:sym typeface="Calibri"/>
            </a:endParaRPr>
          </a:p>
          <a:p>
            <a:pPr indent="-282575" lvl="0" marL="365125" rtl="0" algn="l">
              <a:spcBef>
                <a:spcPts val="600"/>
              </a:spcBef>
              <a:spcAft>
                <a:spcPts val="0"/>
              </a:spcAft>
              <a:buSzPts val="1600"/>
              <a:buNone/>
            </a:pPr>
            <a:r>
              <a:rPr lang="ru-RU" sz="2000">
                <a:latin typeface="Calibri"/>
                <a:ea typeface="Calibri"/>
                <a:cs typeface="Calibri"/>
                <a:sym typeface="Calibri"/>
              </a:rPr>
              <a:t>        </a:t>
            </a:r>
            <a:r>
              <a:rPr b="1" lang="ru-RU" sz="2000">
                <a:latin typeface="Courier New"/>
                <a:ea typeface="Courier New"/>
                <a:cs typeface="Courier New"/>
                <a:sym typeface="Courier New"/>
              </a:rPr>
              <a:t>A[j+1] := A[j];	   	    </a:t>
            </a:r>
            <a:endParaRPr b="1" sz="2000">
              <a:latin typeface="Courier New"/>
              <a:ea typeface="Courier New"/>
              <a:cs typeface="Courier New"/>
              <a:sym typeface="Courier New"/>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	 j := j – 1; </a:t>
            </a:r>
            <a:r>
              <a:rPr lang="ru-RU" sz="2000">
                <a:latin typeface="Calibri"/>
                <a:ea typeface="Calibri"/>
                <a:cs typeface="Calibri"/>
                <a:sym typeface="Calibri"/>
              </a:rPr>
              <a:t>		    </a:t>
            </a:r>
            <a:endParaRPr/>
          </a:p>
          <a:p>
            <a:pPr indent="-282575" lvl="0" marL="365125" rtl="0" algn="l">
              <a:spcBef>
                <a:spcPts val="600"/>
              </a:spcBef>
              <a:spcAft>
                <a:spcPts val="0"/>
              </a:spcAft>
              <a:buSzPts val="1600"/>
              <a:buNone/>
            </a:pPr>
            <a:r>
              <a:rPr b="1" lang="ru-RU" sz="2000">
                <a:latin typeface="Calibri"/>
                <a:ea typeface="Calibri"/>
                <a:cs typeface="Calibri"/>
                <a:sym typeface="Calibri"/>
              </a:rPr>
              <a:t>     конец пока 	 </a:t>
            </a:r>
            <a:endParaRPr sz="2000">
              <a:latin typeface="Calibri"/>
              <a:ea typeface="Calibri"/>
              <a:cs typeface="Calibri"/>
              <a:sym typeface="Calibri"/>
            </a:endParaRPr>
          </a:p>
          <a:p>
            <a:pPr indent="-282575" lvl="0" marL="365125" rtl="0" algn="l">
              <a:spcBef>
                <a:spcPts val="600"/>
              </a:spcBef>
              <a:spcAft>
                <a:spcPts val="0"/>
              </a:spcAft>
              <a:buSzPts val="1600"/>
              <a:buNone/>
            </a:pPr>
            <a:r>
              <a:rPr i="1" lang="ru-RU" sz="2000">
                <a:latin typeface="Calibri"/>
                <a:ea typeface="Calibri"/>
                <a:cs typeface="Calibri"/>
                <a:sym typeface="Calibri"/>
              </a:rPr>
              <a:t>   // Элемент x поставить на свое место по порядку:</a:t>
            </a:r>
            <a:endParaRPr sz="2000">
              <a:latin typeface="Calibri"/>
              <a:ea typeface="Calibri"/>
              <a:cs typeface="Calibri"/>
              <a:sym typeface="Calibri"/>
            </a:endParaRPr>
          </a:p>
          <a:p>
            <a:pPr indent="-282575" lvl="0" marL="365125" rtl="0" algn="l">
              <a:spcBef>
                <a:spcPts val="600"/>
              </a:spcBef>
              <a:spcAft>
                <a:spcPts val="0"/>
              </a:spcAft>
              <a:buSzPts val="1600"/>
              <a:buNone/>
            </a:pPr>
            <a:r>
              <a:rPr lang="ru-RU" sz="2000">
                <a:latin typeface="Calibri"/>
                <a:ea typeface="Calibri"/>
                <a:cs typeface="Calibri"/>
                <a:sym typeface="Calibri"/>
              </a:rPr>
              <a:t>	</a:t>
            </a:r>
            <a:r>
              <a:rPr b="1" lang="ru-RU" sz="2000">
                <a:latin typeface="Courier New"/>
                <a:ea typeface="Courier New"/>
                <a:cs typeface="Courier New"/>
                <a:sym typeface="Courier New"/>
              </a:rPr>
              <a:t>A[j+1] := x;</a:t>
            </a:r>
            <a:r>
              <a:rPr lang="ru-RU" sz="2000">
                <a:latin typeface="Calibri"/>
                <a:ea typeface="Calibri"/>
                <a:cs typeface="Calibri"/>
                <a:sym typeface="Calibri"/>
              </a:rPr>
              <a:t>		   	    </a:t>
            </a:r>
            <a:endParaRPr sz="2000">
              <a:latin typeface="Calibri"/>
              <a:ea typeface="Calibri"/>
              <a:cs typeface="Calibri"/>
              <a:sym typeface="Calibri"/>
            </a:endParaRPr>
          </a:p>
          <a:p>
            <a:pPr indent="-282575" lvl="0" marL="365125" rtl="0" algn="l">
              <a:spcBef>
                <a:spcPts val="600"/>
              </a:spcBef>
              <a:spcAft>
                <a:spcPts val="0"/>
              </a:spcAft>
              <a:buSzPts val="1600"/>
              <a:buNone/>
            </a:pPr>
            <a:r>
              <a:rPr b="1" lang="ru-RU" sz="2000">
                <a:latin typeface="Calibri"/>
                <a:ea typeface="Calibri"/>
                <a:cs typeface="Calibri"/>
                <a:sym typeface="Calibri"/>
              </a:rPr>
              <a:t> конец цикла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1435100" y="274638"/>
            <a:ext cx="7499350" cy="511156"/>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Анализ алгоритма</a:t>
            </a:r>
            <a:endParaRPr/>
          </a:p>
        </p:txBody>
      </p:sp>
      <p:sp>
        <p:nvSpPr>
          <p:cNvPr id="190" name="Google Shape;190;p27"/>
          <p:cNvSpPr txBox="1"/>
          <p:nvPr>
            <p:ph idx="1" type="body"/>
          </p:nvPr>
        </p:nvSpPr>
        <p:spPr>
          <a:xfrm>
            <a:off x="1435100" y="785794"/>
            <a:ext cx="7499350" cy="3286148"/>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600"/>
              <a:buNone/>
            </a:pPr>
            <a:r>
              <a:rPr lang="ru-RU" sz="2000">
                <a:solidFill>
                  <a:srgbClr val="000000"/>
                </a:solidFill>
                <a:latin typeface="Calibri"/>
                <a:ea typeface="Calibri"/>
                <a:cs typeface="Calibri"/>
                <a:sym typeface="Calibri"/>
              </a:rPr>
              <a:t>На </a:t>
            </a:r>
            <a:r>
              <a:rPr i="1" lang="ru-RU" sz="2000">
                <a:solidFill>
                  <a:srgbClr val="000000"/>
                </a:solidFill>
                <a:latin typeface="Calibri"/>
                <a:ea typeface="Calibri"/>
                <a:cs typeface="Calibri"/>
                <a:sym typeface="Calibri"/>
              </a:rPr>
              <a:t>i</a:t>
            </a:r>
            <a:r>
              <a:rPr lang="ru-RU" sz="2000">
                <a:solidFill>
                  <a:srgbClr val="000000"/>
                </a:solidFill>
                <a:latin typeface="Calibri"/>
                <a:ea typeface="Calibri"/>
                <a:cs typeface="Calibri"/>
                <a:sym typeface="Calibri"/>
              </a:rPr>
              <a:t>-м шаге максимально возможное число сравнений </a:t>
            </a:r>
            <a:r>
              <a:rPr i="1" lang="ru-RU" sz="2000">
                <a:solidFill>
                  <a:srgbClr val="000000"/>
                </a:solidFill>
                <a:latin typeface="Calibri"/>
                <a:ea typeface="Calibri"/>
                <a:cs typeface="Calibri"/>
                <a:sym typeface="Calibri"/>
              </a:rPr>
              <a:t>С</a:t>
            </a:r>
            <a:r>
              <a:rPr baseline="-25000" i="1" lang="ru-RU" sz="2000">
                <a:solidFill>
                  <a:srgbClr val="000000"/>
                </a:solidFill>
                <a:latin typeface="Calibri"/>
                <a:ea typeface="Calibri"/>
                <a:cs typeface="Calibri"/>
                <a:sym typeface="Calibri"/>
              </a:rPr>
              <a:t>i</a:t>
            </a:r>
            <a:r>
              <a:rPr lang="ru-RU" sz="2000">
                <a:solidFill>
                  <a:srgbClr val="000000"/>
                </a:solidFill>
                <a:latin typeface="Calibri"/>
                <a:ea typeface="Calibri"/>
                <a:cs typeface="Calibri"/>
                <a:sym typeface="Calibri"/>
              </a:rPr>
              <a:t> во внутреннем цикле равно </a:t>
            </a:r>
            <a:r>
              <a:rPr i="1" lang="ru-RU" sz="2000">
                <a:solidFill>
                  <a:srgbClr val="000000"/>
                </a:solidFill>
                <a:latin typeface="Calibri"/>
                <a:ea typeface="Calibri"/>
                <a:cs typeface="Calibri"/>
                <a:sym typeface="Calibri"/>
              </a:rPr>
              <a:t>i </a:t>
            </a:r>
            <a:r>
              <a:rPr lang="ru-RU" sz="2000">
                <a:solidFill>
                  <a:srgbClr val="000000"/>
                </a:solidFill>
                <a:latin typeface="Calibri"/>
                <a:ea typeface="Calibri"/>
                <a:cs typeface="Calibri"/>
                <a:sym typeface="Calibri"/>
              </a:rPr>
              <a:t>-1; </a:t>
            </a:r>
            <a:endParaRPr sz="2000">
              <a:solidFill>
                <a:srgbClr val="000000"/>
              </a:solidFill>
              <a:latin typeface="Calibri"/>
              <a:ea typeface="Calibri"/>
              <a:cs typeface="Calibri"/>
              <a:sym typeface="Calibri"/>
            </a:endParaRPr>
          </a:p>
          <a:p>
            <a:pPr indent="0" lvl="0" marL="0" rtl="0" algn="just">
              <a:spcBef>
                <a:spcPts val="600"/>
              </a:spcBef>
              <a:spcAft>
                <a:spcPts val="0"/>
              </a:spcAft>
              <a:buSzPts val="1600"/>
              <a:buNone/>
            </a:pPr>
            <a:r>
              <a:rPr lang="ru-RU" sz="2000">
                <a:solidFill>
                  <a:srgbClr val="000000"/>
                </a:solidFill>
                <a:latin typeface="Calibri"/>
                <a:ea typeface="Calibri"/>
                <a:cs typeface="Calibri"/>
                <a:sym typeface="Calibri"/>
              </a:rPr>
              <a:t>если предположить, что все перестановки </a:t>
            </a:r>
            <a:r>
              <a:rPr i="1" lang="ru-RU" sz="2000">
                <a:solidFill>
                  <a:srgbClr val="000000"/>
                </a:solidFill>
                <a:latin typeface="Calibri"/>
                <a:ea typeface="Calibri"/>
                <a:cs typeface="Calibri"/>
                <a:sym typeface="Calibri"/>
              </a:rPr>
              <a:t>N </a:t>
            </a:r>
            <a:r>
              <a:rPr lang="ru-RU" sz="2000">
                <a:solidFill>
                  <a:srgbClr val="000000"/>
                </a:solidFill>
                <a:latin typeface="Calibri"/>
                <a:ea typeface="Calibri"/>
                <a:cs typeface="Calibri"/>
                <a:sym typeface="Calibri"/>
              </a:rPr>
              <a:t>ключей равновероятны, число сравнений в среднем равно </a:t>
            </a:r>
            <a:r>
              <a:rPr i="1" lang="ru-RU" sz="2000">
                <a:solidFill>
                  <a:srgbClr val="000000"/>
                </a:solidFill>
                <a:latin typeface="Calibri"/>
                <a:ea typeface="Calibri"/>
                <a:cs typeface="Calibri"/>
                <a:sym typeface="Calibri"/>
              </a:rPr>
              <a:t>i/</a:t>
            </a:r>
            <a:r>
              <a:rPr lang="ru-RU" sz="2000">
                <a:solidFill>
                  <a:srgbClr val="000000"/>
                </a:solidFill>
                <a:latin typeface="Calibri"/>
                <a:ea typeface="Calibri"/>
                <a:cs typeface="Calibri"/>
                <a:sym typeface="Calibri"/>
              </a:rPr>
              <a:t>2.</a:t>
            </a:r>
            <a:endParaRPr/>
          </a:p>
          <a:p>
            <a:pPr indent="0" lvl="0" marL="0" rtl="0" algn="just">
              <a:spcBef>
                <a:spcPts val="600"/>
              </a:spcBef>
              <a:spcAft>
                <a:spcPts val="0"/>
              </a:spcAft>
              <a:buSzPts val="1600"/>
              <a:buNone/>
            </a:pPr>
            <a:r>
              <a:rPr lang="ru-RU" sz="2000">
                <a:solidFill>
                  <a:srgbClr val="000000"/>
                </a:solidFill>
                <a:latin typeface="Calibri"/>
                <a:ea typeface="Calibri"/>
                <a:cs typeface="Calibri"/>
                <a:sym typeface="Calibri"/>
              </a:rPr>
              <a:t> Для </a:t>
            </a:r>
            <a:r>
              <a:rPr i="1" lang="ru-RU" sz="2000">
                <a:solidFill>
                  <a:srgbClr val="000000"/>
                </a:solidFill>
                <a:latin typeface="Calibri"/>
                <a:ea typeface="Calibri"/>
                <a:cs typeface="Calibri"/>
                <a:sym typeface="Calibri"/>
              </a:rPr>
              <a:t>M</a:t>
            </a:r>
            <a:r>
              <a:rPr baseline="-25000" i="1" lang="ru-RU" sz="2000">
                <a:solidFill>
                  <a:srgbClr val="000000"/>
                </a:solidFill>
                <a:latin typeface="Calibri"/>
                <a:ea typeface="Calibri"/>
                <a:cs typeface="Calibri"/>
                <a:sym typeface="Calibri"/>
              </a:rPr>
              <a:t>i</a:t>
            </a:r>
            <a:r>
              <a:rPr i="1" lang="ru-RU" sz="2000">
                <a:solidFill>
                  <a:srgbClr val="000000"/>
                </a:solidFill>
                <a:latin typeface="Calibri"/>
                <a:ea typeface="Calibri"/>
                <a:cs typeface="Calibri"/>
                <a:sym typeface="Calibri"/>
              </a:rPr>
              <a:t>, </a:t>
            </a:r>
            <a:r>
              <a:rPr lang="ru-RU" sz="2000">
                <a:solidFill>
                  <a:srgbClr val="000000"/>
                </a:solidFill>
                <a:latin typeface="Calibri"/>
                <a:ea typeface="Calibri"/>
                <a:cs typeface="Calibri"/>
                <a:sym typeface="Calibri"/>
              </a:rPr>
              <a:t>количества пересылок на </a:t>
            </a:r>
            <a:r>
              <a:rPr i="1" lang="ru-RU" sz="2000">
                <a:solidFill>
                  <a:srgbClr val="000000"/>
                </a:solidFill>
                <a:latin typeface="Calibri"/>
                <a:ea typeface="Calibri"/>
                <a:cs typeface="Calibri"/>
                <a:sym typeface="Calibri"/>
              </a:rPr>
              <a:t>i</a:t>
            </a:r>
            <a:r>
              <a:rPr lang="ru-RU" sz="2000">
                <a:solidFill>
                  <a:srgbClr val="000000"/>
                </a:solidFill>
                <a:latin typeface="Calibri"/>
                <a:ea typeface="Calibri"/>
                <a:cs typeface="Calibri"/>
                <a:sym typeface="Calibri"/>
              </a:rPr>
              <a:t>-м шаге, </a:t>
            </a:r>
            <a:endParaRPr/>
          </a:p>
          <a:p>
            <a:pPr indent="0" lvl="0" marL="0" rtl="0" algn="just">
              <a:spcBef>
                <a:spcPts val="600"/>
              </a:spcBef>
              <a:spcAft>
                <a:spcPts val="0"/>
              </a:spcAft>
              <a:buSzPts val="1600"/>
              <a:buNone/>
            </a:pPr>
            <a:r>
              <a:rPr lang="ru-RU" sz="2000">
                <a:solidFill>
                  <a:srgbClr val="000000"/>
                </a:solidFill>
                <a:latin typeface="Calibri"/>
                <a:ea typeface="Calibri"/>
                <a:cs typeface="Calibri"/>
                <a:sym typeface="Calibri"/>
              </a:rPr>
              <a:t>максимальное </a:t>
            </a:r>
            <a:r>
              <a:rPr i="1" lang="ru-RU" sz="2000">
                <a:solidFill>
                  <a:srgbClr val="000000"/>
                </a:solidFill>
                <a:latin typeface="Calibri"/>
                <a:ea typeface="Calibri"/>
                <a:cs typeface="Calibri"/>
                <a:sym typeface="Calibri"/>
              </a:rPr>
              <a:t>М</a:t>
            </a:r>
            <a:r>
              <a:rPr baseline="-25000" i="1" lang="ru-RU" sz="2000">
                <a:solidFill>
                  <a:srgbClr val="000000"/>
                </a:solidFill>
                <a:latin typeface="Calibri"/>
                <a:ea typeface="Calibri"/>
                <a:cs typeface="Calibri"/>
                <a:sym typeface="Calibri"/>
              </a:rPr>
              <a:t>i</a:t>
            </a:r>
            <a:r>
              <a:rPr lang="ru-RU" sz="2000">
                <a:solidFill>
                  <a:srgbClr val="000000"/>
                </a:solidFill>
                <a:latin typeface="Calibri"/>
                <a:ea typeface="Calibri"/>
                <a:cs typeface="Calibri"/>
                <a:sym typeface="Calibri"/>
              </a:rPr>
              <a:t> = </a:t>
            </a:r>
            <a:r>
              <a:rPr i="1" lang="ru-RU" sz="2000">
                <a:solidFill>
                  <a:srgbClr val="000000"/>
                </a:solidFill>
                <a:latin typeface="Calibri"/>
                <a:ea typeface="Calibri"/>
                <a:cs typeface="Calibri"/>
                <a:sym typeface="Calibri"/>
              </a:rPr>
              <a:t>С</a:t>
            </a:r>
            <a:r>
              <a:rPr baseline="-25000" i="1" lang="ru-RU" sz="2000">
                <a:solidFill>
                  <a:srgbClr val="000000"/>
                </a:solidFill>
                <a:latin typeface="Calibri"/>
                <a:ea typeface="Calibri"/>
                <a:cs typeface="Calibri"/>
                <a:sym typeface="Calibri"/>
              </a:rPr>
              <a:t>i</a:t>
            </a:r>
            <a:r>
              <a:rPr lang="ru-RU" sz="2000">
                <a:solidFill>
                  <a:srgbClr val="000000"/>
                </a:solidFill>
                <a:latin typeface="Calibri"/>
                <a:ea typeface="Calibri"/>
                <a:cs typeface="Calibri"/>
                <a:sym typeface="Calibri"/>
              </a:rPr>
              <a:t> + 2. </a:t>
            </a:r>
            <a:endParaRPr/>
          </a:p>
          <a:p>
            <a:pPr indent="0" lvl="0" marL="0" rtl="0" algn="just">
              <a:spcBef>
                <a:spcPts val="600"/>
              </a:spcBef>
              <a:spcAft>
                <a:spcPts val="0"/>
              </a:spcAft>
              <a:buSzPts val="1600"/>
              <a:buNone/>
            </a:pPr>
            <a:r>
              <a:rPr lang="ru-RU" sz="2000">
                <a:solidFill>
                  <a:srgbClr val="000000"/>
                </a:solidFill>
                <a:latin typeface="Calibri"/>
                <a:ea typeface="Calibri"/>
                <a:cs typeface="Calibri"/>
                <a:sym typeface="Calibri"/>
              </a:rPr>
              <a:t>Всего шагов </a:t>
            </a:r>
            <a:r>
              <a:rPr i="1" lang="ru-RU" sz="2000">
                <a:solidFill>
                  <a:srgbClr val="000000"/>
                </a:solidFill>
                <a:latin typeface="Calibri"/>
                <a:ea typeface="Calibri"/>
                <a:cs typeface="Calibri"/>
                <a:sym typeface="Calibri"/>
              </a:rPr>
              <a:t>N - </a:t>
            </a:r>
            <a:r>
              <a:rPr lang="ru-RU" sz="2000">
                <a:solidFill>
                  <a:srgbClr val="000000"/>
                </a:solidFill>
                <a:latin typeface="Calibri"/>
                <a:ea typeface="Calibri"/>
                <a:cs typeface="Calibri"/>
                <a:sym typeface="Calibri"/>
              </a:rPr>
              <a:t>1.</a:t>
            </a:r>
            <a:endParaRPr sz="2000">
              <a:solidFill>
                <a:srgbClr val="000000"/>
              </a:solidFill>
              <a:latin typeface="Calibri"/>
              <a:ea typeface="Calibri"/>
              <a:cs typeface="Calibri"/>
              <a:sym typeface="Calibri"/>
            </a:endParaRPr>
          </a:p>
          <a:p>
            <a:pPr indent="0" lvl="0" marL="0" rtl="0" algn="just">
              <a:spcBef>
                <a:spcPts val="600"/>
              </a:spcBef>
              <a:spcAft>
                <a:spcPts val="0"/>
              </a:spcAft>
              <a:buSzPts val="1600"/>
              <a:buNone/>
            </a:pPr>
            <a:r>
              <a:rPr lang="ru-RU" sz="2000">
                <a:solidFill>
                  <a:srgbClr val="000000"/>
                </a:solidFill>
                <a:latin typeface="Calibri"/>
                <a:ea typeface="Calibri"/>
                <a:cs typeface="Calibri"/>
                <a:sym typeface="Calibri"/>
              </a:rPr>
              <a:t>Следовательно, количество сравнений и пересылок в худшем и лучшем случаях:</a:t>
            </a:r>
            <a:endParaRPr sz="2000">
              <a:latin typeface="Calibri"/>
              <a:ea typeface="Calibri"/>
              <a:cs typeface="Calibri"/>
              <a:sym typeface="Calibri"/>
            </a:endParaRPr>
          </a:p>
          <a:p>
            <a:pPr indent="-282575" lvl="0" marL="365125" rtl="0" algn="l">
              <a:spcBef>
                <a:spcPts val="600"/>
              </a:spcBef>
              <a:spcAft>
                <a:spcPts val="0"/>
              </a:spcAft>
              <a:buSzPts val="1600"/>
              <a:buNone/>
            </a:pPr>
            <a:r>
              <a:t/>
            </a:r>
            <a:endParaRPr sz="2000">
              <a:latin typeface="Calibri"/>
              <a:ea typeface="Calibri"/>
              <a:cs typeface="Calibri"/>
              <a:sym typeface="Calibri"/>
            </a:endParaRPr>
          </a:p>
        </p:txBody>
      </p:sp>
      <p:pic>
        <p:nvPicPr>
          <p:cNvPr id="191" name="Google Shape;191;p27"/>
          <p:cNvPicPr preferRelativeResize="0"/>
          <p:nvPr/>
        </p:nvPicPr>
        <p:blipFill rotWithShape="1">
          <a:blip r:embed="rId3">
            <a:alphaModFix/>
          </a:blip>
          <a:srcRect b="0" l="0" r="0" t="0"/>
          <a:stretch/>
        </p:blipFill>
        <p:spPr>
          <a:xfrm>
            <a:off x="1571604" y="3929066"/>
            <a:ext cx="4000500" cy="700088"/>
          </a:xfrm>
          <a:prstGeom prst="rect">
            <a:avLst/>
          </a:prstGeom>
          <a:noFill/>
          <a:ln>
            <a:noFill/>
          </a:ln>
        </p:spPr>
      </p:pic>
      <p:pic>
        <p:nvPicPr>
          <p:cNvPr id="192" name="Google Shape;192;p27"/>
          <p:cNvPicPr preferRelativeResize="0"/>
          <p:nvPr/>
        </p:nvPicPr>
        <p:blipFill rotWithShape="1">
          <a:blip r:embed="rId4">
            <a:alphaModFix/>
          </a:blip>
          <a:srcRect b="0" l="0" r="0" t="0"/>
          <a:stretch/>
        </p:blipFill>
        <p:spPr>
          <a:xfrm>
            <a:off x="1571604" y="4714884"/>
            <a:ext cx="1571625" cy="449262"/>
          </a:xfrm>
          <a:prstGeom prst="rect">
            <a:avLst/>
          </a:prstGeom>
          <a:noFill/>
          <a:ln>
            <a:noFill/>
          </a:ln>
        </p:spPr>
      </p:pic>
      <p:pic>
        <p:nvPicPr>
          <p:cNvPr id="193" name="Google Shape;193;p27"/>
          <p:cNvPicPr preferRelativeResize="0"/>
          <p:nvPr/>
        </p:nvPicPr>
        <p:blipFill rotWithShape="1">
          <a:blip r:embed="rId5">
            <a:alphaModFix/>
          </a:blip>
          <a:srcRect b="0" l="0" r="0" t="0"/>
          <a:stretch/>
        </p:blipFill>
        <p:spPr>
          <a:xfrm>
            <a:off x="1571605" y="5286384"/>
            <a:ext cx="2143125" cy="442912"/>
          </a:xfrm>
          <a:prstGeom prst="rect">
            <a:avLst/>
          </a:prstGeom>
          <a:noFill/>
          <a:ln>
            <a:noFill/>
          </a:ln>
        </p:spPr>
      </p:pic>
      <p:pic>
        <p:nvPicPr>
          <p:cNvPr id="194" name="Google Shape;194;p27"/>
          <p:cNvPicPr preferRelativeResize="0"/>
          <p:nvPr/>
        </p:nvPicPr>
        <p:blipFill rotWithShape="1">
          <a:blip r:embed="rId6">
            <a:alphaModFix/>
          </a:blip>
          <a:srcRect b="0" l="0" r="0" t="0"/>
          <a:stretch/>
        </p:blipFill>
        <p:spPr>
          <a:xfrm>
            <a:off x="1571604" y="5643578"/>
            <a:ext cx="4418013" cy="6429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1435100" y="274638"/>
            <a:ext cx="7499350" cy="6540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t>Сортировка бинарными включениями</a:t>
            </a:r>
            <a:endParaRPr sz="3200"/>
          </a:p>
        </p:txBody>
      </p:sp>
      <p:sp>
        <p:nvSpPr>
          <p:cNvPr id="200" name="Google Shape;200;p28"/>
          <p:cNvSpPr txBox="1"/>
          <p:nvPr>
            <p:ph idx="1" type="body"/>
          </p:nvPr>
        </p:nvSpPr>
        <p:spPr>
          <a:xfrm>
            <a:off x="1435100" y="928670"/>
            <a:ext cx="7499350" cy="5319730"/>
          </a:xfrm>
          <a:prstGeom prst="rect">
            <a:avLst/>
          </a:prstGeom>
          <a:noFill/>
          <a:ln>
            <a:noFill/>
          </a:ln>
        </p:spPr>
        <p:txBody>
          <a:bodyPr anchorCtr="0" anchor="t" bIns="45700" lIns="91425" spcFirstLastPara="1" rIns="91425" wrap="square" tIns="45700">
            <a:noAutofit/>
          </a:bodyPr>
          <a:lstStyle/>
          <a:p>
            <a:pPr indent="541338" lvl="0" marL="0" rtl="0" algn="just">
              <a:lnSpc>
                <a:spcPct val="90000"/>
              </a:lnSpc>
              <a:spcBef>
                <a:spcPts val="0"/>
              </a:spcBef>
              <a:spcAft>
                <a:spcPts val="0"/>
              </a:spcAft>
              <a:buSzPts val="1920"/>
              <a:buFont typeface="Arial"/>
              <a:buNone/>
            </a:pPr>
            <a:r>
              <a:rPr lang="ru-RU" sz="2400">
                <a:latin typeface="Calibri"/>
                <a:ea typeface="Calibri"/>
                <a:cs typeface="Calibri"/>
                <a:sym typeface="Calibri"/>
              </a:rPr>
              <a:t>Так как место для вставки ищется в отсортированной части массива, то идея использовать бинарный поиск напрашивается сама собой. Другое дело, что поиск места вставки не является критичным для временно́й сложности алгоритма (главный пожиратель ресурсов — этап самой вставки элемента в найденную позицию), поэтому данная оптимизация здесь мало что даёт.</a:t>
            </a:r>
            <a:endParaRPr/>
          </a:p>
          <a:p>
            <a:pPr indent="541338" lvl="0" marL="0" rtl="0" algn="just">
              <a:lnSpc>
                <a:spcPct val="90000"/>
              </a:lnSpc>
              <a:spcBef>
                <a:spcPts val="600"/>
              </a:spcBef>
              <a:spcAft>
                <a:spcPts val="0"/>
              </a:spcAft>
              <a:buSzPts val="1920"/>
              <a:buFont typeface="Arial"/>
              <a:buNone/>
            </a:pPr>
            <a:r>
              <a:rPr lang="ru-RU" sz="2400">
                <a:latin typeface="Calibri"/>
                <a:ea typeface="Calibri"/>
                <a:cs typeface="Calibri"/>
                <a:sym typeface="Calibri"/>
              </a:rPr>
              <a:t>А в случае почти отсортированного массива бинарный поиск может работать даже медленнее, поскольку он начинает с середины отсортированного участка, который, скорее всего, будет находиться слишком далеко от точки вставки (а на обычный перебор от позиции элемента до точки вставки уйдёт меньше шагов, если данные в массиве в целом упорядочены).</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1259632" y="188640"/>
            <a:ext cx="7499350" cy="6540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t>Сортировка бинарными включениями</a:t>
            </a:r>
            <a:endParaRPr sz="3200"/>
          </a:p>
        </p:txBody>
      </p:sp>
      <p:sp>
        <p:nvSpPr>
          <p:cNvPr id="206" name="Google Shape;206;p29"/>
          <p:cNvSpPr txBox="1"/>
          <p:nvPr>
            <p:ph idx="1" type="body"/>
          </p:nvPr>
        </p:nvSpPr>
        <p:spPr>
          <a:xfrm>
            <a:off x="1115616" y="842672"/>
            <a:ext cx="7920880" cy="5319730"/>
          </a:xfrm>
          <a:prstGeom prst="rect">
            <a:avLst/>
          </a:prstGeom>
          <a:noFill/>
          <a:ln>
            <a:noFill/>
          </a:ln>
        </p:spPr>
        <p:txBody>
          <a:bodyPr anchorCtr="0" anchor="t" bIns="45700" lIns="91425" spcFirstLastPara="1" rIns="91425" wrap="square" tIns="45700">
            <a:noAutofit/>
          </a:bodyPr>
          <a:lstStyle/>
          <a:p>
            <a:pPr indent="541338" lvl="0" marL="0" rtl="0" algn="just">
              <a:lnSpc>
                <a:spcPct val="90000"/>
              </a:lnSpc>
              <a:spcBef>
                <a:spcPts val="0"/>
              </a:spcBef>
              <a:spcAft>
                <a:spcPts val="0"/>
              </a:spcAft>
              <a:buSzPts val="1920"/>
              <a:buFont typeface="Arial"/>
              <a:buNone/>
            </a:pPr>
            <a:r>
              <a:rPr lang="ru-RU" sz="2400">
                <a:latin typeface="Calibri"/>
                <a:ea typeface="Calibri"/>
                <a:cs typeface="Calibri"/>
                <a:sym typeface="Calibri"/>
              </a:rPr>
              <a:t>Другими словами, для нахождения места для </a:t>
            </a:r>
            <a:r>
              <a:rPr i="1" lang="ru-RU" sz="2400">
                <a:latin typeface="Calibri"/>
                <a:ea typeface="Calibri"/>
                <a:cs typeface="Calibri"/>
                <a:sym typeface="Calibri"/>
              </a:rPr>
              <a:t>i-</a:t>
            </a:r>
            <a:r>
              <a:rPr lang="ru-RU" sz="2400">
                <a:latin typeface="Calibri"/>
                <a:ea typeface="Calibri"/>
                <a:cs typeface="Calibri"/>
                <a:sym typeface="Calibri"/>
              </a:rPr>
              <a:t>го элемента можно использовать метод  бинарного  поиска  элемента в отсортированном массиве, в котором на </a:t>
            </a:r>
            <a:r>
              <a:rPr i="1" lang="ru-RU" sz="2400">
                <a:latin typeface="Calibri"/>
                <a:ea typeface="Calibri"/>
                <a:cs typeface="Calibri"/>
                <a:sym typeface="Calibri"/>
              </a:rPr>
              <a:t>i-</a:t>
            </a:r>
            <a:r>
              <a:rPr lang="ru-RU" sz="2400">
                <a:latin typeface="Calibri"/>
                <a:ea typeface="Calibri"/>
                <a:cs typeface="Calibri"/>
                <a:sym typeface="Calibri"/>
              </a:rPr>
              <a:t>ом шаге выполняется ~ </a:t>
            </a:r>
            <a:r>
              <a:rPr i="1" lang="ru-RU" sz="2400">
                <a:latin typeface="Calibri"/>
                <a:ea typeface="Calibri"/>
                <a:cs typeface="Calibri"/>
                <a:sym typeface="Calibri"/>
              </a:rPr>
              <a:t>log</a:t>
            </a:r>
            <a:r>
              <a:rPr baseline="-25000" lang="ru-RU" sz="2400">
                <a:latin typeface="Calibri"/>
                <a:ea typeface="Calibri"/>
                <a:cs typeface="Calibri"/>
                <a:sym typeface="Calibri"/>
              </a:rPr>
              <a:t>2</a:t>
            </a:r>
            <a:r>
              <a:rPr i="1" lang="ru-RU" sz="2400">
                <a:latin typeface="Calibri"/>
                <a:ea typeface="Calibri"/>
                <a:cs typeface="Calibri"/>
                <a:sym typeface="Calibri"/>
              </a:rPr>
              <a:t>i </a:t>
            </a:r>
            <a:r>
              <a:rPr lang="ru-RU" sz="2400">
                <a:latin typeface="Calibri"/>
                <a:ea typeface="Calibri"/>
                <a:cs typeface="Calibri"/>
                <a:sym typeface="Calibri"/>
              </a:rPr>
              <a:t>сравнений. </a:t>
            </a:r>
            <a:endParaRPr/>
          </a:p>
          <a:p>
            <a:pPr indent="541338" lvl="0" marL="0" rtl="0" algn="just">
              <a:lnSpc>
                <a:spcPct val="90000"/>
              </a:lnSpc>
              <a:spcBef>
                <a:spcPts val="600"/>
              </a:spcBef>
              <a:spcAft>
                <a:spcPts val="0"/>
              </a:spcAft>
              <a:buSzPts val="1920"/>
              <a:buFont typeface="Arial"/>
              <a:buNone/>
            </a:pPr>
            <a:r>
              <a:rPr lang="ru-RU" sz="2400">
                <a:latin typeface="Calibri"/>
                <a:ea typeface="Calibri"/>
                <a:cs typeface="Calibri"/>
                <a:sym typeface="Calibri"/>
              </a:rPr>
              <a:t>Поэтому всего будет произведено ~ </a:t>
            </a:r>
            <a:r>
              <a:rPr i="1" lang="ru-RU" sz="2400">
                <a:latin typeface="Calibri"/>
                <a:ea typeface="Calibri"/>
                <a:cs typeface="Calibri"/>
                <a:sym typeface="Calibri"/>
              </a:rPr>
              <a:t>N⋅log</a:t>
            </a:r>
            <a:r>
              <a:rPr baseline="-25000" lang="ru-RU" sz="2400">
                <a:latin typeface="Calibri"/>
                <a:ea typeface="Calibri"/>
                <a:cs typeface="Calibri"/>
                <a:sym typeface="Calibri"/>
              </a:rPr>
              <a:t>2</a:t>
            </a:r>
            <a:r>
              <a:rPr i="1" lang="ru-RU" sz="2400">
                <a:latin typeface="Calibri"/>
                <a:ea typeface="Calibri"/>
                <a:cs typeface="Calibri"/>
                <a:sym typeface="Calibri"/>
              </a:rPr>
              <a:t>N </a:t>
            </a:r>
            <a:r>
              <a:rPr lang="ru-RU" sz="2400">
                <a:latin typeface="Calibri"/>
                <a:ea typeface="Calibri"/>
                <a:cs typeface="Calibri"/>
                <a:sym typeface="Calibri"/>
              </a:rPr>
              <a:t>сравнений. </a:t>
            </a:r>
            <a:endParaRPr/>
          </a:p>
          <a:p>
            <a:pPr indent="541338" lvl="0" marL="0" rtl="0" algn="just">
              <a:lnSpc>
                <a:spcPct val="90000"/>
              </a:lnSpc>
              <a:spcBef>
                <a:spcPts val="600"/>
              </a:spcBef>
              <a:spcAft>
                <a:spcPts val="0"/>
              </a:spcAft>
              <a:buSzPts val="1920"/>
              <a:buFont typeface="Arial"/>
              <a:buNone/>
            </a:pPr>
            <a:r>
              <a:rPr lang="ru-RU" sz="2400">
                <a:latin typeface="Calibri"/>
                <a:ea typeface="Calibri"/>
                <a:cs typeface="Calibri"/>
                <a:sym typeface="Calibri"/>
              </a:rPr>
              <a:t>Но количество пересылок в этом методе не изменится.</a:t>
            </a:r>
            <a:endParaRPr/>
          </a:p>
          <a:p>
            <a:pPr indent="541338" lvl="0" marL="0" rtl="0" algn="just">
              <a:lnSpc>
                <a:spcPct val="90000"/>
              </a:lnSpc>
              <a:spcBef>
                <a:spcPts val="600"/>
              </a:spcBef>
              <a:spcAft>
                <a:spcPts val="0"/>
              </a:spcAft>
              <a:buSzPts val="1920"/>
              <a:buFont typeface="Arial"/>
              <a:buNone/>
            </a:pPr>
            <a:r>
              <a:rPr lang="ru-RU" sz="2400">
                <a:latin typeface="Calibri"/>
                <a:ea typeface="Calibri"/>
                <a:cs typeface="Calibri"/>
                <a:sym typeface="Calibri"/>
              </a:rPr>
              <a:t>Модификация метода простых вставок (Па́рная сортировка простыми вставками), разработанная в тайных лабораториях корпорации Oracle. Эта сортировка входит в пакет JDK, является составной частью Dual-Pivot Quicksort. Используется для сортировки малых массивов (до 47 элементов) и сортировки небольших участков крупных массивов.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1259632" y="188640"/>
            <a:ext cx="7499350" cy="6540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t>Сортировка бинарными включениями</a:t>
            </a:r>
            <a:endParaRPr sz="3200"/>
          </a:p>
        </p:txBody>
      </p:sp>
      <p:sp>
        <p:nvSpPr>
          <p:cNvPr id="212" name="Google Shape;212;p30"/>
          <p:cNvSpPr txBox="1"/>
          <p:nvPr>
            <p:ph idx="1" type="body"/>
          </p:nvPr>
        </p:nvSpPr>
        <p:spPr>
          <a:xfrm>
            <a:off x="1115616" y="842672"/>
            <a:ext cx="7920880" cy="5319730"/>
          </a:xfrm>
          <a:prstGeom prst="rect">
            <a:avLst/>
          </a:prstGeom>
          <a:noFill/>
          <a:ln>
            <a:noFill/>
          </a:ln>
        </p:spPr>
        <p:txBody>
          <a:bodyPr anchorCtr="0" anchor="t" bIns="45700" lIns="91425" spcFirstLastPara="1" rIns="91425" wrap="square" tIns="45700">
            <a:noAutofit/>
          </a:bodyPr>
          <a:lstStyle/>
          <a:p>
            <a:pPr indent="541338" lvl="0" marL="0" rtl="0" algn="just">
              <a:lnSpc>
                <a:spcPct val="90000"/>
              </a:lnSpc>
              <a:spcBef>
                <a:spcPts val="0"/>
              </a:spcBef>
              <a:spcAft>
                <a:spcPts val="0"/>
              </a:spcAft>
              <a:buSzPts val="1920"/>
              <a:buFont typeface="Arial"/>
              <a:buNone/>
            </a:pPr>
            <a:r>
              <a:rPr lang="ru-RU" sz="2400">
                <a:latin typeface="Calibri"/>
                <a:ea typeface="Calibri"/>
                <a:cs typeface="Calibri"/>
                <a:sym typeface="Calibri"/>
              </a:rPr>
              <a:t>В буфер отправляются не один, а сразу два рядом стоя́щих элемента. Сначала вставляется больший элемент из пары и сразу после него метод простой вставки применяется к меньшему элементу из пары.</a:t>
            </a:r>
            <a:endParaRPr/>
          </a:p>
          <a:p>
            <a:pPr indent="541338" lvl="0" marL="0" rtl="0" algn="just">
              <a:lnSpc>
                <a:spcPct val="90000"/>
              </a:lnSpc>
              <a:spcBef>
                <a:spcPts val="600"/>
              </a:spcBef>
              <a:spcAft>
                <a:spcPts val="0"/>
              </a:spcAft>
              <a:buSzPts val="1920"/>
              <a:buFont typeface="Arial"/>
              <a:buNone/>
            </a:pPr>
            <a:r>
              <a:rPr lang="ru-RU" sz="2400">
                <a:latin typeface="Calibri"/>
                <a:ea typeface="Calibri"/>
                <a:cs typeface="Calibri"/>
                <a:sym typeface="Calibri"/>
              </a:rPr>
              <a:t>Что это даёт? Экономию для обработки меньшего элемента из пары. Для него поиск точки вставки и сама вставка осуществляются только на той отсортированной части массива, в которую не входит отсортированная область, задействованная для обработки большего элемента из пары. Это становится возможным, поскольку больший и меньший элементы обрабатываются сразу друг за другом в одном проходе внешнего цикла.</a:t>
            </a:r>
            <a:endParaRPr/>
          </a:p>
          <a:p>
            <a:pPr indent="541338" lvl="0" marL="0" rtl="0" algn="just">
              <a:lnSpc>
                <a:spcPct val="90000"/>
              </a:lnSpc>
              <a:spcBef>
                <a:spcPts val="600"/>
              </a:spcBef>
              <a:spcAft>
                <a:spcPts val="0"/>
              </a:spcAft>
              <a:buSzPts val="1920"/>
              <a:buFont typeface="Arial"/>
              <a:buNone/>
            </a:pPr>
            <a:r>
              <a:t/>
            </a:r>
            <a:endParaRPr sz="2400">
              <a:latin typeface="Calibri"/>
              <a:ea typeface="Calibri"/>
              <a:cs typeface="Calibri"/>
              <a:sym typeface="Calibri"/>
            </a:endParaRPr>
          </a:p>
          <a:p>
            <a:pPr indent="541338" lvl="0" marL="0" rtl="0" algn="just">
              <a:lnSpc>
                <a:spcPct val="90000"/>
              </a:lnSpc>
              <a:spcBef>
                <a:spcPts val="600"/>
              </a:spcBef>
              <a:spcAft>
                <a:spcPts val="0"/>
              </a:spcAft>
              <a:buSzPts val="1920"/>
              <a:buFont typeface="Arial"/>
              <a:buNone/>
            </a:pPr>
            <a:r>
              <a:rPr lang="ru-RU" sz="2400">
                <a:latin typeface="Calibri"/>
                <a:ea typeface="Calibri"/>
                <a:cs typeface="Calibri"/>
                <a:sym typeface="Calibri"/>
              </a:rPr>
              <a:t>На среднюю сложность по времени это не влияет (она так и остаётся равной O(n^2)), однако па́рные вставки работают чуть быстрее чем обычные.</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1435100" y="274638"/>
            <a:ext cx="7499350" cy="65403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sz="4400"/>
              <a:t>Сортировка простым выбором</a:t>
            </a:r>
            <a:endParaRPr/>
          </a:p>
        </p:txBody>
      </p:sp>
      <p:sp>
        <p:nvSpPr>
          <p:cNvPr id="218" name="Google Shape;218;p31"/>
          <p:cNvSpPr txBox="1"/>
          <p:nvPr>
            <p:ph idx="1" type="body"/>
          </p:nvPr>
        </p:nvSpPr>
        <p:spPr>
          <a:xfrm>
            <a:off x="971600" y="1000108"/>
            <a:ext cx="8064896" cy="5500726"/>
          </a:xfrm>
          <a:prstGeom prst="rect">
            <a:avLst/>
          </a:prstGeom>
          <a:noFill/>
          <a:ln>
            <a:noFill/>
          </a:ln>
        </p:spPr>
        <p:txBody>
          <a:bodyPr anchorCtr="0" anchor="t" bIns="45700" lIns="91425" spcFirstLastPara="1" rIns="91425" wrap="square" tIns="45700">
            <a:noAutofit/>
          </a:bodyPr>
          <a:lstStyle/>
          <a:p>
            <a:pPr indent="541338" lvl="0" marL="0" rtl="0" algn="just">
              <a:spcBef>
                <a:spcPts val="0"/>
              </a:spcBef>
              <a:spcAft>
                <a:spcPts val="0"/>
              </a:spcAft>
              <a:buSzPts val="1760"/>
              <a:buFont typeface="Arial"/>
              <a:buNone/>
            </a:pPr>
            <a:r>
              <a:rPr lang="ru-RU" sz="2200">
                <a:latin typeface="Calibri"/>
                <a:ea typeface="Calibri"/>
                <a:cs typeface="Calibri"/>
                <a:sym typeface="Calibri"/>
              </a:rPr>
              <a:t>Сортировка выбором (Selection sort) — также как сортировка вставками является одним из простейших алгоритмов.</a:t>
            </a:r>
            <a:endParaRPr/>
          </a:p>
          <a:p>
            <a:pPr indent="541338" lvl="0" marL="0" rtl="0" algn="just">
              <a:spcBef>
                <a:spcPts val="600"/>
              </a:spcBef>
              <a:spcAft>
                <a:spcPts val="0"/>
              </a:spcAft>
              <a:buSzPts val="1760"/>
              <a:buFont typeface="Arial"/>
              <a:buNone/>
            </a:pPr>
            <a:r>
              <a:rPr lang="ru-RU" sz="2200">
                <a:latin typeface="Calibri"/>
                <a:ea typeface="Calibri"/>
                <a:cs typeface="Calibri"/>
                <a:sym typeface="Calibri"/>
              </a:rPr>
              <a:t>Его суть — за каждый проход по массиву выбрать минимальный элемент (для сортировки по возрастанию) и поменять его местами с первым элементом в еще не отсортированном участке массива, тем самым уменьшив длину этого участка на один, и так до тех пор пока не будут отсортированы все элементы.</a:t>
            </a:r>
            <a:endParaRPr/>
          </a:p>
          <a:p>
            <a:pPr indent="541338" lvl="0" marL="0" rtl="0" algn="just">
              <a:spcBef>
                <a:spcPts val="600"/>
              </a:spcBef>
              <a:spcAft>
                <a:spcPts val="0"/>
              </a:spcAft>
              <a:buSzPts val="1760"/>
              <a:buFont typeface="Arial"/>
              <a:buNone/>
            </a:pPr>
            <a:r>
              <a:rPr lang="ru-RU" sz="2200">
                <a:latin typeface="Calibri"/>
                <a:ea typeface="Calibri"/>
                <a:cs typeface="Calibri"/>
                <a:sym typeface="Calibri"/>
              </a:rPr>
              <a:t>На </a:t>
            </a:r>
            <a:r>
              <a:rPr i="1" lang="ru-RU" sz="2200">
                <a:latin typeface="Calibri"/>
                <a:ea typeface="Calibri"/>
                <a:cs typeface="Calibri"/>
                <a:sym typeface="Calibri"/>
              </a:rPr>
              <a:t>i-</a:t>
            </a:r>
            <a:r>
              <a:rPr lang="ru-RU" sz="2200">
                <a:latin typeface="Calibri"/>
                <a:ea typeface="Calibri"/>
                <a:cs typeface="Calibri"/>
                <a:sym typeface="Calibri"/>
              </a:rPr>
              <a:t>м шаге выбирается наименьший элемент из  входной последовательности </a:t>
            </a:r>
            <a:r>
              <a:rPr i="1" lang="ru-RU" sz="2200">
                <a:latin typeface="Calibri"/>
                <a:ea typeface="Calibri"/>
                <a:cs typeface="Calibri"/>
                <a:sym typeface="Calibri"/>
              </a:rPr>
              <a:t>a</a:t>
            </a:r>
            <a:r>
              <a:rPr baseline="-25000" i="1" lang="ru-RU" sz="2200">
                <a:latin typeface="Calibri"/>
                <a:ea typeface="Calibri"/>
                <a:cs typeface="Calibri"/>
                <a:sym typeface="Calibri"/>
              </a:rPr>
              <a:t>i</a:t>
            </a:r>
            <a:r>
              <a:rPr lang="ru-RU" sz="2200">
                <a:latin typeface="Calibri"/>
                <a:ea typeface="Calibri"/>
                <a:cs typeface="Calibri"/>
                <a:sym typeface="Calibri"/>
              </a:rPr>
              <a:t>, ..., </a:t>
            </a:r>
            <a:r>
              <a:rPr i="1" lang="ru-RU" sz="2200">
                <a:latin typeface="Calibri"/>
                <a:ea typeface="Calibri"/>
                <a:cs typeface="Calibri"/>
                <a:sym typeface="Calibri"/>
              </a:rPr>
              <a:t>a</a:t>
            </a:r>
            <a:r>
              <a:rPr baseline="-25000" i="1" lang="ru-RU" sz="2200">
                <a:latin typeface="Calibri"/>
                <a:ea typeface="Calibri"/>
                <a:cs typeface="Calibri"/>
                <a:sym typeface="Calibri"/>
              </a:rPr>
              <a:t>n</a:t>
            </a:r>
            <a:r>
              <a:rPr lang="ru-RU" sz="2200">
                <a:latin typeface="Calibri"/>
                <a:ea typeface="Calibri"/>
                <a:cs typeface="Calibri"/>
                <a:sym typeface="Calibri"/>
              </a:rPr>
              <a:t> и меняется местами с </a:t>
            </a:r>
            <a:r>
              <a:rPr i="1" lang="ru-RU" sz="2200">
                <a:latin typeface="Calibri"/>
                <a:ea typeface="Calibri"/>
                <a:cs typeface="Calibri"/>
                <a:sym typeface="Calibri"/>
              </a:rPr>
              <a:t>a</a:t>
            </a:r>
            <a:r>
              <a:rPr baseline="-25000" i="1" lang="ru-RU" sz="2200">
                <a:latin typeface="Calibri"/>
                <a:ea typeface="Calibri"/>
                <a:cs typeface="Calibri"/>
                <a:sym typeface="Calibri"/>
              </a:rPr>
              <a:t>i</a:t>
            </a:r>
            <a:r>
              <a:rPr lang="ru-RU" sz="2200">
                <a:latin typeface="Calibri"/>
                <a:ea typeface="Calibri"/>
                <a:cs typeface="Calibri"/>
                <a:sym typeface="Calibri"/>
              </a:rPr>
              <a:t>-м. </a:t>
            </a:r>
            <a:endParaRPr sz="2200">
              <a:latin typeface="Calibri"/>
              <a:ea typeface="Calibri"/>
              <a:cs typeface="Calibri"/>
              <a:sym typeface="Calibri"/>
            </a:endParaRPr>
          </a:p>
          <a:p>
            <a:pPr indent="541338" lvl="0" marL="0" rtl="0" algn="just">
              <a:spcBef>
                <a:spcPts val="600"/>
              </a:spcBef>
              <a:spcAft>
                <a:spcPts val="0"/>
              </a:spcAft>
              <a:buSzPts val="1760"/>
              <a:buFont typeface="Arial"/>
              <a:buNone/>
            </a:pPr>
            <a:r>
              <a:rPr lang="ru-RU" sz="2200">
                <a:latin typeface="Calibri"/>
                <a:ea typeface="Calibri"/>
                <a:cs typeface="Calibri"/>
                <a:sym typeface="Calibri"/>
              </a:rPr>
              <a:t>Таким образом, после шага </a:t>
            </a:r>
            <a:r>
              <a:rPr i="1" lang="ru-RU" sz="2200">
                <a:latin typeface="Calibri"/>
                <a:ea typeface="Calibri"/>
                <a:cs typeface="Calibri"/>
                <a:sym typeface="Calibri"/>
              </a:rPr>
              <a:t>i </a:t>
            </a:r>
            <a:r>
              <a:rPr lang="ru-RU" sz="2200">
                <a:latin typeface="Calibri"/>
                <a:ea typeface="Calibri"/>
                <a:cs typeface="Calibri"/>
                <a:sym typeface="Calibri"/>
              </a:rPr>
              <a:t>на первом месте во входной последовательности будет находиться наименьший элемент. </a:t>
            </a:r>
            <a:endParaRPr sz="2200">
              <a:latin typeface="Calibri"/>
              <a:ea typeface="Calibri"/>
              <a:cs typeface="Calibri"/>
              <a:sym typeface="Calibri"/>
            </a:endParaRPr>
          </a:p>
          <a:p>
            <a:pPr indent="541338" lvl="0" marL="0" rtl="0" algn="just">
              <a:spcBef>
                <a:spcPts val="600"/>
              </a:spcBef>
              <a:spcAft>
                <a:spcPts val="0"/>
              </a:spcAft>
              <a:buSzPts val="1760"/>
              <a:buFont typeface="Arial"/>
              <a:buNone/>
            </a:pPr>
            <a:r>
              <a:rPr lang="ru-RU" sz="2200">
                <a:latin typeface="Calibri"/>
                <a:ea typeface="Calibri"/>
                <a:cs typeface="Calibri"/>
                <a:sym typeface="Calibri"/>
              </a:rPr>
              <a:t>Затем этот элемент перемещается из входной в готовую последовательность. Процесс выбора наименьшего элемента из входной последовательности повторяется до тех пор, пока в ней останется только один элемент.</a:t>
            </a:r>
            <a:endParaRPr/>
          </a:p>
          <a:p>
            <a:pPr indent="541338" lvl="0" marL="0" rtl="0" algn="just">
              <a:spcBef>
                <a:spcPts val="600"/>
              </a:spcBef>
              <a:spcAft>
                <a:spcPts val="0"/>
              </a:spcAft>
              <a:buSzPts val="1760"/>
              <a:buNone/>
            </a:pPr>
            <a:r>
              <a:t/>
            </a:r>
            <a:endParaRPr sz="22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1043608" y="108596"/>
            <a:ext cx="7499350" cy="58259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latin typeface="Arial"/>
                <a:ea typeface="Arial"/>
                <a:cs typeface="Arial"/>
                <a:sym typeface="Arial"/>
              </a:rPr>
              <a:t>Задача сортировки</a:t>
            </a:r>
            <a:endParaRPr/>
          </a:p>
        </p:txBody>
      </p:sp>
      <p:sp>
        <p:nvSpPr>
          <p:cNvPr id="112" name="Google Shape;112;p14"/>
          <p:cNvSpPr txBox="1"/>
          <p:nvPr>
            <p:ph idx="1" type="body"/>
          </p:nvPr>
        </p:nvSpPr>
        <p:spPr>
          <a:xfrm>
            <a:off x="1259632" y="685691"/>
            <a:ext cx="7776864" cy="5857892"/>
          </a:xfrm>
          <a:prstGeom prst="rect">
            <a:avLst/>
          </a:prstGeom>
          <a:noFill/>
          <a:ln>
            <a:noFill/>
          </a:ln>
        </p:spPr>
        <p:txBody>
          <a:bodyPr anchorCtr="0" anchor="t" bIns="45700" lIns="91425" spcFirstLastPara="1" rIns="91425" wrap="square" tIns="45700">
            <a:noAutofit/>
          </a:bodyPr>
          <a:lstStyle/>
          <a:p>
            <a:pPr indent="444500" lvl="0" marL="0" rtl="0" algn="ctr">
              <a:spcBef>
                <a:spcPts val="0"/>
              </a:spcBef>
              <a:spcAft>
                <a:spcPts val="0"/>
              </a:spcAft>
              <a:buSzPts val="1600"/>
              <a:buFont typeface="Arial"/>
              <a:buNone/>
            </a:pPr>
            <a:r>
              <a:rPr lang="ru-RU" sz="2000">
                <a:solidFill>
                  <a:srgbClr val="FF0000"/>
                </a:solidFill>
                <a:latin typeface="Calibri"/>
                <a:ea typeface="Calibri"/>
                <a:cs typeface="Calibri"/>
                <a:sym typeface="Calibri"/>
              </a:rPr>
              <a:t>Задача сортировки </a:t>
            </a:r>
            <a:r>
              <a:rPr lang="ru-RU" sz="2000">
                <a:latin typeface="Calibri"/>
                <a:ea typeface="Calibri"/>
                <a:cs typeface="Calibri"/>
                <a:sym typeface="Calibri"/>
              </a:rPr>
              <a:t>состоит в том, чтобы  упорядочить </a:t>
            </a:r>
            <a:r>
              <a:rPr i="1" lang="ru-RU" sz="2000">
                <a:latin typeface="Calibri"/>
                <a:ea typeface="Calibri"/>
                <a:cs typeface="Calibri"/>
                <a:sym typeface="Calibri"/>
              </a:rPr>
              <a:t>N </a:t>
            </a:r>
            <a:r>
              <a:rPr lang="ru-RU" sz="2000">
                <a:latin typeface="Calibri"/>
                <a:ea typeface="Calibri"/>
                <a:cs typeface="Calibri"/>
                <a:sym typeface="Calibri"/>
              </a:rPr>
              <a:t>объектов    </a:t>
            </a:r>
            <a:r>
              <a:rPr i="1" lang="ru-RU" sz="2000">
                <a:latin typeface="Calibri"/>
                <a:ea typeface="Calibri"/>
                <a:cs typeface="Calibri"/>
                <a:sym typeface="Calibri"/>
              </a:rPr>
              <a:t>a</a:t>
            </a:r>
            <a:r>
              <a:rPr baseline="-25000" lang="ru-RU" sz="2000">
                <a:latin typeface="Calibri"/>
                <a:ea typeface="Calibri"/>
                <a:cs typeface="Calibri"/>
                <a:sym typeface="Calibri"/>
              </a:rPr>
              <a:t>1</a:t>
            </a:r>
            <a:r>
              <a:rPr lang="ru-RU" sz="2000">
                <a:latin typeface="Calibri"/>
                <a:ea typeface="Calibri"/>
                <a:cs typeface="Calibri"/>
                <a:sym typeface="Calibri"/>
              </a:rPr>
              <a:t>, ... , </a:t>
            </a:r>
            <a:r>
              <a:rPr i="1" lang="ru-RU" sz="2000">
                <a:latin typeface="Calibri"/>
                <a:ea typeface="Calibri"/>
                <a:cs typeface="Calibri"/>
                <a:sym typeface="Calibri"/>
              </a:rPr>
              <a:t>а</a:t>
            </a:r>
            <a:r>
              <a:rPr baseline="-25000" i="1" lang="ru-RU" sz="2000">
                <a:latin typeface="Calibri"/>
                <a:ea typeface="Calibri"/>
                <a:cs typeface="Calibri"/>
                <a:sym typeface="Calibri"/>
              </a:rPr>
              <a:t>N</a:t>
            </a:r>
            <a:r>
              <a:rPr lang="ru-RU" sz="2000">
                <a:latin typeface="Calibri"/>
                <a:ea typeface="Calibri"/>
                <a:cs typeface="Calibri"/>
                <a:sym typeface="Calibri"/>
              </a:rPr>
              <a:t>:  </a:t>
            </a:r>
            <a:endParaRPr/>
          </a:p>
          <a:p>
            <a:pPr indent="444500" lvl="0" marL="0" rtl="0" algn="ctr">
              <a:spcBef>
                <a:spcPts val="600"/>
              </a:spcBef>
              <a:spcAft>
                <a:spcPts val="0"/>
              </a:spcAft>
              <a:buSzPts val="1600"/>
              <a:buFont typeface="Arial"/>
              <a:buNone/>
            </a:pPr>
            <a:r>
              <a:rPr lang="ru-RU" sz="2000">
                <a:latin typeface="Calibri"/>
                <a:ea typeface="Calibri"/>
                <a:cs typeface="Calibri"/>
                <a:sym typeface="Calibri"/>
              </a:rPr>
              <a:t>переставить их в такой последовательности  			</a:t>
            </a:r>
            <a:r>
              <a:rPr i="1" lang="ru-RU" sz="2000">
                <a:latin typeface="Calibri"/>
                <a:ea typeface="Calibri"/>
                <a:cs typeface="Calibri"/>
                <a:sym typeface="Calibri"/>
              </a:rPr>
              <a:t>а</a:t>
            </a:r>
            <a:r>
              <a:rPr baseline="-25000" i="1" lang="ru-RU" sz="2000">
                <a:latin typeface="Calibri"/>
                <a:ea typeface="Calibri"/>
                <a:cs typeface="Calibri"/>
                <a:sym typeface="Calibri"/>
              </a:rPr>
              <a:t>p</a:t>
            </a:r>
            <a:r>
              <a:rPr baseline="-25000" lang="ru-RU" sz="2000">
                <a:latin typeface="Calibri"/>
                <a:ea typeface="Calibri"/>
                <a:cs typeface="Calibri"/>
                <a:sym typeface="Calibri"/>
              </a:rPr>
              <a:t>1 </a:t>
            </a:r>
            <a:r>
              <a:rPr i="1" lang="ru-RU" sz="2000">
                <a:latin typeface="Calibri"/>
                <a:ea typeface="Calibri"/>
                <a:cs typeface="Calibri"/>
                <a:sym typeface="Calibri"/>
              </a:rPr>
              <a:t>, </a:t>
            </a:r>
            <a:r>
              <a:rPr lang="ru-RU" sz="2000">
                <a:latin typeface="Calibri"/>
                <a:ea typeface="Calibri"/>
                <a:cs typeface="Calibri"/>
                <a:sym typeface="Calibri"/>
              </a:rPr>
              <a:t>..., </a:t>
            </a:r>
            <a:r>
              <a:rPr i="1" lang="ru-RU" sz="2000">
                <a:latin typeface="Calibri"/>
                <a:ea typeface="Calibri"/>
                <a:cs typeface="Calibri"/>
                <a:sym typeface="Calibri"/>
              </a:rPr>
              <a:t>a</a:t>
            </a:r>
            <a:r>
              <a:rPr baseline="-25000" i="1" lang="ru-RU" sz="2000">
                <a:latin typeface="Calibri"/>
                <a:ea typeface="Calibri"/>
                <a:cs typeface="Calibri"/>
                <a:sym typeface="Calibri"/>
              </a:rPr>
              <a:t>pN </a:t>
            </a:r>
            <a:r>
              <a:rPr i="1" lang="ru-RU" sz="2000">
                <a:latin typeface="Calibri"/>
                <a:ea typeface="Calibri"/>
                <a:cs typeface="Calibri"/>
                <a:sym typeface="Calibri"/>
              </a:rPr>
              <a:t>,   </a:t>
            </a:r>
            <a:endParaRPr/>
          </a:p>
          <a:p>
            <a:pPr indent="444500" lvl="0" marL="0" rtl="0" algn="l">
              <a:spcBef>
                <a:spcPts val="600"/>
              </a:spcBef>
              <a:spcAft>
                <a:spcPts val="0"/>
              </a:spcAft>
              <a:buSzPts val="1600"/>
              <a:buFont typeface="Arial"/>
              <a:buNone/>
            </a:pPr>
            <a:r>
              <a:rPr i="1" lang="ru-RU" sz="2000">
                <a:latin typeface="Calibri"/>
                <a:ea typeface="Calibri"/>
                <a:cs typeface="Calibri"/>
                <a:sym typeface="Calibri"/>
              </a:rPr>
              <a:t> </a:t>
            </a:r>
            <a:r>
              <a:rPr lang="ru-RU" sz="2000">
                <a:latin typeface="Calibri"/>
                <a:ea typeface="Calibri"/>
                <a:cs typeface="Calibri"/>
                <a:sym typeface="Calibri"/>
              </a:rPr>
              <a:t>чтобы их ключи расположились в неубывающем порядке  		                                                 </a:t>
            </a:r>
            <a:r>
              <a:rPr i="1" lang="ru-RU" sz="2000">
                <a:latin typeface="Calibri"/>
                <a:ea typeface="Calibri"/>
                <a:cs typeface="Calibri"/>
                <a:sym typeface="Calibri"/>
              </a:rPr>
              <a:t>k</a:t>
            </a:r>
            <a:r>
              <a:rPr baseline="-25000" i="1" lang="ru-RU" sz="2000">
                <a:latin typeface="Calibri"/>
                <a:ea typeface="Calibri"/>
                <a:cs typeface="Calibri"/>
                <a:sym typeface="Calibri"/>
              </a:rPr>
              <a:t>p</a:t>
            </a:r>
            <a:r>
              <a:rPr baseline="-25000" lang="ru-RU" sz="2000">
                <a:latin typeface="Calibri"/>
                <a:ea typeface="Calibri"/>
                <a:cs typeface="Calibri"/>
                <a:sym typeface="Calibri"/>
              </a:rPr>
              <a:t>1</a:t>
            </a:r>
            <a:r>
              <a:rPr i="1" lang="ru-RU" sz="2000">
                <a:latin typeface="Calibri"/>
                <a:ea typeface="Calibri"/>
                <a:cs typeface="Calibri"/>
                <a:sym typeface="Calibri"/>
              </a:rPr>
              <a:t> </a:t>
            </a:r>
            <a:r>
              <a:rPr lang="ru-RU" sz="2000">
                <a:latin typeface="Calibri"/>
                <a:ea typeface="Calibri"/>
                <a:cs typeface="Calibri"/>
                <a:sym typeface="Calibri"/>
              </a:rPr>
              <a:t>&lt; </a:t>
            </a:r>
            <a:r>
              <a:rPr i="1" lang="ru-RU" sz="2000">
                <a:latin typeface="Calibri"/>
                <a:ea typeface="Calibri"/>
                <a:cs typeface="Calibri"/>
                <a:sym typeface="Calibri"/>
              </a:rPr>
              <a:t>k</a:t>
            </a:r>
            <a:r>
              <a:rPr baseline="-25000" i="1" lang="ru-RU" sz="2000">
                <a:latin typeface="Calibri"/>
                <a:ea typeface="Calibri"/>
                <a:cs typeface="Calibri"/>
                <a:sym typeface="Calibri"/>
              </a:rPr>
              <a:t>p</a:t>
            </a:r>
            <a:r>
              <a:rPr baseline="-25000" lang="ru-RU" sz="2000">
                <a:latin typeface="Calibri"/>
                <a:ea typeface="Calibri"/>
                <a:cs typeface="Calibri"/>
                <a:sym typeface="Calibri"/>
              </a:rPr>
              <a:t>2</a:t>
            </a:r>
            <a:r>
              <a:rPr i="1" lang="ru-RU" sz="2000">
                <a:latin typeface="Calibri"/>
                <a:ea typeface="Calibri"/>
                <a:cs typeface="Calibri"/>
                <a:sym typeface="Calibri"/>
              </a:rPr>
              <a:t> </a:t>
            </a:r>
            <a:r>
              <a:rPr lang="ru-RU" sz="2000">
                <a:latin typeface="Calibri"/>
                <a:ea typeface="Calibri"/>
                <a:cs typeface="Calibri"/>
                <a:sym typeface="Calibri"/>
              </a:rPr>
              <a:t>&lt; ... &lt; </a:t>
            </a:r>
            <a:r>
              <a:rPr i="1" lang="ru-RU" sz="2000">
                <a:latin typeface="Calibri"/>
                <a:ea typeface="Calibri"/>
                <a:cs typeface="Calibri"/>
                <a:sym typeface="Calibri"/>
              </a:rPr>
              <a:t>k</a:t>
            </a:r>
            <a:r>
              <a:rPr baseline="-25000" i="1" lang="ru-RU" sz="2000">
                <a:latin typeface="Calibri"/>
                <a:ea typeface="Calibri"/>
                <a:cs typeface="Calibri"/>
                <a:sym typeface="Calibri"/>
              </a:rPr>
              <a:t>pN</a:t>
            </a:r>
            <a:r>
              <a:rPr i="1" lang="ru-RU" sz="2000">
                <a:latin typeface="Calibri"/>
                <a:ea typeface="Calibri"/>
                <a:cs typeface="Calibri"/>
                <a:sym typeface="Calibri"/>
              </a:rPr>
              <a:t>.</a:t>
            </a:r>
            <a:endParaRPr/>
          </a:p>
          <a:p>
            <a:pPr indent="444500" lvl="0" marL="0" rtl="0" algn="just">
              <a:spcBef>
                <a:spcPts val="600"/>
              </a:spcBef>
              <a:spcAft>
                <a:spcPts val="0"/>
              </a:spcAft>
              <a:buSzPts val="1600"/>
              <a:buFont typeface="Arial"/>
              <a:buNone/>
            </a:pPr>
            <a:r>
              <a:rPr lang="ru-RU" sz="2000">
                <a:latin typeface="Calibri"/>
                <a:ea typeface="Calibri"/>
                <a:cs typeface="Calibri"/>
                <a:sym typeface="Calibri"/>
              </a:rPr>
              <a:t> Другими словами, задачей сортировки является преобразование исходной последовательности в последовательность, содержащую те же записи, но в порядке возрастания или убывания значений ключа.</a:t>
            </a:r>
            <a:endParaRPr/>
          </a:p>
          <a:p>
            <a:pPr indent="444500" lvl="0" marL="0" rtl="0" algn="just">
              <a:spcBef>
                <a:spcPts val="600"/>
              </a:spcBef>
              <a:spcAft>
                <a:spcPts val="0"/>
              </a:spcAft>
              <a:buSzPts val="1600"/>
              <a:buFont typeface="Arial"/>
              <a:buNone/>
            </a:pPr>
            <a:r>
              <a:rPr lang="ru-RU" sz="2000">
                <a:latin typeface="Calibri"/>
                <a:ea typeface="Calibri"/>
                <a:cs typeface="Calibri"/>
                <a:sym typeface="Calibri"/>
              </a:rPr>
              <a:t>Чаще всего, при сортировке данных лишь часть их используется в качестве ключа сортировки. </a:t>
            </a:r>
            <a:r>
              <a:rPr b="1" i="1" lang="ru-RU" sz="2000">
                <a:latin typeface="Calibri"/>
                <a:ea typeface="Calibri"/>
                <a:cs typeface="Calibri"/>
                <a:sym typeface="Calibri"/>
              </a:rPr>
              <a:t>Ключ сортировки </a:t>
            </a:r>
            <a:r>
              <a:rPr lang="ru-RU" sz="2000">
                <a:latin typeface="Calibri"/>
                <a:ea typeface="Calibri"/>
                <a:cs typeface="Calibri"/>
                <a:sym typeface="Calibri"/>
              </a:rPr>
              <a:t>– это часть данных, определяющая порядок элементов. Таким образом, ключ участвует в сравнениях, но при обмене элементов происходит перемещение </a:t>
            </a:r>
            <a:r>
              <a:rPr i="1" lang="ru-RU" sz="2000">
                <a:latin typeface="Calibri"/>
                <a:ea typeface="Calibri"/>
                <a:cs typeface="Calibri"/>
                <a:sym typeface="Calibri"/>
              </a:rPr>
              <a:t>всей структуры данных</a:t>
            </a:r>
            <a:r>
              <a:rPr lang="ru-RU" sz="2000">
                <a:latin typeface="Calibri"/>
                <a:ea typeface="Calibri"/>
                <a:cs typeface="Calibri"/>
                <a:sym typeface="Calibri"/>
              </a:rPr>
              <a:t>. Например, в списке почтовой рассылки в качестве ключа может использоваться почтовый индекс, но сортируется весь адрес. </a:t>
            </a:r>
            <a:r>
              <a:rPr i="1" lang="ru-RU" sz="2000">
                <a:latin typeface="Calibri"/>
                <a:ea typeface="Calibri"/>
                <a:cs typeface="Calibri"/>
                <a:sym typeface="Calibri"/>
              </a:rPr>
              <a:t>При решении задач сортировок массивов ключ и данные совпадают</a:t>
            </a:r>
            <a:r>
              <a:rPr lang="ru-RU" sz="2000">
                <a:latin typeface="Calibri"/>
                <a:ea typeface="Calibri"/>
                <a:cs typeface="Calibri"/>
                <a:sym typeface="Calibr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1331640" y="116632"/>
            <a:ext cx="7499350" cy="6540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Пример</a:t>
            </a:r>
            <a:endParaRPr/>
          </a:p>
        </p:txBody>
      </p:sp>
      <p:sp>
        <p:nvSpPr>
          <p:cNvPr id="224" name="Google Shape;224;p32"/>
          <p:cNvSpPr txBox="1"/>
          <p:nvPr>
            <p:ph idx="1" type="body"/>
          </p:nvPr>
        </p:nvSpPr>
        <p:spPr>
          <a:xfrm>
            <a:off x="1043608" y="782295"/>
            <a:ext cx="7992888" cy="5929330"/>
          </a:xfrm>
          <a:prstGeom prst="rect">
            <a:avLst/>
          </a:prstGeom>
          <a:noFill/>
          <a:ln>
            <a:noFill/>
          </a:ln>
        </p:spPr>
        <p:txBody>
          <a:bodyPr anchorCtr="0" anchor="t" bIns="45700" lIns="91425" spcFirstLastPara="1" rIns="91425" wrap="square" tIns="45700">
            <a:noAutofit/>
          </a:bodyPr>
          <a:lstStyle/>
          <a:p>
            <a:pPr indent="-282575" lvl="0" marL="365125" rtl="0" algn="l">
              <a:lnSpc>
                <a:spcPct val="90000"/>
              </a:lnSpc>
              <a:spcBef>
                <a:spcPts val="0"/>
              </a:spcBef>
              <a:spcAft>
                <a:spcPts val="0"/>
              </a:spcAft>
              <a:buSzPts val="1600"/>
              <a:buFont typeface="Arial"/>
              <a:buNone/>
            </a:pPr>
            <a:r>
              <a:rPr lang="ru-RU" sz="2000">
                <a:latin typeface="Calibri"/>
                <a:ea typeface="Calibri"/>
                <a:cs typeface="Calibri"/>
                <a:sym typeface="Calibri"/>
              </a:rPr>
              <a:t>Проиллюстрируем этот метод на той же последовательности </a:t>
            </a:r>
            <a:endParaRPr/>
          </a:p>
          <a:p>
            <a:pPr indent="-282575" lvl="0" marL="365125" rtl="0" algn="l">
              <a:lnSpc>
                <a:spcPct val="90000"/>
              </a:lnSpc>
              <a:spcBef>
                <a:spcPts val="600"/>
              </a:spcBef>
              <a:spcAft>
                <a:spcPts val="0"/>
              </a:spcAft>
              <a:buSzPts val="1600"/>
              <a:buFont typeface="Arial"/>
              <a:buNone/>
            </a:pPr>
            <a:r>
              <a:rPr lang="ru-RU" sz="2000">
                <a:latin typeface="Calibri"/>
                <a:ea typeface="Calibri"/>
                <a:cs typeface="Calibri"/>
                <a:sym typeface="Calibri"/>
              </a:rPr>
              <a:t>		⎪</a:t>
            </a:r>
            <a:r>
              <a:rPr lang="ru-RU" sz="2000">
                <a:solidFill>
                  <a:schemeClr val="accent1"/>
                </a:solidFill>
                <a:latin typeface="Calibri"/>
                <a:ea typeface="Calibri"/>
                <a:cs typeface="Calibri"/>
                <a:sym typeface="Calibri"/>
              </a:rPr>
              <a:t>40</a:t>
            </a:r>
            <a:r>
              <a:rPr lang="ru-RU" sz="2000">
                <a:latin typeface="Calibri"/>
                <a:ea typeface="Calibri"/>
                <a:cs typeface="Calibri"/>
                <a:sym typeface="Calibri"/>
              </a:rPr>
              <a:t>  51  8  38  90  14  </a:t>
            </a:r>
            <a:r>
              <a:rPr lang="ru-RU" sz="2000" u="sng">
                <a:solidFill>
                  <a:srgbClr val="FF0000"/>
                </a:solidFill>
                <a:latin typeface="Calibri"/>
                <a:ea typeface="Calibri"/>
                <a:cs typeface="Calibri"/>
                <a:sym typeface="Calibri"/>
              </a:rPr>
              <a:t>2</a:t>
            </a:r>
            <a:r>
              <a:rPr lang="ru-RU" sz="2000">
                <a:latin typeface="Calibri"/>
                <a:ea typeface="Calibri"/>
                <a:cs typeface="Calibri"/>
                <a:sym typeface="Calibri"/>
              </a:rPr>
              <a:t>  63.</a:t>
            </a:r>
            <a:endParaRPr/>
          </a:p>
          <a:p>
            <a:pPr indent="-282575" lvl="0" marL="365125" rtl="0" algn="l">
              <a:lnSpc>
                <a:spcPct val="90000"/>
              </a:lnSpc>
              <a:spcBef>
                <a:spcPts val="600"/>
              </a:spcBef>
              <a:spcAft>
                <a:spcPts val="0"/>
              </a:spcAft>
              <a:buSzPts val="1600"/>
              <a:buFont typeface="Arial"/>
              <a:buNone/>
            </a:pPr>
            <a:r>
              <a:rPr lang="ru-RU" sz="2000">
                <a:latin typeface="Calibri"/>
                <a:ea typeface="Calibri"/>
                <a:cs typeface="Calibri"/>
                <a:sym typeface="Calibri"/>
              </a:rPr>
              <a:t>На первом шаге находим наименьший элемент 2, обмениваем его с первым элементом 40 и перемещаем в готовую последовательность:</a:t>
            </a:r>
            <a:endParaRPr/>
          </a:p>
          <a:p>
            <a:pPr indent="-282575" lvl="0" marL="365125" rtl="0" algn="l">
              <a:lnSpc>
                <a:spcPct val="90000"/>
              </a:lnSpc>
              <a:spcBef>
                <a:spcPts val="600"/>
              </a:spcBef>
              <a:spcAft>
                <a:spcPts val="0"/>
              </a:spcAft>
              <a:buSzPts val="1600"/>
              <a:buFont typeface="Arial"/>
              <a:buNone/>
            </a:pPr>
            <a:r>
              <a:rPr lang="ru-RU" sz="2000">
                <a:latin typeface="Calibri"/>
                <a:ea typeface="Calibri"/>
                <a:cs typeface="Calibri"/>
                <a:sym typeface="Calibri"/>
              </a:rPr>
              <a:t> 	  2  ⎪  </a:t>
            </a:r>
            <a:r>
              <a:rPr lang="ru-RU" sz="2000">
                <a:solidFill>
                  <a:schemeClr val="accent1"/>
                </a:solidFill>
                <a:latin typeface="Calibri"/>
                <a:ea typeface="Calibri"/>
                <a:cs typeface="Calibri"/>
                <a:sym typeface="Calibri"/>
              </a:rPr>
              <a:t>51</a:t>
            </a:r>
            <a:r>
              <a:rPr lang="ru-RU" sz="2000">
                <a:latin typeface="Calibri"/>
                <a:ea typeface="Calibri"/>
                <a:cs typeface="Calibri"/>
                <a:sym typeface="Calibri"/>
              </a:rPr>
              <a:t>  </a:t>
            </a:r>
            <a:r>
              <a:rPr lang="ru-RU" sz="2000" u="sng">
                <a:solidFill>
                  <a:srgbClr val="FF0000"/>
                </a:solidFill>
                <a:latin typeface="Calibri"/>
                <a:ea typeface="Calibri"/>
                <a:cs typeface="Calibri"/>
                <a:sym typeface="Calibri"/>
              </a:rPr>
              <a:t>8 </a:t>
            </a:r>
            <a:r>
              <a:rPr lang="ru-RU" sz="2000">
                <a:latin typeface="Calibri"/>
                <a:ea typeface="Calibri"/>
                <a:cs typeface="Calibri"/>
                <a:sym typeface="Calibri"/>
              </a:rPr>
              <a:t> 38  90  14  40  63</a:t>
            </a:r>
            <a:endParaRPr/>
          </a:p>
          <a:p>
            <a:pPr indent="-282575" lvl="0" marL="365125" rtl="0" algn="l">
              <a:lnSpc>
                <a:spcPct val="90000"/>
              </a:lnSpc>
              <a:spcBef>
                <a:spcPts val="600"/>
              </a:spcBef>
              <a:spcAft>
                <a:spcPts val="0"/>
              </a:spcAft>
              <a:buSzPts val="1600"/>
              <a:buFont typeface="Arial"/>
              <a:buNone/>
            </a:pPr>
            <a:r>
              <a:rPr lang="ru-RU" sz="2000">
                <a:latin typeface="Calibri"/>
                <a:ea typeface="Calibri"/>
                <a:cs typeface="Calibri"/>
                <a:sym typeface="Calibri"/>
              </a:rPr>
              <a:t>	  2  8  ⎪  </a:t>
            </a:r>
            <a:r>
              <a:rPr lang="ru-RU" sz="2000">
                <a:solidFill>
                  <a:schemeClr val="accent1"/>
                </a:solidFill>
                <a:latin typeface="Calibri"/>
                <a:ea typeface="Calibri"/>
                <a:cs typeface="Calibri"/>
                <a:sym typeface="Calibri"/>
              </a:rPr>
              <a:t>51</a:t>
            </a:r>
            <a:r>
              <a:rPr lang="ru-RU" sz="2000">
                <a:latin typeface="Calibri"/>
                <a:ea typeface="Calibri"/>
                <a:cs typeface="Calibri"/>
                <a:sym typeface="Calibri"/>
              </a:rPr>
              <a:t>  38  90  </a:t>
            </a:r>
            <a:r>
              <a:rPr lang="ru-RU" sz="2000" u="sng">
                <a:solidFill>
                  <a:srgbClr val="FF0000"/>
                </a:solidFill>
                <a:latin typeface="Calibri"/>
                <a:ea typeface="Calibri"/>
                <a:cs typeface="Calibri"/>
                <a:sym typeface="Calibri"/>
              </a:rPr>
              <a:t>14</a:t>
            </a:r>
            <a:r>
              <a:rPr lang="ru-RU" sz="2000">
                <a:latin typeface="Calibri"/>
                <a:ea typeface="Calibri"/>
                <a:cs typeface="Calibri"/>
                <a:sym typeface="Calibri"/>
              </a:rPr>
              <a:t>  40  63</a:t>
            </a:r>
            <a:endParaRPr/>
          </a:p>
          <a:p>
            <a:pPr indent="-282575" lvl="0" marL="365125" rtl="0" algn="l">
              <a:lnSpc>
                <a:spcPct val="90000"/>
              </a:lnSpc>
              <a:spcBef>
                <a:spcPts val="600"/>
              </a:spcBef>
              <a:spcAft>
                <a:spcPts val="0"/>
              </a:spcAft>
              <a:buSzPts val="1600"/>
              <a:buFont typeface="Arial"/>
              <a:buNone/>
            </a:pPr>
            <a:r>
              <a:rPr lang="ru-RU" sz="2000">
                <a:latin typeface="Calibri"/>
                <a:ea typeface="Calibri"/>
                <a:cs typeface="Calibri"/>
                <a:sym typeface="Calibri"/>
              </a:rPr>
              <a:t>       2  8  14  ⎪  </a:t>
            </a:r>
            <a:r>
              <a:rPr lang="ru-RU" sz="2000" u="sng">
                <a:solidFill>
                  <a:srgbClr val="FF0000"/>
                </a:solidFill>
                <a:latin typeface="Calibri"/>
                <a:ea typeface="Calibri"/>
                <a:cs typeface="Calibri"/>
                <a:sym typeface="Calibri"/>
              </a:rPr>
              <a:t>38</a:t>
            </a:r>
            <a:r>
              <a:rPr lang="ru-RU" sz="2000">
                <a:latin typeface="Calibri"/>
                <a:ea typeface="Calibri"/>
                <a:cs typeface="Calibri"/>
                <a:sym typeface="Calibri"/>
              </a:rPr>
              <a:t>  90  51  40  63</a:t>
            </a:r>
            <a:endParaRPr/>
          </a:p>
          <a:p>
            <a:pPr indent="-282575" lvl="0" marL="365125" rtl="0" algn="l">
              <a:lnSpc>
                <a:spcPct val="90000"/>
              </a:lnSpc>
              <a:spcBef>
                <a:spcPts val="600"/>
              </a:spcBef>
              <a:spcAft>
                <a:spcPts val="0"/>
              </a:spcAft>
              <a:buSzPts val="1600"/>
              <a:buFont typeface="Arial"/>
              <a:buNone/>
            </a:pPr>
            <a:r>
              <a:rPr lang="ru-RU" sz="2000">
                <a:latin typeface="Calibri"/>
                <a:ea typeface="Calibri"/>
                <a:cs typeface="Calibri"/>
                <a:sym typeface="Calibri"/>
              </a:rPr>
              <a:t>       2  8  14  38  ⎪  </a:t>
            </a:r>
            <a:r>
              <a:rPr lang="ru-RU" sz="2000">
                <a:solidFill>
                  <a:schemeClr val="accent1"/>
                </a:solidFill>
                <a:latin typeface="Calibri"/>
                <a:ea typeface="Calibri"/>
                <a:cs typeface="Calibri"/>
                <a:sym typeface="Calibri"/>
              </a:rPr>
              <a:t>90</a:t>
            </a:r>
            <a:r>
              <a:rPr lang="ru-RU" sz="2000">
                <a:latin typeface="Calibri"/>
                <a:ea typeface="Calibri"/>
                <a:cs typeface="Calibri"/>
                <a:sym typeface="Calibri"/>
              </a:rPr>
              <a:t>  51  </a:t>
            </a:r>
            <a:r>
              <a:rPr lang="ru-RU" sz="2000" u="sng">
                <a:solidFill>
                  <a:srgbClr val="FF0000"/>
                </a:solidFill>
                <a:latin typeface="Calibri"/>
                <a:ea typeface="Calibri"/>
                <a:cs typeface="Calibri"/>
                <a:sym typeface="Calibri"/>
              </a:rPr>
              <a:t>40</a:t>
            </a:r>
            <a:r>
              <a:rPr lang="ru-RU" sz="2000">
                <a:latin typeface="Calibri"/>
                <a:ea typeface="Calibri"/>
                <a:cs typeface="Calibri"/>
                <a:sym typeface="Calibri"/>
              </a:rPr>
              <a:t>  63</a:t>
            </a:r>
            <a:endParaRPr/>
          </a:p>
          <a:p>
            <a:pPr indent="-282575" lvl="0" marL="365125" rtl="0" algn="l">
              <a:lnSpc>
                <a:spcPct val="90000"/>
              </a:lnSpc>
              <a:spcBef>
                <a:spcPts val="600"/>
              </a:spcBef>
              <a:spcAft>
                <a:spcPts val="0"/>
              </a:spcAft>
              <a:buSzPts val="1600"/>
              <a:buFont typeface="Arial"/>
              <a:buNone/>
            </a:pPr>
            <a:r>
              <a:rPr lang="ru-RU" sz="2000">
                <a:latin typeface="Calibri"/>
                <a:ea typeface="Calibri"/>
                <a:cs typeface="Calibri"/>
                <a:sym typeface="Calibri"/>
              </a:rPr>
              <a:t>       2  8  14  38   40 ⎪  </a:t>
            </a:r>
            <a:r>
              <a:rPr lang="ru-RU" sz="2000" u="sng">
                <a:solidFill>
                  <a:srgbClr val="FF0000"/>
                </a:solidFill>
                <a:latin typeface="Calibri"/>
                <a:ea typeface="Calibri"/>
                <a:cs typeface="Calibri"/>
                <a:sym typeface="Calibri"/>
              </a:rPr>
              <a:t>51</a:t>
            </a:r>
            <a:r>
              <a:rPr lang="ru-RU" sz="2000">
                <a:solidFill>
                  <a:srgbClr val="FF0000"/>
                </a:solidFill>
                <a:latin typeface="Calibri"/>
                <a:ea typeface="Calibri"/>
                <a:cs typeface="Calibri"/>
                <a:sym typeface="Calibri"/>
              </a:rPr>
              <a:t> </a:t>
            </a:r>
            <a:r>
              <a:rPr lang="ru-RU" sz="2000">
                <a:latin typeface="Calibri"/>
                <a:ea typeface="Calibri"/>
                <a:cs typeface="Calibri"/>
                <a:sym typeface="Calibri"/>
              </a:rPr>
              <a:t> 90  63</a:t>
            </a:r>
            <a:endParaRPr/>
          </a:p>
          <a:p>
            <a:pPr indent="-282575" lvl="0" marL="365125" rtl="0" algn="l">
              <a:lnSpc>
                <a:spcPct val="90000"/>
              </a:lnSpc>
              <a:spcBef>
                <a:spcPts val="600"/>
              </a:spcBef>
              <a:spcAft>
                <a:spcPts val="0"/>
              </a:spcAft>
              <a:buSzPts val="1600"/>
              <a:buFont typeface="Arial"/>
              <a:buNone/>
            </a:pPr>
            <a:r>
              <a:rPr lang="ru-RU" sz="2000">
                <a:latin typeface="Calibri"/>
                <a:ea typeface="Calibri"/>
                <a:cs typeface="Calibri"/>
                <a:sym typeface="Calibri"/>
              </a:rPr>
              <a:t>	  2  8  14  38   40  51 ⎪  </a:t>
            </a:r>
            <a:r>
              <a:rPr lang="ru-RU" sz="2000">
                <a:solidFill>
                  <a:schemeClr val="accent1"/>
                </a:solidFill>
                <a:latin typeface="Calibri"/>
                <a:ea typeface="Calibri"/>
                <a:cs typeface="Calibri"/>
                <a:sym typeface="Calibri"/>
              </a:rPr>
              <a:t>90</a:t>
            </a:r>
            <a:r>
              <a:rPr lang="ru-RU" sz="2000">
                <a:latin typeface="Calibri"/>
                <a:ea typeface="Calibri"/>
                <a:cs typeface="Calibri"/>
                <a:sym typeface="Calibri"/>
              </a:rPr>
              <a:t>  </a:t>
            </a:r>
            <a:r>
              <a:rPr lang="ru-RU" sz="2000" u="sng">
                <a:solidFill>
                  <a:srgbClr val="FF0000"/>
                </a:solidFill>
                <a:latin typeface="Calibri"/>
                <a:ea typeface="Calibri"/>
                <a:cs typeface="Calibri"/>
                <a:sym typeface="Calibri"/>
              </a:rPr>
              <a:t>63</a:t>
            </a:r>
            <a:endParaRPr/>
          </a:p>
          <a:p>
            <a:pPr indent="-282575" lvl="0" marL="365125" rtl="0" algn="l">
              <a:lnSpc>
                <a:spcPct val="90000"/>
              </a:lnSpc>
              <a:spcBef>
                <a:spcPts val="600"/>
              </a:spcBef>
              <a:spcAft>
                <a:spcPts val="0"/>
              </a:spcAft>
              <a:buSzPts val="1600"/>
              <a:buFont typeface="Arial"/>
              <a:buNone/>
            </a:pPr>
            <a:r>
              <a:rPr lang="ru-RU" sz="2000">
                <a:latin typeface="Calibri"/>
                <a:ea typeface="Calibri"/>
                <a:cs typeface="Calibri"/>
                <a:sym typeface="Calibri"/>
              </a:rPr>
              <a:t>       2  8  14  38   40  51  63 ⎪  </a:t>
            </a:r>
            <a:r>
              <a:rPr lang="ru-RU" sz="2000" u="sng">
                <a:solidFill>
                  <a:srgbClr val="FF0000"/>
                </a:solidFill>
                <a:latin typeface="Calibri"/>
                <a:ea typeface="Calibri"/>
                <a:cs typeface="Calibri"/>
                <a:sym typeface="Calibri"/>
              </a:rPr>
              <a:t>90</a:t>
            </a:r>
            <a:endParaRPr/>
          </a:p>
          <a:p>
            <a:pPr indent="541338" lvl="0" marL="0" rtl="0" algn="just">
              <a:lnSpc>
                <a:spcPct val="90000"/>
              </a:lnSpc>
              <a:spcBef>
                <a:spcPts val="600"/>
              </a:spcBef>
              <a:spcAft>
                <a:spcPts val="0"/>
              </a:spcAft>
              <a:buSzPts val="1600"/>
              <a:buNone/>
            </a:pPr>
            <a:r>
              <a:rPr lang="ru-RU" sz="2000">
                <a:latin typeface="Calibri"/>
                <a:ea typeface="Calibri"/>
                <a:cs typeface="Calibri"/>
                <a:sym typeface="Calibri"/>
              </a:rPr>
              <a:t> </a:t>
            </a:r>
            <a:endParaRPr/>
          </a:p>
          <a:p>
            <a:pPr indent="541338" lvl="0" marL="0" rtl="0" algn="just">
              <a:lnSpc>
                <a:spcPct val="90000"/>
              </a:lnSpc>
              <a:spcBef>
                <a:spcPts val="600"/>
              </a:spcBef>
              <a:spcAft>
                <a:spcPts val="0"/>
              </a:spcAft>
              <a:buSzPts val="1600"/>
              <a:buNone/>
            </a:pPr>
            <a:r>
              <a:rPr lang="ru-RU" sz="2000">
                <a:latin typeface="Calibri"/>
                <a:ea typeface="Calibri"/>
                <a:cs typeface="Calibri"/>
                <a:sym typeface="Calibri"/>
              </a:rPr>
              <a:t>Каждый раз, при данной сортировке из массива выбирается элемент с наименьшим значением и обменивается с первым элементом. Затем из оставшихся n - 1 элементов снова выбирается элемент с наименьшим ключом и обменивается со вторым элементом (фактически - первым из массива длинной n - 1 ), и т.д.</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1060902" y="20016"/>
            <a:ext cx="7499350" cy="58259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Обсуждение</a:t>
            </a:r>
            <a:endParaRPr/>
          </a:p>
        </p:txBody>
      </p:sp>
      <p:sp>
        <p:nvSpPr>
          <p:cNvPr id="230" name="Google Shape;230;p33"/>
          <p:cNvSpPr txBox="1"/>
          <p:nvPr>
            <p:ph idx="1" type="body"/>
          </p:nvPr>
        </p:nvSpPr>
        <p:spPr>
          <a:xfrm>
            <a:off x="1049596" y="762901"/>
            <a:ext cx="7890842" cy="6132225"/>
          </a:xfrm>
          <a:prstGeom prst="rect">
            <a:avLst/>
          </a:prstGeom>
          <a:noFill/>
          <a:ln>
            <a:noFill/>
          </a:ln>
        </p:spPr>
        <p:txBody>
          <a:bodyPr anchorCtr="0" anchor="t" bIns="45700" lIns="91425" spcFirstLastPara="1" rIns="91425" wrap="square" tIns="45700">
            <a:noAutofit/>
          </a:bodyPr>
          <a:lstStyle/>
          <a:p>
            <a:pPr indent="541338" lvl="0" marL="0" rtl="0" algn="just">
              <a:lnSpc>
                <a:spcPct val="90000"/>
              </a:lnSpc>
              <a:spcBef>
                <a:spcPts val="0"/>
              </a:spcBef>
              <a:spcAft>
                <a:spcPts val="0"/>
              </a:spcAft>
              <a:buSzPts val="1760"/>
              <a:buNone/>
            </a:pPr>
            <a:r>
              <a:rPr lang="ru-RU" sz="2200">
                <a:latin typeface="Calibri"/>
                <a:ea typeface="Calibri"/>
                <a:cs typeface="Calibri"/>
                <a:sym typeface="Calibri"/>
              </a:rPr>
              <a:t>Может показаться, что сортировки выбором и сортировки вставками — это суть одно и то же, общий класс алгоритмов. Ну, или сортировки вставками — разновидность сортировок выбором. Или сортировки выбором — частный случай сортировок вставками. И там и там мы по очереди из неотсортированной части массива извлекаем элементы и перенаправляем их в отсортированную область.</a:t>
            </a:r>
            <a:endParaRPr/>
          </a:p>
          <a:p>
            <a:pPr indent="541338" lvl="0" marL="0" rtl="0" algn="just">
              <a:lnSpc>
                <a:spcPct val="90000"/>
              </a:lnSpc>
              <a:spcBef>
                <a:spcPts val="600"/>
              </a:spcBef>
              <a:spcAft>
                <a:spcPts val="0"/>
              </a:spcAft>
              <a:buSzPts val="1760"/>
              <a:buNone/>
            </a:pPr>
            <a:r>
              <a:rPr lang="ru-RU" sz="2200">
                <a:latin typeface="Calibri"/>
                <a:ea typeface="Calibri"/>
                <a:cs typeface="Calibri"/>
                <a:sym typeface="Calibri"/>
              </a:rPr>
              <a:t>Главное отличие: в сортировке вставками мы извлекаем из неотсортированной части массива любой элемент и вставляем его на своё место в отсортированной части. </a:t>
            </a:r>
            <a:endParaRPr/>
          </a:p>
          <a:p>
            <a:pPr indent="541338" lvl="0" marL="0" rtl="0" algn="just">
              <a:lnSpc>
                <a:spcPct val="90000"/>
              </a:lnSpc>
              <a:spcBef>
                <a:spcPts val="600"/>
              </a:spcBef>
              <a:spcAft>
                <a:spcPts val="0"/>
              </a:spcAft>
              <a:buSzPts val="1760"/>
              <a:buNone/>
            </a:pPr>
            <a:r>
              <a:rPr lang="ru-RU" sz="2200">
                <a:latin typeface="Calibri"/>
                <a:ea typeface="Calibri"/>
                <a:cs typeface="Calibri"/>
                <a:sym typeface="Calibri"/>
              </a:rPr>
              <a:t>В сортировке выбором мы целенаправленно ищем максимальный элемент (или минимальный), которым дополняем отсортированную часть массива. Во вставках мы ищем куда вставить очередной элемент, а в выборе — мы заранее уже знаем в какое место поставим, но при этом требуется найти элемент, этому месту соответствующий.</a:t>
            </a:r>
            <a:endParaRPr/>
          </a:p>
          <a:p>
            <a:pPr indent="541338" lvl="0" marL="0" rtl="0" algn="just">
              <a:lnSpc>
                <a:spcPct val="90000"/>
              </a:lnSpc>
              <a:spcBef>
                <a:spcPts val="600"/>
              </a:spcBef>
              <a:spcAft>
                <a:spcPts val="0"/>
              </a:spcAft>
              <a:buSzPts val="1760"/>
              <a:buNone/>
            </a:pPr>
            <a:r>
              <a:rPr lang="ru-RU" sz="2200">
                <a:latin typeface="Calibri"/>
                <a:ea typeface="Calibri"/>
                <a:cs typeface="Calibri"/>
                <a:sym typeface="Calibri"/>
              </a:rPr>
              <a:t>Это делает оба класса алгоритмов совершенно отличными друг от друга по своей сути и применяемым методам.</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1060902" y="20016"/>
            <a:ext cx="7499350" cy="58259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Обсуждение</a:t>
            </a:r>
            <a:endParaRPr/>
          </a:p>
        </p:txBody>
      </p:sp>
      <p:sp>
        <p:nvSpPr>
          <p:cNvPr id="236" name="Google Shape;236;p34"/>
          <p:cNvSpPr txBox="1"/>
          <p:nvPr>
            <p:ph idx="1" type="body"/>
          </p:nvPr>
        </p:nvSpPr>
        <p:spPr>
          <a:xfrm>
            <a:off x="1028981" y="609142"/>
            <a:ext cx="7890842" cy="6132225"/>
          </a:xfrm>
          <a:prstGeom prst="rect">
            <a:avLst/>
          </a:prstGeom>
          <a:noFill/>
          <a:ln>
            <a:noFill/>
          </a:ln>
        </p:spPr>
        <p:txBody>
          <a:bodyPr anchorCtr="0" anchor="t" bIns="45700" lIns="91425" spcFirstLastPara="1" rIns="91425" wrap="square" tIns="45700">
            <a:noAutofit/>
          </a:bodyPr>
          <a:lstStyle/>
          <a:p>
            <a:pPr indent="541338" lvl="0" marL="0" rtl="0" algn="just">
              <a:lnSpc>
                <a:spcPct val="90000"/>
              </a:lnSpc>
              <a:spcBef>
                <a:spcPts val="0"/>
              </a:spcBef>
              <a:spcAft>
                <a:spcPts val="0"/>
              </a:spcAft>
              <a:buSzPts val="1760"/>
              <a:buNone/>
            </a:pPr>
            <a:r>
              <a:rPr lang="ru-RU" sz="2200">
                <a:latin typeface="Calibri"/>
                <a:ea typeface="Calibri"/>
                <a:cs typeface="Calibri"/>
                <a:sym typeface="Calibri"/>
              </a:rPr>
              <a:t>При сортировке простым выбором рассматриваются все элементы входной последовательности и для фиксированного места из нее выбирается наименьший элемент. </a:t>
            </a:r>
            <a:endParaRPr/>
          </a:p>
          <a:p>
            <a:pPr indent="541338" lvl="0" marL="0" rtl="0" algn="just">
              <a:lnSpc>
                <a:spcPct val="90000"/>
              </a:lnSpc>
              <a:spcBef>
                <a:spcPts val="600"/>
              </a:spcBef>
              <a:spcAft>
                <a:spcPts val="0"/>
              </a:spcAft>
              <a:buSzPts val="1760"/>
              <a:buNone/>
            </a:pPr>
            <a:r>
              <a:rPr lang="ru-RU" sz="2200">
                <a:latin typeface="Calibri"/>
                <a:ea typeface="Calibri"/>
                <a:cs typeface="Calibri"/>
                <a:sym typeface="Calibri"/>
              </a:rPr>
              <a:t>При этом не возникает необходимости "сдвига" участка массива, поскольку выбранный элемент вставляется всегда в конец готовой последовательности. Вытесняемый же элемент достаточно переставить на освободившееся место в несортированной входной части.</a:t>
            </a:r>
            <a:endParaRPr/>
          </a:p>
          <a:p>
            <a:pPr indent="541338" lvl="0" marL="0" rtl="0" algn="just">
              <a:lnSpc>
                <a:spcPct val="90000"/>
              </a:lnSpc>
              <a:spcBef>
                <a:spcPts val="600"/>
              </a:spcBef>
              <a:spcAft>
                <a:spcPts val="0"/>
              </a:spcAft>
              <a:buSzPts val="1760"/>
              <a:buNone/>
            </a:pPr>
            <a:r>
              <a:rPr lang="ru-RU" sz="2200">
                <a:latin typeface="Calibri"/>
                <a:ea typeface="Calibri"/>
                <a:cs typeface="Calibri"/>
                <a:sym typeface="Calibri"/>
              </a:rPr>
              <a:t>Поскольку внешний цикл выполняется n-1 раз, а внутренний – в среднем n/2 раз. Следовательно, сортировка методом простого выбора требует С = (N - 1) + (N - 2) +  ...  + 1 = N∙(N - 1)/2 сравнений.</a:t>
            </a:r>
            <a:endParaRPr/>
          </a:p>
          <a:p>
            <a:pPr indent="541338" lvl="0" marL="0" rtl="0" algn="just">
              <a:lnSpc>
                <a:spcPct val="90000"/>
              </a:lnSpc>
              <a:spcBef>
                <a:spcPts val="600"/>
              </a:spcBef>
              <a:spcAft>
                <a:spcPts val="0"/>
              </a:spcAft>
              <a:buSzPts val="1760"/>
              <a:buNone/>
            </a:pPr>
            <a:r>
              <a:rPr lang="ru-RU" sz="2200">
                <a:latin typeface="Calibri"/>
                <a:ea typeface="Calibri"/>
                <a:cs typeface="Calibri"/>
                <a:sym typeface="Calibri"/>
              </a:rPr>
              <a:t>Таким образом, это алгоритм порядка n^2, из-за чего он считается слишком медленным для сортировки большого количества элементов. Несмотря на то, что количество сравнений в пузырьковой сортировке и сортировке простым выбором одинаковое, в последней количество обменов в среднем случае намного меньше, чем в пузырьковой сортировке.</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1060902" y="20016"/>
            <a:ext cx="7499350" cy="58259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Обсуждение</a:t>
            </a:r>
            <a:endParaRPr/>
          </a:p>
        </p:txBody>
      </p:sp>
      <p:sp>
        <p:nvSpPr>
          <p:cNvPr id="242" name="Google Shape;242;p35"/>
          <p:cNvSpPr txBox="1"/>
          <p:nvPr>
            <p:ph idx="1" type="body"/>
          </p:nvPr>
        </p:nvSpPr>
        <p:spPr>
          <a:xfrm>
            <a:off x="1028981" y="609142"/>
            <a:ext cx="7890842" cy="6132225"/>
          </a:xfrm>
          <a:prstGeom prst="rect">
            <a:avLst/>
          </a:prstGeom>
          <a:noFill/>
          <a:ln>
            <a:noFill/>
          </a:ln>
        </p:spPr>
        <p:txBody>
          <a:bodyPr anchorCtr="0" anchor="t" bIns="45700" lIns="91425" spcFirstLastPara="1" rIns="91425" wrap="square" tIns="45700">
            <a:noAutofit/>
          </a:bodyPr>
          <a:lstStyle/>
          <a:p>
            <a:pPr indent="541338" lvl="0" marL="0" rtl="0" algn="just">
              <a:spcBef>
                <a:spcPts val="0"/>
              </a:spcBef>
              <a:spcAft>
                <a:spcPts val="0"/>
              </a:spcAft>
              <a:buSzPts val="1920"/>
              <a:buNone/>
            </a:pPr>
            <a:r>
              <a:rPr lang="ru-RU" sz="2400">
                <a:latin typeface="Calibri"/>
                <a:ea typeface="Calibri"/>
                <a:cs typeface="Calibri"/>
                <a:sym typeface="Calibri"/>
              </a:rPr>
              <a:t>Развитием данного метода является </a:t>
            </a:r>
            <a:r>
              <a:rPr b="1" lang="ru-RU" sz="2400">
                <a:latin typeface="Calibri"/>
                <a:ea typeface="Calibri"/>
                <a:cs typeface="Calibri"/>
                <a:sym typeface="Calibri"/>
              </a:rPr>
              <a:t>Двухсторонняя сортировка выбором</a:t>
            </a:r>
            <a:r>
              <a:rPr lang="ru-RU" sz="2400">
                <a:latin typeface="Calibri"/>
                <a:ea typeface="Calibri"/>
                <a:cs typeface="Calibri"/>
                <a:sym typeface="Calibri"/>
              </a:rPr>
              <a:t>.</a:t>
            </a:r>
            <a:endParaRPr/>
          </a:p>
          <a:p>
            <a:pPr indent="541338" lvl="0" marL="0" rtl="0" algn="just">
              <a:spcBef>
                <a:spcPts val="600"/>
              </a:spcBef>
              <a:spcAft>
                <a:spcPts val="0"/>
              </a:spcAft>
              <a:buSzPts val="1920"/>
              <a:buNone/>
            </a:pPr>
            <a:r>
              <a:rPr lang="ru-RU" sz="2400">
                <a:latin typeface="Calibri"/>
                <a:ea typeface="Calibri"/>
                <a:cs typeface="Calibri"/>
                <a:sym typeface="Calibri"/>
              </a:rPr>
              <a:t>Проходя по неотсортированной части массива, мы кроме максимума также попутно находим и минимум. Минимум ставим на первое место, максимум на последнее. Таким образом, неотсортированная часть при каждой итерации уменьшается сразу на два элемента.</a:t>
            </a:r>
            <a:endParaRPr/>
          </a:p>
          <a:p>
            <a:pPr indent="541338" lvl="0" marL="0" rtl="0" algn="just">
              <a:spcBef>
                <a:spcPts val="600"/>
              </a:spcBef>
              <a:spcAft>
                <a:spcPts val="0"/>
              </a:spcAft>
              <a:buSzPts val="1920"/>
              <a:buNone/>
            </a:pPr>
            <a:r>
              <a:t/>
            </a:r>
            <a:endParaRPr sz="2400">
              <a:latin typeface="Calibri"/>
              <a:ea typeface="Calibri"/>
              <a:cs typeface="Calibri"/>
              <a:sym typeface="Calibri"/>
            </a:endParaRPr>
          </a:p>
          <a:p>
            <a:pPr indent="541338" lvl="0" marL="0" rtl="0" algn="just">
              <a:spcBef>
                <a:spcPts val="600"/>
              </a:spcBef>
              <a:spcAft>
                <a:spcPts val="0"/>
              </a:spcAft>
              <a:buSzPts val="1920"/>
              <a:buNone/>
            </a:pPr>
            <a:r>
              <a:rPr lang="ru-RU" sz="2400">
                <a:latin typeface="Calibri"/>
                <a:ea typeface="Calibri"/>
                <a:cs typeface="Calibri"/>
                <a:sym typeface="Calibri"/>
              </a:rPr>
              <a:t>На первый взгляд кажется, что это ускоряет алгоритм в 2 раза — после каждого прохода неотсортированный подмассив уменьшается не с одной, а сразу с двух сторон. Но при этом в 2 раза увеличилось количество сравнений, а число перестановок осталось неизменным. Двойной выбор лишь незначительно увеличивает скорость алгоритма, а на некоторых языках даже почему-то работает медленнее.</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1435100" y="274638"/>
            <a:ext cx="7499350" cy="58259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Алгоритм</a:t>
            </a:r>
            <a:endParaRPr/>
          </a:p>
        </p:txBody>
      </p:sp>
      <p:sp>
        <p:nvSpPr>
          <p:cNvPr id="248" name="Google Shape;248;p36"/>
          <p:cNvSpPr txBox="1"/>
          <p:nvPr>
            <p:ph idx="1" type="body"/>
          </p:nvPr>
        </p:nvSpPr>
        <p:spPr>
          <a:xfrm>
            <a:off x="1142976" y="1000108"/>
            <a:ext cx="8001024" cy="571504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600"/>
              <a:buNone/>
            </a:pPr>
            <a:r>
              <a:rPr lang="ru-RU" sz="2000">
                <a:latin typeface="Calibri"/>
                <a:ea typeface="Calibri"/>
                <a:cs typeface="Calibri"/>
                <a:sym typeface="Calibri"/>
              </a:rPr>
              <a:t>Условно разделить массив А на отсортированную и несортированную части. Сначала весь массив — это несортированная часть. </a:t>
            </a:r>
            <a:endParaRPr/>
          </a:p>
          <a:p>
            <a:pPr indent="-282575" lvl="0" marL="365125" rtl="0" algn="l">
              <a:spcBef>
                <a:spcPts val="600"/>
              </a:spcBef>
              <a:spcAft>
                <a:spcPts val="0"/>
              </a:spcAft>
              <a:buSzPts val="1600"/>
              <a:buNone/>
            </a:pPr>
            <a:r>
              <a:rPr b="1" lang="ru-RU" sz="2000">
                <a:latin typeface="Calibri"/>
                <a:ea typeface="Calibri"/>
                <a:cs typeface="Calibri"/>
                <a:sym typeface="Calibri"/>
              </a:rPr>
              <a:t>цикл по</a:t>
            </a:r>
            <a:r>
              <a:rPr lang="ru-RU" sz="2000">
                <a:latin typeface="Calibri"/>
                <a:ea typeface="Calibri"/>
                <a:cs typeface="Calibri"/>
                <a:sym typeface="Calibri"/>
              </a:rPr>
              <a:t> i </a:t>
            </a:r>
            <a:r>
              <a:rPr b="1" lang="ru-RU" sz="2000">
                <a:latin typeface="Calibri"/>
                <a:ea typeface="Calibri"/>
                <a:cs typeface="Calibri"/>
                <a:sym typeface="Calibri"/>
              </a:rPr>
              <a:t>от</a:t>
            </a:r>
            <a:r>
              <a:rPr lang="ru-RU" sz="2000">
                <a:latin typeface="Calibri"/>
                <a:ea typeface="Calibri"/>
                <a:cs typeface="Calibri"/>
                <a:sym typeface="Calibri"/>
              </a:rPr>
              <a:t> 1 </a:t>
            </a:r>
            <a:r>
              <a:rPr b="1" lang="ru-RU" sz="2000">
                <a:latin typeface="Calibri"/>
                <a:ea typeface="Calibri"/>
                <a:cs typeface="Calibri"/>
                <a:sym typeface="Calibri"/>
              </a:rPr>
              <a:t>до</a:t>
            </a:r>
            <a:r>
              <a:rPr lang="ru-RU" sz="2000">
                <a:latin typeface="Calibri"/>
                <a:ea typeface="Calibri"/>
                <a:cs typeface="Calibri"/>
                <a:sym typeface="Calibri"/>
              </a:rPr>
              <a:t> N–1 </a:t>
            </a:r>
            <a:r>
              <a:rPr b="1" lang="ru-RU" sz="2000">
                <a:latin typeface="Calibri"/>
                <a:ea typeface="Calibri"/>
                <a:cs typeface="Calibri"/>
                <a:sym typeface="Calibri"/>
              </a:rPr>
              <a:t>с шагом</a:t>
            </a:r>
            <a:r>
              <a:rPr lang="ru-RU" sz="2000">
                <a:latin typeface="Calibri"/>
                <a:ea typeface="Calibri"/>
                <a:cs typeface="Calibri"/>
                <a:sym typeface="Calibri"/>
              </a:rPr>
              <a:t> 1 </a:t>
            </a:r>
            <a:r>
              <a:rPr b="1" lang="ru-RU" sz="2000">
                <a:latin typeface="Calibri"/>
                <a:ea typeface="Calibri"/>
                <a:cs typeface="Calibri"/>
                <a:sym typeface="Calibri"/>
              </a:rPr>
              <a:t>выполнять</a:t>
            </a:r>
            <a:endParaRPr sz="2000">
              <a:latin typeface="Calibri"/>
              <a:ea typeface="Calibri"/>
              <a:cs typeface="Calibri"/>
              <a:sym typeface="Calibri"/>
            </a:endParaRPr>
          </a:p>
          <a:p>
            <a:pPr indent="-282575" lvl="0" marL="365125" rtl="0" algn="l">
              <a:spcBef>
                <a:spcPts val="600"/>
              </a:spcBef>
              <a:spcAft>
                <a:spcPts val="0"/>
              </a:spcAft>
              <a:buSzPts val="1600"/>
              <a:buNone/>
            </a:pPr>
            <a:r>
              <a:rPr i="1" lang="ru-RU" sz="2000">
                <a:latin typeface="Calibri"/>
                <a:ea typeface="Calibri"/>
                <a:cs typeface="Calibri"/>
                <a:sym typeface="Calibri"/>
              </a:rPr>
              <a:t> // i – номер первого элемента в несортированной части массива</a:t>
            </a:r>
            <a:endParaRPr sz="2000">
              <a:latin typeface="Calibri"/>
              <a:ea typeface="Calibri"/>
              <a:cs typeface="Calibri"/>
              <a:sym typeface="Calibri"/>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 	r:= i; </a:t>
            </a:r>
            <a:r>
              <a:rPr lang="ru-RU" sz="2000">
                <a:latin typeface="Calibri"/>
                <a:ea typeface="Calibri"/>
                <a:cs typeface="Calibri"/>
                <a:sym typeface="Calibri"/>
              </a:rPr>
              <a:t>					   </a:t>
            </a:r>
            <a:endParaRPr/>
          </a:p>
          <a:p>
            <a:pPr indent="-282575" lvl="0" marL="365125" rtl="0" algn="l">
              <a:spcBef>
                <a:spcPts val="600"/>
              </a:spcBef>
              <a:spcAft>
                <a:spcPts val="0"/>
              </a:spcAft>
              <a:buSzPts val="1600"/>
              <a:buNone/>
            </a:pPr>
            <a:r>
              <a:rPr i="1" lang="ru-RU" sz="2000">
                <a:latin typeface="Calibri"/>
                <a:ea typeface="Calibri"/>
                <a:cs typeface="Calibri"/>
                <a:sym typeface="Calibri"/>
              </a:rPr>
              <a:t>// Найти минимальный элемент в несортированной части массива:</a:t>
            </a:r>
            <a:endParaRPr sz="2000">
              <a:latin typeface="Calibri"/>
              <a:ea typeface="Calibri"/>
              <a:cs typeface="Calibri"/>
              <a:sym typeface="Calibri"/>
            </a:endParaRPr>
          </a:p>
          <a:p>
            <a:pPr indent="-282575" lvl="0" marL="365125" rtl="0" algn="l">
              <a:spcBef>
                <a:spcPts val="600"/>
              </a:spcBef>
              <a:spcAft>
                <a:spcPts val="0"/>
              </a:spcAft>
              <a:buSzPts val="1600"/>
              <a:buNone/>
            </a:pPr>
            <a:r>
              <a:rPr b="1" lang="ru-RU" sz="2000">
                <a:latin typeface="Calibri"/>
                <a:ea typeface="Calibri"/>
                <a:cs typeface="Calibri"/>
                <a:sym typeface="Calibri"/>
              </a:rPr>
              <a:t>   	 цикл по</a:t>
            </a:r>
            <a:r>
              <a:rPr lang="ru-RU" sz="2000">
                <a:latin typeface="Calibri"/>
                <a:ea typeface="Calibri"/>
                <a:cs typeface="Calibri"/>
                <a:sym typeface="Calibri"/>
              </a:rPr>
              <a:t> j </a:t>
            </a:r>
            <a:r>
              <a:rPr b="1" lang="ru-RU" sz="2000">
                <a:latin typeface="Calibri"/>
                <a:ea typeface="Calibri"/>
                <a:cs typeface="Calibri"/>
                <a:sym typeface="Calibri"/>
              </a:rPr>
              <a:t>от</a:t>
            </a:r>
            <a:r>
              <a:rPr lang="ru-RU" sz="2000">
                <a:latin typeface="Calibri"/>
                <a:ea typeface="Calibri"/>
                <a:cs typeface="Calibri"/>
                <a:sym typeface="Calibri"/>
              </a:rPr>
              <a:t> </a:t>
            </a:r>
            <a:r>
              <a:rPr b="1" lang="ru-RU" sz="2000">
                <a:latin typeface="Courier New"/>
                <a:ea typeface="Courier New"/>
                <a:cs typeface="Courier New"/>
                <a:sym typeface="Courier New"/>
              </a:rPr>
              <a:t>i+1 </a:t>
            </a:r>
            <a:r>
              <a:rPr b="1" lang="ru-RU" sz="2000">
                <a:latin typeface="Calibri"/>
                <a:ea typeface="Calibri"/>
                <a:cs typeface="Calibri"/>
                <a:sym typeface="Calibri"/>
              </a:rPr>
              <a:t>до</a:t>
            </a:r>
            <a:r>
              <a:rPr lang="ru-RU" sz="2000">
                <a:latin typeface="Calibri"/>
                <a:ea typeface="Calibri"/>
                <a:cs typeface="Calibri"/>
                <a:sym typeface="Calibri"/>
              </a:rPr>
              <a:t> N </a:t>
            </a:r>
            <a:r>
              <a:rPr b="1" lang="ru-RU" sz="2000">
                <a:latin typeface="Calibri"/>
                <a:ea typeface="Calibri"/>
                <a:cs typeface="Calibri"/>
                <a:sym typeface="Calibri"/>
              </a:rPr>
              <a:t>с шагом</a:t>
            </a:r>
            <a:r>
              <a:rPr lang="ru-RU" sz="2000">
                <a:latin typeface="Calibri"/>
                <a:ea typeface="Calibri"/>
                <a:cs typeface="Calibri"/>
                <a:sym typeface="Calibri"/>
              </a:rPr>
              <a:t> 1 </a:t>
            </a:r>
            <a:r>
              <a:rPr b="1" lang="ru-RU" sz="2000">
                <a:latin typeface="Calibri"/>
                <a:ea typeface="Calibri"/>
                <a:cs typeface="Calibri"/>
                <a:sym typeface="Calibri"/>
              </a:rPr>
              <a:t>выполнять </a:t>
            </a:r>
            <a:endParaRPr sz="2000">
              <a:latin typeface="Calibri"/>
              <a:ea typeface="Calibri"/>
              <a:cs typeface="Calibri"/>
              <a:sym typeface="Calibri"/>
            </a:endParaRPr>
          </a:p>
          <a:p>
            <a:pPr indent="-282575" lvl="0" marL="365125" rtl="0" algn="l">
              <a:spcBef>
                <a:spcPts val="600"/>
              </a:spcBef>
              <a:spcAft>
                <a:spcPts val="0"/>
              </a:spcAft>
              <a:buSzPts val="1600"/>
              <a:buNone/>
            </a:pPr>
            <a:r>
              <a:rPr b="1" lang="ru-RU" sz="2000">
                <a:latin typeface="Calibri"/>
                <a:ea typeface="Calibri"/>
                <a:cs typeface="Calibri"/>
                <a:sym typeface="Calibri"/>
              </a:rPr>
              <a:t>    		если</a:t>
            </a:r>
            <a:r>
              <a:rPr lang="ru-RU" sz="2000">
                <a:latin typeface="Calibri"/>
                <a:ea typeface="Calibri"/>
                <a:cs typeface="Calibri"/>
                <a:sym typeface="Calibri"/>
              </a:rPr>
              <a:t> </a:t>
            </a:r>
            <a:r>
              <a:rPr b="1" lang="ru-RU" sz="2000">
                <a:latin typeface="Courier New"/>
                <a:ea typeface="Courier New"/>
                <a:cs typeface="Courier New"/>
                <a:sym typeface="Courier New"/>
              </a:rPr>
              <a:t>А[j] &lt; A[r] </a:t>
            </a:r>
            <a:r>
              <a:rPr b="1" lang="ru-RU" sz="2000">
                <a:latin typeface="Calibri"/>
                <a:ea typeface="Calibri"/>
                <a:cs typeface="Calibri"/>
                <a:sym typeface="Calibri"/>
              </a:rPr>
              <a:t>то</a:t>
            </a:r>
            <a:r>
              <a:rPr lang="ru-RU" sz="2000">
                <a:latin typeface="Calibri"/>
                <a:ea typeface="Calibri"/>
                <a:cs typeface="Calibri"/>
                <a:sym typeface="Calibri"/>
              </a:rPr>
              <a:t> </a:t>
            </a:r>
            <a:r>
              <a:rPr b="1" lang="ru-RU" sz="2000">
                <a:latin typeface="Courier New"/>
                <a:ea typeface="Courier New"/>
                <a:cs typeface="Courier New"/>
                <a:sym typeface="Courier New"/>
              </a:rPr>
              <a:t>r:= j;</a:t>
            </a:r>
            <a:r>
              <a:rPr lang="ru-RU" sz="2000">
                <a:latin typeface="Calibri"/>
                <a:ea typeface="Calibri"/>
                <a:cs typeface="Calibri"/>
                <a:sym typeface="Calibri"/>
              </a:rPr>
              <a:t>		</a:t>
            </a:r>
            <a:endParaRPr/>
          </a:p>
          <a:p>
            <a:pPr indent="-282575" lvl="0" marL="365125" rtl="0" algn="l">
              <a:spcBef>
                <a:spcPts val="600"/>
              </a:spcBef>
              <a:spcAft>
                <a:spcPts val="0"/>
              </a:spcAft>
              <a:buSzPts val="1600"/>
              <a:buNone/>
            </a:pPr>
            <a:r>
              <a:rPr b="1" lang="ru-RU" sz="2000">
                <a:latin typeface="Calibri"/>
                <a:ea typeface="Calibri"/>
                <a:cs typeface="Calibri"/>
                <a:sym typeface="Calibri"/>
              </a:rPr>
              <a:t> 	конец цикла</a:t>
            </a:r>
            <a:endParaRPr sz="2000">
              <a:latin typeface="Calibri"/>
              <a:ea typeface="Calibri"/>
              <a:cs typeface="Calibri"/>
              <a:sym typeface="Calibri"/>
            </a:endParaRPr>
          </a:p>
          <a:p>
            <a:pPr indent="-282575" lvl="0" marL="365125" rtl="0" algn="l">
              <a:spcBef>
                <a:spcPts val="600"/>
              </a:spcBef>
              <a:spcAft>
                <a:spcPts val="0"/>
              </a:spcAft>
              <a:buSzPts val="1600"/>
              <a:buNone/>
            </a:pPr>
            <a:r>
              <a:rPr i="1" lang="ru-RU" sz="2000">
                <a:latin typeface="Calibri"/>
                <a:ea typeface="Calibri"/>
                <a:cs typeface="Calibri"/>
                <a:sym typeface="Calibri"/>
              </a:rPr>
              <a:t>// Найденный минимальный элемент поменять местами с</a:t>
            </a:r>
            <a:endParaRPr sz="2000">
              <a:latin typeface="Calibri"/>
              <a:ea typeface="Calibri"/>
              <a:cs typeface="Calibri"/>
              <a:sym typeface="Calibri"/>
            </a:endParaRPr>
          </a:p>
          <a:p>
            <a:pPr indent="-282575" lvl="0" marL="365125" rtl="0" algn="l">
              <a:spcBef>
                <a:spcPts val="600"/>
              </a:spcBef>
              <a:spcAft>
                <a:spcPts val="0"/>
              </a:spcAft>
              <a:buSzPts val="1600"/>
              <a:buNone/>
            </a:pPr>
            <a:r>
              <a:rPr i="1" lang="ru-RU" sz="2000">
                <a:latin typeface="Calibri"/>
                <a:ea typeface="Calibri"/>
                <a:cs typeface="Calibri"/>
                <a:sym typeface="Calibri"/>
              </a:rPr>
              <a:t>// первым элементом несортированной части:</a:t>
            </a:r>
            <a:endParaRPr sz="2000">
              <a:latin typeface="Calibri"/>
              <a:ea typeface="Calibri"/>
              <a:cs typeface="Calibri"/>
              <a:sym typeface="Calibri"/>
            </a:endParaRPr>
          </a:p>
          <a:p>
            <a:pPr indent="-282575" lvl="0" marL="365125" rtl="0" algn="l">
              <a:spcBef>
                <a:spcPts val="600"/>
              </a:spcBef>
              <a:spcAft>
                <a:spcPts val="0"/>
              </a:spcAft>
              <a:buSzPts val="1600"/>
              <a:buNone/>
            </a:pPr>
            <a:r>
              <a:rPr lang="ru-RU" sz="2000">
                <a:latin typeface="Calibri"/>
                <a:ea typeface="Calibri"/>
                <a:cs typeface="Calibri"/>
                <a:sym typeface="Calibri"/>
              </a:rPr>
              <a:t>   </a:t>
            </a:r>
            <a:r>
              <a:rPr b="1" lang="ru-RU" sz="2000">
                <a:latin typeface="Calibri"/>
                <a:ea typeface="Calibri"/>
                <a:cs typeface="Calibri"/>
                <a:sym typeface="Calibri"/>
              </a:rPr>
              <a:t>если</a:t>
            </a:r>
            <a:r>
              <a:rPr lang="ru-RU" sz="2000">
                <a:latin typeface="Calibri"/>
                <a:ea typeface="Calibri"/>
                <a:cs typeface="Calibri"/>
                <a:sym typeface="Calibri"/>
              </a:rPr>
              <a:t> i ≠ r    </a:t>
            </a:r>
            <a:r>
              <a:rPr b="1" lang="ru-RU" sz="2000">
                <a:latin typeface="Calibri"/>
                <a:ea typeface="Calibri"/>
                <a:cs typeface="Calibri"/>
                <a:sym typeface="Calibri"/>
              </a:rPr>
              <a:t>то</a:t>
            </a:r>
            <a:r>
              <a:rPr lang="ru-RU" sz="2000">
                <a:latin typeface="Calibri"/>
                <a:ea typeface="Calibri"/>
                <a:cs typeface="Calibri"/>
                <a:sym typeface="Calibri"/>
              </a:rPr>
              <a:t> Обмен (i, r);			   </a:t>
            </a:r>
            <a:endParaRPr/>
          </a:p>
          <a:p>
            <a:pPr indent="-282575" lvl="0" marL="365125" rtl="0" algn="l">
              <a:spcBef>
                <a:spcPts val="600"/>
              </a:spcBef>
              <a:spcAft>
                <a:spcPts val="0"/>
              </a:spcAft>
              <a:buSzPts val="1600"/>
              <a:buNone/>
            </a:pPr>
            <a:r>
              <a:rPr i="1" lang="ru-RU" sz="2000">
                <a:latin typeface="Calibri"/>
                <a:ea typeface="Calibri"/>
                <a:cs typeface="Calibri"/>
                <a:sym typeface="Calibri"/>
              </a:rPr>
              <a:t>// Он будет последним элементом новой сортированной</a:t>
            </a:r>
            <a:endParaRPr sz="2000">
              <a:latin typeface="Calibri"/>
              <a:ea typeface="Calibri"/>
              <a:cs typeface="Calibri"/>
              <a:sym typeface="Calibri"/>
            </a:endParaRPr>
          </a:p>
          <a:p>
            <a:pPr indent="-282575" lvl="0" marL="365125" rtl="0" algn="l">
              <a:spcBef>
                <a:spcPts val="600"/>
              </a:spcBef>
              <a:spcAft>
                <a:spcPts val="0"/>
              </a:spcAft>
              <a:buSzPts val="1600"/>
              <a:buNone/>
            </a:pPr>
            <a:r>
              <a:rPr i="1" lang="ru-RU" sz="2000">
                <a:latin typeface="Calibri"/>
                <a:ea typeface="Calibri"/>
                <a:cs typeface="Calibri"/>
                <a:sym typeface="Calibri"/>
              </a:rPr>
              <a:t>// части массива A.</a:t>
            </a:r>
            <a:endParaRPr sz="2000">
              <a:latin typeface="Calibri"/>
              <a:ea typeface="Calibri"/>
              <a:cs typeface="Calibri"/>
              <a:sym typeface="Calibri"/>
            </a:endParaRPr>
          </a:p>
          <a:p>
            <a:pPr indent="-282575" lvl="0" marL="365125" rtl="0" algn="l">
              <a:spcBef>
                <a:spcPts val="600"/>
              </a:spcBef>
              <a:spcAft>
                <a:spcPts val="0"/>
              </a:spcAft>
              <a:buSzPts val="1600"/>
              <a:buNone/>
            </a:pPr>
            <a:r>
              <a:rPr b="1" lang="ru-RU" sz="2000">
                <a:latin typeface="Calibri"/>
                <a:ea typeface="Calibri"/>
                <a:cs typeface="Calibri"/>
                <a:sym typeface="Calibri"/>
              </a:rPr>
              <a:t>конец цикла</a:t>
            </a:r>
            <a:endParaRPr sz="2000">
              <a:latin typeface="Calibri"/>
              <a:ea typeface="Calibri"/>
              <a:cs typeface="Calibri"/>
              <a:sym typeface="Calibri"/>
            </a:endParaRPr>
          </a:p>
          <a:p>
            <a:pPr indent="-282575" lvl="0" marL="365125" rtl="0" algn="l">
              <a:spcBef>
                <a:spcPts val="600"/>
              </a:spcBef>
              <a:spcAft>
                <a:spcPts val="0"/>
              </a:spcAft>
              <a:buSzPts val="160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1435100" y="274638"/>
            <a:ext cx="7499350" cy="58259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Анализ</a:t>
            </a:r>
            <a:endParaRPr/>
          </a:p>
        </p:txBody>
      </p:sp>
      <p:sp>
        <p:nvSpPr>
          <p:cNvPr id="254" name="Google Shape;254;p37"/>
          <p:cNvSpPr txBox="1"/>
          <p:nvPr>
            <p:ph idx="1" type="body"/>
          </p:nvPr>
        </p:nvSpPr>
        <p:spPr>
          <a:xfrm>
            <a:off x="1142976" y="1142984"/>
            <a:ext cx="7791474" cy="5105416"/>
          </a:xfrm>
          <a:prstGeom prst="rect">
            <a:avLst/>
          </a:prstGeom>
          <a:noFill/>
          <a:ln>
            <a:noFill/>
          </a:ln>
        </p:spPr>
        <p:txBody>
          <a:bodyPr anchorCtr="0" anchor="t" bIns="45700" lIns="91425" spcFirstLastPara="1" rIns="91425" wrap="square" tIns="45700">
            <a:noAutofit/>
          </a:bodyPr>
          <a:lstStyle/>
          <a:p>
            <a:pPr indent="-282575" lvl="0" marL="365125" rtl="0" algn="l">
              <a:lnSpc>
                <a:spcPct val="80000"/>
              </a:lnSpc>
              <a:spcBef>
                <a:spcPts val="0"/>
              </a:spcBef>
              <a:spcAft>
                <a:spcPts val="0"/>
              </a:spcAft>
              <a:buSzPts val="1600"/>
              <a:buFont typeface="Arial"/>
              <a:buNone/>
            </a:pPr>
            <a:r>
              <a:rPr lang="ru-RU" sz="2000">
                <a:latin typeface="Calibri"/>
                <a:ea typeface="Calibri"/>
                <a:cs typeface="Calibri"/>
                <a:sym typeface="Calibri"/>
              </a:rPr>
              <a:t>Число </a:t>
            </a:r>
            <a:r>
              <a:rPr i="1" lang="ru-RU" sz="2000">
                <a:latin typeface="Calibri"/>
                <a:ea typeface="Calibri"/>
                <a:cs typeface="Calibri"/>
                <a:sym typeface="Calibri"/>
              </a:rPr>
              <a:t>С</a:t>
            </a:r>
            <a:r>
              <a:rPr baseline="-25000" i="1" lang="ru-RU" sz="2000">
                <a:latin typeface="Calibri"/>
                <a:ea typeface="Calibri"/>
                <a:cs typeface="Calibri"/>
                <a:sym typeface="Calibri"/>
              </a:rPr>
              <a:t>i</a:t>
            </a:r>
            <a:r>
              <a:rPr lang="ru-RU" sz="2000">
                <a:latin typeface="Calibri"/>
                <a:ea typeface="Calibri"/>
                <a:cs typeface="Calibri"/>
                <a:sym typeface="Calibri"/>
              </a:rPr>
              <a:t> сравнений на </a:t>
            </a:r>
            <a:r>
              <a:rPr i="1" lang="ru-RU" sz="2000">
                <a:latin typeface="Calibri"/>
                <a:ea typeface="Calibri"/>
                <a:cs typeface="Calibri"/>
                <a:sym typeface="Calibri"/>
              </a:rPr>
              <a:t>i</a:t>
            </a:r>
            <a:r>
              <a:rPr lang="ru-RU" sz="2000">
                <a:latin typeface="Calibri"/>
                <a:ea typeface="Calibri"/>
                <a:cs typeface="Calibri"/>
                <a:sym typeface="Calibri"/>
              </a:rPr>
              <a:t>-м шаге не зависит от начального порядка</a:t>
            </a:r>
            <a:endParaRPr/>
          </a:p>
          <a:p>
            <a:pPr indent="-282575" lvl="0" marL="365125" rtl="0" algn="l">
              <a:lnSpc>
                <a:spcPct val="80000"/>
              </a:lnSpc>
              <a:spcBef>
                <a:spcPts val="600"/>
              </a:spcBef>
              <a:spcAft>
                <a:spcPts val="0"/>
              </a:spcAft>
              <a:buSzPts val="1600"/>
              <a:buFont typeface="Arial"/>
              <a:buNone/>
            </a:pPr>
            <a:r>
              <a:rPr lang="ru-RU" sz="2000">
                <a:latin typeface="Calibri"/>
                <a:ea typeface="Calibri"/>
                <a:cs typeface="Calibri"/>
                <a:sym typeface="Calibri"/>
              </a:rPr>
              <a:t>элементов. </a:t>
            </a:r>
            <a:endParaRPr sz="2000">
              <a:latin typeface="Calibri"/>
              <a:ea typeface="Calibri"/>
              <a:cs typeface="Calibri"/>
              <a:sym typeface="Calibri"/>
            </a:endParaRPr>
          </a:p>
          <a:p>
            <a:pPr indent="-282575" lvl="0" marL="365125" rtl="0" algn="l">
              <a:lnSpc>
                <a:spcPct val="80000"/>
              </a:lnSpc>
              <a:spcBef>
                <a:spcPts val="600"/>
              </a:spcBef>
              <a:spcAft>
                <a:spcPts val="0"/>
              </a:spcAft>
              <a:buSzPts val="1600"/>
              <a:buFont typeface="Arial"/>
              <a:buNone/>
            </a:pPr>
            <a:r>
              <a:rPr lang="ru-RU" sz="2000">
                <a:latin typeface="Calibri"/>
                <a:ea typeface="Calibri"/>
                <a:cs typeface="Calibri"/>
                <a:sym typeface="Calibri"/>
              </a:rPr>
              <a:t>На первом шаге первый элемент сравнивается с остальными </a:t>
            </a:r>
            <a:r>
              <a:rPr i="1" lang="ru-RU" sz="2000">
                <a:latin typeface="Calibri"/>
                <a:ea typeface="Calibri"/>
                <a:cs typeface="Calibri"/>
                <a:sym typeface="Calibri"/>
              </a:rPr>
              <a:t>N - </a:t>
            </a:r>
            <a:r>
              <a:rPr lang="ru-RU" sz="2000">
                <a:latin typeface="Calibri"/>
                <a:ea typeface="Calibri"/>
                <a:cs typeface="Calibri"/>
                <a:sym typeface="Calibri"/>
              </a:rPr>
              <a:t>1</a:t>
            </a:r>
            <a:endParaRPr/>
          </a:p>
          <a:p>
            <a:pPr indent="-282575" lvl="0" marL="365125" rtl="0" algn="l">
              <a:lnSpc>
                <a:spcPct val="80000"/>
              </a:lnSpc>
              <a:spcBef>
                <a:spcPts val="600"/>
              </a:spcBef>
              <a:spcAft>
                <a:spcPts val="0"/>
              </a:spcAft>
              <a:buSzPts val="1600"/>
              <a:buFont typeface="Arial"/>
              <a:buNone/>
            </a:pPr>
            <a:r>
              <a:rPr lang="ru-RU" sz="2000">
                <a:latin typeface="Calibri"/>
                <a:ea typeface="Calibri"/>
                <a:cs typeface="Calibri"/>
                <a:sym typeface="Calibri"/>
              </a:rPr>
              <a:t>элементами, на втором шаге число сравнений будет — </a:t>
            </a:r>
            <a:r>
              <a:rPr i="1" lang="ru-RU" sz="2000">
                <a:latin typeface="Calibri"/>
                <a:ea typeface="Calibri"/>
                <a:cs typeface="Calibri"/>
                <a:sym typeface="Calibri"/>
              </a:rPr>
              <a:t>N - </a:t>
            </a:r>
            <a:r>
              <a:rPr lang="ru-RU" sz="2000">
                <a:latin typeface="Calibri"/>
                <a:ea typeface="Calibri"/>
                <a:cs typeface="Calibri"/>
                <a:sym typeface="Calibri"/>
              </a:rPr>
              <a:t>2</a:t>
            </a:r>
            <a:r>
              <a:rPr i="1" lang="ru-RU" sz="2000">
                <a:latin typeface="Calibri"/>
                <a:ea typeface="Calibri"/>
                <a:cs typeface="Calibri"/>
                <a:sym typeface="Calibri"/>
              </a:rPr>
              <a:t> </a:t>
            </a:r>
            <a:r>
              <a:rPr lang="ru-RU" sz="2000">
                <a:latin typeface="Calibri"/>
                <a:ea typeface="Calibri"/>
                <a:cs typeface="Calibri"/>
                <a:sym typeface="Calibri"/>
              </a:rPr>
              <a:t>и т. д. </a:t>
            </a:r>
            <a:endParaRPr sz="2000">
              <a:latin typeface="Calibri"/>
              <a:ea typeface="Calibri"/>
              <a:cs typeface="Calibri"/>
              <a:sym typeface="Calibri"/>
            </a:endParaRPr>
          </a:p>
          <a:p>
            <a:pPr indent="-282575" lvl="0" marL="365125" rtl="0" algn="l">
              <a:lnSpc>
                <a:spcPct val="80000"/>
              </a:lnSpc>
              <a:spcBef>
                <a:spcPts val="600"/>
              </a:spcBef>
              <a:spcAft>
                <a:spcPts val="0"/>
              </a:spcAft>
              <a:buSzPts val="1600"/>
              <a:buFont typeface="Arial"/>
              <a:buNone/>
            </a:pPr>
            <a:r>
              <a:t/>
            </a:r>
            <a:endParaRPr sz="2000">
              <a:latin typeface="Calibri"/>
              <a:ea typeface="Calibri"/>
              <a:cs typeface="Calibri"/>
              <a:sym typeface="Calibri"/>
            </a:endParaRPr>
          </a:p>
          <a:p>
            <a:pPr indent="-282575" lvl="0" marL="365125" rtl="0" algn="l">
              <a:lnSpc>
                <a:spcPct val="80000"/>
              </a:lnSpc>
              <a:spcBef>
                <a:spcPts val="600"/>
              </a:spcBef>
              <a:spcAft>
                <a:spcPts val="0"/>
              </a:spcAft>
              <a:buSzPts val="1600"/>
              <a:buFont typeface="Arial"/>
              <a:buNone/>
            </a:pPr>
            <a:r>
              <a:rPr lang="ru-RU" sz="2000">
                <a:latin typeface="Calibri"/>
                <a:ea typeface="Calibri"/>
                <a:cs typeface="Calibri"/>
                <a:sym typeface="Calibri"/>
              </a:rPr>
              <a:t>Поэтому число сравнений есть </a:t>
            </a:r>
            <a:endParaRPr sz="2000">
              <a:latin typeface="Calibri"/>
              <a:ea typeface="Calibri"/>
              <a:cs typeface="Calibri"/>
              <a:sym typeface="Calibri"/>
            </a:endParaRPr>
          </a:p>
          <a:p>
            <a:pPr indent="-282575" lvl="0" marL="365125" rtl="0" algn="l">
              <a:lnSpc>
                <a:spcPct val="80000"/>
              </a:lnSpc>
              <a:spcBef>
                <a:spcPts val="600"/>
              </a:spcBef>
              <a:spcAft>
                <a:spcPts val="0"/>
              </a:spcAft>
              <a:buSzPts val="1600"/>
              <a:buFont typeface="Arial"/>
              <a:buNone/>
            </a:pPr>
            <a:r>
              <a:rPr i="1" lang="ru-RU" sz="2000">
                <a:latin typeface="Calibri"/>
                <a:ea typeface="Calibri"/>
                <a:cs typeface="Calibri"/>
                <a:sym typeface="Calibri"/>
              </a:rPr>
              <a:t>		С = (N – </a:t>
            </a:r>
            <a:r>
              <a:rPr lang="ru-RU" sz="2000">
                <a:latin typeface="Calibri"/>
                <a:ea typeface="Calibri"/>
                <a:cs typeface="Calibri"/>
                <a:sym typeface="Calibri"/>
              </a:rPr>
              <a:t>1) + (</a:t>
            </a:r>
            <a:r>
              <a:rPr i="1" lang="ru-RU" sz="2000">
                <a:latin typeface="Calibri"/>
                <a:ea typeface="Calibri"/>
                <a:cs typeface="Calibri"/>
                <a:sym typeface="Calibri"/>
              </a:rPr>
              <a:t>N – </a:t>
            </a:r>
            <a:r>
              <a:rPr lang="ru-RU" sz="2000">
                <a:latin typeface="Calibri"/>
                <a:ea typeface="Calibri"/>
                <a:cs typeface="Calibri"/>
                <a:sym typeface="Calibri"/>
              </a:rPr>
              <a:t>2) + ... + 1 = </a:t>
            </a:r>
            <a:r>
              <a:rPr i="1" lang="ru-RU" sz="2000">
                <a:latin typeface="Calibri"/>
                <a:ea typeface="Calibri"/>
                <a:cs typeface="Calibri"/>
                <a:sym typeface="Calibri"/>
              </a:rPr>
              <a:t>N </a:t>
            </a:r>
            <a:r>
              <a:rPr lang="ru-RU" sz="2000">
                <a:latin typeface="Calibri"/>
                <a:ea typeface="Calibri"/>
                <a:cs typeface="Calibri"/>
                <a:sym typeface="Calibri"/>
              </a:rPr>
              <a:t>* (</a:t>
            </a:r>
            <a:r>
              <a:rPr i="1" lang="ru-RU" sz="2000">
                <a:latin typeface="Calibri"/>
                <a:ea typeface="Calibri"/>
                <a:cs typeface="Calibri"/>
                <a:sym typeface="Calibri"/>
              </a:rPr>
              <a:t>N </a:t>
            </a:r>
            <a:r>
              <a:rPr lang="ru-RU" sz="2000">
                <a:latin typeface="Calibri"/>
                <a:ea typeface="Calibri"/>
                <a:cs typeface="Calibri"/>
                <a:sym typeface="Calibri"/>
              </a:rPr>
              <a:t>- 1)/2 </a:t>
            </a:r>
            <a:endParaRPr sz="2000">
              <a:latin typeface="Calibri"/>
              <a:ea typeface="Calibri"/>
              <a:cs typeface="Calibri"/>
              <a:sym typeface="Calibri"/>
            </a:endParaRPr>
          </a:p>
          <a:p>
            <a:pPr indent="-282575" lvl="0" marL="365125" rtl="0" algn="l">
              <a:lnSpc>
                <a:spcPct val="80000"/>
              </a:lnSpc>
              <a:spcBef>
                <a:spcPts val="600"/>
              </a:spcBef>
              <a:spcAft>
                <a:spcPts val="0"/>
              </a:spcAft>
              <a:buSzPts val="1600"/>
              <a:buFont typeface="Arial"/>
              <a:buNone/>
            </a:pPr>
            <a:r>
              <a:t/>
            </a:r>
            <a:endParaRPr sz="2000">
              <a:latin typeface="Calibri"/>
              <a:ea typeface="Calibri"/>
              <a:cs typeface="Calibri"/>
              <a:sym typeface="Calibri"/>
            </a:endParaRPr>
          </a:p>
          <a:p>
            <a:pPr indent="-282575" lvl="0" marL="365125" rtl="0" algn="l">
              <a:lnSpc>
                <a:spcPct val="80000"/>
              </a:lnSpc>
              <a:spcBef>
                <a:spcPts val="600"/>
              </a:spcBef>
              <a:spcAft>
                <a:spcPts val="0"/>
              </a:spcAft>
              <a:buSzPts val="1600"/>
              <a:buFont typeface="Arial"/>
              <a:buNone/>
            </a:pPr>
            <a:r>
              <a:rPr lang="ru-RU" sz="2000">
                <a:latin typeface="Calibri"/>
                <a:ea typeface="Calibri"/>
                <a:cs typeface="Calibri"/>
                <a:sym typeface="Calibri"/>
              </a:rPr>
              <a:t>Максимальное число пересылок </a:t>
            </a:r>
            <a:r>
              <a:rPr i="1" lang="ru-RU" sz="2000">
                <a:latin typeface="Calibri"/>
                <a:ea typeface="Calibri"/>
                <a:cs typeface="Calibri"/>
                <a:sym typeface="Calibri"/>
              </a:rPr>
              <a:t>М</a:t>
            </a:r>
            <a:r>
              <a:rPr baseline="-25000" i="1" lang="ru-RU" sz="2000">
                <a:latin typeface="Calibri"/>
                <a:ea typeface="Calibri"/>
                <a:cs typeface="Calibri"/>
                <a:sym typeface="Calibri"/>
              </a:rPr>
              <a:t>mах</a:t>
            </a:r>
            <a:r>
              <a:rPr i="1" lang="ru-RU" sz="2000">
                <a:latin typeface="Calibri"/>
                <a:ea typeface="Calibri"/>
                <a:cs typeface="Calibri"/>
                <a:sym typeface="Calibri"/>
              </a:rPr>
              <a:t> = N -</a:t>
            </a:r>
            <a:r>
              <a:rPr lang="ru-RU" sz="2000">
                <a:latin typeface="Calibri"/>
                <a:ea typeface="Calibri"/>
                <a:cs typeface="Calibri"/>
                <a:sym typeface="Calibri"/>
              </a:rPr>
              <a:t>1</a:t>
            </a:r>
            <a:r>
              <a:rPr i="1" lang="ru-RU" sz="2000">
                <a:latin typeface="Calibri"/>
                <a:ea typeface="Calibri"/>
                <a:cs typeface="Calibri"/>
                <a:sym typeface="Calibri"/>
              </a:rPr>
              <a:t> </a:t>
            </a:r>
            <a:r>
              <a:rPr lang="ru-RU" sz="2000">
                <a:latin typeface="Calibri"/>
                <a:ea typeface="Calibri"/>
                <a:cs typeface="Calibri"/>
                <a:sym typeface="Calibri"/>
              </a:rPr>
              <a:t>так как на  каждом </a:t>
            </a:r>
            <a:endParaRPr/>
          </a:p>
          <a:p>
            <a:pPr indent="-282575" lvl="0" marL="365125" rtl="0" algn="l">
              <a:lnSpc>
                <a:spcPct val="80000"/>
              </a:lnSpc>
              <a:spcBef>
                <a:spcPts val="600"/>
              </a:spcBef>
              <a:spcAft>
                <a:spcPts val="0"/>
              </a:spcAft>
              <a:buSzPts val="1600"/>
              <a:buFont typeface="Arial"/>
              <a:buNone/>
            </a:pPr>
            <a:r>
              <a:rPr lang="ru-RU" sz="2000">
                <a:latin typeface="Calibri"/>
                <a:ea typeface="Calibri"/>
                <a:cs typeface="Calibri"/>
                <a:sym typeface="Calibri"/>
              </a:rPr>
              <a:t>проходе выполняется обмен найденного минимального элемента с </a:t>
            </a:r>
            <a:r>
              <a:rPr i="1" lang="ru-RU" sz="2000">
                <a:latin typeface="Calibri"/>
                <a:ea typeface="Calibri"/>
                <a:cs typeface="Calibri"/>
                <a:sym typeface="Calibri"/>
              </a:rPr>
              <a:t>i</a:t>
            </a:r>
            <a:r>
              <a:rPr lang="ru-RU" sz="2000">
                <a:latin typeface="Calibri"/>
                <a:ea typeface="Calibri"/>
                <a:cs typeface="Calibri"/>
                <a:sym typeface="Calibri"/>
              </a:rPr>
              <a:t>-м. </a:t>
            </a:r>
            <a:endParaRPr/>
          </a:p>
          <a:p>
            <a:pPr indent="-282575" lvl="0" marL="365125" rtl="0" algn="l">
              <a:lnSpc>
                <a:spcPct val="80000"/>
              </a:lnSpc>
              <a:spcBef>
                <a:spcPts val="600"/>
              </a:spcBef>
              <a:spcAft>
                <a:spcPts val="0"/>
              </a:spcAft>
              <a:buSzPts val="1600"/>
              <a:buFont typeface="Arial"/>
              <a:buNone/>
            </a:pPr>
            <a:r>
              <a:t/>
            </a:r>
            <a:endParaRPr sz="2000">
              <a:latin typeface="Calibri"/>
              <a:ea typeface="Calibri"/>
              <a:cs typeface="Calibri"/>
              <a:sym typeface="Calibri"/>
            </a:endParaRPr>
          </a:p>
          <a:p>
            <a:pPr indent="-282575" lvl="0" marL="365125" rtl="0" algn="l">
              <a:lnSpc>
                <a:spcPct val="80000"/>
              </a:lnSpc>
              <a:spcBef>
                <a:spcPts val="600"/>
              </a:spcBef>
              <a:spcAft>
                <a:spcPts val="0"/>
              </a:spcAft>
              <a:buSzPts val="1600"/>
              <a:buFont typeface="Arial"/>
              <a:buNone/>
            </a:pPr>
            <a:r>
              <a:rPr lang="ru-RU" sz="2000">
                <a:latin typeface="Calibri"/>
                <a:ea typeface="Calibri"/>
                <a:cs typeface="Calibri"/>
                <a:sym typeface="Calibri"/>
              </a:rPr>
              <a:t>Вероятность того, что </a:t>
            </a:r>
            <a:r>
              <a:rPr i="1" lang="ru-RU" sz="2000">
                <a:latin typeface="Calibri"/>
                <a:ea typeface="Calibri"/>
                <a:cs typeface="Calibri"/>
                <a:sym typeface="Calibri"/>
              </a:rPr>
              <a:t>i</a:t>
            </a:r>
            <a:r>
              <a:rPr lang="ru-RU" sz="2000">
                <a:latin typeface="Calibri"/>
                <a:ea typeface="Calibri"/>
                <a:cs typeface="Calibri"/>
                <a:sym typeface="Calibri"/>
              </a:rPr>
              <a:t>-й элемент уже стоит на месте, невелика, поэтому средняя оценка </a:t>
            </a:r>
            <a:r>
              <a:rPr i="1" lang="ru-RU" sz="2000">
                <a:latin typeface="Calibri"/>
                <a:ea typeface="Calibri"/>
                <a:cs typeface="Calibri"/>
                <a:sym typeface="Calibri"/>
              </a:rPr>
              <a:t>М </a:t>
            </a:r>
            <a:r>
              <a:rPr lang="ru-RU" sz="2000">
                <a:latin typeface="Calibri"/>
                <a:ea typeface="Calibri"/>
                <a:cs typeface="Calibri"/>
                <a:sym typeface="Calibri"/>
              </a:rPr>
              <a:t>близка к максимальной. </a:t>
            </a:r>
            <a:endParaRPr/>
          </a:p>
          <a:p>
            <a:pPr indent="-282575" lvl="0" marL="365125" rtl="0" algn="l">
              <a:spcBef>
                <a:spcPts val="600"/>
              </a:spcBef>
              <a:spcAft>
                <a:spcPts val="0"/>
              </a:spcAft>
              <a:buSzPts val="160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1435100" y="274638"/>
            <a:ext cx="7499350" cy="43971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3200"/>
              <a:t>Анализ, продолжение</a:t>
            </a:r>
            <a:endParaRPr/>
          </a:p>
        </p:txBody>
      </p:sp>
      <p:sp>
        <p:nvSpPr>
          <p:cNvPr id="260" name="Google Shape;260;p38"/>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just">
              <a:spcBef>
                <a:spcPts val="0"/>
              </a:spcBef>
              <a:spcAft>
                <a:spcPts val="0"/>
              </a:spcAft>
              <a:buSzPts val="1600"/>
              <a:buNone/>
            </a:pPr>
            <a:r>
              <a:rPr lang="ru-RU" sz="2000">
                <a:latin typeface="Calibri"/>
                <a:ea typeface="Calibri"/>
                <a:cs typeface="Calibri"/>
                <a:sym typeface="Calibri"/>
              </a:rPr>
              <a:t>Мы видим, что число сравнений в методе выбора всегда равно максимальному числу сравнений в методе простых включений, в то время как число перемещений, наоборот, минимально. </a:t>
            </a:r>
            <a:endParaRPr/>
          </a:p>
          <a:p>
            <a:pPr indent="-282575" lvl="0" marL="365125" rtl="0" algn="just">
              <a:spcBef>
                <a:spcPts val="600"/>
              </a:spcBef>
              <a:spcAft>
                <a:spcPts val="0"/>
              </a:spcAft>
              <a:buSzPts val="1600"/>
              <a:buNone/>
            </a:pPr>
            <a:r>
              <a:t/>
            </a:r>
            <a:endParaRPr sz="2000">
              <a:latin typeface="Calibri"/>
              <a:ea typeface="Calibri"/>
              <a:cs typeface="Calibri"/>
              <a:sym typeface="Calibri"/>
            </a:endParaRPr>
          </a:p>
          <a:p>
            <a:pPr indent="-282575" lvl="0" marL="365125" rtl="0" algn="just">
              <a:spcBef>
                <a:spcPts val="600"/>
              </a:spcBef>
              <a:spcAft>
                <a:spcPts val="0"/>
              </a:spcAft>
              <a:buSzPts val="1600"/>
              <a:buNone/>
            </a:pPr>
            <a:r>
              <a:rPr lang="ru-RU" sz="2000">
                <a:latin typeface="Calibri"/>
                <a:ea typeface="Calibri"/>
                <a:cs typeface="Calibri"/>
                <a:sym typeface="Calibri"/>
              </a:rPr>
              <a:t>Если вспомнить, что сравниваются ключи позиций, а перемещаются записи целиком, то метод выбора, экономящий число перемещений может на практике оказаться предпочтительней.</a:t>
            </a:r>
            <a:endParaRPr/>
          </a:p>
          <a:p>
            <a:pPr indent="-282575" lvl="0" marL="365125" rtl="0" algn="l">
              <a:spcBef>
                <a:spcPts val="600"/>
              </a:spcBef>
              <a:spcAft>
                <a:spcPts val="0"/>
              </a:spcAft>
              <a:buSzPts val="160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1435100" y="274638"/>
            <a:ext cx="7499350" cy="43971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3200"/>
              <a:t>Анализ, продолжение</a:t>
            </a:r>
            <a:endParaRPr/>
          </a:p>
        </p:txBody>
      </p:sp>
      <p:sp>
        <p:nvSpPr>
          <p:cNvPr id="266" name="Google Shape;266;p39"/>
          <p:cNvSpPr txBox="1"/>
          <p:nvPr>
            <p:ph idx="1" type="body"/>
          </p:nvPr>
        </p:nvSpPr>
        <p:spPr>
          <a:xfrm>
            <a:off x="1187624" y="743500"/>
            <a:ext cx="7746826" cy="5839862"/>
          </a:xfrm>
          <a:prstGeom prst="rect">
            <a:avLst/>
          </a:prstGeom>
          <a:noFill/>
          <a:ln>
            <a:noFill/>
          </a:ln>
        </p:spPr>
        <p:txBody>
          <a:bodyPr anchorCtr="0" anchor="t" bIns="45700" lIns="91425" spcFirstLastPara="1" rIns="91425" wrap="square" tIns="45700">
            <a:noAutofit/>
          </a:bodyPr>
          <a:lstStyle/>
          <a:p>
            <a:pPr indent="541338" lvl="0" marL="0" rtl="0" algn="just">
              <a:spcBef>
                <a:spcPts val="0"/>
              </a:spcBef>
              <a:spcAft>
                <a:spcPts val="0"/>
              </a:spcAft>
              <a:buSzPts val="1600"/>
              <a:buNone/>
            </a:pPr>
            <a:r>
              <a:rPr lang="ru-RU" sz="2000">
                <a:latin typeface="Calibri"/>
                <a:ea typeface="Calibri"/>
                <a:cs typeface="Calibri"/>
                <a:sym typeface="Calibri"/>
              </a:rPr>
              <a:t>Интересной особенностью сортировки выбором является независимость скорости от характера сортируемых данных.</a:t>
            </a:r>
            <a:endParaRPr/>
          </a:p>
          <a:p>
            <a:pPr indent="541338" lvl="0" marL="0" rtl="0" algn="just">
              <a:spcBef>
                <a:spcPts val="600"/>
              </a:spcBef>
              <a:spcAft>
                <a:spcPts val="0"/>
              </a:spcAft>
              <a:buSzPts val="1600"/>
              <a:buNone/>
            </a:pPr>
            <a:r>
              <a:rPr lang="ru-RU" sz="2000">
                <a:latin typeface="Calibri"/>
                <a:ea typeface="Calibri"/>
                <a:cs typeface="Calibri"/>
                <a:sym typeface="Calibri"/>
              </a:rPr>
              <a:t>Например, если массив почти отсортирован, то, как известно, сортировка вставками его обработает гораздо быстрее (даже быстрее чем быстрая сортировка). А реверсно упорядоченный массив для сортировки вставками является вырожденным случаем, она будет его сортировать максимально долго.</a:t>
            </a:r>
            <a:endParaRPr/>
          </a:p>
          <a:p>
            <a:pPr indent="541338" lvl="0" marL="0" rtl="0" algn="just">
              <a:spcBef>
                <a:spcPts val="600"/>
              </a:spcBef>
              <a:spcAft>
                <a:spcPts val="0"/>
              </a:spcAft>
              <a:buSzPts val="1600"/>
              <a:buNone/>
            </a:pPr>
            <a:r>
              <a:rPr lang="ru-RU" sz="2000">
                <a:latin typeface="Calibri"/>
                <a:ea typeface="Calibri"/>
                <a:cs typeface="Calibri"/>
                <a:sym typeface="Calibri"/>
              </a:rPr>
              <a:t>А для сортировки выбором частичная или реверсная упорядоченность массива роли не играет — она обработает его примерно с той же скоростью что и обычный рандом. Также для классической сортировки выбором неважно, состоит ли массив из уникальных или повторяющихся элементов — на скорость это практически не влияет.</a:t>
            </a:r>
            <a:endParaRPr/>
          </a:p>
          <a:p>
            <a:pPr indent="541338" lvl="0" marL="0" rtl="0" algn="just">
              <a:spcBef>
                <a:spcPts val="600"/>
              </a:spcBef>
              <a:spcAft>
                <a:spcPts val="0"/>
              </a:spcAft>
              <a:buSzPts val="1600"/>
              <a:buNone/>
            </a:pPr>
            <a:r>
              <a:rPr lang="ru-RU" sz="2000">
                <a:latin typeface="Calibri"/>
                <a:ea typeface="Calibri"/>
                <a:cs typeface="Calibri"/>
                <a:sym typeface="Calibri"/>
              </a:rPr>
              <a:t>Но в принципе, можно исхитриться и модифицировать алгоритм так, чтобы при некоторых наборах данных работало быстрее. Например, </a:t>
            </a:r>
            <a:r>
              <a:rPr b="1" lang="ru-RU" sz="2000">
                <a:latin typeface="Calibri"/>
                <a:ea typeface="Calibri"/>
                <a:cs typeface="Calibri"/>
                <a:sym typeface="Calibri"/>
              </a:rPr>
              <a:t>бинго-сортировка</a:t>
            </a:r>
            <a:r>
              <a:rPr lang="ru-RU" sz="2000">
                <a:latin typeface="Calibri"/>
                <a:ea typeface="Calibri"/>
                <a:cs typeface="Calibri"/>
                <a:sym typeface="Calibri"/>
              </a:rPr>
              <a:t> учитывает, если массив состоит из повторяющихся элементов.</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1435100" y="274638"/>
            <a:ext cx="7499350" cy="43971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3200"/>
              <a:t>Анализ, продолжение</a:t>
            </a:r>
            <a:endParaRPr/>
          </a:p>
        </p:txBody>
      </p:sp>
      <p:sp>
        <p:nvSpPr>
          <p:cNvPr id="272" name="Google Shape;272;p40"/>
          <p:cNvSpPr txBox="1"/>
          <p:nvPr>
            <p:ph idx="1" type="body"/>
          </p:nvPr>
        </p:nvSpPr>
        <p:spPr>
          <a:xfrm>
            <a:off x="1187624" y="743500"/>
            <a:ext cx="7746826" cy="5839862"/>
          </a:xfrm>
          <a:prstGeom prst="rect">
            <a:avLst/>
          </a:prstGeom>
          <a:noFill/>
          <a:ln>
            <a:noFill/>
          </a:ln>
        </p:spPr>
        <p:txBody>
          <a:bodyPr anchorCtr="0" anchor="t" bIns="45700" lIns="91425" spcFirstLastPara="1" rIns="91425" wrap="square" tIns="45700">
            <a:noAutofit/>
          </a:bodyPr>
          <a:lstStyle/>
          <a:p>
            <a:pPr indent="541338" lvl="0" marL="0" rtl="0" algn="just">
              <a:spcBef>
                <a:spcPts val="0"/>
              </a:spcBef>
              <a:spcAft>
                <a:spcPts val="0"/>
              </a:spcAft>
              <a:buSzPts val="1920"/>
              <a:buNone/>
            </a:pPr>
            <a:r>
              <a:rPr lang="ru-RU" sz="2400">
                <a:latin typeface="Calibri"/>
                <a:ea typeface="Calibri"/>
                <a:cs typeface="Calibri"/>
                <a:sym typeface="Calibri"/>
              </a:rPr>
              <a:t>Здесь фокус в том, что в неупорядоченной части запоминается не только максимальный элемент, но и определяется максимум для следующей итерации. Это позволяет при повторяющихся максимумах не искать их заново каждый раз, а ставить на своё место сразу как только этот максимум в очередной раз встретили в массиве.</a:t>
            </a:r>
            <a:endParaRPr/>
          </a:p>
          <a:p>
            <a:pPr indent="541338" lvl="0" marL="0" rtl="0" algn="just">
              <a:spcBef>
                <a:spcPts val="600"/>
              </a:spcBef>
              <a:spcAft>
                <a:spcPts val="0"/>
              </a:spcAft>
              <a:buSzPts val="1920"/>
              <a:buNone/>
            </a:pPr>
            <a:r>
              <a:t/>
            </a:r>
            <a:endParaRPr sz="2400">
              <a:latin typeface="Calibri"/>
              <a:ea typeface="Calibri"/>
              <a:cs typeface="Calibri"/>
              <a:sym typeface="Calibri"/>
            </a:endParaRPr>
          </a:p>
          <a:p>
            <a:pPr indent="541338" lvl="0" marL="0" rtl="0" algn="just">
              <a:spcBef>
                <a:spcPts val="600"/>
              </a:spcBef>
              <a:spcAft>
                <a:spcPts val="0"/>
              </a:spcAft>
              <a:buSzPts val="1920"/>
              <a:buNone/>
            </a:pPr>
            <a:r>
              <a:rPr lang="ru-RU" sz="2400">
                <a:latin typeface="Calibri"/>
                <a:ea typeface="Calibri"/>
                <a:cs typeface="Calibri"/>
                <a:sym typeface="Calibri"/>
              </a:rPr>
              <a:t>Алгоритмическая сложность осталась та же. Но если массив состоит из повторяющихся чисел, то бинго-сортировка справится в десятки раз быстрее, чем обычная сортировка выбором.</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1259632" y="246865"/>
            <a:ext cx="7499350" cy="7254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t>Сортировки обменом</a:t>
            </a:r>
            <a:endParaRPr sz="3200"/>
          </a:p>
        </p:txBody>
      </p:sp>
      <p:sp>
        <p:nvSpPr>
          <p:cNvPr id="278" name="Google Shape;278;p41"/>
          <p:cNvSpPr txBox="1"/>
          <p:nvPr>
            <p:ph idx="1" type="body"/>
          </p:nvPr>
        </p:nvSpPr>
        <p:spPr>
          <a:xfrm>
            <a:off x="1435100" y="1071546"/>
            <a:ext cx="7499350" cy="5176854"/>
          </a:xfrm>
          <a:prstGeom prst="rect">
            <a:avLst/>
          </a:prstGeom>
          <a:noFill/>
          <a:ln>
            <a:noFill/>
          </a:ln>
        </p:spPr>
        <p:txBody>
          <a:bodyPr anchorCtr="0" anchor="t" bIns="45700" lIns="91425" spcFirstLastPara="1" rIns="91425" wrap="square" tIns="45700">
            <a:noAutofit/>
          </a:bodyPr>
          <a:lstStyle/>
          <a:p>
            <a:pPr indent="-282575" lvl="0" marL="365125" rtl="0" algn="just">
              <a:spcBef>
                <a:spcPts val="0"/>
              </a:spcBef>
              <a:spcAft>
                <a:spcPts val="0"/>
              </a:spcAft>
              <a:buSzPts val="1920"/>
              <a:buNone/>
            </a:pPr>
            <a:r>
              <a:rPr lang="ru-RU" sz="2400">
                <a:latin typeface="Calibri"/>
                <a:ea typeface="Calibri"/>
                <a:cs typeface="Calibri"/>
                <a:sym typeface="Calibri"/>
              </a:rPr>
              <a:t>Если описать в паре предложений по какому принципу работают сортировки обменами, то:</a:t>
            </a:r>
            <a:endParaRPr/>
          </a:p>
          <a:p>
            <a:pPr indent="-282575" lvl="0" marL="365125" rtl="0" algn="just">
              <a:spcBef>
                <a:spcPts val="600"/>
              </a:spcBef>
              <a:spcAft>
                <a:spcPts val="0"/>
              </a:spcAft>
              <a:buSzPts val="1920"/>
              <a:buNone/>
            </a:pPr>
            <a:r>
              <a:t/>
            </a:r>
            <a:endParaRPr sz="2400">
              <a:latin typeface="Calibri"/>
              <a:ea typeface="Calibri"/>
              <a:cs typeface="Calibri"/>
              <a:sym typeface="Calibri"/>
            </a:endParaRPr>
          </a:p>
          <a:p>
            <a:pPr indent="-282575" lvl="0" marL="365125" rtl="0" algn="just">
              <a:spcBef>
                <a:spcPts val="600"/>
              </a:spcBef>
              <a:spcAft>
                <a:spcPts val="0"/>
              </a:spcAft>
              <a:buSzPts val="1920"/>
              <a:buChar char="⚫"/>
            </a:pPr>
            <a:r>
              <a:rPr lang="ru-RU" sz="2400">
                <a:latin typeface="Calibri"/>
                <a:ea typeface="Calibri"/>
                <a:cs typeface="Calibri"/>
                <a:sym typeface="Calibri"/>
              </a:rPr>
              <a:t>Попарно сравниваются элементы массива</a:t>
            </a:r>
            <a:endParaRPr/>
          </a:p>
          <a:p>
            <a:pPr indent="-282575" lvl="0" marL="365125" rtl="0" algn="just">
              <a:spcBef>
                <a:spcPts val="600"/>
              </a:spcBef>
              <a:spcAft>
                <a:spcPts val="0"/>
              </a:spcAft>
              <a:buSzPts val="1920"/>
              <a:buChar char="⚫"/>
            </a:pPr>
            <a:r>
              <a:rPr lang="ru-RU" sz="2400">
                <a:latin typeface="Calibri"/>
                <a:ea typeface="Calibri"/>
                <a:cs typeface="Calibri"/>
                <a:sym typeface="Calibri"/>
              </a:rPr>
              <a:t>Если элемент слева* больше элемента справа, то элементы меняются местами</a:t>
            </a:r>
            <a:endParaRPr/>
          </a:p>
          <a:p>
            <a:pPr indent="-282575" lvl="0" marL="365125" rtl="0" algn="just">
              <a:spcBef>
                <a:spcPts val="600"/>
              </a:spcBef>
              <a:spcAft>
                <a:spcPts val="0"/>
              </a:spcAft>
              <a:buSzPts val="1920"/>
              <a:buChar char="⚫"/>
            </a:pPr>
            <a:r>
              <a:rPr lang="ru-RU" sz="2400">
                <a:latin typeface="Calibri"/>
                <a:ea typeface="Calibri"/>
                <a:cs typeface="Calibri"/>
                <a:sym typeface="Calibri"/>
              </a:rPr>
              <a:t>Повторяем пункты 1-2 до тех пор, пока массив не отсортируется</a:t>
            </a:r>
            <a:endParaRPr sz="2400">
              <a:latin typeface="Calibri"/>
              <a:ea typeface="Calibri"/>
              <a:cs typeface="Calibri"/>
              <a:sym typeface="Calibri"/>
            </a:endParaRPr>
          </a:p>
          <a:p>
            <a:pPr indent="-282575" lvl="0" marL="365125" rtl="0" algn="just">
              <a:spcBef>
                <a:spcPts val="600"/>
              </a:spcBef>
              <a:spcAft>
                <a:spcPts val="0"/>
              </a:spcAft>
              <a:buSzPts val="1920"/>
              <a:buNone/>
            </a:pPr>
            <a:r>
              <a:t/>
            </a:r>
            <a:endParaRPr sz="2400">
              <a:latin typeface="Calibri"/>
              <a:ea typeface="Calibri"/>
              <a:cs typeface="Calibri"/>
              <a:sym typeface="Calibri"/>
            </a:endParaRPr>
          </a:p>
          <a:p>
            <a:pPr indent="-282575" lvl="0" marL="365125" rtl="0" algn="just">
              <a:spcBef>
                <a:spcPts val="600"/>
              </a:spcBef>
              <a:spcAft>
                <a:spcPts val="0"/>
              </a:spcAft>
              <a:buSzPts val="1920"/>
              <a:buNone/>
            </a:pPr>
            <a:r>
              <a:rPr lang="ru-RU" sz="2400">
                <a:latin typeface="Calibri"/>
                <a:ea typeface="Calibri"/>
                <a:cs typeface="Calibri"/>
                <a:sym typeface="Calibri"/>
              </a:rPr>
              <a:t>* — под элементом слева подразумевается тот элемент из сравниваемой пары, который находится ближе к левому краю массива. Соответственно, элемент справа находится ближе к правому краю.</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1435100" y="274638"/>
            <a:ext cx="7499350" cy="6540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Свойство устойчивости сортировки</a:t>
            </a:r>
            <a:endParaRPr/>
          </a:p>
        </p:txBody>
      </p:sp>
      <p:sp>
        <p:nvSpPr>
          <p:cNvPr id="118" name="Google Shape;118;p15"/>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282575" lvl="0" marL="365125" rtl="0" algn="l">
              <a:lnSpc>
                <a:spcPct val="80000"/>
              </a:lnSpc>
              <a:spcBef>
                <a:spcPts val="0"/>
              </a:spcBef>
              <a:spcAft>
                <a:spcPts val="0"/>
              </a:spcAft>
              <a:buSzPts val="1920"/>
              <a:buFont typeface="Arial"/>
              <a:buNone/>
            </a:pPr>
            <a:r>
              <a:rPr lang="ru-RU" sz="2400"/>
              <a:t>Сортировка называется </a:t>
            </a:r>
            <a:r>
              <a:rPr i="1" lang="ru-RU" sz="2400">
                <a:solidFill>
                  <a:srgbClr val="FF0000"/>
                </a:solidFill>
              </a:rPr>
              <a:t>устойчивой</a:t>
            </a:r>
            <a:r>
              <a:rPr i="1" lang="ru-RU" sz="2400"/>
              <a:t>, </a:t>
            </a:r>
            <a:endParaRPr i="1" sz="2400"/>
          </a:p>
          <a:p>
            <a:pPr indent="-282575" lvl="0" marL="365125" rtl="0" algn="l">
              <a:lnSpc>
                <a:spcPct val="80000"/>
              </a:lnSpc>
              <a:spcBef>
                <a:spcPts val="600"/>
              </a:spcBef>
              <a:spcAft>
                <a:spcPts val="0"/>
              </a:spcAft>
              <a:buSzPts val="1920"/>
              <a:buFont typeface="Arial"/>
              <a:buNone/>
            </a:pPr>
            <a:r>
              <a:rPr lang="ru-RU" sz="2400"/>
              <a:t>если она  удовлетворяет условию,  согласно которому записи с одинаковыми ключами остаются в прежнем  порядке:</a:t>
            </a:r>
            <a:endParaRPr sz="2400"/>
          </a:p>
          <a:p>
            <a:pPr indent="-282575" lvl="0" marL="365125" rtl="0" algn="ctr">
              <a:lnSpc>
                <a:spcPct val="80000"/>
              </a:lnSpc>
              <a:spcBef>
                <a:spcPts val="600"/>
              </a:spcBef>
              <a:spcAft>
                <a:spcPts val="0"/>
              </a:spcAft>
              <a:buSzPts val="1920"/>
              <a:buFont typeface="Arial"/>
              <a:buNone/>
            </a:pPr>
            <a:r>
              <a:rPr i="1" lang="ru-RU" sz="2400">
                <a:latin typeface="Times New Roman"/>
                <a:ea typeface="Times New Roman"/>
                <a:cs typeface="Times New Roman"/>
                <a:sym typeface="Times New Roman"/>
              </a:rPr>
              <a:t>k</a:t>
            </a:r>
            <a:r>
              <a:rPr baseline="-25000" i="1" lang="ru-RU" sz="2400">
                <a:latin typeface="Times New Roman"/>
                <a:ea typeface="Times New Roman"/>
                <a:cs typeface="Times New Roman"/>
                <a:sym typeface="Times New Roman"/>
              </a:rPr>
              <a:t>Рi</a:t>
            </a:r>
            <a:r>
              <a:rPr i="1" lang="ru-RU" sz="2400">
                <a:latin typeface="Times New Roman"/>
                <a:ea typeface="Times New Roman"/>
                <a:cs typeface="Times New Roman"/>
                <a:sym typeface="Times New Roman"/>
              </a:rPr>
              <a:t> = k</a:t>
            </a:r>
            <a:r>
              <a:rPr baseline="-25000" i="1" lang="ru-RU" sz="2400">
                <a:latin typeface="Times New Roman"/>
                <a:ea typeface="Times New Roman"/>
                <a:cs typeface="Times New Roman"/>
                <a:sym typeface="Times New Roman"/>
              </a:rPr>
              <a:t>Рj</a:t>
            </a:r>
            <a:r>
              <a:rPr i="1" lang="ru-RU" sz="2400">
                <a:latin typeface="Times New Roman"/>
                <a:ea typeface="Times New Roman"/>
                <a:cs typeface="Times New Roman"/>
                <a:sym typeface="Times New Roman"/>
              </a:rPr>
              <a:t> и i &lt; j, </a:t>
            </a:r>
            <a:r>
              <a:rPr i="1" lang="ru-RU" sz="2400">
                <a:latin typeface="Calibri"/>
                <a:ea typeface="Calibri"/>
                <a:cs typeface="Calibri"/>
                <a:sym typeface="Calibri"/>
              </a:rPr>
              <a:t>то p</a:t>
            </a:r>
            <a:r>
              <a:rPr baseline="-25000" i="1" lang="ru-RU" sz="2400">
                <a:latin typeface="Calibri"/>
                <a:ea typeface="Calibri"/>
                <a:cs typeface="Calibri"/>
                <a:sym typeface="Calibri"/>
              </a:rPr>
              <a:t>i</a:t>
            </a:r>
            <a:r>
              <a:rPr i="1" lang="ru-RU" sz="2400">
                <a:latin typeface="Calibri"/>
                <a:ea typeface="Calibri"/>
                <a:cs typeface="Calibri"/>
                <a:sym typeface="Calibri"/>
              </a:rPr>
              <a:t> &lt; p</a:t>
            </a:r>
            <a:r>
              <a:rPr baseline="-25000" i="1" lang="ru-RU" sz="2400">
                <a:latin typeface="Calibri"/>
                <a:ea typeface="Calibri"/>
                <a:cs typeface="Calibri"/>
                <a:sym typeface="Calibri"/>
              </a:rPr>
              <a:t>j</a:t>
            </a:r>
            <a:r>
              <a:rPr baseline="-25000" lang="ru-RU" sz="2400">
                <a:latin typeface="Calibri"/>
                <a:ea typeface="Calibri"/>
                <a:cs typeface="Calibri"/>
                <a:sym typeface="Calibri"/>
              </a:rPr>
              <a:t> </a:t>
            </a:r>
            <a:endParaRPr/>
          </a:p>
          <a:p>
            <a:pPr indent="-282575" lvl="0" marL="365125" rtl="0" algn="l">
              <a:lnSpc>
                <a:spcPct val="80000"/>
              </a:lnSpc>
              <a:spcBef>
                <a:spcPts val="600"/>
              </a:spcBef>
              <a:spcAft>
                <a:spcPts val="0"/>
              </a:spcAft>
              <a:buSzPts val="1920"/>
              <a:buFont typeface="Arial"/>
              <a:buNone/>
            </a:pPr>
            <a:r>
              <a:t/>
            </a:r>
            <a:endParaRPr baseline="-25000" sz="2400">
              <a:latin typeface="Calibri"/>
              <a:ea typeface="Calibri"/>
              <a:cs typeface="Calibri"/>
              <a:sym typeface="Calibri"/>
            </a:endParaRPr>
          </a:p>
          <a:p>
            <a:pPr indent="-282575" lvl="0" marL="365125" rtl="0" algn="l">
              <a:spcBef>
                <a:spcPts val="600"/>
              </a:spcBef>
              <a:spcAft>
                <a:spcPts val="0"/>
              </a:spcAft>
              <a:buSzPts val="1920"/>
              <a:buFont typeface="Arial"/>
              <a:buNone/>
            </a:pPr>
            <a:r>
              <a:rPr lang="ru-RU" sz="2400">
                <a:latin typeface="Calibri"/>
                <a:ea typeface="Calibri"/>
                <a:cs typeface="Calibri"/>
                <a:sym typeface="Calibri"/>
              </a:rPr>
              <a:t>При устойчивой сортировке относительный порядок элементов с одинаковыми ключами не меняется.</a:t>
            </a:r>
            <a:endParaRPr/>
          </a:p>
          <a:p>
            <a:pPr indent="-282575" lvl="0" marL="365125" rtl="0" algn="l">
              <a:spcBef>
                <a:spcPts val="600"/>
              </a:spcBef>
              <a:spcAft>
                <a:spcPts val="0"/>
              </a:spcAft>
              <a:buSzPts val="256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1043608" y="65738"/>
            <a:ext cx="7499350" cy="7254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ru-RU" sz="3200"/>
              <a:t>Сортировки обменом</a:t>
            </a:r>
            <a:endParaRPr sz="3200"/>
          </a:p>
        </p:txBody>
      </p:sp>
      <p:sp>
        <p:nvSpPr>
          <p:cNvPr id="284" name="Google Shape;284;p42"/>
          <p:cNvSpPr txBox="1"/>
          <p:nvPr>
            <p:ph idx="1" type="body"/>
          </p:nvPr>
        </p:nvSpPr>
        <p:spPr>
          <a:xfrm>
            <a:off x="1043608" y="692696"/>
            <a:ext cx="7992888" cy="6165304"/>
          </a:xfrm>
          <a:prstGeom prst="rect">
            <a:avLst/>
          </a:prstGeom>
          <a:noFill/>
          <a:ln>
            <a:noFill/>
          </a:ln>
        </p:spPr>
        <p:txBody>
          <a:bodyPr anchorCtr="0" anchor="t" bIns="45700" lIns="91425" spcFirstLastPara="1" rIns="91425" wrap="square" tIns="45700">
            <a:noAutofit/>
          </a:bodyPr>
          <a:lstStyle/>
          <a:p>
            <a:pPr indent="541338" lvl="0" marL="0" rtl="0" algn="just">
              <a:spcBef>
                <a:spcPts val="0"/>
              </a:spcBef>
              <a:spcAft>
                <a:spcPts val="0"/>
              </a:spcAft>
              <a:buSzPts val="1760"/>
              <a:buNone/>
            </a:pPr>
            <a:r>
              <a:rPr b="1" i="1" lang="ru-RU" sz="2200">
                <a:latin typeface="Calibri"/>
                <a:ea typeface="Calibri"/>
                <a:cs typeface="Calibri"/>
                <a:sym typeface="Calibri"/>
              </a:rPr>
              <a:t>Осторожная (туповатая) сортировка. </a:t>
            </a:r>
            <a:r>
              <a:rPr lang="ru-RU" sz="2200">
                <a:latin typeface="Calibri"/>
                <a:ea typeface="Calibri"/>
                <a:cs typeface="Calibri"/>
                <a:sym typeface="Calibri"/>
              </a:rPr>
              <a:t>Это очень осторожная сортировка. Она идёт от начала массива до конца и сравнивает соседние элементы. Если два соседних элемента пришлось поменять местами, то сортировка на всякий случай возвращается в самое начало массива и начинает всё заново.</a:t>
            </a:r>
            <a:endParaRPr/>
          </a:p>
          <a:p>
            <a:pPr indent="541338" lvl="0" marL="0" rtl="0" algn="just">
              <a:spcBef>
                <a:spcPts val="600"/>
              </a:spcBef>
              <a:spcAft>
                <a:spcPts val="0"/>
              </a:spcAft>
              <a:buSzPts val="1760"/>
              <a:buNone/>
            </a:pPr>
            <a:r>
              <a:rPr b="1" i="1" lang="ru-RU" sz="2200">
                <a:latin typeface="Calibri"/>
                <a:ea typeface="Calibri"/>
                <a:cs typeface="Calibri"/>
                <a:sym typeface="Calibri"/>
              </a:rPr>
              <a:t>Гномья сортировка. </a:t>
            </a:r>
            <a:r>
              <a:rPr lang="ru-RU" sz="2200">
                <a:latin typeface="Calibri"/>
                <a:ea typeface="Calibri"/>
                <a:cs typeface="Calibri"/>
                <a:sym typeface="Calibri"/>
              </a:rPr>
              <a:t>Почти тоже самое, что </a:t>
            </a:r>
            <a:r>
              <a:rPr b="1" i="1" lang="ru-RU" sz="2200">
                <a:latin typeface="Calibri"/>
                <a:ea typeface="Calibri"/>
                <a:cs typeface="Calibri"/>
                <a:sym typeface="Calibri"/>
              </a:rPr>
              <a:t>Осторожная</a:t>
            </a:r>
            <a:r>
              <a:rPr lang="ru-RU" sz="2200">
                <a:latin typeface="Calibri"/>
                <a:ea typeface="Calibri"/>
                <a:cs typeface="Calibri"/>
                <a:sym typeface="Calibri"/>
              </a:rPr>
              <a:t>, но тут сортировка при обмене не возвращается в самое начало массива, а делает всего один шаг назад. Этого, оказывается, вполне достаточно чтобы всё отсортировать.</a:t>
            </a:r>
            <a:endParaRPr/>
          </a:p>
          <a:p>
            <a:pPr indent="541338" lvl="0" marL="0" rtl="0" algn="just">
              <a:spcBef>
                <a:spcPts val="600"/>
              </a:spcBef>
              <a:spcAft>
                <a:spcPts val="0"/>
              </a:spcAft>
              <a:buSzPts val="1760"/>
              <a:buNone/>
            </a:pPr>
            <a:r>
              <a:rPr b="1" i="1" lang="ru-RU" sz="2200">
                <a:latin typeface="Calibri"/>
                <a:ea typeface="Calibri"/>
                <a:cs typeface="Calibri"/>
                <a:sym typeface="Calibri"/>
              </a:rPr>
              <a:t>Оптимизированная гномья сортировка. </a:t>
            </a:r>
            <a:r>
              <a:rPr lang="ru-RU" sz="2200">
                <a:latin typeface="Calibri"/>
                <a:ea typeface="Calibri"/>
                <a:cs typeface="Calibri"/>
                <a:sym typeface="Calibri"/>
              </a:rPr>
              <a:t>Можно сэкономить не только на отступлении, но и при движении вперёд. При подряд нескольких обменах приходится делать столько же шагов назад. А потом приходится возвращаться обратно (сравнивая по пути элементы, которые и так упорядочены друг относительно друга). Если запоминать позицию, с которой начались обмены, то затем можно сразу же перепрыгнуть в эту позицию, когда обмены завершены.</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3"/>
          <p:cNvSpPr txBox="1"/>
          <p:nvPr>
            <p:ph type="title"/>
          </p:nvPr>
        </p:nvSpPr>
        <p:spPr>
          <a:xfrm>
            <a:off x="971600" y="20016"/>
            <a:ext cx="7499350" cy="72547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ru-RU" sz="3200"/>
              <a:t>Сортировка простым обменом</a:t>
            </a:r>
            <a:r>
              <a:rPr lang="ru-RU" sz="3200"/>
              <a:t>  («Пузырёк»)</a:t>
            </a:r>
            <a:endParaRPr/>
          </a:p>
        </p:txBody>
      </p:sp>
      <p:sp>
        <p:nvSpPr>
          <p:cNvPr id="290" name="Google Shape;290;p43"/>
          <p:cNvSpPr txBox="1"/>
          <p:nvPr>
            <p:ph idx="1" type="body"/>
          </p:nvPr>
        </p:nvSpPr>
        <p:spPr>
          <a:xfrm>
            <a:off x="978315" y="672825"/>
            <a:ext cx="8064896" cy="6165159"/>
          </a:xfrm>
          <a:prstGeom prst="rect">
            <a:avLst/>
          </a:prstGeom>
          <a:noFill/>
          <a:ln>
            <a:noFill/>
          </a:ln>
        </p:spPr>
        <p:txBody>
          <a:bodyPr anchorCtr="0" anchor="t" bIns="45700" lIns="91425" spcFirstLastPara="1" rIns="91425" wrap="square" tIns="45700">
            <a:noAutofit/>
          </a:bodyPr>
          <a:lstStyle/>
          <a:p>
            <a:pPr indent="541338" lvl="0" marL="0" rtl="0" algn="just">
              <a:lnSpc>
                <a:spcPct val="80000"/>
              </a:lnSpc>
              <a:spcBef>
                <a:spcPts val="0"/>
              </a:spcBef>
              <a:spcAft>
                <a:spcPts val="0"/>
              </a:spcAft>
              <a:buSzPts val="1600"/>
              <a:buFont typeface="Arial"/>
              <a:buNone/>
            </a:pPr>
            <a:r>
              <a:rPr lang="ru-RU" sz="2000">
                <a:latin typeface="Calibri"/>
                <a:ea typeface="Calibri"/>
                <a:cs typeface="Calibri"/>
                <a:sym typeface="Calibri"/>
              </a:rPr>
              <a:t>В отличие от Осторожной и Гномьей сортировки при обмене элементов в пузырьковой никаких возвратов не происходит — она продолжает двигаться вперёд. Дойдя до конца, происходит перемещение наибольшего элемента массива в самый конец.</a:t>
            </a:r>
            <a:endParaRPr/>
          </a:p>
          <a:p>
            <a:pPr indent="541338" lvl="0" marL="0" rtl="0" algn="just">
              <a:lnSpc>
                <a:spcPct val="80000"/>
              </a:lnSpc>
              <a:spcBef>
                <a:spcPts val="600"/>
              </a:spcBef>
              <a:spcAft>
                <a:spcPts val="0"/>
              </a:spcAft>
              <a:buSzPts val="1600"/>
              <a:buFont typeface="Arial"/>
              <a:buNone/>
            </a:pPr>
            <a:r>
              <a:rPr lang="ru-RU" sz="2000">
                <a:latin typeface="Calibri"/>
                <a:ea typeface="Calibri"/>
                <a:cs typeface="Calibri"/>
                <a:sym typeface="Calibri"/>
              </a:rPr>
              <a:t>Затем сортировка повторяет весь процесс заново, в результате чего второй элемент по старшинству оказывается на предпоследнем месте. На следующей итерации третий по величине элемент оказывается третьим с конца и т.д. Метод основан на принципе сравнения и обмена пар соседних элементов. </a:t>
            </a:r>
            <a:endParaRPr/>
          </a:p>
          <a:p>
            <a:pPr indent="541338" lvl="0" marL="0" rtl="0" algn="just">
              <a:lnSpc>
                <a:spcPct val="80000"/>
              </a:lnSpc>
              <a:spcBef>
                <a:spcPts val="600"/>
              </a:spcBef>
              <a:spcAft>
                <a:spcPts val="0"/>
              </a:spcAft>
              <a:buSzPts val="1600"/>
              <a:buFont typeface="Arial"/>
              <a:buNone/>
            </a:pPr>
            <a:r>
              <a:rPr lang="ru-RU" sz="2000">
                <a:latin typeface="Calibri"/>
                <a:ea typeface="Calibri"/>
                <a:cs typeface="Calibri"/>
                <a:sym typeface="Calibri"/>
              </a:rPr>
              <a:t>На первом шаге сравним последний и предпоследний элементы, если они не упорядочены, поменяем их местами. </a:t>
            </a:r>
            <a:endParaRPr/>
          </a:p>
          <a:p>
            <a:pPr indent="541338" lvl="0" marL="0" rtl="0" algn="just">
              <a:lnSpc>
                <a:spcPct val="80000"/>
              </a:lnSpc>
              <a:spcBef>
                <a:spcPts val="600"/>
              </a:spcBef>
              <a:spcAft>
                <a:spcPts val="0"/>
              </a:spcAft>
              <a:buSzPts val="1600"/>
              <a:buFont typeface="Arial"/>
              <a:buNone/>
            </a:pPr>
            <a:r>
              <a:rPr lang="ru-RU" sz="2000">
                <a:latin typeface="Calibri"/>
                <a:ea typeface="Calibri"/>
                <a:cs typeface="Calibri"/>
                <a:sym typeface="Calibri"/>
              </a:rPr>
              <a:t>Далее проделаем то же со вторым и третьим элементами от конца массива, третьим и четвертым и т. д. до первого и второго с начала массива. </a:t>
            </a:r>
            <a:endParaRPr/>
          </a:p>
          <a:p>
            <a:pPr indent="541338" lvl="0" marL="0" rtl="0" algn="just">
              <a:lnSpc>
                <a:spcPct val="80000"/>
              </a:lnSpc>
              <a:spcBef>
                <a:spcPts val="600"/>
              </a:spcBef>
              <a:spcAft>
                <a:spcPts val="0"/>
              </a:spcAft>
              <a:buSzPts val="1600"/>
              <a:buFont typeface="Arial"/>
              <a:buNone/>
            </a:pPr>
            <a:r>
              <a:rPr lang="ru-RU" sz="2000">
                <a:latin typeface="Calibri"/>
                <a:ea typeface="Calibri"/>
                <a:cs typeface="Calibri"/>
                <a:sym typeface="Calibri"/>
              </a:rPr>
              <a:t>При выполнении этой последовательности операций меньшие элементы в каждой паре продвинутся влево, наименьший займет первое место в массиве. </a:t>
            </a:r>
            <a:endParaRPr/>
          </a:p>
          <a:p>
            <a:pPr indent="541338" lvl="0" marL="0" rtl="0" algn="just">
              <a:lnSpc>
                <a:spcPct val="80000"/>
              </a:lnSpc>
              <a:spcBef>
                <a:spcPts val="600"/>
              </a:spcBef>
              <a:spcAft>
                <a:spcPts val="0"/>
              </a:spcAft>
              <a:buSzPts val="1600"/>
              <a:buFont typeface="Arial"/>
              <a:buNone/>
            </a:pPr>
            <a:r>
              <a:rPr lang="ru-RU" sz="2000">
                <a:latin typeface="Calibri"/>
                <a:ea typeface="Calibri"/>
                <a:cs typeface="Calibri"/>
                <a:sym typeface="Calibri"/>
              </a:rPr>
              <a:t>Повторим этот же процесс от </a:t>
            </a:r>
            <a:r>
              <a:rPr i="1" lang="ru-RU" sz="2000">
                <a:latin typeface="Calibri"/>
                <a:ea typeface="Calibri"/>
                <a:cs typeface="Calibri"/>
                <a:sym typeface="Calibri"/>
              </a:rPr>
              <a:t>N</a:t>
            </a:r>
            <a:r>
              <a:rPr lang="ru-RU" sz="2000">
                <a:latin typeface="Calibri"/>
                <a:ea typeface="Calibri"/>
                <a:cs typeface="Calibri"/>
                <a:sym typeface="Calibri"/>
              </a:rPr>
              <a:t>-го до 2-го элемента, потом от </a:t>
            </a:r>
            <a:r>
              <a:rPr i="1" lang="ru-RU" sz="2000">
                <a:latin typeface="Calibri"/>
                <a:ea typeface="Calibri"/>
                <a:cs typeface="Calibri"/>
                <a:sym typeface="Calibri"/>
              </a:rPr>
              <a:t>N</a:t>
            </a:r>
            <a:r>
              <a:rPr lang="ru-RU" sz="2000">
                <a:latin typeface="Calibri"/>
                <a:ea typeface="Calibri"/>
                <a:cs typeface="Calibri"/>
                <a:sym typeface="Calibri"/>
              </a:rPr>
              <a:t>-го до 3-го и т. д. </a:t>
            </a:r>
            <a:endParaRPr/>
          </a:p>
          <a:p>
            <a:pPr indent="541338" lvl="0" marL="0" rtl="0" algn="just">
              <a:lnSpc>
                <a:spcPct val="80000"/>
              </a:lnSpc>
              <a:spcBef>
                <a:spcPts val="600"/>
              </a:spcBef>
              <a:spcAft>
                <a:spcPts val="0"/>
              </a:spcAft>
              <a:buSzPts val="1600"/>
              <a:buFont typeface="Arial"/>
              <a:buNone/>
            </a:pPr>
            <a:r>
              <a:rPr i="1" lang="ru-RU" sz="2000">
                <a:latin typeface="Calibri"/>
                <a:ea typeface="Calibri"/>
                <a:cs typeface="Calibri"/>
                <a:sym typeface="Calibri"/>
              </a:rPr>
              <a:t>i-</a:t>
            </a:r>
            <a:r>
              <a:rPr lang="ru-RU" sz="2000">
                <a:latin typeface="Calibri"/>
                <a:ea typeface="Calibri"/>
                <a:cs typeface="Calibri"/>
                <a:sym typeface="Calibri"/>
              </a:rPr>
              <a:t>й проход по массиву приводит к «всплыванию» наименьшего элемента из входной последовательности на </a:t>
            </a:r>
            <a:r>
              <a:rPr i="1" lang="ru-RU" sz="2000">
                <a:latin typeface="Calibri"/>
                <a:ea typeface="Calibri"/>
                <a:cs typeface="Calibri"/>
                <a:sym typeface="Calibri"/>
              </a:rPr>
              <a:t>i-e </a:t>
            </a:r>
            <a:r>
              <a:rPr lang="ru-RU" sz="2000">
                <a:latin typeface="Calibri"/>
                <a:ea typeface="Calibri"/>
                <a:cs typeface="Calibri"/>
                <a:sym typeface="Calibri"/>
              </a:rPr>
              <a:t>место в готовую последовательность.</a:t>
            </a:r>
            <a:endParaRPr/>
          </a:p>
          <a:p>
            <a:pPr indent="541338" lvl="0" marL="0" rtl="0" algn="just">
              <a:spcBef>
                <a:spcPts val="600"/>
              </a:spcBef>
              <a:spcAft>
                <a:spcPts val="0"/>
              </a:spcAft>
              <a:buSzPts val="160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1435100" y="274638"/>
            <a:ext cx="7499350" cy="43971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Пример</a:t>
            </a:r>
            <a:endParaRPr/>
          </a:p>
        </p:txBody>
      </p:sp>
      <p:sp>
        <p:nvSpPr>
          <p:cNvPr id="296" name="Google Shape;296;p44"/>
          <p:cNvSpPr txBox="1"/>
          <p:nvPr>
            <p:ph idx="1" type="body"/>
          </p:nvPr>
        </p:nvSpPr>
        <p:spPr>
          <a:xfrm>
            <a:off x="1435100" y="928670"/>
            <a:ext cx="7499350" cy="5812698"/>
          </a:xfrm>
          <a:prstGeom prst="rect">
            <a:avLst/>
          </a:prstGeom>
          <a:noFill/>
          <a:ln>
            <a:noFill/>
          </a:ln>
        </p:spPr>
        <p:txBody>
          <a:bodyPr anchorCtr="0" anchor="t" bIns="45700" lIns="91425" spcFirstLastPara="1" rIns="91425" wrap="square" tIns="45700">
            <a:noAutofit/>
          </a:bodyPr>
          <a:lstStyle/>
          <a:p>
            <a:pPr indent="-282575" lvl="0" marL="365125" rtl="0" algn="just">
              <a:spcBef>
                <a:spcPts val="0"/>
              </a:spcBef>
              <a:spcAft>
                <a:spcPts val="0"/>
              </a:spcAft>
              <a:buSzPts val="2240"/>
              <a:buFont typeface="Arial"/>
              <a:buNone/>
            </a:pPr>
            <a:r>
              <a:rPr lang="ru-RU" sz="2800">
                <a:latin typeface="Calibri"/>
                <a:ea typeface="Calibri"/>
                <a:cs typeface="Calibri"/>
                <a:sym typeface="Calibri"/>
              </a:rPr>
              <a:t>Процесс сортировки обменами покажем на примере все той же последовательности, состоящей из восьми ключей:</a:t>
            </a:r>
            <a:endParaRPr/>
          </a:p>
          <a:p>
            <a:pPr indent="-282575" lvl="0" marL="365125" rtl="0" algn="l">
              <a:spcBef>
                <a:spcPts val="600"/>
              </a:spcBef>
              <a:spcAft>
                <a:spcPts val="0"/>
              </a:spcAft>
              <a:buSzPts val="2240"/>
              <a:buFont typeface="Arial"/>
              <a:buNone/>
            </a:pPr>
            <a:r>
              <a:rPr lang="ru-RU" sz="2800">
                <a:latin typeface="Calibri"/>
                <a:ea typeface="Calibri"/>
                <a:cs typeface="Calibri"/>
                <a:sym typeface="Calibri"/>
              </a:rPr>
              <a:t> </a:t>
            </a:r>
            <a:r>
              <a:rPr i="1" lang="ru-RU" sz="2800">
                <a:latin typeface="Calibri"/>
                <a:ea typeface="Calibri"/>
                <a:cs typeface="Calibri"/>
                <a:sym typeface="Calibri"/>
              </a:rPr>
              <a:t>i = </a:t>
            </a:r>
            <a:r>
              <a:rPr lang="ru-RU" sz="2800">
                <a:latin typeface="Calibri"/>
                <a:ea typeface="Calibri"/>
                <a:cs typeface="Calibri"/>
                <a:sym typeface="Calibri"/>
              </a:rPr>
              <a:t>0		40  51   8   38  90  14  2  63</a:t>
            </a:r>
            <a:endParaRPr sz="2800">
              <a:latin typeface="Calibri"/>
              <a:ea typeface="Calibri"/>
              <a:cs typeface="Calibri"/>
              <a:sym typeface="Calibri"/>
            </a:endParaRPr>
          </a:p>
          <a:p>
            <a:pPr indent="-282575" lvl="0" marL="365125" rtl="0" algn="l">
              <a:spcBef>
                <a:spcPts val="600"/>
              </a:spcBef>
              <a:spcAft>
                <a:spcPts val="0"/>
              </a:spcAft>
              <a:buSzPts val="2240"/>
              <a:buFont typeface="Arial"/>
              <a:buNone/>
            </a:pPr>
            <a:r>
              <a:rPr lang="ru-RU" sz="2800">
                <a:latin typeface="Calibri"/>
                <a:ea typeface="Calibri"/>
                <a:cs typeface="Calibri"/>
                <a:sym typeface="Calibri"/>
              </a:rPr>
              <a:t> </a:t>
            </a:r>
            <a:r>
              <a:rPr i="1" lang="ru-RU" sz="2800">
                <a:latin typeface="Calibri"/>
                <a:ea typeface="Calibri"/>
                <a:cs typeface="Calibri"/>
                <a:sym typeface="Calibri"/>
              </a:rPr>
              <a:t>i = </a:t>
            </a:r>
            <a:r>
              <a:rPr lang="ru-RU" sz="2800">
                <a:latin typeface="Calibri"/>
                <a:ea typeface="Calibri"/>
                <a:cs typeface="Calibri"/>
                <a:sym typeface="Calibri"/>
              </a:rPr>
              <a:t>1 		 </a:t>
            </a:r>
            <a:r>
              <a:rPr lang="ru-RU" sz="2800">
                <a:solidFill>
                  <a:srgbClr val="FF0000"/>
                </a:solidFill>
                <a:latin typeface="Calibri"/>
                <a:ea typeface="Calibri"/>
                <a:cs typeface="Calibri"/>
                <a:sym typeface="Calibri"/>
              </a:rPr>
              <a:t>2</a:t>
            </a:r>
            <a:r>
              <a:rPr lang="ru-RU" sz="2800">
                <a:latin typeface="Calibri"/>
                <a:ea typeface="Calibri"/>
                <a:cs typeface="Calibri"/>
                <a:sym typeface="Calibri"/>
              </a:rPr>
              <a:t>   40   51   8  38  90 14 63</a:t>
            </a:r>
            <a:endParaRPr sz="2800">
              <a:latin typeface="Calibri"/>
              <a:ea typeface="Calibri"/>
              <a:cs typeface="Calibri"/>
              <a:sym typeface="Calibri"/>
            </a:endParaRPr>
          </a:p>
          <a:p>
            <a:pPr indent="-282575" lvl="0" marL="365125" rtl="0" algn="l">
              <a:spcBef>
                <a:spcPts val="600"/>
              </a:spcBef>
              <a:spcAft>
                <a:spcPts val="0"/>
              </a:spcAft>
              <a:buSzPts val="2240"/>
              <a:buFont typeface="Arial"/>
              <a:buNone/>
            </a:pPr>
            <a:r>
              <a:rPr i="1" lang="ru-RU" sz="2800">
                <a:latin typeface="Calibri"/>
                <a:ea typeface="Calibri"/>
                <a:cs typeface="Calibri"/>
                <a:sym typeface="Calibri"/>
              </a:rPr>
              <a:t> i = </a:t>
            </a:r>
            <a:r>
              <a:rPr lang="ru-RU" sz="2800">
                <a:latin typeface="Calibri"/>
                <a:ea typeface="Calibri"/>
                <a:cs typeface="Calibri"/>
                <a:sym typeface="Calibri"/>
              </a:rPr>
              <a:t>2		 </a:t>
            </a:r>
            <a:r>
              <a:rPr lang="ru-RU" sz="2800">
                <a:solidFill>
                  <a:srgbClr val="FF0000"/>
                </a:solidFill>
                <a:latin typeface="Calibri"/>
                <a:ea typeface="Calibri"/>
                <a:cs typeface="Calibri"/>
                <a:sym typeface="Calibri"/>
              </a:rPr>
              <a:t>2</a:t>
            </a:r>
            <a:r>
              <a:rPr lang="ru-RU" sz="2800">
                <a:latin typeface="Calibri"/>
                <a:ea typeface="Calibri"/>
                <a:cs typeface="Calibri"/>
                <a:sym typeface="Calibri"/>
              </a:rPr>
              <a:t>     </a:t>
            </a:r>
            <a:r>
              <a:rPr lang="ru-RU" sz="2800">
                <a:solidFill>
                  <a:srgbClr val="FF0000"/>
                </a:solidFill>
                <a:latin typeface="Calibri"/>
                <a:ea typeface="Calibri"/>
                <a:cs typeface="Calibri"/>
                <a:sym typeface="Calibri"/>
              </a:rPr>
              <a:t>8</a:t>
            </a:r>
            <a:r>
              <a:rPr lang="ru-RU" sz="2800">
                <a:latin typeface="Calibri"/>
                <a:ea typeface="Calibri"/>
                <a:cs typeface="Calibri"/>
                <a:sym typeface="Calibri"/>
              </a:rPr>
              <a:t>   40  51 14  38 90 63</a:t>
            </a:r>
            <a:endParaRPr sz="2800">
              <a:latin typeface="Calibri"/>
              <a:ea typeface="Calibri"/>
              <a:cs typeface="Calibri"/>
              <a:sym typeface="Calibri"/>
            </a:endParaRPr>
          </a:p>
          <a:p>
            <a:pPr indent="-282575" lvl="0" marL="365125" rtl="0" algn="l">
              <a:spcBef>
                <a:spcPts val="600"/>
              </a:spcBef>
              <a:spcAft>
                <a:spcPts val="0"/>
              </a:spcAft>
              <a:buSzPts val="2240"/>
              <a:buFont typeface="Arial"/>
              <a:buNone/>
            </a:pPr>
            <a:r>
              <a:rPr i="1" lang="ru-RU" sz="2800">
                <a:latin typeface="Calibri"/>
                <a:ea typeface="Calibri"/>
                <a:cs typeface="Calibri"/>
                <a:sym typeface="Calibri"/>
              </a:rPr>
              <a:t> i = </a:t>
            </a:r>
            <a:r>
              <a:rPr lang="ru-RU" sz="2800">
                <a:latin typeface="Calibri"/>
                <a:ea typeface="Calibri"/>
                <a:cs typeface="Calibri"/>
                <a:sym typeface="Calibri"/>
              </a:rPr>
              <a:t>3		</a:t>
            </a:r>
            <a:r>
              <a:rPr lang="ru-RU" sz="2800">
                <a:solidFill>
                  <a:srgbClr val="FF0000"/>
                </a:solidFill>
                <a:latin typeface="Calibri"/>
                <a:ea typeface="Calibri"/>
                <a:cs typeface="Calibri"/>
                <a:sym typeface="Calibri"/>
              </a:rPr>
              <a:t> 2</a:t>
            </a:r>
            <a:r>
              <a:rPr lang="ru-RU" sz="2800">
                <a:latin typeface="Calibri"/>
                <a:ea typeface="Calibri"/>
                <a:cs typeface="Calibri"/>
                <a:sym typeface="Calibri"/>
              </a:rPr>
              <a:t>     </a:t>
            </a:r>
            <a:r>
              <a:rPr lang="ru-RU" sz="2800">
                <a:solidFill>
                  <a:srgbClr val="FF0000"/>
                </a:solidFill>
                <a:latin typeface="Calibri"/>
                <a:ea typeface="Calibri"/>
                <a:cs typeface="Calibri"/>
                <a:sym typeface="Calibri"/>
              </a:rPr>
              <a:t>8</a:t>
            </a:r>
            <a:r>
              <a:rPr lang="ru-RU" sz="2800">
                <a:latin typeface="Calibri"/>
                <a:ea typeface="Calibri"/>
                <a:cs typeface="Calibri"/>
                <a:sym typeface="Calibri"/>
              </a:rPr>
              <a:t>   </a:t>
            </a:r>
            <a:r>
              <a:rPr lang="ru-RU" sz="2800">
                <a:solidFill>
                  <a:srgbClr val="FF0000"/>
                </a:solidFill>
                <a:latin typeface="Calibri"/>
                <a:ea typeface="Calibri"/>
                <a:cs typeface="Calibri"/>
                <a:sym typeface="Calibri"/>
              </a:rPr>
              <a:t>14</a:t>
            </a:r>
            <a:r>
              <a:rPr lang="ru-RU" sz="2800">
                <a:latin typeface="Calibri"/>
                <a:ea typeface="Calibri"/>
                <a:cs typeface="Calibri"/>
                <a:sym typeface="Calibri"/>
              </a:rPr>
              <a:t>  40  51 38 63 90</a:t>
            </a:r>
            <a:endParaRPr sz="2800">
              <a:latin typeface="Calibri"/>
              <a:ea typeface="Calibri"/>
              <a:cs typeface="Calibri"/>
              <a:sym typeface="Calibri"/>
            </a:endParaRPr>
          </a:p>
          <a:p>
            <a:pPr indent="-282575" lvl="0" marL="365125" rtl="0" algn="l">
              <a:spcBef>
                <a:spcPts val="600"/>
              </a:spcBef>
              <a:spcAft>
                <a:spcPts val="0"/>
              </a:spcAft>
              <a:buSzPts val="2240"/>
              <a:buFont typeface="Arial"/>
              <a:buNone/>
            </a:pPr>
            <a:r>
              <a:rPr i="1" lang="ru-RU" sz="2800">
                <a:latin typeface="Calibri"/>
                <a:ea typeface="Calibri"/>
                <a:cs typeface="Calibri"/>
                <a:sym typeface="Calibri"/>
              </a:rPr>
              <a:t> i = </a:t>
            </a:r>
            <a:r>
              <a:rPr lang="ru-RU" sz="2800">
                <a:latin typeface="Calibri"/>
                <a:ea typeface="Calibri"/>
                <a:cs typeface="Calibri"/>
                <a:sym typeface="Calibri"/>
              </a:rPr>
              <a:t>4		</a:t>
            </a:r>
            <a:r>
              <a:rPr lang="ru-RU" sz="2800">
                <a:solidFill>
                  <a:srgbClr val="FF0000"/>
                </a:solidFill>
                <a:latin typeface="Calibri"/>
                <a:ea typeface="Calibri"/>
                <a:cs typeface="Calibri"/>
                <a:sym typeface="Calibri"/>
              </a:rPr>
              <a:t> 2</a:t>
            </a:r>
            <a:r>
              <a:rPr lang="ru-RU" sz="2800">
                <a:latin typeface="Calibri"/>
                <a:ea typeface="Calibri"/>
                <a:cs typeface="Calibri"/>
                <a:sym typeface="Calibri"/>
              </a:rPr>
              <a:t>     </a:t>
            </a:r>
            <a:r>
              <a:rPr lang="ru-RU" sz="2800">
                <a:solidFill>
                  <a:srgbClr val="FF0000"/>
                </a:solidFill>
                <a:latin typeface="Calibri"/>
                <a:ea typeface="Calibri"/>
                <a:cs typeface="Calibri"/>
                <a:sym typeface="Calibri"/>
              </a:rPr>
              <a:t>8</a:t>
            </a:r>
            <a:r>
              <a:rPr lang="ru-RU" sz="2800">
                <a:latin typeface="Calibri"/>
                <a:ea typeface="Calibri"/>
                <a:cs typeface="Calibri"/>
                <a:sym typeface="Calibri"/>
              </a:rPr>
              <a:t>   </a:t>
            </a:r>
            <a:r>
              <a:rPr lang="ru-RU" sz="2800">
                <a:solidFill>
                  <a:srgbClr val="FF0000"/>
                </a:solidFill>
                <a:latin typeface="Calibri"/>
                <a:ea typeface="Calibri"/>
                <a:cs typeface="Calibri"/>
                <a:sym typeface="Calibri"/>
              </a:rPr>
              <a:t>14</a:t>
            </a:r>
            <a:r>
              <a:rPr lang="ru-RU" sz="2800">
                <a:latin typeface="Calibri"/>
                <a:ea typeface="Calibri"/>
                <a:cs typeface="Calibri"/>
                <a:sym typeface="Calibri"/>
              </a:rPr>
              <a:t>  </a:t>
            </a:r>
            <a:r>
              <a:rPr lang="ru-RU" sz="2800">
                <a:solidFill>
                  <a:srgbClr val="FF0000"/>
                </a:solidFill>
                <a:latin typeface="Calibri"/>
                <a:ea typeface="Calibri"/>
                <a:cs typeface="Calibri"/>
                <a:sym typeface="Calibri"/>
              </a:rPr>
              <a:t>38 </a:t>
            </a:r>
            <a:r>
              <a:rPr lang="ru-RU" sz="2800">
                <a:latin typeface="Calibri"/>
                <a:ea typeface="Calibri"/>
                <a:cs typeface="Calibri"/>
                <a:sym typeface="Calibri"/>
              </a:rPr>
              <a:t> 40 51 63 90</a:t>
            </a:r>
            <a:endParaRPr sz="2800">
              <a:latin typeface="Calibri"/>
              <a:ea typeface="Calibri"/>
              <a:cs typeface="Calibri"/>
              <a:sym typeface="Calibri"/>
            </a:endParaRPr>
          </a:p>
          <a:p>
            <a:pPr indent="-282575" lvl="0" marL="365125" rtl="0" algn="l">
              <a:spcBef>
                <a:spcPts val="600"/>
              </a:spcBef>
              <a:spcAft>
                <a:spcPts val="0"/>
              </a:spcAft>
              <a:buSzPts val="2240"/>
              <a:buFont typeface="Arial"/>
              <a:buNone/>
            </a:pPr>
            <a:r>
              <a:rPr i="1" lang="ru-RU" sz="2800">
                <a:latin typeface="Calibri"/>
                <a:ea typeface="Calibri"/>
                <a:cs typeface="Calibri"/>
                <a:sym typeface="Calibri"/>
              </a:rPr>
              <a:t>i = </a:t>
            </a:r>
            <a:r>
              <a:rPr lang="ru-RU" sz="2800">
                <a:latin typeface="Calibri"/>
                <a:ea typeface="Calibri"/>
                <a:cs typeface="Calibri"/>
                <a:sym typeface="Calibri"/>
              </a:rPr>
              <a:t>5		</a:t>
            </a:r>
            <a:r>
              <a:rPr lang="ru-RU" sz="2800">
                <a:solidFill>
                  <a:srgbClr val="0000FF"/>
                </a:solidFill>
                <a:latin typeface="Calibri"/>
                <a:ea typeface="Calibri"/>
                <a:cs typeface="Calibri"/>
                <a:sym typeface="Calibri"/>
              </a:rPr>
              <a:t> 2     8   14  38  40 </a:t>
            </a:r>
            <a:r>
              <a:rPr lang="ru-RU" sz="2800">
                <a:latin typeface="Calibri"/>
                <a:ea typeface="Calibri"/>
                <a:cs typeface="Calibri"/>
                <a:sym typeface="Calibri"/>
              </a:rPr>
              <a:t>51 63 90</a:t>
            </a:r>
            <a:endParaRPr sz="2800">
              <a:latin typeface="Calibri"/>
              <a:ea typeface="Calibri"/>
              <a:cs typeface="Calibri"/>
              <a:sym typeface="Calibri"/>
            </a:endParaRPr>
          </a:p>
          <a:p>
            <a:pPr indent="-282575" lvl="0" marL="365125" rtl="0" algn="l">
              <a:spcBef>
                <a:spcPts val="600"/>
              </a:spcBef>
              <a:spcAft>
                <a:spcPts val="0"/>
              </a:spcAft>
              <a:buSzPts val="2240"/>
              <a:buFont typeface="Arial"/>
              <a:buNone/>
            </a:pPr>
            <a:r>
              <a:rPr i="1" lang="ru-RU" sz="2800">
                <a:latin typeface="Calibri"/>
                <a:ea typeface="Calibri"/>
                <a:cs typeface="Calibri"/>
                <a:sym typeface="Calibri"/>
              </a:rPr>
              <a:t>i = </a:t>
            </a:r>
            <a:r>
              <a:rPr lang="ru-RU" sz="2800">
                <a:latin typeface="Calibri"/>
                <a:ea typeface="Calibri"/>
                <a:cs typeface="Calibri"/>
                <a:sym typeface="Calibri"/>
              </a:rPr>
              <a:t>6		</a:t>
            </a:r>
            <a:r>
              <a:rPr lang="ru-RU" sz="2800">
                <a:solidFill>
                  <a:srgbClr val="FF0000"/>
                </a:solidFill>
                <a:latin typeface="Calibri"/>
                <a:ea typeface="Calibri"/>
                <a:cs typeface="Calibri"/>
                <a:sym typeface="Calibri"/>
              </a:rPr>
              <a:t> </a:t>
            </a:r>
            <a:r>
              <a:rPr lang="ru-RU" sz="2800">
                <a:solidFill>
                  <a:srgbClr val="0000FF"/>
                </a:solidFill>
                <a:latin typeface="Calibri"/>
                <a:ea typeface="Calibri"/>
                <a:cs typeface="Calibri"/>
                <a:sym typeface="Calibri"/>
              </a:rPr>
              <a:t>2     8   14  38  40 51 </a:t>
            </a:r>
            <a:r>
              <a:rPr lang="ru-RU" sz="2800">
                <a:latin typeface="Calibri"/>
                <a:ea typeface="Calibri"/>
                <a:cs typeface="Calibri"/>
                <a:sym typeface="Calibri"/>
              </a:rPr>
              <a:t>63 90</a:t>
            </a:r>
            <a:endParaRPr sz="2800">
              <a:solidFill>
                <a:schemeClr val="accent2"/>
              </a:solidFill>
              <a:latin typeface="Calibri"/>
              <a:ea typeface="Calibri"/>
              <a:cs typeface="Calibri"/>
              <a:sym typeface="Calibri"/>
            </a:endParaRPr>
          </a:p>
          <a:p>
            <a:pPr indent="-282575" lvl="0" marL="365125" rtl="0" algn="l">
              <a:spcBef>
                <a:spcPts val="600"/>
              </a:spcBef>
              <a:spcAft>
                <a:spcPts val="0"/>
              </a:spcAft>
              <a:buSzPts val="2240"/>
              <a:buFont typeface="Arial"/>
              <a:buNone/>
            </a:pPr>
            <a:r>
              <a:rPr i="1" lang="ru-RU" sz="2800">
                <a:latin typeface="Calibri"/>
                <a:ea typeface="Calibri"/>
                <a:cs typeface="Calibri"/>
                <a:sym typeface="Calibri"/>
              </a:rPr>
              <a:t>i = </a:t>
            </a:r>
            <a:r>
              <a:rPr lang="ru-RU" sz="2800">
                <a:latin typeface="Calibri"/>
                <a:ea typeface="Calibri"/>
                <a:cs typeface="Calibri"/>
                <a:sym typeface="Calibri"/>
              </a:rPr>
              <a:t>7		</a:t>
            </a:r>
            <a:r>
              <a:rPr lang="ru-RU" sz="2800">
                <a:solidFill>
                  <a:srgbClr val="FF0000"/>
                </a:solidFill>
                <a:latin typeface="Calibri"/>
                <a:ea typeface="Calibri"/>
                <a:cs typeface="Calibri"/>
                <a:sym typeface="Calibri"/>
              </a:rPr>
              <a:t> </a:t>
            </a:r>
            <a:r>
              <a:rPr lang="ru-RU" sz="2800">
                <a:solidFill>
                  <a:srgbClr val="0000FF"/>
                </a:solidFill>
                <a:latin typeface="Calibri"/>
                <a:ea typeface="Calibri"/>
                <a:cs typeface="Calibri"/>
                <a:sym typeface="Calibri"/>
              </a:rPr>
              <a:t>2     8   14  38  40 51 63 </a:t>
            </a:r>
            <a:r>
              <a:rPr lang="ru-RU" sz="2800">
                <a:latin typeface="Calibri"/>
                <a:ea typeface="Calibri"/>
                <a:cs typeface="Calibri"/>
                <a:sym typeface="Calibri"/>
              </a:rPr>
              <a:t>90</a:t>
            </a:r>
            <a:endParaRPr sz="2800">
              <a:latin typeface="Calibri"/>
              <a:ea typeface="Calibri"/>
              <a:cs typeface="Calibri"/>
              <a:sym typeface="Calibri"/>
            </a:endParaRPr>
          </a:p>
          <a:p>
            <a:pPr indent="-282575" lvl="0" marL="365125" rtl="0" algn="l">
              <a:spcBef>
                <a:spcPts val="600"/>
              </a:spcBef>
              <a:spcAft>
                <a:spcPts val="0"/>
              </a:spcAft>
              <a:buSzPts val="2240"/>
              <a:buNone/>
            </a:pPr>
            <a:r>
              <a:t/>
            </a:r>
            <a:endParaRPr sz="2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5"/>
          <p:cNvSpPr txBox="1"/>
          <p:nvPr>
            <p:ph type="title"/>
          </p:nvPr>
        </p:nvSpPr>
        <p:spPr>
          <a:xfrm>
            <a:off x="1435100" y="274638"/>
            <a:ext cx="7499350" cy="43971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Алгоритм (метод пузырька)</a:t>
            </a:r>
            <a:endParaRPr/>
          </a:p>
        </p:txBody>
      </p:sp>
      <p:sp>
        <p:nvSpPr>
          <p:cNvPr id="302" name="Google Shape;302;p45"/>
          <p:cNvSpPr txBox="1"/>
          <p:nvPr>
            <p:ph idx="1" type="body"/>
          </p:nvPr>
        </p:nvSpPr>
        <p:spPr>
          <a:xfrm>
            <a:off x="1435100" y="1285860"/>
            <a:ext cx="7499350" cy="496254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600"/>
              <a:buNone/>
            </a:pPr>
            <a:r>
              <a:rPr b="1" lang="ru-RU" sz="2000">
                <a:latin typeface="Courier New"/>
                <a:ea typeface="Courier New"/>
                <a:cs typeface="Courier New"/>
                <a:sym typeface="Courier New"/>
              </a:rPr>
              <a:t>цикл по i от 2 до N с шагом 1 выполнять	</a:t>
            </a:r>
            <a:endParaRPr/>
          </a:p>
          <a:p>
            <a:pPr indent="-282575" lvl="0" marL="365125" rtl="0" algn="l">
              <a:spcBef>
                <a:spcPts val="600"/>
              </a:spcBef>
              <a:spcAft>
                <a:spcPts val="0"/>
              </a:spcAft>
              <a:buSzPts val="1600"/>
              <a:buNone/>
            </a:pPr>
            <a:r>
              <a:rPr b="1" i="1" lang="ru-RU" sz="2000">
                <a:latin typeface="Courier New"/>
                <a:ea typeface="Courier New"/>
                <a:cs typeface="Courier New"/>
                <a:sym typeface="Courier New"/>
              </a:rPr>
              <a:t>  </a:t>
            </a:r>
            <a:r>
              <a:rPr i="1" lang="ru-RU" sz="2000">
                <a:latin typeface="Calibri"/>
                <a:ea typeface="Calibri"/>
                <a:cs typeface="Calibri"/>
                <a:sym typeface="Calibri"/>
              </a:rPr>
              <a:t>// проход от конца массива к началу:</a:t>
            </a:r>
            <a:endParaRPr sz="2000">
              <a:latin typeface="Calibri"/>
              <a:ea typeface="Calibri"/>
              <a:cs typeface="Calibri"/>
              <a:sym typeface="Calibri"/>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	цикл по j от N до i с шагом -1 выполнять </a:t>
            </a:r>
            <a:endParaRPr/>
          </a:p>
          <a:p>
            <a:pPr indent="-282575" lvl="0" marL="365125" rtl="0" algn="l">
              <a:spcBef>
                <a:spcPts val="600"/>
              </a:spcBef>
              <a:spcAft>
                <a:spcPts val="0"/>
              </a:spcAft>
              <a:buSzPts val="1600"/>
              <a:buNone/>
            </a:pPr>
            <a:r>
              <a:rPr b="1" i="1" lang="ru-RU" sz="2000">
                <a:latin typeface="Courier New"/>
                <a:ea typeface="Courier New"/>
                <a:cs typeface="Courier New"/>
                <a:sym typeface="Courier New"/>
              </a:rPr>
              <a:t>   	</a:t>
            </a:r>
            <a:r>
              <a:rPr i="1" lang="ru-RU" sz="2000">
                <a:latin typeface="Calibri"/>
                <a:ea typeface="Calibri"/>
                <a:cs typeface="Calibri"/>
                <a:sym typeface="Calibri"/>
              </a:rPr>
              <a:t>// если два рядом стоящих элемента нарушают</a:t>
            </a:r>
            <a:endParaRPr sz="2000">
              <a:latin typeface="Calibri"/>
              <a:ea typeface="Calibri"/>
              <a:cs typeface="Calibri"/>
              <a:sym typeface="Calibri"/>
            </a:endParaRPr>
          </a:p>
          <a:p>
            <a:pPr indent="-282575" lvl="0" marL="365125" rtl="0" algn="l">
              <a:spcBef>
                <a:spcPts val="600"/>
              </a:spcBef>
              <a:spcAft>
                <a:spcPts val="0"/>
              </a:spcAft>
              <a:buSzPts val="1600"/>
              <a:buNone/>
            </a:pPr>
            <a:r>
              <a:rPr i="1" lang="ru-RU" sz="2000">
                <a:latin typeface="Calibri"/>
                <a:ea typeface="Calibri"/>
                <a:cs typeface="Calibri"/>
                <a:sym typeface="Calibri"/>
              </a:rPr>
              <a:t>   		// порядок по возрастанию, то их поменять местами.</a:t>
            </a:r>
            <a:endParaRPr sz="2000">
              <a:latin typeface="Calibri"/>
              <a:ea typeface="Calibri"/>
              <a:cs typeface="Calibri"/>
              <a:sym typeface="Calibri"/>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      если  A[j] &lt; A[j–1]</a:t>
            </a:r>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		 то	Обмен(j, j–1);	 </a:t>
            </a:r>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   конец цикла</a:t>
            </a:r>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конец цикла</a:t>
            </a:r>
            <a:endParaRPr/>
          </a:p>
          <a:p>
            <a:pPr indent="-282575" lvl="0" marL="365125" rtl="0" algn="l">
              <a:spcBef>
                <a:spcPts val="600"/>
              </a:spcBef>
              <a:spcAft>
                <a:spcPts val="0"/>
              </a:spcAft>
              <a:buSzPts val="1600"/>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1435100" y="274638"/>
            <a:ext cx="7499350" cy="43971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Программа (метод пузырька)</a:t>
            </a:r>
            <a:endParaRPr/>
          </a:p>
        </p:txBody>
      </p:sp>
      <p:sp>
        <p:nvSpPr>
          <p:cNvPr id="308" name="Google Shape;308;p46"/>
          <p:cNvSpPr txBox="1"/>
          <p:nvPr>
            <p:ph idx="1" type="body"/>
          </p:nvPr>
        </p:nvSpPr>
        <p:spPr>
          <a:xfrm>
            <a:off x="1435100" y="1285860"/>
            <a:ext cx="7499350" cy="496254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600"/>
              <a:buNone/>
            </a:pPr>
            <a:r>
              <a:rPr b="1" lang="ru-RU" sz="2000">
                <a:latin typeface="Courier New"/>
                <a:ea typeface="Courier New"/>
                <a:cs typeface="Courier New"/>
                <a:sym typeface="Courier New"/>
              </a:rPr>
              <a:t>//Описание функции сортировки методом "пузырька"</a:t>
            </a:r>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void BubbleSort (int k,int x[max]) {</a:t>
            </a:r>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  int i,j,buf;</a:t>
            </a:r>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  for (i=k-1;i&gt;0;i--)</a:t>
            </a:r>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    for (j=0;j&lt;i;j++)</a:t>
            </a:r>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    if (x[j]&gt;x[j+1]) {</a:t>
            </a:r>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      buf=x[j];</a:t>
            </a:r>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      x[j]=x[j+1];</a:t>
            </a:r>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      x[j+1]=buf;</a:t>
            </a:r>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     }    </a:t>
            </a:r>
            <a:endParaRPr/>
          </a:p>
          <a:p>
            <a:pPr indent="-282575" lvl="0" marL="365125" rtl="0" algn="l">
              <a:spcBef>
                <a:spcPts val="600"/>
              </a:spcBef>
              <a:spcAft>
                <a:spcPts val="0"/>
              </a:spcAft>
              <a:buSzPts val="1600"/>
              <a:buNone/>
            </a:pPr>
            <a:r>
              <a:rPr b="1" lang="ru-RU" sz="2000">
                <a:latin typeface="Courier New"/>
                <a:ea typeface="Courier New"/>
                <a:cs typeface="Courier New"/>
                <a:sym typeface="Courier New"/>
              </a:rPr>
              <a:t>}</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1043608" y="0"/>
            <a:ext cx="7499350" cy="62068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Анализ</a:t>
            </a:r>
            <a:endParaRPr/>
          </a:p>
        </p:txBody>
      </p:sp>
      <p:sp>
        <p:nvSpPr>
          <p:cNvPr id="314" name="Google Shape;314;p47"/>
          <p:cNvSpPr txBox="1"/>
          <p:nvPr>
            <p:ph idx="1" type="body"/>
          </p:nvPr>
        </p:nvSpPr>
        <p:spPr>
          <a:xfrm>
            <a:off x="1010598" y="543544"/>
            <a:ext cx="7992888" cy="6314456"/>
          </a:xfrm>
          <a:prstGeom prst="rect">
            <a:avLst/>
          </a:prstGeom>
          <a:noFill/>
          <a:ln>
            <a:noFill/>
          </a:ln>
        </p:spPr>
        <p:txBody>
          <a:bodyPr anchorCtr="0" anchor="t" bIns="45700" lIns="91425" spcFirstLastPara="1" rIns="91425" wrap="square" tIns="45700">
            <a:noAutofit/>
          </a:bodyPr>
          <a:lstStyle/>
          <a:p>
            <a:pPr indent="625475" lvl="0" marL="0" rtl="0" algn="just">
              <a:spcBef>
                <a:spcPts val="0"/>
              </a:spcBef>
              <a:spcAft>
                <a:spcPts val="0"/>
              </a:spcAft>
              <a:buSzPts val="1600"/>
              <a:buFont typeface="Arial"/>
              <a:buNone/>
            </a:pPr>
            <a:r>
              <a:rPr lang="ru-RU" sz="2000">
                <a:latin typeface="Calibri"/>
                <a:ea typeface="Calibri"/>
                <a:cs typeface="Calibri"/>
                <a:sym typeface="Calibri"/>
              </a:rPr>
              <a:t>Количество сравнений </a:t>
            </a:r>
            <a:r>
              <a:rPr i="1" lang="ru-RU" sz="2000">
                <a:latin typeface="Calibri"/>
                <a:ea typeface="Calibri"/>
                <a:cs typeface="Calibri"/>
                <a:sym typeface="Calibri"/>
              </a:rPr>
              <a:t>С</a:t>
            </a:r>
            <a:r>
              <a:rPr baseline="-25000" i="1" lang="ru-RU" sz="2000">
                <a:latin typeface="Calibri"/>
                <a:ea typeface="Calibri"/>
                <a:cs typeface="Calibri"/>
                <a:sym typeface="Calibri"/>
              </a:rPr>
              <a:t>i</a:t>
            </a:r>
            <a:r>
              <a:rPr baseline="-25000" lang="ru-RU" sz="2000">
                <a:latin typeface="Calibri"/>
                <a:ea typeface="Calibri"/>
                <a:cs typeface="Calibri"/>
                <a:sym typeface="Calibri"/>
              </a:rPr>
              <a:t> </a:t>
            </a:r>
            <a:r>
              <a:rPr lang="ru-RU" sz="2000">
                <a:latin typeface="Calibri"/>
                <a:ea typeface="Calibri"/>
                <a:cs typeface="Calibri"/>
                <a:sym typeface="Calibri"/>
              </a:rPr>
              <a:t>на </a:t>
            </a:r>
            <a:r>
              <a:rPr i="1" lang="ru-RU" sz="2000">
                <a:latin typeface="Calibri"/>
                <a:ea typeface="Calibri"/>
                <a:cs typeface="Calibri"/>
                <a:sym typeface="Calibri"/>
              </a:rPr>
              <a:t>i</a:t>
            </a:r>
            <a:r>
              <a:rPr lang="ru-RU" sz="2000">
                <a:latin typeface="Calibri"/>
                <a:ea typeface="Calibri"/>
                <a:cs typeface="Calibri"/>
                <a:sym typeface="Calibri"/>
              </a:rPr>
              <a:t> – м проходе равно </a:t>
            </a:r>
            <a:r>
              <a:rPr i="1" lang="ru-RU" sz="2000">
                <a:latin typeface="Calibri"/>
                <a:ea typeface="Calibri"/>
                <a:cs typeface="Calibri"/>
                <a:sym typeface="Calibri"/>
              </a:rPr>
              <a:t>N - i, </a:t>
            </a:r>
            <a:r>
              <a:rPr lang="ru-RU" sz="2000">
                <a:latin typeface="Calibri"/>
                <a:ea typeface="Calibri"/>
                <a:cs typeface="Calibri"/>
                <a:sym typeface="Calibri"/>
              </a:rPr>
              <a:t>что приводит к уже известному выражению для </a:t>
            </a:r>
            <a:r>
              <a:rPr i="1" lang="ru-RU" sz="2000">
                <a:latin typeface="Calibri"/>
                <a:ea typeface="Calibri"/>
                <a:cs typeface="Calibri"/>
                <a:sym typeface="Calibri"/>
              </a:rPr>
              <a:t>С. </a:t>
            </a:r>
            <a:endParaRPr/>
          </a:p>
          <a:p>
            <a:pPr indent="625475" lvl="0" marL="0" rtl="0" algn="just">
              <a:spcBef>
                <a:spcPts val="600"/>
              </a:spcBef>
              <a:spcAft>
                <a:spcPts val="0"/>
              </a:spcAft>
              <a:buSzPts val="1600"/>
              <a:buFont typeface="Arial"/>
              <a:buNone/>
            </a:pPr>
            <a:r>
              <a:rPr lang="ru-RU" sz="2000">
                <a:latin typeface="Calibri"/>
                <a:ea typeface="Calibri"/>
                <a:cs typeface="Calibri"/>
                <a:sym typeface="Calibri"/>
              </a:rPr>
              <a:t>Вообще, в пузырьковой сортировке количество сравнений всегда одно и то же, поскольку два цикла for повторяются указанное количество раз независимо от того, был список изначально упорядочен или нет. Это значит, что алгоритм пузырьковой сортировки всегда выполняет): </a:t>
            </a:r>
            <a:endParaRPr sz="2000">
              <a:latin typeface="Calibri"/>
              <a:ea typeface="Calibri"/>
              <a:cs typeface="Calibri"/>
              <a:sym typeface="Calibri"/>
            </a:endParaRPr>
          </a:p>
          <a:p>
            <a:pPr indent="-282575" lvl="0" marL="365125" rtl="0" algn="ctr">
              <a:spcBef>
                <a:spcPts val="600"/>
              </a:spcBef>
              <a:spcAft>
                <a:spcPts val="0"/>
              </a:spcAft>
              <a:buSzPts val="1600"/>
              <a:buFont typeface="Arial"/>
              <a:buNone/>
            </a:pPr>
            <a:r>
              <a:rPr i="1" lang="ru-RU" sz="2000">
                <a:latin typeface="Calibri"/>
                <a:ea typeface="Calibri"/>
                <a:cs typeface="Calibri"/>
                <a:sym typeface="Calibri"/>
              </a:rPr>
              <a:t>С = </a:t>
            </a:r>
            <a:r>
              <a:rPr lang="ru-RU" sz="2000">
                <a:latin typeface="Calibri"/>
                <a:ea typeface="Calibri"/>
                <a:cs typeface="Calibri"/>
                <a:sym typeface="Calibri"/>
              </a:rPr>
              <a:t>(</a:t>
            </a:r>
            <a:r>
              <a:rPr i="1" lang="ru-RU" sz="2000">
                <a:latin typeface="Calibri"/>
                <a:ea typeface="Calibri"/>
                <a:cs typeface="Calibri"/>
                <a:sym typeface="Calibri"/>
              </a:rPr>
              <a:t>N - </a:t>
            </a:r>
            <a:r>
              <a:rPr lang="ru-RU" sz="2000">
                <a:latin typeface="Calibri"/>
                <a:ea typeface="Calibri"/>
                <a:cs typeface="Calibri"/>
                <a:sym typeface="Calibri"/>
              </a:rPr>
              <a:t>1) + (</a:t>
            </a:r>
            <a:r>
              <a:rPr i="1" lang="ru-RU" sz="2000">
                <a:latin typeface="Calibri"/>
                <a:ea typeface="Calibri"/>
                <a:cs typeface="Calibri"/>
                <a:sym typeface="Calibri"/>
              </a:rPr>
              <a:t>N - </a:t>
            </a:r>
            <a:r>
              <a:rPr lang="ru-RU" sz="2000">
                <a:latin typeface="Calibri"/>
                <a:ea typeface="Calibri"/>
                <a:cs typeface="Calibri"/>
                <a:sym typeface="Calibri"/>
              </a:rPr>
              <a:t>2) +  ...  + 1 = </a:t>
            </a:r>
            <a:r>
              <a:rPr i="1" lang="ru-RU" sz="2000">
                <a:latin typeface="Calibri"/>
                <a:ea typeface="Calibri"/>
                <a:cs typeface="Calibri"/>
                <a:sym typeface="Calibri"/>
              </a:rPr>
              <a:t>N</a:t>
            </a:r>
            <a:r>
              <a:rPr lang="ru-RU" sz="2000">
                <a:latin typeface="Calibri"/>
                <a:ea typeface="Calibri"/>
                <a:cs typeface="Calibri"/>
                <a:sym typeface="Calibri"/>
              </a:rPr>
              <a:t>∙(</a:t>
            </a:r>
            <a:r>
              <a:rPr i="1" lang="ru-RU" sz="2000">
                <a:latin typeface="Calibri"/>
                <a:ea typeface="Calibri"/>
                <a:cs typeface="Calibri"/>
                <a:sym typeface="Calibri"/>
              </a:rPr>
              <a:t>N</a:t>
            </a:r>
            <a:r>
              <a:rPr lang="ru-RU" sz="2000">
                <a:latin typeface="Calibri"/>
                <a:ea typeface="Calibri"/>
                <a:cs typeface="Calibri"/>
                <a:sym typeface="Calibri"/>
              </a:rPr>
              <a:t> - 1)/2 </a:t>
            </a:r>
            <a:endParaRPr sz="2000">
              <a:latin typeface="Calibri"/>
              <a:ea typeface="Calibri"/>
              <a:cs typeface="Calibri"/>
              <a:sym typeface="Calibri"/>
            </a:endParaRPr>
          </a:p>
          <a:p>
            <a:pPr indent="625475" lvl="0" marL="0" rtl="0" algn="just">
              <a:spcBef>
                <a:spcPts val="600"/>
              </a:spcBef>
              <a:spcAft>
                <a:spcPts val="0"/>
              </a:spcAft>
              <a:buSzPts val="1600"/>
              <a:buFont typeface="Arial"/>
              <a:buNone/>
            </a:pPr>
            <a:r>
              <a:rPr lang="ru-RU" sz="2000">
                <a:latin typeface="Calibri"/>
                <a:ea typeface="Calibri"/>
                <a:cs typeface="Calibri"/>
                <a:sym typeface="Calibri"/>
              </a:rPr>
              <a:t>Данная формула выведена на том основании, что внешний цикл выполняется n-1 раз, а внутренний выполняется в среднем n/2 раз.</a:t>
            </a:r>
            <a:endParaRPr sz="2000">
              <a:latin typeface="Calibri"/>
              <a:ea typeface="Calibri"/>
              <a:cs typeface="Calibri"/>
              <a:sym typeface="Calibri"/>
            </a:endParaRPr>
          </a:p>
          <a:p>
            <a:pPr indent="-282575" lvl="0" marL="365125" rtl="0" algn="just">
              <a:spcBef>
                <a:spcPts val="600"/>
              </a:spcBef>
              <a:spcAft>
                <a:spcPts val="0"/>
              </a:spcAft>
              <a:buSzPts val="1600"/>
              <a:buFont typeface="Arial"/>
              <a:buNone/>
            </a:pPr>
            <a:r>
              <a:rPr lang="ru-RU" sz="2000">
                <a:latin typeface="Calibri"/>
                <a:ea typeface="Calibri"/>
                <a:cs typeface="Calibri"/>
                <a:sym typeface="Calibri"/>
              </a:rPr>
              <a:t>Минимальное количество пересылок (сравнений с обменом) </a:t>
            </a:r>
            <a:r>
              <a:rPr i="1" lang="ru-RU" sz="2000">
                <a:latin typeface="Calibri"/>
                <a:ea typeface="Calibri"/>
                <a:cs typeface="Calibri"/>
                <a:sym typeface="Calibri"/>
              </a:rPr>
              <a:t>M</a:t>
            </a:r>
            <a:r>
              <a:rPr baseline="-25000" i="1" lang="ru-RU" sz="2000">
                <a:latin typeface="Calibri"/>
                <a:ea typeface="Calibri"/>
                <a:cs typeface="Calibri"/>
                <a:sym typeface="Calibri"/>
              </a:rPr>
              <a:t>min</a:t>
            </a:r>
            <a:r>
              <a:rPr i="1" lang="ru-RU" sz="2000">
                <a:latin typeface="Calibri"/>
                <a:ea typeface="Calibri"/>
                <a:cs typeface="Calibri"/>
                <a:sym typeface="Calibri"/>
              </a:rPr>
              <a:t>= </a:t>
            </a:r>
            <a:r>
              <a:rPr lang="ru-RU" sz="2000">
                <a:latin typeface="Calibri"/>
                <a:ea typeface="Calibri"/>
                <a:cs typeface="Calibri"/>
                <a:sym typeface="Calibri"/>
              </a:rPr>
              <a:t>0, если массив уже упорядочен, </a:t>
            </a:r>
            <a:endParaRPr sz="2000">
              <a:latin typeface="Calibri"/>
              <a:ea typeface="Calibri"/>
              <a:cs typeface="Calibri"/>
              <a:sym typeface="Calibri"/>
            </a:endParaRPr>
          </a:p>
          <a:p>
            <a:pPr indent="-282575" lvl="0" marL="365125" rtl="0" algn="l">
              <a:spcBef>
                <a:spcPts val="600"/>
              </a:spcBef>
              <a:spcAft>
                <a:spcPts val="0"/>
              </a:spcAft>
              <a:buSzPts val="1600"/>
              <a:buFont typeface="Arial"/>
              <a:buNone/>
            </a:pPr>
            <a:r>
              <a:rPr lang="ru-RU" sz="2000">
                <a:latin typeface="Calibri"/>
                <a:ea typeface="Calibri"/>
                <a:cs typeface="Calibri"/>
                <a:sym typeface="Calibri"/>
              </a:rPr>
              <a:t>максимальное </a:t>
            </a:r>
            <a:r>
              <a:rPr i="1" lang="ru-RU" sz="2000">
                <a:latin typeface="Calibri"/>
                <a:ea typeface="Calibri"/>
                <a:cs typeface="Calibri"/>
                <a:sym typeface="Calibri"/>
              </a:rPr>
              <a:t>М</a:t>
            </a:r>
            <a:r>
              <a:rPr baseline="-25000" i="1" lang="ru-RU" sz="2000">
                <a:latin typeface="Calibri"/>
                <a:ea typeface="Calibri"/>
                <a:cs typeface="Calibri"/>
                <a:sym typeface="Calibri"/>
              </a:rPr>
              <a:t>тах</a:t>
            </a:r>
            <a:r>
              <a:rPr i="1" lang="ru-RU" sz="2000">
                <a:latin typeface="Calibri"/>
                <a:ea typeface="Calibri"/>
                <a:cs typeface="Calibri"/>
                <a:sym typeface="Calibri"/>
              </a:rPr>
              <a:t> = С</a:t>
            </a:r>
            <a:r>
              <a:rPr lang="ru-RU" sz="2000">
                <a:latin typeface="Calibri"/>
                <a:ea typeface="Calibri"/>
                <a:cs typeface="Calibri"/>
                <a:sym typeface="Calibri"/>
              </a:rPr>
              <a:t>, если массив упорядочен по убыванию.</a:t>
            </a:r>
            <a:endParaRPr/>
          </a:p>
          <a:p>
            <a:pPr indent="458788" lvl="0" marL="82550" rtl="0" algn="just">
              <a:spcBef>
                <a:spcPts val="600"/>
              </a:spcBef>
              <a:spcAft>
                <a:spcPts val="0"/>
              </a:spcAft>
              <a:buSzPts val="1600"/>
              <a:buNone/>
            </a:pPr>
            <a:r>
              <a:rPr lang="ru-RU" sz="2000">
                <a:latin typeface="Calibri"/>
                <a:ea typeface="Calibri"/>
                <a:cs typeface="Calibri"/>
                <a:sym typeface="Calibri"/>
              </a:rPr>
              <a:t>Можно немного выгадать на проходах по началу массива. В процессе первые элементы оказывается временно упорядоченными друг относительно друга (эта отсортированная часть постоянно меняется в размерах — то уменьшается, то увеличивается). Это легко фиксируется и при новой итерации можно просто перепрыгнуть через группу таких элементов.</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1435100" y="274638"/>
            <a:ext cx="7499350" cy="51115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3200"/>
              <a:t>Улучшение метода пузырька </a:t>
            </a:r>
            <a:endParaRPr sz="3200"/>
          </a:p>
        </p:txBody>
      </p:sp>
      <p:sp>
        <p:nvSpPr>
          <p:cNvPr id="320" name="Google Shape;320;p48"/>
          <p:cNvSpPr txBox="1"/>
          <p:nvPr>
            <p:ph idx="1" type="body"/>
          </p:nvPr>
        </p:nvSpPr>
        <p:spPr>
          <a:xfrm>
            <a:off x="1435100" y="928670"/>
            <a:ext cx="7499350" cy="5786478"/>
          </a:xfrm>
          <a:prstGeom prst="rect">
            <a:avLst/>
          </a:prstGeom>
          <a:noFill/>
          <a:ln>
            <a:noFill/>
          </a:ln>
        </p:spPr>
        <p:txBody>
          <a:bodyPr anchorCtr="0" anchor="t" bIns="45700" lIns="91425" spcFirstLastPara="1" rIns="91425" wrap="square" tIns="45700">
            <a:noAutofit/>
          </a:bodyPr>
          <a:lstStyle/>
          <a:p>
            <a:pPr indent="-282575" lvl="0" marL="365125" rtl="0" algn="just">
              <a:lnSpc>
                <a:spcPct val="80000"/>
              </a:lnSpc>
              <a:spcBef>
                <a:spcPts val="0"/>
              </a:spcBef>
              <a:spcAft>
                <a:spcPts val="0"/>
              </a:spcAft>
              <a:buSzPts val="1600"/>
              <a:buFont typeface="Arial"/>
              <a:buNone/>
            </a:pPr>
            <a:r>
              <a:rPr lang="ru-RU" sz="2000">
                <a:latin typeface="Calibri"/>
                <a:ea typeface="Calibri"/>
                <a:cs typeface="Calibri"/>
                <a:sym typeface="Calibri"/>
              </a:rPr>
              <a:t>1) Нередко случается, что последние проходы сортировки  простым обменом работают «вхолостую», так как элементы уже упорядочены. </a:t>
            </a:r>
            <a:endParaRPr/>
          </a:p>
          <a:p>
            <a:pPr indent="-282575" lvl="0" marL="365125" rtl="0" algn="just">
              <a:lnSpc>
                <a:spcPct val="80000"/>
              </a:lnSpc>
              <a:spcBef>
                <a:spcPts val="600"/>
              </a:spcBef>
              <a:spcAft>
                <a:spcPts val="0"/>
              </a:spcAft>
              <a:buSzPts val="1600"/>
              <a:buFont typeface="Arial"/>
              <a:buNone/>
            </a:pPr>
            <a:r>
              <a:rPr lang="ru-RU" sz="2000">
                <a:latin typeface="Calibri"/>
                <a:ea typeface="Calibri"/>
                <a:cs typeface="Calibri"/>
                <a:sym typeface="Calibri"/>
              </a:rPr>
              <a:t>Один из способов улучшения алгоритма сортировки пузырьком состоит в том, чтобы запомнить, производился ли на очередном проходе какой-либо обмен. </a:t>
            </a:r>
            <a:endParaRPr/>
          </a:p>
          <a:p>
            <a:pPr indent="-282575" lvl="0" marL="365125" rtl="0" algn="just">
              <a:lnSpc>
                <a:spcPct val="80000"/>
              </a:lnSpc>
              <a:spcBef>
                <a:spcPts val="600"/>
              </a:spcBef>
              <a:spcAft>
                <a:spcPts val="0"/>
              </a:spcAft>
              <a:buSzPts val="1600"/>
              <a:buFont typeface="Arial"/>
              <a:buNone/>
            </a:pPr>
            <a:r>
              <a:rPr lang="ru-RU" sz="2000">
                <a:latin typeface="Calibri"/>
                <a:ea typeface="Calibri"/>
                <a:cs typeface="Calibri"/>
                <a:sym typeface="Calibri"/>
              </a:rPr>
              <a:t>Если ни одного обмена не было, то алгоритм может закончить работу.</a:t>
            </a:r>
            <a:endParaRPr/>
          </a:p>
          <a:p>
            <a:pPr indent="-282575" lvl="0" marL="365125" rtl="0" algn="just">
              <a:spcBef>
                <a:spcPts val="600"/>
              </a:spcBef>
              <a:spcAft>
                <a:spcPts val="0"/>
              </a:spcAft>
              <a:buSzPts val="1600"/>
              <a:buFont typeface="Arial"/>
              <a:buNone/>
            </a:pPr>
            <a:r>
              <a:rPr lang="ru-RU" sz="2000">
                <a:latin typeface="Calibri"/>
                <a:ea typeface="Calibri"/>
                <a:cs typeface="Calibri"/>
                <a:sym typeface="Calibri"/>
              </a:rPr>
              <a:t>2) Асимметрия метода: один неправильно расположенный «пузырек» на «тяжелом» конце почти отсортированного массива «всплывет» на место за один проход:</a:t>
            </a:r>
            <a:endParaRPr/>
          </a:p>
          <a:p>
            <a:pPr indent="-282575" lvl="0" marL="365125" rtl="0" algn="l">
              <a:spcBef>
                <a:spcPts val="600"/>
              </a:spcBef>
              <a:spcAft>
                <a:spcPts val="0"/>
              </a:spcAft>
              <a:buSzPts val="1600"/>
              <a:buNone/>
            </a:pPr>
            <a:r>
              <a:rPr lang="ru-RU" sz="2000">
                <a:latin typeface="Calibri"/>
                <a:ea typeface="Calibri"/>
                <a:cs typeface="Calibri"/>
                <a:sym typeface="Calibri"/>
              </a:rPr>
              <a:t>	8        14        38        40        51        63        90        2</a:t>
            </a:r>
            <a:endParaRPr/>
          </a:p>
          <a:p>
            <a:pPr indent="-282575" lvl="0" marL="365125" rtl="0" algn="l">
              <a:spcBef>
                <a:spcPts val="600"/>
              </a:spcBef>
              <a:spcAft>
                <a:spcPts val="0"/>
              </a:spcAft>
              <a:buSzPts val="1600"/>
              <a:buNone/>
            </a:pPr>
            <a:r>
              <a:t/>
            </a:r>
            <a:endParaRPr sz="2000">
              <a:latin typeface="Calibri"/>
              <a:ea typeface="Calibri"/>
              <a:cs typeface="Calibri"/>
              <a:sym typeface="Calibri"/>
            </a:endParaRPr>
          </a:p>
          <a:p>
            <a:pPr indent="-282575" lvl="0" marL="365125" rtl="0" algn="l">
              <a:spcBef>
                <a:spcPts val="600"/>
              </a:spcBef>
              <a:spcAft>
                <a:spcPts val="0"/>
              </a:spcAft>
              <a:buSzPts val="1600"/>
              <a:buNone/>
            </a:pPr>
            <a:r>
              <a:rPr lang="ru-RU" sz="2000">
                <a:latin typeface="Calibri"/>
                <a:ea typeface="Calibri"/>
                <a:cs typeface="Calibri"/>
                <a:sym typeface="Calibri"/>
              </a:rPr>
              <a:t>Неправильно расположенный «камень» на «легком» конце будет «опускаться» на правильное место только по одному шажку на каждом проходе:</a:t>
            </a:r>
            <a:endParaRPr/>
          </a:p>
          <a:p>
            <a:pPr indent="-282575" lvl="0" marL="365125" rtl="0" algn="l">
              <a:spcBef>
                <a:spcPts val="600"/>
              </a:spcBef>
              <a:spcAft>
                <a:spcPts val="0"/>
              </a:spcAft>
              <a:buSzPts val="1600"/>
              <a:buNone/>
            </a:pPr>
            <a:r>
              <a:rPr lang="ru-RU" sz="2000">
                <a:latin typeface="Calibri"/>
                <a:ea typeface="Calibri"/>
                <a:cs typeface="Calibri"/>
                <a:sym typeface="Calibri"/>
              </a:rPr>
              <a:t>	90        2         8        14        40        51        63</a:t>
            </a:r>
            <a:endParaRPr/>
          </a:p>
          <a:p>
            <a:pPr indent="-282575" lvl="0" marL="365125" rtl="0" algn="l">
              <a:spcBef>
                <a:spcPts val="600"/>
              </a:spcBef>
              <a:spcAft>
                <a:spcPts val="0"/>
              </a:spcAft>
              <a:buSzPts val="1600"/>
              <a:buNone/>
            </a:pPr>
            <a:r>
              <a:t/>
            </a:r>
            <a:endParaRPr sz="2000">
              <a:latin typeface="Calibri"/>
              <a:ea typeface="Calibri"/>
              <a:cs typeface="Calibri"/>
              <a:sym typeface="Calibri"/>
            </a:endParaRPr>
          </a:p>
          <a:p>
            <a:pPr indent="-282575" lvl="0" marL="365125" rtl="0" algn="l">
              <a:spcBef>
                <a:spcPts val="600"/>
              </a:spcBef>
              <a:spcAft>
                <a:spcPts val="0"/>
              </a:spcAft>
              <a:buSzPts val="1600"/>
              <a:buFont typeface="Arial"/>
              <a:buNone/>
            </a:pPr>
            <a:r>
              <a:t/>
            </a:r>
            <a:endParaRPr sz="2000">
              <a:latin typeface="Calibri"/>
              <a:ea typeface="Calibri"/>
              <a:cs typeface="Calibri"/>
              <a:sym typeface="Calibri"/>
            </a:endParaRPr>
          </a:p>
        </p:txBody>
      </p:sp>
      <p:grpSp>
        <p:nvGrpSpPr>
          <p:cNvPr id="321" name="Google Shape;321;p48"/>
          <p:cNvGrpSpPr/>
          <p:nvPr/>
        </p:nvGrpSpPr>
        <p:grpSpPr>
          <a:xfrm>
            <a:off x="1785918" y="4357694"/>
            <a:ext cx="5073640" cy="285752"/>
            <a:chOff x="784992" y="2072472"/>
            <a:chExt cx="6573883" cy="572299"/>
          </a:xfrm>
        </p:grpSpPr>
        <p:cxnSp>
          <p:nvCxnSpPr>
            <p:cNvPr id="322" name="Google Shape;322;p48"/>
            <p:cNvCxnSpPr/>
            <p:nvPr/>
          </p:nvCxnSpPr>
          <p:spPr>
            <a:xfrm rot="5400000">
              <a:off x="7107701" y="2393596"/>
              <a:ext cx="500761" cy="1588"/>
            </a:xfrm>
            <a:prstGeom prst="straightConnector1">
              <a:avLst/>
            </a:prstGeom>
            <a:noFill/>
            <a:ln cap="flat" cmpd="sng" w="9525">
              <a:solidFill>
                <a:schemeClr val="dk1"/>
              </a:solidFill>
              <a:prstDash val="solid"/>
              <a:round/>
              <a:headEnd len="sm" w="sm" type="none"/>
              <a:tailEnd len="sm" w="sm" type="none"/>
            </a:ln>
          </p:spPr>
        </p:cxnSp>
        <p:cxnSp>
          <p:nvCxnSpPr>
            <p:cNvPr id="323" name="Google Shape;323;p48"/>
            <p:cNvCxnSpPr/>
            <p:nvPr/>
          </p:nvCxnSpPr>
          <p:spPr>
            <a:xfrm rot="10800000">
              <a:off x="786580" y="2643180"/>
              <a:ext cx="6570708" cy="1590"/>
            </a:xfrm>
            <a:prstGeom prst="straightConnector1">
              <a:avLst/>
            </a:prstGeom>
            <a:noFill/>
            <a:ln cap="flat" cmpd="sng" w="9525">
              <a:solidFill>
                <a:schemeClr val="dk1"/>
              </a:solidFill>
              <a:prstDash val="solid"/>
              <a:round/>
              <a:headEnd len="sm" w="sm" type="none"/>
              <a:tailEnd len="sm" w="sm" type="none"/>
            </a:ln>
          </p:spPr>
        </p:cxnSp>
        <p:cxnSp>
          <p:nvCxnSpPr>
            <p:cNvPr id="324" name="Google Shape;324;p48"/>
            <p:cNvCxnSpPr/>
            <p:nvPr/>
          </p:nvCxnSpPr>
          <p:spPr>
            <a:xfrm rot="-5400000">
              <a:off x="499637" y="2357827"/>
              <a:ext cx="572298" cy="1588"/>
            </a:xfrm>
            <a:prstGeom prst="straightConnector1">
              <a:avLst/>
            </a:prstGeom>
            <a:noFill/>
            <a:ln cap="flat" cmpd="sng" w="9525">
              <a:solidFill>
                <a:schemeClr val="dk1"/>
              </a:solidFill>
              <a:prstDash val="solid"/>
              <a:round/>
              <a:headEnd len="sm" w="sm" type="none"/>
              <a:tailEnd len="med" w="med" type="stealth"/>
            </a:ln>
          </p:spPr>
        </p:cxnSp>
      </p:grpSp>
      <p:grpSp>
        <p:nvGrpSpPr>
          <p:cNvPr id="325" name="Google Shape;325;p48"/>
          <p:cNvGrpSpPr/>
          <p:nvPr/>
        </p:nvGrpSpPr>
        <p:grpSpPr>
          <a:xfrm>
            <a:off x="1714480" y="6143644"/>
            <a:ext cx="4787935" cy="571504"/>
            <a:chOff x="784992" y="4500570"/>
            <a:chExt cx="4786655" cy="571509"/>
          </a:xfrm>
        </p:grpSpPr>
        <p:cxnSp>
          <p:nvCxnSpPr>
            <p:cNvPr id="326" name="Google Shape;326;p48"/>
            <p:cNvCxnSpPr/>
            <p:nvPr/>
          </p:nvCxnSpPr>
          <p:spPr>
            <a:xfrm rot="5400000">
              <a:off x="572265" y="4857760"/>
              <a:ext cx="427042" cy="1588"/>
            </a:xfrm>
            <a:prstGeom prst="straightConnector1">
              <a:avLst/>
            </a:prstGeom>
            <a:noFill/>
            <a:ln cap="flat" cmpd="sng" w="9525">
              <a:solidFill>
                <a:schemeClr val="dk1"/>
              </a:solidFill>
              <a:prstDash val="solid"/>
              <a:round/>
              <a:headEnd len="sm" w="sm" type="none"/>
              <a:tailEnd len="sm" w="sm" type="none"/>
            </a:ln>
          </p:spPr>
        </p:cxnSp>
        <p:cxnSp>
          <p:nvCxnSpPr>
            <p:cNvPr id="327" name="Google Shape;327;p48"/>
            <p:cNvCxnSpPr/>
            <p:nvPr/>
          </p:nvCxnSpPr>
          <p:spPr>
            <a:xfrm>
              <a:off x="786580" y="5072075"/>
              <a:ext cx="4783479" cy="4"/>
            </a:xfrm>
            <a:prstGeom prst="straightConnector1">
              <a:avLst/>
            </a:prstGeom>
            <a:noFill/>
            <a:ln cap="flat" cmpd="sng" w="9525">
              <a:solidFill>
                <a:schemeClr val="dk1"/>
              </a:solidFill>
              <a:prstDash val="solid"/>
              <a:round/>
              <a:headEnd len="sm" w="sm" type="none"/>
              <a:tailEnd len="sm" w="sm" type="none"/>
            </a:ln>
          </p:spPr>
        </p:cxnSp>
        <p:cxnSp>
          <p:nvCxnSpPr>
            <p:cNvPr id="328" name="Google Shape;328;p48"/>
            <p:cNvCxnSpPr/>
            <p:nvPr/>
          </p:nvCxnSpPr>
          <p:spPr>
            <a:xfrm rot="-5400000">
              <a:off x="5285894" y="4784735"/>
              <a:ext cx="569918" cy="1588"/>
            </a:xfrm>
            <a:prstGeom prst="straightConnector1">
              <a:avLst/>
            </a:prstGeom>
            <a:noFill/>
            <a:ln cap="flat" cmpd="sng" w="9525">
              <a:solidFill>
                <a:schemeClr val="dk1"/>
              </a:solidFill>
              <a:prstDash val="solid"/>
              <a:round/>
              <a:headEnd len="sm" w="sm" type="none"/>
              <a:tailEnd len="med" w="med" type="stealth"/>
            </a:ln>
          </p:spPr>
        </p:cxnSp>
        <p:cxnSp>
          <p:nvCxnSpPr>
            <p:cNvPr id="329" name="Google Shape;329;p48"/>
            <p:cNvCxnSpPr/>
            <p:nvPr/>
          </p:nvCxnSpPr>
          <p:spPr>
            <a:xfrm rot="-5400000">
              <a:off x="4570911" y="4785529"/>
              <a:ext cx="571505" cy="1587"/>
            </a:xfrm>
            <a:prstGeom prst="straightConnector1">
              <a:avLst/>
            </a:prstGeom>
            <a:noFill/>
            <a:ln cap="flat" cmpd="sng" w="9525">
              <a:solidFill>
                <a:schemeClr val="dk1"/>
              </a:solidFill>
              <a:prstDash val="solid"/>
              <a:round/>
              <a:headEnd len="sm" w="sm" type="none"/>
              <a:tailEnd len="med" w="med" type="stealth"/>
            </a:ln>
          </p:spPr>
        </p:cxnSp>
        <p:cxnSp>
          <p:nvCxnSpPr>
            <p:cNvPr id="330" name="Google Shape;330;p48"/>
            <p:cNvCxnSpPr/>
            <p:nvPr/>
          </p:nvCxnSpPr>
          <p:spPr>
            <a:xfrm rot="-5400000">
              <a:off x="3785303" y="4785529"/>
              <a:ext cx="571505" cy="1588"/>
            </a:xfrm>
            <a:prstGeom prst="straightConnector1">
              <a:avLst/>
            </a:prstGeom>
            <a:noFill/>
            <a:ln cap="flat" cmpd="sng" w="9525">
              <a:solidFill>
                <a:schemeClr val="dk1"/>
              </a:solidFill>
              <a:prstDash val="solid"/>
              <a:round/>
              <a:headEnd len="sm" w="sm" type="none"/>
              <a:tailEnd len="med" w="med" type="stealth"/>
            </a:ln>
          </p:spPr>
        </p:cxnSp>
        <p:cxnSp>
          <p:nvCxnSpPr>
            <p:cNvPr id="331" name="Google Shape;331;p48"/>
            <p:cNvCxnSpPr/>
            <p:nvPr/>
          </p:nvCxnSpPr>
          <p:spPr>
            <a:xfrm rot="-5400000">
              <a:off x="3071114" y="4785529"/>
              <a:ext cx="571505" cy="1588"/>
            </a:xfrm>
            <a:prstGeom prst="straightConnector1">
              <a:avLst/>
            </a:prstGeom>
            <a:noFill/>
            <a:ln cap="flat" cmpd="sng" w="9525">
              <a:solidFill>
                <a:schemeClr val="dk1"/>
              </a:solidFill>
              <a:prstDash val="solid"/>
              <a:round/>
              <a:headEnd len="sm" w="sm" type="none"/>
              <a:tailEnd len="med" w="med" type="stealth"/>
            </a:ln>
          </p:spPr>
        </p:cxnSp>
        <p:cxnSp>
          <p:nvCxnSpPr>
            <p:cNvPr id="332" name="Google Shape;332;p48"/>
            <p:cNvCxnSpPr/>
            <p:nvPr/>
          </p:nvCxnSpPr>
          <p:spPr>
            <a:xfrm rot="-5400000">
              <a:off x="2356925" y="4785529"/>
              <a:ext cx="571505" cy="1587"/>
            </a:xfrm>
            <a:prstGeom prst="straightConnector1">
              <a:avLst/>
            </a:prstGeom>
            <a:noFill/>
            <a:ln cap="flat" cmpd="sng" w="9525">
              <a:solidFill>
                <a:schemeClr val="dk1"/>
              </a:solidFill>
              <a:prstDash val="solid"/>
              <a:round/>
              <a:headEnd len="sm" w="sm" type="none"/>
              <a:tailEnd len="med" w="med" type="stealth"/>
            </a:ln>
          </p:spPr>
        </p:cxnSp>
        <p:cxnSp>
          <p:nvCxnSpPr>
            <p:cNvPr id="333" name="Google Shape;333;p48"/>
            <p:cNvCxnSpPr/>
            <p:nvPr/>
          </p:nvCxnSpPr>
          <p:spPr>
            <a:xfrm rot="-5400000">
              <a:off x="1715733" y="4785532"/>
              <a:ext cx="571505" cy="1588"/>
            </a:xfrm>
            <a:prstGeom prst="straightConnector1">
              <a:avLst/>
            </a:prstGeom>
            <a:noFill/>
            <a:ln cap="flat" cmpd="sng" w="9525">
              <a:solidFill>
                <a:schemeClr val="dk1"/>
              </a:solidFill>
              <a:prstDash val="solid"/>
              <a:round/>
              <a:headEnd len="sm" w="sm"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type="title"/>
          </p:nvPr>
        </p:nvSpPr>
        <p:spPr>
          <a:xfrm>
            <a:off x="1435100" y="274638"/>
            <a:ext cx="7499350" cy="51115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3200"/>
              <a:t>Улучшение метода пузырька </a:t>
            </a:r>
            <a:endParaRPr sz="3200"/>
          </a:p>
        </p:txBody>
      </p:sp>
      <p:sp>
        <p:nvSpPr>
          <p:cNvPr id="339" name="Google Shape;339;p49"/>
          <p:cNvSpPr txBox="1"/>
          <p:nvPr>
            <p:ph idx="1" type="body"/>
          </p:nvPr>
        </p:nvSpPr>
        <p:spPr>
          <a:xfrm>
            <a:off x="1043608" y="908720"/>
            <a:ext cx="8100392" cy="5786478"/>
          </a:xfrm>
          <a:prstGeom prst="rect">
            <a:avLst/>
          </a:prstGeom>
          <a:noFill/>
          <a:ln>
            <a:noFill/>
          </a:ln>
        </p:spPr>
        <p:txBody>
          <a:bodyPr anchorCtr="0" anchor="t" bIns="45700" lIns="91425" spcFirstLastPara="1" rIns="91425" wrap="square" tIns="45700">
            <a:noAutofit/>
          </a:bodyPr>
          <a:lstStyle/>
          <a:p>
            <a:pPr indent="444500" lvl="0" marL="0" rtl="0" algn="just">
              <a:spcBef>
                <a:spcPts val="0"/>
              </a:spcBef>
              <a:spcAft>
                <a:spcPts val="0"/>
              </a:spcAft>
              <a:buSzPts val="1920"/>
              <a:buFont typeface="Arial"/>
              <a:buNone/>
            </a:pPr>
            <a:r>
              <a:rPr lang="ru-RU" sz="2400">
                <a:latin typeface="Calibri"/>
                <a:ea typeface="Calibri"/>
                <a:cs typeface="Calibri"/>
                <a:sym typeface="Calibri"/>
              </a:rPr>
              <a:t> Поэтому, вместо того чтобы постоянно просматривать массив в одном направлении, в последовательных проходах можно чередовать направления. Таким образом, элементы, сильно удаленные от своих положений, быстро станут на свои места. Данная версия пузырьковой сортировки носит название шейкер-сортировки (shaker sort сортировка перемешиванием, сортировка взбалтыванием, сортировка встряхиванием), поскольку действия, производимые ею с массивом, напоминают взбалтывание или встряхивание.</a:t>
            </a:r>
            <a:endParaRPr/>
          </a:p>
          <a:p>
            <a:pPr indent="444500" lvl="0" marL="0" rtl="0" algn="just">
              <a:spcBef>
                <a:spcPts val="600"/>
              </a:spcBef>
              <a:spcAft>
                <a:spcPts val="0"/>
              </a:spcAft>
              <a:buSzPts val="1920"/>
              <a:buFont typeface="Arial"/>
              <a:buNone/>
            </a:pPr>
            <a:r>
              <a:rPr lang="ru-RU" sz="2400">
                <a:latin typeface="Calibri"/>
                <a:ea typeface="Calibri"/>
                <a:cs typeface="Calibri"/>
                <a:sym typeface="Calibri"/>
              </a:rPr>
              <a:t>Хотя шейкер-сортировка и является улучшенным вариантом по сравнению с пузырьковой сортировкой, она по-прежнему имеет время выполнения порядка N^2. Это объясняется тем, что количество сравнений не изменилось, а количество обменов уменьшилось лишь на относительно небольшую величину.</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0"/>
          <p:cNvSpPr txBox="1"/>
          <p:nvPr>
            <p:ph type="title"/>
          </p:nvPr>
        </p:nvSpPr>
        <p:spPr>
          <a:xfrm>
            <a:off x="1214414" y="142852"/>
            <a:ext cx="7499350" cy="51115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ru-RU" sz="3200"/>
              <a:t>Шейкер-сортировка (алгоритм)</a:t>
            </a:r>
            <a:endParaRPr sz="3200"/>
          </a:p>
        </p:txBody>
      </p:sp>
      <p:sp>
        <p:nvSpPr>
          <p:cNvPr id="345" name="Google Shape;345;p50"/>
          <p:cNvSpPr txBox="1"/>
          <p:nvPr>
            <p:ph idx="1" type="body"/>
          </p:nvPr>
        </p:nvSpPr>
        <p:spPr>
          <a:xfrm>
            <a:off x="928662" y="714356"/>
            <a:ext cx="8215338" cy="6000792"/>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440"/>
              <a:buNone/>
            </a:pPr>
            <a:r>
              <a:rPr lang="ru-RU" sz="1800">
                <a:latin typeface="Calibri"/>
                <a:ea typeface="Calibri"/>
                <a:cs typeface="Calibri"/>
                <a:sym typeface="Calibri"/>
              </a:rPr>
              <a:t>Пусть F — логическая переменная, принимающая истинное значение, если во время прохода по массиву были обмены двух рядом стоящих элементов, </a:t>
            </a:r>
            <a:r>
              <a:rPr i="1" lang="ru-RU" sz="1800">
                <a:latin typeface="Calibri"/>
                <a:ea typeface="Calibri"/>
                <a:cs typeface="Calibri"/>
                <a:sym typeface="Calibri"/>
              </a:rPr>
              <a:t>left</a:t>
            </a:r>
            <a:r>
              <a:rPr lang="ru-RU" sz="1800">
                <a:latin typeface="Calibri"/>
                <a:ea typeface="Calibri"/>
                <a:cs typeface="Calibri"/>
                <a:sym typeface="Calibri"/>
              </a:rPr>
              <a:t> – левая граница несортированной части массива, а right – ее правая граница.</a:t>
            </a:r>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left := 1; right := N;</a:t>
            </a:r>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F := </a:t>
            </a:r>
            <a:r>
              <a:rPr b="1" lang="ru-RU" sz="1800">
                <a:latin typeface="Courier New"/>
                <a:ea typeface="Courier New"/>
                <a:cs typeface="Courier New"/>
                <a:sym typeface="Courier New"/>
              </a:rPr>
              <a:t>истина</a:t>
            </a:r>
            <a:r>
              <a:rPr lang="ru-RU" sz="1800">
                <a:latin typeface="Courier New"/>
                <a:ea typeface="Courier New"/>
                <a:cs typeface="Courier New"/>
                <a:sym typeface="Courier New"/>
              </a:rPr>
              <a:t>;	</a:t>
            </a:r>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пока F выполнять </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F:= </a:t>
            </a:r>
            <a:r>
              <a:rPr b="1" lang="ru-RU" sz="1800">
                <a:latin typeface="Courier New"/>
                <a:ea typeface="Courier New"/>
                <a:cs typeface="Courier New"/>
                <a:sym typeface="Courier New"/>
              </a:rPr>
              <a:t>ложь</a:t>
            </a:r>
            <a:r>
              <a:rPr lang="ru-RU" sz="1800">
                <a:latin typeface="Courier New"/>
                <a:ea typeface="Courier New"/>
                <a:cs typeface="Courier New"/>
                <a:sym typeface="Courier New"/>
              </a:rPr>
              <a:t>;</a:t>
            </a:r>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i:= left;</a:t>
            </a:r>
            <a:endParaRPr/>
          </a:p>
          <a:p>
            <a:pPr indent="-282575" lvl="0" marL="365125" rtl="0" algn="l">
              <a:spcBef>
                <a:spcPts val="0"/>
              </a:spcBef>
              <a:spcAft>
                <a:spcPts val="0"/>
              </a:spcAft>
              <a:buSzPts val="1440"/>
              <a:buNone/>
            </a:pPr>
            <a:r>
              <a:rPr i="1" lang="ru-RU" sz="1800">
                <a:latin typeface="Courier New"/>
                <a:ea typeface="Courier New"/>
                <a:cs typeface="Courier New"/>
                <a:sym typeface="Courier New"/>
              </a:rPr>
              <a:t>    //Проход по массиву</a:t>
            </a:r>
            <a:r>
              <a:rPr b="1" i="1" lang="ru-RU" sz="1800">
                <a:latin typeface="Courier New"/>
                <a:ea typeface="Courier New"/>
                <a:cs typeface="Courier New"/>
                <a:sym typeface="Courier New"/>
              </a:rPr>
              <a:t> </a:t>
            </a:r>
            <a:r>
              <a:rPr i="1" lang="ru-RU" sz="1800">
                <a:latin typeface="Courier New"/>
                <a:ea typeface="Courier New"/>
                <a:cs typeface="Courier New"/>
                <a:sym typeface="Courier New"/>
              </a:rPr>
              <a:t>от начала к концу:</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пока</a:t>
            </a:r>
            <a:r>
              <a:rPr lang="ru-RU" sz="1800">
                <a:latin typeface="Courier New"/>
                <a:ea typeface="Courier New"/>
                <a:cs typeface="Courier New"/>
                <a:sym typeface="Courier New"/>
              </a:rPr>
              <a:t> i &lt; right </a:t>
            </a:r>
            <a:r>
              <a:rPr b="1" lang="ru-RU" sz="1800">
                <a:latin typeface="Courier New"/>
                <a:ea typeface="Courier New"/>
                <a:cs typeface="Courier New"/>
                <a:sym typeface="Courier New"/>
              </a:rPr>
              <a:t>выполнять   </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a:t>
            </a:r>
            <a:r>
              <a:rPr b="1" lang="ru-RU" sz="1800">
                <a:latin typeface="Courier New"/>
                <a:ea typeface="Courier New"/>
                <a:cs typeface="Courier New"/>
                <a:sym typeface="Courier New"/>
              </a:rPr>
              <a:t>если</a:t>
            </a:r>
            <a:r>
              <a:rPr lang="ru-RU" sz="1800">
                <a:latin typeface="Courier New"/>
                <a:ea typeface="Courier New"/>
                <a:cs typeface="Courier New"/>
                <a:sym typeface="Courier New"/>
              </a:rPr>
              <a:t> A[i] &gt; A[i + 1] </a:t>
            </a:r>
            <a:r>
              <a:rPr b="1" lang="ru-RU" sz="1800">
                <a:latin typeface="Courier New"/>
                <a:ea typeface="Courier New"/>
                <a:cs typeface="Courier New"/>
                <a:sym typeface="Courier New"/>
              </a:rPr>
              <a:t>то</a:t>
            </a:r>
            <a:r>
              <a:rPr lang="ru-RU" sz="1800">
                <a:latin typeface="Courier New"/>
                <a:ea typeface="Courier New"/>
                <a:cs typeface="Courier New"/>
                <a:sym typeface="Courier New"/>
              </a:rPr>
              <a:t> </a:t>
            </a:r>
            <a:endParaRPr/>
          </a:p>
          <a:p>
            <a:pPr indent="-282575" lvl="0" marL="365125" rtl="0" algn="l">
              <a:spcBef>
                <a:spcPts val="0"/>
              </a:spcBef>
              <a:spcAft>
                <a:spcPts val="0"/>
              </a:spcAft>
              <a:buSzPts val="1440"/>
              <a:buNone/>
            </a:pPr>
            <a:r>
              <a:rPr i="1" lang="ru-RU" sz="1800">
                <a:latin typeface="Calibri"/>
                <a:ea typeface="Calibri"/>
                <a:cs typeface="Calibri"/>
                <a:sym typeface="Calibri"/>
              </a:rPr>
              <a:t>		// переставить два рядом стоящих элемента, нарушающие порядок:</a:t>
            </a:r>
            <a:endParaRPr sz="1800">
              <a:latin typeface="Calibri"/>
              <a:ea typeface="Calibri"/>
              <a:cs typeface="Calibri"/>
              <a:sym typeface="Calibri"/>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начало</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Обмен (i, i+1);    </a:t>
            </a:r>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F := </a:t>
            </a:r>
            <a:r>
              <a:rPr b="1" lang="ru-RU" sz="1800">
                <a:latin typeface="Courier New"/>
                <a:ea typeface="Courier New"/>
                <a:cs typeface="Courier New"/>
                <a:sym typeface="Courier New"/>
              </a:rPr>
              <a:t>истина</a:t>
            </a:r>
            <a:r>
              <a:rPr lang="ru-RU" sz="1800">
                <a:latin typeface="Courier New"/>
                <a:ea typeface="Courier New"/>
                <a:cs typeface="Courier New"/>
                <a:sym typeface="Courier New"/>
              </a:rPr>
              <a:t>;</a:t>
            </a:r>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конец</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i := i + 1;</a:t>
            </a:r>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конец пока</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i="1" lang="ru-RU" sz="1800">
                <a:latin typeface="Courier New"/>
                <a:ea typeface="Courier New"/>
                <a:cs typeface="Courier New"/>
                <a:sym typeface="Courier New"/>
              </a:rPr>
              <a:t>  </a:t>
            </a:r>
            <a:r>
              <a:rPr i="1" lang="ru-RU" sz="1800">
                <a:latin typeface="Calibri"/>
                <a:ea typeface="Calibri"/>
                <a:cs typeface="Calibri"/>
                <a:sym typeface="Calibri"/>
              </a:rPr>
              <a:t>// Сдвинуть правую границу влево на одну позицию</a:t>
            </a:r>
            <a:r>
              <a:rPr i="1" lang="ru-RU" sz="1800">
                <a:latin typeface="Courier New"/>
                <a:ea typeface="Courier New"/>
                <a:cs typeface="Courier New"/>
                <a:sym typeface="Courier New"/>
              </a:rPr>
              <a:t>:</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a:t>
            </a:r>
            <a:r>
              <a:rPr lang="ru-RU" sz="1800">
                <a:latin typeface="Courier New"/>
                <a:ea typeface="Courier New"/>
                <a:cs typeface="Courier New"/>
                <a:sym typeface="Courier New"/>
              </a:rPr>
              <a:t>right := right – 1; 	   	  </a:t>
            </a:r>
            <a:endParaRPr/>
          </a:p>
          <a:p>
            <a:pPr indent="-282575" lvl="0" marL="365125" rtl="0" algn="l">
              <a:spcBef>
                <a:spcPts val="0"/>
              </a:spcBef>
              <a:spcAft>
                <a:spcPts val="0"/>
              </a:spcAft>
              <a:buSzPts val="1440"/>
              <a:buNone/>
            </a:pPr>
            <a:r>
              <a:t/>
            </a:r>
            <a:endParaRPr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xEl>
                                              <p:pRg end="18" st="1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1"/>
          <p:cNvSpPr txBox="1"/>
          <p:nvPr>
            <p:ph type="title"/>
          </p:nvPr>
        </p:nvSpPr>
        <p:spPr>
          <a:xfrm>
            <a:off x="1000100" y="274638"/>
            <a:ext cx="7934350" cy="72547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sz="3200"/>
              <a:t>Шейкер-сортировка (продолжение алгоритма)</a:t>
            </a:r>
            <a:endParaRPr/>
          </a:p>
        </p:txBody>
      </p:sp>
      <p:sp>
        <p:nvSpPr>
          <p:cNvPr id="351" name="Google Shape;351;p51"/>
          <p:cNvSpPr txBox="1"/>
          <p:nvPr>
            <p:ph idx="1" type="body"/>
          </p:nvPr>
        </p:nvSpPr>
        <p:spPr>
          <a:xfrm>
            <a:off x="1071538" y="928670"/>
            <a:ext cx="7862912" cy="592933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440"/>
              <a:buNone/>
            </a:pPr>
            <a:r>
              <a:rPr i="1" lang="ru-RU" sz="1800">
                <a:latin typeface="Calibri"/>
                <a:ea typeface="Calibri"/>
                <a:cs typeface="Calibri"/>
                <a:sym typeface="Calibri"/>
              </a:rPr>
              <a:t>// Если были обмены во время предыдущего прохода,</a:t>
            </a:r>
            <a:endParaRPr sz="1800">
              <a:latin typeface="Calibri"/>
              <a:ea typeface="Calibri"/>
              <a:cs typeface="Calibri"/>
              <a:sym typeface="Calibri"/>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если</a:t>
            </a:r>
            <a:r>
              <a:rPr lang="ru-RU" sz="1800">
                <a:latin typeface="Courier New"/>
                <a:ea typeface="Courier New"/>
                <a:cs typeface="Courier New"/>
                <a:sym typeface="Courier New"/>
              </a:rPr>
              <a:t> F </a:t>
            </a:r>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то</a:t>
            </a:r>
            <a:r>
              <a:rPr lang="ru-RU" sz="1800">
                <a:latin typeface="Courier New"/>
                <a:ea typeface="Courier New"/>
                <a:cs typeface="Courier New"/>
                <a:sym typeface="Courier New"/>
              </a:rPr>
              <a:t> </a:t>
            </a:r>
            <a:r>
              <a:rPr i="1" lang="ru-RU" sz="1800">
                <a:latin typeface="Calibri"/>
                <a:ea typeface="Calibri"/>
                <a:cs typeface="Calibri"/>
                <a:sym typeface="Calibri"/>
              </a:rPr>
              <a:t>// совершить проход по массиву от конца к началу:</a:t>
            </a:r>
            <a:endParaRPr sz="1800">
              <a:latin typeface="Calibri"/>
              <a:ea typeface="Calibri"/>
              <a:cs typeface="Calibri"/>
              <a:sym typeface="Calibri"/>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начало </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F := </a:t>
            </a:r>
            <a:r>
              <a:rPr b="1" lang="ru-RU" sz="1800">
                <a:latin typeface="Courier New"/>
                <a:ea typeface="Courier New"/>
                <a:cs typeface="Courier New"/>
                <a:sym typeface="Courier New"/>
              </a:rPr>
              <a:t>ложь</a:t>
            </a:r>
            <a:r>
              <a:rPr lang="ru-RU" sz="1800">
                <a:latin typeface="Courier New"/>
                <a:ea typeface="Courier New"/>
                <a:cs typeface="Courier New"/>
                <a:sym typeface="Courier New"/>
              </a:rPr>
              <a:t>;	</a:t>
            </a:r>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i:= right; 			  </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a:t>
            </a:r>
            <a:r>
              <a:rPr b="1" lang="ru-RU" sz="1800">
                <a:latin typeface="Courier New"/>
                <a:ea typeface="Courier New"/>
                <a:cs typeface="Courier New"/>
                <a:sym typeface="Courier New"/>
              </a:rPr>
              <a:t>пока</a:t>
            </a:r>
            <a:r>
              <a:rPr lang="ru-RU" sz="1800">
                <a:latin typeface="Courier New"/>
                <a:ea typeface="Courier New"/>
                <a:cs typeface="Courier New"/>
                <a:sym typeface="Courier New"/>
              </a:rPr>
              <a:t> i &gt; left </a:t>
            </a:r>
            <a:r>
              <a:rPr b="1" lang="ru-RU" sz="1800">
                <a:latin typeface="Courier New"/>
                <a:ea typeface="Courier New"/>
                <a:cs typeface="Courier New"/>
                <a:sym typeface="Courier New"/>
              </a:rPr>
              <a:t>выполнять 	  </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a:t>
            </a:r>
            <a:r>
              <a:rPr b="1" lang="ru-RU" sz="1800">
                <a:latin typeface="Courier New"/>
                <a:ea typeface="Courier New"/>
                <a:cs typeface="Courier New"/>
                <a:sym typeface="Courier New"/>
              </a:rPr>
              <a:t>если</a:t>
            </a:r>
            <a:r>
              <a:rPr lang="ru-RU" sz="1800">
                <a:latin typeface="Courier New"/>
                <a:ea typeface="Courier New"/>
                <a:cs typeface="Courier New"/>
                <a:sym typeface="Courier New"/>
              </a:rPr>
              <a:t> A[i] &lt; A[i – 1] </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a:t>
            </a:r>
            <a:r>
              <a:rPr b="1" lang="ru-RU" sz="1800">
                <a:latin typeface="Courier New"/>
                <a:ea typeface="Courier New"/>
                <a:cs typeface="Courier New"/>
                <a:sym typeface="Courier New"/>
              </a:rPr>
              <a:t>то	</a:t>
            </a:r>
            <a:r>
              <a:rPr i="1" lang="ru-RU" sz="1800">
                <a:latin typeface="Calibri"/>
                <a:ea typeface="Calibri"/>
                <a:cs typeface="Calibri"/>
                <a:sym typeface="Calibri"/>
              </a:rPr>
              <a:t>// переставить рядом стоящие элементы,</a:t>
            </a:r>
            <a:endParaRPr sz="1800">
              <a:latin typeface="Calibri"/>
              <a:ea typeface="Calibri"/>
              <a:cs typeface="Calibri"/>
              <a:sym typeface="Calibri"/>
            </a:endParaRPr>
          </a:p>
          <a:p>
            <a:pPr indent="-282575" lvl="0" marL="365125" rtl="0" algn="l">
              <a:spcBef>
                <a:spcPts val="0"/>
              </a:spcBef>
              <a:spcAft>
                <a:spcPts val="0"/>
              </a:spcAft>
              <a:buSzPts val="1440"/>
              <a:buNone/>
            </a:pPr>
            <a:r>
              <a:rPr i="1" lang="ru-RU" sz="1800">
                <a:latin typeface="Courier New"/>
                <a:ea typeface="Courier New"/>
                <a:cs typeface="Courier New"/>
                <a:sym typeface="Courier New"/>
              </a:rPr>
              <a:t>				</a:t>
            </a:r>
            <a:r>
              <a:rPr i="1" lang="ru-RU" sz="1800">
                <a:latin typeface="Calibri"/>
                <a:ea typeface="Calibri"/>
                <a:cs typeface="Calibri"/>
                <a:sym typeface="Calibri"/>
              </a:rPr>
              <a:t>// нарушающие порядок:</a:t>
            </a:r>
            <a:endParaRPr sz="1800">
              <a:latin typeface="Calibri"/>
              <a:ea typeface="Calibri"/>
              <a:cs typeface="Calibri"/>
              <a:sym typeface="Calibri"/>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начало</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Обмен (i, i–1);	  </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F := </a:t>
            </a:r>
            <a:r>
              <a:rPr b="1" lang="ru-RU" sz="1800">
                <a:latin typeface="Courier New"/>
                <a:ea typeface="Courier New"/>
                <a:cs typeface="Courier New"/>
                <a:sym typeface="Courier New"/>
              </a:rPr>
              <a:t>истина</a:t>
            </a:r>
            <a:r>
              <a:rPr lang="ru-RU" sz="1800">
                <a:latin typeface="Courier New"/>
                <a:ea typeface="Courier New"/>
                <a:cs typeface="Courier New"/>
                <a:sym typeface="Courier New"/>
              </a:rPr>
              <a:t>;</a:t>
            </a:r>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конец</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i := i – 1;</a:t>
            </a:r>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конец пока</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конец</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i="1" lang="ru-RU" sz="1800">
                <a:latin typeface="Courier New"/>
                <a:ea typeface="Courier New"/>
                <a:cs typeface="Courier New"/>
                <a:sym typeface="Courier New"/>
              </a:rPr>
              <a:t>   </a:t>
            </a:r>
            <a:r>
              <a:rPr i="1" lang="ru-RU" sz="1800">
                <a:latin typeface="Calibri"/>
                <a:ea typeface="Calibri"/>
                <a:cs typeface="Calibri"/>
                <a:sym typeface="Calibri"/>
              </a:rPr>
              <a:t>// Сдвинуть левую границу вправо на одну позицию:</a:t>
            </a:r>
            <a:endParaRPr sz="1800">
              <a:latin typeface="Calibri"/>
              <a:ea typeface="Calibri"/>
              <a:cs typeface="Calibri"/>
              <a:sym typeface="Calibri"/>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left := left + 1;</a:t>
            </a:r>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конец пока</a:t>
            </a:r>
            <a:r>
              <a:rPr lang="ru-RU" sz="1800">
                <a:latin typeface="Courier New"/>
                <a:ea typeface="Courier New"/>
                <a:cs typeface="Courier New"/>
                <a:sym typeface="Courier New"/>
              </a:rPr>
              <a:t>  </a:t>
            </a:r>
            <a:r>
              <a:rPr i="1" lang="ru-RU" sz="1800">
                <a:latin typeface="Calibri"/>
                <a:ea typeface="Calibri"/>
                <a:cs typeface="Calibri"/>
                <a:sym typeface="Calibri"/>
              </a:rPr>
              <a:t>// Цикл повторять до тех пор, пока F не </a:t>
            </a:r>
            <a:endParaRPr sz="1800">
              <a:latin typeface="Calibri"/>
              <a:ea typeface="Calibri"/>
              <a:cs typeface="Calibri"/>
              <a:sym typeface="Calibri"/>
            </a:endParaRPr>
          </a:p>
          <a:p>
            <a:pPr indent="-282575" lvl="0" marL="365125" rtl="0" algn="l">
              <a:spcBef>
                <a:spcPts val="0"/>
              </a:spcBef>
              <a:spcAft>
                <a:spcPts val="0"/>
              </a:spcAft>
              <a:buSzPts val="1440"/>
              <a:buNone/>
            </a:pPr>
            <a:r>
              <a:rPr i="1" lang="ru-RU" sz="1800">
                <a:latin typeface="Calibri"/>
                <a:ea typeface="Calibri"/>
                <a:cs typeface="Calibri"/>
                <a:sym typeface="Calibri"/>
              </a:rPr>
              <a:t>         		//останется равной значению </a:t>
            </a:r>
            <a:r>
              <a:rPr b="1" i="1" lang="ru-RU" sz="1800">
                <a:latin typeface="Calibri"/>
                <a:ea typeface="Calibri"/>
                <a:cs typeface="Calibri"/>
                <a:sym typeface="Calibri"/>
              </a:rPr>
              <a:t>ложь</a:t>
            </a:r>
            <a:r>
              <a:rPr lang="ru-RU" sz="1800">
                <a:latin typeface="Calibri"/>
                <a:ea typeface="Calibri"/>
                <a:cs typeface="Calibri"/>
                <a:sym typeface="Calibri"/>
              </a:rPr>
              <a:t>.</a:t>
            </a:r>
            <a:endParaRPr/>
          </a:p>
          <a:p>
            <a:pPr indent="-282575" lvl="0" marL="365125" rtl="0" algn="l">
              <a:spcBef>
                <a:spcPts val="0"/>
              </a:spcBef>
              <a:spcAft>
                <a:spcPts val="0"/>
              </a:spcAft>
              <a:buSzPts val="1440"/>
              <a:buChar char="⚫"/>
            </a:pPr>
            <a:r>
              <a:rPr b="1" i="1" lang="ru-RU" sz="1800">
                <a:latin typeface="Calibri"/>
                <a:ea typeface="Calibri"/>
                <a:cs typeface="Calibri"/>
                <a:sym typeface="Calibri"/>
              </a:rPr>
              <a:t> </a:t>
            </a:r>
            <a:endParaRPr sz="1800">
              <a:latin typeface="Calibri"/>
              <a:ea typeface="Calibri"/>
              <a:cs typeface="Calibri"/>
              <a:sym typeface="Calibri"/>
            </a:endParaRPr>
          </a:p>
          <a:p>
            <a:pPr indent="-282575" lvl="0" marL="365125" rtl="0" algn="l">
              <a:spcBef>
                <a:spcPts val="600"/>
              </a:spcBef>
              <a:spcAft>
                <a:spcPts val="0"/>
              </a:spcAft>
              <a:buSzPts val="1440"/>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xEl>
                                              <p:pRg end="22" st="2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1226985" y="31867"/>
            <a:ext cx="7499350" cy="6540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Характеристики алгоритмов сортировки</a:t>
            </a:r>
            <a:endParaRPr/>
          </a:p>
        </p:txBody>
      </p:sp>
      <p:sp>
        <p:nvSpPr>
          <p:cNvPr id="124" name="Google Shape;124;p16"/>
          <p:cNvSpPr txBox="1"/>
          <p:nvPr>
            <p:ph idx="1" type="body"/>
          </p:nvPr>
        </p:nvSpPr>
        <p:spPr>
          <a:xfrm>
            <a:off x="1226985" y="717221"/>
            <a:ext cx="7809511" cy="5812698"/>
          </a:xfrm>
          <a:prstGeom prst="rect">
            <a:avLst/>
          </a:prstGeom>
          <a:noFill/>
          <a:ln>
            <a:noFill/>
          </a:ln>
        </p:spPr>
        <p:txBody>
          <a:bodyPr anchorCtr="0" anchor="t" bIns="45700" lIns="91425" spcFirstLastPara="1" rIns="91425" wrap="square" tIns="45700">
            <a:noAutofit/>
          </a:bodyPr>
          <a:lstStyle/>
          <a:p>
            <a:pPr indent="541338" lvl="0" marL="0" rtl="0" algn="just">
              <a:spcBef>
                <a:spcPts val="0"/>
              </a:spcBef>
              <a:spcAft>
                <a:spcPts val="0"/>
              </a:spcAft>
              <a:buSzPts val="1920"/>
              <a:buFont typeface="Arial"/>
              <a:buNone/>
            </a:pPr>
            <a:r>
              <a:rPr b="1" lang="ru-RU" sz="2400"/>
              <a:t>Время</a:t>
            </a:r>
            <a:r>
              <a:rPr lang="ru-RU" sz="2400"/>
              <a:t> – главный параметр, показывающий скорость упорядочения элементов от исходного произвольного порядка к конечному результату. В основном, на время, влияет количество шагов, за которое алгоритм придет к результату. Под шагами подразумевается количество сравнений и замен элементов. Причем скорость упорядочения одного вида алгоритма может существенно отличатся для разных наборов сортируемых данных. Различают худший, средний и лучший результат работы алгоритма. При максимально возможном количестве шагов, получим худший результат. Средний результат, соответственно при среднем количестве возможного количества шагов алгоритма. Лучший результат чаще всего можно получить, если исходная последовательность уже упорядочена или близка к этому.</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2"/>
          <p:cNvSpPr txBox="1"/>
          <p:nvPr>
            <p:ph type="title"/>
          </p:nvPr>
        </p:nvSpPr>
        <p:spPr>
          <a:xfrm>
            <a:off x="968724" y="-16078"/>
            <a:ext cx="7934350" cy="7254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Шейкер-сортировка (Вариант 2)</a:t>
            </a:r>
            <a:endParaRPr/>
          </a:p>
        </p:txBody>
      </p:sp>
      <p:sp>
        <p:nvSpPr>
          <p:cNvPr id="357" name="Google Shape;357;p52"/>
          <p:cNvSpPr txBox="1"/>
          <p:nvPr>
            <p:ph idx="1" type="body"/>
          </p:nvPr>
        </p:nvSpPr>
        <p:spPr>
          <a:xfrm>
            <a:off x="1040162" y="620688"/>
            <a:ext cx="7862912" cy="5929330"/>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280"/>
              <a:buNone/>
            </a:pPr>
            <a:r>
              <a:rPr lang="ru-RU" sz="1600">
                <a:latin typeface="Calibri"/>
                <a:ea typeface="Calibri"/>
                <a:cs typeface="Calibri"/>
                <a:sym typeface="Calibri"/>
              </a:rPr>
              <a:t>//Описание функции шейкер-сортировки</a:t>
            </a:r>
            <a:endParaRPr/>
          </a:p>
          <a:p>
            <a:pPr indent="-282575" lvl="0" marL="365125" rtl="0" algn="l">
              <a:spcBef>
                <a:spcPts val="0"/>
              </a:spcBef>
              <a:spcAft>
                <a:spcPts val="0"/>
              </a:spcAft>
              <a:buSzPts val="1280"/>
              <a:buNone/>
            </a:pPr>
            <a:r>
              <a:rPr lang="ru-RU" sz="1600">
                <a:latin typeface="Calibri"/>
                <a:ea typeface="Calibri"/>
                <a:cs typeface="Calibri"/>
                <a:sym typeface="Calibri"/>
              </a:rPr>
              <a:t>void Shaker(int k,int x[max]){</a:t>
            </a:r>
            <a:endParaRPr/>
          </a:p>
          <a:p>
            <a:pPr indent="-282575" lvl="0" marL="365125" rtl="0" algn="l">
              <a:spcBef>
                <a:spcPts val="0"/>
              </a:spcBef>
              <a:spcAft>
                <a:spcPts val="0"/>
              </a:spcAft>
              <a:buSzPts val="1280"/>
              <a:buNone/>
            </a:pPr>
            <a:r>
              <a:rPr lang="ru-RU" sz="1600">
                <a:latin typeface="Calibri"/>
                <a:ea typeface="Calibri"/>
                <a:cs typeface="Calibri"/>
                <a:sym typeface="Calibri"/>
              </a:rPr>
              <a:t>  int i,t;</a:t>
            </a:r>
            <a:endParaRPr/>
          </a:p>
          <a:p>
            <a:pPr indent="-282575" lvl="0" marL="365125" rtl="0" algn="l">
              <a:spcBef>
                <a:spcPts val="0"/>
              </a:spcBef>
              <a:spcAft>
                <a:spcPts val="0"/>
              </a:spcAft>
              <a:buSzPts val="1280"/>
              <a:buNone/>
            </a:pPr>
            <a:r>
              <a:rPr lang="ru-RU" sz="1600">
                <a:latin typeface="Calibri"/>
                <a:ea typeface="Calibri"/>
                <a:cs typeface="Calibri"/>
                <a:sym typeface="Calibri"/>
              </a:rPr>
              <a:t>  bool exchange;</a:t>
            </a:r>
            <a:endParaRPr/>
          </a:p>
          <a:p>
            <a:pPr indent="-282575" lvl="0" marL="365125" rtl="0" algn="l">
              <a:spcBef>
                <a:spcPts val="0"/>
              </a:spcBef>
              <a:spcAft>
                <a:spcPts val="0"/>
              </a:spcAft>
              <a:buSzPts val="1280"/>
              <a:buNone/>
            </a:pPr>
            <a:r>
              <a:rPr lang="ru-RU" sz="1600">
                <a:latin typeface="Calibri"/>
                <a:ea typeface="Calibri"/>
                <a:cs typeface="Calibri"/>
                <a:sym typeface="Calibri"/>
              </a:rPr>
              <a:t>  do {</a:t>
            </a:r>
            <a:endParaRPr/>
          </a:p>
          <a:p>
            <a:pPr indent="-282575" lvl="0" marL="365125" rtl="0" algn="l">
              <a:spcBef>
                <a:spcPts val="0"/>
              </a:spcBef>
              <a:spcAft>
                <a:spcPts val="0"/>
              </a:spcAft>
              <a:buSzPts val="1280"/>
              <a:buNone/>
            </a:pPr>
            <a:r>
              <a:rPr lang="ru-RU" sz="1600">
                <a:latin typeface="Calibri"/>
                <a:ea typeface="Calibri"/>
                <a:cs typeface="Calibri"/>
                <a:sym typeface="Calibri"/>
              </a:rPr>
              <a:t>    exchange = false;</a:t>
            </a:r>
            <a:endParaRPr/>
          </a:p>
          <a:p>
            <a:pPr indent="-282575" lvl="0" marL="365125" rtl="0" algn="l">
              <a:spcBef>
                <a:spcPts val="0"/>
              </a:spcBef>
              <a:spcAft>
                <a:spcPts val="0"/>
              </a:spcAft>
              <a:buSzPts val="1280"/>
              <a:buNone/>
            </a:pPr>
            <a:r>
              <a:rPr lang="ru-RU" sz="1600">
                <a:latin typeface="Calibri"/>
                <a:ea typeface="Calibri"/>
                <a:cs typeface="Calibri"/>
                <a:sym typeface="Calibri"/>
              </a:rPr>
              <a:t>    for(i=k-1; i &gt; 0; --i) {</a:t>
            </a:r>
            <a:endParaRPr/>
          </a:p>
          <a:p>
            <a:pPr indent="-282575" lvl="0" marL="365125" rtl="0" algn="l">
              <a:spcBef>
                <a:spcPts val="0"/>
              </a:spcBef>
              <a:spcAft>
                <a:spcPts val="0"/>
              </a:spcAft>
              <a:buSzPts val="1280"/>
              <a:buNone/>
            </a:pPr>
            <a:r>
              <a:rPr lang="ru-RU" sz="1600">
                <a:latin typeface="Calibri"/>
                <a:ea typeface="Calibri"/>
                <a:cs typeface="Calibri"/>
                <a:sym typeface="Calibri"/>
              </a:rPr>
              <a:t>      if(x[i-1] &gt; x[i]) {</a:t>
            </a:r>
            <a:endParaRPr/>
          </a:p>
          <a:p>
            <a:pPr indent="-282575" lvl="0" marL="365125" rtl="0" algn="l">
              <a:spcBef>
                <a:spcPts val="0"/>
              </a:spcBef>
              <a:spcAft>
                <a:spcPts val="0"/>
              </a:spcAft>
              <a:buSzPts val="1280"/>
              <a:buNone/>
            </a:pPr>
            <a:r>
              <a:rPr lang="ru-RU" sz="1600">
                <a:latin typeface="Calibri"/>
                <a:ea typeface="Calibri"/>
                <a:cs typeface="Calibri"/>
                <a:sym typeface="Calibri"/>
              </a:rPr>
              <a:t>        t = x[i-1];</a:t>
            </a:r>
            <a:endParaRPr/>
          </a:p>
          <a:p>
            <a:pPr indent="-282575" lvl="0" marL="365125" rtl="0" algn="l">
              <a:spcBef>
                <a:spcPts val="0"/>
              </a:spcBef>
              <a:spcAft>
                <a:spcPts val="0"/>
              </a:spcAft>
              <a:buSzPts val="1280"/>
              <a:buNone/>
            </a:pPr>
            <a:r>
              <a:rPr lang="ru-RU" sz="1600">
                <a:latin typeface="Calibri"/>
                <a:ea typeface="Calibri"/>
                <a:cs typeface="Calibri"/>
                <a:sym typeface="Calibri"/>
              </a:rPr>
              <a:t>        x[i-1] = x[i];</a:t>
            </a:r>
            <a:endParaRPr/>
          </a:p>
          <a:p>
            <a:pPr indent="-282575" lvl="0" marL="365125" rtl="0" algn="l">
              <a:spcBef>
                <a:spcPts val="0"/>
              </a:spcBef>
              <a:spcAft>
                <a:spcPts val="0"/>
              </a:spcAft>
              <a:buSzPts val="1280"/>
              <a:buNone/>
            </a:pPr>
            <a:r>
              <a:rPr lang="ru-RU" sz="1600">
                <a:latin typeface="Calibri"/>
                <a:ea typeface="Calibri"/>
                <a:cs typeface="Calibri"/>
                <a:sym typeface="Calibri"/>
              </a:rPr>
              <a:t>        x[i] = t;</a:t>
            </a:r>
            <a:endParaRPr/>
          </a:p>
          <a:p>
            <a:pPr indent="-282575" lvl="0" marL="365125" rtl="0" algn="l">
              <a:spcBef>
                <a:spcPts val="0"/>
              </a:spcBef>
              <a:spcAft>
                <a:spcPts val="0"/>
              </a:spcAft>
              <a:buSzPts val="1280"/>
              <a:buNone/>
            </a:pPr>
            <a:r>
              <a:rPr lang="ru-RU" sz="1600">
                <a:latin typeface="Calibri"/>
                <a:ea typeface="Calibri"/>
                <a:cs typeface="Calibri"/>
                <a:sym typeface="Calibri"/>
              </a:rPr>
              <a:t>        exchange = true;</a:t>
            </a:r>
            <a:endParaRPr/>
          </a:p>
          <a:p>
            <a:pPr indent="-282575" lvl="0" marL="365125" rtl="0" algn="l">
              <a:spcBef>
                <a:spcPts val="0"/>
              </a:spcBef>
              <a:spcAft>
                <a:spcPts val="0"/>
              </a:spcAft>
              <a:buSzPts val="1280"/>
              <a:buNone/>
            </a:pPr>
            <a:r>
              <a:rPr lang="ru-RU" sz="1600">
                <a:latin typeface="Calibri"/>
                <a:ea typeface="Calibri"/>
                <a:cs typeface="Calibri"/>
                <a:sym typeface="Calibri"/>
              </a:rPr>
              <a:t>      }</a:t>
            </a:r>
            <a:endParaRPr/>
          </a:p>
          <a:p>
            <a:pPr indent="-282575" lvl="0" marL="365125" rtl="0" algn="l">
              <a:spcBef>
                <a:spcPts val="0"/>
              </a:spcBef>
              <a:spcAft>
                <a:spcPts val="0"/>
              </a:spcAft>
              <a:buSzPts val="1280"/>
              <a:buNone/>
            </a:pPr>
            <a:r>
              <a:rPr lang="ru-RU" sz="1600">
                <a:latin typeface="Calibri"/>
                <a:ea typeface="Calibri"/>
                <a:cs typeface="Calibri"/>
                <a:sym typeface="Calibri"/>
              </a:rPr>
              <a:t>    }</a:t>
            </a:r>
            <a:endParaRPr/>
          </a:p>
          <a:p>
            <a:pPr indent="-282575" lvl="0" marL="365125" rtl="0" algn="l">
              <a:spcBef>
                <a:spcPts val="0"/>
              </a:spcBef>
              <a:spcAft>
                <a:spcPts val="0"/>
              </a:spcAft>
              <a:buSzPts val="1280"/>
              <a:buNone/>
            </a:pPr>
            <a:r>
              <a:rPr lang="ru-RU" sz="1600">
                <a:latin typeface="Calibri"/>
                <a:ea typeface="Calibri"/>
                <a:cs typeface="Calibri"/>
                <a:sym typeface="Calibri"/>
              </a:rPr>
              <a:t>    for(i=1; i &lt; k; ++i) {</a:t>
            </a:r>
            <a:endParaRPr/>
          </a:p>
          <a:p>
            <a:pPr indent="-282575" lvl="0" marL="365125" rtl="0" algn="l">
              <a:spcBef>
                <a:spcPts val="0"/>
              </a:spcBef>
              <a:spcAft>
                <a:spcPts val="0"/>
              </a:spcAft>
              <a:buSzPts val="1280"/>
              <a:buNone/>
            </a:pPr>
            <a:r>
              <a:rPr lang="ru-RU" sz="1600">
                <a:latin typeface="Calibri"/>
                <a:ea typeface="Calibri"/>
                <a:cs typeface="Calibri"/>
                <a:sym typeface="Calibri"/>
              </a:rPr>
              <a:t>      if(x[i-1] &gt; x[i]) {</a:t>
            </a:r>
            <a:endParaRPr/>
          </a:p>
          <a:p>
            <a:pPr indent="-282575" lvl="0" marL="365125" rtl="0" algn="l">
              <a:spcBef>
                <a:spcPts val="0"/>
              </a:spcBef>
              <a:spcAft>
                <a:spcPts val="0"/>
              </a:spcAft>
              <a:buSzPts val="1280"/>
              <a:buNone/>
            </a:pPr>
            <a:r>
              <a:rPr lang="ru-RU" sz="1600">
                <a:latin typeface="Calibri"/>
                <a:ea typeface="Calibri"/>
                <a:cs typeface="Calibri"/>
                <a:sym typeface="Calibri"/>
              </a:rPr>
              <a:t>        t = x[i-1];</a:t>
            </a:r>
            <a:endParaRPr/>
          </a:p>
          <a:p>
            <a:pPr indent="-282575" lvl="0" marL="365125" rtl="0" algn="l">
              <a:spcBef>
                <a:spcPts val="0"/>
              </a:spcBef>
              <a:spcAft>
                <a:spcPts val="0"/>
              </a:spcAft>
              <a:buSzPts val="1280"/>
              <a:buNone/>
            </a:pPr>
            <a:r>
              <a:rPr lang="ru-RU" sz="1600">
                <a:latin typeface="Calibri"/>
                <a:ea typeface="Calibri"/>
                <a:cs typeface="Calibri"/>
                <a:sym typeface="Calibri"/>
              </a:rPr>
              <a:t>        x[i-1] = x[i];</a:t>
            </a:r>
            <a:endParaRPr/>
          </a:p>
          <a:p>
            <a:pPr indent="-282575" lvl="0" marL="365125" rtl="0" algn="l">
              <a:spcBef>
                <a:spcPts val="0"/>
              </a:spcBef>
              <a:spcAft>
                <a:spcPts val="0"/>
              </a:spcAft>
              <a:buSzPts val="1280"/>
              <a:buNone/>
            </a:pPr>
            <a:r>
              <a:rPr lang="ru-RU" sz="1600">
                <a:latin typeface="Calibri"/>
                <a:ea typeface="Calibri"/>
                <a:cs typeface="Calibri"/>
                <a:sym typeface="Calibri"/>
              </a:rPr>
              <a:t>        x[i] = t;</a:t>
            </a:r>
            <a:endParaRPr/>
          </a:p>
          <a:p>
            <a:pPr indent="-282575" lvl="0" marL="365125" rtl="0" algn="l">
              <a:spcBef>
                <a:spcPts val="0"/>
              </a:spcBef>
              <a:spcAft>
                <a:spcPts val="0"/>
              </a:spcAft>
              <a:buSzPts val="1280"/>
              <a:buNone/>
            </a:pPr>
            <a:r>
              <a:rPr lang="ru-RU" sz="1600">
                <a:latin typeface="Calibri"/>
                <a:ea typeface="Calibri"/>
                <a:cs typeface="Calibri"/>
                <a:sym typeface="Calibri"/>
              </a:rPr>
              <a:t>        exchange = true;</a:t>
            </a:r>
            <a:endParaRPr/>
          </a:p>
          <a:p>
            <a:pPr indent="-282575" lvl="0" marL="365125" rtl="0" algn="l">
              <a:spcBef>
                <a:spcPts val="0"/>
              </a:spcBef>
              <a:spcAft>
                <a:spcPts val="0"/>
              </a:spcAft>
              <a:buSzPts val="1280"/>
              <a:buNone/>
            </a:pPr>
            <a:r>
              <a:rPr lang="ru-RU" sz="1600">
                <a:latin typeface="Calibri"/>
                <a:ea typeface="Calibri"/>
                <a:cs typeface="Calibri"/>
                <a:sym typeface="Calibri"/>
              </a:rPr>
              <a:t>      }</a:t>
            </a:r>
            <a:endParaRPr/>
          </a:p>
          <a:p>
            <a:pPr indent="-282575" lvl="0" marL="365125" rtl="0" algn="l">
              <a:spcBef>
                <a:spcPts val="0"/>
              </a:spcBef>
              <a:spcAft>
                <a:spcPts val="0"/>
              </a:spcAft>
              <a:buSzPts val="1280"/>
              <a:buNone/>
            </a:pPr>
            <a:r>
              <a:rPr lang="ru-RU" sz="1600">
                <a:latin typeface="Calibri"/>
                <a:ea typeface="Calibri"/>
                <a:cs typeface="Calibri"/>
                <a:sym typeface="Calibri"/>
              </a:rPr>
              <a:t>    }</a:t>
            </a:r>
            <a:endParaRPr/>
          </a:p>
          <a:p>
            <a:pPr indent="-282575" lvl="0" marL="365125" rtl="0" algn="l">
              <a:spcBef>
                <a:spcPts val="0"/>
              </a:spcBef>
              <a:spcAft>
                <a:spcPts val="0"/>
              </a:spcAft>
              <a:buSzPts val="1280"/>
              <a:buNone/>
            </a:pPr>
            <a:r>
              <a:rPr lang="ru-RU" sz="1600">
                <a:latin typeface="Calibri"/>
                <a:ea typeface="Calibri"/>
                <a:cs typeface="Calibri"/>
                <a:sym typeface="Calibri"/>
              </a:rPr>
              <a:t>  } while(exchange); </a:t>
            </a:r>
            <a:endParaRPr/>
          </a:p>
          <a:p>
            <a:pPr indent="-282575" lvl="0" marL="365125" rtl="0" algn="l">
              <a:spcBef>
                <a:spcPts val="0"/>
              </a:spcBef>
              <a:spcAft>
                <a:spcPts val="0"/>
              </a:spcAft>
              <a:buSzPts val="1280"/>
              <a:buNone/>
            </a:pPr>
            <a:r>
              <a:rPr lang="ru-RU" sz="1600">
                <a:latin typeface="Calibri"/>
                <a:ea typeface="Calibri"/>
                <a:cs typeface="Calibri"/>
                <a:sym typeface="Calibri"/>
              </a:rPr>
              <a:t>    //сортировать до тех пор, пока не будет обменов</a:t>
            </a:r>
            <a:endParaRPr/>
          </a:p>
          <a:p>
            <a:pPr indent="-282575" lvl="0" marL="365125" rtl="0" algn="l">
              <a:spcBef>
                <a:spcPts val="0"/>
              </a:spcBef>
              <a:spcAft>
                <a:spcPts val="0"/>
              </a:spcAft>
              <a:buSzPts val="1280"/>
              <a:buNone/>
            </a:pPr>
            <a:r>
              <a:rPr lang="ru-RU" sz="1600">
                <a:latin typeface="Calibri"/>
                <a:ea typeface="Calibri"/>
                <a:cs typeface="Calibri"/>
                <a:sym typeface="Calibri"/>
              </a:rPr>
              <a: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23" st="2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xEl>
                                              <p:pRg end="24" st="2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3"/>
          <p:cNvSpPr txBox="1"/>
          <p:nvPr>
            <p:ph type="title"/>
          </p:nvPr>
        </p:nvSpPr>
        <p:spPr>
          <a:xfrm>
            <a:off x="1435100" y="274638"/>
            <a:ext cx="7499350" cy="58259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Анализ</a:t>
            </a:r>
            <a:endParaRPr/>
          </a:p>
        </p:txBody>
      </p:sp>
      <p:sp>
        <p:nvSpPr>
          <p:cNvPr id="363" name="Google Shape;363;p53"/>
          <p:cNvSpPr txBox="1"/>
          <p:nvPr>
            <p:ph idx="1" type="body"/>
          </p:nvPr>
        </p:nvSpPr>
        <p:spPr>
          <a:xfrm>
            <a:off x="1285852" y="928670"/>
            <a:ext cx="7648598" cy="5319730"/>
          </a:xfrm>
          <a:prstGeom prst="rect">
            <a:avLst/>
          </a:prstGeom>
          <a:noFill/>
          <a:ln>
            <a:noFill/>
          </a:ln>
        </p:spPr>
        <p:txBody>
          <a:bodyPr anchorCtr="0" anchor="t" bIns="45700" lIns="91425" spcFirstLastPara="1" rIns="91425" wrap="square" tIns="45700">
            <a:noAutofit/>
          </a:bodyPr>
          <a:lstStyle/>
          <a:p>
            <a:pPr indent="-282575" lvl="0" marL="365125" rtl="0" algn="l">
              <a:lnSpc>
                <a:spcPct val="80000"/>
              </a:lnSpc>
              <a:spcBef>
                <a:spcPts val="0"/>
              </a:spcBef>
              <a:spcAft>
                <a:spcPts val="0"/>
              </a:spcAft>
              <a:buSzPts val="1600"/>
              <a:buFont typeface="Arial"/>
              <a:buNone/>
            </a:pPr>
            <a:r>
              <a:rPr i="1" lang="ru-RU" sz="2000">
                <a:latin typeface="Calibri"/>
                <a:ea typeface="Calibri"/>
                <a:cs typeface="Calibri"/>
                <a:sym typeface="Calibri"/>
              </a:rPr>
              <a:t>С</a:t>
            </a:r>
            <a:r>
              <a:rPr baseline="-25000" i="1" lang="ru-RU" sz="2000">
                <a:latin typeface="Calibri"/>
                <a:ea typeface="Calibri"/>
                <a:cs typeface="Calibri"/>
                <a:sym typeface="Calibri"/>
              </a:rPr>
              <a:t>тin</a:t>
            </a:r>
            <a:r>
              <a:rPr i="1" lang="ru-RU" sz="2000">
                <a:latin typeface="Calibri"/>
                <a:ea typeface="Calibri"/>
                <a:cs typeface="Calibri"/>
                <a:sym typeface="Calibri"/>
              </a:rPr>
              <a:t>= N –</a:t>
            </a:r>
            <a:r>
              <a:rPr lang="ru-RU" sz="2000">
                <a:latin typeface="Calibri"/>
                <a:ea typeface="Calibri"/>
                <a:cs typeface="Calibri"/>
                <a:sym typeface="Calibri"/>
              </a:rPr>
              <a:t>1</a:t>
            </a:r>
            <a:r>
              <a:rPr i="1" lang="ru-RU" sz="2000">
                <a:latin typeface="Calibri"/>
                <a:ea typeface="Calibri"/>
                <a:cs typeface="Calibri"/>
                <a:sym typeface="Calibri"/>
              </a:rPr>
              <a:t>. </a:t>
            </a:r>
            <a:endParaRPr/>
          </a:p>
          <a:p>
            <a:pPr indent="-282575" lvl="0" marL="365125" rtl="0" algn="l">
              <a:lnSpc>
                <a:spcPct val="80000"/>
              </a:lnSpc>
              <a:spcBef>
                <a:spcPts val="600"/>
              </a:spcBef>
              <a:spcAft>
                <a:spcPts val="0"/>
              </a:spcAft>
              <a:buSzPts val="1600"/>
              <a:buFont typeface="Arial"/>
              <a:buNone/>
            </a:pPr>
            <a:r>
              <a:rPr lang="ru-RU" sz="2000">
                <a:latin typeface="Calibri"/>
                <a:ea typeface="Calibri"/>
                <a:cs typeface="Calibri"/>
                <a:sym typeface="Calibri"/>
              </a:rPr>
              <a:t>Кнут показал, что среднее число сравнений пропорционально </a:t>
            </a:r>
            <a:endParaRPr/>
          </a:p>
          <a:p>
            <a:pPr indent="-282575" lvl="0" marL="365125" rtl="0" algn="ctr">
              <a:lnSpc>
                <a:spcPct val="80000"/>
              </a:lnSpc>
              <a:spcBef>
                <a:spcPts val="600"/>
              </a:spcBef>
              <a:spcAft>
                <a:spcPts val="0"/>
              </a:spcAft>
              <a:buSzPts val="1600"/>
              <a:buFont typeface="Arial"/>
              <a:buNone/>
            </a:pPr>
            <a:r>
              <a:rPr i="1" lang="ru-RU" sz="2000">
                <a:latin typeface="Calibri"/>
                <a:ea typeface="Calibri"/>
                <a:cs typeface="Calibri"/>
                <a:sym typeface="Calibri"/>
              </a:rPr>
              <a:t>N</a:t>
            </a:r>
            <a:r>
              <a:rPr baseline="30000" i="1" lang="ru-RU" sz="2000">
                <a:latin typeface="Calibri"/>
                <a:ea typeface="Calibri"/>
                <a:cs typeface="Calibri"/>
                <a:sym typeface="Calibri"/>
              </a:rPr>
              <a:t>2</a:t>
            </a:r>
            <a:r>
              <a:rPr i="1" lang="ru-RU" sz="2000">
                <a:latin typeface="Calibri"/>
                <a:ea typeface="Calibri"/>
                <a:cs typeface="Calibri"/>
                <a:sym typeface="Calibri"/>
              </a:rPr>
              <a:t> - N. </a:t>
            </a:r>
            <a:endParaRPr i="1" sz="2000">
              <a:latin typeface="Calibri"/>
              <a:ea typeface="Calibri"/>
              <a:cs typeface="Calibri"/>
              <a:sym typeface="Calibri"/>
            </a:endParaRPr>
          </a:p>
          <a:p>
            <a:pPr indent="-282575" lvl="0" marL="365125" rtl="0" algn="l">
              <a:lnSpc>
                <a:spcPct val="80000"/>
              </a:lnSpc>
              <a:spcBef>
                <a:spcPts val="600"/>
              </a:spcBef>
              <a:spcAft>
                <a:spcPts val="0"/>
              </a:spcAft>
              <a:buSzPts val="1600"/>
              <a:buFont typeface="Arial"/>
              <a:buNone/>
            </a:pPr>
            <a:r>
              <a:rPr lang="ru-RU" sz="2000">
                <a:latin typeface="Calibri"/>
                <a:ea typeface="Calibri"/>
                <a:cs typeface="Calibri"/>
                <a:sym typeface="Calibri"/>
              </a:rPr>
              <a:t>Но все предложенные улучшения не влияют на число обменов. </a:t>
            </a:r>
            <a:endParaRPr sz="2000">
              <a:latin typeface="Calibri"/>
              <a:ea typeface="Calibri"/>
              <a:cs typeface="Calibri"/>
              <a:sym typeface="Calibri"/>
            </a:endParaRPr>
          </a:p>
          <a:p>
            <a:pPr indent="-282575" lvl="0" marL="365125" rtl="0" algn="l">
              <a:lnSpc>
                <a:spcPct val="80000"/>
              </a:lnSpc>
              <a:spcBef>
                <a:spcPts val="600"/>
              </a:spcBef>
              <a:spcAft>
                <a:spcPts val="0"/>
              </a:spcAft>
              <a:buSzPts val="1600"/>
              <a:buFont typeface="Arial"/>
              <a:buNone/>
            </a:pPr>
            <a:r>
              <a:rPr lang="ru-RU" sz="2000">
                <a:latin typeface="Calibri"/>
                <a:ea typeface="Calibri"/>
                <a:cs typeface="Calibri"/>
                <a:sym typeface="Calibri"/>
              </a:rPr>
              <a:t>В самом деле, каждый обмен уменьшает число инверсий в массиве на 1, следовательно, при любом алгоритме, основанном на обмене пар соседних элементов, число необходимых перестановок одинаково и равно числу инверсий в массиве.</a:t>
            </a:r>
            <a:endParaRPr sz="2000">
              <a:latin typeface="Calibri"/>
              <a:ea typeface="Calibri"/>
              <a:cs typeface="Calibri"/>
              <a:sym typeface="Calibri"/>
            </a:endParaRPr>
          </a:p>
          <a:p>
            <a:pPr indent="-282575" lvl="0" marL="365125" rtl="0" algn="l">
              <a:lnSpc>
                <a:spcPct val="80000"/>
              </a:lnSpc>
              <a:spcBef>
                <a:spcPts val="600"/>
              </a:spcBef>
              <a:spcAft>
                <a:spcPts val="0"/>
              </a:spcAft>
              <a:buSzPts val="1600"/>
              <a:buFont typeface="Arial"/>
              <a:buNone/>
            </a:pPr>
            <a:r>
              <a:t/>
            </a:r>
            <a:endParaRPr sz="2000">
              <a:latin typeface="Calibri"/>
              <a:ea typeface="Calibri"/>
              <a:cs typeface="Calibri"/>
              <a:sym typeface="Calibri"/>
            </a:endParaRPr>
          </a:p>
          <a:p>
            <a:pPr indent="-282575" lvl="0" marL="365125" rtl="0" algn="l">
              <a:lnSpc>
                <a:spcPct val="80000"/>
              </a:lnSpc>
              <a:spcBef>
                <a:spcPts val="600"/>
              </a:spcBef>
              <a:spcAft>
                <a:spcPts val="0"/>
              </a:spcAft>
              <a:buSzPts val="1600"/>
              <a:buFont typeface="Arial"/>
              <a:buNone/>
            </a:pPr>
            <a:r>
              <a:rPr lang="ru-RU" sz="2000">
                <a:latin typeface="Calibri"/>
                <a:ea typeface="Calibri"/>
                <a:cs typeface="Calibri"/>
                <a:sym typeface="Calibri"/>
              </a:rPr>
              <a:t>Сортировка обменом и ее улучшенная сортировка хуже, чем сортировка включениями и выбором. </a:t>
            </a:r>
            <a:endParaRPr sz="2000">
              <a:latin typeface="Calibri"/>
              <a:ea typeface="Calibri"/>
              <a:cs typeface="Calibri"/>
              <a:sym typeface="Calibri"/>
            </a:endParaRPr>
          </a:p>
          <a:p>
            <a:pPr indent="-282575" lvl="0" marL="365125" rtl="0" algn="l">
              <a:lnSpc>
                <a:spcPct val="80000"/>
              </a:lnSpc>
              <a:spcBef>
                <a:spcPts val="600"/>
              </a:spcBef>
              <a:spcAft>
                <a:spcPts val="0"/>
              </a:spcAft>
              <a:buSzPts val="1600"/>
              <a:buFont typeface="Arial"/>
              <a:buNone/>
            </a:pPr>
            <a:r>
              <a:t/>
            </a:r>
            <a:endParaRPr sz="2000">
              <a:latin typeface="Calibri"/>
              <a:ea typeface="Calibri"/>
              <a:cs typeface="Calibri"/>
              <a:sym typeface="Calibri"/>
            </a:endParaRPr>
          </a:p>
          <a:p>
            <a:pPr indent="-282575" lvl="0" marL="365125" rtl="0" algn="l">
              <a:lnSpc>
                <a:spcPct val="80000"/>
              </a:lnSpc>
              <a:spcBef>
                <a:spcPts val="600"/>
              </a:spcBef>
              <a:spcAft>
                <a:spcPts val="0"/>
              </a:spcAft>
              <a:buSzPts val="1600"/>
              <a:buFont typeface="Arial"/>
              <a:buNone/>
            </a:pPr>
            <a:r>
              <a:rPr lang="ru-RU" sz="2000">
                <a:latin typeface="Calibri"/>
                <a:ea typeface="Calibri"/>
                <a:cs typeface="Calibri"/>
                <a:sym typeface="Calibri"/>
              </a:rPr>
              <a:t>Шейкер-сортировку выгодно использовать тогда, когда массив</a:t>
            </a:r>
            <a:endParaRPr sz="2000">
              <a:latin typeface="Calibri"/>
              <a:ea typeface="Calibri"/>
              <a:cs typeface="Calibri"/>
              <a:sym typeface="Calibri"/>
            </a:endParaRPr>
          </a:p>
          <a:p>
            <a:pPr indent="-282575" lvl="0" marL="365125" rtl="0" algn="l">
              <a:lnSpc>
                <a:spcPct val="80000"/>
              </a:lnSpc>
              <a:spcBef>
                <a:spcPts val="600"/>
              </a:spcBef>
              <a:spcAft>
                <a:spcPts val="0"/>
              </a:spcAft>
              <a:buSzPts val="1600"/>
              <a:buFont typeface="Arial"/>
              <a:buNone/>
            </a:pPr>
            <a:r>
              <a:rPr lang="ru-RU" sz="2000">
                <a:latin typeface="Calibri"/>
                <a:ea typeface="Calibri"/>
                <a:cs typeface="Calibri"/>
                <a:sym typeface="Calibri"/>
              </a:rPr>
              <a:t>почти упорядочен.</a:t>
            </a:r>
            <a:endParaRPr/>
          </a:p>
          <a:p>
            <a:pPr indent="-282575" lvl="0" marL="365125" rtl="0" algn="l">
              <a:spcBef>
                <a:spcPts val="600"/>
              </a:spcBef>
              <a:spcAft>
                <a:spcPts val="0"/>
              </a:spcAft>
              <a:buSzPts val="1600"/>
              <a:buNone/>
            </a:pPr>
            <a:r>
              <a:t/>
            </a:r>
            <a:endParaRPr sz="2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4"/>
          <p:cNvSpPr txBox="1"/>
          <p:nvPr>
            <p:ph type="title"/>
          </p:nvPr>
        </p:nvSpPr>
        <p:spPr>
          <a:xfrm>
            <a:off x="1435100" y="274638"/>
            <a:ext cx="7499350" cy="65403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Сортировка методом подсчета</a:t>
            </a:r>
            <a:endParaRPr/>
          </a:p>
        </p:txBody>
      </p:sp>
      <p:sp>
        <p:nvSpPr>
          <p:cNvPr id="369" name="Google Shape;369;p54"/>
          <p:cNvSpPr txBox="1"/>
          <p:nvPr>
            <p:ph idx="1" type="body"/>
          </p:nvPr>
        </p:nvSpPr>
        <p:spPr>
          <a:xfrm>
            <a:off x="1043607" y="1028700"/>
            <a:ext cx="7905051" cy="4800600"/>
          </a:xfrm>
          <a:prstGeom prst="rect">
            <a:avLst/>
          </a:prstGeom>
          <a:noFill/>
          <a:ln>
            <a:noFill/>
          </a:ln>
        </p:spPr>
        <p:txBody>
          <a:bodyPr anchorCtr="0" anchor="t" bIns="45700" lIns="91425" spcFirstLastPara="1" rIns="91425" wrap="square" tIns="45700">
            <a:noAutofit/>
          </a:bodyPr>
          <a:lstStyle/>
          <a:p>
            <a:pPr indent="541338" lvl="0" marL="0" rtl="0" algn="just">
              <a:spcBef>
                <a:spcPts val="0"/>
              </a:spcBef>
              <a:spcAft>
                <a:spcPts val="0"/>
              </a:spcAft>
              <a:buSzPts val="1600"/>
              <a:buFont typeface="Arial"/>
              <a:buNone/>
            </a:pPr>
            <a:r>
              <a:rPr lang="ru-RU" sz="2000">
                <a:latin typeface="Calibri"/>
                <a:ea typeface="Calibri"/>
                <a:cs typeface="Calibri"/>
                <a:sym typeface="Calibri"/>
              </a:rPr>
              <a:t>Если количество возможных различных элементов в множестве относительно невелико, то сортировка подсчетом является одним из самых оптимальных решений.</a:t>
            </a:r>
            <a:endParaRPr/>
          </a:p>
          <a:p>
            <a:pPr indent="541338" lvl="0" marL="0" rtl="0" algn="just">
              <a:spcBef>
                <a:spcPts val="600"/>
              </a:spcBef>
              <a:spcAft>
                <a:spcPts val="0"/>
              </a:spcAft>
              <a:buSzPts val="1600"/>
              <a:buFont typeface="Arial"/>
              <a:buNone/>
            </a:pPr>
            <a:r>
              <a:rPr lang="ru-RU" sz="2000">
                <a:latin typeface="Calibri"/>
                <a:ea typeface="Calibri"/>
                <a:cs typeface="Calibri"/>
                <a:sym typeface="Calibri"/>
              </a:rPr>
              <a:t>Главная идея алгоритма: посчитать количество элементов каждого типа, а затем выставить нужное количество элементов первого по порядку типа, затем второго и так далее.</a:t>
            </a:r>
            <a:endParaRPr/>
          </a:p>
          <a:p>
            <a:pPr indent="541338" lvl="0" marL="0" rtl="0" algn="just">
              <a:spcBef>
                <a:spcPts val="600"/>
              </a:spcBef>
              <a:spcAft>
                <a:spcPts val="0"/>
              </a:spcAft>
              <a:buSzPts val="1600"/>
              <a:buFont typeface="Arial"/>
              <a:buNone/>
            </a:pPr>
            <a:r>
              <a:rPr lang="ru-RU" sz="2000">
                <a:latin typeface="Calibri"/>
                <a:ea typeface="Calibri"/>
                <a:cs typeface="Calibri"/>
                <a:sym typeface="Calibri"/>
              </a:rPr>
              <a:t>Например, если даны натуральные числа от 1 до 100. Создадим массив размера 100, в котором будем хранить на i-ом месте, сколько раз число i встретилось в этом массиве. Пройдемся по всем числам, и увеличим соответствующее значение массива на 1. Таким образом мы подсчитали, сколько раз какое число встретилось. Теперь можно просто пройтись по этому массиву и вывести 1 столько раз, сколько раз встретилась 1, вывести 2 столько раз, сколько встретилась 2, и так далее.</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5"/>
          <p:cNvSpPr txBox="1"/>
          <p:nvPr>
            <p:ph type="title"/>
          </p:nvPr>
        </p:nvSpPr>
        <p:spPr>
          <a:xfrm>
            <a:off x="1045604" y="106073"/>
            <a:ext cx="7499350" cy="65403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Сортировка методом подсчета</a:t>
            </a:r>
            <a:endParaRPr/>
          </a:p>
        </p:txBody>
      </p:sp>
      <p:sp>
        <p:nvSpPr>
          <p:cNvPr id="375" name="Google Shape;375;p55"/>
          <p:cNvSpPr txBox="1"/>
          <p:nvPr>
            <p:ph idx="1" type="body"/>
          </p:nvPr>
        </p:nvSpPr>
        <p:spPr>
          <a:xfrm>
            <a:off x="1045604" y="742393"/>
            <a:ext cx="7905051" cy="5829300"/>
          </a:xfrm>
          <a:prstGeom prst="rect">
            <a:avLst/>
          </a:prstGeom>
          <a:noFill/>
          <a:ln>
            <a:noFill/>
          </a:ln>
        </p:spPr>
        <p:txBody>
          <a:bodyPr anchorCtr="0" anchor="t" bIns="45700" lIns="91425" spcFirstLastPara="1" rIns="91425" wrap="square" tIns="45700">
            <a:noAutofit/>
          </a:bodyPr>
          <a:lstStyle/>
          <a:p>
            <a:pPr indent="541338" lvl="0" marL="0" rtl="0" algn="just">
              <a:spcBef>
                <a:spcPts val="0"/>
              </a:spcBef>
              <a:spcAft>
                <a:spcPts val="0"/>
              </a:spcAft>
              <a:buSzPts val="1600"/>
              <a:buFont typeface="Arial"/>
              <a:buNone/>
            </a:pPr>
            <a:r>
              <a:rPr lang="ru-RU" sz="2000">
                <a:latin typeface="Calibri"/>
                <a:ea typeface="Calibri"/>
                <a:cs typeface="Calibri"/>
                <a:sym typeface="Calibri"/>
              </a:rPr>
              <a:t>При сортировке подсчетом каждый элемент поочередно сравнивается со всеми остальными и подсчитывается количество элементов, которые меньше его. Это число (+1) определяет позицию элемента в отсортированной последовательности при условии, что все элементы различны.</a:t>
            </a:r>
            <a:endParaRPr/>
          </a:p>
          <a:p>
            <a:pPr indent="541338" lvl="0" marL="0" rtl="0" algn="just">
              <a:spcBef>
                <a:spcPts val="600"/>
              </a:spcBef>
              <a:spcAft>
                <a:spcPts val="0"/>
              </a:spcAft>
              <a:buSzPts val="1600"/>
              <a:buFont typeface="Arial"/>
              <a:buNone/>
            </a:pPr>
            <a:r>
              <a:rPr lang="ru-RU" sz="2000">
                <a:latin typeface="Calibri"/>
                <a:ea typeface="Calibri"/>
                <a:cs typeface="Calibri"/>
                <a:sym typeface="Calibri"/>
              </a:rPr>
              <a:t>Как у же было сказано, простейшая реализация этого метода требует  дополнительного массива, в котором накапливаются отсортированные элементы. Это связано с тем, что в данном методе входная последовательность не сокращается по мере обработки элементов.</a:t>
            </a:r>
            <a:endParaRPr/>
          </a:p>
          <a:p>
            <a:pPr indent="541338" lvl="0" marL="0" rtl="0" algn="just">
              <a:spcBef>
                <a:spcPts val="600"/>
              </a:spcBef>
              <a:spcAft>
                <a:spcPts val="0"/>
              </a:spcAft>
              <a:buSzPts val="1600"/>
              <a:buFont typeface="Arial"/>
              <a:buNone/>
            </a:pPr>
            <a:r>
              <a:rPr lang="ru-RU" sz="2000">
                <a:latin typeface="Calibri"/>
                <a:ea typeface="Calibri"/>
                <a:cs typeface="Calibri"/>
                <a:sym typeface="Calibri"/>
              </a:rPr>
              <a:t>Другими словами: в отсортированной последовательности, элемент, занимающий позицию с номером К+1, превышает ровно К элементов, поэтому в процессе сортировки методом подсчета на каждом i-ом проходе мы попарно сравниваем i-й элемент со всеми элементами массива. Если установлено, что mass[i] &gt; mass[j], то увеличиваем счетчик К на единицу (в начале К = 0). По окончании текущего прохода счетчик К указывает количество элементов, меньших, чем mass[i], поэтому элемент mass[i] занимает в отсортированной последовательности позицию К + 1.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6"/>
          <p:cNvSpPr txBox="1"/>
          <p:nvPr>
            <p:ph type="title"/>
          </p:nvPr>
        </p:nvSpPr>
        <p:spPr>
          <a:xfrm>
            <a:off x="1000100" y="0"/>
            <a:ext cx="7499350" cy="43971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3200"/>
              <a:t>Алгоритм (на одном массиве)</a:t>
            </a:r>
            <a:endParaRPr/>
          </a:p>
        </p:txBody>
      </p:sp>
      <p:sp>
        <p:nvSpPr>
          <p:cNvPr id="381" name="Google Shape;381;p56"/>
          <p:cNvSpPr txBox="1"/>
          <p:nvPr>
            <p:ph idx="1" type="body"/>
          </p:nvPr>
        </p:nvSpPr>
        <p:spPr>
          <a:xfrm>
            <a:off x="1071538" y="428604"/>
            <a:ext cx="7862912" cy="6429396"/>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440"/>
              <a:buNone/>
            </a:pPr>
            <a:r>
              <a:rPr lang="ru-RU" sz="1800">
                <a:latin typeface="Calibri"/>
                <a:ea typeface="Calibri"/>
                <a:cs typeface="Calibri"/>
                <a:sym typeface="Calibri"/>
              </a:rPr>
              <a:t>Условно разделить массив A на отсортированную и несортированную части. Пусть i – номер первого элемента в несортированной части массива.</a:t>
            </a:r>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i := 1;  </a:t>
            </a:r>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пока</a:t>
            </a:r>
            <a:r>
              <a:rPr lang="ru-RU" sz="1800">
                <a:latin typeface="Courier New"/>
                <a:ea typeface="Courier New"/>
                <a:cs typeface="Courier New"/>
                <a:sym typeface="Courier New"/>
              </a:rPr>
              <a:t> i &lt; N </a:t>
            </a:r>
            <a:r>
              <a:rPr b="1" lang="ru-RU" sz="1800">
                <a:latin typeface="Courier New"/>
                <a:ea typeface="Courier New"/>
                <a:cs typeface="Courier New"/>
                <a:sym typeface="Courier New"/>
              </a:rPr>
              <a:t>выполнять</a:t>
            </a:r>
            <a:r>
              <a:rPr lang="ru-RU" sz="1800">
                <a:latin typeface="Courier New"/>
                <a:ea typeface="Courier New"/>
                <a:cs typeface="Courier New"/>
                <a:sym typeface="Courier New"/>
              </a:rPr>
              <a:t> </a:t>
            </a:r>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r:= 1;</a:t>
            </a:r>
            <a:endParaRPr/>
          </a:p>
          <a:p>
            <a:pPr indent="-282575" lvl="0" marL="365125" rtl="0" algn="l">
              <a:spcBef>
                <a:spcPts val="0"/>
              </a:spcBef>
              <a:spcAft>
                <a:spcPts val="0"/>
              </a:spcAft>
              <a:buSzPts val="1440"/>
              <a:buNone/>
            </a:pPr>
            <a:r>
              <a:rPr i="1" lang="ru-RU" sz="1800">
                <a:latin typeface="Calibri"/>
                <a:ea typeface="Calibri"/>
                <a:cs typeface="Calibri"/>
                <a:sym typeface="Calibri"/>
              </a:rPr>
              <a:t>		// Посчитать количество элементов в массиве, меньших</a:t>
            </a:r>
            <a:endParaRPr sz="1800">
              <a:latin typeface="Calibri"/>
              <a:ea typeface="Calibri"/>
              <a:cs typeface="Calibri"/>
              <a:sym typeface="Calibri"/>
            </a:endParaRPr>
          </a:p>
          <a:p>
            <a:pPr indent="-282575" lvl="0" marL="365125" rtl="0" algn="l">
              <a:spcBef>
                <a:spcPts val="0"/>
              </a:spcBef>
              <a:spcAft>
                <a:spcPts val="0"/>
              </a:spcAft>
              <a:buSzPts val="1440"/>
              <a:buNone/>
            </a:pPr>
            <a:r>
              <a:rPr i="1" lang="ru-RU" sz="1800">
                <a:latin typeface="Calibri"/>
                <a:ea typeface="Calibri"/>
                <a:cs typeface="Calibri"/>
                <a:sym typeface="Calibri"/>
              </a:rPr>
              <a:t>   		// i-го элемента и записать это число в переменную r</a:t>
            </a:r>
            <a:endParaRPr sz="1800">
              <a:latin typeface="Calibri"/>
              <a:ea typeface="Calibri"/>
              <a:cs typeface="Calibri"/>
              <a:sym typeface="Calibri"/>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a:t>
            </a:r>
            <a:r>
              <a:rPr b="1" lang="ru-RU" sz="1800">
                <a:latin typeface="Courier New"/>
                <a:ea typeface="Courier New"/>
                <a:cs typeface="Courier New"/>
                <a:sym typeface="Courier New"/>
              </a:rPr>
              <a:t>цикл по</a:t>
            </a:r>
            <a:r>
              <a:rPr lang="ru-RU" sz="1800">
                <a:latin typeface="Courier New"/>
                <a:ea typeface="Courier New"/>
                <a:cs typeface="Courier New"/>
                <a:sym typeface="Courier New"/>
              </a:rPr>
              <a:t> j </a:t>
            </a:r>
            <a:r>
              <a:rPr b="1" lang="ru-RU" sz="1800">
                <a:latin typeface="Courier New"/>
                <a:ea typeface="Courier New"/>
                <a:cs typeface="Courier New"/>
                <a:sym typeface="Courier New"/>
              </a:rPr>
              <a:t>от</a:t>
            </a:r>
            <a:r>
              <a:rPr lang="ru-RU" sz="1800">
                <a:latin typeface="Courier New"/>
                <a:ea typeface="Courier New"/>
                <a:cs typeface="Courier New"/>
                <a:sym typeface="Courier New"/>
              </a:rPr>
              <a:t> 1 </a:t>
            </a:r>
            <a:r>
              <a:rPr b="1" lang="ru-RU" sz="1800">
                <a:latin typeface="Courier New"/>
                <a:ea typeface="Courier New"/>
                <a:cs typeface="Courier New"/>
                <a:sym typeface="Courier New"/>
              </a:rPr>
              <a:t>до</a:t>
            </a:r>
            <a:r>
              <a:rPr lang="ru-RU" sz="1800">
                <a:latin typeface="Courier New"/>
                <a:ea typeface="Courier New"/>
                <a:cs typeface="Courier New"/>
                <a:sym typeface="Courier New"/>
              </a:rPr>
              <a:t> N </a:t>
            </a:r>
            <a:r>
              <a:rPr b="1" lang="ru-RU" sz="1800">
                <a:latin typeface="Courier New"/>
                <a:ea typeface="Courier New"/>
                <a:cs typeface="Courier New"/>
                <a:sym typeface="Courier New"/>
              </a:rPr>
              <a:t>с шагом</a:t>
            </a:r>
            <a:r>
              <a:rPr lang="ru-RU" sz="1800">
                <a:latin typeface="Courier New"/>
                <a:ea typeface="Courier New"/>
                <a:cs typeface="Courier New"/>
                <a:sym typeface="Courier New"/>
              </a:rPr>
              <a:t> 1 </a:t>
            </a:r>
            <a:r>
              <a:rPr b="1" lang="ru-RU" sz="1800">
                <a:latin typeface="Courier New"/>
                <a:ea typeface="Courier New"/>
                <a:cs typeface="Courier New"/>
                <a:sym typeface="Courier New"/>
              </a:rPr>
              <a:t>выполнять</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если </a:t>
            </a:r>
            <a:r>
              <a:rPr lang="ru-RU" sz="1800">
                <a:latin typeface="Courier New"/>
                <a:ea typeface="Courier New"/>
                <a:cs typeface="Courier New"/>
                <a:sym typeface="Courier New"/>
              </a:rPr>
              <a:t>A[i] &gt; A[j]</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то </a:t>
            </a:r>
            <a:r>
              <a:rPr lang="ru-RU" sz="1800">
                <a:latin typeface="Courier New"/>
                <a:ea typeface="Courier New"/>
                <a:cs typeface="Courier New"/>
                <a:sym typeface="Courier New"/>
              </a:rPr>
              <a:t>r := r + 1;</a:t>
            </a:r>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конец цикла</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если </a:t>
            </a:r>
            <a:r>
              <a:rPr lang="ru-RU" sz="1800">
                <a:latin typeface="Courier New"/>
                <a:ea typeface="Courier New"/>
                <a:cs typeface="Courier New"/>
                <a:sym typeface="Courier New"/>
              </a:rPr>
              <a:t>r</a:t>
            </a:r>
            <a:r>
              <a:rPr b="1" lang="ru-RU" sz="1800">
                <a:latin typeface="Courier New"/>
                <a:ea typeface="Courier New"/>
                <a:cs typeface="Courier New"/>
                <a:sym typeface="Courier New"/>
              </a:rPr>
              <a:t> </a:t>
            </a:r>
            <a:r>
              <a:rPr lang="ru-RU" sz="1800">
                <a:latin typeface="Courier New"/>
                <a:ea typeface="Courier New"/>
                <a:cs typeface="Courier New"/>
                <a:sym typeface="Courier New"/>
              </a:rPr>
              <a:t>≤ i    </a:t>
            </a:r>
            <a:r>
              <a:rPr i="1" lang="ru-RU" sz="1800">
                <a:latin typeface="Calibri"/>
                <a:ea typeface="Calibri"/>
                <a:cs typeface="Calibri"/>
                <a:sym typeface="Calibri"/>
              </a:rPr>
              <a:t>// i-й элемент стоит на своем месте, </a:t>
            </a:r>
            <a:endParaRPr sz="1800">
              <a:latin typeface="Calibri"/>
              <a:ea typeface="Calibri"/>
              <a:cs typeface="Calibri"/>
              <a:sym typeface="Calibri"/>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то</a:t>
            </a:r>
            <a:r>
              <a:rPr i="1" lang="ru-RU" sz="1800">
                <a:latin typeface="Courier New"/>
                <a:ea typeface="Courier New"/>
                <a:cs typeface="Courier New"/>
                <a:sym typeface="Courier New"/>
              </a:rPr>
              <a:t> </a:t>
            </a:r>
            <a:r>
              <a:rPr lang="ru-RU" sz="1800">
                <a:latin typeface="Courier New"/>
                <a:ea typeface="Courier New"/>
                <a:cs typeface="Courier New"/>
                <a:sym typeface="Courier New"/>
              </a:rPr>
              <a:t>i := i + 1</a:t>
            </a:r>
            <a:r>
              <a:rPr i="1" lang="ru-RU" sz="1800">
                <a:latin typeface="Courier New"/>
                <a:ea typeface="Courier New"/>
                <a:cs typeface="Courier New"/>
                <a:sym typeface="Courier New"/>
              </a:rPr>
              <a:t> </a:t>
            </a:r>
            <a:r>
              <a:rPr i="1" lang="ru-RU" sz="1800">
                <a:latin typeface="Calibri"/>
                <a:ea typeface="Calibri"/>
                <a:cs typeface="Calibri"/>
                <a:sym typeface="Calibri"/>
              </a:rPr>
              <a:t>// увеличить сортированную часть на 1 элемент</a:t>
            </a:r>
            <a:endParaRPr sz="1800">
              <a:latin typeface="Calibri"/>
              <a:ea typeface="Calibri"/>
              <a:cs typeface="Calibri"/>
              <a:sym typeface="Calibri"/>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a:t>
            </a:r>
            <a:r>
              <a:rPr b="1" lang="ru-RU" sz="1800">
                <a:latin typeface="Courier New"/>
                <a:ea typeface="Courier New"/>
                <a:cs typeface="Courier New"/>
                <a:sym typeface="Courier New"/>
              </a:rPr>
              <a:t>иначе</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начало</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b="1" i="1" lang="ru-RU" sz="1800">
                <a:latin typeface="Courier New"/>
                <a:ea typeface="Courier New"/>
                <a:cs typeface="Courier New"/>
                <a:sym typeface="Courier New"/>
              </a:rPr>
              <a:t>      </a:t>
            </a:r>
            <a:r>
              <a:rPr i="1" lang="ru-RU" sz="1800">
                <a:latin typeface="Calibri"/>
                <a:ea typeface="Calibri"/>
                <a:cs typeface="Calibri"/>
                <a:sym typeface="Calibri"/>
              </a:rPr>
              <a:t>// вычислить позицию, куда нужно поставить i-й элемент:</a:t>
            </a:r>
            <a:endParaRPr sz="1800">
              <a:latin typeface="Calibri"/>
              <a:ea typeface="Calibri"/>
              <a:cs typeface="Calibri"/>
              <a:sym typeface="Calibri"/>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пока </a:t>
            </a:r>
            <a:r>
              <a:rPr lang="ru-RU" sz="1800">
                <a:latin typeface="Courier New"/>
                <a:ea typeface="Courier New"/>
                <a:cs typeface="Courier New"/>
                <a:sym typeface="Courier New"/>
              </a:rPr>
              <a:t>A[r] = A[i]</a:t>
            </a:r>
            <a:r>
              <a:rPr b="1" lang="ru-RU" sz="1800">
                <a:latin typeface="Courier New"/>
                <a:ea typeface="Courier New"/>
                <a:cs typeface="Courier New"/>
                <a:sym typeface="Courier New"/>
              </a:rPr>
              <a:t> выполнять</a:t>
            </a:r>
            <a:r>
              <a:rPr lang="ru-RU" sz="1800">
                <a:latin typeface="Courier New"/>
                <a:ea typeface="Courier New"/>
                <a:cs typeface="Courier New"/>
                <a:sym typeface="Courier New"/>
              </a:rPr>
              <a:t> r:= r+1</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a:t>
            </a:r>
            <a:r>
              <a:rPr b="1" lang="ru-RU" sz="1800">
                <a:latin typeface="Courier New"/>
                <a:ea typeface="Courier New"/>
                <a:cs typeface="Courier New"/>
                <a:sym typeface="Courier New"/>
              </a:rPr>
              <a:t>конец пока</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i="1" lang="ru-RU" sz="1800">
                <a:latin typeface="Courier New"/>
                <a:ea typeface="Courier New"/>
                <a:cs typeface="Courier New"/>
                <a:sym typeface="Courier New"/>
              </a:rPr>
              <a:t>   	</a:t>
            </a:r>
            <a:r>
              <a:rPr i="1" lang="ru-RU" sz="1800">
                <a:latin typeface="Calibri"/>
                <a:ea typeface="Calibri"/>
                <a:cs typeface="Calibri"/>
                <a:sym typeface="Calibri"/>
              </a:rPr>
              <a:t>// поменять его местами с тем элементом,</a:t>
            </a:r>
            <a:endParaRPr sz="1800">
              <a:latin typeface="Calibri"/>
              <a:ea typeface="Calibri"/>
              <a:cs typeface="Calibri"/>
              <a:sym typeface="Calibri"/>
            </a:endParaRPr>
          </a:p>
          <a:p>
            <a:pPr indent="-282575" lvl="0" marL="365125" rtl="0" algn="l">
              <a:spcBef>
                <a:spcPts val="0"/>
              </a:spcBef>
              <a:spcAft>
                <a:spcPts val="0"/>
              </a:spcAft>
              <a:buSzPts val="1440"/>
              <a:buNone/>
            </a:pPr>
            <a:r>
              <a:rPr i="1" lang="ru-RU" sz="1800">
                <a:latin typeface="Calibri"/>
                <a:ea typeface="Calibri"/>
                <a:cs typeface="Calibri"/>
                <a:sym typeface="Calibri"/>
              </a:rPr>
              <a:t>       	// который в этой позиции находится:</a:t>
            </a:r>
            <a:endParaRPr sz="1800">
              <a:latin typeface="Calibri"/>
              <a:ea typeface="Calibri"/>
              <a:cs typeface="Calibri"/>
              <a:sym typeface="Calibri"/>
            </a:endParaRPr>
          </a:p>
          <a:p>
            <a:pPr indent="-282575" lvl="0" marL="365125" rtl="0" algn="l">
              <a:spcBef>
                <a:spcPts val="0"/>
              </a:spcBef>
              <a:spcAft>
                <a:spcPts val="0"/>
              </a:spcAft>
              <a:buSzPts val="1440"/>
              <a:buNone/>
            </a:pPr>
            <a:r>
              <a:rPr lang="ru-RU" sz="1800">
                <a:latin typeface="Courier New"/>
                <a:ea typeface="Courier New"/>
                <a:cs typeface="Courier New"/>
                <a:sym typeface="Courier New"/>
              </a:rPr>
              <a:t>         Обмен (r, i) </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      конец;</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rPr b="1" lang="ru-RU" sz="1800">
                <a:latin typeface="Courier New"/>
                <a:ea typeface="Courier New"/>
                <a:cs typeface="Courier New"/>
                <a:sym typeface="Courier New"/>
              </a:rPr>
              <a:t>конец пока</a:t>
            </a:r>
            <a:endParaRPr sz="1800">
              <a:latin typeface="Courier New"/>
              <a:ea typeface="Courier New"/>
              <a:cs typeface="Courier New"/>
              <a:sym typeface="Courier New"/>
            </a:endParaRPr>
          </a:p>
          <a:p>
            <a:pPr indent="-282575" lvl="0" marL="365125" rtl="0" algn="l">
              <a:spcBef>
                <a:spcPts val="0"/>
              </a:spcBef>
              <a:spcAft>
                <a:spcPts val="0"/>
              </a:spcAft>
              <a:buSzPts val="1440"/>
              <a:buNone/>
            </a:pPr>
            <a:r>
              <a:t/>
            </a:r>
            <a:endParaRPr sz="18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22" st="2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7"/>
          <p:cNvSpPr txBox="1"/>
          <p:nvPr>
            <p:ph type="title"/>
          </p:nvPr>
        </p:nvSpPr>
        <p:spPr>
          <a:xfrm>
            <a:off x="1435100" y="161862"/>
            <a:ext cx="7499350" cy="41805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Проверочная работа</a:t>
            </a:r>
            <a:endParaRPr/>
          </a:p>
        </p:txBody>
      </p:sp>
      <p:sp>
        <p:nvSpPr>
          <p:cNvPr id="387" name="Google Shape;387;p57"/>
          <p:cNvSpPr txBox="1"/>
          <p:nvPr>
            <p:ph idx="1" type="body"/>
          </p:nvPr>
        </p:nvSpPr>
        <p:spPr>
          <a:xfrm>
            <a:off x="1115616" y="908720"/>
            <a:ext cx="7818834" cy="5832648"/>
          </a:xfrm>
          <a:prstGeom prst="rect">
            <a:avLst/>
          </a:prstGeom>
          <a:noFill/>
          <a:ln>
            <a:noFill/>
          </a:ln>
        </p:spPr>
        <p:txBody>
          <a:bodyPr anchorCtr="0" anchor="t" bIns="45700" lIns="91425" spcFirstLastPara="1" rIns="91425" wrap="square" tIns="45700">
            <a:noAutofit/>
          </a:bodyPr>
          <a:lstStyle/>
          <a:p>
            <a:pPr indent="-282575" lvl="0" marL="365125" rtl="0" algn="l">
              <a:spcBef>
                <a:spcPts val="0"/>
              </a:spcBef>
              <a:spcAft>
                <a:spcPts val="0"/>
              </a:spcAft>
              <a:buSzPts val="1440"/>
              <a:buChar char="⚫"/>
            </a:pPr>
            <a:r>
              <a:rPr b="1" lang="ru-RU" sz="1800">
                <a:latin typeface="Consolas"/>
                <a:ea typeface="Consolas"/>
                <a:cs typeface="Consolas"/>
                <a:sym typeface="Consolas"/>
              </a:rPr>
              <a:t>Для массива:   </a:t>
            </a:r>
            <a:endParaRPr/>
          </a:p>
          <a:p>
            <a:pPr indent="0" lvl="0" marL="82550" rtl="0" algn="l">
              <a:spcBef>
                <a:spcPts val="600"/>
              </a:spcBef>
              <a:spcAft>
                <a:spcPts val="0"/>
              </a:spcAft>
              <a:buSzPts val="1440"/>
              <a:buNone/>
            </a:pPr>
            <a:r>
              <a:rPr b="1" lang="ru-RU" sz="1800">
                <a:latin typeface="Consolas"/>
                <a:ea typeface="Consolas"/>
                <a:cs typeface="Consolas"/>
                <a:sym typeface="Consolas"/>
              </a:rPr>
              <a:t>     </a:t>
            </a:r>
            <a:r>
              <a:rPr b="1" lang="ru-RU" sz="1800">
                <a:latin typeface="Courier New"/>
                <a:ea typeface="Courier New"/>
                <a:cs typeface="Courier New"/>
                <a:sym typeface="Courier New"/>
              </a:rPr>
              <a:t>4 13 18 2 12 15 17 15 19 19 10 13 16 2 8 </a:t>
            </a:r>
            <a:r>
              <a:rPr b="1" lang="ru-RU" sz="1800">
                <a:latin typeface="Consolas"/>
                <a:ea typeface="Consolas"/>
                <a:cs typeface="Consolas"/>
                <a:sym typeface="Consolas"/>
              </a:rPr>
              <a:t>                 </a:t>
            </a:r>
            <a:endParaRPr sz="1800">
              <a:latin typeface="Consolas"/>
              <a:ea typeface="Consolas"/>
              <a:cs typeface="Consolas"/>
              <a:sym typeface="Consolas"/>
            </a:endParaRPr>
          </a:p>
          <a:p>
            <a:pPr indent="-282575" lvl="0" marL="365125" rtl="0" algn="l">
              <a:spcBef>
                <a:spcPts val="600"/>
              </a:spcBef>
              <a:spcAft>
                <a:spcPts val="0"/>
              </a:spcAft>
              <a:buSzPts val="1440"/>
              <a:buChar char="⚫"/>
            </a:pPr>
            <a:r>
              <a:rPr b="1" lang="ru-RU" sz="1800">
                <a:latin typeface="Calibri"/>
                <a:ea typeface="Calibri"/>
                <a:cs typeface="Calibri"/>
                <a:sym typeface="Calibri"/>
              </a:rPr>
              <a:t>Найти его вид после трёх проходов</a:t>
            </a:r>
            <a:endParaRPr/>
          </a:p>
          <a:p>
            <a:pPr indent="-342900" lvl="0" marL="425450" rtl="0" algn="l">
              <a:spcBef>
                <a:spcPts val="600"/>
              </a:spcBef>
              <a:spcAft>
                <a:spcPts val="0"/>
              </a:spcAft>
              <a:buSzPts val="1440"/>
              <a:buAutoNum type="arabicPeriod"/>
            </a:pPr>
            <a:r>
              <a:rPr b="1" lang="ru-RU" sz="1800">
                <a:latin typeface="Courier New"/>
                <a:ea typeface="Courier New"/>
                <a:cs typeface="Courier New"/>
                <a:sym typeface="Courier New"/>
              </a:rPr>
              <a:t>Сортировкой вставками</a:t>
            </a:r>
            <a:endParaRPr b="1" sz="1800">
              <a:latin typeface="Calibri"/>
              <a:ea typeface="Calibri"/>
              <a:cs typeface="Calibri"/>
              <a:sym typeface="Calibri"/>
            </a:endParaRPr>
          </a:p>
          <a:p>
            <a:pPr indent="0" lvl="0" marL="82550" rtl="0" algn="l">
              <a:spcBef>
                <a:spcPts val="600"/>
              </a:spcBef>
              <a:spcAft>
                <a:spcPts val="0"/>
              </a:spcAft>
              <a:buSzPts val="1440"/>
              <a:buNone/>
            </a:pPr>
            <a:r>
              <a:t/>
            </a:r>
            <a:endParaRPr b="1" sz="1800">
              <a:latin typeface="Calibri"/>
              <a:ea typeface="Calibri"/>
              <a:cs typeface="Calibri"/>
              <a:sym typeface="Calibri"/>
            </a:endParaRPr>
          </a:p>
          <a:p>
            <a:pPr indent="0" lvl="0" marL="82550" rtl="0" algn="l">
              <a:spcBef>
                <a:spcPts val="600"/>
              </a:spcBef>
              <a:spcAft>
                <a:spcPts val="0"/>
              </a:spcAft>
              <a:buSzPts val="1440"/>
              <a:buNone/>
            </a:pPr>
            <a:r>
              <a:t/>
            </a:r>
            <a:endParaRPr b="1" sz="1800">
              <a:latin typeface="Calibri"/>
              <a:ea typeface="Calibri"/>
              <a:cs typeface="Calibri"/>
              <a:sym typeface="Calibri"/>
            </a:endParaRPr>
          </a:p>
          <a:p>
            <a:pPr indent="0" lvl="0" marL="82550" rtl="0" algn="l">
              <a:spcBef>
                <a:spcPts val="600"/>
              </a:spcBef>
              <a:spcAft>
                <a:spcPts val="0"/>
              </a:spcAft>
              <a:buSzPts val="1440"/>
              <a:buNone/>
            </a:pPr>
            <a:r>
              <a:rPr b="1" lang="ru-RU" sz="1800">
                <a:latin typeface="Calibri"/>
                <a:ea typeface="Calibri"/>
                <a:cs typeface="Calibri"/>
                <a:sym typeface="Calibri"/>
              </a:rPr>
              <a:t>2.  </a:t>
            </a:r>
            <a:r>
              <a:rPr b="1" lang="ru-RU" sz="1800">
                <a:latin typeface="Courier New"/>
                <a:ea typeface="Courier New"/>
                <a:cs typeface="Courier New"/>
                <a:sym typeface="Courier New"/>
              </a:rPr>
              <a:t>Сортировкой выбором</a:t>
            </a:r>
            <a:endParaRPr/>
          </a:p>
          <a:p>
            <a:pPr indent="0" lvl="0" marL="82550" rtl="0" algn="l">
              <a:spcBef>
                <a:spcPts val="600"/>
              </a:spcBef>
              <a:spcAft>
                <a:spcPts val="0"/>
              </a:spcAft>
              <a:buSzPts val="1440"/>
              <a:buNone/>
            </a:pPr>
            <a:r>
              <a:t/>
            </a:r>
            <a:endParaRPr b="1" sz="1800">
              <a:latin typeface="Courier New"/>
              <a:ea typeface="Courier New"/>
              <a:cs typeface="Courier New"/>
              <a:sym typeface="Courier New"/>
            </a:endParaRPr>
          </a:p>
          <a:p>
            <a:pPr indent="0" lvl="0" marL="82550" rtl="0" algn="l">
              <a:spcBef>
                <a:spcPts val="600"/>
              </a:spcBef>
              <a:spcAft>
                <a:spcPts val="0"/>
              </a:spcAft>
              <a:buSzPts val="1440"/>
              <a:buNone/>
            </a:pPr>
            <a:r>
              <a:t/>
            </a:r>
            <a:endParaRPr b="1" sz="1800">
              <a:latin typeface="Courier New"/>
              <a:ea typeface="Courier New"/>
              <a:cs typeface="Courier New"/>
              <a:sym typeface="Courier New"/>
            </a:endParaRPr>
          </a:p>
          <a:p>
            <a:pPr indent="0" lvl="0" marL="82550" rtl="0" algn="l">
              <a:spcBef>
                <a:spcPts val="600"/>
              </a:spcBef>
              <a:spcAft>
                <a:spcPts val="0"/>
              </a:spcAft>
              <a:buSzPts val="1440"/>
              <a:buNone/>
            </a:pPr>
            <a:r>
              <a:t/>
            </a:r>
            <a:endParaRPr b="1" sz="1800">
              <a:latin typeface="Courier New"/>
              <a:ea typeface="Courier New"/>
              <a:cs typeface="Courier New"/>
              <a:sym typeface="Courier New"/>
            </a:endParaRPr>
          </a:p>
          <a:p>
            <a:pPr indent="0" lvl="0" marL="82550" rtl="0" algn="l">
              <a:spcBef>
                <a:spcPts val="600"/>
              </a:spcBef>
              <a:spcAft>
                <a:spcPts val="0"/>
              </a:spcAft>
              <a:buSzPts val="1440"/>
              <a:buNone/>
            </a:pPr>
            <a:r>
              <a:t/>
            </a:r>
            <a:endParaRPr b="1" sz="1800">
              <a:latin typeface="Courier New"/>
              <a:ea typeface="Courier New"/>
              <a:cs typeface="Courier New"/>
              <a:sym typeface="Courier New"/>
            </a:endParaRPr>
          </a:p>
          <a:p>
            <a:pPr indent="0" lvl="0" marL="82550" rtl="0" algn="l">
              <a:spcBef>
                <a:spcPts val="600"/>
              </a:spcBef>
              <a:spcAft>
                <a:spcPts val="0"/>
              </a:spcAft>
              <a:buSzPts val="1440"/>
              <a:buNone/>
            </a:pPr>
            <a:r>
              <a:rPr b="1" lang="ru-RU" sz="1800">
                <a:latin typeface="Courier New"/>
                <a:ea typeface="Courier New"/>
                <a:cs typeface="Courier New"/>
                <a:sym typeface="Courier New"/>
              </a:rPr>
              <a:t>3. Сортировкой пузырьком</a:t>
            </a:r>
            <a:endParaRPr/>
          </a:p>
          <a:p>
            <a:pPr indent="0" lvl="0" marL="82550" rtl="0" algn="l">
              <a:spcBef>
                <a:spcPts val="600"/>
              </a:spcBef>
              <a:spcAft>
                <a:spcPts val="0"/>
              </a:spcAft>
              <a:buSzPts val="1440"/>
              <a:buNone/>
            </a:pPr>
            <a:r>
              <a:t/>
            </a:r>
            <a:endParaRPr b="1" sz="1800">
              <a:latin typeface="Courier New"/>
              <a:ea typeface="Courier New"/>
              <a:cs typeface="Courier New"/>
              <a:sym typeface="Courier New"/>
            </a:endParaRPr>
          </a:p>
          <a:p>
            <a:pPr indent="0" lvl="0" marL="82550" rtl="0" algn="l">
              <a:spcBef>
                <a:spcPts val="600"/>
              </a:spcBef>
              <a:spcAft>
                <a:spcPts val="0"/>
              </a:spcAft>
              <a:buSzPts val="1440"/>
              <a:buNone/>
            </a:pPr>
            <a:r>
              <a:t/>
            </a:r>
            <a:endParaRPr b="1" sz="1800">
              <a:latin typeface="Courier New"/>
              <a:ea typeface="Courier New"/>
              <a:cs typeface="Courier New"/>
              <a:sym typeface="Courier New"/>
            </a:endParaRPr>
          </a:p>
          <a:p>
            <a:pPr indent="0" lvl="0" marL="82550" rtl="0" algn="l">
              <a:spcBef>
                <a:spcPts val="600"/>
              </a:spcBef>
              <a:spcAft>
                <a:spcPts val="0"/>
              </a:spcAft>
              <a:buSzPts val="1440"/>
              <a:buNone/>
            </a:pPr>
            <a:r>
              <a:t/>
            </a:r>
            <a:endParaRPr b="1" sz="1800">
              <a:latin typeface="Courier New"/>
              <a:ea typeface="Courier New"/>
              <a:cs typeface="Courier New"/>
              <a:sym typeface="Courier New"/>
            </a:endParaRPr>
          </a:p>
          <a:p>
            <a:pPr indent="0" lvl="0" marL="82550" rtl="0" algn="l">
              <a:spcBef>
                <a:spcPts val="600"/>
              </a:spcBef>
              <a:spcAft>
                <a:spcPts val="0"/>
              </a:spcAft>
              <a:buSzPts val="1440"/>
              <a:buNone/>
            </a:pPr>
            <a:r>
              <a:t/>
            </a:r>
            <a:endParaRPr b="1" sz="1800">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8"/>
          <p:cNvSpPr txBox="1"/>
          <p:nvPr>
            <p:ph type="title"/>
          </p:nvPr>
        </p:nvSpPr>
        <p:spPr>
          <a:xfrm>
            <a:off x="1435100" y="274638"/>
            <a:ext cx="7499350" cy="334962"/>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Проверочная работа</a:t>
            </a:r>
            <a:endParaRPr/>
          </a:p>
        </p:txBody>
      </p:sp>
      <p:sp>
        <p:nvSpPr>
          <p:cNvPr id="393" name="Google Shape;393;p58"/>
          <p:cNvSpPr txBox="1"/>
          <p:nvPr>
            <p:ph idx="1" type="body"/>
          </p:nvPr>
        </p:nvSpPr>
        <p:spPr>
          <a:xfrm>
            <a:off x="1435100" y="764704"/>
            <a:ext cx="7499350" cy="5688632"/>
          </a:xfrm>
          <a:prstGeom prst="rect">
            <a:avLst/>
          </a:prstGeom>
          <a:noFill/>
          <a:ln>
            <a:noFill/>
          </a:ln>
        </p:spPr>
        <p:txBody>
          <a:bodyPr anchorCtr="0" anchor="t" bIns="45700" lIns="91425" spcFirstLastPara="1" rIns="91425" wrap="square" tIns="45700">
            <a:noAutofit/>
          </a:bodyPr>
          <a:lstStyle/>
          <a:p>
            <a:pPr indent="-282575" lvl="0" marL="365125" marR="0" rtl="0" algn="l">
              <a:lnSpc>
                <a:spcPct val="100000"/>
              </a:lnSpc>
              <a:spcBef>
                <a:spcPts val="0"/>
              </a:spcBef>
              <a:spcAft>
                <a:spcPts val="0"/>
              </a:spcAft>
              <a:buClr>
                <a:srgbClr val="3891A7"/>
              </a:buClr>
              <a:buSzPts val="1440"/>
              <a:buFont typeface="Noto Sans Symbols"/>
              <a:buChar char="⚫"/>
            </a:pPr>
            <a:r>
              <a:rPr b="1" i="0" lang="ru-RU" sz="1800" u="none" cap="none" strike="noStrike">
                <a:solidFill>
                  <a:srgbClr val="000000"/>
                </a:solidFill>
                <a:latin typeface="Consolas"/>
                <a:ea typeface="Consolas"/>
                <a:cs typeface="Consolas"/>
                <a:sym typeface="Consolas"/>
              </a:rPr>
              <a:t>Для массива:   </a:t>
            </a:r>
            <a:endParaRPr/>
          </a:p>
          <a:p>
            <a:pPr indent="0" lvl="0" marL="82550" marR="0" rtl="0" algn="l">
              <a:lnSpc>
                <a:spcPct val="100000"/>
              </a:lnSpc>
              <a:spcBef>
                <a:spcPts val="600"/>
              </a:spcBef>
              <a:spcAft>
                <a:spcPts val="0"/>
              </a:spcAft>
              <a:buClr>
                <a:srgbClr val="3891A7"/>
              </a:buClr>
              <a:buSzPts val="1440"/>
              <a:buFont typeface="Noto Sans Symbols"/>
              <a:buNone/>
            </a:pPr>
            <a:r>
              <a:rPr b="1" i="0" lang="ru-RU" sz="1800" u="none" cap="none" strike="noStrike">
                <a:solidFill>
                  <a:srgbClr val="000000"/>
                </a:solidFill>
                <a:latin typeface="Consolas"/>
                <a:ea typeface="Consolas"/>
                <a:cs typeface="Consolas"/>
                <a:sym typeface="Consolas"/>
              </a:rPr>
              <a:t>     </a:t>
            </a:r>
            <a:r>
              <a:rPr b="1" i="0" lang="ru-RU" sz="1800" u="none" cap="none" strike="noStrike">
                <a:solidFill>
                  <a:srgbClr val="000000"/>
                </a:solidFill>
                <a:latin typeface="Courier New"/>
                <a:ea typeface="Courier New"/>
                <a:cs typeface="Courier New"/>
                <a:sym typeface="Courier New"/>
              </a:rPr>
              <a:t>4 13 18 2 12 15 17 15 19 19 10 13 16 2 8 </a:t>
            </a:r>
            <a:r>
              <a:rPr b="1" i="0" lang="ru-RU" sz="1800" u="none" cap="none" strike="noStrike">
                <a:solidFill>
                  <a:srgbClr val="000000"/>
                </a:solidFill>
                <a:latin typeface="Consolas"/>
                <a:ea typeface="Consolas"/>
                <a:cs typeface="Consolas"/>
                <a:sym typeface="Consolas"/>
              </a:rPr>
              <a:t>                 </a:t>
            </a:r>
            <a:endParaRPr b="0" i="0" sz="1800" u="none" cap="none" strike="noStrike">
              <a:solidFill>
                <a:srgbClr val="000000"/>
              </a:solidFill>
              <a:latin typeface="Consolas"/>
              <a:ea typeface="Consolas"/>
              <a:cs typeface="Consolas"/>
              <a:sym typeface="Consolas"/>
            </a:endParaRPr>
          </a:p>
          <a:p>
            <a:pPr indent="-282575" lvl="0" marL="365125" marR="0" rtl="0" algn="l">
              <a:lnSpc>
                <a:spcPct val="100000"/>
              </a:lnSpc>
              <a:spcBef>
                <a:spcPts val="600"/>
              </a:spcBef>
              <a:spcAft>
                <a:spcPts val="0"/>
              </a:spcAft>
              <a:buClr>
                <a:srgbClr val="3891A7"/>
              </a:buClr>
              <a:buSzPts val="1440"/>
              <a:buFont typeface="Noto Sans Symbols"/>
              <a:buChar char="⚫"/>
            </a:pPr>
            <a:r>
              <a:rPr b="1" i="0" lang="ru-RU" sz="1800" u="none" cap="none" strike="noStrike">
                <a:solidFill>
                  <a:srgbClr val="000000"/>
                </a:solidFill>
                <a:latin typeface="Calibri"/>
                <a:ea typeface="Calibri"/>
                <a:cs typeface="Calibri"/>
                <a:sym typeface="Calibri"/>
              </a:rPr>
              <a:t>Найти его вид после трёх проходов</a:t>
            </a:r>
            <a:endParaRPr/>
          </a:p>
          <a:p>
            <a:pPr indent="0" lvl="0" marL="82550" marR="0" rtl="0" algn="l">
              <a:lnSpc>
                <a:spcPct val="100000"/>
              </a:lnSpc>
              <a:spcBef>
                <a:spcPts val="600"/>
              </a:spcBef>
              <a:spcAft>
                <a:spcPts val="0"/>
              </a:spcAft>
              <a:buClr>
                <a:srgbClr val="3891A7"/>
              </a:buClr>
              <a:buSzPts val="1440"/>
              <a:buFont typeface="Noto Sans Symbols"/>
              <a:buNone/>
            </a:pPr>
            <a:r>
              <a:rPr b="1" i="0" lang="ru-RU" sz="1800" u="none" cap="none" strike="noStrike">
                <a:solidFill>
                  <a:srgbClr val="000000"/>
                </a:solidFill>
                <a:latin typeface="Courier New"/>
                <a:ea typeface="Courier New"/>
                <a:cs typeface="Courier New"/>
                <a:sym typeface="Courier New"/>
              </a:rPr>
              <a:t>4. Шейкер - сортировкой</a:t>
            </a:r>
            <a:endParaRPr b="0" i="0" sz="3200" u="none" cap="none" strike="noStrike">
              <a:solidFill>
                <a:srgbClr val="000000"/>
              </a:solidFill>
              <a:latin typeface="Corbel"/>
              <a:ea typeface="Corbel"/>
              <a:cs typeface="Corbel"/>
              <a:sym typeface="Corbel"/>
            </a:endParaRPr>
          </a:p>
          <a:p>
            <a:pPr indent="-120015" lvl="0" marL="365125" rtl="0" algn="l">
              <a:spcBef>
                <a:spcPts val="600"/>
              </a:spcBef>
              <a:spcAft>
                <a:spcPts val="0"/>
              </a:spcAft>
              <a:buSzPts val="256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9"/>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solidFill>
                  <a:srgbClr val="FF0000"/>
                </a:solidFill>
                <a:latin typeface="Calibri"/>
                <a:ea typeface="Calibri"/>
                <a:cs typeface="Calibri"/>
                <a:sym typeface="Calibri"/>
              </a:rPr>
              <a:t>Домашняя работа</a:t>
            </a:r>
            <a:br>
              <a:rPr lang="ru-RU" sz="1800">
                <a:solidFill>
                  <a:srgbClr val="000000"/>
                </a:solidFill>
                <a:latin typeface="Calibri"/>
                <a:ea typeface="Calibri"/>
                <a:cs typeface="Calibri"/>
                <a:sym typeface="Calibri"/>
              </a:rPr>
            </a:br>
            <a:r>
              <a:rPr lang="ru-RU" sz="1800">
                <a:solidFill>
                  <a:srgbClr val="000000"/>
                </a:solidFill>
                <a:latin typeface="Calibri"/>
                <a:ea typeface="Calibri"/>
                <a:cs typeface="Calibri"/>
                <a:sym typeface="Calibri"/>
              </a:rPr>
              <a:t>1.  Постройте следующую по алфавиту перестановку для перестановки </a:t>
            </a:r>
            <a:br>
              <a:rPr lang="ru-RU" sz="1800">
                <a:solidFill>
                  <a:srgbClr val="000000"/>
                </a:solidFill>
                <a:latin typeface="Calibri"/>
                <a:ea typeface="Calibri"/>
                <a:cs typeface="Calibri"/>
                <a:sym typeface="Calibri"/>
              </a:rPr>
            </a:br>
            <a:r>
              <a:rPr lang="ru-RU" sz="1800">
                <a:solidFill>
                  <a:srgbClr val="000000"/>
                </a:solidFill>
                <a:latin typeface="Calibri"/>
                <a:ea typeface="Calibri"/>
                <a:cs typeface="Calibri"/>
                <a:sym typeface="Calibri"/>
              </a:rPr>
              <a:t>6 9 3 2 1 8 7 5 4</a:t>
            </a:r>
            <a:endParaRPr/>
          </a:p>
        </p:txBody>
      </p:sp>
      <p:sp>
        <p:nvSpPr>
          <p:cNvPr id="399" name="Google Shape;399;p59"/>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0" lvl="0" marL="82550" rtl="0" algn="l">
              <a:spcBef>
                <a:spcPts val="0"/>
              </a:spcBef>
              <a:spcAft>
                <a:spcPts val="0"/>
              </a:spcAft>
              <a:buSzPts val="2560"/>
              <a:buNone/>
            </a:pPr>
            <a:r>
              <a:rPr b="1" lang="ru-RU" sz="3200">
                <a:solidFill>
                  <a:srgbClr val="000000"/>
                </a:solidFill>
                <a:latin typeface="Courier New"/>
                <a:ea typeface="Courier New"/>
                <a:cs typeface="Courier New"/>
                <a:sym typeface="Courier New"/>
              </a:rPr>
              <a:t>6 9 3 2 1 </a:t>
            </a:r>
            <a:r>
              <a:rPr b="1" lang="ru-RU">
                <a:solidFill>
                  <a:srgbClr val="000000"/>
                </a:solidFill>
                <a:latin typeface="Courier New"/>
                <a:ea typeface="Courier New"/>
                <a:cs typeface="Courier New"/>
                <a:sym typeface="Courier New"/>
              </a:rPr>
              <a:t>8 7 5 4</a:t>
            </a:r>
            <a:endParaRPr b="1">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0"/>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2800">
                <a:solidFill>
                  <a:srgbClr val="000000"/>
                </a:solidFill>
                <a:latin typeface="Calibri"/>
                <a:ea typeface="Calibri"/>
                <a:cs typeface="Calibri"/>
                <a:sym typeface="Calibri"/>
              </a:rPr>
              <a:t>2. Постройте таблицу инверсий для перестановки 4 3 1 2 7 8 9 6 5</a:t>
            </a:r>
            <a:endParaRPr sz="2800"/>
          </a:p>
        </p:txBody>
      </p:sp>
      <p:sp>
        <p:nvSpPr>
          <p:cNvPr id="405" name="Google Shape;405;p60"/>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0" lvl="0" marL="82550" rtl="0" algn="l">
              <a:spcBef>
                <a:spcPts val="0"/>
              </a:spcBef>
              <a:spcAft>
                <a:spcPts val="0"/>
              </a:spcAft>
              <a:buSzPts val="2560"/>
              <a:buNone/>
            </a:pPr>
            <a:r>
              <a:rPr b="1" lang="ru-RU">
                <a:solidFill>
                  <a:srgbClr val="000000"/>
                </a:solidFill>
                <a:latin typeface="Courier New"/>
                <a:ea typeface="Courier New"/>
                <a:cs typeface="Courier New"/>
                <a:sym typeface="Courier New"/>
              </a:rPr>
              <a:t>4 3 </a:t>
            </a:r>
            <a:r>
              <a:rPr b="1" lang="ru-RU" sz="3200">
                <a:solidFill>
                  <a:srgbClr val="000000"/>
                </a:solidFill>
                <a:latin typeface="Courier New"/>
                <a:ea typeface="Courier New"/>
                <a:cs typeface="Courier New"/>
                <a:sym typeface="Courier New"/>
              </a:rPr>
              <a:t>1 2 7 </a:t>
            </a:r>
            <a:r>
              <a:rPr b="1" lang="ru-RU">
                <a:solidFill>
                  <a:srgbClr val="000000"/>
                </a:solidFill>
                <a:latin typeface="Courier New"/>
                <a:ea typeface="Courier New"/>
                <a:cs typeface="Courier New"/>
                <a:sym typeface="Courier New"/>
              </a:rPr>
              <a:t>8 9 6 </a:t>
            </a:r>
            <a:r>
              <a:rPr b="1" lang="ru-RU" sz="3200">
                <a:solidFill>
                  <a:srgbClr val="000000"/>
                </a:solidFill>
                <a:latin typeface="Courier New"/>
                <a:ea typeface="Courier New"/>
                <a:cs typeface="Courier New"/>
                <a:sym typeface="Courier New"/>
              </a:rPr>
              <a:t>5</a:t>
            </a:r>
            <a:endParaRPr b="1">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1"/>
          <p:cNvSpPr txBox="1"/>
          <p:nvPr>
            <p:ph type="title"/>
          </p:nvPr>
        </p:nvSpPr>
        <p:spPr>
          <a:xfrm>
            <a:off x="971600" y="274638"/>
            <a:ext cx="8172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2800">
                <a:solidFill>
                  <a:srgbClr val="000000"/>
                </a:solidFill>
                <a:latin typeface="Calibri"/>
                <a:ea typeface="Calibri"/>
                <a:cs typeface="Calibri"/>
                <a:sym typeface="Calibri"/>
              </a:rPr>
              <a:t>3. Восстановите перестановку по таблице инверсий 3 2 4 1 2 1 2 0 0</a:t>
            </a:r>
            <a:endParaRPr sz="2800"/>
          </a:p>
        </p:txBody>
      </p:sp>
      <p:sp>
        <p:nvSpPr>
          <p:cNvPr id="411" name="Google Shape;411;p61"/>
          <p:cNvSpPr txBox="1"/>
          <p:nvPr>
            <p:ph idx="1" type="body"/>
          </p:nvPr>
        </p:nvSpPr>
        <p:spPr>
          <a:xfrm>
            <a:off x="971600" y="1447800"/>
            <a:ext cx="7962850" cy="4800600"/>
          </a:xfrm>
          <a:prstGeom prst="rect">
            <a:avLst/>
          </a:prstGeom>
          <a:noFill/>
          <a:ln>
            <a:noFill/>
          </a:ln>
        </p:spPr>
        <p:txBody>
          <a:bodyPr anchorCtr="0" anchor="t" bIns="45700" lIns="91425" spcFirstLastPara="1" rIns="91425" wrap="square" tIns="45700">
            <a:noAutofit/>
          </a:bodyPr>
          <a:lstStyle/>
          <a:p>
            <a:pPr indent="0" lvl="0" marL="82550" rtl="0" algn="l">
              <a:spcBef>
                <a:spcPts val="0"/>
              </a:spcBef>
              <a:spcAft>
                <a:spcPts val="0"/>
              </a:spcAft>
              <a:buSzPts val="2560"/>
              <a:buNone/>
            </a:pPr>
            <a:r>
              <a:rPr b="1" lang="ru-RU" sz="3200">
                <a:solidFill>
                  <a:srgbClr val="000000"/>
                </a:solidFill>
                <a:latin typeface="Courier New"/>
                <a:ea typeface="Courier New"/>
                <a:cs typeface="Courier New"/>
                <a:sym typeface="Courier New"/>
              </a:rPr>
              <a:t>3 2 4 1 2 1 2 0 0</a:t>
            </a:r>
            <a:endParaRPr b="1">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ph type="title"/>
          </p:nvPr>
        </p:nvSpPr>
        <p:spPr>
          <a:xfrm>
            <a:off x="1435100" y="274638"/>
            <a:ext cx="7499350" cy="6540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Характеристики алгоритмов сортировки</a:t>
            </a:r>
            <a:endParaRPr/>
          </a:p>
        </p:txBody>
      </p:sp>
      <p:sp>
        <p:nvSpPr>
          <p:cNvPr id="130" name="Google Shape;130;p17"/>
          <p:cNvSpPr txBox="1"/>
          <p:nvPr>
            <p:ph idx="1" type="body"/>
          </p:nvPr>
        </p:nvSpPr>
        <p:spPr>
          <a:xfrm>
            <a:off x="1259632" y="928670"/>
            <a:ext cx="7499350" cy="5654692"/>
          </a:xfrm>
          <a:prstGeom prst="rect">
            <a:avLst/>
          </a:prstGeom>
          <a:noFill/>
          <a:ln>
            <a:noFill/>
          </a:ln>
        </p:spPr>
        <p:txBody>
          <a:bodyPr anchorCtr="0" anchor="t" bIns="45700" lIns="91425" spcFirstLastPara="1" rIns="91425" wrap="square" tIns="45700">
            <a:noAutofit/>
          </a:bodyPr>
          <a:lstStyle/>
          <a:p>
            <a:pPr indent="541338" lvl="0" marL="0" rtl="0" algn="just">
              <a:spcBef>
                <a:spcPts val="0"/>
              </a:spcBef>
              <a:spcAft>
                <a:spcPts val="0"/>
              </a:spcAft>
              <a:buSzPts val="1920"/>
              <a:buFont typeface="Arial"/>
              <a:buNone/>
            </a:pPr>
            <a:r>
              <a:rPr b="1" lang="ru-RU" sz="2400"/>
              <a:t>Память </a:t>
            </a:r>
            <a:r>
              <a:rPr lang="ru-RU" sz="2400"/>
              <a:t>– занимаемое дополнительное место в памяти. Некоторые алгоритмы для своей работы дублируют исходный массив или его части. Учитывая что сам массив может быть очень большим, то затраты памяти на работу таких алгоритмов могут быть очень существенными, а иногда могут являться и основным критерием при выборе алгоритма сортировки. Память, затрачиваемая на хранение исходного массива, в учет этого критерия не берется.</a:t>
            </a:r>
            <a:endParaRPr/>
          </a:p>
          <a:p>
            <a:pPr indent="541338" lvl="0" marL="0" rtl="0" algn="just">
              <a:spcBef>
                <a:spcPts val="600"/>
              </a:spcBef>
              <a:spcAft>
                <a:spcPts val="0"/>
              </a:spcAft>
              <a:buSzPts val="1920"/>
              <a:buFont typeface="Arial"/>
              <a:buNone/>
            </a:pPr>
            <a:r>
              <a:t/>
            </a:r>
            <a:endParaRPr sz="2400"/>
          </a:p>
          <a:p>
            <a:pPr indent="541338" lvl="0" marL="0" rtl="0" algn="just">
              <a:spcBef>
                <a:spcPts val="600"/>
              </a:spcBef>
              <a:spcAft>
                <a:spcPts val="0"/>
              </a:spcAft>
              <a:buSzPts val="1920"/>
              <a:buFont typeface="Arial"/>
              <a:buNone/>
            </a:pPr>
            <a:r>
              <a:rPr b="1" lang="ru-RU" sz="2400"/>
              <a:t>Устойчивость</a:t>
            </a:r>
            <a:r>
              <a:rPr lang="ru-RU" sz="2400"/>
              <a:t> – характеристика, определяющая производится ли замена элементов с одинаковым значением ключа сортировки.</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2"/>
          <p:cNvSpPr txBox="1"/>
          <p:nvPr>
            <p:ph type="title"/>
          </p:nvPr>
        </p:nvSpPr>
        <p:spPr>
          <a:xfrm>
            <a:off x="1435100" y="274638"/>
            <a:ext cx="749935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1800">
                <a:solidFill>
                  <a:srgbClr val="000000"/>
                </a:solidFill>
                <a:latin typeface="Calibri"/>
                <a:ea typeface="Calibri"/>
                <a:cs typeface="Calibri"/>
                <a:sym typeface="Calibri"/>
              </a:rPr>
              <a:t>4. Сколько сравнений необходимо произвести для того, чтобы найти элемент 19 в массиве  3 6 9 11 12 15 17 19 21 методом бинарного поиска?</a:t>
            </a:r>
            <a:endParaRPr/>
          </a:p>
        </p:txBody>
      </p:sp>
      <p:sp>
        <p:nvSpPr>
          <p:cNvPr id="417" name="Google Shape;417;p62"/>
          <p:cNvSpPr txBox="1"/>
          <p:nvPr>
            <p:ph idx="1" type="body"/>
          </p:nvPr>
        </p:nvSpPr>
        <p:spPr>
          <a:xfrm>
            <a:off x="1435100" y="1447800"/>
            <a:ext cx="7499350" cy="4800600"/>
          </a:xfrm>
          <a:prstGeom prst="rect">
            <a:avLst/>
          </a:prstGeom>
          <a:noFill/>
          <a:ln>
            <a:noFill/>
          </a:ln>
        </p:spPr>
        <p:txBody>
          <a:bodyPr anchorCtr="0" anchor="t" bIns="45700" lIns="91425" spcFirstLastPara="1" rIns="91425" wrap="square" tIns="45700">
            <a:noAutofit/>
          </a:bodyPr>
          <a:lstStyle/>
          <a:p>
            <a:pPr indent="0" lvl="0" marL="82550" rtl="0" algn="l">
              <a:spcBef>
                <a:spcPts val="0"/>
              </a:spcBef>
              <a:spcAft>
                <a:spcPts val="0"/>
              </a:spcAft>
              <a:buSzPts val="2560"/>
              <a:buNone/>
            </a:pPr>
            <a:r>
              <a:rPr b="1" lang="ru-RU" sz="3200">
                <a:solidFill>
                  <a:srgbClr val="000000"/>
                </a:solidFill>
                <a:latin typeface="Courier New"/>
                <a:ea typeface="Courier New"/>
                <a:cs typeface="Courier New"/>
                <a:sym typeface="Courier New"/>
              </a:rPr>
              <a:t>3 6 9 11 12 15 17 19 21</a:t>
            </a:r>
            <a:endParaRPr b="1">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3"/>
          <p:cNvSpPr txBox="1"/>
          <p:nvPr>
            <p:ph type="title"/>
          </p:nvPr>
        </p:nvSpPr>
        <p:spPr>
          <a:xfrm>
            <a:off x="1435100" y="274638"/>
            <a:ext cx="7499350" cy="185821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2400">
                <a:solidFill>
                  <a:srgbClr val="000000"/>
                </a:solidFill>
                <a:latin typeface="Calibri"/>
                <a:ea typeface="Calibri"/>
                <a:cs typeface="Calibri"/>
                <a:sym typeface="Calibri"/>
              </a:rPr>
              <a:t>5. Выполняется поиск шаблона JIBD в тексте JJAJDBJIBDFJA по методу Бойера-Мура. На сколько символов сдвигался шаблон вправо до нахождения первого вхождения? (выпишите все сдвиги, например, 1 2 1)</a:t>
            </a:r>
            <a:endParaRPr sz="2400"/>
          </a:p>
        </p:txBody>
      </p:sp>
      <p:sp>
        <p:nvSpPr>
          <p:cNvPr id="423" name="Google Shape;423;p63"/>
          <p:cNvSpPr txBox="1"/>
          <p:nvPr>
            <p:ph idx="1" type="body"/>
          </p:nvPr>
        </p:nvSpPr>
        <p:spPr>
          <a:xfrm>
            <a:off x="1435100" y="2204864"/>
            <a:ext cx="7499350" cy="4043536"/>
          </a:xfrm>
          <a:prstGeom prst="rect">
            <a:avLst/>
          </a:prstGeom>
          <a:noFill/>
          <a:ln>
            <a:noFill/>
          </a:ln>
        </p:spPr>
        <p:txBody>
          <a:bodyPr anchorCtr="0" anchor="t" bIns="45700" lIns="91425" spcFirstLastPara="1" rIns="91425" wrap="square" tIns="45700">
            <a:noAutofit/>
          </a:bodyPr>
          <a:lstStyle/>
          <a:p>
            <a:pPr indent="0" lvl="0" marL="82550" rtl="0" algn="l">
              <a:spcBef>
                <a:spcPts val="0"/>
              </a:spcBef>
              <a:spcAft>
                <a:spcPts val="0"/>
              </a:spcAft>
              <a:buSzPts val="2560"/>
              <a:buNone/>
            </a:pPr>
            <a:r>
              <a:rPr b="1" lang="ru-RU">
                <a:solidFill>
                  <a:srgbClr val="000000"/>
                </a:solidFill>
                <a:latin typeface="Courier New"/>
                <a:ea typeface="Courier New"/>
                <a:cs typeface="Courier New"/>
                <a:sym typeface="Courier New"/>
              </a:rPr>
              <a:t>JIBD</a:t>
            </a:r>
            <a:endParaRPr b="1" sz="3200">
              <a:solidFill>
                <a:srgbClr val="000000"/>
              </a:solidFill>
              <a:latin typeface="Courier New"/>
              <a:ea typeface="Courier New"/>
              <a:cs typeface="Courier New"/>
              <a:sym typeface="Courier New"/>
            </a:endParaRPr>
          </a:p>
          <a:p>
            <a:pPr indent="0" lvl="0" marL="82550" rtl="0" algn="l">
              <a:spcBef>
                <a:spcPts val="600"/>
              </a:spcBef>
              <a:spcAft>
                <a:spcPts val="0"/>
              </a:spcAft>
              <a:buSzPts val="2560"/>
              <a:buNone/>
            </a:pPr>
            <a:r>
              <a:t/>
            </a:r>
            <a:endParaRPr b="1">
              <a:solidFill>
                <a:srgbClr val="000000"/>
              </a:solidFill>
              <a:latin typeface="Courier New"/>
              <a:ea typeface="Courier New"/>
              <a:cs typeface="Courier New"/>
              <a:sym typeface="Courier New"/>
            </a:endParaRPr>
          </a:p>
          <a:p>
            <a:pPr indent="0" lvl="0" marL="82550" rtl="0" algn="l">
              <a:spcBef>
                <a:spcPts val="600"/>
              </a:spcBef>
              <a:spcAft>
                <a:spcPts val="0"/>
              </a:spcAft>
              <a:buSzPts val="2880"/>
              <a:buNone/>
            </a:pPr>
            <a:r>
              <a:rPr b="1" lang="ru-RU" sz="3600">
                <a:solidFill>
                  <a:srgbClr val="000000"/>
                </a:solidFill>
                <a:latin typeface="Courier New"/>
                <a:ea typeface="Courier New"/>
                <a:cs typeface="Courier New"/>
                <a:sym typeface="Courier New"/>
              </a:rPr>
              <a:t>JJAJDBJIBDFJA</a:t>
            </a:r>
            <a:endParaRPr b="1" sz="36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1435100" y="274638"/>
            <a:ext cx="7499350" cy="65403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ru-RU" sz="3200"/>
              <a:t>Характеристики алгоритмов сортировки</a:t>
            </a:r>
            <a:endParaRPr/>
          </a:p>
        </p:txBody>
      </p:sp>
      <p:sp>
        <p:nvSpPr>
          <p:cNvPr id="136" name="Google Shape;136;p18"/>
          <p:cNvSpPr txBox="1"/>
          <p:nvPr>
            <p:ph idx="1" type="body"/>
          </p:nvPr>
        </p:nvSpPr>
        <p:spPr>
          <a:xfrm>
            <a:off x="1259632" y="928670"/>
            <a:ext cx="7499350" cy="4800600"/>
          </a:xfrm>
          <a:prstGeom prst="rect">
            <a:avLst/>
          </a:prstGeom>
          <a:noFill/>
          <a:ln>
            <a:noFill/>
          </a:ln>
        </p:spPr>
        <p:txBody>
          <a:bodyPr anchorCtr="0" anchor="t" bIns="45700" lIns="91425" spcFirstLastPara="1" rIns="91425" wrap="square" tIns="45700">
            <a:noAutofit/>
          </a:bodyPr>
          <a:lstStyle/>
          <a:p>
            <a:pPr indent="541338" lvl="0" marL="0" rtl="0" algn="just">
              <a:spcBef>
                <a:spcPts val="0"/>
              </a:spcBef>
              <a:spcAft>
                <a:spcPts val="0"/>
              </a:spcAft>
              <a:buSzPts val="1920"/>
              <a:buFont typeface="Arial"/>
              <a:buNone/>
            </a:pPr>
            <a:r>
              <a:rPr b="1" lang="ru-RU" sz="2400"/>
              <a:t>Сфера применения </a:t>
            </a:r>
            <a:r>
              <a:rPr lang="ru-RU" sz="2400"/>
              <a:t>– определяет назначение алгоритмов и характеризуется двумя типами сортировки – внутренней и внешней. Внутренняя сортировка, т.е. работа с массивом данных, целиком расположенном в памяти и возможным доступом к его любому элементу. Внешняя сортировка характеризуется работой с данными большого объема и последовательным доступом к отдельным элементам списка. Применяется, например, при упорядочении файлов.</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1435100" y="274638"/>
            <a:ext cx="7499350" cy="43971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Виды сортировок</a:t>
            </a:r>
            <a:endParaRPr/>
          </a:p>
        </p:txBody>
      </p:sp>
      <p:sp>
        <p:nvSpPr>
          <p:cNvPr id="142" name="Google Shape;142;p19"/>
          <p:cNvSpPr txBox="1"/>
          <p:nvPr>
            <p:ph idx="1" type="body"/>
          </p:nvPr>
        </p:nvSpPr>
        <p:spPr>
          <a:xfrm>
            <a:off x="1435100" y="857232"/>
            <a:ext cx="7499350" cy="5391168"/>
          </a:xfrm>
          <a:prstGeom prst="rect">
            <a:avLst/>
          </a:prstGeom>
          <a:noFill/>
          <a:ln>
            <a:noFill/>
          </a:ln>
        </p:spPr>
        <p:txBody>
          <a:bodyPr anchorCtr="0" anchor="t" bIns="45700" lIns="91425" spcFirstLastPara="1" rIns="91425" wrap="square" tIns="45700">
            <a:noAutofit/>
          </a:bodyPr>
          <a:lstStyle/>
          <a:p>
            <a:pPr indent="-282575" lvl="0" marL="365125" rtl="0" algn="l">
              <a:lnSpc>
                <a:spcPct val="80000"/>
              </a:lnSpc>
              <a:spcBef>
                <a:spcPts val="0"/>
              </a:spcBef>
              <a:spcAft>
                <a:spcPts val="0"/>
              </a:spcAft>
              <a:buSzPts val="1600"/>
              <a:buFont typeface="Arial"/>
              <a:buNone/>
            </a:pPr>
            <a:r>
              <a:rPr lang="ru-RU" sz="2000"/>
              <a:t>Методы сортировки обычно разделяют на  две категории:                                                        </a:t>
            </a:r>
            <a:r>
              <a:rPr i="1" lang="ru-RU" sz="2000">
                <a:solidFill>
                  <a:srgbClr val="FF0000"/>
                </a:solidFill>
              </a:rPr>
              <a:t>внутреннюю</a:t>
            </a:r>
            <a:r>
              <a:rPr i="1" lang="ru-RU" sz="2000"/>
              <a:t> </a:t>
            </a:r>
            <a:r>
              <a:rPr lang="ru-RU" sz="2000"/>
              <a:t>сортировку  массивов и         </a:t>
            </a:r>
            <a:endParaRPr sz="2000"/>
          </a:p>
          <a:p>
            <a:pPr indent="-282575" lvl="0" marL="365125" rtl="0" algn="l">
              <a:lnSpc>
                <a:spcPct val="80000"/>
              </a:lnSpc>
              <a:spcBef>
                <a:spcPts val="600"/>
              </a:spcBef>
              <a:spcAft>
                <a:spcPts val="0"/>
              </a:spcAft>
              <a:buSzPts val="1600"/>
              <a:buFont typeface="Arial"/>
              <a:buNone/>
            </a:pPr>
            <a:r>
              <a:rPr i="1" lang="ru-RU" sz="2000">
                <a:solidFill>
                  <a:schemeClr val="accent2"/>
                </a:solidFill>
              </a:rPr>
              <a:t>	</a:t>
            </a:r>
            <a:r>
              <a:rPr i="1" lang="ru-RU" sz="2000">
                <a:solidFill>
                  <a:srgbClr val="FF0000"/>
                </a:solidFill>
              </a:rPr>
              <a:t>внешнюю</a:t>
            </a:r>
            <a:r>
              <a:rPr i="1" lang="ru-RU" sz="2000"/>
              <a:t> </a:t>
            </a:r>
            <a:r>
              <a:rPr lang="ru-RU" sz="2000"/>
              <a:t>— сортировку файлов.</a:t>
            </a:r>
            <a:endParaRPr/>
          </a:p>
          <a:p>
            <a:pPr indent="-282575" lvl="0" marL="365125" rtl="0" algn="l">
              <a:lnSpc>
                <a:spcPct val="80000"/>
              </a:lnSpc>
              <a:spcBef>
                <a:spcPts val="600"/>
              </a:spcBef>
              <a:spcAft>
                <a:spcPts val="0"/>
              </a:spcAft>
              <a:buSzPts val="1600"/>
              <a:buFont typeface="Arial"/>
              <a:buNone/>
            </a:pPr>
            <a:r>
              <a:t/>
            </a:r>
            <a:endParaRPr sz="2000"/>
          </a:p>
          <a:p>
            <a:pPr indent="-282575" lvl="0" marL="365125" rtl="0" algn="l">
              <a:lnSpc>
                <a:spcPct val="80000"/>
              </a:lnSpc>
              <a:spcBef>
                <a:spcPts val="600"/>
              </a:spcBef>
              <a:spcAft>
                <a:spcPts val="0"/>
              </a:spcAft>
              <a:buSzPts val="1600"/>
              <a:buFont typeface="Arial"/>
              <a:buNone/>
            </a:pPr>
            <a:r>
              <a:rPr lang="ru-RU" sz="2000"/>
              <a:t>Методы сортировки можно разбить на несколько основных классов в зависимости от лежащего в их основе приема сортировки:</a:t>
            </a:r>
            <a:endParaRPr/>
          </a:p>
          <a:p>
            <a:pPr indent="-282575" lvl="0" marL="365125" rtl="0" algn="l">
              <a:spcBef>
                <a:spcPts val="600"/>
              </a:spcBef>
              <a:spcAft>
                <a:spcPts val="0"/>
              </a:spcAft>
              <a:buSzPts val="1600"/>
              <a:buChar char="⚫"/>
            </a:pPr>
            <a:r>
              <a:rPr lang="ru-RU" sz="2000"/>
              <a:t>включения;</a:t>
            </a:r>
            <a:endParaRPr/>
          </a:p>
          <a:p>
            <a:pPr indent="-282575" lvl="0" marL="365125" rtl="0" algn="l">
              <a:spcBef>
                <a:spcPts val="600"/>
              </a:spcBef>
              <a:spcAft>
                <a:spcPts val="0"/>
              </a:spcAft>
              <a:buSzPts val="1600"/>
              <a:buChar char="⚫"/>
            </a:pPr>
            <a:r>
              <a:rPr lang="ru-RU" sz="2000"/>
              <a:t>выбора;</a:t>
            </a:r>
            <a:endParaRPr/>
          </a:p>
          <a:p>
            <a:pPr indent="-282575" lvl="0" marL="365125" rtl="0" algn="l">
              <a:spcBef>
                <a:spcPts val="600"/>
              </a:spcBef>
              <a:spcAft>
                <a:spcPts val="0"/>
              </a:spcAft>
              <a:buSzPts val="1600"/>
              <a:buChar char="⚫"/>
            </a:pPr>
            <a:r>
              <a:rPr lang="ru-RU" sz="2000"/>
              <a:t>обмена;</a:t>
            </a:r>
            <a:endParaRPr/>
          </a:p>
          <a:p>
            <a:pPr indent="-282575" lvl="0" marL="365125" rtl="0" algn="l">
              <a:spcBef>
                <a:spcPts val="600"/>
              </a:spcBef>
              <a:spcAft>
                <a:spcPts val="0"/>
              </a:spcAft>
              <a:buSzPts val="1600"/>
              <a:buChar char="⚫"/>
            </a:pPr>
            <a:r>
              <a:rPr lang="ru-RU" sz="2000"/>
              <a:t>подсчета;</a:t>
            </a:r>
            <a:endParaRPr sz="2000"/>
          </a:p>
          <a:p>
            <a:pPr indent="-282575" lvl="0" marL="365125" rtl="0" algn="l">
              <a:spcBef>
                <a:spcPts val="600"/>
              </a:spcBef>
              <a:spcAft>
                <a:spcPts val="0"/>
              </a:spcAft>
              <a:buSzPts val="1600"/>
              <a:buChar char="⚫"/>
            </a:pPr>
            <a:r>
              <a:rPr lang="ru-RU" sz="2000"/>
              <a:t>разделения;</a:t>
            </a:r>
            <a:endParaRPr/>
          </a:p>
          <a:p>
            <a:pPr indent="-282575" lvl="0" marL="365125" rtl="0" algn="l">
              <a:spcBef>
                <a:spcPts val="600"/>
              </a:spcBef>
              <a:spcAft>
                <a:spcPts val="0"/>
              </a:spcAft>
              <a:buSzPts val="1600"/>
              <a:buChar char="⚫"/>
            </a:pPr>
            <a:r>
              <a:rPr lang="ru-RU" sz="2000"/>
              <a:t>слияния.</a:t>
            </a:r>
            <a:endParaRPr/>
          </a:p>
          <a:p>
            <a:pPr indent="-282575" lvl="0" marL="365125" rtl="0" algn="l">
              <a:spcBef>
                <a:spcPts val="600"/>
              </a:spcBef>
              <a:spcAft>
                <a:spcPts val="0"/>
              </a:spcAft>
              <a:buSzPts val="256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1435100" y="274638"/>
            <a:ext cx="7499350" cy="43971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Оценка алгоритмов сортировки</a:t>
            </a:r>
            <a:endParaRPr/>
          </a:p>
        </p:txBody>
      </p:sp>
      <p:sp>
        <p:nvSpPr>
          <p:cNvPr id="148" name="Google Shape;148;p20"/>
          <p:cNvSpPr txBox="1"/>
          <p:nvPr>
            <p:ph idx="1" type="body"/>
          </p:nvPr>
        </p:nvSpPr>
        <p:spPr>
          <a:xfrm>
            <a:off x="1043608" y="857232"/>
            <a:ext cx="7890842" cy="6000768"/>
          </a:xfrm>
          <a:prstGeom prst="rect">
            <a:avLst/>
          </a:prstGeom>
          <a:noFill/>
          <a:ln>
            <a:noFill/>
          </a:ln>
        </p:spPr>
        <p:txBody>
          <a:bodyPr anchorCtr="0" anchor="t" bIns="45700" lIns="91425" spcFirstLastPara="1" rIns="91425" wrap="square" tIns="45700">
            <a:noAutofit/>
          </a:bodyPr>
          <a:lstStyle/>
          <a:p>
            <a:pPr indent="358775" lvl="0" marL="3175" rtl="0" algn="just">
              <a:lnSpc>
                <a:spcPct val="80000"/>
              </a:lnSpc>
              <a:spcBef>
                <a:spcPts val="0"/>
              </a:spcBef>
              <a:spcAft>
                <a:spcPts val="0"/>
              </a:spcAft>
              <a:buSzPts val="1600"/>
              <a:buFont typeface="Arial"/>
              <a:buNone/>
            </a:pPr>
            <a:r>
              <a:rPr lang="ru-RU" sz="2000"/>
              <a:t>Существует множество различных алгоритмов сортировки. Все они имеют свои положительные и отрицательные стороны. Перечислим общие критерии оценки алгоритмов сортировки.</a:t>
            </a:r>
            <a:endParaRPr/>
          </a:p>
          <a:p>
            <a:pPr indent="-285750" lvl="0" marL="288925" rtl="0" algn="just">
              <a:lnSpc>
                <a:spcPct val="80000"/>
              </a:lnSpc>
              <a:spcBef>
                <a:spcPts val="600"/>
              </a:spcBef>
              <a:spcAft>
                <a:spcPts val="0"/>
              </a:spcAft>
              <a:buSzPts val="1600"/>
              <a:buChar char="⚫"/>
            </a:pPr>
            <a:r>
              <a:rPr lang="ru-RU" sz="2000"/>
              <a:t>Скорость работы алгоритма сортировки. Она непосредственно связана с количеством сравнений и количеством обменов, происходящих во время сортировки, причем обмены занимают больше времени. Сравнение происходит тогда, когда один элемент массива сравнивается с другим; обмен происходит тогда, когда два элемента меняются местами. Время работы одних алгоритмов сортировки растет экспоненциально, а время работы других логарифмически зависит от количества элементов.</a:t>
            </a:r>
            <a:endParaRPr/>
          </a:p>
          <a:p>
            <a:pPr indent="-285750" lvl="0" marL="288925" rtl="0" algn="just">
              <a:lnSpc>
                <a:spcPct val="80000"/>
              </a:lnSpc>
              <a:spcBef>
                <a:spcPts val="600"/>
              </a:spcBef>
              <a:spcAft>
                <a:spcPts val="0"/>
              </a:spcAft>
              <a:buSzPts val="1600"/>
              <a:buChar char="⚫"/>
            </a:pPr>
            <a:r>
              <a:rPr lang="ru-RU" sz="2000"/>
              <a:t>Время работы в лучшем и худшем случаях. Оно имеет значение при анализе выполнения алгоритма, если одна из краевых ситуаций будет встречаться довольно часто. Алгоритм сортировки зачастую имеет хорошее среднее время выполнения, но в худшем случае он работает очень медленно.</a:t>
            </a:r>
            <a:endParaRPr/>
          </a:p>
          <a:p>
            <a:pPr indent="-285750" lvl="0" marL="288925" rtl="0" algn="just">
              <a:lnSpc>
                <a:spcPct val="80000"/>
              </a:lnSpc>
              <a:spcBef>
                <a:spcPts val="600"/>
              </a:spcBef>
              <a:spcAft>
                <a:spcPts val="0"/>
              </a:spcAft>
              <a:buSzPts val="1600"/>
              <a:buChar char="⚫"/>
            </a:pPr>
            <a:r>
              <a:rPr lang="ru-RU" sz="2000"/>
              <a:t>Поведение алгоритма сортировки. Поведение алгоритма сортировки называется естественным, если время сортировки минимально для уже упорядоченного списка элементов, увеличивается по мере возрастания степени неупорядоченности списка и максимально, когда элементы списка расположены в обратном порядке. Объем работы алгоритма оценивается количеством производимых сравнений и обменов.</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1435100" y="274638"/>
            <a:ext cx="7499350" cy="439718"/>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ru-RU"/>
              <a:t>Оценка алгоритмов сортировки</a:t>
            </a:r>
            <a:endParaRPr/>
          </a:p>
        </p:txBody>
      </p:sp>
      <p:sp>
        <p:nvSpPr>
          <p:cNvPr id="154" name="Google Shape;154;p21"/>
          <p:cNvSpPr txBox="1"/>
          <p:nvPr>
            <p:ph idx="1" type="body"/>
          </p:nvPr>
        </p:nvSpPr>
        <p:spPr>
          <a:xfrm>
            <a:off x="1435100" y="857232"/>
            <a:ext cx="7499350" cy="5391168"/>
          </a:xfrm>
          <a:prstGeom prst="rect">
            <a:avLst/>
          </a:prstGeom>
          <a:noFill/>
          <a:ln>
            <a:noFill/>
          </a:ln>
        </p:spPr>
        <p:txBody>
          <a:bodyPr anchorCtr="0" anchor="t" bIns="45700" lIns="91425" spcFirstLastPara="1" rIns="91425" wrap="square" tIns="45700">
            <a:noAutofit/>
          </a:bodyPr>
          <a:lstStyle/>
          <a:p>
            <a:pPr indent="358775" lvl="0" marL="3175" rtl="0" algn="just">
              <a:lnSpc>
                <a:spcPct val="80000"/>
              </a:lnSpc>
              <a:spcBef>
                <a:spcPts val="0"/>
              </a:spcBef>
              <a:spcAft>
                <a:spcPts val="0"/>
              </a:spcAft>
              <a:buSzPts val="1600"/>
              <a:buFont typeface="Arial"/>
              <a:buNone/>
            </a:pPr>
            <a:r>
              <a:rPr lang="ru-RU" sz="2000"/>
              <a:t>Различные сортировки массивов отличаются по быстродействию. Существуют простые методы сортировок, которые требуют порядка n*n сравнений, где n – количество элементов массива и быстрые сортировки, которые требуют порядка n*ln(n) сравнений. Простые методы удобны для объяснения принципов сортировок, т.к. имеют простые и короткие алгоритмы. Усложненные методы требуют меньшего числа операций, но сами операции более сложные, поэтому для небольших массивов простые методы более эффективны.</a:t>
            </a:r>
            <a:endParaRPr/>
          </a:p>
          <a:p>
            <a:pPr indent="358775" lvl="0" marL="3175" rtl="0" algn="just">
              <a:lnSpc>
                <a:spcPct val="80000"/>
              </a:lnSpc>
              <a:spcBef>
                <a:spcPts val="600"/>
              </a:spcBef>
              <a:spcAft>
                <a:spcPts val="0"/>
              </a:spcAft>
              <a:buSzPts val="1600"/>
              <a:buFont typeface="Arial"/>
              <a:buNone/>
            </a:pPr>
            <a:r>
              <a:t/>
            </a:r>
            <a:endParaRPr sz="2000"/>
          </a:p>
          <a:p>
            <a:pPr indent="358775" lvl="0" marL="3175" rtl="0" algn="just">
              <a:lnSpc>
                <a:spcPct val="80000"/>
              </a:lnSpc>
              <a:spcBef>
                <a:spcPts val="600"/>
              </a:spcBef>
              <a:spcAft>
                <a:spcPts val="0"/>
              </a:spcAft>
              <a:buSzPts val="1600"/>
              <a:buFont typeface="Arial"/>
              <a:buNone/>
            </a:pPr>
            <a:r>
              <a:rPr lang="ru-RU" sz="2000"/>
              <a:t>Простые методы сортировки можно разделить на три основные категории:</a:t>
            </a:r>
            <a:endParaRPr/>
          </a:p>
          <a:p>
            <a:pPr indent="358775" lvl="0" marL="3175" rtl="0" algn="just">
              <a:lnSpc>
                <a:spcPct val="80000"/>
              </a:lnSpc>
              <a:spcBef>
                <a:spcPts val="600"/>
              </a:spcBef>
              <a:spcAft>
                <a:spcPts val="0"/>
              </a:spcAft>
              <a:buSzPts val="1600"/>
              <a:buFont typeface="Arial"/>
              <a:buNone/>
            </a:pPr>
            <a:r>
              <a:t/>
            </a:r>
            <a:endParaRPr sz="2000"/>
          </a:p>
          <a:p>
            <a:pPr indent="358775" lvl="0" marL="3175" rtl="0" algn="just">
              <a:lnSpc>
                <a:spcPct val="80000"/>
              </a:lnSpc>
              <a:spcBef>
                <a:spcPts val="600"/>
              </a:spcBef>
              <a:spcAft>
                <a:spcPts val="0"/>
              </a:spcAft>
              <a:buSzPts val="1600"/>
              <a:buNone/>
            </a:pPr>
            <a:r>
              <a:rPr lang="ru-RU" sz="2000"/>
              <a:t>сортировка методом простого включения (сдвиг-вставка, вставками, вставка и сдвиг).</a:t>
            </a:r>
            <a:endParaRPr/>
          </a:p>
          <a:p>
            <a:pPr indent="358775" lvl="0" marL="3175" rtl="0" algn="just">
              <a:lnSpc>
                <a:spcPct val="80000"/>
              </a:lnSpc>
              <a:spcBef>
                <a:spcPts val="600"/>
              </a:spcBef>
              <a:spcAft>
                <a:spcPts val="0"/>
              </a:spcAft>
              <a:buSzPts val="1600"/>
              <a:buNone/>
            </a:pPr>
            <a:r>
              <a:rPr lang="ru-RU" sz="2000"/>
              <a:t>сортировка бинарными включениями</a:t>
            </a:r>
            <a:endParaRPr/>
          </a:p>
          <a:p>
            <a:pPr indent="358775" lvl="0" marL="3175" rtl="0" algn="just">
              <a:lnSpc>
                <a:spcPct val="80000"/>
              </a:lnSpc>
              <a:spcBef>
                <a:spcPts val="600"/>
              </a:spcBef>
              <a:spcAft>
                <a:spcPts val="0"/>
              </a:spcAft>
              <a:buSzPts val="1600"/>
              <a:buNone/>
            </a:pPr>
            <a:r>
              <a:rPr lang="ru-RU" sz="2000"/>
              <a:t>сортировка методом простого выбора (простой перебор);</a:t>
            </a:r>
            <a:endParaRPr/>
          </a:p>
          <a:p>
            <a:pPr indent="358775" lvl="0" marL="3175" rtl="0" algn="just">
              <a:lnSpc>
                <a:spcPct val="80000"/>
              </a:lnSpc>
              <a:spcBef>
                <a:spcPts val="600"/>
              </a:spcBef>
              <a:spcAft>
                <a:spcPts val="0"/>
              </a:spcAft>
              <a:buSzPts val="1600"/>
              <a:buFont typeface="Arial"/>
              <a:buNone/>
            </a:pPr>
            <a:r>
              <a:rPr lang="ru-RU" sz="2000"/>
              <a:t>сортировка методом "пузырька" (простого обмена);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Солнцестояние">
  <a:themeElements>
    <a:clrScheme name="Солнцестояние">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