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Lst>
  <p:sldSz cy="6858000" cx="9144000"/>
  <p:notesSz cx="6858000" cy="9144000"/>
  <p:embeddedFontLst>
    <p:embeddedFont>
      <p:font typeface="Corbel"/>
      <p:regular r:id="rId78"/>
      <p:bold r:id="rId79"/>
      <p:italic r:id="rId80"/>
      <p:boldItalic r:id="rId81"/>
    </p:embeddedFont>
    <p:embeddedFont>
      <p:font typeface="Gill Sans"/>
      <p:regular r:id="rId82"/>
      <p:bold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A1A01C-83BA-4D28-BD0D-B9C9C25D7F0B}">
  <a:tblStyle styleId="{E2A1A01C-83BA-4D28-BD0D-B9C9C25D7F0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3" Type="http://schemas.openxmlformats.org/officeDocument/2006/relationships/font" Target="fonts/GillSans-bold.fntdata"/><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Corbel-italic.fntdata"/><Relationship Id="rId82" Type="http://schemas.openxmlformats.org/officeDocument/2006/relationships/font" Target="fonts/GillSans-regular.fntdata"/><Relationship Id="rId81" Type="http://schemas.openxmlformats.org/officeDocument/2006/relationships/font" Target="fonts/Corbel-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font" Target="fonts/Corbel-bold.fntdata"/><Relationship Id="rId34" Type="http://schemas.openxmlformats.org/officeDocument/2006/relationships/slide" Target="slides/slide28.xml"/><Relationship Id="rId78" Type="http://schemas.openxmlformats.org/officeDocument/2006/relationships/font" Target="fonts/Corbel-regular.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6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6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6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102" name="Google Shape;10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 name="Google Shape;10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0" name="Google Shape;36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6" name="Google Shape;36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2" name="Google Shape;372;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0" name="Google Shape;38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7" name="Google Shape;38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3" name="Google Shape;39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9" name="Google Shape;39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5" name="Google Shape;40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3" name="Google Shape;41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9" name="Google Shape;41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109" name="Google Shape;10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0" name="Google Shape;11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4" name="Google Shape;52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0" name="Google Shape;53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6" name="Google Shape;53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3" name="Google Shape;54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9" name="Google Shape;54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5" name="Google Shape;55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3" name="Google Shape;57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80" name="Google Shape;58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87" name="Google Shape;58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7" name="Google Shape;59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6" name="Google Shape;11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13" name="Google Shape;61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21" name="Google Shape;62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29" name="Google Shape;62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39" name="Google Shape;63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49" name="Google Shape;64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61" name="Google Shape;66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67" name="Google Shape;66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74" name="Google Shape;67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81" name="Google Shape;68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87" name="Google Shape;68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2" name="Google Shape;12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93" name="Google Shape;693;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99" name="Google Shape;699;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35" name="Google Shape;73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42" name="Google Shape;742;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49" name="Google Shape;749;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55" name="Google Shape;755;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91" name="Google Shape;791;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97" name="Google Shape;797;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09" name="Google Shape;809;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26" name="Google Shape;826;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8" name="Google Shape;12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37" name="Google Shape;837;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43" name="Google Shape;843;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49" name="Google Shape;849;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0" name="Google Shape;850;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7" name="Google Shape;867;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8" name="Google Shape;868;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87" name="Google Shape;887;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8" name="Google Shape;888;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06" name="Google Shape;906;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7" name="Google Shape;907;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26" name="Google Shape;926;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7" name="Google Shape;927;p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46" name="Google Shape;946;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7" name="Google Shape;947;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66" name="Google Shape;966;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7" name="Google Shape;967;p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86" name="Google Shape;986;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7" name="Google Shape;987;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4" name="Google Shape;13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05" name="Google Shape;1005;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6" name="Google Shape;1006;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23" name="Google Shape;1023;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4" name="Google Shape;1024;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38" name="Google Shape;1038;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19" name="Google Shape;1119;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25" name="Google Shape;1125;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31" name="Google Shape;1131;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37" name="Google Shape;1137;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80" name="Google Shape;1280;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7" name="Shape 1427"/>
        <p:cNvGrpSpPr/>
        <p:nvPr/>
      </p:nvGrpSpPr>
      <p:grpSpPr>
        <a:xfrm>
          <a:off x="0" y="0"/>
          <a:ext cx="0" cy="0"/>
          <a:chOff x="0" y="0"/>
          <a:chExt cx="0" cy="0"/>
        </a:xfrm>
      </p:grpSpPr>
      <p:sp>
        <p:nvSpPr>
          <p:cNvPr id="1428" name="Google Shape;1428;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29" name="Google Shape;1429;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6" name="Shape 1576"/>
        <p:cNvGrpSpPr/>
        <p:nvPr/>
      </p:nvGrpSpPr>
      <p:grpSpPr>
        <a:xfrm>
          <a:off x="0" y="0"/>
          <a:ext cx="0" cy="0"/>
          <a:chOff x="0" y="0"/>
          <a:chExt cx="0" cy="0"/>
        </a:xfrm>
      </p:grpSpPr>
      <p:sp>
        <p:nvSpPr>
          <p:cNvPr id="1577" name="Google Shape;1577;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78" name="Google Shape;1578;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9" name="Google Shape;1579;p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0" name="Google Shape;14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52" name="Google Shape;1752;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6" name="Shape 1756"/>
        <p:cNvGrpSpPr/>
        <p:nvPr/>
      </p:nvGrpSpPr>
      <p:grpSpPr>
        <a:xfrm>
          <a:off x="0" y="0"/>
          <a:ext cx="0" cy="0"/>
          <a:chOff x="0" y="0"/>
          <a:chExt cx="0" cy="0"/>
        </a:xfrm>
      </p:grpSpPr>
      <p:sp>
        <p:nvSpPr>
          <p:cNvPr id="1757" name="Google Shape;1757;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58" name="Google Shape;1758;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1" name="Google Shape;16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7" name="Google Shape;16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20" name="Shape 20"/>
        <p:cNvGrpSpPr/>
        <p:nvPr/>
      </p:nvGrpSpPr>
      <p:grpSpPr>
        <a:xfrm>
          <a:off x="0" y="0"/>
          <a:ext cx="0" cy="0"/>
          <a:chOff x="0" y="0"/>
          <a:chExt cx="0" cy="0"/>
        </a:xfrm>
      </p:grpSpPr>
      <p:sp>
        <p:nvSpPr>
          <p:cNvPr id="21" name="Google Shape;21;p2"/>
          <p:cNvSpPr/>
          <p:nvPr/>
        </p:nvSpPr>
        <p:spPr>
          <a:xfrm>
            <a:off x="921433" y="1413802"/>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22" name="Google Shape;22;p2"/>
          <p:cNvSpPr/>
          <p:nvPr/>
        </p:nvSpPr>
        <p:spPr>
          <a:xfrm>
            <a:off x="1157288" y="1344613"/>
            <a:ext cx="63500" cy="65087"/>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23" name="Google Shape;23;p2"/>
          <p:cNvSpPr txBox="1"/>
          <p:nvPr>
            <p:ph type="ctrTitle"/>
          </p:nvPr>
        </p:nvSpPr>
        <p:spPr>
          <a:xfrm>
            <a:off x="1432560" y="359898"/>
            <a:ext cx="7406640" cy="147218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 type="subTitle"/>
          </p:nvPr>
        </p:nvSpPr>
        <p:spPr>
          <a:xfrm>
            <a:off x="1432560" y="1850064"/>
            <a:ext cx="7406640" cy="1752600"/>
          </a:xfrm>
          <a:prstGeom prst="rect">
            <a:avLst/>
          </a:prstGeom>
          <a:noFill/>
          <a:ln>
            <a:noFill/>
          </a:ln>
        </p:spPr>
        <p:txBody>
          <a:bodyPr anchorCtr="0" anchor="t" bIns="45700" lIns="91425" spcFirstLastPara="1" rIns="91425" wrap="square" tIns="0">
            <a:noAutofit/>
          </a:bodyPr>
          <a:lstStyle>
            <a:lvl1pPr lvl="0" algn="l">
              <a:spcBef>
                <a:spcPts val="600"/>
              </a:spcBef>
              <a:spcAft>
                <a:spcPts val="0"/>
              </a:spcAft>
              <a:buSzPts val="2080"/>
              <a:buNone/>
              <a:defRPr sz="2600">
                <a:solidFill>
                  <a:srgbClr val="341108"/>
                </a:solidFill>
              </a:defRPr>
            </a:lvl1pPr>
            <a:lvl2pPr lvl="1" algn="ctr">
              <a:spcBef>
                <a:spcPts val="550"/>
              </a:spcBef>
              <a:spcAft>
                <a:spcPts val="0"/>
              </a:spcAft>
              <a:buSzPts val="1800"/>
              <a:buNone/>
              <a:defRPr/>
            </a:lvl2pPr>
            <a:lvl3pPr lvl="2" algn="ctr">
              <a:spcBef>
                <a:spcPts val="360"/>
              </a:spcBef>
              <a:spcAft>
                <a:spcPts val="0"/>
              </a:spcAft>
              <a:buSzPts val="1800"/>
              <a:buNone/>
              <a:defRPr/>
            </a:lvl3pPr>
            <a:lvl4pPr lvl="3" algn="ctr">
              <a:spcBef>
                <a:spcPts val="360"/>
              </a:spcBef>
              <a:spcAft>
                <a:spcPts val="0"/>
              </a:spcAft>
              <a:buSzPts val="1800"/>
              <a:buNone/>
              <a:defRPr/>
            </a:lvl4pPr>
            <a:lvl5pPr lvl="4" algn="ctr">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5" name="Google Shape;25;p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spcBef>
                <a:spcPts val="0"/>
              </a:spcBef>
              <a:spcAft>
                <a:spcPts val="0"/>
              </a:spcAft>
              <a:buNone/>
              <a:defRPr b="0" i="0" sz="1200" u="none" cap="none" strike="noStrike">
                <a:solidFill>
                  <a:srgbClr val="B3A787"/>
                </a:solidFill>
                <a:latin typeface="Arial"/>
                <a:ea typeface="Arial"/>
                <a:cs typeface="Arial"/>
                <a:sym typeface="Arial"/>
              </a:defRPr>
            </a:lvl1pPr>
            <a:lvl2pPr indent="0" lvl="1" marL="0" marR="0" algn="ctr">
              <a:spcBef>
                <a:spcPts val="0"/>
              </a:spcBef>
              <a:spcAft>
                <a:spcPts val="0"/>
              </a:spcAft>
              <a:buNone/>
              <a:defRPr b="0" i="0" sz="1200" u="none" cap="none" strike="noStrike">
                <a:solidFill>
                  <a:srgbClr val="B3A787"/>
                </a:solidFill>
                <a:latin typeface="Arial"/>
                <a:ea typeface="Arial"/>
                <a:cs typeface="Arial"/>
                <a:sym typeface="Arial"/>
              </a:defRPr>
            </a:lvl2pPr>
            <a:lvl3pPr indent="0" lvl="2" marL="0" marR="0" algn="ctr">
              <a:spcBef>
                <a:spcPts val="0"/>
              </a:spcBef>
              <a:spcAft>
                <a:spcPts val="0"/>
              </a:spcAft>
              <a:buNone/>
              <a:defRPr b="0" i="0" sz="1200" u="none" cap="none" strike="noStrike">
                <a:solidFill>
                  <a:srgbClr val="B3A787"/>
                </a:solidFill>
                <a:latin typeface="Arial"/>
                <a:ea typeface="Arial"/>
                <a:cs typeface="Arial"/>
                <a:sym typeface="Arial"/>
              </a:defRPr>
            </a:lvl3pPr>
            <a:lvl4pPr indent="0" lvl="3" marL="0" marR="0" algn="ctr">
              <a:spcBef>
                <a:spcPts val="0"/>
              </a:spcBef>
              <a:spcAft>
                <a:spcPts val="0"/>
              </a:spcAft>
              <a:buNone/>
              <a:defRPr b="0" i="0" sz="1200" u="none" cap="none" strike="noStrike">
                <a:solidFill>
                  <a:srgbClr val="B3A787"/>
                </a:solidFill>
                <a:latin typeface="Arial"/>
                <a:ea typeface="Arial"/>
                <a:cs typeface="Arial"/>
                <a:sym typeface="Arial"/>
              </a:defRPr>
            </a:lvl4pPr>
            <a:lvl5pPr indent="0" lvl="4" marL="0" marR="0" algn="ctr">
              <a:spcBef>
                <a:spcPts val="0"/>
              </a:spcBef>
              <a:spcAft>
                <a:spcPts val="0"/>
              </a:spcAft>
              <a:buNone/>
              <a:defRPr b="0" i="0" sz="1200" u="none" cap="none" strike="noStrike">
                <a:solidFill>
                  <a:srgbClr val="B3A787"/>
                </a:solidFill>
                <a:latin typeface="Arial"/>
                <a:ea typeface="Arial"/>
                <a:cs typeface="Arial"/>
                <a:sym typeface="Arial"/>
              </a:defRPr>
            </a:lvl5pPr>
            <a:lvl6pPr indent="0" lvl="5" marL="0" marR="0" algn="ctr">
              <a:spcBef>
                <a:spcPts val="0"/>
              </a:spcBef>
              <a:spcAft>
                <a:spcPts val="0"/>
              </a:spcAft>
              <a:buNone/>
              <a:defRPr b="0" i="0" sz="1200" u="none" cap="none" strike="noStrike">
                <a:solidFill>
                  <a:srgbClr val="B3A787"/>
                </a:solidFill>
                <a:latin typeface="Arial"/>
                <a:ea typeface="Arial"/>
                <a:cs typeface="Arial"/>
                <a:sym typeface="Arial"/>
              </a:defRPr>
            </a:lvl6pPr>
            <a:lvl7pPr indent="0" lvl="6" marL="0" marR="0" algn="ctr">
              <a:spcBef>
                <a:spcPts val="0"/>
              </a:spcBef>
              <a:spcAft>
                <a:spcPts val="0"/>
              </a:spcAft>
              <a:buNone/>
              <a:defRPr b="0" i="0" sz="1200" u="none" cap="none" strike="noStrike">
                <a:solidFill>
                  <a:srgbClr val="B3A787"/>
                </a:solidFill>
                <a:latin typeface="Arial"/>
                <a:ea typeface="Arial"/>
                <a:cs typeface="Arial"/>
                <a:sym typeface="Arial"/>
              </a:defRPr>
            </a:lvl7pPr>
            <a:lvl8pPr indent="0" lvl="7" marL="0" marR="0" algn="ctr">
              <a:spcBef>
                <a:spcPts val="0"/>
              </a:spcBef>
              <a:spcAft>
                <a:spcPts val="0"/>
              </a:spcAft>
              <a:buNone/>
              <a:defRPr b="0" i="0" sz="1200" u="none" cap="none" strike="noStrike">
                <a:solidFill>
                  <a:srgbClr val="B3A787"/>
                </a:solidFill>
                <a:latin typeface="Arial"/>
                <a:ea typeface="Arial"/>
                <a:cs typeface="Arial"/>
                <a:sym typeface="Arial"/>
              </a:defRPr>
            </a:lvl8pPr>
            <a:lvl9pPr indent="0" lvl="8" marL="0" marR="0" algn="ctr">
              <a:spcBef>
                <a:spcPts val="0"/>
              </a:spcBef>
              <a:spcAft>
                <a:spcPts val="0"/>
              </a:spcAft>
              <a:buNone/>
              <a:defRPr b="0" i="0" sz="1200" u="none" cap="none" strike="noStrike">
                <a:solidFill>
                  <a:srgbClr val="B3A78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88" name="Shape 88"/>
        <p:cNvGrpSpPr/>
        <p:nvPr/>
      </p:nvGrpSpPr>
      <p:grpSpPr>
        <a:xfrm>
          <a:off x="0" y="0"/>
          <a:ext cx="0" cy="0"/>
          <a:chOff x="0" y="0"/>
          <a:chExt cx="0" cy="0"/>
        </a:xfrm>
      </p:grpSpPr>
      <p:sp>
        <p:nvSpPr>
          <p:cNvPr id="89" name="Google Shape;89;p11"/>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1"/>
          <p:cNvSpPr txBox="1"/>
          <p:nvPr>
            <p:ph idx="1" type="body"/>
          </p:nvPr>
        </p:nvSpPr>
        <p:spPr>
          <a:xfrm rot="5400000">
            <a:off x="2784475" y="98425"/>
            <a:ext cx="4800600" cy="7499350"/>
          </a:xfrm>
          <a:prstGeom prst="rect">
            <a:avLst/>
          </a:prstGeom>
          <a:noFill/>
          <a:ln>
            <a:noFill/>
          </a:ln>
        </p:spPr>
        <p:txBody>
          <a:bodyPr anchorCtr="0" anchor="t" bIns="45700" lIns="91425" spcFirstLastPara="1" rIns="91425" wrap="square" tIns="45700">
            <a:noAutofit/>
          </a:bodyPr>
          <a:lstStyle>
            <a:lvl1pPr indent="-320040" lvl="0" marL="457200" algn="l">
              <a:spcBef>
                <a:spcPts val="600"/>
              </a:spcBef>
              <a:spcAft>
                <a:spcPts val="0"/>
              </a:spcAft>
              <a:buSzPts val="1440"/>
              <a:buChar char="⚫"/>
              <a:defRPr/>
            </a:lvl1pPr>
            <a:lvl2pPr indent="-342900" lvl="1" marL="914400" algn="l">
              <a:spcBef>
                <a:spcPts val="55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1" name="Google Shape;91;p1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spcBef>
                <a:spcPts val="0"/>
              </a:spcBef>
              <a:spcAft>
                <a:spcPts val="0"/>
              </a:spcAft>
              <a:buNone/>
              <a:defRPr sz="1200">
                <a:solidFill>
                  <a:srgbClr val="B3A787"/>
                </a:solidFill>
                <a:latin typeface="Arial"/>
                <a:ea typeface="Arial"/>
                <a:cs typeface="Arial"/>
                <a:sym typeface="Arial"/>
              </a:defRPr>
            </a:lvl1pPr>
            <a:lvl2pPr indent="0" lvl="1" marL="0" marR="0" algn="ctr">
              <a:spcBef>
                <a:spcPts val="0"/>
              </a:spcBef>
              <a:spcAft>
                <a:spcPts val="0"/>
              </a:spcAft>
              <a:buNone/>
              <a:defRPr sz="1200">
                <a:solidFill>
                  <a:srgbClr val="B3A787"/>
                </a:solidFill>
                <a:latin typeface="Arial"/>
                <a:ea typeface="Arial"/>
                <a:cs typeface="Arial"/>
                <a:sym typeface="Arial"/>
              </a:defRPr>
            </a:lvl2pPr>
            <a:lvl3pPr indent="0" lvl="2" marL="0" marR="0" algn="ctr">
              <a:spcBef>
                <a:spcPts val="0"/>
              </a:spcBef>
              <a:spcAft>
                <a:spcPts val="0"/>
              </a:spcAft>
              <a:buNone/>
              <a:defRPr sz="1200">
                <a:solidFill>
                  <a:srgbClr val="B3A787"/>
                </a:solidFill>
                <a:latin typeface="Arial"/>
                <a:ea typeface="Arial"/>
                <a:cs typeface="Arial"/>
                <a:sym typeface="Arial"/>
              </a:defRPr>
            </a:lvl3pPr>
            <a:lvl4pPr indent="0" lvl="3" marL="0" marR="0" algn="ctr">
              <a:spcBef>
                <a:spcPts val="0"/>
              </a:spcBef>
              <a:spcAft>
                <a:spcPts val="0"/>
              </a:spcAft>
              <a:buNone/>
              <a:defRPr sz="1200">
                <a:solidFill>
                  <a:srgbClr val="B3A787"/>
                </a:solidFill>
                <a:latin typeface="Arial"/>
                <a:ea typeface="Arial"/>
                <a:cs typeface="Arial"/>
                <a:sym typeface="Arial"/>
              </a:defRPr>
            </a:lvl4pPr>
            <a:lvl5pPr indent="0" lvl="4" marL="0" marR="0" algn="ctr">
              <a:spcBef>
                <a:spcPts val="0"/>
              </a:spcBef>
              <a:spcAft>
                <a:spcPts val="0"/>
              </a:spcAft>
              <a:buNone/>
              <a:defRPr sz="1200">
                <a:solidFill>
                  <a:srgbClr val="B3A787"/>
                </a:solidFill>
                <a:latin typeface="Arial"/>
                <a:ea typeface="Arial"/>
                <a:cs typeface="Arial"/>
                <a:sym typeface="Arial"/>
              </a:defRPr>
            </a:lvl5pPr>
            <a:lvl6pPr indent="0" lvl="5" marL="0" marR="0" algn="ctr">
              <a:spcBef>
                <a:spcPts val="0"/>
              </a:spcBef>
              <a:spcAft>
                <a:spcPts val="0"/>
              </a:spcAft>
              <a:buNone/>
              <a:defRPr sz="1200">
                <a:solidFill>
                  <a:srgbClr val="B3A787"/>
                </a:solidFill>
                <a:latin typeface="Arial"/>
                <a:ea typeface="Arial"/>
                <a:cs typeface="Arial"/>
                <a:sym typeface="Arial"/>
              </a:defRPr>
            </a:lvl6pPr>
            <a:lvl7pPr indent="0" lvl="6" marL="0" marR="0" algn="ctr">
              <a:spcBef>
                <a:spcPts val="0"/>
              </a:spcBef>
              <a:spcAft>
                <a:spcPts val="0"/>
              </a:spcAft>
              <a:buNone/>
              <a:defRPr sz="1200">
                <a:solidFill>
                  <a:srgbClr val="B3A787"/>
                </a:solidFill>
                <a:latin typeface="Arial"/>
                <a:ea typeface="Arial"/>
                <a:cs typeface="Arial"/>
                <a:sym typeface="Arial"/>
              </a:defRPr>
            </a:lvl7pPr>
            <a:lvl8pPr indent="0" lvl="7" marL="0" marR="0" algn="ctr">
              <a:spcBef>
                <a:spcPts val="0"/>
              </a:spcBef>
              <a:spcAft>
                <a:spcPts val="0"/>
              </a:spcAft>
              <a:buNone/>
              <a:defRPr sz="1200">
                <a:solidFill>
                  <a:srgbClr val="B3A787"/>
                </a:solidFill>
                <a:latin typeface="Arial"/>
                <a:ea typeface="Arial"/>
                <a:cs typeface="Arial"/>
                <a:sym typeface="Arial"/>
              </a:defRPr>
            </a:lvl8pPr>
            <a:lvl9pPr indent="0" lvl="8" marL="0" marR="0" algn="ctr">
              <a:spcBef>
                <a:spcPts val="0"/>
              </a:spcBef>
              <a:spcAft>
                <a:spcPts val="0"/>
              </a:spcAft>
              <a:buNone/>
              <a:defRPr sz="1200">
                <a:solidFill>
                  <a:srgbClr val="B3A78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94" name="Shape 94"/>
        <p:cNvGrpSpPr/>
        <p:nvPr/>
      </p:nvGrpSpPr>
      <p:grpSpPr>
        <a:xfrm>
          <a:off x="0" y="0"/>
          <a:ext cx="0" cy="0"/>
          <a:chOff x="0" y="0"/>
          <a:chExt cx="0" cy="0"/>
        </a:xfrm>
      </p:grpSpPr>
      <p:sp>
        <p:nvSpPr>
          <p:cNvPr id="95" name="Google Shape;95;p12"/>
          <p:cNvSpPr txBox="1"/>
          <p:nvPr>
            <p:ph type="title"/>
          </p:nvPr>
        </p:nvSpPr>
        <p:spPr>
          <a:xfrm rot="5400000">
            <a:off x="4846638" y="2286002"/>
            <a:ext cx="5851525" cy="1828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 type="body"/>
          </p:nvPr>
        </p:nvSpPr>
        <p:spPr>
          <a:xfrm rot="5400000">
            <a:off x="998538" y="419103"/>
            <a:ext cx="5851525" cy="5562600"/>
          </a:xfrm>
          <a:prstGeom prst="rect">
            <a:avLst/>
          </a:prstGeom>
          <a:noFill/>
          <a:ln>
            <a:noFill/>
          </a:ln>
        </p:spPr>
        <p:txBody>
          <a:bodyPr anchorCtr="0" anchor="t" bIns="45700" lIns="91425" spcFirstLastPara="1" rIns="91425" wrap="square" tIns="45700">
            <a:noAutofit/>
          </a:bodyPr>
          <a:lstStyle>
            <a:lvl1pPr indent="-320040" lvl="0" marL="457200" algn="l">
              <a:spcBef>
                <a:spcPts val="600"/>
              </a:spcBef>
              <a:spcAft>
                <a:spcPts val="0"/>
              </a:spcAft>
              <a:buSzPts val="1440"/>
              <a:buChar char="⚫"/>
              <a:defRPr/>
            </a:lvl1pPr>
            <a:lvl2pPr indent="-342900" lvl="1" marL="914400" algn="l">
              <a:spcBef>
                <a:spcPts val="55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7" name="Google Shape;97;p1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spcBef>
                <a:spcPts val="0"/>
              </a:spcBef>
              <a:spcAft>
                <a:spcPts val="0"/>
              </a:spcAft>
              <a:buNone/>
              <a:defRPr sz="1200">
                <a:solidFill>
                  <a:srgbClr val="B3A787"/>
                </a:solidFill>
                <a:latin typeface="Arial"/>
                <a:ea typeface="Arial"/>
                <a:cs typeface="Arial"/>
                <a:sym typeface="Arial"/>
              </a:defRPr>
            </a:lvl1pPr>
            <a:lvl2pPr indent="0" lvl="1" marL="0" marR="0" algn="ctr">
              <a:spcBef>
                <a:spcPts val="0"/>
              </a:spcBef>
              <a:spcAft>
                <a:spcPts val="0"/>
              </a:spcAft>
              <a:buNone/>
              <a:defRPr sz="1200">
                <a:solidFill>
                  <a:srgbClr val="B3A787"/>
                </a:solidFill>
                <a:latin typeface="Arial"/>
                <a:ea typeface="Arial"/>
                <a:cs typeface="Arial"/>
                <a:sym typeface="Arial"/>
              </a:defRPr>
            </a:lvl2pPr>
            <a:lvl3pPr indent="0" lvl="2" marL="0" marR="0" algn="ctr">
              <a:spcBef>
                <a:spcPts val="0"/>
              </a:spcBef>
              <a:spcAft>
                <a:spcPts val="0"/>
              </a:spcAft>
              <a:buNone/>
              <a:defRPr sz="1200">
                <a:solidFill>
                  <a:srgbClr val="B3A787"/>
                </a:solidFill>
                <a:latin typeface="Arial"/>
                <a:ea typeface="Arial"/>
                <a:cs typeface="Arial"/>
                <a:sym typeface="Arial"/>
              </a:defRPr>
            </a:lvl3pPr>
            <a:lvl4pPr indent="0" lvl="3" marL="0" marR="0" algn="ctr">
              <a:spcBef>
                <a:spcPts val="0"/>
              </a:spcBef>
              <a:spcAft>
                <a:spcPts val="0"/>
              </a:spcAft>
              <a:buNone/>
              <a:defRPr sz="1200">
                <a:solidFill>
                  <a:srgbClr val="B3A787"/>
                </a:solidFill>
                <a:latin typeface="Arial"/>
                <a:ea typeface="Arial"/>
                <a:cs typeface="Arial"/>
                <a:sym typeface="Arial"/>
              </a:defRPr>
            </a:lvl4pPr>
            <a:lvl5pPr indent="0" lvl="4" marL="0" marR="0" algn="ctr">
              <a:spcBef>
                <a:spcPts val="0"/>
              </a:spcBef>
              <a:spcAft>
                <a:spcPts val="0"/>
              </a:spcAft>
              <a:buNone/>
              <a:defRPr sz="1200">
                <a:solidFill>
                  <a:srgbClr val="B3A787"/>
                </a:solidFill>
                <a:latin typeface="Arial"/>
                <a:ea typeface="Arial"/>
                <a:cs typeface="Arial"/>
                <a:sym typeface="Arial"/>
              </a:defRPr>
            </a:lvl5pPr>
            <a:lvl6pPr indent="0" lvl="5" marL="0" marR="0" algn="ctr">
              <a:spcBef>
                <a:spcPts val="0"/>
              </a:spcBef>
              <a:spcAft>
                <a:spcPts val="0"/>
              </a:spcAft>
              <a:buNone/>
              <a:defRPr sz="1200">
                <a:solidFill>
                  <a:srgbClr val="B3A787"/>
                </a:solidFill>
                <a:latin typeface="Arial"/>
                <a:ea typeface="Arial"/>
                <a:cs typeface="Arial"/>
                <a:sym typeface="Arial"/>
              </a:defRPr>
            </a:lvl6pPr>
            <a:lvl7pPr indent="0" lvl="6" marL="0" marR="0" algn="ctr">
              <a:spcBef>
                <a:spcPts val="0"/>
              </a:spcBef>
              <a:spcAft>
                <a:spcPts val="0"/>
              </a:spcAft>
              <a:buNone/>
              <a:defRPr sz="1200">
                <a:solidFill>
                  <a:srgbClr val="B3A787"/>
                </a:solidFill>
                <a:latin typeface="Arial"/>
                <a:ea typeface="Arial"/>
                <a:cs typeface="Arial"/>
                <a:sym typeface="Arial"/>
              </a:defRPr>
            </a:lvl7pPr>
            <a:lvl8pPr indent="0" lvl="7" marL="0" marR="0" algn="ctr">
              <a:spcBef>
                <a:spcPts val="0"/>
              </a:spcBef>
              <a:spcAft>
                <a:spcPts val="0"/>
              </a:spcAft>
              <a:buNone/>
              <a:defRPr sz="1200">
                <a:solidFill>
                  <a:srgbClr val="B3A787"/>
                </a:solidFill>
                <a:latin typeface="Arial"/>
                <a:ea typeface="Arial"/>
                <a:cs typeface="Arial"/>
                <a:sym typeface="Arial"/>
              </a:defRPr>
            </a:lvl8pPr>
            <a:lvl9pPr indent="0" lvl="8" marL="0" marR="0" algn="ctr">
              <a:spcBef>
                <a:spcPts val="0"/>
              </a:spcBef>
              <a:spcAft>
                <a:spcPts val="0"/>
              </a:spcAft>
              <a:buNone/>
              <a:defRPr sz="1200">
                <a:solidFill>
                  <a:srgbClr val="B3A78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lvl1pPr indent="-320040" lvl="0" marL="457200" algn="l">
              <a:spcBef>
                <a:spcPts val="600"/>
              </a:spcBef>
              <a:spcAft>
                <a:spcPts val="0"/>
              </a:spcAft>
              <a:buSzPts val="1440"/>
              <a:buChar char="⚫"/>
              <a:defRPr/>
            </a:lvl1pPr>
            <a:lvl2pPr indent="-342900" lvl="1" marL="914400" algn="l">
              <a:spcBef>
                <a:spcPts val="55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1" name="Google Shape;31;p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spcBef>
                <a:spcPts val="0"/>
              </a:spcBef>
              <a:spcAft>
                <a:spcPts val="0"/>
              </a:spcAft>
              <a:buNone/>
              <a:defRPr b="0" i="0" sz="1200" u="none" cap="none" strike="noStrike">
                <a:solidFill>
                  <a:srgbClr val="B3A787"/>
                </a:solidFill>
                <a:latin typeface="Arial"/>
                <a:ea typeface="Arial"/>
                <a:cs typeface="Arial"/>
                <a:sym typeface="Arial"/>
              </a:defRPr>
            </a:lvl1pPr>
            <a:lvl2pPr indent="0" lvl="1" marL="0" marR="0" algn="ctr">
              <a:spcBef>
                <a:spcPts val="0"/>
              </a:spcBef>
              <a:spcAft>
                <a:spcPts val="0"/>
              </a:spcAft>
              <a:buNone/>
              <a:defRPr b="0" i="0" sz="1200" u="none" cap="none" strike="noStrike">
                <a:solidFill>
                  <a:srgbClr val="B3A787"/>
                </a:solidFill>
                <a:latin typeface="Arial"/>
                <a:ea typeface="Arial"/>
                <a:cs typeface="Arial"/>
                <a:sym typeface="Arial"/>
              </a:defRPr>
            </a:lvl2pPr>
            <a:lvl3pPr indent="0" lvl="2" marL="0" marR="0" algn="ctr">
              <a:spcBef>
                <a:spcPts val="0"/>
              </a:spcBef>
              <a:spcAft>
                <a:spcPts val="0"/>
              </a:spcAft>
              <a:buNone/>
              <a:defRPr b="0" i="0" sz="1200" u="none" cap="none" strike="noStrike">
                <a:solidFill>
                  <a:srgbClr val="B3A787"/>
                </a:solidFill>
                <a:latin typeface="Arial"/>
                <a:ea typeface="Arial"/>
                <a:cs typeface="Arial"/>
                <a:sym typeface="Arial"/>
              </a:defRPr>
            </a:lvl3pPr>
            <a:lvl4pPr indent="0" lvl="3" marL="0" marR="0" algn="ctr">
              <a:spcBef>
                <a:spcPts val="0"/>
              </a:spcBef>
              <a:spcAft>
                <a:spcPts val="0"/>
              </a:spcAft>
              <a:buNone/>
              <a:defRPr b="0" i="0" sz="1200" u="none" cap="none" strike="noStrike">
                <a:solidFill>
                  <a:srgbClr val="B3A787"/>
                </a:solidFill>
                <a:latin typeface="Arial"/>
                <a:ea typeface="Arial"/>
                <a:cs typeface="Arial"/>
                <a:sym typeface="Arial"/>
              </a:defRPr>
            </a:lvl4pPr>
            <a:lvl5pPr indent="0" lvl="4" marL="0" marR="0" algn="ctr">
              <a:spcBef>
                <a:spcPts val="0"/>
              </a:spcBef>
              <a:spcAft>
                <a:spcPts val="0"/>
              </a:spcAft>
              <a:buNone/>
              <a:defRPr b="0" i="0" sz="1200" u="none" cap="none" strike="noStrike">
                <a:solidFill>
                  <a:srgbClr val="B3A787"/>
                </a:solidFill>
                <a:latin typeface="Arial"/>
                <a:ea typeface="Arial"/>
                <a:cs typeface="Arial"/>
                <a:sym typeface="Arial"/>
              </a:defRPr>
            </a:lvl5pPr>
            <a:lvl6pPr indent="0" lvl="5" marL="0" marR="0" algn="ctr">
              <a:spcBef>
                <a:spcPts val="0"/>
              </a:spcBef>
              <a:spcAft>
                <a:spcPts val="0"/>
              </a:spcAft>
              <a:buNone/>
              <a:defRPr b="0" i="0" sz="1200" u="none" cap="none" strike="noStrike">
                <a:solidFill>
                  <a:srgbClr val="B3A787"/>
                </a:solidFill>
                <a:latin typeface="Arial"/>
                <a:ea typeface="Arial"/>
                <a:cs typeface="Arial"/>
                <a:sym typeface="Arial"/>
              </a:defRPr>
            </a:lvl6pPr>
            <a:lvl7pPr indent="0" lvl="6" marL="0" marR="0" algn="ctr">
              <a:spcBef>
                <a:spcPts val="0"/>
              </a:spcBef>
              <a:spcAft>
                <a:spcPts val="0"/>
              </a:spcAft>
              <a:buNone/>
              <a:defRPr b="0" i="0" sz="1200" u="none" cap="none" strike="noStrike">
                <a:solidFill>
                  <a:srgbClr val="B3A787"/>
                </a:solidFill>
                <a:latin typeface="Arial"/>
                <a:ea typeface="Arial"/>
                <a:cs typeface="Arial"/>
                <a:sym typeface="Arial"/>
              </a:defRPr>
            </a:lvl7pPr>
            <a:lvl8pPr indent="0" lvl="7" marL="0" marR="0" algn="ctr">
              <a:spcBef>
                <a:spcPts val="0"/>
              </a:spcBef>
              <a:spcAft>
                <a:spcPts val="0"/>
              </a:spcAft>
              <a:buNone/>
              <a:defRPr b="0" i="0" sz="1200" u="none" cap="none" strike="noStrike">
                <a:solidFill>
                  <a:srgbClr val="B3A787"/>
                </a:solidFill>
                <a:latin typeface="Arial"/>
                <a:ea typeface="Arial"/>
                <a:cs typeface="Arial"/>
                <a:sym typeface="Arial"/>
              </a:defRPr>
            </a:lvl8pPr>
            <a:lvl9pPr indent="0" lvl="8" marL="0" marR="0" algn="ctr">
              <a:spcBef>
                <a:spcPts val="0"/>
              </a:spcBef>
              <a:spcAft>
                <a:spcPts val="0"/>
              </a:spcAft>
              <a:buNone/>
              <a:defRPr b="0" i="0" sz="1200" u="none" cap="none" strike="noStrike">
                <a:solidFill>
                  <a:srgbClr val="B3A78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showMasterSp="0" type="secHead">
  <p:cSld name="SECTION_HEADER">
    <p:spTree>
      <p:nvGrpSpPr>
        <p:cNvPr id="34" name="Shape 34"/>
        <p:cNvGrpSpPr/>
        <p:nvPr/>
      </p:nvGrpSpPr>
      <p:grpSpPr>
        <a:xfrm>
          <a:off x="0" y="0"/>
          <a:ext cx="0" cy="0"/>
          <a:chOff x="0" y="0"/>
          <a:chExt cx="0" cy="0"/>
        </a:xfrm>
      </p:grpSpPr>
      <p:sp>
        <p:nvSpPr>
          <p:cNvPr id="35" name="Google Shape;35;p4"/>
          <p:cNvSpPr/>
          <p:nvPr/>
        </p:nvSpPr>
        <p:spPr>
          <a:xfrm>
            <a:off x="2282825" y="0"/>
            <a:ext cx="6858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36" name="Google Shape;36;p4"/>
          <p:cNvSpPr/>
          <p:nvPr/>
        </p:nvSpPr>
        <p:spPr>
          <a:xfrm>
            <a:off x="2286000" y="0"/>
            <a:ext cx="76200" cy="6858000"/>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37" name="Google Shape;37;p4"/>
          <p:cNvSpPr/>
          <p:nvPr/>
        </p:nvSpPr>
        <p:spPr>
          <a:xfrm>
            <a:off x="2172321" y="2814656"/>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38" name="Google Shape;38;p4"/>
          <p:cNvSpPr/>
          <p:nvPr/>
        </p:nvSpPr>
        <p:spPr>
          <a:xfrm>
            <a:off x="2408238" y="2746375"/>
            <a:ext cx="63500" cy="63500"/>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39" name="Google Shape;39;p4"/>
          <p:cNvSpPr txBox="1"/>
          <p:nvPr>
            <p:ph type="title"/>
          </p:nvPr>
        </p:nvSpPr>
        <p:spPr>
          <a:xfrm>
            <a:off x="2578392" y="2600325"/>
            <a:ext cx="6400800" cy="2286000"/>
          </a:xfrm>
          <a:prstGeom prst="rect">
            <a:avLst/>
          </a:prstGeom>
          <a:noFill/>
          <a:ln>
            <a:noFill/>
          </a:ln>
        </p:spPr>
        <p:txBody>
          <a:bodyPr anchorCtr="0" anchor="t" bIns="45700" lIns="91425" spcFirstLastPara="1" rIns="91425" wrap="square" tIns="45700">
            <a:normAutofit/>
          </a:bodyPr>
          <a:lstStyle>
            <a:lvl1pPr lvl="0" algn="l">
              <a:lnSpc>
                <a:spcPct val="112500"/>
              </a:lnSpc>
              <a:spcBef>
                <a:spcPts val="0"/>
              </a:spcBef>
              <a:spcAft>
                <a:spcPts val="0"/>
              </a:spcAft>
              <a:buClr>
                <a:srgbClr val="572314"/>
              </a:buClr>
              <a:buSzPts val="4000"/>
              <a:buFont typeface="Gill Sans"/>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 type="body"/>
          </p:nvPr>
        </p:nvSpPr>
        <p:spPr>
          <a:xfrm>
            <a:off x="2578392" y="1066800"/>
            <a:ext cx="6400800" cy="1509712"/>
          </a:xfrm>
          <a:prstGeom prst="rect">
            <a:avLst/>
          </a:prstGeom>
          <a:noFill/>
          <a:ln>
            <a:noFill/>
          </a:ln>
        </p:spPr>
        <p:txBody>
          <a:bodyPr anchorCtr="0" anchor="b" bIns="45700" lIns="91425" spcFirstLastPara="1" rIns="91425" wrap="square" tIns="45700">
            <a:noAutofit/>
          </a:bodyPr>
          <a:lstStyle>
            <a:lvl1pPr indent="-228600" lvl="0" marL="457200" algn="l">
              <a:lnSpc>
                <a:spcPct val="115000"/>
              </a:lnSpc>
              <a:spcBef>
                <a:spcPts val="0"/>
              </a:spcBef>
              <a:spcAft>
                <a:spcPts val="0"/>
              </a:spcAft>
              <a:buSzPts val="1600"/>
              <a:buNone/>
              <a:defRPr sz="2000">
                <a:solidFill>
                  <a:srgbClr val="341108"/>
                </a:solidFill>
              </a:defRPr>
            </a:lvl1pPr>
            <a:lvl2pPr indent="-228600" lvl="1" marL="914400" algn="l">
              <a:spcBef>
                <a:spcPts val="55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SzPts val="1400"/>
              <a:buNone/>
              <a:defRPr sz="1400">
                <a:solidFill>
                  <a:srgbClr val="888888"/>
                </a:solidFill>
              </a:defRPr>
            </a:lvl4pPr>
            <a:lvl5pPr indent="-228600" lvl="4" marL="2286000" algn="l">
              <a:spcBef>
                <a:spcPts val="280"/>
              </a:spcBef>
              <a:spcAft>
                <a:spcPts val="0"/>
              </a:spcAft>
              <a:buSzPts val="1400"/>
              <a:buNone/>
              <a:defRPr sz="1400">
                <a:solidFill>
                  <a:srgbClr val="888888"/>
                </a:solidFill>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1" name="Google Shape;41;p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spcBef>
                <a:spcPts val="0"/>
              </a:spcBef>
              <a:spcAft>
                <a:spcPts val="0"/>
              </a:spcAft>
              <a:buNone/>
              <a:defRPr sz="1200">
                <a:solidFill>
                  <a:srgbClr val="B3A787"/>
                </a:solidFill>
                <a:latin typeface="Arial"/>
                <a:ea typeface="Arial"/>
                <a:cs typeface="Arial"/>
                <a:sym typeface="Arial"/>
              </a:defRPr>
            </a:lvl1pPr>
            <a:lvl2pPr indent="0" lvl="1" marL="0" marR="0" algn="ctr">
              <a:spcBef>
                <a:spcPts val="0"/>
              </a:spcBef>
              <a:spcAft>
                <a:spcPts val="0"/>
              </a:spcAft>
              <a:buNone/>
              <a:defRPr sz="1200">
                <a:solidFill>
                  <a:srgbClr val="B3A787"/>
                </a:solidFill>
                <a:latin typeface="Arial"/>
                <a:ea typeface="Arial"/>
                <a:cs typeface="Arial"/>
                <a:sym typeface="Arial"/>
              </a:defRPr>
            </a:lvl2pPr>
            <a:lvl3pPr indent="0" lvl="2" marL="0" marR="0" algn="ctr">
              <a:spcBef>
                <a:spcPts val="0"/>
              </a:spcBef>
              <a:spcAft>
                <a:spcPts val="0"/>
              </a:spcAft>
              <a:buNone/>
              <a:defRPr sz="1200">
                <a:solidFill>
                  <a:srgbClr val="B3A787"/>
                </a:solidFill>
                <a:latin typeface="Arial"/>
                <a:ea typeface="Arial"/>
                <a:cs typeface="Arial"/>
                <a:sym typeface="Arial"/>
              </a:defRPr>
            </a:lvl3pPr>
            <a:lvl4pPr indent="0" lvl="3" marL="0" marR="0" algn="ctr">
              <a:spcBef>
                <a:spcPts val="0"/>
              </a:spcBef>
              <a:spcAft>
                <a:spcPts val="0"/>
              </a:spcAft>
              <a:buNone/>
              <a:defRPr sz="1200">
                <a:solidFill>
                  <a:srgbClr val="B3A787"/>
                </a:solidFill>
                <a:latin typeface="Arial"/>
                <a:ea typeface="Arial"/>
                <a:cs typeface="Arial"/>
                <a:sym typeface="Arial"/>
              </a:defRPr>
            </a:lvl4pPr>
            <a:lvl5pPr indent="0" lvl="4" marL="0" marR="0" algn="ctr">
              <a:spcBef>
                <a:spcPts val="0"/>
              </a:spcBef>
              <a:spcAft>
                <a:spcPts val="0"/>
              </a:spcAft>
              <a:buNone/>
              <a:defRPr sz="1200">
                <a:solidFill>
                  <a:srgbClr val="B3A787"/>
                </a:solidFill>
                <a:latin typeface="Arial"/>
                <a:ea typeface="Arial"/>
                <a:cs typeface="Arial"/>
                <a:sym typeface="Arial"/>
              </a:defRPr>
            </a:lvl5pPr>
            <a:lvl6pPr indent="0" lvl="5" marL="0" marR="0" algn="ctr">
              <a:spcBef>
                <a:spcPts val="0"/>
              </a:spcBef>
              <a:spcAft>
                <a:spcPts val="0"/>
              </a:spcAft>
              <a:buNone/>
              <a:defRPr sz="1200">
                <a:solidFill>
                  <a:srgbClr val="B3A787"/>
                </a:solidFill>
                <a:latin typeface="Arial"/>
                <a:ea typeface="Arial"/>
                <a:cs typeface="Arial"/>
                <a:sym typeface="Arial"/>
              </a:defRPr>
            </a:lvl6pPr>
            <a:lvl7pPr indent="0" lvl="6" marL="0" marR="0" algn="ctr">
              <a:spcBef>
                <a:spcPts val="0"/>
              </a:spcBef>
              <a:spcAft>
                <a:spcPts val="0"/>
              </a:spcAft>
              <a:buNone/>
              <a:defRPr sz="1200">
                <a:solidFill>
                  <a:srgbClr val="B3A787"/>
                </a:solidFill>
                <a:latin typeface="Arial"/>
                <a:ea typeface="Arial"/>
                <a:cs typeface="Arial"/>
                <a:sym typeface="Arial"/>
              </a:defRPr>
            </a:lvl7pPr>
            <a:lvl8pPr indent="0" lvl="7" marL="0" marR="0" algn="ctr">
              <a:spcBef>
                <a:spcPts val="0"/>
              </a:spcBef>
              <a:spcAft>
                <a:spcPts val="0"/>
              </a:spcAft>
              <a:buNone/>
              <a:defRPr sz="1200">
                <a:solidFill>
                  <a:srgbClr val="B3A787"/>
                </a:solidFill>
                <a:latin typeface="Arial"/>
                <a:ea typeface="Arial"/>
                <a:cs typeface="Arial"/>
                <a:sym typeface="Arial"/>
              </a:defRPr>
            </a:lvl8pPr>
            <a:lvl9pPr indent="0" lvl="8" marL="0" marR="0" algn="ctr">
              <a:spcBef>
                <a:spcPts val="0"/>
              </a:spcBef>
              <a:spcAft>
                <a:spcPts val="0"/>
              </a:spcAft>
              <a:buNone/>
              <a:defRPr sz="1200">
                <a:solidFill>
                  <a:srgbClr val="B3A78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44" name="Shape 44"/>
        <p:cNvGrpSpPr/>
        <p:nvPr/>
      </p:nvGrpSpPr>
      <p:grpSpPr>
        <a:xfrm>
          <a:off x="0" y="0"/>
          <a:ext cx="0" cy="0"/>
          <a:chOff x="0" y="0"/>
          <a:chExt cx="0" cy="0"/>
        </a:xfrm>
      </p:grpSpPr>
      <p:sp>
        <p:nvSpPr>
          <p:cNvPr id="45" name="Google Shape;45;p5"/>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 type="body"/>
          </p:nvPr>
        </p:nvSpPr>
        <p:spPr>
          <a:xfrm>
            <a:off x="1435608" y="1524000"/>
            <a:ext cx="3657600" cy="4663440"/>
          </a:xfrm>
          <a:prstGeom prst="rect">
            <a:avLst/>
          </a:prstGeom>
          <a:noFill/>
          <a:ln>
            <a:noFill/>
          </a:ln>
        </p:spPr>
        <p:txBody>
          <a:bodyPr anchorCtr="0" anchor="t" bIns="45700" lIns="91425" spcFirstLastPara="1" rIns="91425" wrap="square" tIns="45700">
            <a:noAutofit/>
          </a:bodyPr>
          <a:lstStyle>
            <a:lvl1pPr indent="-370840" lvl="0" marL="457200" algn="l">
              <a:spcBef>
                <a:spcPts val="600"/>
              </a:spcBef>
              <a:spcAft>
                <a:spcPts val="0"/>
              </a:spcAft>
              <a:buSzPts val="2240"/>
              <a:buChar char="⚫"/>
              <a:defRPr sz="2800"/>
            </a:lvl1pPr>
            <a:lvl2pPr indent="-381000" lvl="1" marL="914400" algn="l">
              <a:spcBef>
                <a:spcPts val="55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7" name="Google Shape;47;p5"/>
          <p:cNvSpPr txBox="1"/>
          <p:nvPr>
            <p:ph idx="2" type="body"/>
          </p:nvPr>
        </p:nvSpPr>
        <p:spPr>
          <a:xfrm>
            <a:off x="5276088" y="1524000"/>
            <a:ext cx="3657600" cy="4663440"/>
          </a:xfrm>
          <a:prstGeom prst="rect">
            <a:avLst/>
          </a:prstGeom>
          <a:noFill/>
          <a:ln>
            <a:noFill/>
          </a:ln>
        </p:spPr>
        <p:txBody>
          <a:bodyPr anchorCtr="0" anchor="t" bIns="45700" lIns="91425" spcFirstLastPara="1" rIns="91425" wrap="square" tIns="45700">
            <a:noAutofit/>
          </a:bodyPr>
          <a:lstStyle>
            <a:lvl1pPr indent="-370840" lvl="0" marL="457200" algn="l">
              <a:spcBef>
                <a:spcPts val="600"/>
              </a:spcBef>
              <a:spcAft>
                <a:spcPts val="0"/>
              </a:spcAft>
              <a:buSzPts val="2240"/>
              <a:buChar char="⚫"/>
              <a:defRPr sz="2800"/>
            </a:lvl1pPr>
            <a:lvl2pPr indent="-381000" lvl="1" marL="914400" algn="l">
              <a:spcBef>
                <a:spcPts val="55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8" name="Google Shape;48;p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spcBef>
                <a:spcPts val="0"/>
              </a:spcBef>
              <a:spcAft>
                <a:spcPts val="0"/>
              </a:spcAft>
              <a:buNone/>
              <a:defRPr sz="1200">
                <a:solidFill>
                  <a:srgbClr val="B3A787"/>
                </a:solidFill>
                <a:latin typeface="Arial"/>
                <a:ea typeface="Arial"/>
                <a:cs typeface="Arial"/>
                <a:sym typeface="Arial"/>
              </a:defRPr>
            </a:lvl1pPr>
            <a:lvl2pPr indent="0" lvl="1" marL="0" marR="0" algn="ctr">
              <a:spcBef>
                <a:spcPts val="0"/>
              </a:spcBef>
              <a:spcAft>
                <a:spcPts val="0"/>
              </a:spcAft>
              <a:buNone/>
              <a:defRPr sz="1200">
                <a:solidFill>
                  <a:srgbClr val="B3A787"/>
                </a:solidFill>
                <a:latin typeface="Arial"/>
                <a:ea typeface="Arial"/>
                <a:cs typeface="Arial"/>
                <a:sym typeface="Arial"/>
              </a:defRPr>
            </a:lvl2pPr>
            <a:lvl3pPr indent="0" lvl="2" marL="0" marR="0" algn="ctr">
              <a:spcBef>
                <a:spcPts val="0"/>
              </a:spcBef>
              <a:spcAft>
                <a:spcPts val="0"/>
              </a:spcAft>
              <a:buNone/>
              <a:defRPr sz="1200">
                <a:solidFill>
                  <a:srgbClr val="B3A787"/>
                </a:solidFill>
                <a:latin typeface="Arial"/>
                <a:ea typeface="Arial"/>
                <a:cs typeface="Arial"/>
                <a:sym typeface="Arial"/>
              </a:defRPr>
            </a:lvl3pPr>
            <a:lvl4pPr indent="0" lvl="3" marL="0" marR="0" algn="ctr">
              <a:spcBef>
                <a:spcPts val="0"/>
              </a:spcBef>
              <a:spcAft>
                <a:spcPts val="0"/>
              </a:spcAft>
              <a:buNone/>
              <a:defRPr sz="1200">
                <a:solidFill>
                  <a:srgbClr val="B3A787"/>
                </a:solidFill>
                <a:latin typeface="Arial"/>
                <a:ea typeface="Arial"/>
                <a:cs typeface="Arial"/>
                <a:sym typeface="Arial"/>
              </a:defRPr>
            </a:lvl4pPr>
            <a:lvl5pPr indent="0" lvl="4" marL="0" marR="0" algn="ctr">
              <a:spcBef>
                <a:spcPts val="0"/>
              </a:spcBef>
              <a:spcAft>
                <a:spcPts val="0"/>
              </a:spcAft>
              <a:buNone/>
              <a:defRPr sz="1200">
                <a:solidFill>
                  <a:srgbClr val="B3A787"/>
                </a:solidFill>
                <a:latin typeface="Arial"/>
                <a:ea typeface="Arial"/>
                <a:cs typeface="Arial"/>
                <a:sym typeface="Arial"/>
              </a:defRPr>
            </a:lvl5pPr>
            <a:lvl6pPr indent="0" lvl="5" marL="0" marR="0" algn="ctr">
              <a:spcBef>
                <a:spcPts val="0"/>
              </a:spcBef>
              <a:spcAft>
                <a:spcPts val="0"/>
              </a:spcAft>
              <a:buNone/>
              <a:defRPr sz="1200">
                <a:solidFill>
                  <a:srgbClr val="B3A787"/>
                </a:solidFill>
                <a:latin typeface="Arial"/>
                <a:ea typeface="Arial"/>
                <a:cs typeface="Arial"/>
                <a:sym typeface="Arial"/>
              </a:defRPr>
            </a:lvl6pPr>
            <a:lvl7pPr indent="0" lvl="6" marL="0" marR="0" algn="ctr">
              <a:spcBef>
                <a:spcPts val="0"/>
              </a:spcBef>
              <a:spcAft>
                <a:spcPts val="0"/>
              </a:spcAft>
              <a:buNone/>
              <a:defRPr sz="1200">
                <a:solidFill>
                  <a:srgbClr val="B3A787"/>
                </a:solidFill>
                <a:latin typeface="Arial"/>
                <a:ea typeface="Arial"/>
                <a:cs typeface="Arial"/>
                <a:sym typeface="Arial"/>
              </a:defRPr>
            </a:lvl7pPr>
            <a:lvl8pPr indent="0" lvl="7" marL="0" marR="0" algn="ctr">
              <a:spcBef>
                <a:spcPts val="0"/>
              </a:spcBef>
              <a:spcAft>
                <a:spcPts val="0"/>
              </a:spcAft>
              <a:buNone/>
              <a:defRPr sz="1200">
                <a:solidFill>
                  <a:srgbClr val="B3A787"/>
                </a:solidFill>
                <a:latin typeface="Arial"/>
                <a:ea typeface="Arial"/>
                <a:cs typeface="Arial"/>
                <a:sym typeface="Arial"/>
              </a:defRPr>
            </a:lvl8pPr>
            <a:lvl9pPr indent="0" lvl="8" marL="0" marR="0" algn="ctr">
              <a:spcBef>
                <a:spcPts val="0"/>
              </a:spcBef>
              <a:spcAft>
                <a:spcPts val="0"/>
              </a:spcAft>
              <a:buNone/>
              <a:defRPr sz="1200">
                <a:solidFill>
                  <a:srgbClr val="B3A78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showMasterSp="0" type="twoTxTwoObj">
  <p:cSld name="TWO_OBJECTS_WITH_TEXT">
    <p:spTree>
      <p:nvGrpSpPr>
        <p:cNvPr id="51" name="Shape 51"/>
        <p:cNvGrpSpPr/>
        <p:nvPr/>
      </p:nvGrpSpPr>
      <p:grpSpPr>
        <a:xfrm>
          <a:off x="0" y="0"/>
          <a:ext cx="0" cy="0"/>
          <a:chOff x="0" y="0"/>
          <a:chExt cx="0" cy="0"/>
        </a:xfrm>
      </p:grpSpPr>
      <p:sp>
        <p:nvSpPr>
          <p:cNvPr id="52" name="Google Shape;52;p6"/>
          <p:cNvSpPr txBox="1"/>
          <p:nvPr>
            <p:ph type="title"/>
          </p:nvPr>
        </p:nvSpPr>
        <p:spPr>
          <a:xfrm>
            <a:off x="457200" y="5160336"/>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b="1" sz="45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 type="body"/>
          </p:nvPr>
        </p:nvSpPr>
        <p:spPr>
          <a:xfrm>
            <a:off x="45720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spcBef>
                <a:spcPts val="55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4" name="Google Shape;54;p6"/>
          <p:cNvSpPr txBox="1"/>
          <p:nvPr>
            <p:ph idx="2" type="body"/>
          </p:nvPr>
        </p:nvSpPr>
        <p:spPr>
          <a:xfrm>
            <a:off x="466344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spcBef>
                <a:spcPts val="55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5" name="Google Shape;55;p6"/>
          <p:cNvSpPr txBox="1"/>
          <p:nvPr>
            <p:ph idx="3" type="body"/>
          </p:nvPr>
        </p:nvSpPr>
        <p:spPr>
          <a:xfrm>
            <a:off x="45720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6" name="Google Shape;56;p6"/>
          <p:cNvSpPr txBox="1"/>
          <p:nvPr>
            <p:ph idx="4" type="body"/>
          </p:nvPr>
        </p:nvSpPr>
        <p:spPr>
          <a:xfrm>
            <a:off x="466344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7" name="Google Shape;57;p6"/>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spcBef>
                <a:spcPts val="0"/>
              </a:spcBef>
              <a:spcAft>
                <a:spcPts val="0"/>
              </a:spcAft>
              <a:buNone/>
              <a:defRPr sz="1200">
                <a:solidFill>
                  <a:srgbClr val="B3A787"/>
                </a:solidFill>
                <a:latin typeface="Arial"/>
                <a:ea typeface="Arial"/>
                <a:cs typeface="Arial"/>
                <a:sym typeface="Arial"/>
              </a:defRPr>
            </a:lvl1pPr>
            <a:lvl2pPr indent="0" lvl="1" marL="0" marR="0" algn="ctr">
              <a:spcBef>
                <a:spcPts val="0"/>
              </a:spcBef>
              <a:spcAft>
                <a:spcPts val="0"/>
              </a:spcAft>
              <a:buNone/>
              <a:defRPr sz="1200">
                <a:solidFill>
                  <a:srgbClr val="B3A787"/>
                </a:solidFill>
                <a:latin typeface="Arial"/>
                <a:ea typeface="Arial"/>
                <a:cs typeface="Arial"/>
                <a:sym typeface="Arial"/>
              </a:defRPr>
            </a:lvl2pPr>
            <a:lvl3pPr indent="0" lvl="2" marL="0" marR="0" algn="ctr">
              <a:spcBef>
                <a:spcPts val="0"/>
              </a:spcBef>
              <a:spcAft>
                <a:spcPts val="0"/>
              </a:spcAft>
              <a:buNone/>
              <a:defRPr sz="1200">
                <a:solidFill>
                  <a:srgbClr val="B3A787"/>
                </a:solidFill>
                <a:latin typeface="Arial"/>
                <a:ea typeface="Arial"/>
                <a:cs typeface="Arial"/>
                <a:sym typeface="Arial"/>
              </a:defRPr>
            </a:lvl3pPr>
            <a:lvl4pPr indent="0" lvl="3" marL="0" marR="0" algn="ctr">
              <a:spcBef>
                <a:spcPts val="0"/>
              </a:spcBef>
              <a:spcAft>
                <a:spcPts val="0"/>
              </a:spcAft>
              <a:buNone/>
              <a:defRPr sz="1200">
                <a:solidFill>
                  <a:srgbClr val="B3A787"/>
                </a:solidFill>
                <a:latin typeface="Arial"/>
                <a:ea typeface="Arial"/>
                <a:cs typeface="Arial"/>
                <a:sym typeface="Arial"/>
              </a:defRPr>
            </a:lvl4pPr>
            <a:lvl5pPr indent="0" lvl="4" marL="0" marR="0" algn="ctr">
              <a:spcBef>
                <a:spcPts val="0"/>
              </a:spcBef>
              <a:spcAft>
                <a:spcPts val="0"/>
              </a:spcAft>
              <a:buNone/>
              <a:defRPr sz="1200">
                <a:solidFill>
                  <a:srgbClr val="B3A787"/>
                </a:solidFill>
                <a:latin typeface="Arial"/>
                <a:ea typeface="Arial"/>
                <a:cs typeface="Arial"/>
                <a:sym typeface="Arial"/>
              </a:defRPr>
            </a:lvl5pPr>
            <a:lvl6pPr indent="0" lvl="5" marL="0" marR="0" algn="ctr">
              <a:spcBef>
                <a:spcPts val="0"/>
              </a:spcBef>
              <a:spcAft>
                <a:spcPts val="0"/>
              </a:spcAft>
              <a:buNone/>
              <a:defRPr sz="1200">
                <a:solidFill>
                  <a:srgbClr val="B3A787"/>
                </a:solidFill>
                <a:latin typeface="Arial"/>
                <a:ea typeface="Arial"/>
                <a:cs typeface="Arial"/>
                <a:sym typeface="Arial"/>
              </a:defRPr>
            </a:lvl6pPr>
            <a:lvl7pPr indent="0" lvl="6" marL="0" marR="0" algn="ctr">
              <a:spcBef>
                <a:spcPts val="0"/>
              </a:spcBef>
              <a:spcAft>
                <a:spcPts val="0"/>
              </a:spcAft>
              <a:buNone/>
              <a:defRPr sz="1200">
                <a:solidFill>
                  <a:srgbClr val="B3A787"/>
                </a:solidFill>
                <a:latin typeface="Arial"/>
                <a:ea typeface="Arial"/>
                <a:cs typeface="Arial"/>
                <a:sym typeface="Arial"/>
              </a:defRPr>
            </a:lvl7pPr>
            <a:lvl8pPr indent="0" lvl="7" marL="0" marR="0" algn="ctr">
              <a:spcBef>
                <a:spcPts val="0"/>
              </a:spcBef>
              <a:spcAft>
                <a:spcPts val="0"/>
              </a:spcAft>
              <a:buNone/>
              <a:defRPr sz="1200">
                <a:solidFill>
                  <a:srgbClr val="B3A787"/>
                </a:solidFill>
                <a:latin typeface="Arial"/>
                <a:ea typeface="Arial"/>
                <a:cs typeface="Arial"/>
                <a:sym typeface="Arial"/>
              </a:defRPr>
            </a:lvl8pPr>
            <a:lvl9pPr indent="0" lvl="8" marL="0" marR="0" algn="ctr">
              <a:spcBef>
                <a:spcPts val="0"/>
              </a:spcBef>
              <a:spcAft>
                <a:spcPts val="0"/>
              </a:spcAft>
              <a:buNone/>
              <a:defRPr sz="1200">
                <a:solidFill>
                  <a:srgbClr val="B3A78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60" name="Shape 60"/>
        <p:cNvGrpSpPr/>
        <p:nvPr/>
      </p:nvGrpSpPr>
      <p:grpSpPr>
        <a:xfrm>
          <a:off x="0" y="0"/>
          <a:ext cx="0" cy="0"/>
          <a:chOff x="0" y="0"/>
          <a:chExt cx="0" cy="0"/>
        </a:xfrm>
      </p:grpSpPr>
      <p:sp>
        <p:nvSpPr>
          <p:cNvPr id="61" name="Google Shape;61;p7"/>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spcBef>
                <a:spcPts val="0"/>
              </a:spcBef>
              <a:spcAft>
                <a:spcPts val="0"/>
              </a:spcAft>
              <a:buNone/>
              <a:defRPr sz="1200">
                <a:solidFill>
                  <a:srgbClr val="B3A787"/>
                </a:solidFill>
                <a:latin typeface="Arial"/>
                <a:ea typeface="Arial"/>
                <a:cs typeface="Arial"/>
                <a:sym typeface="Arial"/>
              </a:defRPr>
            </a:lvl1pPr>
            <a:lvl2pPr indent="0" lvl="1" marL="0" marR="0" algn="ctr">
              <a:spcBef>
                <a:spcPts val="0"/>
              </a:spcBef>
              <a:spcAft>
                <a:spcPts val="0"/>
              </a:spcAft>
              <a:buNone/>
              <a:defRPr sz="1200">
                <a:solidFill>
                  <a:srgbClr val="B3A787"/>
                </a:solidFill>
                <a:latin typeface="Arial"/>
                <a:ea typeface="Arial"/>
                <a:cs typeface="Arial"/>
                <a:sym typeface="Arial"/>
              </a:defRPr>
            </a:lvl2pPr>
            <a:lvl3pPr indent="0" lvl="2" marL="0" marR="0" algn="ctr">
              <a:spcBef>
                <a:spcPts val="0"/>
              </a:spcBef>
              <a:spcAft>
                <a:spcPts val="0"/>
              </a:spcAft>
              <a:buNone/>
              <a:defRPr sz="1200">
                <a:solidFill>
                  <a:srgbClr val="B3A787"/>
                </a:solidFill>
                <a:latin typeface="Arial"/>
                <a:ea typeface="Arial"/>
                <a:cs typeface="Arial"/>
                <a:sym typeface="Arial"/>
              </a:defRPr>
            </a:lvl3pPr>
            <a:lvl4pPr indent="0" lvl="3" marL="0" marR="0" algn="ctr">
              <a:spcBef>
                <a:spcPts val="0"/>
              </a:spcBef>
              <a:spcAft>
                <a:spcPts val="0"/>
              </a:spcAft>
              <a:buNone/>
              <a:defRPr sz="1200">
                <a:solidFill>
                  <a:srgbClr val="B3A787"/>
                </a:solidFill>
                <a:latin typeface="Arial"/>
                <a:ea typeface="Arial"/>
                <a:cs typeface="Arial"/>
                <a:sym typeface="Arial"/>
              </a:defRPr>
            </a:lvl4pPr>
            <a:lvl5pPr indent="0" lvl="4" marL="0" marR="0" algn="ctr">
              <a:spcBef>
                <a:spcPts val="0"/>
              </a:spcBef>
              <a:spcAft>
                <a:spcPts val="0"/>
              </a:spcAft>
              <a:buNone/>
              <a:defRPr sz="1200">
                <a:solidFill>
                  <a:srgbClr val="B3A787"/>
                </a:solidFill>
                <a:latin typeface="Arial"/>
                <a:ea typeface="Arial"/>
                <a:cs typeface="Arial"/>
                <a:sym typeface="Arial"/>
              </a:defRPr>
            </a:lvl5pPr>
            <a:lvl6pPr indent="0" lvl="5" marL="0" marR="0" algn="ctr">
              <a:spcBef>
                <a:spcPts val="0"/>
              </a:spcBef>
              <a:spcAft>
                <a:spcPts val="0"/>
              </a:spcAft>
              <a:buNone/>
              <a:defRPr sz="1200">
                <a:solidFill>
                  <a:srgbClr val="B3A787"/>
                </a:solidFill>
                <a:latin typeface="Arial"/>
                <a:ea typeface="Arial"/>
                <a:cs typeface="Arial"/>
                <a:sym typeface="Arial"/>
              </a:defRPr>
            </a:lvl6pPr>
            <a:lvl7pPr indent="0" lvl="6" marL="0" marR="0" algn="ctr">
              <a:spcBef>
                <a:spcPts val="0"/>
              </a:spcBef>
              <a:spcAft>
                <a:spcPts val="0"/>
              </a:spcAft>
              <a:buNone/>
              <a:defRPr sz="1200">
                <a:solidFill>
                  <a:srgbClr val="B3A787"/>
                </a:solidFill>
                <a:latin typeface="Arial"/>
                <a:ea typeface="Arial"/>
                <a:cs typeface="Arial"/>
                <a:sym typeface="Arial"/>
              </a:defRPr>
            </a:lvl7pPr>
            <a:lvl8pPr indent="0" lvl="7" marL="0" marR="0" algn="ctr">
              <a:spcBef>
                <a:spcPts val="0"/>
              </a:spcBef>
              <a:spcAft>
                <a:spcPts val="0"/>
              </a:spcAft>
              <a:buNone/>
              <a:defRPr sz="1200">
                <a:solidFill>
                  <a:srgbClr val="B3A787"/>
                </a:solidFill>
                <a:latin typeface="Arial"/>
                <a:ea typeface="Arial"/>
                <a:cs typeface="Arial"/>
                <a:sym typeface="Arial"/>
              </a:defRPr>
            </a:lvl8pPr>
            <a:lvl9pPr indent="0" lvl="8" marL="0" marR="0" algn="ctr">
              <a:spcBef>
                <a:spcPts val="0"/>
              </a:spcBef>
              <a:spcAft>
                <a:spcPts val="0"/>
              </a:spcAft>
              <a:buNone/>
              <a:defRPr sz="1200">
                <a:solidFill>
                  <a:srgbClr val="B3A78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showMasterSp="0" type="blank">
  <p:cSld name="BLANK">
    <p:spTree>
      <p:nvGrpSpPr>
        <p:cNvPr id="65" name="Shape 65"/>
        <p:cNvGrpSpPr/>
        <p:nvPr/>
      </p:nvGrpSpPr>
      <p:grpSpPr>
        <a:xfrm>
          <a:off x="0" y="0"/>
          <a:ext cx="0" cy="0"/>
          <a:chOff x="0" y="0"/>
          <a:chExt cx="0" cy="0"/>
        </a:xfrm>
      </p:grpSpPr>
      <p:sp>
        <p:nvSpPr>
          <p:cNvPr id="66" name="Google Shape;66;p8"/>
          <p:cNvSpPr/>
          <p:nvPr/>
        </p:nvSpPr>
        <p:spPr>
          <a:xfrm>
            <a:off x="1014413" y="0"/>
            <a:ext cx="8129587"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67" name="Google Shape;67;p8"/>
          <p:cNvSpPr/>
          <p:nvPr/>
        </p:nvSpPr>
        <p:spPr>
          <a:xfrm>
            <a:off x="1014413" y="0"/>
            <a:ext cx="73025" cy="6858000"/>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68" name="Google Shape;68;p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spcBef>
                <a:spcPts val="0"/>
              </a:spcBef>
              <a:spcAft>
                <a:spcPts val="0"/>
              </a:spcAft>
              <a:buNone/>
              <a:defRPr sz="1200">
                <a:solidFill>
                  <a:srgbClr val="B3A787"/>
                </a:solidFill>
                <a:latin typeface="Arial"/>
                <a:ea typeface="Arial"/>
                <a:cs typeface="Arial"/>
                <a:sym typeface="Arial"/>
              </a:defRPr>
            </a:lvl1pPr>
            <a:lvl2pPr indent="0" lvl="1" marL="0" marR="0" algn="ctr">
              <a:spcBef>
                <a:spcPts val="0"/>
              </a:spcBef>
              <a:spcAft>
                <a:spcPts val="0"/>
              </a:spcAft>
              <a:buNone/>
              <a:defRPr sz="1200">
                <a:solidFill>
                  <a:srgbClr val="B3A787"/>
                </a:solidFill>
                <a:latin typeface="Arial"/>
                <a:ea typeface="Arial"/>
                <a:cs typeface="Arial"/>
                <a:sym typeface="Arial"/>
              </a:defRPr>
            </a:lvl2pPr>
            <a:lvl3pPr indent="0" lvl="2" marL="0" marR="0" algn="ctr">
              <a:spcBef>
                <a:spcPts val="0"/>
              </a:spcBef>
              <a:spcAft>
                <a:spcPts val="0"/>
              </a:spcAft>
              <a:buNone/>
              <a:defRPr sz="1200">
                <a:solidFill>
                  <a:srgbClr val="B3A787"/>
                </a:solidFill>
                <a:latin typeface="Arial"/>
                <a:ea typeface="Arial"/>
                <a:cs typeface="Arial"/>
                <a:sym typeface="Arial"/>
              </a:defRPr>
            </a:lvl3pPr>
            <a:lvl4pPr indent="0" lvl="3" marL="0" marR="0" algn="ctr">
              <a:spcBef>
                <a:spcPts val="0"/>
              </a:spcBef>
              <a:spcAft>
                <a:spcPts val="0"/>
              </a:spcAft>
              <a:buNone/>
              <a:defRPr sz="1200">
                <a:solidFill>
                  <a:srgbClr val="B3A787"/>
                </a:solidFill>
                <a:latin typeface="Arial"/>
                <a:ea typeface="Arial"/>
                <a:cs typeface="Arial"/>
                <a:sym typeface="Arial"/>
              </a:defRPr>
            </a:lvl4pPr>
            <a:lvl5pPr indent="0" lvl="4" marL="0" marR="0" algn="ctr">
              <a:spcBef>
                <a:spcPts val="0"/>
              </a:spcBef>
              <a:spcAft>
                <a:spcPts val="0"/>
              </a:spcAft>
              <a:buNone/>
              <a:defRPr sz="1200">
                <a:solidFill>
                  <a:srgbClr val="B3A787"/>
                </a:solidFill>
                <a:latin typeface="Arial"/>
                <a:ea typeface="Arial"/>
                <a:cs typeface="Arial"/>
                <a:sym typeface="Arial"/>
              </a:defRPr>
            </a:lvl5pPr>
            <a:lvl6pPr indent="0" lvl="5" marL="0" marR="0" algn="ctr">
              <a:spcBef>
                <a:spcPts val="0"/>
              </a:spcBef>
              <a:spcAft>
                <a:spcPts val="0"/>
              </a:spcAft>
              <a:buNone/>
              <a:defRPr sz="1200">
                <a:solidFill>
                  <a:srgbClr val="B3A787"/>
                </a:solidFill>
                <a:latin typeface="Arial"/>
                <a:ea typeface="Arial"/>
                <a:cs typeface="Arial"/>
                <a:sym typeface="Arial"/>
              </a:defRPr>
            </a:lvl6pPr>
            <a:lvl7pPr indent="0" lvl="6" marL="0" marR="0" algn="ctr">
              <a:spcBef>
                <a:spcPts val="0"/>
              </a:spcBef>
              <a:spcAft>
                <a:spcPts val="0"/>
              </a:spcAft>
              <a:buNone/>
              <a:defRPr sz="1200">
                <a:solidFill>
                  <a:srgbClr val="B3A787"/>
                </a:solidFill>
                <a:latin typeface="Arial"/>
                <a:ea typeface="Arial"/>
                <a:cs typeface="Arial"/>
                <a:sym typeface="Arial"/>
              </a:defRPr>
            </a:lvl7pPr>
            <a:lvl8pPr indent="0" lvl="7" marL="0" marR="0" algn="ctr">
              <a:spcBef>
                <a:spcPts val="0"/>
              </a:spcBef>
              <a:spcAft>
                <a:spcPts val="0"/>
              </a:spcAft>
              <a:buNone/>
              <a:defRPr sz="1200">
                <a:solidFill>
                  <a:srgbClr val="B3A787"/>
                </a:solidFill>
                <a:latin typeface="Arial"/>
                <a:ea typeface="Arial"/>
                <a:cs typeface="Arial"/>
                <a:sym typeface="Arial"/>
              </a:defRPr>
            </a:lvl8pPr>
            <a:lvl9pPr indent="0" lvl="8" marL="0" marR="0" algn="ctr">
              <a:spcBef>
                <a:spcPts val="0"/>
              </a:spcBef>
              <a:spcAft>
                <a:spcPts val="0"/>
              </a:spcAft>
              <a:buNone/>
              <a:defRPr sz="1200">
                <a:solidFill>
                  <a:srgbClr val="B3A78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showMasterSp="0" type="objTx">
  <p:cSld name="OBJECT_WITH_CAPTION_TEXT">
    <p:spTree>
      <p:nvGrpSpPr>
        <p:cNvPr id="71" name="Shape 71"/>
        <p:cNvGrpSpPr/>
        <p:nvPr/>
      </p:nvGrpSpPr>
      <p:grpSpPr>
        <a:xfrm>
          <a:off x="0" y="0"/>
          <a:ext cx="0" cy="0"/>
          <a:chOff x="0" y="0"/>
          <a:chExt cx="0" cy="0"/>
        </a:xfrm>
      </p:grpSpPr>
      <p:sp>
        <p:nvSpPr>
          <p:cNvPr id="72" name="Google Shape;72;p9"/>
          <p:cNvSpPr txBox="1"/>
          <p:nvPr>
            <p:ph type="title"/>
          </p:nvPr>
        </p:nvSpPr>
        <p:spPr>
          <a:xfrm>
            <a:off x="457200" y="216778"/>
            <a:ext cx="3810000" cy="1162050"/>
          </a:xfrm>
          <a:prstGeom prst="rect">
            <a:avLst/>
          </a:prstGeom>
          <a:noFill/>
          <a:ln>
            <a:noFill/>
          </a:ln>
        </p:spPr>
        <p:txBody>
          <a:bodyPr anchorCtr="0" anchor="b" bIns="45700" lIns="91425" spcFirstLastPara="1" rIns="91425" wrap="square" tIns="45700">
            <a:normAutofit/>
          </a:bodyPr>
          <a:lstStyle>
            <a:lvl1pPr lvl="0" algn="l">
              <a:lnSpc>
                <a:spcPct val="90909"/>
              </a:lnSpc>
              <a:spcBef>
                <a:spcPts val="0"/>
              </a:spcBef>
              <a:spcAft>
                <a:spcPts val="0"/>
              </a:spcAft>
              <a:buClr>
                <a:srgbClr val="572314"/>
              </a:buClr>
              <a:buSzPts val="2200"/>
              <a:buFont typeface="Gill Sans"/>
              <a:buNone/>
              <a:defRPr b="1" sz="2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 type="body"/>
          </p:nvPr>
        </p:nvSpPr>
        <p:spPr>
          <a:xfrm>
            <a:off x="457200" y="1406964"/>
            <a:ext cx="3810000" cy="6985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SzPts val="1120"/>
              <a:buNone/>
              <a:defRPr sz="1400"/>
            </a:lvl1pPr>
            <a:lvl2pPr indent="-228600" lvl="1" marL="914400" algn="l">
              <a:spcBef>
                <a:spcPts val="55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4" name="Google Shape;74;p9"/>
          <p:cNvSpPr txBox="1"/>
          <p:nvPr>
            <p:ph idx="2" type="body"/>
          </p:nvPr>
        </p:nvSpPr>
        <p:spPr>
          <a:xfrm>
            <a:off x="457200" y="2133600"/>
            <a:ext cx="8153400" cy="3992563"/>
          </a:xfrm>
          <a:prstGeom prst="rect">
            <a:avLst/>
          </a:prstGeom>
          <a:noFill/>
          <a:ln>
            <a:noFill/>
          </a:ln>
        </p:spPr>
        <p:txBody>
          <a:bodyPr anchorCtr="0" anchor="t" bIns="45700" lIns="91425" spcFirstLastPara="1" rIns="91425" wrap="square" tIns="45700">
            <a:noAutofit/>
          </a:bodyPr>
          <a:lstStyle>
            <a:lvl1pPr indent="-391160" lvl="0" marL="457200" algn="l">
              <a:spcBef>
                <a:spcPts val="600"/>
              </a:spcBef>
              <a:spcAft>
                <a:spcPts val="0"/>
              </a:spcAft>
              <a:buSzPts val="2560"/>
              <a:buChar char="⚫"/>
              <a:defRPr sz="3200"/>
            </a:lvl1pPr>
            <a:lvl2pPr indent="-406400" lvl="1" marL="914400" algn="l">
              <a:spcBef>
                <a:spcPts val="55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5" name="Google Shape;75;p9"/>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spcBef>
                <a:spcPts val="0"/>
              </a:spcBef>
              <a:spcAft>
                <a:spcPts val="0"/>
              </a:spcAft>
              <a:buNone/>
              <a:defRPr sz="1200">
                <a:solidFill>
                  <a:srgbClr val="B3A787"/>
                </a:solidFill>
                <a:latin typeface="Arial"/>
                <a:ea typeface="Arial"/>
                <a:cs typeface="Arial"/>
                <a:sym typeface="Arial"/>
              </a:defRPr>
            </a:lvl1pPr>
            <a:lvl2pPr indent="0" lvl="1" marL="0" marR="0" algn="ctr">
              <a:spcBef>
                <a:spcPts val="0"/>
              </a:spcBef>
              <a:spcAft>
                <a:spcPts val="0"/>
              </a:spcAft>
              <a:buNone/>
              <a:defRPr sz="1200">
                <a:solidFill>
                  <a:srgbClr val="B3A787"/>
                </a:solidFill>
                <a:latin typeface="Arial"/>
                <a:ea typeface="Arial"/>
                <a:cs typeface="Arial"/>
                <a:sym typeface="Arial"/>
              </a:defRPr>
            </a:lvl2pPr>
            <a:lvl3pPr indent="0" lvl="2" marL="0" marR="0" algn="ctr">
              <a:spcBef>
                <a:spcPts val="0"/>
              </a:spcBef>
              <a:spcAft>
                <a:spcPts val="0"/>
              </a:spcAft>
              <a:buNone/>
              <a:defRPr sz="1200">
                <a:solidFill>
                  <a:srgbClr val="B3A787"/>
                </a:solidFill>
                <a:latin typeface="Arial"/>
                <a:ea typeface="Arial"/>
                <a:cs typeface="Arial"/>
                <a:sym typeface="Arial"/>
              </a:defRPr>
            </a:lvl3pPr>
            <a:lvl4pPr indent="0" lvl="3" marL="0" marR="0" algn="ctr">
              <a:spcBef>
                <a:spcPts val="0"/>
              </a:spcBef>
              <a:spcAft>
                <a:spcPts val="0"/>
              </a:spcAft>
              <a:buNone/>
              <a:defRPr sz="1200">
                <a:solidFill>
                  <a:srgbClr val="B3A787"/>
                </a:solidFill>
                <a:latin typeface="Arial"/>
                <a:ea typeface="Arial"/>
                <a:cs typeface="Arial"/>
                <a:sym typeface="Arial"/>
              </a:defRPr>
            </a:lvl4pPr>
            <a:lvl5pPr indent="0" lvl="4" marL="0" marR="0" algn="ctr">
              <a:spcBef>
                <a:spcPts val="0"/>
              </a:spcBef>
              <a:spcAft>
                <a:spcPts val="0"/>
              </a:spcAft>
              <a:buNone/>
              <a:defRPr sz="1200">
                <a:solidFill>
                  <a:srgbClr val="B3A787"/>
                </a:solidFill>
                <a:latin typeface="Arial"/>
                <a:ea typeface="Arial"/>
                <a:cs typeface="Arial"/>
                <a:sym typeface="Arial"/>
              </a:defRPr>
            </a:lvl5pPr>
            <a:lvl6pPr indent="0" lvl="5" marL="0" marR="0" algn="ctr">
              <a:spcBef>
                <a:spcPts val="0"/>
              </a:spcBef>
              <a:spcAft>
                <a:spcPts val="0"/>
              </a:spcAft>
              <a:buNone/>
              <a:defRPr sz="1200">
                <a:solidFill>
                  <a:srgbClr val="B3A787"/>
                </a:solidFill>
                <a:latin typeface="Arial"/>
                <a:ea typeface="Arial"/>
                <a:cs typeface="Arial"/>
                <a:sym typeface="Arial"/>
              </a:defRPr>
            </a:lvl6pPr>
            <a:lvl7pPr indent="0" lvl="6" marL="0" marR="0" algn="ctr">
              <a:spcBef>
                <a:spcPts val="0"/>
              </a:spcBef>
              <a:spcAft>
                <a:spcPts val="0"/>
              </a:spcAft>
              <a:buNone/>
              <a:defRPr sz="1200">
                <a:solidFill>
                  <a:srgbClr val="B3A787"/>
                </a:solidFill>
                <a:latin typeface="Arial"/>
                <a:ea typeface="Arial"/>
                <a:cs typeface="Arial"/>
                <a:sym typeface="Arial"/>
              </a:defRPr>
            </a:lvl7pPr>
            <a:lvl8pPr indent="0" lvl="7" marL="0" marR="0" algn="ctr">
              <a:spcBef>
                <a:spcPts val="0"/>
              </a:spcBef>
              <a:spcAft>
                <a:spcPts val="0"/>
              </a:spcAft>
              <a:buNone/>
              <a:defRPr sz="1200">
                <a:solidFill>
                  <a:srgbClr val="B3A787"/>
                </a:solidFill>
                <a:latin typeface="Arial"/>
                <a:ea typeface="Arial"/>
                <a:cs typeface="Arial"/>
                <a:sym typeface="Arial"/>
              </a:defRPr>
            </a:lvl8pPr>
            <a:lvl9pPr indent="0" lvl="8" marL="0" marR="0" algn="ctr">
              <a:spcBef>
                <a:spcPts val="0"/>
              </a:spcBef>
              <a:spcAft>
                <a:spcPts val="0"/>
              </a:spcAft>
              <a:buNone/>
              <a:defRPr sz="1200">
                <a:solidFill>
                  <a:srgbClr val="B3A78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showMasterSp="0" type="picTx">
  <p:cSld name="PICTURE_WITH_CAPTION_TEXT">
    <p:spTree>
      <p:nvGrpSpPr>
        <p:cNvPr id="78" name="Shape 78"/>
        <p:cNvGrpSpPr/>
        <p:nvPr/>
      </p:nvGrpSpPr>
      <p:grpSpPr>
        <a:xfrm>
          <a:off x="0" y="0"/>
          <a:ext cx="0" cy="0"/>
          <a:chOff x="0" y="0"/>
          <a:chExt cx="0" cy="0"/>
        </a:xfrm>
      </p:grpSpPr>
      <p:sp>
        <p:nvSpPr>
          <p:cNvPr id="79" name="Google Shape;79;p10"/>
          <p:cNvSpPr/>
          <p:nvPr/>
        </p:nvSpPr>
        <p:spPr>
          <a:xfrm>
            <a:off x="762000" y="1066800"/>
            <a:ext cx="4572000" cy="4572000"/>
          </a:xfrm>
          <a:prstGeom prst="rect">
            <a:avLst/>
          </a:prstGeom>
          <a:solidFill>
            <a:srgbClr val="FFFFFF"/>
          </a:solidFill>
          <a:ln cap="sq" cmpd="sng" w="88900">
            <a:solidFill>
              <a:srgbClr val="FFFFFF"/>
            </a:solidFill>
            <a:prstDash val="solid"/>
            <a:miter lim="800000"/>
            <a:headEnd len="sm" w="sm" type="none"/>
            <a:tailEnd len="sm" w="sm" type="none"/>
          </a:ln>
          <a:effectLst>
            <a:outerShdw blurRad="55500" rotWithShape="0" algn="tl" dir="5400000" dist="18500">
              <a:srgbClr val="000000">
                <a:alpha val="34901"/>
              </a:srgbClr>
            </a:outerShdw>
          </a:effectLst>
        </p:spPr>
        <p:txBody>
          <a:bodyPr anchorCtr="0" anchor="t" bIns="45700" lIns="91425" spcFirstLastPara="1" rIns="91425" wrap="square" tIns="274300">
            <a:noAutofit/>
          </a:bodyPr>
          <a:lstStyle/>
          <a:p>
            <a:pPr indent="0" lvl="0" marL="0" marR="0" rtl="0" algn="l">
              <a:lnSpc>
                <a:spcPct val="93750"/>
              </a:lnSpc>
              <a:spcBef>
                <a:spcPts val="0"/>
              </a:spcBef>
              <a:spcAft>
                <a:spcPts val="0"/>
              </a:spcAft>
              <a:buClr>
                <a:schemeClr val="accent1"/>
              </a:buClr>
              <a:buSzPts val="2560"/>
              <a:buFont typeface="Noto Sans Symbols"/>
              <a:buNone/>
            </a:pPr>
            <a:r>
              <a:t/>
            </a:r>
            <a:endParaRPr sz="3200">
              <a:solidFill>
                <a:schemeClr val="dk1"/>
              </a:solidFill>
              <a:latin typeface="Gill Sans"/>
              <a:ea typeface="Gill Sans"/>
              <a:cs typeface="Gill Sans"/>
              <a:sym typeface="Gill Sans"/>
            </a:endParaRPr>
          </a:p>
        </p:txBody>
      </p:sp>
      <p:sp>
        <p:nvSpPr>
          <p:cNvPr id="80" name="Google Shape;80;p10"/>
          <p:cNvSpPr/>
          <p:nvPr/>
        </p:nvSpPr>
        <p:spPr>
          <a:xfrm rot="-2131329">
            <a:off x="396875" y="954088"/>
            <a:ext cx="685800" cy="204787"/>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rgbClr val="EAD8B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81" name="Google Shape;81;p10"/>
          <p:cNvSpPr/>
          <p:nvPr/>
        </p:nvSpPr>
        <p:spPr>
          <a:xfrm flipH="1" rot="2103354">
            <a:off x="5003800" y="936625"/>
            <a:ext cx="649288" cy="204788"/>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chemeClr val="lt2">
                <a:alpha val="2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82" name="Google Shape;82;p10"/>
          <p:cNvSpPr txBox="1"/>
          <p:nvPr>
            <p:ph type="title"/>
          </p:nvPr>
        </p:nvSpPr>
        <p:spPr>
          <a:xfrm>
            <a:off x="5886896" y="1066800"/>
            <a:ext cx="2743200" cy="1981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572314"/>
              </a:buClr>
              <a:buSzPts val="2100"/>
              <a:buFont typeface="Gill Sans"/>
              <a:buNone/>
              <a:defRPr b="1" sz="2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
          <p:cNvSpPr/>
          <p:nvPr>
            <p:ph idx="2" type="pic"/>
          </p:nvPr>
        </p:nvSpPr>
        <p:spPr>
          <a:xfrm>
            <a:off x="838200" y="1143003"/>
            <a:ext cx="4419600" cy="3514531"/>
          </a:xfrm>
          <a:prstGeom prst="roundRect">
            <a:avLst>
              <a:gd fmla="val 783" name="adj"/>
            </a:avLst>
          </a:prstGeom>
          <a:solidFill>
            <a:schemeClr val="lt2"/>
          </a:solidFill>
          <a:ln>
            <a:noFill/>
          </a:ln>
        </p:spPr>
      </p:sp>
      <p:sp>
        <p:nvSpPr>
          <p:cNvPr id="84" name="Google Shape;84;p10"/>
          <p:cNvSpPr txBox="1"/>
          <p:nvPr>
            <p:ph idx="1" type="body"/>
          </p:nvPr>
        </p:nvSpPr>
        <p:spPr>
          <a:xfrm>
            <a:off x="838200" y="4800600"/>
            <a:ext cx="4419600" cy="762000"/>
          </a:xfrm>
          <a:prstGeom prst="rect">
            <a:avLst/>
          </a:prstGeom>
          <a:noFill/>
          <a:ln>
            <a:noFill/>
          </a:ln>
        </p:spPr>
        <p:txBody>
          <a:bodyPr anchorCtr="0" anchor="ctr" bIns="45700" lIns="91425" spcFirstLastPara="1" rIns="91425" wrap="square" tIns="45700">
            <a:noAutofit/>
          </a:bodyPr>
          <a:lstStyle>
            <a:lvl1pPr indent="-228600" lvl="0" marL="457200" algn="l">
              <a:lnSpc>
                <a:spcPct val="114285"/>
              </a:lnSpc>
              <a:spcBef>
                <a:spcPts val="0"/>
              </a:spcBef>
              <a:spcAft>
                <a:spcPts val="0"/>
              </a:spcAft>
              <a:buSzPts val="1120"/>
              <a:buNone/>
              <a:defRPr sz="1400">
                <a:solidFill>
                  <a:srgbClr val="777777"/>
                </a:solidFill>
              </a:defRPr>
            </a:lvl1pPr>
            <a:lvl2pPr indent="-304800" lvl="1" marL="914400" algn="l">
              <a:spcBef>
                <a:spcPts val="550"/>
              </a:spcBef>
              <a:spcAft>
                <a:spcPts val="0"/>
              </a:spcAft>
              <a:buSzPts val="1200"/>
              <a:buChar char="◦"/>
              <a:defRPr sz="1200"/>
            </a:lvl2pPr>
            <a:lvl3pPr indent="-292100" lvl="2" marL="1371600" algn="l">
              <a:spcBef>
                <a:spcPts val="200"/>
              </a:spcBef>
              <a:spcAft>
                <a:spcPts val="0"/>
              </a:spcAft>
              <a:buSzPts val="1000"/>
              <a:buChar char="●"/>
              <a:defRPr sz="1000"/>
            </a:lvl3pPr>
            <a:lvl4pPr indent="-285750" lvl="3" marL="1828800" algn="l">
              <a:spcBef>
                <a:spcPts val="180"/>
              </a:spcBef>
              <a:spcAft>
                <a:spcPts val="0"/>
              </a:spcAft>
              <a:buSzPts val="900"/>
              <a:buChar char="●"/>
              <a:defRPr sz="900"/>
            </a:lvl4pPr>
            <a:lvl5pPr indent="-285750" lvl="4" marL="2286000" algn="l">
              <a:spcBef>
                <a:spcPts val="180"/>
              </a:spcBef>
              <a:spcAft>
                <a:spcPts val="0"/>
              </a:spcAft>
              <a:buSzPts val="900"/>
              <a:buChar char="●"/>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5" name="Google Shape;85;p10"/>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0"/>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spcBef>
                <a:spcPts val="0"/>
              </a:spcBef>
              <a:spcAft>
                <a:spcPts val="0"/>
              </a:spcAft>
              <a:buNone/>
              <a:defRPr sz="1200">
                <a:solidFill>
                  <a:srgbClr val="B3A787"/>
                </a:solidFill>
                <a:latin typeface="Arial"/>
                <a:ea typeface="Arial"/>
                <a:cs typeface="Arial"/>
                <a:sym typeface="Arial"/>
              </a:defRPr>
            </a:lvl1pPr>
            <a:lvl2pPr indent="0" lvl="1" marL="0" marR="0" algn="ctr">
              <a:spcBef>
                <a:spcPts val="0"/>
              </a:spcBef>
              <a:spcAft>
                <a:spcPts val="0"/>
              </a:spcAft>
              <a:buNone/>
              <a:defRPr sz="1200">
                <a:solidFill>
                  <a:srgbClr val="B3A787"/>
                </a:solidFill>
                <a:latin typeface="Arial"/>
                <a:ea typeface="Arial"/>
                <a:cs typeface="Arial"/>
                <a:sym typeface="Arial"/>
              </a:defRPr>
            </a:lvl2pPr>
            <a:lvl3pPr indent="0" lvl="2" marL="0" marR="0" algn="ctr">
              <a:spcBef>
                <a:spcPts val="0"/>
              </a:spcBef>
              <a:spcAft>
                <a:spcPts val="0"/>
              </a:spcAft>
              <a:buNone/>
              <a:defRPr sz="1200">
                <a:solidFill>
                  <a:srgbClr val="B3A787"/>
                </a:solidFill>
                <a:latin typeface="Arial"/>
                <a:ea typeface="Arial"/>
                <a:cs typeface="Arial"/>
                <a:sym typeface="Arial"/>
              </a:defRPr>
            </a:lvl3pPr>
            <a:lvl4pPr indent="0" lvl="3" marL="0" marR="0" algn="ctr">
              <a:spcBef>
                <a:spcPts val="0"/>
              </a:spcBef>
              <a:spcAft>
                <a:spcPts val="0"/>
              </a:spcAft>
              <a:buNone/>
              <a:defRPr sz="1200">
                <a:solidFill>
                  <a:srgbClr val="B3A787"/>
                </a:solidFill>
                <a:latin typeface="Arial"/>
                <a:ea typeface="Arial"/>
                <a:cs typeface="Arial"/>
                <a:sym typeface="Arial"/>
              </a:defRPr>
            </a:lvl4pPr>
            <a:lvl5pPr indent="0" lvl="4" marL="0" marR="0" algn="ctr">
              <a:spcBef>
                <a:spcPts val="0"/>
              </a:spcBef>
              <a:spcAft>
                <a:spcPts val="0"/>
              </a:spcAft>
              <a:buNone/>
              <a:defRPr sz="1200">
                <a:solidFill>
                  <a:srgbClr val="B3A787"/>
                </a:solidFill>
                <a:latin typeface="Arial"/>
                <a:ea typeface="Arial"/>
                <a:cs typeface="Arial"/>
                <a:sym typeface="Arial"/>
              </a:defRPr>
            </a:lvl5pPr>
            <a:lvl6pPr indent="0" lvl="5" marL="0" marR="0" algn="ctr">
              <a:spcBef>
                <a:spcPts val="0"/>
              </a:spcBef>
              <a:spcAft>
                <a:spcPts val="0"/>
              </a:spcAft>
              <a:buNone/>
              <a:defRPr sz="1200">
                <a:solidFill>
                  <a:srgbClr val="B3A787"/>
                </a:solidFill>
                <a:latin typeface="Arial"/>
                <a:ea typeface="Arial"/>
                <a:cs typeface="Arial"/>
                <a:sym typeface="Arial"/>
              </a:defRPr>
            </a:lvl6pPr>
            <a:lvl7pPr indent="0" lvl="6" marL="0" marR="0" algn="ctr">
              <a:spcBef>
                <a:spcPts val="0"/>
              </a:spcBef>
              <a:spcAft>
                <a:spcPts val="0"/>
              </a:spcAft>
              <a:buNone/>
              <a:defRPr sz="1200">
                <a:solidFill>
                  <a:srgbClr val="B3A787"/>
                </a:solidFill>
                <a:latin typeface="Arial"/>
                <a:ea typeface="Arial"/>
                <a:cs typeface="Arial"/>
                <a:sym typeface="Arial"/>
              </a:defRPr>
            </a:lvl7pPr>
            <a:lvl8pPr indent="0" lvl="7" marL="0" marR="0" algn="ctr">
              <a:spcBef>
                <a:spcPts val="0"/>
              </a:spcBef>
              <a:spcAft>
                <a:spcPts val="0"/>
              </a:spcAft>
              <a:buNone/>
              <a:defRPr sz="1200">
                <a:solidFill>
                  <a:srgbClr val="B3A787"/>
                </a:solidFill>
                <a:latin typeface="Arial"/>
                <a:ea typeface="Arial"/>
                <a:cs typeface="Arial"/>
                <a:sym typeface="Arial"/>
              </a:defRPr>
            </a:lvl8pPr>
            <a:lvl9pPr indent="0" lvl="8" marL="0" marR="0" algn="ctr">
              <a:spcBef>
                <a:spcPts val="0"/>
              </a:spcBef>
              <a:spcAft>
                <a:spcPts val="0"/>
              </a:spcAft>
              <a:buNone/>
              <a:defRPr sz="1200">
                <a:solidFill>
                  <a:srgbClr val="B3A78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xy" tx="0" sx="90000" ty="0" sy="90000"/>
        </a:blipFill>
      </p:bgPr>
    </p:bg>
    <p:spTree>
      <p:nvGrpSpPr>
        <p:cNvPr id="9" name="Shape 9"/>
        <p:cNvGrpSpPr/>
        <p:nvPr/>
      </p:nvGrpSpPr>
      <p:grpSpPr>
        <a:xfrm>
          <a:off x="0" y="0"/>
          <a:ext cx="0" cy="0"/>
          <a:chOff x="0" y="0"/>
          <a:chExt cx="0" cy="0"/>
        </a:xfrm>
      </p:grpSpPr>
      <p:sp>
        <p:nvSpPr>
          <p:cNvPr id="10" name="Google Shape;10;p1"/>
          <p:cNvSpPr/>
          <p:nvPr/>
        </p:nvSpPr>
        <p:spPr>
          <a:xfrm>
            <a:off x="-815975" y="-815975"/>
            <a:ext cx="1638300" cy="1638300"/>
          </a:xfrm>
          <a:prstGeom prst="pie">
            <a:avLst>
              <a:gd fmla="val 0" name="adj1"/>
              <a:gd fmla="val 5402120" name="adj2"/>
            </a:avLst>
          </a:prstGeom>
          <a:solidFill>
            <a:srgbClr val="FEF9F3">
              <a:alpha val="32941"/>
            </a:srgbClr>
          </a:solidFill>
          <a:ln cap="rnd" cmpd="sng" w="9525">
            <a:solidFill>
              <a:srgbClr val="D1C19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11" name="Google Shape;11;p1"/>
          <p:cNvSpPr/>
          <p:nvPr/>
        </p:nvSpPr>
        <p:spPr>
          <a:xfrm>
            <a:off x="168275" y="20638"/>
            <a:ext cx="1703388" cy="1703387"/>
          </a:xfrm>
          <a:prstGeom prst="ellipse">
            <a:avLst/>
          </a:prstGeom>
          <a:noFill/>
          <a:ln cap="rnd" cmpd="sng" w="27300">
            <a:solidFill>
              <a:srgbClr val="FFF5DB"/>
            </a:solidFill>
            <a:prstDash val="solid"/>
            <a:round/>
            <a:headEnd len="sm" w="sm" type="none"/>
            <a:tailEnd len="sm" w="sm" type="none"/>
          </a:ln>
          <a:effectLst>
            <a:outerShdw blurRad="25400" rotWithShape="0" algn="tl" dir="5400000" dist="25400">
              <a:srgbClr val="ADA48C">
                <a:alpha val="8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12" name="Google Shape;12;p1"/>
          <p:cNvSpPr/>
          <p:nvPr/>
        </p:nvSpPr>
        <p:spPr>
          <a:xfrm rot="2315675">
            <a:off x="182881" y="1055077"/>
            <a:ext cx="1125717" cy="1102624"/>
          </a:xfrm>
          <a:prstGeom prst="donut">
            <a:avLst>
              <a:gd fmla="val 11833" name="adj"/>
            </a:avLst>
          </a:prstGeom>
          <a:gradFill>
            <a:gsLst>
              <a:gs pos="0">
                <a:srgbClr val="FEFBF4">
                  <a:alpha val="69803"/>
                </a:srgbClr>
              </a:gs>
              <a:gs pos="70000">
                <a:srgbClr val="FFFDF8">
                  <a:alpha val="54901"/>
                </a:srgbClr>
              </a:gs>
              <a:gs pos="100000">
                <a:srgbClr val="EDCF8C">
                  <a:alpha val="60000"/>
                </a:srgbClr>
              </a:gs>
            </a:gsLst>
            <a:path path="circle">
              <a:fillToRect b="100%" r="100%"/>
            </a:path>
            <a:tileRect l="-100%" t="-100%"/>
          </a:gradFill>
          <a:ln cap="rnd" cmpd="sng" w="9525">
            <a:solidFill>
              <a:srgbClr val="C5B390"/>
            </a:solidFill>
            <a:prstDash val="solid"/>
            <a:round/>
            <a:headEnd len="sm" w="sm" type="none"/>
            <a:tailEnd len="sm" w="sm" type="none"/>
          </a:ln>
          <a:effectLst>
            <a:outerShdw blurRad="12700" rotWithShape="0" algn="tl" dir="4500000" dist="15000">
              <a:srgbClr val="564E4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13" name="Google Shape;13;p1"/>
          <p:cNvSpPr/>
          <p:nvPr/>
        </p:nvSpPr>
        <p:spPr>
          <a:xfrm>
            <a:off x="1012825" y="0"/>
            <a:ext cx="813117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14" name="Google Shape;14;p1"/>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1pPr>
            <a:lvl2pPr lvl="1" marR="0" rtl="0" algn="l">
              <a:spcBef>
                <a:spcPts val="0"/>
              </a:spcBef>
              <a:spcAft>
                <a:spcPts val="0"/>
              </a:spcAft>
              <a:buSzPts val="1400"/>
              <a:buNone/>
              <a:defRPr b="0" i="0" sz="4300" u="none" cap="none" strike="noStrike">
                <a:solidFill>
                  <a:srgbClr val="572314"/>
                </a:solidFill>
                <a:latin typeface="Corbel"/>
                <a:ea typeface="Corbel"/>
                <a:cs typeface="Corbel"/>
                <a:sym typeface="Corbel"/>
              </a:defRPr>
            </a:lvl2pPr>
            <a:lvl3pPr lvl="2" marR="0" rtl="0" algn="l">
              <a:spcBef>
                <a:spcPts val="0"/>
              </a:spcBef>
              <a:spcAft>
                <a:spcPts val="0"/>
              </a:spcAft>
              <a:buSzPts val="1400"/>
              <a:buNone/>
              <a:defRPr b="0" i="0" sz="4300" u="none" cap="none" strike="noStrike">
                <a:solidFill>
                  <a:srgbClr val="572314"/>
                </a:solidFill>
                <a:latin typeface="Corbel"/>
                <a:ea typeface="Corbel"/>
                <a:cs typeface="Corbel"/>
                <a:sym typeface="Corbel"/>
              </a:defRPr>
            </a:lvl3pPr>
            <a:lvl4pPr lvl="3" marR="0" rtl="0" algn="l">
              <a:spcBef>
                <a:spcPts val="0"/>
              </a:spcBef>
              <a:spcAft>
                <a:spcPts val="0"/>
              </a:spcAft>
              <a:buSzPts val="1400"/>
              <a:buNone/>
              <a:defRPr b="0" i="0" sz="4300" u="none" cap="none" strike="noStrike">
                <a:solidFill>
                  <a:srgbClr val="572314"/>
                </a:solidFill>
                <a:latin typeface="Corbel"/>
                <a:ea typeface="Corbel"/>
                <a:cs typeface="Corbel"/>
                <a:sym typeface="Corbel"/>
              </a:defRPr>
            </a:lvl4pPr>
            <a:lvl5pPr lvl="4" marR="0" rtl="0" algn="l">
              <a:spcBef>
                <a:spcPts val="0"/>
              </a:spcBef>
              <a:spcAft>
                <a:spcPts val="0"/>
              </a:spcAft>
              <a:buSzPts val="1400"/>
              <a:buNone/>
              <a:defRPr b="0" i="0" sz="4300" u="none" cap="none" strike="noStrike">
                <a:solidFill>
                  <a:srgbClr val="572314"/>
                </a:solidFill>
                <a:latin typeface="Corbel"/>
                <a:ea typeface="Corbel"/>
                <a:cs typeface="Corbel"/>
                <a:sym typeface="Corbel"/>
              </a:defRPr>
            </a:lvl5pPr>
            <a:lvl6pPr lvl="5" marR="0" rtl="0" algn="l">
              <a:spcBef>
                <a:spcPts val="0"/>
              </a:spcBef>
              <a:spcAft>
                <a:spcPts val="0"/>
              </a:spcAft>
              <a:buSzPts val="1400"/>
              <a:buNone/>
              <a:defRPr b="0" i="0" sz="4300" u="none" cap="none" strike="noStrike">
                <a:solidFill>
                  <a:srgbClr val="572314"/>
                </a:solidFill>
                <a:latin typeface="Corbel"/>
                <a:ea typeface="Corbel"/>
                <a:cs typeface="Corbel"/>
                <a:sym typeface="Corbel"/>
              </a:defRPr>
            </a:lvl6pPr>
            <a:lvl7pPr lvl="6" marR="0" rtl="0" algn="l">
              <a:spcBef>
                <a:spcPts val="0"/>
              </a:spcBef>
              <a:spcAft>
                <a:spcPts val="0"/>
              </a:spcAft>
              <a:buSzPts val="1400"/>
              <a:buNone/>
              <a:defRPr b="0" i="0" sz="4300" u="none" cap="none" strike="noStrike">
                <a:solidFill>
                  <a:srgbClr val="572314"/>
                </a:solidFill>
                <a:latin typeface="Corbel"/>
                <a:ea typeface="Corbel"/>
                <a:cs typeface="Corbel"/>
                <a:sym typeface="Corbel"/>
              </a:defRPr>
            </a:lvl7pPr>
            <a:lvl8pPr lvl="7" marR="0" rtl="0" algn="l">
              <a:spcBef>
                <a:spcPts val="0"/>
              </a:spcBef>
              <a:spcAft>
                <a:spcPts val="0"/>
              </a:spcAft>
              <a:buSzPts val="1400"/>
              <a:buNone/>
              <a:defRPr b="0" i="0" sz="4300" u="none" cap="none" strike="noStrike">
                <a:solidFill>
                  <a:srgbClr val="572314"/>
                </a:solidFill>
                <a:latin typeface="Corbel"/>
                <a:ea typeface="Corbel"/>
                <a:cs typeface="Corbel"/>
                <a:sym typeface="Corbel"/>
              </a:defRPr>
            </a:lvl8pPr>
            <a:lvl9pPr lvl="8" marR="0" rtl="0" algn="l">
              <a:spcBef>
                <a:spcPts val="0"/>
              </a:spcBef>
              <a:spcAft>
                <a:spcPts val="0"/>
              </a:spcAft>
              <a:buSzPts val="1400"/>
              <a:buNone/>
              <a:defRPr b="0" i="0" sz="4300" u="none" cap="none" strike="noStrike">
                <a:solidFill>
                  <a:srgbClr val="572314"/>
                </a:solidFill>
                <a:latin typeface="Corbel"/>
                <a:ea typeface="Corbel"/>
                <a:cs typeface="Corbel"/>
                <a:sym typeface="Corbel"/>
              </a:defRPr>
            </a:lvl9pPr>
          </a:lstStyle>
          <a:p/>
        </p:txBody>
      </p:sp>
      <p:sp>
        <p:nvSpPr>
          <p:cNvPr id="15" name="Google Shape;15;p1"/>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00"/>
              </a:spcBef>
              <a:spcAft>
                <a:spcPts val="0"/>
              </a:spcAft>
              <a:buClr>
                <a:schemeClr val="accent1"/>
              </a:buClr>
              <a:buSzPts val="2560"/>
              <a:buFont typeface="Noto Sans Symbols"/>
              <a:buChar char="⚫"/>
              <a:defRPr b="0" i="0" sz="3200" u="none" cap="none" strike="noStrike">
                <a:solidFill>
                  <a:schemeClr val="dk1"/>
                </a:solidFill>
                <a:latin typeface="Gill Sans"/>
                <a:ea typeface="Gill Sans"/>
                <a:cs typeface="Gill Sans"/>
                <a:sym typeface="Gill Sans"/>
              </a:defRPr>
            </a:lvl1pPr>
            <a:lvl2pPr indent="-406400" lvl="1" marL="914400" marR="0" rtl="0" algn="l">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indent="-355600" lvl="3" marL="1828800" marR="0" rtl="0" algn="l">
              <a:spcBef>
                <a:spcPts val="400"/>
              </a:spcBef>
              <a:spcAft>
                <a:spcPts val="0"/>
              </a:spcAft>
              <a:buClr>
                <a:srgbClr val="C32D2E"/>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indent="-355600" lvl="4" marL="2286000" marR="0" rtl="0" algn="l">
              <a:spcBef>
                <a:spcPts val="400"/>
              </a:spcBef>
              <a:spcAft>
                <a:spcPts val="0"/>
              </a:spcAft>
              <a:buClr>
                <a:srgbClr val="84AA33"/>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16" name="Google Shape;16;p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B3A787"/>
                </a:solidFill>
                <a:latin typeface="Arial"/>
                <a:ea typeface="Arial"/>
                <a:cs typeface="Arial"/>
                <a:sym typeface="Arial"/>
              </a:defRPr>
            </a:lvl1pPr>
            <a:lvl2pPr lvl="1" marR="0" rtl="0" algn="l">
              <a:spcBef>
                <a:spcPts val="0"/>
              </a:spcBef>
              <a:spcAft>
                <a:spcPts val="0"/>
              </a:spcAft>
              <a:buSzPts val="1400"/>
              <a:buNone/>
              <a:defRPr b="0" i="0" sz="1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600" u="none" cap="none" strike="noStrike">
                <a:solidFill>
                  <a:schemeClr val="dk1"/>
                </a:solidFill>
                <a:latin typeface="Arial"/>
                <a:ea typeface="Arial"/>
                <a:cs typeface="Arial"/>
                <a:sym typeface="Arial"/>
              </a:defRPr>
            </a:lvl9pPr>
          </a:lstStyle>
          <a:p/>
        </p:txBody>
      </p:sp>
      <p:sp>
        <p:nvSpPr>
          <p:cNvPr id="17" name="Google Shape;17;p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B3A787"/>
                </a:solidFill>
                <a:latin typeface="Arial"/>
                <a:ea typeface="Arial"/>
                <a:cs typeface="Arial"/>
                <a:sym typeface="Arial"/>
              </a:defRPr>
            </a:lvl1pPr>
            <a:lvl2pPr lvl="1" marR="0" rtl="0" algn="l">
              <a:spcBef>
                <a:spcPts val="0"/>
              </a:spcBef>
              <a:spcAft>
                <a:spcPts val="0"/>
              </a:spcAft>
              <a:buSzPts val="1400"/>
              <a:buNone/>
              <a:defRPr b="0" i="0" sz="1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600" u="none" cap="none" strike="noStrike">
                <a:solidFill>
                  <a:schemeClr val="dk1"/>
                </a:solidFill>
                <a:latin typeface="Arial"/>
                <a:ea typeface="Arial"/>
                <a:cs typeface="Arial"/>
                <a:sym typeface="Arial"/>
              </a:defRPr>
            </a:lvl9pPr>
          </a:lstStyle>
          <a:p/>
        </p:txBody>
      </p:sp>
      <p:sp>
        <p:nvSpPr>
          <p:cNvPr id="18" name="Google Shape;18;p1"/>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spcAft>
                <a:spcPts val="0"/>
              </a:spcAft>
              <a:buNone/>
              <a:defRPr b="0" i="0" sz="1200" u="none" cap="none" strike="noStrike">
                <a:solidFill>
                  <a:srgbClr val="B3A787"/>
                </a:solidFill>
                <a:latin typeface="Arial"/>
                <a:ea typeface="Arial"/>
                <a:cs typeface="Arial"/>
                <a:sym typeface="Arial"/>
              </a:defRPr>
            </a:lvl1pPr>
            <a:lvl2pPr indent="0" lvl="1" marL="0" marR="0" rtl="0" algn="ctr">
              <a:spcBef>
                <a:spcPts val="0"/>
              </a:spcBef>
              <a:spcAft>
                <a:spcPts val="0"/>
              </a:spcAft>
              <a:buNone/>
              <a:defRPr b="0" i="0" sz="1200" u="none" cap="none" strike="noStrike">
                <a:solidFill>
                  <a:srgbClr val="B3A787"/>
                </a:solidFill>
                <a:latin typeface="Arial"/>
                <a:ea typeface="Arial"/>
                <a:cs typeface="Arial"/>
                <a:sym typeface="Arial"/>
              </a:defRPr>
            </a:lvl2pPr>
            <a:lvl3pPr indent="0" lvl="2" marL="0" marR="0" rtl="0" algn="ctr">
              <a:spcBef>
                <a:spcPts val="0"/>
              </a:spcBef>
              <a:spcAft>
                <a:spcPts val="0"/>
              </a:spcAft>
              <a:buNone/>
              <a:defRPr b="0" i="0" sz="1200" u="none" cap="none" strike="noStrike">
                <a:solidFill>
                  <a:srgbClr val="B3A787"/>
                </a:solidFill>
                <a:latin typeface="Arial"/>
                <a:ea typeface="Arial"/>
                <a:cs typeface="Arial"/>
                <a:sym typeface="Arial"/>
              </a:defRPr>
            </a:lvl3pPr>
            <a:lvl4pPr indent="0" lvl="3" marL="0" marR="0" rtl="0" algn="ctr">
              <a:spcBef>
                <a:spcPts val="0"/>
              </a:spcBef>
              <a:spcAft>
                <a:spcPts val="0"/>
              </a:spcAft>
              <a:buNone/>
              <a:defRPr b="0" i="0" sz="1200" u="none" cap="none" strike="noStrike">
                <a:solidFill>
                  <a:srgbClr val="B3A787"/>
                </a:solidFill>
                <a:latin typeface="Arial"/>
                <a:ea typeface="Arial"/>
                <a:cs typeface="Arial"/>
                <a:sym typeface="Arial"/>
              </a:defRPr>
            </a:lvl4pPr>
            <a:lvl5pPr indent="0" lvl="4" marL="0" marR="0" rtl="0" algn="ctr">
              <a:spcBef>
                <a:spcPts val="0"/>
              </a:spcBef>
              <a:spcAft>
                <a:spcPts val="0"/>
              </a:spcAft>
              <a:buNone/>
              <a:defRPr b="0" i="0" sz="1200" u="none" cap="none" strike="noStrike">
                <a:solidFill>
                  <a:srgbClr val="B3A787"/>
                </a:solidFill>
                <a:latin typeface="Arial"/>
                <a:ea typeface="Arial"/>
                <a:cs typeface="Arial"/>
                <a:sym typeface="Arial"/>
              </a:defRPr>
            </a:lvl5pPr>
            <a:lvl6pPr indent="0" lvl="5" marL="0" marR="0" rtl="0" algn="ctr">
              <a:spcBef>
                <a:spcPts val="0"/>
              </a:spcBef>
              <a:spcAft>
                <a:spcPts val="0"/>
              </a:spcAft>
              <a:buNone/>
              <a:defRPr b="0" i="0" sz="1200" u="none" cap="none" strike="noStrike">
                <a:solidFill>
                  <a:srgbClr val="B3A787"/>
                </a:solidFill>
                <a:latin typeface="Arial"/>
                <a:ea typeface="Arial"/>
                <a:cs typeface="Arial"/>
                <a:sym typeface="Arial"/>
              </a:defRPr>
            </a:lvl6pPr>
            <a:lvl7pPr indent="0" lvl="6" marL="0" marR="0" rtl="0" algn="ctr">
              <a:spcBef>
                <a:spcPts val="0"/>
              </a:spcBef>
              <a:spcAft>
                <a:spcPts val="0"/>
              </a:spcAft>
              <a:buNone/>
              <a:defRPr b="0" i="0" sz="1200" u="none" cap="none" strike="noStrike">
                <a:solidFill>
                  <a:srgbClr val="B3A787"/>
                </a:solidFill>
                <a:latin typeface="Arial"/>
                <a:ea typeface="Arial"/>
                <a:cs typeface="Arial"/>
                <a:sym typeface="Arial"/>
              </a:defRPr>
            </a:lvl7pPr>
            <a:lvl8pPr indent="0" lvl="7" marL="0" marR="0" rtl="0" algn="ctr">
              <a:spcBef>
                <a:spcPts val="0"/>
              </a:spcBef>
              <a:spcAft>
                <a:spcPts val="0"/>
              </a:spcAft>
              <a:buNone/>
              <a:defRPr b="0" i="0" sz="1200" u="none" cap="none" strike="noStrike">
                <a:solidFill>
                  <a:srgbClr val="B3A787"/>
                </a:solidFill>
                <a:latin typeface="Arial"/>
                <a:ea typeface="Arial"/>
                <a:cs typeface="Arial"/>
                <a:sym typeface="Arial"/>
              </a:defRPr>
            </a:lvl8pPr>
            <a:lvl9pPr indent="0" lvl="8" marL="0" marR="0" rtl="0" algn="ctr">
              <a:spcBef>
                <a:spcPts val="0"/>
              </a:spcBef>
              <a:spcAft>
                <a:spcPts val="0"/>
              </a:spcAft>
              <a:buNone/>
              <a:defRPr b="0" i="0" sz="1200" u="none" cap="none" strike="noStrike">
                <a:solidFill>
                  <a:srgbClr val="B3A78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
        <p:nvSpPr>
          <p:cNvPr id="19" name="Google Shape;19;p1"/>
          <p:cNvSpPr/>
          <p:nvPr/>
        </p:nvSpPr>
        <p:spPr>
          <a:xfrm>
            <a:off x="1014413" y="0"/>
            <a:ext cx="73025" cy="6858000"/>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www.youtube.com/watch?v=lvts84Qfo8o"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ru.wikipedia.org/wiki/%D0%90%D0%BB%D1%8C%D0%BC%D0%B0-%D0%BC%D0%B0%D1%82%D0%B5%D1%80" TargetMode="External"/><Relationship Id="rId4" Type="http://schemas.openxmlformats.org/officeDocument/2006/relationships/image" Target="../media/image4.jpg"/><Relationship Id="rId5"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1.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7.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6.png"/><Relationship Id="rId4" Type="http://schemas.openxmlformats.org/officeDocument/2006/relationships/image" Target="../media/image28.png"/><Relationship Id="rId5"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7.png"/><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42.png"/><Relationship Id="rId6"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1.png"/><Relationship Id="rId4" Type="http://schemas.openxmlformats.org/officeDocument/2006/relationships/image" Target="../media/image27.png"/><Relationship Id="rId5" Type="http://schemas.openxmlformats.org/officeDocument/2006/relationships/image" Target="../media/image21.png"/><Relationship Id="rId6" Type="http://schemas.openxmlformats.org/officeDocument/2006/relationships/image" Target="../media/image33.png"/><Relationship Id="rId7" Type="http://schemas.openxmlformats.org/officeDocument/2006/relationships/image" Target="../media/image64.png"/><Relationship Id="rId8" Type="http://schemas.openxmlformats.org/officeDocument/2006/relationships/image" Target="../media/image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9.png"/><Relationship Id="rId4" Type="http://schemas.openxmlformats.org/officeDocument/2006/relationships/image" Target="../media/image32.png"/><Relationship Id="rId5"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8.png"/><Relationship Id="rId4" Type="http://schemas.openxmlformats.org/officeDocument/2006/relationships/image" Target="../media/image35.png"/><Relationship Id="rId5" Type="http://schemas.openxmlformats.org/officeDocument/2006/relationships/image" Target="../media/image62.png"/><Relationship Id="rId6" Type="http://schemas.openxmlformats.org/officeDocument/2006/relationships/image" Target="../media/image46.png"/><Relationship Id="rId7" Type="http://schemas.openxmlformats.org/officeDocument/2006/relationships/image" Target="../media/image36.png"/><Relationship Id="rId8" Type="http://schemas.openxmlformats.org/officeDocument/2006/relationships/image" Target="../media/image3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7.png"/><Relationship Id="rId4" Type="http://schemas.openxmlformats.org/officeDocument/2006/relationships/image" Target="../media/image43.png"/><Relationship Id="rId5" Type="http://schemas.openxmlformats.org/officeDocument/2006/relationships/image" Target="../media/image41.png"/><Relationship Id="rId6" Type="http://schemas.openxmlformats.org/officeDocument/2006/relationships/image" Target="../media/image52.png"/><Relationship Id="rId7" Type="http://schemas.openxmlformats.org/officeDocument/2006/relationships/image" Target="../media/image40.png"/><Relationship Id="rId8" Type="http://schemas.openxmlformats.org/officeDocument/2006/relationships/image" Target="../media/image4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73.png"/><Relationship Id="rId4" Type="http://schemas.openxmlformats.org/officeDocument/2006/relationships/image" Target="../media/image49.png"/><Relationship Id="rId5" Type="http://schemas.openxmlformats.org/officeDocument/2006/relationships/image" Target="../media/image60.png"/><Relationship Id="rId6" Type="http://schemas.openxmlformats.org/officeDocument/2006/relationships/image" Target="../media/image66.png"/><Relationship Id="rId7" Type="http://schemas.openxmlformats.org/officeDocument/2006/relationships/image" Target="../media/image45.png"/><Relationship Id="rId8" Type="http://schemas.openxmlformats.org/officeDocument/2006/relationships/image" Target="../media/image5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95.png"/><Relationship Id="rId4" Type="http://schemas.openxmlformats.org/officeDocument/2006/relationships/image" Target="../media/image50.png"/><Relationship Id="rId5" Type="http://schemas.openxmlformats.org/officeDocument/2006/relationships/image" Target="../media/image48.png"/><Relationship Id="rId6" Type="http://schemas.openxmlformats.org/officeDocument/2006/relationships/image" Target="../media/image74.png"/><Relationship Id="rId7" Type="http://schemas.openxmlformats.org/officeDocument/2006/relationships/image" Target="../media/image57.png"/><Relationship Id="rId8" Type="http://schemas.openxmlformats.org/officeDocument/2006/relationships/image" Target="../media/image5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53.png"/><Relationship Id="rId4" Type="http://schemas.openxmlformats.org/officeDocument/2006/relationships/image" Target="../media/image80.png"/><Relationship Id="rId5" Type="http://schemas.openxmlformats.org/officeDocument/2006/relationships/image" Target="../media/image54.png"/><Relationship Id="rId6" Type="http://schemas.openxmlformats.org/officeDocument/2006/relationships/image" Target="../media/image59.png"/><Relationship Id="rId7" Type="http://schemas.openxmlformats.org/officeDocument/2006/relationships/image" Target="../media/image67.png"/><Relationship Id="rId8" Type="http://schemas.openxmlformats.org/officeDocument/2006/relationships/image" Target="../media/image7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58.png"/><Relationship Id="rId4" Type="http://schemas.openxmlformats.org/officeDocument/2006/relationships/image" Target="../media/image56.png"/><Relationship Id="rId5" Type="http://schemas.openxmlformats.org/officeDocument/2006/relationships/image" Target="../media/image68.png"/><Relationship Id="rId6" Type="http://schemas.openxmlformats.org/officeDocument/2006/relationships/image" Target="../media/image61.png"/><Relationship Id="rId7" Type="http://schemas.openxmlformats.org/officeDocument/2006/relationships/image" Target="../media/image63.png"/><Relationship Id="rId8" Type="http://schemas.openxmlformats.org/officeDocument/2006/relationships/image" Target="../media/image8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91.png"/><Relationship Id="rId4" Type="http://schemas.openxmlformats.org/officeDocument/2006/relationships/image" Target="../media/image65.png"/><Relationship Id="rId5" Type="http://schemas.openxmlformats.org/officeDocument/2006/relationships/image" Target="../media/image92.png"/><Relationship Id="rId6" Type="http://schemas.openxmlformats.org/officeDocument/2006/relationships/image" Target="../media/image87.png"/><Relationship Id="rId7" Type="http://schemas.openxmlformats.org/officeDocument/2006/relationships/image" Target="../media/image85.png"/><Relationship Id="rId8" Type="http://schemas.openxmlformats.org/officeDocument/2006/relationships/image" Target="../media/image6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86.png"/><Relationship Id="rId4" Type="http://schemas.openxmlformats.org/officeDocument/2006/relationships/image" Target="../media/image72.png"/><Relationship Id="rId5" Type="http://schemas.openxmlformats.org/officeDocument/2006/relationships/image" Target="../media/image90.png"/><Relationship Id="rId6" Type="http://schemas.openxmlformats.org/officeDocument/2006/relationships/image" Target="../media/image70.png"/><Relationship Id="rId7" Type="http://schemas.openxmlformats.org/officeDocument/2006/relationships/image" Target="../media/image76.png"/><Relationship Id="rId8" Type="http://schemas.openxmlformats.org/officeDocument/2006/relationships/image" Target="../media/image7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89.png"/><Relationship Id="rId4" Type="http://schemas.openxmlformats.org/officeDocument/2006/relationships/image" Target="../media/image78.png"/><Relationship Id="rId5" Type="http://schemas.openxmlformats.org/officeDocument/2006/relationships/image" Target="../media/image75.png"/><Relationship Id="rId6" Type="http://schemas.openxmlformats.org/officeDocument/2006/relationships/image" Target="../media/image77.png"/><Relationship Id="rId7" Type="http://schemas.openxmlformats.org/officeDocument/2006/relationships/image" Target="../media/image81.png"/><Relationship Id="rId8" Type="http://schemas.openxmlformats.org/officeDocument/2006/relationships/image" Target="../media/image9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93.png"/><Relationship Id="rId4" Type="http://schemas.openxmlformats.org/officeDocument/2006/relationships/image" Target="../media/image84.png"/><Relationship Id="rId5" Type="http://schemas.openxmlformats.org/officeDocument/2006/relationships/image" Target="../media/image8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3"/>
          <p:cNvSpPr txBox="1"/>
          <p:nvPr>
            <p:ph type="ctrTitle"/>
          </p:nvPr>
        </p:nvSpPr>
        <p:spPr>
          <a:xfrm>
            <a:off x="1431925" y="360363"/>
            <a:ext cx="7407275" cy="147161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ru-RU" sz="4000">
                <a:solidFill>
                  <a:srgbClr val="C16449"/>
                </a:solidFill>
                <a:latin typeface="Calibri"/>
                <a:ea typeface="Calibri"/>
                <a:cs typeface="Calibri"/>
                <a:sym typeface="Calibri"/>
              </a:rPr>
              <a:t>Лекция 9</a:t>
            </a:r>
            <a:endParaRPr/>
          </a:p>
        </p:txBody>
      </p:sp>
      <p:sp>
        <p:nvSpPr>
          <p:cNvPr id="106" name="Google Shape;106;p13"/>
          <p:cNvSpPr txBox="1"/>
          <p:nvPr>
            <p:ph idx="1" type="subTitle"/>
          </p:nvPr>
        </p:nvSpPr>
        <p:spPr>
          <a:xfrm>
            <a:off x="1431925" y="1849438"/>
            <a:ext cx="7407275" cy="1752600"/>
          </a:xfrm>
          <a:prstGeom prst="rect">
            <a:avLst/>
          </a:prstGeom>
          <a:noFill/>
          <a:ln>
            <a:noFill/>
          </a:ln>
        </p:spPr>
        <p:txBody>
          <a:bodyPr anchorCtr="0" anchor="t" bIns="45700" lIns="91425" spcFirstLastPara="1" rIns="91425" wrap="square" tIns="0">
            <a:normAutofit/>
          </a:bodyPr>
          <a:lstStyle/>
          <a:p>
            <a:pPr indent="0" lvl="0" marL="27432" rtl="0" algn="ctr">
              <a:spcBef>
                <a:spcPts val="0"/>
              </a:spcBef>
              <a:spcAft>
                <a:spcPts val="0"/>
              </a:spcAft>
              <a:buSzPts val="1920"/>
              <a:buFont typeface="Noto Sans Symbols"/>
              <a:buNone/>
            </a:pPr>
            <a:r>
              <a:rPr lang="ru-RU" sz="2400">
                <a:solidFill>
                  <a:srgbClr val="0000FF"/>
                </a:solidFill>
              </a:rPr>
              <a:t> </a:t>
            </a:r>
            <a:r>
              <a:rPr lang="ru-RU" sz="2400">
                <a:solidFill>
                  <a:srgbClr val="703203"/>
                </a:solidFill>
              </a:rPr>
              <a:t>Улучшенные сортировки:</a:t>
            </a:r>
            <a:endParaRPr/>
          </a:p>
          <a:p>
            <a:pPr indent="0" lvl="0" marL="27432" rtl="0" algn="l">
              <a:spcBef>
                <a:spcPts val="600"/>
              </a:spcBef>
              <a:spcAft>
                <a:spcPts val="0"/>
              </a:spcAft>
              <a:buSzPts val="1920"/>
              <a:buFont typeface="Noto Sans Symbols"/>
              <a:buNone/>
            </a:pPr>
            <a:r>
              <a:rPr lang="ru-RU" sz="2400">
                <a:solidFill>
                  <a:srgbClr val="703203"/>
                </a:solidFill>
              </a:rPr>
              <a:t>сортировка Шелла,</a:t>
            </a:r>
            <a:endParaRPr sz="2400">
              <a:solidFill>
                <a:srgbClr val="703203"/>
              </a:solidFill>
            </a:endParaRPr>
          </a:p>
          <a:p>
            <a:pPr indent="0" lvl="0" marL="27432" rtl="0" algn="l">
              <a:spcBef>
                <a:spcPts val="600"/>
              </a:spcBef>
              <a:spcAft>
                <a:spcPts val="0"/>
              </a:spcAft>
              <a:buSzPts val="1920"/>
              <a:buFont typeface="Noto Sans Symbols"/>
              <a:buNone/>
            </a:pPr>
            <a:r>
              <a:rPr lang="ru-RU" sz="2400">
                <a:solidFill>
                  <a:srgbClr val="703203"/>
                </a:solidFill>
              </a:rPr>
              <a:t>бинарное дерево</a:t>
            </a:r>
            <a:endParaRPr/>
          </a:p>
          <a:p>
            <a:pPr indent="0" lvl="0" marL="27432" rtl="0" algn="l">
              <a:spcBef>
                <a:spcPts val="600"/>
              </a:spcBef>
              <a:spcAft>
                <a:spcPts val="0"/>
              </a:spcAft>
              <a:buSzPts val="1920"/>
              <a:buFont typeface="Noto Sans Symbols"/>
              <a:buNone/>
            </a:pPr>
            <a:r>
              <a:rPr lang="ru-RU" sz="2400">
                <a:solidFill>
                  <a:srgbClr val="703203"/>
                </a:solidFill>
              </a:rPr>
              <a:t>пирамидальная сортировка</a:t>
            </a:r>
            <a:endParaRPr sz="1800">
              <a:solidFill>
                <a:srgbClr val="703203"/>
              </a:solidFill>
            </a:endParaRPr>
          </a:p>
          <a:p>
            <a:pPr indent="0" lvl="0" marL="27432" rtl="0" algn="r">
              <a:spcBef>
                <a:spcPts val="600"/>
              </a:spcBef>
              <a:spcAft>
                <a:spcPts val="0"/>
              </a:spcAft>
              <a:buSzPts val="1440"/>
              <a:buFont typeface="Noto Sans Symbols"/>
              <a:buNone/>
            </a:pPr>
            <a:r>
              <a:t/>
            </a:r>
            <a:endParaRPr sz="1800">
              <a:solidFill>
                <a:srgbClr val="0000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2"/>
          <p:cNvSpPr txBox="1"/>
          <p:nvPr>
            <p:ph type="title"/>
          </p:nvPr>
        </p:nvSpPr>
        <p:spPr>
          <a:xfrm>
            <a:off x="1142976" y="0"/>
            <a:ext cx="7499350" cy="6540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ru-RU" sz="3200"/>
              <a:t>Выбор шага в сортировке Шелла</a:t>
            </a:r>
            <a:endParaRPr/>
          </a:p>
        </p:txBody>
      </p:sp>
      <p:sp>
        <p:nvSpPr>
          <p:cNvPr id="363" name="Google Shape;363;p22"/>
          <p:cNvSpPr txBox="1"/>
          <p:nvPr>
            <p:ph idx="1" type="body"/>
          </p:nvPr>
        </p:nvSpPr>
        <p:spPr>
          <a:xfrm>
            <a:off x="1142976" y="602670"/>
            <a:ext cx="7791474" cy="6143644"/>
          </a:xfrm>
          <a:prstGeom prst="rect">
            <a:avLst/>
          </a:prstGeom>
          <a:noFill/>
          <a:ln>
            <a:noFill/>
          </a:ln>
        </p:spPr>
        <p:txBody>
          <a:bodyPr anchorCtr="0" anchor="t" bIns="45700" lIns="91425" spcFirstLastPara="1" rIns="91425" wrap="square" tIns="45700">
            <a:noAutofit/>
          </a:bodyPr>
          <a:lstStyle/>
          <a:p>
            <a:pPr indent="534988" lvl="0" marL="0" rtl="0" algn="just">
              <a:lnSpc>
                <a:spcPct val="80000"/>
              </a:lnSpc>
              <a:spcBef>
                <a:spcPts val="0"/>
              </a:spcBef>
              <a:spcAft>
                <a:spcPts val="0"/>
              </a:spcAft>
              <a:buSzPts val="1920"/>
              <a:buNone/>
            </a:pPr>
            <a:r>
              <a:rPr lang="ru-RU" sz="2400">
                <a:latin typeface="Calibri"/>
                <a:ea typeface="Calibri"/>
                <a:cs typeface="Calibri"/>
                <a:sym typeface="Calibri"/>
              </a:rPr>
              <a:t>На первый взгляд можно засомневаться: если необходимо несколько проходов сортировки, причем в каждый включаются все элементы, то не добавят ли они больше работы, чем сэкономят? Однако на каждом этапе либо сортируется относительно мало элементов, либо элементы уже довольно хорошо упорядочены и требуется сравнительно немного перестановок.</a:t>
            </a:r>
            <a:endParaRPr/>
          </a:p>
          <a:p>
            <a:pPr indent="534988" lvl="0" marL="0" rtl="0" algn="just">
              <a:lnSpc>
                <a:spcPct val="80000"/>
              </a:lnSpc>
              <a:spcBef>
                <a:spcPts val="600"/>
              </a:spcBef>
              <a:spcAft>
                <a:spcPts val="0"/>
              </a:spcAft>
              <a:buSzPts val="1920"/>
              <a:buNone/>
            </a:pPr>
            <a:r>
              <a:rPr lang="ru-RU" sz="2400">
                <a:latin typeface="Calibri"/>
                <a:ea typeface="Calibri"/>
                <a:cs typeface="Calibri"/>
                <a:sym typeface="Calibri"/>
              </a:rPr>
              <a:t>Ясно, что такой метод в результате дает упорядоченный массив, и, конечно же, сразу видно, что каждый проход от предыдущего только выигрывает (так как каждая </a:t>
            </a:r>
            <a:r>
              <a:rPr i="1" lang="ru-RU" sz="2400">
                <a:latin typeface="Calibri"/>
                <a:ea typeface="Calibri"/>
                <a:cs typeface="Calibri"/>
                <a:sym typeface="Calibri"/>
              </a:rPr>
              <a:t>і</a:t>
            </a:r>
            <a:r>
              <a:rPr lang="ru-RU" sz="2400">
                <a:latin typeface="Calibri"/>
                <a:ea typeface="Calibri"/>
                <a:cs typeface="Calibri"/>
                <a:sym typeface="Calibri"/>
              </a:rPr>
              <a:t>- сортировка объединяет две группы, уже отсортированные </a:t>
            </a:r>
            <a:r>
              <a:rPr i="1" lang="ru-RU" sz="2400">
                <a:latin typeface="Calibri"/>
                <a:ea typeface="Calibri"/>
                <a:cs typeface="Calibri"/>
                <a:sym typeface="Calibri"/>
              </a:rPr>
              <a:t>2i</a:t>
            </a:r>
            <a:r>
              <a:rPr lang="ru-RU" sz="2400">
                <a:latin typeface="Calibri"/>
                <a:ea typeface="Calibri"/>
                <a:cs typeface="Calibri"/>
                <a:sym typeface="Calibri"/>
              </a:rPr>
              <a:t>-сортировкой). Так же очевидно, что расстояния в группах можно уменьшать по-разному, лишь бы последнее было единичным, ведь в самом плохом случае последний проход и сделает последнюю работу. Однако совсем не очевидно, что такой прием «уменьшающихся расстояний» может дать лучшие результаты, если расстояния не будут степенями двойки. Поэтому рассматриваемый алгоритм не ориентирован на некую определенную последовательность расстояний.</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3"/>
          <p:cNvSpPr txBox="1"/>
          <p:nvPr>
            <p:ph type="title"/>
          </p:nvPr>
        </p:nvSpPr>
        <p:spPr>
          <a:xfrm>
            <a:off x="1142976" y="0"/>
            <a:ext cx="7499350" cy="6540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ru-RU" sz="3200"/>
              <a:t>Выбор шага в сортировке Шелла</a:t>
            </a:r>
            <a:endParaRPr/>
          </a:p>
        </p:txBody>
      </p:sp>
      <p:sp>
        <p:nvSpPr>
          <p:cNvPr id="369" name="Google Shape;369;p23"/>
          <p:cNvSpPr txBox="1"/>
          <p:nvPr>
            <p:ph idx="1" type="body"/>
          </p:nvPr>
        </p:nvSpPr>
        <p:spPr>
          <a:xfrm>
            <a:off x="1142976" y="602670"/>
            <a:ext cx="7791474" cy="6143644"/>
          </a:xfrm>
          <a:prstGeom prst="rect">
            <a:avLst/>
          </a:prstGeom>
          <a:noFill/>
          <a:ln>
            <a:noFill/>
          </a:ln>
        </p:spPr>
        <p:txBody>
          <a:bodyPr anchorCtr="0" anchor="t" bIns="45700" lIns="91425" spcFirstLastPara="1" rIns="91425" wrap="square" tIns="45700">
            <a:noAutofit/>
          </a:bodyPr>
          <a:lstStyle/>
          <a:p>
            <a:pPr indent="534988" lvl="0" marL="0" rtl="0" algn="just">
              <a:lnSpc>
                <a:spcPct val="80000"/>
              </a:lnSpc>
              <a:spcBef>
                <a:spcPts val="0"/>
              </a:spcBef>
              <a:spcAft>
                <a:spcPts val="0"/>
              </a:spcAft>
              <a:buSzPts val="1600"/>
              <a:buNone/>
            </a:pPr>
            <a:r>
              <a:rPr lang="ru-RU" sz="2000">
                <a:latin typeface="Calibri"/>
                <a:ea typeface="Calibri"/>
                <a:cs typeface="Calibri"/>
                <a:sym typeface="Calibri"/>
              </a:rPr>
              <a:t>В сортировке методом Шелла можно использовать любую убывающую последовательность шагов </a:t>
            </a:r>
            <a:endParaRPr/>
          </a:p>
          <a:p>
            <a:pPr indent="534988" lvl="0" marL="0" rtl="0" algn="just">
              <a:lnSpc>
                <a:spcPct val="80000"/>
              </a:lnSpc>
              <a:spcBef>
                <a:spcPts val="600"/>
              </a:spcBef>
              <a:spcAft>
                <a:spcPts val="0"/>
              </a:spcAft>
              <a:buSzPts val="1600"/>
              <a:buNone/>
            </a:pPr>
            <a:r>
              <a:rPr lang="ru-RU" sz="2000">
                <a:latin typeface="Calibri"/>
                <a:ea typeface="Calibri"/>
                <a:cs typeface="Calibri"/>
                <a:sym typeface="Calibri"/>
              </a:rPr>
              <a:t>			</a:t>
            </a:r>
            <a:r>
              <a:rPr i="1" lang="ru-RU" sz="2000">
                <a:latin typeface="Calibri"/>
                <a:ea typeface="Calibri"/>
                <a:cs typeface="Calibri"/>
                <a:sym typeface="Calibri"/>
              </a:rPr>
              <a:t>h</a:t>
            </a:r>
            <a:r>
              <a:rPr baseline="-25000" i="1" lang="ru-RU" sz="2000">
                <a:latin typeface="Calibri"/>
                <a:ea typeface="Calibri"/>
                <a:cs typeface="Calibri"/>
                <a:sym typeface="Calibri"/>
              </a:rPr>
              <a:t>t</a:t>
            </a:r>
            <a:r>
              <a:rPr lang="ru-RU" sz="2000">
                <a:latin typeface="Calibri"/>
                <a:ea typeface="Calibri"/>
                <a:cs typeface="Calibri"/>
                <a:sym typeface="Calibri"/>
              </a:rPr>
              <a:t>,</a:t>
            </a:r>
            <a:r>
              <a:rPr i="1" lang="ru-RU" sz="2000">
                <a:latin typeface="Calibri"/>
                <a:ea typeface="Calibri"/>
                <a:cs typeface="Calibri"/>
                <a:sym typeface="Calibri"/>
              </a:rPr>
              <a:t>  h</a:t>
            </a:r>
            <a:r>
              <a:rPr baseline="-25000" i="1" lang="ru-RU" sz="2000">
                <a:latin typeface="Calibri"/>
                <a:ea typeface="Calibri"/>
                <a:cs typeface="Calibri"/>
                <a:sym typeface="Calibri"/>
              </a:rPr>
              <a:t>t</a:t>
            </a:r>
            <a:r>
              <a:rPr baseline="-25000" lang="ru-RU" sz="2000">
                <a:latin typeface="Calibri"/>
                <a:ea typeface="Calibri"/>
                <a:cs typeface="Calibri"/>
                <a:sym typeface="Calibri"/>
              </a:rPr>
              <a:t>-1</a:t>
            </a:r>
            <a:r>
              <a:rPr lang="ru-RU" sz="2000">
                <a:latin typeface="Calibri"/>
                <a:ea typeface="Calibri"/>
                <a:cs typeface="Calibri"/>
                <a:sym typeface="Calibri"/>
              </a:rPr>
              <a:t>,</a:t>
            </a:r>
            <a:r>
              <a:rPr i="1" lang="ru-RU" sz="2000">
                <a:latin typeface="Calibri"/>
                <a:ea typeface="Calibri"/>
                <a:cs typeface="Calibri"/>
                <a:sym typeface="Calibri"/>
              </a:rPr>
              <a:t> </a:t>
            </a:r>
            <a:r>
              <a:rPr lang="ru-RU" sz="2000">
                <a:latin typeface="Calibri"/>
                <a:ea typeface="Calibri"/>
                <a:cs typeface="Calibri"/>
                <a:sym typeface="Calibri"/>
              </a:rPr>
              <a:t>...,  </a:t>
            </a:r>
            <a:r>
              <a:rPr i="1" lang="ru-RU" sz="2000">
                <a:latin typeface="Calibri"/>
                <a:ea typeface="Calibri"/>
                <a:cs typeface="Calibri"/>
                <a:sym typeface="Calibri"/>
              </a:rPr>
              <a:t>h</a:t>
            </a:r>
            <a:r>
              <a:rPr baseline="-25000" lang="ru-RU" sz="2000">
                <a:latin typeface="Calibri"/>
                <a:ea typeface="Calibri"/>
                <a:cs typeface="Calibri"/>
                <a:sym typeface="Calibri"/>
              </a:rPr>
              <a:t>1</a:t>
            </a:r>
            <a:endParaRPr/>
          </a:p>
          <a:p>
            <a:pPr indent="534988" lvl="0" marL="0" rtl="0" algn="just">
              <a:lnSpc>
                <a:spcPct val="80000"/>
              </a:lnSpc>
              <a:spcBef>
                <a:spcPts val="600"/>
              </a:spcBef>
              <a:spcAft>
                <a:spcPts val="0"/>
              </a:spcAft>
              <a:buSzPts val="1600"/>
              <a:buFont typeface="Arial"/>
              <a:buNone/>
            </a:pPr>
            <a:r>
              <a:rPr lang="ru-RU" sz="2000">
                <a:latin typeface="Calibri"/>
                <a:ea typeface="Calibri"/>
                <a:cs typeface="Calibri"/>
                <a:sym typeface="Calibri"/>
              </a:rPr>
              <a:t>Чтобы выбрать некоторую хорошую последовательность шагов сортировки, нужно проанализировать время работы как функцию от этих шагов. Для примера, Сам Шелл предложил делить массив пополам, потом ещё пополам и т.д., пока шаг не становился равным 1. Но на практике оказалось, что это только замедляет алгоритм.</a:t>
            </a:r>
            <a:endParaRPr/>
          </a:p>
          <a:p>
            <a:pPr indent="534988" lvl="0" marL="0" rtl="0" algn="just">
              <a:lnSpc>
                <a:spcPct val="80000"/>
              </a:lnSpc>
              <a:spcBef>
                <a:spcPts val="600"/>
              </a:spcBef>
              <a:spcAft>
                <a:spcPts val="0"/>
              </a:spcAft>
              <a:buSzPts val="1600"/>
              <a:buFont typeface="Arial"/>
              <a:buNone/>
            </a:pPr>
            <a:r>
              <a:rPr lang="ru-RU" sz="2000">
                <a:latin typeface="Calibri"/>
                <a:ea typeface="Calibri"/>
                <a:cs typeface="Calibri"/>
                <a:sym typeface="Calibri"/>
              </a:rPr>
              <a:t>До сих пор не удалось найти наилучшую возможную последовательность шагов </a:t>
            </a:r>
            <a:r>
              <a:rPr i="1" lang="ru-RU" sz="2000">
                <a:latin typeface="Calibri"/>
                <a:ea typeface="Calibri"/>
                <a:cs typeface="Calibri"/>
                <a:sym typeface="Calibri"/>
              </a:rPr>
              <a:t>h</a:t>
            </a:r>
            <a:r>
              <a:rPr baseline="-25000" i="1" lang="ru-RU" sz="2000">
                <a:latin typeface="Calibri"/>
                <a:ea typeface="Calibri"/>
                <a:cs typeface="Calibri"/>
                <a:sym typeface="Calibri"/>
              </a:rPr>
              <a:t>t</a:t>
            </a:r>
            <a:r>
              <a:rPr i="1" lang="ru-RU" sz="2000">
                <a:latin typeface="Calibri"/>
                <a:ea typeface="Calibri"/>
                <a:cs typeface="Calibri"/>
                <a:sym typeface="Calibri"/>
              </a:rPr>
              <a:t>, h</a:t>
            </a:r>
            <a:r>
              <a:rPr baseline="-25000" i="1" lang="ru-RU" sz="2000">
                <a:latin typeface="Calibri"/>
                <a:ea typeface="Calibri"/>
                <a:cs typeface="Calibri"/>
                <a:sym typeface="Calibri"/>
              </a:rPr>
              <a:t>t</a:t>
            </a:r>
            <a:r>
              <a:rPr baseline="-25000" lang="ru-RU" sz="2000">
                <a:latin typeface="Calibri"/>
                <a:ea typeface="Calibri"/>
                <a:cs typeface="Calibri"/>
                <a:sym typeface="Calibri"/>
              </a:rPr>
              <a:t>-1</a:t>
            </a:r>
            <a:r>
              <a:rPr i="1" lang="ru-RU" sz="2000">
                <a:latin typeface="Calibri"/>
                <a:ea typeface="Calibri"/>
                <a:cs typeface="Calibri"/>
                <a:sym typeface="Calibri"/>
              </a:rPr>
              <a:t>, </a:t>
            </a:r>
            <a:r>
              <a:rPr lang="ru-RU" sz="2000">
                <a:latin typeface="Calibri"/>
                <a:ea typeface="Calibri"/>
                <a:cs typeface="Calibri"/>
                <a:sym typeface="Calibri"/>
              </a:rPr>
              <a:t>..., </a:t>
            </a:r>
            <a:r>
              <a:rPr i="1" lang="ru-RU" sz="2000">
                <a:latin typeface="Calibri"/>
                <a:ea typeface="Calibri"/>
                <a:cs typeface="Calibri"/>
                <a:sym typeface="Calibri"/>
              </a:rPr>
              <a:t>h</a:t>
            </a:r>
            <a:r>
              <a:rPr baseline="-25000" lang="ru-RU" sz="2000">
                <a:latin typeface="Calibri"/>
                <a:ea typeface="Calibri"/>
                <a:cs typeface="Calibri"/>
                <a:sym typeface="Calibri"/>
              </a:rPr>
              <a:t>1</a:t>
            </a:r>
            <a:r>
              <a:rPr i="1" lang="ru-RU" sz="2000">
                <a:latin typeface="Calibri"/>
                <a:ea typeface="Calibri"/>
                <a:cs typeface="Calibri"/>
                <a:sym typeface="Calibri"/>
              </a:rPr>
              <a:t> </a:t>
            </a:r>
            <a:r>
              <a:rPr lang="ru-RU" sz="2000">
                <a:latin typeface="Calibri"/>
                <a:ea typeface="Calibri"/>
                <a:cs typeface="Calibri"/>
                <a:sym typeface="Calibri"/>
              </a:rPr>
              <a:t>для больших </a:t>
            </a:r>
            <a:r>
              <a:rPr i="1" lang="ru-RU" sz="2000">
                <a:latin typeface="Calibri"/>
                <a:ea typeface="Calibri"/>
                <a:cs typeface="Calibri"/>
                <a:sym typeface="Calibri"/>
              </a:rPr>
              <a:t>N.</a:t>
            </a:r>
            <a:r>
              <a:rPr lang="ru-RU" sz="2000">
                <a:latin typeface="Calibri"/>
                <a:ea typeface="Calibri"/>
                <a:cs typeface="Calibri"/>
                <a:sym typeface="Calibri"/>
              </a:rPr>
              <a:t> </a:t>
            </a:r>
            <a:endParaRPr/>
          </a:p>
          <a:p>
            <a:pPr indent="534988" lvl="0" marL="0" rtl="0" algn="just">
              <a:lnSpc>
                <a:spcPct val="80000"/>
              </a:lnSpc>
              <a:spcBef>
                <a:spcPts val="600"/>
              </a:spcBef>
              <a:spcAft>
                <a:spcPts val="0"/>
              </a:spcAft>
              <a:buSzPts val="1600"/>
              <a:buNone/>
            </a:pPr>
            <a:r>
              <a:rPr lang="ru-RU" sz="2000">
                <a:latin typeface="Calibri"/>
                <a:ea typeface="Calibri"/>
                <a:cs typeface="Calibri"/>
                <a:sym typeface="Calibri"/>
              </a:rPr>
              <a:t>Выявлен примечательный факт, что элементы последовательностей приращений </a:t>
            </a:r>
            <a:r>
              <a:rPr b="1" i="1" lang="ru-RU" sz="2000">
                <a:latin typeface="Calibri"/>
                <a:ea typeface="Calibri"/>
                <a:cs typeface="Calibri"/>
                <a:sym typeface="Calibri"/>
              </a:rPr>
              <a:t>не должны быть кратны друг другу. </a:t>
            </a:r>
            <a:endParaRPr/>
          </a:p>
          <a:p>
            <a:pPr indent="534988" lvl="0" marL="0" rtl="0" algn="just">
              <a:lnSpc>
                <a:spcPct val="80000"/>
              </a:lnSpc>
              <a:spcBef>
                <a:spcPts val="600"/>
              </a:spcBef>
              <a:spcAft>
                <a:spcPts val="0"/>
              </a:spcAft>
              <a:buSzPts val="1600"/>
              <a:buNone/>
            </a:pPr>
            <a:r>
              <a:rPr lang="ru-RU" sz="2000">
                <a:latin typeface="Calibri"/>
                <a:ea typeface="Calibri"/>
                <a:cs typeface="Calibri"/>
                <a:sym typeface="Calibri"/>
              </a:rPr>
              <a:t>Это позволяет на каждом проходе сортировки перемешивать цепочки,  которые ранее никак не взаимодействовали. </a:t>
            </a:r>
            <a:endParaRPr/>
          </a:p>
          <a:p>
            <a:pPr indent="534988" lvl="0" marL="0" rtl="0" algn="just">
              <a:lnSpc>
                <a:spcPct val="80000"/>
              </a:lnSpc>
              <a:spcBef>
                <a:spcPts val="600"/>
              </a:spcBef>
              <a:spcAft>
                <a:spcPts val="0"/>
              </a:spcAft>
              <a:buSzPts val="1600"/>
              <a:buNone/>
            </a:pPr>
            <a:r>
              <a:rPr lang="ru-RU" sz="2000">
                <a:latin typeface="Calibri"/>
                <a:ea typeface="Calibri"/>
                <a:cs typeface="Calibri"/>
                <a:sym typeface="Calibri"/>
              </a:rPr>
              <a:t>Желательно, чтобы взаимодействие между разными цепочками  происходило как можно чаще</a:t>
            </a:r>
            <a:r>
              <a:rPr lang="ru-RU" sz="2000">
                <a:latin typeface="Times New Roman"/>
                <a:ea typeface="Times New Roman"/>
                <a:cs typeface="Times New Roman"/>
                <a:sym typeface="Times New Roman"/>
              </a:rPr>
              <a:t>.</a:t>
            </a:r>
            <a:endParaRPr/>
          </a:p>
          <a:p>
            <a:pPr indent="534988" lvl="0" marL="0" rtl="0" algn="just">
              <a:lnSpc>
                <a:spcPct val="80000"/>
              </a:lnSpc>
              <a:spcBef>
                <a:spcPts val="600"/>
              </a:spcBef>
              <a:spcAft>
                <a:spcPts val="0"/>
              </a:spcAft>
              <a:buSzPts val="1600"/>
              <a:buNone/>
            </a:pPr>
            <a:r>
              <a:rPr b="1" lang="ru-RU" sz="2000">
                <a:latin typeface="Calibri"/>
                <a:ea typeface="Calibri"/>
                <a:cs typeface="Calibri"/>
                <a:sym typeface="Calibri"/>
              </a:rPr>
              <a:t>1) </a:t>
            </a:r>
            <a:r>
              <a:rPr lang="ru-RU" sz="2000">
                <a:latin typeface="Calibri"/>
                <a:ea typeface="Calibri"/>
                <a:cs typeface="Calibri"/>
                <a:sym typeface="Calibri"/>
              </a:rPr>
              <a:t>Первоначально Шеллом использовалась последовательность длин промежутков 1, 2, 4, 8, 16, 32 и т.д. В обратном порядке она вычисляется по формулам:  h</a:t>
            </a:r>
            <a:r>
              <a:rPr b="1" baseline="-25000" lang="ru-RU" sz="2000">
                <a:latin typeface="Calibri"/>
                <a:ea typeface="Calibri"/>
                <a:cs typeface="Calibri"/>
                <a:sym typeface="Calibri"/>
              </a:rPr>
              <a:t>1</a:t>
            </a:r>
            <a:r>
              <a:rPr lang="ru-RU" sz="2000">
                <a:latin typeface="Calibri"/>
                <a:ea typeface="Calibri"/>
                <a:cs typeface="Calibri"/>
                <a:sym typeface="Calibri"/>
              </a:rPr>
              <a:t>=n/2, h</a:t>
            </a:r>
            <a:r>
              <a:rPr b="1" baseline="-25000" lang="ru-RU" sz="2000">
                <a:latin typeface="Calibri"/>
                <a:ea typeface="Calibri"/>
                <a:cs typeface="Calibri"/>
                <a:sym typeface="Calibri"/>
              </a:rPr>
              <a:t>i</a:t>
            </a:r>
            <a:r>
              <a:rPr lang="ru-RU" sz="2000">
                <a:latin typeface="Calibri"/>
                <a:ea typeface="Calibri"/>
                <a:cs typeface="Calibri"/>
                <a:sym typeface="Calibri"/>
              </a:rPr>
              <a:t>=h</a:t>
            </a:r>
            <a:r>
              <a:rPr b="1" baseline="-25000" lang="ru-RU" sz="2000">
                <a:latin typeface="Calibri"/>
                <a:ea typeface="Calibri"/>
                <a:cs typeface="Calibri"/>
                <a:sym typeface="Calibri"/>
              </a:rPr>
              <a:t>i-1</a:t>
            </a:r>
            <a:r>
              <a:rPr lang="ru-RU" sz="2000">
                <a:latin typeface="Calibri"/>
                <a:ea typeface="Calibri"/>
                <a:cs typeface="Calibri"/>
                <a:sym typeface="Calibri"/>
              </a:rPr>
              <a:t>/2, h</a:t>
            </a:r>
            <a:r>
              <a:rPr b="1" baseline="-25000" lang="ru-RU" sz="2000">
                <a:latin typeface="Calibri"/>
                <a:ea typeface="Calibri"/>
                <a:cs typeface="Calibri"/>
                <a:sym typeface="Calibri"/>
              </a:rPr>
              <a:t>0</a:t>
            </a:r>
            <a:r>
              <a:rPr lang="ru-RU" sz="2000">
                <a:latin typeface="Calibri"/>
                <a:ea typeface="Calibri"/>
                <a:cs typeface="Calibri"/>
                <a:sym typeface="Calibri"/>
              </a:rPr>
              <a:t>=1. </a:t>
            </a:r>
            <a:endParaRPr/>
          </a:p>
          <a:p>
            <a:pPr indent="534988" lvl="0" marL="0" rtl="0" algn="just">
              <a:lnSpc>
                <a:spcPct val="80000"/>
              </a:lnSpc>
              <a:spcBef>
                <a:spcPts val="600"/>
              </a:spcBef>
              <a:spcAft>
                <a:spcPts val="0"/>
              </a:spcAft>
              <a:buSzPts val="1600"/>
              <a:buNone/>
            </a:pPr>
            <a:r>
              <a:rPr lang="ru-RU" sz="2000">
                <a:latin typeface="Calibri"/>
                <a:ea typeface="Calibri"/>
                <a:cs typeface="Calibri"/>
                <a:sym typeface="Calibri"/>
              </a:rPr>
              <a:t>В худшем случае сложность алгоритма составит O( n</a:t>
            </a:r>
            <a:r>
              <a:rPr b="1" baseline="30000" lang="ru-RU" sz="2000">
                <a:latin typeface="Calibri"/>
                <a:ea typeface="Calibri"/>
                <a:cs typeface="Calibri"/>
                <a:sym typeface="Calibri"/>
              </a:rPr>
              <a:t>2</a:t>
            </a:r>
            <a:r>
              <a:rPr lang="ru-RU" sz="2000">
                <a:latin typeface="Calibri"/>
                <a:ea typeface="Calibri"/>
                <a:cs typeface="Calibri"/>
                <a:sym typeface="Calibri"/>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4"/>
          <p:cNvSpPr txBox="1"/>
          <p:nvPr>
            <p:ph type="title"/>
          </p:nvPr>
        </p:nvSpPr>
        <p:spPr>
          <a:xfrm>
            <a:off x="1142976" y="0"/>
            <a:ext cx="7499350" cy="6540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ru-RU" sz="3200"/>
              <a:t>Выбор шага в сортировке Шелла</a:t>
            </a:r>
            <a:endParaRPr/>
          </a:p>
        </p:txBody>
      </p:sp>
      <p:sp>
        <p:nvSpPr>
          <p:cNvPr id="376" name="Google Shape;376;p24"/>
          <p:cNvSpPr txBox="1"/>
          <p:nvPr>
            <p:ph idx="1" type="body"/>
          </p:nvPr>
        </p:nvSpPr>
        <p:spPr>
          <a:xfrm>
            <a:off x="1043608" y="548680"/>
            <a:ext cx="8001024" cy="6143644"/>
          </a:xfrm>
          <a:prstGeom prst="rect">
            <a:avLst/>
          </a:prstGeom>
          <a:noFill/>
          <a:ln>
            <a:noFill/>
          </a:ln>
        </p:spPr>
        <p:txBody>
          <a:bodyPr anchorCtr="0" anchor="t" bIns="45700" lIns="91425" spcFirstLastPara="1" rIns="91425" wrap="square" tIns="45700">
            <a:noAutofit/>
          </a:bodyPr>
          <a:lstStyle/>
          <a:p>
            <a:pPr indent="534988" lvl="0" marL="0" rtl="0" algn="just">
              <a:spcBef>
                <a:spcPts val="0"/>
              </a:spcBef>
              <a:spcAft>
                <a:spcPts val="0"/>
              </a:spcAft>
              <a:buSzPts val="1600"/>
              <a:buFont typeface="Arial"/>
              <a:buNone/>
            </a:pPr>
            <a:r>
              <a:rPr b="1" lang="ru-RU" sz="2000">
                <a:latin typeface="Calibri"/>
                <a:ea typeface="Calibri"/>
                <a:cs typeface="Calibri"/>
                <a:sym typeface="Calibri"/>
              </a:rPr>
              <a:t>2) Формула Седжвика </a:t>
            </a:r>
            <a:r>
              <a:rPr lang="ru-RU" sz="2000">
                <a:latin typeface="Calibri"/>
                <a:ea typeface="Calibri"/>
                <a:cs typeface="Calibri"/>
                <a:sym typeface="Calibri"/>
              </a:rPr>
              <a:t>(он строил массив шагов h[s], s – это номер прохода по массиву s = 0,1,2,3…. При s=0 h=1!):</a:t>
            </a:r>
            <a:endParaRPr/>
          </a:p>
          <a:p>
            <a:pPr indent="534988" lvl="0" marL="0" rtl="0" algn="just">
              <a:spcBef>
                <a:spcPts val="600"/>
              </a:spcBef>
              <a:spcAft>
                <a:spcPts val="0"/>
              </a:spcAft>
              <a:buSzPts val="1600"/>
              <a:buFont typeface="Arial"/>
              <a:buNone/>
            </a:pPr>
            <a:r>
              <a:t/>
            </a:r>
            <a:endParaRPr sz="2000">
              <a:latin typeface="Calibri"/>
              <a:ea typeface="Calibri"/>
              <a:cs typeface="Calibri"/>
              <a:sym typeface="Calibri"/>
            </a:endParaRPr>
          </a:p>
          <a:p>
            <a:pPr indent="534988" lvl="0" marL="0" rtl="0" algn="just">
              <a:spcBef>
                <a:spcPts val="600"/>
              </a:spcBef>
              <a:spcAft>
                <a:spcPts val="0"/>
              </a:spcAft>
              <a:buSzPts val="1600"/>
              <a:buFont typeface="Arial"/>
              <a:buNone/>
            </a:pPr>
            <a:r>
              <a:rPr lang="ru-RU" sz="2000">
                <a:latin typeface="Calibri"/>
                <a:ea typeface="Calibri"/>
                <a:cs typeface="Calibri"/>
                <a:sym typeface="Calibri"/>
              </a:rPr>
              <a:t>          h(s)</a:t>
            </a:r>
            <a:endParaRPr sz="2000">
              <a:latin typeface="Calibri"/>
              <a:ea typeface="Calibri"/>
              <a:cs typeface="Calibri"/>
              <a:sym typeface="Calibri"/>
            </a:endParaRPr>
          </a:p>
          <a:p>
            <a:pPr indent="534988" lvl="0" marL="0" rtl="0" algn="just">
              <a:spcBef>
                <a:spcPts val="600"/>
              </a:spcBef>
              <a:spcAft>
                <a:spcPts val="0"/>
              </a:spcAft>
              <a:buSzPts val="800"/>
              <a:buFont typeface="Arial"/>
              <a:buNone/>
            </a:pPr>
            <a:r>
              <a:t/>
            </a:r>
            <a:endParaRPr sz="1000">
              <a:latin typeface="Calibri"/>
              <a:ea typeface="Calibri"/>
              <a:cs typeface="Calibri"/>
              <a:sym typeface="Calibri"/>
            </a:endParaRPr>
          </a:p>
          <a:p>
            <a:pPr indent="0" lvl="0" marL="0" rtl="0" algn="just">
              <a:spcBef>
                <a:spcPts val="600"/>
              </a:spcBef>
              <a:spcAft>
                <a:spcPts val="0"/>
              </a:spcAft>
              <a:buSzPts val="1600"/>
              <a:buNone/>
            </a:pPr>
            <a:r>
              <a:rPr lang="ru-RU" sz="2000">
                <a:latin typeface="Calibri"/>
                <a:ea typeface="Calibri"/>
                <a:cs typeface="Calibri"/>
                <a:sym typeface="Calibri"/>
              </a:rPr>
              <a:t>среднее количество операций: O(n</a:t>
            </a:r>
            <a:r>
              <a:rPr b="1" baseline="30000" lang="ru-RU" sz="2000">
                <a:latin typeface="Calibri"/>
                <a:ea typeface="Calibri"/>
                <a:cs typeface="Calibri"/>
                <a:sym typeface="Calibri"/>
              </a:rPr>
              <a:t>7/6</a:t>
            </a:r>
            <a:r>
              <a:rPr lang="ru-RU" sz="2000">
                <a:latin typeface="Calibri"/>
                <a:ea typeface="Calibri"/>
                <a:cs typeface="Calibri"/>
                <a:sym typeface="Calibri"/>
              </a:rPr>
              <a:t>), в худшем случае - порядка O(n</a:t>
            </a:r>
            <a:r>
              <a:rPr b="1" baseline="30000" lang="ru-RU" sz="2000">
                <a:latin typeface="Calibri"/>
                <a:ea typeface="Calibri"/>
                <a:cs typeface="Calibri"/>
                <a:sym typeface="Calibri"/>
              </a:rPr>
              <a:t>4/3</a:t>
            </a:r>
            <a:r>
              <a:rPr lang="ru-RU" sz="2000">
                <a:latin typeface="Calibri"/>
                <a:ea typeface="Calibri"/>
                <a:cs typeface="Calibri"/>
                <a:sym typeface="Calibri"/>
              </a:rPr>
              <a:t>).</a:t>
            </a:r>
            <a:endParaRPr sz="2000">
              <a:latin typeface="Calibri"/>
              <a:ea typeface="Calibri"/>
              <a:cs typeface="Calibri"/>
              <a:sym typeface="Calibri"/>
            </a:endParaRPr>
          </a:p>
          <a:p>
            <a:pPr indent="0" lvl="0" marL="0" rtl="0" algn="just">
              <a:lnSpc>
                <a:spcPct val="90000"/>
              </a:lnSpc>
              <a:spcBef>
                <a:spcPts val="600"/>
              </a:spcBef>
              <a:spcAft>
                <a:spcPts val="0"/>
              </a:spcAft>
              <a:buSzPts val="1600"/>
              <a:buNone/>
            </a:pPr>
            <a:r>
              <a:rPr lang="ru-RU" sz="2000">
                <a:latin typeface="Calibri"/>
                <a:ea typeface="Calibri"/>
                <a:cs typeface="Calibri"/>
                <a:sym typeface="Calibri"/>
              </a:rPr>
              <a:t>	Последовательность вычисляется в порядке, противоположном используемому: h[0] = 1, h[1] = 5, ...19, 41, 109 и т.д. Формула дает сначала меньшие числа, затем все большие, при этом расстояние между сортируемыми элементами, наоборот, должно уменьшаться. Поэтому массив приращений h вычисляется перед запуском собственно сортировки до максимального расстояния между элементами, которое будет первым шагом в сортировке Шелла. Потом его значения используются в обратном порядке.</a:t>
            </a:r>
            <a:endParaRPr/>
          </a:p>
          <a:p>
            <a:pPr indent="0" lvl="0" marL="0" rtl="0" algn="just">
              <a:lnSpc>
                <a:spcPct val="90000"/>
              </a:lnSpc>
              <a:spcBef>
                <a:spcPts val="600"/>
              </a:spcBef>
              <a:spcAft>
                <a:spcPts val="0"/>
              </a:spcAft>
              <a:buSzPts val="1600"/>
              <a:buNone/>
            </a:pPr>
            <a:r>
              <a:rPr lang="ru-RU" sz="2000">
                <a:latin typeface="Calibri"/>
                <a:ea typeface="Calibri"/>
                <a:cs typeface="Calibri"/>
                <a:sym typeface="Calibri"/>
              </a:rPr>
              <a:t>	При использовании формулы Р. Седжвика следует остановиться на значении </a:t>
            </a:r>
            <a:r>
              <a:rPr b="1" lang="ru-RU" sz="2000">
                <a:latin typeface="Calibri"/>
                <a:ea typeface="Calibri"/>
                <a:cs typeface="Calibri"/>
                <a:sym typeface="Calibri"/>
              </a:rPr>
              <a:t>h(s) &lt; n/3</a:t>
            </a:r>
            <a:r>
              <a:rPr lang="ru-RU" sz="2000">
                <a:latin typeface="Calibri"/>
                <a:ea typeface="Calibri"/>
                <a:cs typeface="Calibri"/>
                <a:sym typeface="Calibri"/>
              </a:rPr>
              <a:t>, т.е меньше трети массива;</a:t>
            </a:r>
            <a:endParaRPr/>
          </a:p>
          <a:p>
            <a:pPr indent="0" lvl="0" marL="0" rtl="0" algn="just">
              <a:lnSpc>
                <a:spcPct val="90000"/>
              </a:lnSpc>
              <a:spcBef>
                <a:spcPts val="600"/>
              </a:spcBef>
              <a:spcAft>
                <a:spcPts val="0"/>
              </a:spcAft>
              <a:buSzPts val="1600"/>
              <a:buNone/>
            </a:pPr>
            <a:r>
              <a:rPr lang="ru-RU" sz="2000">
                <a:latin typeface="Calibri"/>
                <a:ea typeface="Calibri"/>
                <a:cs typeface="Calibri"/>
                <a:sym typeface="Calibri"/>
              </a:rPr>
              <a:t>Например, если массив на </a:t>
            </a:r>
            <a:r>
              <a:rPr lang="ru-RU" sz="2000">
                <a:solidFill>
                  <a:srgbClr val="FF0000"/>
                </a:solidFill>
                <a:latin typeface="Calibri"/>
                <a:ea typeface="Calibri"/>
                <a:cs typeface="Calibri"/>
                <a:sym typeface="Calibri"/>
              </a:rPr>
              <a:t>16</a:t>
            </a:r>
            <a:r>
              <a:rPr lang="ru-RU" sz="2000">
                <a:latin typeface="Calibri"/>
                <a:ea typeface="Calibri"/>
                <a:cs typeface="Calibri"/>
                <a:sym typeface="Calibri"/>
              </a:rPr>
              <a:t> элементов, то шаг с номером прохода 2 нам НЕ ПОДХОДИТ: h</a:t>
            </a:r>
            <a:r>
              <a:rPr b="1" baseline="-25000" lang="ru-RU" sz="2000">
                <a:latin typeface="Calibri"/>
                <a:ea typeface="Calibri"/>
                <a:cs typeface="Calibri"/>
                <a:sym typeface="Calibri"/>
              </a:rPr>
              <a:t>2 </a:t>
            </a:r>
            <a:r>
              <a:rPr lang="ru-RU" sz="2000">
                <a:latin typeface="Calibri"/>
                <a:ea typeface="Calibri"/>
                <a:cs typeface="Calibri"/>
                <a:sym typeface="Calibri"/>
              </a:rPr>
              <a:t>=  9*2</a:t>
            </a:r>
            <a:r>
              <a:rPr b="1" baseline="30000" lang="ru-RU" sz="2000">
                <a:latin typeface="Calibri"/>
                <a:ea typeface="Calibri"/>
                <a:cs typeface="Calibri"/>
                <a:sym typeface="Calibri"/>
              </a:rPr>
              <a:t>2 </a:t>
            </a:r>
            <a:r>
              <a:rPr lang="ru-RU" sz="2000">
                <a:latin typeface="Calibri"/>
                <a:ea typeface="Calibri"/>
                <a:cs typeface="Calibri"/>
                <a:sym typeface="Calibri"/>
              </a:rPr>
              <a:t>- 9*2</a:t>
            </a:r>
            <a:r>
              <a:rPr b="1" baseline="30000" lang="ru-RU" sz="2000">
                <a:latin typeface="Calibri"/>
                <a:ea typeface="Calibri"/>
                <a:cs typeface="Calibri"/>
                <a:sym typeface="Calibri"/>
              </a:rPr>
              <a:t>2/2 </a:t>
            </a:r>
            <a:r>
              <a:rPr lang="ru-RU" sz="2000">
                <a:latin typeface="Calibri"/>
                <a:ea typeface="Calibri"/>
                <a:cs typeface="Calibri"/>
                <a:sym typeface="Calibri"/>
              </a:rPr>
              <a:t>+ 1 = 19 &gt; </a:t>
            </a:r>
            <a:r>
              <a:rPr lang="ru-RU" sz="2000">
                <a:solidFill>
                  <a:srgbClr val="FF0000"/>
                </a:solidFill>
                <a:latin typeface="Calibri"/>
                <a:ea typeface="Calibri"/>
                <a:cs typeface="Calibri"/>
                <a:sym typeface="Calibri"/>
              </a:rPr>
              <a:t>16/3</a:t>
            </a:r>
            <a:endParaRPr/>
          </a:p>
          <a:p>
            <a:pPr indent="0" lvl="0" marL="0" rtl="0" algn="just">
              <a:lnSpc>
                <a:spcPct val="90000"/>
              </a:lnSpc>
              <a:spcBef>
                <a:spcPts val="600"/>
              </a:spcBef>
              <a:spcAft>
                <a:spcPts val="0"/>
              </a:spcAft>
              <a:buSzPts val="1600"/>
              <a:buNone/>
            </a:pPr>
            <a:r>
              <a:rPr lang="ru-RU" sz="2000">
                <a:latin typeface="Calibri"/>
                <a:ea typeface="Calibri"/>
                <a:cs typeface="Calibri"/>
                <a:sym typeface="Calibri"/>
              </a:rPr>
              <a:t>А шаг с номером прохода 1 – ДА. h</a:t>
            </a:r>
            <a:r>
              <a:rPr b="1" baseline="-25000" lang="ru-RU" sz="2000">
                <a:latin typeface="Calibri"/>
                <a:ea typeface="Calibri"/>
                <a:cs typeface="Calibri"/>
                <a:sym typeface="Calibri"/>
              </a:rPr>
              <a:t>1</a:t>
            </a:r>
            <a:r>
              <a:rPr lang="ru-RU" sz="2000">
                <a:latin typeface="Calibri"/>
                <a:ea typeface="Calibri"/>
                <a:cs typeface="Calibri"/>
                <a:sym typeface="Calibri"/>
              </a:rPr>
              <a:t>=  8*2</a:t>
            </a:r>
            <a:r>
              <a:rPr b="1" baseline="30000" lang="ru-RU" sz="2000">
                <a:latin typeface="Calibri"/>
                <a:ea typeface="Calibri"/>
                <a:cs typeface="Calibri"/>
                <a:sym typeface="Calibri"/>
              </a:rPr>
              <a:t>1 </a:t>
            </a:r>
            <a:r>
              <a:rPr lang="ru-RU" sz="2000">
                <a:latin typeface="Calibri"/>
                <a:ea typeface="Calibri"/>
                <a:cs typeface="Calibri"/>
                <a:sym typeface="Calibri"/>
              </a:rPr>
              <a:t>- 6*2</a:t>
            </a:r>
            <a:r>
              <a:rPr b="1" baseline="30000" lang="ru-RU" sz="2000">
                <a:latin typeface="Calibri"/>
                <a:ea typeface="Calibri"/>
                <a:cs typeface="Calibri"/>
                <a:sym typeface="Calibri"/>
              </a:rPr>
              <a:t>(1+1)/2 </a:t>
            </a:r>
            <a:r>
              <a:rPr lang="ru-RU" sz="2000">
                <a:latin typeface="Calibri"/>
                <a:ea typeface="Calibri"/>
                <a:cs typeface="Calibri"/>
                <a:sym typeface="Calibri"/>
              </a:rPr>
              <a:t>+ 1 = 5 &lt; </a:t>
            </a:r>
            <a:r>
              <a:rPr lang="ru-RU" sz="2000">
                <a:solidFill>
                  <a:srgbClr val="FF0000"/>
                </a:solidFill>
                <a:latin typeface="Calibri"/>
                <a:ea typeface="Calibri"/>
                <a:cs typeface="Calibri"/>
                <a:sym typeface="Calibri"/>
              </a:rPr>
              <a:t>16/3</a:t>
            </a:r>
            <a:endParaRPr sz="2000">
              <a:latin typeface="Calibri"/>
              <a:ea typeface="Calibri"/>
              <a:cs typeface="Calibri"/>
              <a:sym typeface="Calibri"/>
            </a:endParaRPr>
          </a:p>
          <a:p>
            <a:pPr indent="0" lvl="0" marL="0" rtl="0" algn="just">
              <a:lnSpc>
                <a:spcPct val="80000"/>
              </a:lnSpc>
              <a:spcBef>
                <a:spcPts val="600"/>
              </a:spcBef>
              <a:spcAft>
                <a:spcPts val="0"/>
              </a:spcAft>
              <a:buSzPts val="1600"/>
              <a:buNone/>
            </a:pPr>
            <a:r>
              <a:t/>
            </a:r>
            <a:endParaRPr sz="2000">
              <a:latin typeface="Calibri"/>
              <a:ea typeface="Calibri"/>
              <a:cs typeface="Calibri"/>
              <a:sym typeface="Calibri"/>
            </a:endParaRPr>
          </a:p>
          <a:p>
            <a:pPr indent="534988" lvl="0" marL="0" rtl="0" algn="just">
              <a:lnSpc>
                <a:spcPct val="80000"/>
              </a:lnSpc>
              <a:spcBef>
                <a:spcPts val="600"/>
              </a:spcBef>
              <a:spcAft>
                <a:spcPts val="0"/>
              </a:spcAft>
              <a:buSzPts val="1600"/>
              <a:buFont typeface="Arial"/>
              <a:buNone/>
            </a:pPr>
            <a:r>
              <a:t/>
            </a:r>
            <a:endParaRPr sz="2000">
              <a:latin typeface="Calibri"/>
              <a:ea typeface="Calibri"/>
              <a:cs typeface="Calibri"/>
              <a:sym typeface="Calibri"/>
            </a:endParaRPr>
          </a:p>
          <a:p>
            <a:pPr indent="534988" lvl="0" marL="0" rtl="0" algn="just">
              <a:lnSpc>
                <a:spcPct val="80000"/>
              </a:lnSpc>
              <a:spcBef>
                <a:spcPts val="600"/>
              </a:spcBef>
              <a:spcAft>
                <a:spcPts val="0"/>
              </a:spcAft>
              <a:buSzPts val="1600"/>
              <a:buFont typeface="Arial"/>
              <a:buNone/>
            </a:pPr>
            <a:r>
              <a:t/>
            </a:r>
            <a:endParaRPr sz="2000">
              <a:latin typeface="Calibri"/>
              <a:ea typeface="Calibri"/>
              <a:cs typeface="Calibri"/>
              <a:sym typeface="Calibri"/>
            </a:endParaRPr>
          </a:p>
          <a:p>
            <a:pPr indent="534988" lvl="0" marL="0" rtl="0" algn="just">
              <a:lnSpc>
                <a:spcPct val="80000"/>
              </a:lnSpc>
              <a:spcBef>
                <a:spcPts val="600"/>
              </a:spcBef>
              <a:spcAft>
                <a:spcPts val="0"/>
              </a:spcAft>
              <a:buSzPts val="1600"/>
              <a:buNone/>
            </a:pPr>
            <a:r>
              <a:t/>
            </a:r>
            <a:endParaRPr sz="2000">
              <a:latin typeface="Calibri"/>
              <a:ea typeface="Calibri"/>
              <a:cs typeface="Calibri"/>
              <a:sym typeface="Calibri"/>
            </a:endParaRPr>
          </a:p>
        </p:txBody>
      </p:sp>
      <p:pic>
        <p:nvPicPr>
          <p:cNvPr descr="http://algolist.manual.ru/sort/gif/14_1.gif" id="377" name="Google Shape;377;p24"/>
          <p:cNvPicPr preferRelativeResize="0"/>
          <p:nvPr/>
        </p:nvPicPr>
        <p:blipFill rotWithShape="1">
          <a:blip r:embed="rId3">
            <a:alphaModFix/>
          </a:blip>
          <a:srcRect b="0" l="12837" r="0" t="0"/>
          <a:stretch/>
        </p:blipFill>
        <p:spPr>
          <a:xfrm>
            <a:off x="2660403" y="1339074"/>
            <a:ext cx="4143845" cy="9086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5"/>
          <p:cNvSpPr txBox="1"/>
          <p:nvPr>
            <p:ph type="title"/>
          </p:nvPr>
        </p:nvSpPr>
        <p:spPr>
          <a:xfrm>
            <a:off x="1142976" y="0"/>
            <a:ext cx="7499350" cy="6540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ru-RU" sz="3200"/>
              <a:t>Выбор шага в сортировке Шелла</a:t>
            </a:r>
            <a:endParaRPr/>
          </a:p>
        </p:txBody>
      </p:sp>
      <p:sp>
        <p:nvSpPr>
          <p:cNvPr id="384" name="Google Shape;384;p25"/>
          <p:cNvSpPr txBox="1"/>
          <p:nvPr>
            <p:ph idx="1" type="body"/>
          </p:nvPr>
        </p:nvSpPr>
        <p:spPr>
          <a:xfrm>
            <a:off x="1043608" y="602670"/>
            <a:ext cx="8001024" cy="6143644"/>
          </a:xfrm>
          <a:prstGeom prst="rect">
            <a:avLst/>
          </a:prstGeom>
          <a:noFill/>
          <a:ln>
            <a:noFill/>
          </a:ln>
        </p:spPr>
        <p:txBody>
          <a:bodyPr anchorCtr="0" anchor="t" bIns="45700" lIns="91425" spcFirstLastPara="1" rIns="91425" wrap="square" tIns="45700">
            <a:noAutofit/>
          </a:bodyPr>
          <a:lstStyle/>
          <a:p>
            <a:pPr indent="534988" lvl="0" marL="0" rtl="0" algn="just">
              <a:lnSpc>
                <a:spcPct val="85000"/>
              </a:lnSpc>
              <a:spcBef>
                <a:spcPts val="0"/>
              </a:spcBef>
              <a:spcAft>
                <a:spcPts val="0"/>
              </a:spcAft>
              <a:buSzPts val="1600"/>
              <a:buFont typeface="Arial"/>
              <a:buNone/>
            </a:pPr>
            <a:r>
              <a:rPr b="1" lang="ru-RU" sz="2000">
                <a:latin typeface="Calibri"/>
                <a:ea typeface="Calibri"/>
                <a:cs typeface="Calibri"/>
                <a:sym typeface="Calibri"/>
              </a:rPr>
              <a:t>3) </a:t>
            </a:r>
            <a:r>
              <a:rPr lang="ru-RU" sz="2000">
                <a:latin typeface="Calibri"/>
                <a:ea typeface="Calibri"/>
                <a:cs typeface="Calibri"/>
                <a:sym typeface="Calibri"/>
              </a:rPr>
              <a:t>Хиббардом предложена последовательность: все значения (2^i-1)/2&lt;=n/2, где i &lt;= N; такая последовательность шагов приводит к алгоритму со сложностью O(n</a:t>
            </a:r>
            <a:r>
              <a:rPr b="1" baseline="30000" lang="ru-RU" sz="2000">
                <a:latin typeface="Calibri"/>
                <a:ea typeface="Calibri"/>
                <a:cs typeface="Calibri"/>
                <a:sym typeface="Calibri"/>
              </a:rPr>
              <a:t>3 / 2</a:t>
            </a:r>
            <a:r>
              <a:rPr lang="ru-RU" sz="2000">
                <a:latin typeface="Calibri"/>
                <a:ea typeface="Calibri"/>
                <a:cs typeface="Calibri"/>
                <a:sym typeface="Calibri"/>
              </a:rPr>
              <a:t>);</a:t>
            </a:r>
            <a:endParaRPr/>
          </a:p>
          <a:p>
            <a:pPr indent="534988" lvl="0" marL="0" rtl="0" algn="just">
              <a:lnSpc>
                <a:spcPct val="85000"/>
              </a:lnSpc>
              <a:spcBef>
                <a:spcPts val="600"/>
              </a:spcBef>
              <a:spcAft>
                <a:spcPts val="0"/>
              </a:spcAft>
              <a:buSzPts val="1600"/>
              <a:buFont typeface="Arial"/>
              <a:buNone/>
            </a:pPr>
            <a:r>
              <a:rPr b="1" lang="ru-RU" sz="2000">
                <a:latin typeface="Calibri"/>
                <a:ea typeface="Calibri"/>
                <a:cs typeface="Calibri"/>
                <a:sym typeface="Calibri"/>
              </a:rPr>
              <a:t>4)</a:t>
            </a:r>
            <a:r>
              <a:rPr lang="ru-RU" sz="2000">
                <a:latin typeface="Calibri"/>
                <a:ea typeface="Calibri"/>
                <a:cs typeface="Calibri"/>
                <a:sym typeface="Calibri"/>
              </a:rPr>
              <a:t> Эмпирическая последовательность Марцина Циура: h принадлежит множеству {1, 4, 10, 23, 57, 132, 301, 701, 1750}; является одной из лучших, для сортировки массива ёмкостью приблизительно до 4000 элементов;</a:t>
            </a:r>
            <a:endParaRPr/>
          </a:p>
          <a:p>
            <a:pPr indent="534988" lvl="0" marL="0" rtl="0" algn="just">
              <a:lnSpc>
                <a:spcPct val="85000"/>
              </a:lnSpc>
              <a:spcBef>
                <a:spcPts val="600"/>
              </a:spcBef>
              <a:spcAft>
                <a:spcPts val="0"/>
              </a:spcAft>
              <a:buSzPts val="1600"/>
              <a:buFont typeface="Arial"/>
              <a:buNone/>
            </a:pPr>
            <a:r>
              <a:rPr b="1" lang="ru-RU" sz="2000">
                <a:latin typeface="Calibri"/>
                <a:ea typeface="Calibri"/>
                <a:cs typeface="Calibri"/>
                <a:sym typeface="Calibri"/>
              </a:rPr>
              <a:t>5)</a:t>
            </a:r>
            <a:r>
              <a:rPr lang="ru-RU" sz="2000">
                <a:latin typeface="Calibri"/>
                <a:ea typeface="Calibri"/>
                <a:cs typeface="Calibri"/>
                <a:sym typeface="Calibri"/>
              </a:rPr>
              <a:t> Эмпирическая последовательность, основанная на числах Фибоначчи;</a:t>
            </a:r>
            <a:endParaRPr/>
          </a:p>
          <a:p>
            <a:pPr indent="534988" lvl="0" marL="0" rtl="0" algn="just">
              <a:lnSpc>
                <a:spcPct val="85000"/>
              </a:lnSpc>
              <a:spcBef>
                <a:spcPts val="600"/>
              </a:spcBef>
              <a:spcAft>
                <a:spcPts val="0"/>
              </a:spcAft>
              <a:buSzPts val="1600"/>
              <a:buFont typeface="Arial"/>
              <a:buNone/>
            </a:pPr>
            <a:r>
              <a:rPr b="1" lang="ru-RU" sz="2000">
                <a:latin typeface="Calibri"/>
                <a:ea typeface="Calibri"/>
                <a:cs typeface="Calibri"/>
                <a:sym typeface="Calibri"/>
              </a:rPr>
              <a:t>6)</a:t>
            </a:r>
            <a:r>
              <a:rPr lang="ru-RU" sz="2000">
                <a:latin typeface="Calibri"/>
                <a:ea typeface="Calibri"/>
                <a:cs typeface="Calibri"/>
                <a:sym typeface="Calibri"/>
              </a:rPr>
              <a:t> Для достаточно больших массивов рекомендуемой считается последовательность, предложенная в 1969 году Дональдом Кнутом: 1, 4, 13, 40, 121 и т.д. (каждое последующее значение на единицу больше, чем утроенное предыдущее h</a:t>
            </a:r>
            <a:r>
              <a:rPr b="1" baseline="-25000" lang="ru-RU" sz="2000">
                <a:latin typeface="Calibri"/>
                <a:ea typeface="Calibri"/>
                <a:cs typeface="Calibri"/>
                <a:sym typeface="Calibri"/>
              </a:rPr>
              <a:t>i+1</a:t>
            </a:r>
            <a:r>
              <a:rPr lang="ru-RU" sz="2000">
                <a:latin typeface="Calibri"/>
                <a:ea typeface="Calibri"/>
                <a:cs typeface="Calibri"/>
                <a:sym typeface="Calibri"/>
              </a:rPr>
              <a:t> = 3h</a:t>
            </a:r>
            <a:r>
              <a:rPr b="1" baseline="-25000" lang="ru-RU" sz="2000">
                <a:latin typeface="Calibri"/>
                <a:ea typeface="Calibri"/>
                <a:cs typeface="Calibri"/>
                <a:sym typeface="Calibri"/>
              </a:rPr>
              <a:t>i+1</a:t>
            </a:r>
            <a:r>
              <a:rPr lang="ru-RU" sz="2000">
                <a:latin typeface="Calibri"/>
                <a:ea typeface="Calibri"/>
                <a:cs typeface="Calibri"/>
                <a:sym typeface="Calibri"/>
              </a:rPr>
              <a:t>, а h</a:t>
            </a:r>
            <a:r>
              <a:rPr b="1" baseline="-25000" lang="ru-RU" sz="2000">
                <a:latin typeface="Calibri"/>
                <a:ea typeface="Calibri"/>
                <a:cs typeface="Calibri"/>
                <a:sym typeface="Calibri"/>
              </a:rPr>
              <a:t>1</a:t>
            </a:r>
            <a:r>
              <a:rPr lang="ru-RU" sz="2000">
                <a:latin typeface="Calibri"/>
                <a:ea typeface="Calibri"/>
                <a:cs typeface="Calibri"/>
                <a:sym typeface="Calibri"/>
              </a:rPr>
              <a:t> = 1). Начинается процесс с h</a:t>
            </a:r>
            <a:r>
              <a:rPr b="1" baseline="-25000" lang="ru-RU" sz="2000">
                <a:latin typeface="Calibri"/>
                <a:ea typeface="Calibri"/>
                <a:cs typeface="Calibri"/>
                <a:sym typeface="Calibri"/>
              </a:rPr>
              <a:t>m</a:t>
            </a:r>
            <a:r>
              <a:rPr lang="ru-RU" sz="2000">
                <a:latin typeface="Calibri"/>
                <a:ea typeface="Calibri"/>
                <a:cs typeface="Calibri"/>
                <a:sym typeface="Calibri"/>
              </a:rPr>
              <a:t>, такого что h</a:t>
            </a:r>
            <a:r>
              <a:rPr b="1" baseline="-25000" lang="ru-RU" sz="2000">
                <a:latin typeface="Calibri"/>
                <a:ea typeface="Calibri"/>
                <a:cs typeface="Calibri"/>
                <a:sym typeface="Calibri"/>
              </a:rPr>
              <a:t>m</a:t>
            </a:r>
            <a:r>
              <a:rPr lang="ru-RU" sz="2000">
                <a:latin typeface="Calibri"/>
                <a:ea typeface="Calibri"/>
                <a:cs typeface="Calibri"/>
                <a:sym typeface="Calibri"/>
              </a:rPr>
              <a:t> ≥ [n/9]. Для списков средних размеров Кнут оценил быстродействие для среднего случая как O(n</a:t>
            </a:r>
            <a:r>
              <a:rPr b="1" baseline="30000" lang="ru-RU" sz="2000">
                <a:latin typeface="Calibri"/>
                <a:ea typeface="Calibri"/>
                <a:cs typeface="Calibri"/>
                <a:sym typeface="Calibri"/>
              </a:rPr>
              <a:t>(5/4)</a:t>
            </a:r>
            <a:r>
              <a:rPr lang="ru-RU" sz="2000">
                <a:latin typeface="Calibri"/>
                <a:ea typeface="Calibri"/>
                <a:cs typeface="Calibri"/>
                <a:sym typeface="Calibri"/>
              </a:rPr>
              <a:t>), а для худшего случая как O(n</a:t>
            </a:r>
            <a:r>
              <a:rPr b="1" baseline="30000" lang="ru-RU" sz="2000">
                <a:latin typeface="Calibri"/>
                <a:ea typeface="Calibri"/>
                <a:cs typeface="Calibri"/>
                <a:sym typeface="Calibri"/>
              </a:rPr>
              <a:t>(3/2)</a:t>
            </a:r>
            <a:r>
              <a:rPr lang="ru-RU" sz="2000">
                <a:latin typeface="Calibri"/>
                <a:ea typeface="Calibri"/>
                <a:cs typeface="Calibri"/>
                <a:sym typeface="Calibri"/>
              </a:rPr>
              <a:t>).</a:t>
            </a:r>
            <a:endParaRPr/>
          </a:p>
          <a:p>
            <a:pPr indent="534988" lvl="0" marL="0" rtl="0" algn="just">
              <a:lnSpc>
                <a:spcPct val="85000"/>
              </a:lnSpc>
              <a:spcBef>
                <a:spcPts val="600"/>
              </a:spcBef>
              <a:spcAft>
                <a:spcPts val="0"/>
              </a:spcAft>
              <a:buSzPts val="1600"/>
              <a:buFont typeface="Arial"/>
              <a:buNone/>
            </a:pPr>
            <a:r>
              <a:rPr b="1" lang="ru-RU" sz="2000">
                <a:latin typeface="Calibri"/>
                <a:ea typeface="Calibri"/>
                <a:cs typeface="Calibri"/>
                <a:sym typeface="Calibri"/>
              </a:rPr>
              <a:t>7)</a:t>
            </a:r>
            <a:r>
              <a:rPr lang="ru-RU" sz="2000">
                <a:latin typeface="Calibri"/>
                <a:ea typeface="Calibri"/>
                <a:cs typeface="Calibri"/>
                <a:sym typeface="Calibri"/>
              </a:rPr>
              <a:t> Одна из лучших последовательностий установлена эмпирически японцем Marcin Ciura: 1, 4, 10, 23, 57, 132, 301, 701, 1750, далее умножать на 2.25 и округлять вниз.</a:t>
            </a:r>
            <a:endParaRPr/>
          </a:p>
          <a:p>
            <a:pPr indent="534988" lvl="0" marL="0" rtl="0" algn="just">
              <a:lnSpc>
                <a:spcPct val="85000"/>
              </a:lnSpc>
              <a:spcBef>
                <a:spcPts val="600"/>
              </a:spcBef>
              <a:spcAft>
                <a:spcPts val="0"/>
              </a:spcAft>
              <a:buSzPts val="800"/>
              <a:buFont typeface="Arial"/>
              <a:buNone/>
            </a:pPr>
            <a:r>
              <a:rPr lang="ru-RU" sz="1000">
                <a:latin typeface="Calibri"/>
                <a:ea typeface="Calibri"/>
                <a:cs typeface="Calibri"/>
                <a:sym typeface="Calibri"/>
              </a:rPr>
              <a:t> </a:t>
            </a:r>
            <a:endParaRPr/>
          </a:p>
          <a:p>
            <a:pPr indent="534988" lvl="0" marL="0" rtl="0" algn="just">
              <a:lnSpc>
                <a:spcPct val="85000"/>
              </a:lnSpc>
              <a:spcBef>
                <a:spcPts val="600"/>
              </a:spcBef>
              <a:spcAft>
                <a:spcPts val="0"/>
              </a:spcAft>
              <a:buSzPts val="1600"/>
              <a:buFont typeface="Arial"/>
              <a:buNone/>
            </a:pPr>
            <a:r>
              <a:rPr lang="ru-RU" sz="2000">
                <a:latin typeface="Calibri"/>
                <a:ea typeface="Calibri"/>
                <a:cs typeface="Calibri"/>
                <a:sym typeface="Calibri"/>
              </a:rPr>
              <a:t>В настоящее время </a:t>
            </a:r>
            <a:r>
              <a:rPr b="1" lang="ru-RU" sz="2000">
                <a:latin typeface="Calibri"/>
                <a:ea typeface="Calibri"/>
                <a:cs typeface="Calibri"/>
                <a:sym typeface="Calibri"/>
              </a:rPr>
              <a:t>не известна </a:t>
            </a:r>
            <a:r>
              <a:rPr lang="ru-RU" sz="2000">
                <a:latin typeface="Calibri"/>
                <a:ea typeface="Calibri"/>
                <a:cs typeface="Calibri"/>
                <a:sym typeface="Calibri"/>
              </a:rPr>
              <a:t>последовательность h</a:t>
            </a:r>
            <a:r>
              <a:rPr b="1" baseline="-25000" lang="ru-RU" sz="2000">
                <a:latin typeface="Calibri"/>
                <a:ea typeface="Calibri"/>
                <a:cs typeface="Calibri"/>
                <a:sym typeface="Calibri"/>
              </a:rPr>
              <a:t>i</a:t>
            </a:r>
            <a:r>
              <a:rPr lang="ru-RU" sz="2000">
                <a:latin typeface="Calibri"/>
                <a:ea typeface="Calibri"/>
                <a:cs typeface="Calibri"/>
                <a:sym typeface="Calibri"/>
              </a:rPr>
              <a:t>, h</a:t>
            </a:r>
            <a:r>
              <a:rPr b="1" baseline="-25000" lang="ru-RU" sz="2000">
                <a:latin typeface="Calibri"/>
                <a:ea typeface="Calibri"/>
                <a:cs typeface="Calibri"/>
                <a:sym typeface="Calibri"/>
              </a:rPr>
              <a:t>i–1</a:t>
            </a:r>
            <a:r>
              <a:rPr lang="ru-RU" sz="2000">
                <a:latin typeface="Calibri"/>
                <a:ea typeface="Calibri"/>
                <a:cs typeface="Calibri"/>
                <a:sym typeface="Calibri"/>
              </a:rPr>
              <a:t>, h</a:t>
            </a:r>
            <a:r>
              <a:rPr b="1" baseline="-25000" lang="ru-RU" sz="2000">
                <a:latin typeface="Calibri"/>
                <a:ea typeface="Calibri"/>
                <a:cs typeface="Calibri"/>
                <a:sym typeface="Calibri"/>
              </a:rPr>
              <a:t>i–2</a:t>
            </a:r>
            <a:r>
              <a:rPr lang="ru-RU" sz="2000">
                <a:latin typeface="Calibri"/>
                <a:ea typeface="Calibri"/>
                <a:cs typeface="Calibri"/>
                <a:sym typeface="Calibri"/>
              </a:rPr>
              <a:t>, ...,h</a:t>
            </a:r>
            <a:r>
              <a:rPr b="1" baseline="-25000" lang="ru-RU" sz="2000">
                <a:latin typeface="Calibri"/>
                <a:ea typeface="Calibri"/>
                <a:cs typeface="Calibri"/>
                <a:sym typeface="Calibri"/>
              </a:rPr>
              <a:t>1</a:t>
            </a:r>
            <a:r>
              <a:rPr lang="ru-RU" sz="2000">
                <a:latin typeface="Calibri"/>
                <a:ea typeface="Calibri"/>
                <a:cs typeface="Calibri"/>
                <a:sym typeface="Calibri"/>
              </a:rPr>
              <a:t>, оптимальность которой доказана.</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6"/>
          <p:cNvSpPr txBox="1"/>
          <p:nvPr>
            <p:ph type="title"/>
          </p:nvPr>
        </p:nvSpPr>
        <p:spPr>
          <a:xfrm>
            <a:off x="1435100" y="274638"/>
            <a:ext cx="7499350" cy="582594"/>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Анализ эффективности метода</a:t>
            </a:r>
            <a:endParaRPr/>
          </a:p>
        </p:txBody>
      </p:sp>
      <p:sp>
        <p:nvSpPr>
          <p:cNvPr id="390" name="Google Shape;390;p26"/>
          <p:cNvSpPr txBox="1"/>
          <p:nvPr>
            <p:ph idx="1" type="body"/>
          </p:nvPr>
        </p:nvSpPr>
        <p:spPr>
          <a:xfrm>
            <a:off x="1071538" y="1447800"/>
            <a:ext cx="7929618" cy="4800600"/>
          </a:xfrm>
          <a:prstGeom prst="rect">
            <a:avLst/>
          </a:prstGeom>
          <a:noFill/>
          <a:ln>
            <a:noFill/>
          </a:ln>
        </p:spPr>
        <p:txBody>
          <a:bodyPr anchorCtr="0" anchor="t" bIns="45700" lIns="91425" spcFirstLastPara="1" rIns="91425" wrap="square" tIns="45700">
            <a:noAutofit/>
          </a:bodyPr>
          <a:lstStyle/>
          <a:p>
            <a:pPr indent="534988" lvl="0" marL="0" rtl="0" algn="just">
              <a:lnSpc>
                <a:spcPct val="90000"/>
              </a:lnSpc>
              <a:spcBef>
                <a:spcPts val="0"/>
              </a:spcBef>
              <a:spcAft>
                <a:spcPts val="0"/>
              </a:spcAft>
              <a:buSzPts val="1600"/>
              <a:buFont typeface="Arial"/>
              <a:buNone/>
            </a:pPr>
            <a:r>
              <a:rPr b="1" i="1" lang="ru-RU" sz="2000">
                <a:solidFill>
                  <a:srgbClr val="FF0000"/>
                </a:solidFill>
                <a:latin typeface="Calibri"/>
                <a:ea typeface="Calibri"/>
                <a:cs typeface="Calibri"/>
                <a:sym typeface="Calibri"/>
              </a:rPr>
              <a:t>Утверждение</a:t>
            </a:r>
            <a:endParaRPr sz="2000">
              <a:latin typeface="Calibri"/>
              <a:ea typeface="Calibri"/>
              <a:cs typeface="Calibri"/>
              <a:sym typeface="Calibri"/>
            </a:endParaRPr>
          </a:p>
          <a:p>
            <a:pPr indent="534988" lvl="0" marL="0" rtl="0" algn="just">
              <a:lnSpc>
                <a:spcPct val="90000"/>
              </a:lnSpc>
              <a:spcBef>
                <a:spcPts val="600"/>
              </a:spcBef>
              <a:spcAft>
                <a:spcPts val="0"/>
              </a:spcAft>
              <a:buSzPts val="1600"/>
              <a:buFont typeface="Arial"/>
              <a:buNone/>
            </a:pPr>
            <a:r>
              <a:rPr i="1" lang="ru-RU" sz="2000">
                <a:latin typeface="Calibri"/>
                <a:ea typeface="Calibri"/>
                <a:cs typeface="Calibri"/>
                <a:sym typeface="Calibri"/>
              </a:rPr>
              <a:t>Если k-отсортированная последовательность i-сортируется (k &gt; i), то она остается k-отсортированной.</a:t>
            </a:r>
            <a:endParaRPr i="1" sz="2000">
              <a:latin typeface="Calibri"/>
              <a:ea typeface="Calibri"/>
              <a:cs typeface="Calibri"/>
              <a:sym typeface="Calibri"/>
            </a:endParaRPr>
          </a:p>
          <a:p>
            <a:pPr indent="534988" lvl="0" marL="0" rtl="0" algn="just">
              <a:lnSpc>
                <a:spcPct val="90000"/>
              </a:lnSpc>
              <a:spcBef>
                <a:spcPts val="600"/>
              </a:spcBef>
              <a:spcAft>
                <a:spcPts val="0"/>
              </a:spcAft>
              <a:buSzPts val="1600"/>
              <a:buFont typeface="Arial"/>
              <a:buNone/>
            </a:pPr>
            <a:r>
              <a:rPr b="1" i="1" lang="ru-RU" sz="2000">
                <a:solidFill>
                  <a:srgbClr val="FF0000"/>
                </a:solidFill>
                <a:latin typeface="Calibri"/>
                <a:ea typeface="Calibri"/>
                <a:cs typeface="Calibri"/>
                <a:sym typeface="Calibri"/>
              </a:rPr>
              <a:t>→</a:t>
            </a:r>
            <a:r>
              <a:rPr i="1" lang="ru-RU" sz="2000">
                <a:latin typeface="Calibri"/>
                <a:ea typeface="Calibri"/>
                <a:cs typeface="Calibri"/>
                <a:sym typeface="Calibri"/>
              </a:rPr>
              <a:t> </a:t>
            </a:r>
            <a:r>
              <a:rPr lang="ru-RU" sz="2000">
                <a:latin typeface="Calibri"/>
                <a:ea typeface="Calibri"/>
                <a:cs typeface="Calibri"/>
                <a:sym typeface="Calibri"/>
              </a:rPr>
              <a:t>C каждым следующим шагом сортировки с убывающим приращением количество отсортированных элементов в последовательности возрастает</a:t>
            </a:r>
            <a:r>
              <a:rPr i="1" lang="ru-RU" sz="2000">
                <a:latin typeface="Calibri"/>
                <a:ea typeface="Calibri"/>
                <a:cs typeface="Calibri"/>
                <a:sym typeface="Calibri"/>
              </a:rPr>
              <a:t>.</a:t>
            </a:r>
            <a:endParaRPr i="1" sz="2000">
              <a:latin typeface="Calibri"/>
              <a:ea typeface="Calibri"/>
              <a:cs typeface="Calibri"/>
              <a:sym typeface="Calibri"/>
            </a:endParaRPr>
          </a:p>
          <a:p>
            <a:pPr indent="534988" lvl="0" marL="0" rtl="0" algn="just">
              <a:lnSpc>
                <a:spcPct val="90000"/>
              </a:lnSpc>
              <a:spcBef>
                <a:spcPts val="600"/>
              </a:spcBef>
              <a:spcAft>
                <a:spcPts val="0"/>
              </a:spcAft>
              <a:buSzPts val="1600"/>
              <a:buFont typeface="Arial"/>
              <a:buNone/>
            </a:pPr>
            <a:r>
              <a:rPr lang="ru-RU" sz="2000">
                <a:latin typeface="Calibri"/>
                <a:ea typeface="Calibri"/>
                <a:cs typeface="Calibri"/>
                <a:sym typeface="Calibri"/>
              </a:rPr>
              <a:t>Для последовательности шагов 2</a:t>
            </a:r>
            <a:r>
              <a:rPr baseline="30000" i="1" lang="ru-RU" sz="2000">
                <a:latin typeface="Calibri"/>
                <a:ea typeface="Calibri"/>
                <a:cs typeface="Calibri"/>
                <a:sym typeface="Calibri"/>
              </a:rPr>
              <a:t>k</a:t>
            </a:r>
            <a:r>
              <a:rPr i="1" lang="ru-RU" sz="2000">
                <a:latin typeface="Calibri"/>
                <a:ea typeface="Calibri"/>
                <a:cs typeface="Calibri"/>
                <a:sym typeface="Calibri"/>
              </a:rPr>
              <a:t> </a:t>
            </a:r>
            <a:r>
              <a:rPr lang="ru-RU" sz="2000">
                <a:latin typeface="Calibri"/>
                <a:ea typeface="Calibri"/>
                <a:cs typeface="Calibri"/>
                <a:sym typeface="Calibri"/>
              </a:rPr>
              <a:t>+ 1, ..., 9, 5, 3, 1 </a:t>
            </a:r>
            <a:endParaRPr sz="2000">
              <a:latin typeface="Calibri"/>
              <a:ea typeface="Calibri"/>
              <a:cs typeface="Calibri"/>
              <a:sym typeface="Calibri"/>
            </a:endParaRPr>
          </a:p>
          <a:p>
            <a:pPr indent="534988" lvl="0" marL="0" rtl="0" algn="just">
              <a:lnSpc>
                <a:spcPct val="90000"/>
              </a:lnSpc>
              <a:spcBef>
                <a:spcPts val="600"/>
              </a:spcBef>
              <a:spcAft>
                <a:spcPts val="0"/>
              </a:spcAft>
              <a:buSzPts val="1600"/>
              <a:buFont typeface="Arial"/>
              <a:buNone/>
            </a:pPr>
            <a:r>
              <a:rPr lang="ru-RU" sz="2000">
                <a:latin typeface="Calibri"/>
                <a:ea typeface="Calibri"/>
                <a:cs typeface="Calibri"/>
                <a:sym typeface="Calibri"/>
              </a:rPr>
              <a:t>количество пересылок пропорционально	    </a:t>
            </a:r>
            <a:r>
              <a:rPr i="1" lang="ru-RU" sz="2000">
                <a:latin typeface="Calibri"/>
                <a:ea typeface="Calibri"/>
                <a:cs typeface="Calibri"/>
                <a:sym typeface="Calibri"/>
              </a:rPr>
              <a:t>N</a:t>
            </a:r>
            <a:r>
              <a:rPr baseline="30000" lang="ru-RU" sz="2000">
                <a:latin typeface="Calibri"/>
                <a:ea typeface="Calibri"/>
                <a:cs typeface="Calibri"/>
                <a:sym typeface="Calibri"/>
              </a:rPr>
              <a:t>1.27</a:t>
            </a:r>
            <a:r>
              <a:rPr lang="ru-RU" sz="2000">
                <a:latin typeface="Calibri"/>
                <a:ea typeface="Calibri"/>
                <a:cs typeface="Calibri"/>
                <a:sym typeface="Calibri"/>
              </a:rPr>
              <a:t>, </a:t>
            </a:r>
            <a:endParaRPr sz="2000">
              <a:latin typeface="Calibri"/>
              <a:ea typeface="Calibri"/>
              <a:cs typeface="Calibri"/>
              <a:sym typeface="Calibri"/>
            </a:endParaRPr>
          </a:p>
          <a:p>
            <a:pPr indent="534988" lvl="0" marL="0" rtl="0" algn="just">
              <a:lnSpc>
                <a:spcPct val="90000"/>
              </a:lnSpc>
              <a:spcBef>
                <a:spcPts val="600"/>
              </a:spcBef>
              <a:spcAft>
                <a:spcPts val="0"/>
              </a:spcAft>
              <a:buSzPts val="1600"/>
              <a:buFont typeface="Arial"/>
              <a:buNone/>
            </a:pPr>
            <a:r>
              <a:rPr lang="ru-RU" sz="2000">
                <a:latin typeface="Calibri"/>
                <a:ea typeface="Calibri"/>
                <a:cs typeface="Calibri"/>
                <a:sym typeface="Calibri"/>
              </a:rPr>
              <a:t>для последовательности 2</a:t>
            </a:r>
            <a:r>
              <a:rPr baseline="30000" i="1" lang="ru-RU" sz="2000">
                <a:latin typeface="Calibri"/>
                <a:ea typeface="Calibri"/>
                <a:cs typeface="Calibri"/>
                <a:sym typeface="Calibri"/>
              </a:rPr>
              <a:t>k</a:t>
            </a:r>
            <a:r>
              <a:rPr i="1" lang="ru-RU" sz="2000">
                <a:latin typeface="Calibri"/>
                <a:ea typeface="Calibri"/>
                <a:cs typeface="Calibri"/>
                <a:sym typeface="Calibri"/>
              </a:rPr>
              <a:t> </a:t>
            </a:r>
            <a:r>
              <a:rPr lang="ru-RU" sz="2000">
                <a:latin typeface="Calibri"/>
                <a:ea typeface="Calibri"/>
                <a:cs typeface="Calibri"/>
                <a:sym typeface="Calibri"/>
              </a:rPr>
              <a:t>– 1, ..., 15, 7, 3, 1 — 	    </a:t>
            </a:r>
            <a:r>
              <a:rPr i="1" lang="ru-RU" sz="2000">
                <a:latin typeface="Calibri"/>
                <a:ea typeface="Calibri"/>
                <a:cs typeface="Calibri"/>
                <a:sym typeface="Calibri"/>
              </a:rPr>
              <a:t>N</a:t>
            </a:r>
            <a:r>
              <a:rPr baseline="30000" lang="ru-RU" sz="2000">
                <a:latin typeface="Calibri"/>
                <a:ea typeface="Calibri"/>
                <a:cs typeface="Calibri"/>
                <a:sym typeface="Calibri"/>
              </a:rPr>
              <a:t>1.26</a:t>
            </a:r>
            <a:r>
              <a:rPr lang="ru-RU" sz="2000">
                <a:latin typeface="Calibri"/>
                <a:ea typeface="Calibri"/>
                <a:cs typeface="Calibri"/>
                <a:sym typeface="Calibri"/>
              </a:rPr>
              <a:t>, </a:t>
            </a:r>
            <a:endParaRPr sz="2000">
              <a:latin typeface="Calibri"/>
              <a:ea typeface="Calibri"/>
              <a:cs typeface="Calibri"/>
              <a:sym typeface="Calibri"/>
            </a:endParaRPr>
          </a:p>
          <a:p>
            <a:pPr indent="534988" lvl="0" marL="0" rtl="0" algn="just">
              <a:lnSpc>
                <a:spcPct val="90000"/>
              </a:lnSpc>
              <a:spcBef>
                <a:spcPts val="600"/>
              </a:spcBef>
              <a:spcAft>
                <a:spcPts val="0"/>
              </a:spcAft>
              <a:buSzPts val="1600"/>
              <a:buFont typeface="Arial"/>
              <a:buNone/>
            </a:pPr>
            <a:r>
              <a:rPr lang="ru-RU" sz="2000">
                <a:latin typeface="Calibri"/>
                <a:ea typeface="Calibri"/>
                <a:cs typeface="Calibri"/>
                <a:sym typeface="Calibri"/>
              </a:rPr>
              <a:t>для последовательности (3</a:t>
            </a:r>
            <a:r>
              <a:rPr baseline="30000" i="1" lang="ru-RU" sz="2000">
                <a:latin typeface="Calibri"/>
                <a:ea typeface="Calibri"/>
                <a:cs typeface="Calibri"/>
                <a:sym typeface="Calibri"/>
              </a:rPr>
              <a:t>k</a:t>
            </a:r>
            <a:r>
              <a:rPr lang="ru-RU" sz="2000">
                <a:latin typeface="Calibri"/>
                <a:ea typeface="Calibri"/>
                <a:cs typeface="Calibri"/>
                <a:sym typeface="Calibri"/>
              </a:rPr>
              <a:t> – 1)/2, ..., 40, 13, 4, 1 — </a:t>
            </a:r>
            <a:r>
              <a:rPr i="1" lang="ru-RU" sz="2000">
                <a:latin typeface="Calibri"/>
                <a:ea typeface="Calibri"/>
                <a:cs typeface="Calibri"/>
                <a:sym typeface="Calibri"/>
              </a:rPr>
              <a:t>N</a:t>
            </a:r>
            <a:r>
              <a:rPr baseline="30000" lang="ru-RU" sz="2000">
                <a:latin typeface="Calibri"/>
                <a:ea typeface="Calibri"/>
                <a:cs typeface="Calibri"/>
                <a:sym typeface="Calibri"/>
              </a:rPr>
              <a:t>1.25</a:t>
            </a:r>
            <a:endParaRPr/>
          </a:p>
          <a:p>
            <a:pPr indent="534988" lvl="0" marL="0" rtl="0" algn="just">
              <a:lnSpc>
                <a:spcPct val="90000"/>
              </a:lnSpc>
              <a:spcBef>
                <a:spcPts val="600"/>
              </a:spcBef>
              <a:spcAft>
                <a:spcPts val="0"/>
              </a:spcAft>
              <a:buSzPts val="1600"/>
              <a:buFont typeface="Arial"/>
              <a:buNone/>
            </a:pPr>
            <a:r>
              <a:t/>
            </a:r>
            <a:endParaRPr baseline="30000" sz="2000">
              <a:latin typeface="Calibri"/>
              <a:ea typeface="Calibri"/>
              <a:cs typeface="Calibri"/>
              <a:sym typeface="Calibri"/>
            </a:endParaRPr>
          </a:p>
          <a:p>
            <a:pPr indent="534988" lvl="0" marL="0" rtl="0" algn="just">
              <a:lnSpc>
                <a:spcPct val="90000"/>
              </a:lnSpc>
              <a:spcBef>
                <a:spcPts val="600"/>
              </a:spcBef>
              <a:spcAft>
                <a:spcPts val="0"/>
              </a:spcAft>
              <a:buSzPts val="1600"/>
              <a:buFont typeface="Arial"/>
              <a:buNone/>
            </a:pPr>
            <a:r>
              <a:rPr lang="ru-RU" sz="2000">
                <a:latin typeface="Calibri"/>
                <a:ea typeface="Calibri"/>
                <a:cs typeface="Calibri"/>
                <a:sym typeface="Calibri"/>
              </a:rPr>
              <a:t>		Общая оценка: величина порядка  </a:t>
            </a:r>
            <a:r>
              <a:rPr b="1" i="1" lang="ru-RU" sz="2000">
                <a:solidFill>
                  <a:srgbClr val="FF0000"/>
                </a:solidFill>
                <a:latin typeface="Calibri"/>
                <a:ea typeface="Calibri"/>
                <a:cs typeface="Calibri"/>
                <a:sym typeface="Calibri"/>
              </a:rPr>
              <a:t>N</a:t>
            </a:r>
            <a:r>
              <a:rPr b="1" baseline="30000" lang="ru-RU" sz="2000">
                <a:solidFill>
                  <a:srgbClr val="FF0000"/>
                </a:solidFill>
                <a:latin typeface="Calibri"/>
                <a:ea typeface="Calibri"/>
                <a:cs typeface="Calibri"/>
                <a:sym typeface="Calibri"/>
              </a:rPr>
              <a:t>3/2</a:t>
            </a:r>
            <a:endParaRPr sz="2000">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7"/>
          <p:cNvSpPr txBox="1"/>
          <p:nvPr>
            <p:ph type="title"/>
          </p:nvPr>
        </p:nvSpPr>
        <p:spPr>
          <a:xfrm>
            <a:off x="1214414" y="142852"/>
            <a:ext cx="7499350" cy="511156"/>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Алгоритм </a:t>
            </a:r>
            <a:endParaRPr/>
          </a:p>
        </p:txBody>
      </p:sp>
      <p:sp>
        <p:nvSpPr>
          <p:cNvPr id="396" name="Google Shape;396;p27"/>
          <p:cNvSpPr txBox="1"/>
          <p:nvPr>
            <p:ph idx="1" type="body"/>
          </p:nvPr>
        </p:nvSpPr>
        <p:spPr>
          <a:xfrm>
            <a:off x="1071538" y="714356"/>
            <a:ext cx="8072462" cy="592935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b="1" lang="ru-RU" sz="1800">
                <a:latin typeface="Courier New"/>
                <a:ea typeface="Courier New"/>
                <a:cs typeface="Courier New"/>
                <a:sym typeface="Courier New"/>
              </a:rPr>
              <a:t>процедура</a:t>
            </a:r>
            <a:r>
              <a:rPr lang="ru-RU" sz="1800">
                <a:latin typeface="Courier New"/>
                <a:ea typeface="Courier New"/>
                <a:cs typeface="Courier New"/>
                <a:sym typeface="Courier New"/>
              </a:rPr>
              <a:t> </a:t>
            </a:r>
            <a:r>
              <a:rPr b="1" lang="ru-RU" sz="1800">
                <a:latin typeface="Courier New"/>
                <a:ea typeface="Courier New"/>
                <a:cs typeface="Courier New"/>
                <a:sym typeface="Courier New"/>
              </a:rPr>
              <a:t>Вставка(b, h)</a:t>
            </a:r>
            <a:endParaRPr/>
          </a:p>
          <a:p>
            <a:pPr indent="0" lvl="0" marL="0" rtl="0" algn="l">
              <a:spcBef>
                <a:spcPts val="0"/>
              </a:spcBef>
              <a:spcAft>
                <a:spcPts val="0"/>
              </a:spcAft>
              <a:buSzPts val="1440"/>
              <a:buNone/>
            </a:pPr>
            <a:r>
              <a:rPr lang="ru-RU" sz="1800">
                <a:latin typeface="Courier New"/>
                <a:ea typeface="Courier New"/>
                <a:cs typeface="Courier New"/>
                <a:sym typeface="Courier New"/>
              </a:rPr>
              <a:t> </a:t>
            </a:r>
            <a:r>
              <a:rPr i="1" lang="ru-RU" sz="1800">
                <a:latin typeface="Calibri"/>
                <a:ea typeface="Calibri"/>
                <a:cs typeface="Calibri"/>
                <a:sym typeface="Calibri"/>
              </a:rPr>
              <a:t>//  </a:t>
            </a:r>
            <a:r>
              <a:rPr lang="ru-RU" sz="1800">
                <a:latin typeface="Calibri"/>
                <a:ea typeface="Calibri"/>
                <a:cs typeface="Calibri"/>
                <a:sym typeface="Calibri"/>
              </a:rPr>
              <a:t>b </a:t>
            </a:r>
            <a:r>
              <a:rPr i="1" lang="ru-RU" sz="1800">
                <a:latin typeface="Calibri"/>
                <a:ea typeface="Calibri"/>
                <a:cs typeface="Calibri"/>
                <a:sym typeface="Calibri"/>
              </a:rPr>
              <a:t>— номер первого элемента последовательности</a:t>
            </a:r>
            <a:endParaRPr sz="1800">
              <a:latin typeface="Calibri"/>
              <a:ea typeface="Calibri"/>
              <a:cs typeface="Calibri"/>
              <a:sym typeface="Calibri"/>
            </a:endParaRPr>
          </a:p>
          <a:p>
            <a:pPr indent="0" lvl="0" marL="0" rtl="0" algn="l">
              <a:spcBef>
                <a:spcPts val="0"/>
              </a:spcBef>
              <a:spcAft>
                <a:spcPts val="0"/>
              </a:spcAft>
              <a:buSzPts val="1440"/>
              <a:buNone/>
            </a:pPr>
            <a:r>
              <a:rPr lang="ru-RU" sz="1800">
                <a:latin typeface="Calibri"/>
                <a:ea typeface="Calibri"/>
                <a:cs typeface="Calibri"/>
                <a:sym typeface="Calibri"/>
              </a:rPr>
              <a:t>  </a:t>
            </a:r>
            <a:r>
              <a:rPr i="1" lang="ru-RU" sz="1800">
                <a:latin typeface="Calibri"/>
                <a:ea typeface="Calibri"/>
                <a:cs typeface="Calibri"/>
                <a:sym typeface="Calibri"/>
              </a:rPr>
              <a:t>//</a:t>
            </a:r>
            <a:r>
              <a:rPr lang="ru-RU" sz="1800">
                <a:latin typeface="Calibri"/>
                <a:ea typeface="Calibri"/>
                <a:cs typeface="Calibri"/>
                <a:sym typeface="Calibri"/>
              </a:rPr>
              <a:t>  h </a:t>
            </a:r>
            <a:r>
              <a:rPr i="1" lang="ru-RU" sz="1800">
                <a:latin typeface="Calibri"/>
                <a:ea typeface="Calibri"/>
                <a:cs typeface="Calibri"/>
                <a:sym typeface="Calibri"/>
              </a:rPr>
              <a:t>–</a:t>
            </a:r>
            <a:r>
              <a:rPr lang="ru-RU" sz="1800">
                <a:latin typeface="Calibri"/>
                <a:ea typeface="Calibri"/>
                <a:cs typeface="Calibri"/>
                <a:sym typeface="Calibri"/>
              </a:rPr>
              <a:t> </a:t>
            </a:r>
            <a:r>
              <a:rPr i="1" lang="ru-RU" sz="1800">
                <a:latin typeface="Calibri"/>
                <a:ea typeface="Calibri"/>
                <a:cs typeface="Calibri"/>
                <a:sym typeface="Calibri"/>
              </a:rPr>
              <a:t>величина шага</a:t>
            </a:r>
            <a:endParaRPr sz="1800">
              <a:latin typeface="Calibri"/>
              <a:ea typeface="Calibri"/>
              <a:cs typeface="Calibri"/>
              <a:sym typeface="Calibri"/>
            </a:endParaRPr>
          </a:p>
          <a:p>
            <a:pPr indent="0" lvl="0" marL="0" rtl="0" algn="l">
              <a:spcBef>
                <a:spcPts val="0"/>
              </a:spcBef>
              <a:spcAft>
                <a:spcPts val="0"/>
              </a:spcAft>
              <a:buSzPts val="1440"/>
              <a:buNone/>
            </a:pPr>
            <a:r>
              <a:rPr b="1" lang="ru-RU" sz="1800">
                <a:latin typeface="Courier New"/>
                <a:ea typeface="Courier New"/>
                <a:cs typeface="Courier New"/>
                <a:sym typeface="Courier New"/>
              </a:rPr>
              <a:t>начало процедуры</a:t>
            </a:r>
            <a:r>
              <a:rPr lang="ru-RU" sz="1800">
                <a:latin typeface="Courier New"/>
                <a:ea typeface="Courier New"/>
                <a:cs typeface="Courier New"/>
                <a:sym typeface="Courier New"/>
              </a:rPr>
              <a:t>                  </a:t>
            </a:r>
            <a:endParaRPr/>
          </a:p>
          <a:p>
            <a:pPr indent="0" lvl="0" marL="0" rtl="0" algn="l">
              <a:spcBef>
                <a:spcPts val="0"/>
              </a:spcBef>
              <a:spcAft>
                <a:spcPts val="0"/>
              </a:spcAft>
              <a:buSzPts val="1440"/>
              <a:buNone/>
            </a:pPr>
            <a:r>
              <a:rPr i="1" lang="ru-RU" sz="1800">
                <a:latin typeface="Courier New"/>
                <a:ea typeface="Courier New"/>
                <a:cs typeface="Courier New"/>
                <a:sym typeface="Courier New"/>
              </a:rPr>
              <a:t> </a:t>
            </a:r>
            <a:r>
              <a:rPr b="1" i="1" lang="ru-RU" sz="1800">
                <a:latin typeface="Courier New"/>
                <a:ea typeface="Courier New"/>
                <a:cs typeface="Courier New"/>
                <a:sym typeface="Courier New"/>
              </a:rPr>
              <a:t> </a:t>
            </a:r>
            <a:r>
              <a:rPr i="1" lang="ru-RU" sz="1800">
                <a:latin typeface="Calibri"/>
                <a:ea typeface="Calibri"/>
                <a:cs typeface="Calibri"/>
                <a:sym typeface="Calibri"/>
              </a:rPr>
              <a:t>// Пусть i – номер первого элемента в несортированной части массива</a:t>
            </a:r>
            <a:endParaRPr sz="1800">
              <a:latin typeface="Calibri"/>
              <a:ea typeface="Calibri"/>
              <a:cs typeface="Calibri"/>
              <a:sym typeface="Calibri"/>
            </a:endParaRPr>
          </a:p>
          <a:p>
            <a:pPr indent="0" lvl="0" marL="0" rtl="0" algn="l">
              <a:spcBef>
                <a:spcPts val="0"/>
              </a:spcBef>
              <a:spcAft>
                <a:spcPts val="0"/>
              </a:spcAft>
              <a:buSzPts val="1440"/>
              <a:buNone/>
            </a:pPr>
            <a:r>
              <a:rPr i="1" lang="ru-RU" sz="1800">
                <a:latin typeface="Calibri"/>
                <a:ea typeface="Calibri"/>
                <a:cs typeface="Calibri"/>
                <a:sym typeface="Calibri"/>
              </a:rPr>
              <a:t>   </a:t>
            </a:r>
            <a:r>
              <a:rPr lang="ru-RU" sz="1800">
                <a:latin typeface="Courier New"/>
                <a:ea typeface="Courier New"/>
                <a:cs typeface="Courier New"/>
                <a:sym typeface="Courier New"/>
              </a:rPr>
              <a:t> i := b + h;</a:t>
            </a:r>
            <a:endParaRPr sz="1800">
              <a:latin typeface="Courier New"/>
              <a:ea typeface="Courier New"/>
              <a:cs typeface="Courier New"/>
              <a:sym typeface="Courier New"/>
            </a:endParaRPr>
          </a:p>
          <a:p>
            <a:pPr indent="0" lvl="0" marL="0" rtl="0" algn="l">
              <a:spcBef>
                <a:spcPts val="0"/>
              </a:spcBef>
              <a:spcAft>
                <a:spcPts val="0"/>
              </a:spcAft>
              <a:buSzPts val="1440"/>
              <a:buNone/>
            </a:pPr>
            <a:r>
              <a:rPr b="1" lang="ru-RU" sz="1800">
                <a:latin typeface="Courier New"/>
                <a:ea typeface="Courier New"/>
                <a:cs typeface="Courier New"/>
                <a:sym typeface="Courier New"/>
              </a:rPr>
              <a:t>  пока</a:t>
            </a:r>
            <a:r>
              <a:rPr lang="ru-RU" sz="1800">
                <a:latin typeface="Courier New"/>
                <a:ea typeface="Courier New"/>
                <a:cs typeface="Courier New"/>
                <a:sym typeface="Courier New"/>
              </a:rPr>
              <a:t> i ≤ N </a:t>
            </a:r>
            <a:r>
              <a:rPr b="1" lang="ru-RU" sz="1800">
                <a:latin typeface="Courier New"/>
                <a:ea typeface="Courier New"/>
                <a:cs typeface="Courier New"/>
                <a:sym typeface="Courier New"/>
              </a:rPr>
              <a:t>выполнять         </a:t>
            </a:r>
            <a:endParaRPr sz="1800">
              <a:latin typeface="Courier New"/>
              <a:ea typeface="Courier New"/>
              <a:cs typeface="Courier New"/>
              <a:sym typeface="Courier New"/>
            </a:endParaRPr>
          </a:p>
          <a:p>
            <a:pPr indent="0" lvl="0" marL="0" rtl="0" algn="l">
              <a:spcBef>
                <a:spcPts val="0"/>
              </a:spcBef>
              <a:spcAft>
                <a:spcPts val="0"/>
              </a:spcAft>
              <a:buSzPts val="1440"/>
              <a:buNone/>
            </a:pPr>
            <a:r>
              <a:rPr lang="ru-RU" sz="1800">
                <a:latin typeface="Courier New"/>
                <a:ea typeface="Courier New"/>
                <a:cs typeface="Courier New"/>
                <a:sym typeface="Courier New"/>
              </a:rPr>
              <a:t>     x:= A[i]; 			    </a:t>
            </a:r>
            <a:endParaRPr sz="1800">
              <a:latin typeface="Courier New"/>
              <a:ea typeface="Courier New"/>
              <a:cs typeface="Courier New"/>
              <a:sym typeface="Courier New"/>
            </a:endParaRPr>
          </a:p>
          <a:p>
            <a:pPr indent="0" lvl="0" marL="0" rtl="0" algn="l">
              <a:spcBef>
                <a:spcPts val="0"/>
              </a:spcBef>
              <a:spcAft>
                <a:spcPts val="0"/>
              </a:spcAft>
              <a:buSzPts val="1440"/>
              <a:buNone/>
            </a:pPr>
            <a:r>
              <a:rPr lang="ru-RU" sz="1800">
                <a:latin typeface="Courier New"/>
                <a:ea typeface="Courier New"/>
                <a:cs typeface="Courier New"/>
                <a:sym typeface="Courier New"/>
              </a:rPr>
              <a:t>     j := i – h;</a:t>
            </a:r>
            <a:endParaRPr sz="1800">
              <a:latin typeface="Courier New"/>
              <a:ea typeface="Courier New"/>
              <a:cs typeface="Courier New"/>
              <a:sym typeface="Courier New"/>
            </a:endParaRPr>
          </a:p>
          <a:p>
            <a:pPr indent="0" lvl="0" marL="0" rtl="0" algn="l">
              <a:spcBef>
                <a:spcPts val="0"/>
              </a:spcBef>
              <a:spcAft>
                <a:spcPts val="0"/>
              </a:spcAft>
              <a:buSzPts val="1440"/>
              <a:buNone/>
            </a:pPr>
            <a:r>
              <a:rPr lang="ru-RU" sz="1800">
                <a:latin typeface="Courier New"/>
                <a:ea typeface="Courier New"/>
                <a:cs typeface="Courier New"/>
                <a:sym typeface="Courier New"/>
              </a:rPr>
              <a:t>     </a:t>
            </a:r>
            <a:r>
              <a:rPr b="1" lang="ru-RU" sz="1800">
                <a:latin typeface="Courier New"/>
                <a:ea typeface="Courier New"/>
                <a:cs typeface="Courier New"/>
                <a:sym typeface="Courier New"/>
              </a:rPr>
              <a:t>пока</a:t>
            </a:r>
            <a:r>
              <a:rPr lang="ru-RU" sz="1800">
                <a:latin typeface="Courier New"/>
                <a:ea typeface="Courier New"/>
                <a:cs typeface="Courier New"/>
                <a:sym typeface="Courier New"/>
              </a:rPr>
              <a:t> j ≥ b </a:t>
            </a:r>
            <a:r>
              <a:rPr b="1" lang="ru-RU" sz="1800">
                <a:latin typeface="Courier New"/>
                <a:ea typeface="Courier New"/>
                <a:cs typeface="Courier New"/>
                <a:sym typeface="Courier New"/>
              </a:rPr>
              <a:t>и</a:t>
            </a:r>
            <a:r>
              <a:rPr lang="ru-RU" sz="1800">
                <a:latin typeface="Courier New"/>
                <a:ea typeface="Courier New"/>
                <a:cs typeface="Courier New"/>
                <a:sym typeface="Courier New"/>
              </a:rPr>
              <a:t> A[j]&gt;x </a:t>
            </a:r>
            <a:r>
              <a:rPr b="1" lang="ru-RU" sz="1800">
                <a:latin typeface="Courier New"/>
                <a:ea typeface="Courier New"/>
                <a:cs typeface="Courier New"/>
                <a:sym typeface="Courier New"/>
              </a:rPr>
              <a:t>выполнять</a:t>
            </a:r>
            <a:endParaRPr sz="1800">
              <a:latin typeface="Courier New"/>
              <a:ea typeface="Courier New"/>
              <a:cs typeface="Courier New"/>
              <a:sym typeface="Courier New"/>
            </a:endParaRPr>
          </a:p>
          <a:p>
            <a:pPr indent="0" lvl="0" marL="0" rtl="0" algn="l">
              <a:spcBef>
                <a:spcPts val="0"/>
              </a:spcBef>
              <a:spcAft>
                <a:spcPts val="0"/>
              </a:spcAft>
              <a:buSzPts val="1440"/>
              <a:buNone/>
            </a:pPr>
            <a:r>
              <a:rPr i="1" lang="ru-RU" sz="1800">
                <a:latin typeface="Courier New"/>
                <a:ea typeface="Courier New"/>
                <a:cs typeface="Courier New"/>
                <a:sym typeface="Courier New"/>
              </a:rPr>
              <a:t>     </a:t>
            </a:r>
            <a:r>
              <a:rPr i="1" lang="ru-RU" sz="1800">
                <a:latin typeface="Calibri"/>
                <a:ea typeface="Calibri"/>
                <a:cs typeface="Calibri"/>
                <a:sym typeface="Calibri"/>
              </a:rPr>
              <a:t>// Все элементы из отсортированной части, большие</a:t>
            </a:r>
            <a:endParaRPr/>
          </a:p>
          <a:p>
            <a:pPr indent="0" lvl="0" marL="0" rtl="0" algn="l">
              <a:spcBef>
                <a:spcPts val="0"/>
              </a:spcBef>
              <a:spcAft>
                <a:spcPts val="0"/>
              </a:spcAft>
              <a:buSzPts val="1440"/>
              <a:buNone/>
            </a:pPr>
            <a:r>
              <a:rPr i="1" lang="ru-RU" sz="1800">
                <a:latin typeface="Calibri"/>
                <a:ea typeface="Calibri"/>
                <a:cs typeface="Calibri"/>
                <a:sym typeface="Calibri"/>
              </a:rPr>
              <a:t>             // x, сдвинуть на величину шага h вправо,</a:t>
            </a:r>
            <a:endParaRPr sz="1800">
              <a:latin typeface="Calibri"/>
              <a:ea typeface="Calibri"/>
              <a:cs typeface="Calibri"/>
              <a:sym typeface="Calibri"/>
            </a:endParaRPr>
          </a:p>
          <a:p>
            <a:pPr indent="0" lvl="0" marL="0" rtl="0" algn="l">
              <a:spcBef>
                <a:spcPts val="0"/>
              </a:spcBef>
              <a:spcAft>
                <a:spcPts val="0"/>
              </a:spcAft>
              <a:buSzPts val="1440"/>
              <a:buNone/>
            </a:pPr>
            <a:r>
              <a:rPr lang="ru-RU" sz="1800">
                <a:latin typeface="Courier New"/>
                <a:ea typeface="Courier New"/>
                <a:cs typeface="Courier New"/>
                <a:sym typeface="Courier New"/>
              </a:rPr>
              <a:t>        A[j+h] := A[j];	    </a:t>
            </a:r>
            <a:endParaRPr sz="1800">
              <a:latin typeface="Courier New"/>
              <a:ea typeface="Courier New"/>
              <a:cs typeface="Courier New"/>
              <a:sym typeface="Courier New"/>
            </a:endParaRPr>
          </a:p>
          <a:p>
            <a:pPr indent="0" lvl="0" marL="0" rtl="0" algn="l">
              <a:spcBef>
                <a:spcPts val="0"/>
              </a:spcBef>
              <a:spcAft>
                <a:spcPts val="0"/>
              </a:spcAft>
              <a:buSzPts val="1440"/>
              <a:buNone/>
            </a:pPr>
            <a:r>
              <a:rPr lang="ru-RU" sz="1800">
                <a:latin typeface="Courier New"/>
                <a:ea typeface="Courier New"/>
                <a:cs typeface="Courier New"/>
                <a:sym typeface="Courier New"/>
              </a:rPr>
              <a:t>	 j := j – h; 		    </a:t>
            </a:r>
            <a:endParaRPr sz="1800">
              <a:latin typeface="Courier New"/>
              <a:ea typeface="Courier New"/>
              <a:cs typeface="Courier New"/>
              <a:sym typeface="Courier New"/>
            </a:endParaRPr>
          </a:p>
          <a:p>
            <a:pPr indent="0" lvl="0" marL="0" rtl="0" algn="l">
              <a:spcBef>
                <a:spcPts val="0"/>
              </a:spcBef>
              <a:spcAft>
                <a:spcPts val="0"/>
              </a:spcAft>
              <a:buSzPts val="1440"/>
              <a:buNone/>
            </a:pPr>
            <a:r>
              <a:rPr b="1" lang="ru-RU" sz="1800">
                <a:latin typeface="Courier New"/>
                <a:ea typeface="Courier New"/>
                <a:cs typeface="Courier New"/>
                <a:sym typeface="Courier New"/>
              </a:rPr>
              <a:t>     конец пока	 </a:t>
            </a:r>
            <a:endParaRPr sz="1800">
              <a:latin typeface="Courier New"/>
              <a:ea typeface="Courier New"/>
              <a:cs typeface="Courier New"/>
              <a:sym typeface="Courier New"/>
            </a:endParaRPr>
          </a:p>
          <a:p>
            <a:pPr indent="0" lvl="0" marL="0" rtl="0" algn="l">
              <a:spcBef>
                <a:spcPts val="0"/>
              </a:spcBef>
              <a:spcAft>
                <a:spcPts val="0"/>
              </a:spcAft>
              <a:buSzPts val="1440"/>
              <a:buNone/>
            </a:pPr>
            <a:r>
              <a:rPr i="1" lang="ru-RU" sz="1800">
                <a:latin typeface="Courier New"/>
                <a:ea typeface="Courier New"/>
                <a:cs typeface="Courier New"/>
                <a:sym typeface="Courier New"/>
              </a:rPr>
              <a:t>     </a:t>
            </a:r>
            <a:r>
              <a:rPr i="1" lang="ru-RU" sz="1800">
                <a:latin typeface="Calibri"/>
                <a:ea typeface="Calibri"/>
                <a:cs typeface="Calibri"/>
                <a:sym typeface="Calibri"/>
              </a:rPr>
              <a:t>// Элемент x поставить на свое место по порядку:</a:t>
            </a:r>
            <a:endParaRPr sz="1800">
              <a:latin typeface="Calibri"/>
              <a:ea typeface="Calibri"/>
              <a:cs typeface="Calibri"/>
              <a:sym typeface="Calibri"/>
            </a:endParaRPr>
          </a:p>
          <a:p>
            <a:pPr indent="0" lvl="0" marL="0" rtl="0" algn="l">
              <a:spcBef>
                <a:spcPts val="0"/>
              </a:spcBef>
              <a:spcAft>
                <a:spcPts val="0"/>
              </a:spcAft>
              <a:buSzPts val="1440"/>
              <a:buNone/>
            </a:pPr>
            <a:r>
              <a:rPr lang="ru-RU" sz="1800">
                <a:latin typeface="Courier New"/>
                <a:ea typeface="Courier New"/>
                <a:cs typeface="Courier New"/>
                <a:sym typeface="Courier New"/>
              </a:rPr>
              <a:t>     A[j+h] := x;		    </a:t>
            </a:r>
            <a:endParaRPr/>
          </a:p>
          <a:p>
            <a:pPr indent="0" lvl="0" marL="0" rtl="0" algn="l">
              <a:spcBef>
                <a:spcPts val="0"/>
              </a:spcBef>
              <a:spcAft>
                <a:spcPts val="0"/>
              </a:spcAft>
              <a:buSzPts val="1440"/>
              <a:buNone/>
            </a:pPr>
            <a:r>
              <a:rPr lang="ru-RU" sz="1800">
                <a:latin typeface="Courier New"/>
                <a:ea typeface="Courier New"/>
                <a:cs typeface="Courier New"/>
                <a:sym typeface="Courier New"/>
              </a:rPr>
              <a:t>     i := i + h;			    </a:t>
            </a:r>
            <a:endParaRPr sz="1800">
              <a:latin typeface="Courier New"/>
              <a:ea typeface="Courier New"/>
              <a:cs typeface="Courier New"/>
              <a:sym typeface="Courier New"/>
            </a:endParaRPr>
          </a:p>
          <a:p>
            <a:pPr indent="0" lvl="0" marL="0" rtl="0" algn="l">
              <a:spcBef>
                <a:spcPts val="0"/>
              </a:spcBef>
              <a:spcAft>
                <a:spcPts val="0"/>
              </a:spcAft>
              <a:buSzPts val="1440"/>
              <a:buNone/>
            </a:pPr>
            <a:r>
              <a:rPr b="1" lang="ru-RU" sz="1800">
                <a:latin typeface="Courier New"/>
                <a:ea typeface="Courier New"/>
                <a:cs typeface="Courier New"/>
                <a:sym typeface="Courier New"/>
              </a:rPr>
              <a:t>  конец пока</a:t>
            </a:r>
            <a:endParaRPr sz="1800">
              <a:latin typeface="Courier New"/>
              <a:ea typeface="Courier New"/>
              <a:cs typeface="Courier New"/>
              <a:sym typeface="Courier New"/>
            </a:endParaRPr>
          </a:p>
          <a:p>
            <a:pPr indent="0" lvl="0" marL="0" rtl="0" algn="l">
              <a:spcBef>
                <a:spcPts val="0"/>
              </a:spcBef>
              <a:spcAft>
                <a:spcPts val="0"/>
              </a:spcAft>
              <a:buSzPts val="1440"/>
              <a:buNone/>
            </a:pPr>
            <a:r>
              <a:rPr b="1" lang="ru-RU" sz="1800">
                <a:latin typeface="Courier New"/>
                <a:ea typeface="Courier New"/>
                <a:cs typeface="Courier New"/>
                <a:sym typeface="Courier New"/>
              </a:rPr>
              <a:t>конец процедуры</a:t>
            </a:r>
            <a:endParaRPr sz="18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19" st="1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8"/>
          <p:cNvSpPr txBox="1"/>
          <p:nvPr>
            <p:ph type="title"/>
          </p:nvPr>
        </p:nvSpPr>
        <p:spPr>
          <a:xfrm>
            <a:off x="1285852" y="214290"/>
            <a:ext cx="7499350" cy="36828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Алгоритм, продолжение</a:t>
            </a:r>
            <a:endParaRPr/>
          </a:p>
        </p:txBody>
      </p:sp>
      <p:sp>
        <p:nvSpPr>
          <p:cNvPr id="402" name="Google Shape;402;p28"/>
          <p:cNvSpPr txBox="1"/>
          <p:nvPr>
            <p:ph idx="1" type="body"/>
          </p:nvPr>
        </p:nvSpPr>
        <p:spPr>
          <a:xfrm>
            <a:off x="1142976" y="785794"/>
            <a:ext cx="7791474" cy="5462606"/>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1440"/>
              <a:buNone/>
            </a:pPr>
            <a:r>
              <a:rPr lang="ru-RU" sz="1800" u="sng">
                <a:latin typeface="Courier New"/>
                <a:ea typeface="Courier New"/>
                <a:cs typeface="Courier New"/>
                <a:sym typeface="Courier New"/>
              </a:rPr>
              <a:t>Основная программа</a:t>
            </a:r>
            <a:r>
              <a:rPr lang="ru-RU" sz="1800">
                <a:latin typeface="Courier New"/>
                <a:ea typeface="Courier New"/>
                <a:cs typeface="Courier New"/>
                <a:sym typeface="Courier New"/>
              </a:rPr>
              <a:t>:</a:t>
            </a:r>
            <a:endParaRPr/>
          </a:p>
          <a:p>
            <a:pPr indent="-282575" lvl="0" marL="365125" rtl="0" algn="l">
              <a:spcBef>
                <a:spcPts val="600"/>
              </a:spcBef>
              <a:spcAft>
                <a:spcPts val="0"/>
              </a:spcAft>
              <a:buSzPts val="1440"/>
              <a:buNone/>
            </a:pPr>
            <a:r>
              <a:rPr i="1" lang="ru-RU" sz="1800">
                <a:latin typeface="Calibri"/>
                <a:ea typeface="Calibri"/>
                <a:cs typeface="Calibri"/>
                <a:sym typeface="Calibri"/>
              </a:rPr>
              <a:t>// Выбор начального шага:</a:t>
            </a:r>
            <a:endParaRPr/>
          </a:p>
          <a:p>
            <a:pPr indent="-282575" lvl="0" marL="365125" rtl="0" algn="l">
              <a:spcBef>
                <a:spcPts val="600"/>
              </a:spcBef>
              <a:spcAft>
                <a:spcPts val="0"/>
              </a:spcAft>
              <a:buSzPts val="1440"/>
              <a:buNone/>
            </a:pPr>
            <a:r>
              <a:rPr lang="ru-RU" sz="1800">
                <a:latin typeface="Courier New"/>
                <a:ea typeface="Courier New"/>
                <a:cs typeface="Courier New"/>
                <a:sym typeface="Courier New"/>
              </a:rPr>
              <a:t>h := 1; </a:t>
            </a:r>
            <a:endParaRPr/>
          </a:p>
          <a:p>
            <a:pPr indent="-282575" lvl="0" marL="365125" rtl="0" algn="l">
              <a:spcBef>
                <a:spcPts val="600"/>
              </a:spcBef>
              <a:spcAft>
                <a:spcPts val="0"/>
              </a:spcAft>
              <a:buSzPts val="1440"/>
              <a:buNone/>
            </a:pPr>
            <a:r>
              <a:rPr b="1" lang="ru-RU" sz="1800">
                <a:latin typeface="Courier New"/>
                <a:ea typeface="Courier New"/>
                <a:cs typeface="Courier New"/>
                <a:sym typeface="Courier New"/>
              </a:rPr>
              <a:t>пока</a:t>
            </a:r>
            <a:r>
              <a:rPr lang="ru-RU" sz="1800">
                <a:latin typeface="Courier New"/>
                <a:ea typeface="Courier New"/>
                <a:cs typeface="Courier New"/>
                <a:sym typeface="Courier New"/>
              </a:rPr>
              <a:t> h &lt; N/6 </a:t>
            </a:r>
            <a:r>
              <a:rPr b="1" lang="ru-RU" sz="1800">
                <a:latin typeface="Courier New"/>
                <a:ea typeface="Courier New"/>
                <a:cs typeface="Courier New"/>
                <a:sym typeface="Courier New"/>
              </a:rPr>
              <a:t>выполнять </a:t>
            </a:r>
            <a:r>
              <a:rPr lang="ru-RU" sz="1800">
                <a:latin typeface="Courier New"/>
                <a:ea typeface="Courier New"/>
                <a:cs typeface="Courier New"/>
                <a:sym typeface="Courier New"/>
              </a:rPr>
              <a:t> </a:t>
            </a:r>
            <a:endParaRPr/>
          </a:p>
          <a:p>
            <a:pPr indent="-282575" lvl="0" marL="365125" rtl="0" algn="l">
              <a:spcBef>
                <a:spcPts val="600"/>
              </a:spcBef>
              <a:spcAft>
                <a:spcPts val="0"/>
              </a:spcAft>
              <a:buSzPts val="1440"/>
              <a:buNone/>
            </a:pPr>
            <a:r>
              <a:rPr lang="ru-RU" sz="1800">
                <a:latin typeface="Courier New"/>
                <a:ea typeface="Courier New"/>
                <a:cs typeface="Courier New"/>
                <a:sym typeface="Courier New"/>
              </a:rPr>
              <a:t>   h := 3*h + 1;</a:t>
            </a:r>
            <a:endParaRPr/>
          </a:p>
          <a:p>
            <a:pPr indent="-282575" lvl="0" marL="365125" rtl="0" algn="l">
              <a:spcBef>
                <a:spcPts val="600"/>
              </a:spcBef>
              <a:spcAft>
                <a:spcPts val="0"/>
              </a:spcAft>
              <a:buSzPts val="1440"/>
              <a:buNone/>
            </a:pPr>
            <a:r>
              <a:rPr b="1" lang="ru-RU" sz="1800">
                <a:latin typeface="Courier New"/>
                <a:ea typeface="Courier New"/>
                <a:cs typeface="Courier New"/>
                <a:sym typeface="Courier New"/>
              </a:rPr>
              <a:t>конец пока </a:t>
            </a:r>
            <a:endParaRPr sz="1800">
              <a:latin typeface="Courier New"/>
              <a:ea typeface="Courier New"/>
              <a:cs typeface="Courier New"/>
              <a:sym typeface="Courier New"/>
            </a:endParaRPr>
          </a:p>
          <a:p>
            <a:pPr indent="-282575" lvl="0" marL="365125" rtl="0" algn="l">
              <a:spcBef>
                <a:spcPts val="600"/>
              </a:spcBef>
              <a:spcAft>
                <a:spcPts val="0"/>
              </a:spcAft>
              <a:buSzPts val="1440"/>
              <a:buNone/>
            </a:pPr>
            <a:r>
              <a:rPr i="1" lang="ru-RU" sz="1800">
                <a:latin typeface="Calibri"/>
                <a:ea typeface="Calibri"/>
                <a:cs typeface="Calibri"/>
                <a:sym typeface="Calibri"/>
              </a:rPr>
              <a:t>// Сортировка:</a:t>
            </a:r>
            <a:endParaRPr/>
          </a:p>
          <a:p>
            <a:pPr indent="-282575" lvl="0" marL="365125" rtl="0" algn="l">
              <a:spcBef>
                <a:spcPts val="600"/>
              </a:spcBef>
              <a:spcAft>
                <a:spcPts val="0"/>
              </a:spcAft>
              <a:buSzPts val="1440"/>
              <a:buNone/>
            </a:pPr>
            <a:r>
              <a:rPr b="1" lang="ru-RU" sz="1800">
                <a:latin typeface="Courier New"/>
                <a:ea typeface="Courier New"/>
                <a:cs typeface="Courier New"/>
                <a:sym typeface="Courier New"/>
              </a:rPr>
              <a:t>пока</a:t>
            </a:r>
            <a:r>
              <a:rPr lang="ru-RU" sz="1800">
                <a:latin typeface="Courier New"/>
                <a:ea typeface="Courier New"/>
                <a:cs typeface="Courier New"/>
                <a:sym typeface="Courier New"/>
              </a:rPr>
              <a:t> h ≥ 1 </a:t>
            </a:r>
            <a:r>
              <a:rPr b="1" lang="ru-RU" sz="1800">
                <a:latin typeface="Courier New"/>
                <a:ea typeface="Courier New"/>
                <a:cs typeface="Courier New"/>
                <a:sym typeface="Courier New"/>
              </a:rPr>
              <a:t>выполнять</a:t>
            </a:r>
            <a:endParaRPr sz="1800">
              <a:latin typeface="Courier New"/>
              <a:ea typeface="Courier New"/>
              <a:cs typeface="Courier New"/>
              <a:sym typeface="Courier New"/>
            </a:endParaRPr>
          </a:p>
          <a:p>
            <a:pPr indent="-282575" lvl="0" marL="365125" rtl="0" algn="l">
              <a:spcBef>
                <a:spcPts val="600"/>
              </a:spcBef>
              <a:spcAft>
                <a:spcPts val="0"/>
              </a:spcAft>
              <a:buSzPts val="1440"/>
              <a:buNone/>
            </a:pPr>
            <a:r>
              <a:rPr lang="ru-RU" sz="1800">
                <a:latin typeface="Courier New"/>
                <a:ea typeface="Courier New"/>
                <a:cs typeface="Courier New"/>
                <a:sym typeface="Courier New"/>
              </a:rPr>
              <a:t>   </a:t>
            </a:r>
            <a:r>
              <a:rPr b="1" lang="ru-RU" sz="1800">
                <a:latin typeface="Courier New"/>
                <a:ea typeface="Courier New"/>
                <a:cs typeface="Courier New"/>
                <a:sym typeface="Courier New"/>
              </a:rPr>
              <a:t>цикл по </a:t>
            </a:r>
            <a:r>
              <a:rPr lang="ru-RU" sz="1800">
                <a:latin typeface="Courier New"/>
                <a:ea typeface="Courier New"/>
                <a:cs typeface="Courier New"/>
                <a:sym typeface="Courier New"/>
              </a:rPr>
              <a:t>i </a:t>
            </a:r>
            <a:r>
              <a:rPr b="1" lang="ru-RU" sz="1800">
                <a:latin typeface="Courier New"/>
                <a:ea typeface="Courier New"/>
                <a:cs typeface="Courier New"/>
                <a:sym typeface="Courier New"/>
              </a:rPr>
              <a:t>от</a:t>
            </a:r>
            <a:r>
              <a:rPr lang="ru-RU" sz="1800">
                <a:latin typeface="Courier New"/>
                <a:ea typeface="Courier New"/>
                <a:cs typeface="Courier New"/>
                <a:sym typeface="Courier New"/>
              </a:rPr>
              <a:t> 1 </a:t>
            </a:r>
            <a:r>
              <a:rPr b="1" lang="ru-RU" sz="1800">
                <a:latin typeface="Courier New"/>
                <a:ea typeface="Courier New"/>
                <a:cs typeface="Courier New"/>
                <a:sym typeface="Courier New"/>
              </a:rPr>
              <a:t>до</a:t>
            </a:r>
            <a:r>
              <a:rPr lang="ru-RU" sz="1800">
                <a:latin typeface="Courier New"/>
                <a:ea typeface="Courier New"/>
                <a:cs typeface="Courier New"/>
                <a:sym typeface="Courier New"/>
              </a:rPr>
              <a:t> h </a:t>
            </a:r>
            <a:r>
              <a:rPr b="1" lang="ru-RU" sz="1800">
                <a:latin typeface="Courier New"/>
                <a:ea typeface="Courier New"/>
                <a:cs typeface="Courier New"/>
                <a:sym typeface="Courier New"/>
              </a:rPr>
              <a:t>с шагом</a:t>
            </a:r>
            <a:r>
              <a:rPr lang="ru-RU" sz="1800">
                <a:latin typeface="Courier New"/>
                <a:ea typeface="Courier New"/>
                <a:cs typeface="Courier New"/>
                <a:sym typeface="Courier New"/>
              </a:rPr>
              <a:t> 1 </a:t>
            </a:r>
            <a:r>
              <a:rPr b="1" lang="ru-RU" sz="1800">
                <a:latin typeface="Courier New"/>
                <a:ea typeface="Courier New"/>
                <a:cs typeface="Courier New"/>
                <a:sym typeface="Courier New"/>
              </a:rPr>
              <a:t>выполнять</a:t>
            </a:r>
            <a:endParaRPr sz="1800">
              <a:latin typeface="Courier New"/>
              <a:ea typeface="Courier New"/>
              <a:cs typeface="Courier New"/>
              <a:sym typeface="Courier New"/>
            </a:endParaRPr>
          </a:p>
          <a:p>
            <a:pPr indent="-282575" lvl="0" marL="365125" rtl="0" algn="l">
              <a:spcBef>
                <a:spcPts val="600"/>
              </a:spcBef>
              <a:spcAft>
                <a:spcPts val="0"/>
              </a:spcAft>
              <a:buSzPts val="1440"/>
              <a:buNone/>
            </a:pPr>
            <a:r>
              <a:rPr lang="ru-RU" sz="1800">
                <a:latin typeface="Courier New"/>
                <a:ea typeface="Courier New"/>
                <a:cs typeface="Courier New"/>
                <a:sym typeface="Courier New"/>
              </a:rPr>
              <a:t>      Вставка (i, h);</a:t>
            </a:r>
            <a:endParaRPr/>
          </a:p>
          <a:p>
            <a:pPr indent="-282575" lvl="0" marL="365125" rtl="0" algn="l">
              <a:spcBef>
                <a:spcPts val="600"/>
              </a:spcBef>
              <a:spcAft>
                <a:spcPts val="0"/>
              </a:spcAft>
              <a:buSzPts val="1440"/>
              <a:buNone/>
            </a:pPr>
            <a:r>
              <a:rPr lang="ru-RU" sz="1800">
                <a:latin typeface="Courier New"/>
                <a:ea typeface="Courier New"/>
                <a:cs typeface="Courier New"/>
                <a:sym typeface="Courier New"/>
              </a:rPr>
              <a:t> </a:t>
            </a:r>
            <a:r>
              <a:rPr b="1" lang="ru-RU" sz="1800">
                <a:latin typeface="Courier New"/>
                <a:ea typeface="Courier New"/>
                <a:cs typeface="Courier New"/>
                <a:sym typeface="Courier New"/>
              </a:rPr>
              <a:t>  конец цикла</a:t>
            </a:r>
            <a:r>
              <a:rPr lang="ru-RU" sz="1800">
                <a:latin typeface="Courier New"/>
                <a:ea typeface="Courier New"/>
                <a:cs typeface="Courier New"/>
                <a:sym typeface="Courier New"/>
              </a:rPr>
              <a:t>    </a:t>
            </a:r>
            <a:endParaRPr sz="1800">
              <a:latin typeface="Courier New"/>
              <a:ea typeface="Courier New"/>
              <a:cs typeface="Courier New"/>
              <a:sym typeface="Courier New"/>
            </a:endParaRPr>
          </a:p>
          <a:p>
            <a:pPr indent="-282575" lvl="0" marL="365125" rtl="0" algn="l">
              <a:spcBef>
                <a:spcPts val="600"/>
              </a:spcBef>
              <a:spcAft>
                <a:spcPts val="0"/>
              </a:spcAft>
              <a:buSzPts val="1440"/>
              <a:buNone/>
            </a:pPr>
            <a:r>
              <a:rPr lang="ru-RU" sz="1800">
                <a:latin typeface="Courier New"/>
                <a:ea typeface="Courier New"/>
                <a:cs typeface="Courier New"/>
                <a:sym typeface="Courier New"/>
              </a:rPr>
              <a:t>   h := (h – 1) / 3;</a:t>
            </a:r>
            <a:endParaRPr/>
          </a:p>
          <a:p>
            <a:pPr indent="-282575" lvl="0" marL="365125" rtl="0" algn="l">
              <a:spcBef>
                <a:spcPts val="600"/>
              </a:spcBef>
              <a:spcAft>
                <a:spcPts val="0"/>
              </a:spcAft>
              <a:buSzPts val="1440"/>
              <a:buNone/>
            </a:pPr>
            <a:r>
              <a:rPr b="1" lang="ru-RU" sz="1800">
                <a:latin typeface="Courier New"/>
                <a:ea typeface="Courier New"/>
                <a:cs typeface="Courier New"/>
                <a:sym typeface="Courier New"/>
              </a:rPr>
              <a:t>конец пока</a:t>
            </a:r>
            <a:endParaRPr sz="1800">
              <a:latin typeface="Courier New"/>
              <a:ea typeface="Courier New"/>
              <a:cs typeface="Courier New"/>
              <a:sym typeface="Courier New"/>
            </a:endParaRPr>
          </a:p>
          <a:p>
            <a:pPr indent="-282575" lvl="0" marL="365125" rtl="0" algn="l">
              <a:spcBef>
                <a:spcPts val="600"/>
              </a:spcBef>
              <a:spcAft>
                <a:spcPts val="0"/>
              </a:spcAft>
              <a:buSzPts val="1440"/>
              <a:buNone/>
            </a:pPr>
            <a:r>
              <a:t/>
            </a:r>
            <a:endParaRPr sz="18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29"/>
          <p:cNvSpPr txBox="1"/>
          <p:nvPr>
            <p:ph type="title"/>
          </p:nvPr>
        </p:nvSpPr>
        <p:spPr>
          <a:xfrm>
            <a:off x="1285852" y="214290"/>
            <a:ext cx="7499350" cy="36828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Пример программы</a:t>
            </a:r>
            <a:endParaRPr/>
          </a:p>
        </p:txBody>
      </p:sp>
      <p:sp>
        <p:nvSpPr>
          <p:cNvPr id="408" name="Google Shape;408;p29"/>
          <p:cNvSpPr txBox="1"/>
          <p:nvPr/>
        </p:nvSpPr>
        <p:spPr>
          <a:xfrm>
            <a:off x="1285852" y="836712"/>
            <a:ext cx="7678636" cy="36941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Droid Sans Mono"/>
              <a:buNone/>
            </a:pPr>
            <a:r>
              <a:rPr b="1" lang="ru-RU" sz="1400">
                <a:solidFill>
                  <a:schemeClr val="dk1"/>
                </a:solidFill>
                <a:latin typeface="Droid Sans Mono"/>
                <a:ea typeface="Droid Sans Mono"/>
                <a:cs typeface="Droid Sans Mono"/>
                <a:sym typeface="Droid Sans Mono"/>
              </a:rPr>
              <a:t>int</a:t>
            </a:r>
            <a:r>
              <a:rPr lang="ru-RU" sz="1400">
                <a:solidFill>
                  <a:schemeClr val="dk1"/>
                </a:solidFill>
                <a:latin typeface="Droid Sans Mono"/>
                <a:ea typeface="Droid Sans Mono"/>
                <a:cs typeface="Droid Sans Mono"/>
                <a:sym typeface="Droid Sans Mono"/>
              </a:rPr>
              <a:t> n ;    // Длина массива</a:t>
            </a:r>
            <a:endParaRPr/>
          </a:p>
          <a:p>
            <a:pPr indent="0" lvl="0" marL="0" marR="0" rtl="0" algn="l">
              <a:spcBef>
                <a:spcPts val="0"/>
              </a:spcBef>
              <a:spcAft>
                <a:spcPts val="0"/>
              </a:spcAft>
              <a:buClr>
                <a:schemeClr val="dk1"/>
              </a:buClr>
              <a:buSzPts val="1400"/>
              <a:buFont typeface="Droid Sans Mono"/>
              <a:buNone/>
            </a:pPr>
            <a:r>
              <a:rPr lang="ru-RU" sz="1400">
                <a:solidFill>
                  <a:schemeClr val="dk1"/>
                </a:solidFill>
                <a:latin typeface="Droid Sans Mono"/>
                <a:ea typeface="Droid Sans Mono"/>
                <a:cs typeface="Droid Sans Mono"/>
                <a:sym typeface="Droid Sans Mono"/>
              </a:rPr>
              <a:t>    </a:t>
            </a:r>
            <a:r>
              <a:rPr b="1" lang="ru-RU" sz="1400">
                <a:solidFill>
                  <a:schemeClr val="dk1"/>
                </a:solidFill>
                <a:latin typeface="Droid Sans Mono"/>
                <a:ea typeface="Droid Sans Mono"/>
                <a:cs typeface="Droid Sans Mono"/>
                <a:sym typeface="Droid Sans Mono"/>
              </a:rPr>
              <a:t>int</a:t>
            </a:r>
            <a:r>
              <a:rPr lang="ru-RU" sz="1400">
                <a:solidFill>
                  <a:schemeClr val="dk1"/>
                </a:solidFill>
                <a:latin typeface="Droid Sans Mono"/>
                <a:ea typeface="Droid Sans Mono"/>
                <a:cs typeface="Droid Sans Mono"/>
                <a:sym typeface="Droid Sans Mono"/>
              </a:rPr>
              <a:t> step = n;           // Шаг поисков и вставки</a:t>
            </a:r>
            <a:endParaRPr sz="1400">
              <a:solidFill>
                <a:schemeClr val="dk1"/>
              </a:solidFill>
              <a:latin typeface="Droid Sans Mono"/>
              <a:ea typeface="Droid Sans Mono"/>
              <a:cs typeface="Droid Sans Mono"/>
              <a:sym typeface="Droid Sans Mono"/>
            </a:endParaRPr>
          </a:p>
          <a:p>
            <a:pPr indent="0" lvl="0" marL="0" marR="0" rtl="0" algn="l">
              <a:spcBef>
                <a:spcPts val="0"/>
              </a:spcBef>
              <a:spcAft>
                <a:spcPts val="0"/>
              </a:spcAft>
              <a:buClr>
                <a:schemeClr val="dk1"/>
              </a:buClr>
              <a:buSzPts val="1400"/>
              <a:buFont typeface="Droid Sans Mono"/>
              <a:buNone/>
            </a:pPr>
            <a:r>
              <a:rPr lang="ru-RU" sz="1400">
                <a:solidFill>
                  <a:schemeClr val="dk1"/>
                </a:solidFill>
                <a:latin typeface="Droid Sans Mono"/>
                <a:ea typeface="Droid Sans Mono"/>
                <a:cs typeface="Droid Sans Mono"/>
                <a:sym typeface="Droid Sans Mono"/>
              </a:rPr>
              <a:t>    </a:t>
            </a:r>
            <a:r>
              <a:rPr b="1" lang="ru-RU" sz="1400">
                <a:solidFill>
                  <a:schemeClr val="dk1"/>
                </a:solidFill>
                <a:latin typeface="Droid Sans Mono"/>
                <a:ea typeface="Droid Sans Mono"/>
                <a:cs typeface="Droid Sans Mono"/>
                <a:sym typeface="Droid Sans Mono"/>
              </a:rPr>
              <a:t>int</a:t>
            </a:r>
            <a:r>
              <a:rPr lang="ru-RU" sz="1400">
                <a:solidFill>
                  <a:schemeClr val="dk1"/>
                </a:solidFill>
                <a:latin typeface="Droid Sans Mono"/>
                <a:ea typeface="Droid Sans Mono"/>
                <a:cs typeface="Droid Sans Mono"/>
                <a:sym typeface="Droid Sans Mono"/>
              </a:rPr>
              <a:t> i, j;</a:t>
            </a:r>
            <a:endParaRPr sz="1400">
              <a:solidFill>
                <a:schemeClr val="dk1"/>
              </a:solidFill>
              <a:latin typeface="Droid Sans Mono"/>
              <a:ea typeface="Droid Sans Mono"/>
              <a:cs typeface="Droid Sans Mono"/>
              <a:sym typeface="Droid Sans Mono"/>
            </a:endParaRPr>
          </a:p>
          <a:p>
            <a:pPr indent="0" lvl="0" marL="0" marR="0" rtl="0" algn="l">
              <a:spcBef>
                <a:spcPts val="0"/>
              </a:spcBef>
              <a:spcAft>
                <a:spcPts val="0"/>
              </a:spcAft>
              <a:buClr>
                <a:schemeClr val="dk1"/>
              </a:buClr>
              <a:buSzPts val="1400"/>
              <a:buFont typeface="Droid Sans Mono"/>
              <a:buNone/>
            </a:pPr>
            <a:r>
              <a:rPr lang="ru-RU" sz="1400">
                <a:solidFill>
                  <a:schemeClr val="dk1"/>
                </a:solidFill>
                <a:latin typeface="Droid Sans Mono"/>
                <a:ea typeface="Droid Sans Mono"/>
                <a:cs typeface="Droid Sans Mono"/>
                <a:sym typeface="Droid Sans Mono"/>
              </a:rPr>
              <a:t>    </a:t>
            </a:r>
            <a:r>
              <a:rPr b="1" lang="ru-RU" sz="1400">
                <a:solidFill>
                  <a:schemeClr val="dk1"/>
                </a:solidFill>
                <a:latin typeface="Droid Sans Mono"/>
                <a:ea typeface="Droid Sans Mono"/>
                <a:cs typeface="Droid Sans Mono"/>
                <a:sym typeface="Droid Sans Mono"/>
              </a:rPr>
              <a:t>do</a:t>
            </a:r>
            <a:r>
              <a:rPr lang="ru-RU" sz="1400">
                <a:solidFill>
                  <a:schemeClr val="dk1"/>
                </a:solidFill>
                <a:latin typeface="Droid Sans Mono"/>
                <a:ea typeface="Droid Sans Mono"/>
                <a:cs typeface="Droid Sans Mono"/>
                <a:sym typeface="Droid Sans Mono"/>
              </a:rPr>
              <a:t> {</a:t>
            </a:r>
            <a:endParaRPr/>
          </a:p>
          <a:p>
            <a:pPr indent="0" lvl="0" marL="0" marR="0" rtl="0" algn="l">
              <a:spcBef>
                <a:spcPts val="0"/>
              </a:spcBef>
              <a:spcAft>
                <a:spcPts val="0"/>
              </a:spcAft>
              <a:buClr>
                <a:schemeClr val="dk1"/>
              </a:buClr>
              <a:buSzPts val="1400"/>
              <a:buFont typeface="Droid Sans Mono"/>
              <a:buNone/>
            </a:pPr>
            <a:r>
              <a:rPr lang="ru-RU" sz="1400">
                <a:solidFill>
                  <a:schemeClr val="dk1"/>
                </a:solidFill>
                <a:latin typeface="Droid Sans Mono"/>
                <a:ea typeface="Droid Sans Mono"/>
                <a:cs typeface="Droid Sans Mono"/>
                <a:sym typeface="Droid Sans Mono"/>
              </a:rPr>
              <a:t>        // Вычисляем новый шаг</a:t>
            </a:r>
            <a:endParaRPr/>
          </a:p>
          <a:p>
            <a:pPr indent="0" lvl="0" marL="0" marR="0" rtl="0" algn="l">
              <a:spcBef>
                <a:spcPts val="0"/>
              </a:spcBef>
              <a:spcAft>
                <a:spcPts val="0"/>
              </a:spcAft>
              <a:buClr>
                <a:schemeClr val="dk1"/>
              </a:buClr>
              <a:buSzPts val="1400"/>
              <a:buFont typeface="Droid Sans Mono"/>
              <a:buNone/>
            </a:pPr>
            <a:r>
              <a:rPr lang="ru-RU" sz="1400">
                <a:solidFill>
                  <a:schemeClr val="dk1"/>
                </a:solidFill>
                <a:latin typeface="Droid Sans Mono"/>
                <a:ea typeface="Droid Sans Mono"/>
                <a:cs typeface="Droid Sans Mono"/>
                <a:sym typeface="Droid Sans Mono"/>
              </a:rPr>
              <a:t>        step = step / 3 + 1;</a:t>
            </a:r>
            <a:endParaRPr/>
          </a:p>
          <a:p>
            <a:pPr indent="0" lvl="0" marL="0" marR="0" rtl="0" algn="l">
              <a:spcBef>
                <a:spcPts val="0"/>
              </a:spcBef>
              <a:spcAft>
                <a:spcPts val="0"/>
              </a:spcAft>
              <a:buClr>
                <a:schemeClr val="dk1"/>
              </a:buClr>
              <a:buSzPts val="1400"/>
              <a:buFont typeface="Droid Sans Mono"/>
              <a:buNone/>
            </a:pPr>
            <a:r>
              <a:rPr lang="ru-RU" sz="1400">
                <a:solidFill>
                  <a:schemeClr val="dk1"/>
                </a:solidFill>
                <a:latin typeface="Droid Sans Mono"/>
                <a:ea typeface="Droid Sans Mono"/>
                <a:cs typeface="Droid Sans Mono"/>
                <a:sym typeface="Droid Sans Mono"/>
              </a:rPr>
              <a:t>        // Производим сортировку простыми вставками с заданным шагом</a:t>
            </a:r>
            <a:endParaRPr/>
          </a:p>
          <a:p>
            <a:pPr indent="0" lvl="0" marL="0" marR="0" rtl="0" algn="l">
              <a:spcBef>
                <a:spcPts val="0"/>
              </a:spcBef>
              <a:spcAft>
                <a:spcPts val="0"/>
              </a:spcAft>
              <a:buClr>
                <a:schemeClr val="dk1"/>
              </a:buClr>
              <a:buSzPts val="1400"/>
              <a:buFont typeface="Droid Sans Mono"/>
              <a:buNone/>
            </a:pPr>
            <a:r>
              <a:rPr lang="ru-RU" sz="1400">
                <a:solidFill>
                  <a:schemeClr val="dk1"/>
                </a:solidFill>
                <a:latin typeface="Droid Sans Mono"/>
                <a:ea typeface="Droid Sans Mono"/>
                <a:cs typeface="Droid Sans Mono"/>
                <a:sym typeface="Droid Sans Mono"/>
              </a:rPr>
              <a:t>        </a:t>
            </a:r>
            <a:r>
              <a:rPr b="1" lang="ru-RU" sz="1400">
                <a:solidFill>
                  <a:schemeClr val="dk1"/>
                </a:solidFill>
                <a:latin typeface="Droid Sans Mono"/>
                <a:ea typeface="Droid Sans Mono"/>
                <a:cs typeface="Droid Sans Mono"/>
                <a:sym typeface="Droid Sans Mono"/>
              </a:rPr>
              <a:t>for</a:t>
            </a:r>
            <a:r>
              <a:rPr lang="ru-RU" sz="1400">
                <a:solidFill>
                  <a:schemeClr val="dk1"/>
                </a:solidFill>
                <a:latin typeface="Droid Sans Mono"/>
                <a:ea typeface="Droid Sans Mono"/>
                <a:cs typeface="Droid Sans Mono"/>
                <a:sym typeface="Droid Sans Mono"/>
              </a:rPr>
              <a:t> (i = step; i &lt; n; i++) {</a:t>
            </a:r>
            <a:endParaRPr/>
          </a:p>
          <a:p>
            <a:pPr indent="0" lvl="0" marL="0" marR="0" rtl="0" algn="l">
              <a:spcBef>
                <a:spcPts val="0"/>
              </a:spcBef>
              <a:spcAft>
                <a:spcPts val="0"/>
              </a:spcAft>
              <a:buClr>
                <a:schemeClr val="dk1"/>
              </a:buClr>
              <a:buSzPts val="1400"/>
              <a:buFont typeface="Droid Sans Mono"/>
              <a:buNone/>
            </a:pPr>
            <a:r>
              <a:rPr lang="ru-RU" sz="1400">
                <a:solidFill>
                  <a:schemeClr val="dk1"/>
                </a:solidFill>
                <a:latin typeface="Droid Sans Mono"/>
                <a:ea typeface="Droid Sans Mono"/>
                <a:cs typeface="Droid Sans Mono"/>
                <a:sym typeface="Droid Sans Mono"/>
              </a:rPr>
              <a:t>            </a:t>
            </a:r>
            <a:r>
              <a:rPr b="1" lang="ru-RU" sz="1400">
                <a:solidFill>
                  <a:schemeClr val="dk1"/>
                </a:solidFill>
                <a:latin typeface="Droid Sans Mono"/>
                <a:ea typeface="Droid Sans Mono"/>
                <a:cs typeface="Droid Sans Mono"/>
                <a:sym typeface="Droid Sans Mono"/>
              </a:rPr>
              <a:t>int</a:t>
            </a:r>
            <a:r>
              <a:rPr lang="ru-RU" sz="1400">
                <a:solidFill>
                  <a:schemeClr val="dk1"/>
                </a:solidFill>
                <a:latin typeface="Droid Sans Mono"/>
                <a:ea typeface="Droid Sans Mono"/>
                <a:cs typeface="Droid Sans Mono"/>
                <a:sym typeface="Droid Sans Mono"/>
              </a:rPr>
              <a:t> c = data[i];</a:t>
            </a:r>
            <a:endParaRPr/>
          </a:p>
          <a:p>
            <a:pPr indent="0" lvl="0" marL="0" marR="0" rtl="0" algn="l">
              <a:spcBef>
                <a:spcPts val="0"/>
              </a:spcBef>
              <a:spcAft>
                <a:spcPts val="0"/>
              </a:spcAft>
              <a:buClr>
                <a:schemeClr val="dk1"/>
              </a:buClr>
              <a:buSzPts val="1400"/>
              <a:buFont typeface="Droid Sans Mono"/>
              <a:buNone/>
            </a:pPr>
            <a:r>
              <a:rPr lang="ru-RU" sz="1400">
                <a:solidFill>
                  <a:schemeClr val="dk1"/>
                </a:solidFill>
                <a:latin typeface="Droid Sans Mono"/>
                <a:ea typeface="Droid Sans Mono"/>
                <a:cs typeface="Droid Sans Mono"/>
                <a:sym typeface="Droid Sans Mono"/>
              </a:rPr>
              <a:t>            </a:t>
            </a:r>
            <a:r>
              <a:rPr b="1" lang="ru-RU" sz="1400">
                <a:solidFill>
                  <a:schemeClr val="dk1"/>
                </a:solidFill>
                <a:latin typeface="Droid Sans Mono"/>
                <a:ea typeface="Droid Sans Mono"/>
                <a:cs typeface="Droid Sans Mono"/>
                <a:sym typeface="Droid Sans Mono"/>
              </a:rPr>
              <a:t>for</a:t>
            </a:r>
            <a:r>
              <a:rPr lang="ru-RU" sz="1400">
                <a:solidFill>
                  <a:schemeClr val="dk1"/>
                </a:solidFill>
                <a:latin typeface="Droid Sans Mono"/>
                <a:ea typeface="Droid Sans Mono"/>
                <a:cs typeface="Droid Sans Mono"/>
                <a:sym typeface="Droid Sans Mono"/>
              </a:rPr>
              <a:t> (j = i-step;</a:t>
            </a:r>
            <a:r>
              <a:rPr b="1" lang="ru-RU" sz="1400">
                <a:solidFill>
                  <a:schemeClr val="dk1"/>
                </a:solidFill>
                <a:latin typeface="Droid Sans Mono"/>
                <a:ea typeface="Droid Sans Mono"/>
                <a:cs typeface="Droid Sans Mono"/>
                <a:sym typeface="Droid Sans Mono"/>
              </a:rPr>
              <a:t> </a:t>
            </a:r>
            <a:r>
              <a:rPr lang="ru-RU" sz="1400">
                <a:solidFill>
                  <a:schemeClr val="dk1"/>
                </a:solidFill>
                <a:latin typeface="Droid Sans Mono"/>
                <a:ea typeface="Droid Sans Mono"/>
                <a:cs typeface="Droid Sans Mono"/>
                <a:sym typeface="Droid Sans Mono"/>
              </a:rPr>
              <a:t>j &gt;= 0 &amp;&amp; data[j] &gt; c; j -= step) {</a:t>
            </a:r>
            <a:endParaRPr/>
          </a:p>
          <a:p>
            <a:pPr indent="0" lvl="0" marL="0" marR="0" rtl="0" algn="l">
              <a:spcBef>
                <a:spcPts val="0"/>
              </a:spcBef>
              <a:spcAft>
                <a:spcPts val="0"/>
              </a:spcAft>
              <a:buClr>
                <a:schemeClr val="dk1"/>
              </a:buClr>
              <a:buSzPts val="1400"/>
              <a:buFont typeface="Droid Sans Mono"/>
              <a:buNone/>
            </a:pPr>
            <a:r>
              <a:rPr lang="ru-RU" sz="1400">
                <a:solidFill>
                  <a:schemeClr val="dk1"/>
                </a:solidFill>
                <a:latin typeface="Droid Sans Mono"/>
                <a:ea typeface="Droid Sans Mono"/>
                <a:cs typeface="Droid Sans Mono"/>
                <a:sym typeface="Droid Sans Mono"/>
              </a:rPr>
              <a:t>                data[j+step] = data[j];</a:t>
            </a:r>
            <a:endParaRPr/>
          </a:p>
          <a:p>
            <a:pPr indent="0" lvl="0" marL="0" marR="0" rtl="0" algn="l">
              <a:spcBef>
                <a:spcPts val="0"/>
              </a:spcBef>
              <a:spcAft>
                <a:spcPts val="0"/>
              </a:spcAft>
              <a:buClr>
                <a:schemeClr val="dk1"/>
              </a:buClr>
              <a:buSzPts val="1400"/>
              <a:buFont typeface="Droid Sans Mono"/>
              <a:buNone/>
            </a:pPr>
            <a:r>
              <a:rPr lang="ru-RU" sz="1400">
                <a:solidFill>
                  <a:schemeClr val="dk1"/>
                </a:solidFill>
                <a:latin typeface="Droid Sans Mono"/>
                <a:ea typeface="Droid Sans Mono"/>
                <a:cs typeface="Droid Sans Mono"/>
                <a:sym typeface="Droid Sans Mono"/>
              </a:rPr>
              <a:t>            }</a:t>
            </a:r>
            <a:endParaRPr/>
          </a:p>
          <a:p>
            <a:pPr indent="0" lvl="0" marL="0" marR="0" rtl="0" algn="l">
              <a:spcBef>
                <a:spcPts val="0"/>
              </a:spcBef>
              <a:spcAft>
                <a:spcPts val="0"/>
              </a:spcAft>
              <a:buClr>
                <a:schemeClr val="dk1"/>
              </a:buClr>
              <a:buSzPts val="1400"/>
              <a:buFont typeface="Droid Sans Mono"/>
              <a:buNone/>
            </a:pPr>
            <a:r>
              <a:rPr lang="ru-RU" sz="1400">
                <a:solidFill>
                  <a:schemeClr val="dk1"/>
                </a:solidFill>
                <a:latin typeface="Droid Sans Mono"/>
                <a:ea typeface="Droid Sans Mono"/>
                <a:cs typeface="Droid Sans Mono"/>
                <a:sym typeface="Droid Sans Mono"/>
              </a:rPr>
              <a:t>            data[j+step] = c;</a:t>
            </a:r>
            <a:endParaRPr/>
          </a:p>
          <a:p>
            <a:pPr indent="0" lvl="0" marL="0" marR="0" rtl="0" algn="l">
              <a:spcBef>
                <a:spcPts val="0"/>
              </a:spcBef>
              <a:spcAft>
                <a:spcPts val="0"/>
              </a:spcAft>
              <a:buClr>
                <a:schemeClr val="dk1"/>
              </a:buClr>
              <a:buSzPts val="1400"/>
              <a:buFont typeface="Droid Sans Mono"/>
              <a:buNone/>
            </a:pPr>
            <a:r>
              <a:rPr lang="ru-RU" sz="1400">
                <a:solidFill>
                  <a:schemeClr val="dk1"/>
                </a:solidFill>
                <a:latin typeface="Droid Sans Mono"/>
                <a:ea typeface="Droid Sans Mono"/>
                <a:cs typeface="Droid Sans Mono"/>
                <a:sym typeface="Droid Sans Mono"/>
              </a:rPr>
              <a:t>        }</a:t>
            </a:r>
            <a:endParaRPr/>
          </a:p>
          <a:p>
            <a:pPr indent="0" lvl="0" marL="0" marR="0" rtl="0" algn="l">
              <a:spcBef>
                <a:spcPts val="0"/>
              </a:spcBef>
              <a:spcAft>
                <a:spcPts val="0"/>
              </a:spcAft>
              <a:buClr>
                <a:schemeClr val="dk1"/>
              </a:buClr>
              <a:buSzPts val="1400"/>
              <a:buFont typeface="Droid Sans Mono"/>
              <a:buNone/>
            </a:pPr>
            <a:r>
              <a:rPr lang="ru-RU" sz="1400">
                <a:solidFill>
                  <a:schemeClr val="dk1"/>
                </a:solidFill>
                <a:latin typeface="Droid Sans Mono"/>
                <a:ea typeface="Droid Sans Mono"/>
                <a:cs typeface="Droid Sans Mono"/>
                <a:sym typeface="Droid Sans Mono"/>
              </a:rPr>
              <a:t>    } </a:t>
            </a:r>
            <a:r>
              <a:rPr b="1" lang="ru-RU" sz="1400">
                <a:solidFill>
                  <a:schemeClr val="dk1"/>
                </a:solidFill>
                <a:latin typeface="Droid Sans Mono"/>
                <a:ea typeface="Droid Sans Mono"/>
                <a:cs typeface="Droid Sans Mono"/>
                <a:sym typeface="Droid Sans Mono"/>
              </a:rPr>
              <a:t>while</a:t>
            </a:r>
            <a:r>
              <a:rPr lang="ru-RU" sz="1400">
                <a:solidFill>
                  <a:schemeClr val="dk1"/>
                </a:solidFill>
                <a:latin typeface="Droid Sans Mono"/>
                <a:ea typeface="Droid Sans Mono"/>
                <a:cs typeface="Droid Sans Mono"/>
                <a:sym typeface="Droid Sans Mono"/>
              </a:rPr>
              <a:t> (step != 1);</a:t>
            </a:r>
            <a:endParaRPr/>
          </a:p>
          <a:p>
            <a:pPr indent="0" lvl="0" marL="0" marR="0" rtl="0" algn="l">
              <a:spcBef>
                <a:spcPts val="0"/>
              </a:spcBef>
              <a:spcAft>
                <a:spcPts val="0"/>
              </a:spcAft>
              <a:buClr>
                <a:schemeClr val="dk1"/>
              </a:buClr>
              <a:buSzPts val="1200"/>
              <a:buFont typeface="Arial"/>
              <a:buNone/>
            </a:pPr>
            <a:r>
              <a:t/>
            </a:r>
            <a:endParaRPr sz="1200">
              <a:solidFill>
                <a:schemeClr val="dk1"/>
              </a:solidFill>
              <a:latin typeface="Droid Sans Mono"/>
              <a:ea typeface="Droid Sans Mono"/>
              <a:cs typeface="Droid Sans Mono"/>
              <a:sym typeface="Droid Sans Mono"/>
            </a:endParaRPr>
          </a:p>
          <a:p>
            <a:pPr indent="0" lvl="0" marL="0" marR="0" rtl="0" algn="l">
              <a:spcBef>
                <a:spcPts val="0"/>
              </a:spcBef>
              <a:spcAft>
                <a:spcPts val="0"/>
              </a:spcAft>
              <a:buClr>
                <a:schemeClr val="dk1"/>
              </a:buClr>
              <a:buSzPts val="1200"/>
              <a:buFont typeface="Arial"/>
              <a:buNone/>
            </a:pPr>
            <a:r>
              <a:t/>
            </a:r>
            <a:endParaRPr sz="1200">
              <a:solidFill>
                <a:schemeClr val="dk1"/>
              </a:solidFill>
              <a:latin typeface="Droid Sans Mono"/>
              <a:ea typeface="Droid Sans Mono"/>
              <a:cs typeface="Droid Sans Mono"/>
              <a:sym typeface="Droid Sans Mono"/>
            </a:endParaRPr>
          </a:p>
        </p:txBody>
      </p:sp>
      <p:sp>
        <p:nvSpPr>
          <p:cNvPr id="409" name="Google Shape;409;p29"/>
          <p:cNvSpPr txBox="1"/>
          <p:nvPr/>
        </p:nvSpPr>
        <p:spPr>
          <a:xfrm>
            <a:off x="1147739" y="4476849"/>
            <a:ext cx="7816749" cy="5810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600"/>
              <a:buFont typeface="Arial"/>
              <a:buNone/>
            </a:pPr>
            <a:r>
              <a:rPr lang="ru-RU" sz="1600">
                <a:solidFill>
                  <a:schemeClr val="dk1"/>
                </a:solidFill>
                <a:latin typeface="Arial"/>
                <a:ea typeface="Arial"/>
                <a:cs typeface="Arial"/>
                <a:sym typeface="Arial"/>
              </a:rPr>
              <a:t>Количество перестановок элементов </a:t>
            </a:r>
            <a:br>
              <a:rPr lang="ru-RU" sz="1600">
                <a:solidFill>
                  <a:schemeClr val="dk1"/>
                </a:solidFill>
                <a:latin typeface="Arial"/>
                <a:ea typeface="Arial"/>
                <a:cs typeface="Arial"/>
                <a:sym typeface="Arial"/>
              </a:rPr>
            </a:br>
            <a:r>
              <a:rPr lang="ru-RU" sz="1600">
                <a:solidFill>
                  <a:schemeClr val="dk1"/>
                </a:solidFill>
                <a:latin typeface="Arial"/>
                <a:ea typeface="Arial"/>
                <a:cs typeface="Arial"/>
                <a:sym typeface="Arial"/>
              </a:rPr>
              <a:t>(по результатам экспериментов со случайным массивом)</a:t>
            </a:r>
            <a:endParaRPr/>
          </a:p>
        </p:txBody>
      </p:sp>
      <p:graphicFrame>
        <p:nvGraphicFramePr>
          <p:cNvPr id="410" name="Google Shape;410;p29"/>
          <p:cNvGraphicFramePr/>
          <p:nvPr/>
        </p:nvGraphicFramePr>
        <p:xfrm>
          <a:off x="1547664" y="5373216"/>
          <a:ext cx="3000000" cy="3000000"/>
        </p:xfrm>
        <a:graphic>
          <a:graphicData uri="http://schemas.openxmlformats.org/drawingml/2006/table">
            <a:tbl>
              <a:tblPr>
                <a:noFill/>
                <a:tableStyleId>{E2A1A01C-83BA-4D28-BD0D-B9C9C25D7F0B}</a:tableStyleId>
              </a:tblPr>
              <a:tblGrid>
                <a:gridCol w="3430600"/>
                <a:gridCol w="1260475"/>
                <a:gridCol w="1223950"/>
                <a:gridCol w="1116025"/>
              </a:tblGrid>
              <a:tr h="274650">
                <a:tc>
                  <a:txBody>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ru-RU" sz="1400" u="none" cap="none" strike="noStrike">
                          <a:solidFill>
                            <a:schemeClr val="dk1"/>
                          </a:solidFill>
                          <a:latin typeface="Arial"/>
                          <a:ea typeface="Arial"/>
                          <a:cs typeface="Arial"/>
                          <a:sym typeface="Arial"/>
                        </a:rPr>
                        <a:t>n = 25</a:t>
                      </a:r>
                      <a:endParaRPr b="0" i="0" sz="14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ru-RU" sz="1400" u="none" cap="none" strike="noStrike">
                          <a:solidFill>
                            <a:schemeClr val="dk1"/>
                          </a:solidFill>
                          <a:latin typeface="Arial"/>
                          <a:ea typeface="Arial"/>
                          <a:cs typeface="Arial"/>
                          <a:sym typeface="Arial"/>
                        </a:rPr>
                        <a:t>n = 1000</a:t>
                      </a:r>
                      <a:endParaRPr b="0" i="0" sz="14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ru-RU" sz="1400" u="none" cap="none" strike="noStrike">
                          <a:solidFill>
                            <a:schemeClr val="dk1"/>
                          </a:solidFill>
                          <a:latin typeface="Arial"/>
                          <a:ea typeface="Arial"/>
                          <a:cs typeface="Arial"/>
                          <a:sym typeface="Arial"/>
                        </a:rPr>
                        <a:t>n = 100000</a:t>
                      </a:r>
                      <a:endParaRPr b="0" i="0" sz="14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l">
                        <a:lnSpc>
                          <a:spcPct val="100000"/>
                        </a:lnSpc>
                        <a:spcBef>
                          <a:spcPts val="0"/>
                        </a:spcBef>
                        <a:spcAft>
                          <a:spcPts val="0"/>
                        </a:spcAft>
                        <a:buClr>
                          <a:schemeClr val="dk1"/>
                        </a:buClr>
                        <a:buSzPts val="1400"/>
                        <a:buFont typeface="Arial"/>
                        <a:buNone/>
                      </a:pPr>
                      <a:r>
                        <a:rPr b="0" i="0" lang="ru-RU" sz="1400" u="none" cap="none" strike="noStrike">
                          <a:solidFill>
                            <a:schemeClr val="dk1"/>
                          </a:solidFill>
                          <a:latin typeface="Arial"/>
                          <a:ea typeface="Arial"/>
                          <a:cs typeface="Arial"/>
                          <a:sym typeface="Arial"/>
                        </a:rPr>
                        <a:t>Сортировка Шелла</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ru-RU" sz="1400" u="none" cap="none" strike="noStrike">
                          <a:solidFill>
                            <a:schemeClr val="dk1"/>
                          </a:solidFill>
                          <a:latin typeface="Arial"/>
                          <a:ea typeface="Arial"/>
                          <a:cs typeface="Arial"/>
                          <a:sym typeface="Arial"/>
                        </a:rPr>
                        <a:t>50</a:t>
                      </a:r>
                      <a:endParaRPr b="0" i="0" sz="14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ru-RU" sz="1400" u="none" cap="none" strike="noStrike">
                          <a:solidFill>
                            <a:schemeClr val="dk1"/>
                          </a:solidFill>
                          <a:latin typeface="Arial"/>
                          <a:ea typeface="Arial"/>
                          <a:cs typeface="Arial"/>
                          <a:sym typeface="Arial"/>
                        </a:rPr>
                        <a:t>7700</a:t>
                      </a:r>
                      <a:endParaRPr b="0" i="0" sz="14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ru-RU" sz="1400" u="none" cap="none" strike="noStrike">
                          <a:solidFill>
                            <a:schemeClr val="dk1"/>
                          </a:solidFill>
                          <a:latin typeface="Arial"/>
                          <a:ea typeface="Arial"/>
                          <a:cs typeface="Arial"/>
                          <a:sym typeface="Arial"/>
                        </a:rPr>
                        <a:t>2 100 000</a:t>
                      </a:r>
                      <a:endParaRPr b="0" i="0" sz="14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4650">
                <a:tc>
                  <a:txBody>
                    <a:bodyPr/>
                    <a:lstStyle/>
                    <a:p>
                      <a:pPr indent="0" lvl="0" marL="0" marR="0" rtl="0" algn="l">
                        <a:lnSpc>
                          <a:spcPct val="100000"/>
                        </a:lnSpc>
                        <a:spcBef>
                          <a:spcPts val="0"/>
                        </a:spcBef>
                        <a:spcAft>
                          <a:spcPts val="0"/>
                        </a:spcAft>
                        <a:buClr>
                          <a:schemeClr val="dk1"/>
                        </a:buClr>
                        <a:buSzPts val="1400"/>
                        <a:buFont typeface="Arial"/>
                        <a:buNone/>
                      </a:pPr>
                      <a:r>
                        <a:rPr b="0" i="0" lang="ru-RU" sz="1400" u="none" cap="none" strike="noStrike">
                          <a:solidFill>
                            <a:schemeClr val="dk1"/>
                          </a:solidFill>
                          <a:latin typeface="Arial"/>
                          <a:ea typeface="Arial"/>
                          <a:cs typeface="Arial"/>
                          <a:sym typeface="Arial"/>
                        </a:rPr>
                        <a:t>Сортировка простыми вставками</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ru-RU" sz="1400" u="none" cap="none" strike="noStrike">
                          <a:solidFill>
                            <a:schemeClr val="dk1"/>
                          </a:solidFill>
                          <a:latin typeface="Arial"/>
                          <a:ea typeface="Arial"/>
                          <a:cs typeface="Arial"/>
                          <a:sym typeface="Arial"/>
                        </a:rPr>
                        <a:t>150</a:t>
                      </a:r>
                      <a:endParaRPr b="0" i="0" sz="14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ru-RU" sz="1400" u="none" cap="none" strike="noStrike">
                          <a:solidFill>
                            <a:schemeClr val="dk1"/>
                          </a:solidFill>
                          <a:latin typeface="Arial"/>
                          <a:ea typeface="Arial"/>
                          <a:cs typeface="Arial"/>
                          <a:sym typeface="Arial"/>
                        </a:rPr>
                        <a:t>240 000</a:t>
                      </a:r>
                      <a:endParaRPr b="0" i="0" sz="14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ru-RU" sz="1400" u="none" cap="none" strike="noStrike">
                          <a:solidFill>
                            <a:schemeClr val="dk1"/>
                          </a:solidFill>
                          <a:latin typeface="Arial"/>
                          <a:ea typeface="Arial"/>
                          <a:cs typeface="Arial"/>
                          <a:sym typeface="Arial"/>
                        </a:rPr>
                        <a:t>2.5 млрд.</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500"/>
                                        <p:tgtEl>
                                          <p:spTgt spid="4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500"/>
                                        <p:tgtEl>
                                          <p:spTgt spid="409"/>
                                        </p:tgtEl>
                                      </p:cBhvr>
                                    </p:animEffect>
                                  </p:childTnLst>
                                </p:cTn>
                              </p:par>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500"/>
                                        <p:tgtEl>
                                          <p:spTgt spid="4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0"/>
          <p:cNvSpPr txBox="1"/>
          <p:nvPr>
            <p:ph type="title"/>
          </p:nvPr>
        </p:nvSpPr>
        <p:spPr>
          <a:xfrm>
            <a:off x="1115616" y="108172"/>
            <a:ext cx="7499350" cy="36828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latin typeface="Calibri"/>
                <a:ea typeface="Calibri"/>
                <a:cs typeface="Calibri"/>
                <a:sym typeface="Calibri"/>
              </a:rPr>
              <a:t>Пример программы (вариант 2)</a:t>
            </a:r>
            <a:endParaRPr/>
          </a:p>
        </p:txBody>
      </p:sp>
      <p:sp>
        <p:nvSpPr>
          <p:cNvPr id="416" name="Google Shape;416;p30"/>
          <p:cNvSpPr txBox="1"/>
          <p:nvPr/>
        </p:nvSpPr>
        <p:spPr>
          <a:xfrm>
            <a:off x="1127740" y="578723"/>
            <a:ext cx="7678636" cy="6378669"/>
          </a:xfrm>
          <a:prstGeom prst="rect">
            <a:avLst/>
          </a:prstGeom>
          <a:no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#define _CRT_SECURE_NO_WARNINGS // для корректной работы scanf()</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#include &lt;stdio.h&gt;</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 Функция сортировки Шелла</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void shellSort(int *num, int size)</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  int increment = 3;    // начальное приращение сортировки</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  while (increment &gt; 0)  // пока существует приращение</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  {</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    for (int i = 0; i &lt; size; i++)  // для всех элементов массива</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    {</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      int j = i;          // сохраняем индекс и элемент</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      int temp = num[i];</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      // просматриваем остальные элементы массива, отстоящие от j-ого</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      // на величину приращения</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      while ((j &gt;= increment) &amp;&amp; (num[j - increment] &gt; temp))</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      {  // пока отстоящий элемент больше текущего</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        num[j] = num[j - increment]; // перемещаем его на текущую позицию</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        j = j - increment;       // переходим к следующему отстоящему элементу</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      }</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      num[j] = temp; // на выявленное место помещаем сохранённый элемент</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    }</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    if (increment &gt; 1)      // делим приращение на 2</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      increment = increment / 2;</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    else if (increment == 1)   // последний проход завершён,</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      break;  // выходим из цикла</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  }</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int main()</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  int m[10];</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  // Вводим элементы массива</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  for (int i = 0; i&lt;10; i++) </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  {</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    printf("m[%d]=", i);</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    scanf("%d", &amp;m[i]);</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  }</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  shellSort(m, 10); // вызываем функцию сортировки</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  // Выводим отсортированные элементы массива</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  for (int i = 0; i&lt;10; i++)</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    printf("%.2d ", m[i]);</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  getchar(); getchar();</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  return 0;</a:t>
            </a:r>
            <a:endParaRPr/>
          </a:p>
          <a:p>
            <a:pPr indent="0" lvl="0" marL="0" marR="0" rtl="0" algn="l">
              <a:lnSpc>
                <a:spcPct val="95000"/>
              </a:lnSpc>
              <a:spcBef>
                <a:spcPts val="0"/>
              </a:spcBef>
              <a:spcAft>
                <a:spcPts val="0"/>
              </a:spcAft>
              <a:buClr>
                <a:schemeClr val="dk1"/>
              </a:buClr>
              <a:buSzPts val="1000"/>
              <a:buFont typeface="Droid Sans Mono"/>
              <a:buNone/>
            </a:pPr>
            <a:r>
              <a:rPr lang="ru-RU" sz="1000">
                <a:solidFill>
                  <a:schemeClr val="dk1"/>
                </a:solidFill>
                <a:latin typeface="Droid Sans Mono"/>
                <a:ea typeface="Droid Sans Mono"/>
                <a:cs typeface="Droid Sans Mono"/>
                <a:sym typeface="Droid Sans Mono"/>
              </a:rPr>
              <a:t>}</a:t>
            </a:r>
            <a:endParaRPr sz="1000">
              <a:solidFill>
                <a:schemeClr val="dk1"/>
              </a:solidFill>
              <a:latin typeface="Droid Sans Mono"/>
              <a:ea typeface="Droid Sans Mono"/>
              <a:cs typeface="Droid Sans Mono"/>
              <a:sym typeface="Droid Sans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500"/>
                                        <p:tgtEl>
                                          <p:spTgt spid="4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1"/>
          <p:cNvSpPr txBox="1"/>
          <p:nvPr>
            <p:ph type="title"/>
          </p:nvPr>
        </p:nvSpPr>
        <p:spPr>
          <a:xfrm>
            <a:off x="1223120" y="0"/>
            <a:ext cx="7920880" cy="83671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sz="3200">
                <a:latin typeface="Calibri"/>
                <a:ea typeface="Calibri"/>
                <a:cs typeface="Calibri"/>
                <a:sym typeface="Calibri"/>
              </a:rPr>
              <a:t>Пример работы сортировки Шелла для массива:</a:t>
            </a:r>
            <a:br>
              <a:rPr lang="ru-RU" sz="3200">
                <a:latin typeface="Calibri"/>
                <a:ea typeface="Calibri"/>
                <a:cs typeface="Calibri"/>
                <a:sym typeface="Calibri"/>
              </a:rPr>
            </a:br>
            <a:r>
              <a:rPr lang="ru-RU" sz="3200">
                <a:latin typeface="Calibri"/>
                <a:ea typeface="Calibri"/>
                <a:cs typeface="Calibri"/>
                <a:sym typeface="Calibri"/>
              </a:rPr>
              <a:t>5  12  4  21 7  2  13  16  1  10  3</a:t>
            </a:r>
            <a:endParaRPr/>
          </a:p>
        </p:txBody>
      </p:sp>
      <p:sp>
        <p:nvSpPr>
          <p:cNvPr id="422" name="Google Shape;422;p31"/>
          <p:cNvSpPr/>
          <p:nvPr/>
        </p:nvSpPr>
        <p:spPr>
          <a:xfrm>
            <a:off x="1259632" y="1383159"/>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423" name="Google Shape;423;p31"/>
          <p:cNvSpPr/>
          <p:nvPr/>
        </p:nvSpPr>
        <p:spPr>
          <a:xfrm>
            <a:off x="1907704" y="1383159"/>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424" name="Google Shape;424;p31"/>
          <p:cNvSpPr/>
          <p:nvPr/>
        </p:nvSpPr>
        <p:spPr>
          <a:xfrm>
            <a:off x="2555776" y="1383159"/>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425" name="Google Shape;425;p31"/>
          <p:cNvSpPr/>
          <p:nvPr/>
        </p:nvSpPr>
        <p:spPr>
          <a:xfrm>
            <a:off x="3203848" y="1383159"/>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426" name="Google Shape;426;p31"/>
          <p:cNvSpPr/>
          <p:nvPr/>
        </p:nvSpPr>
        <p:spPr>
          <a:xfrm>
            <a:off x="3851920" y="1383159"/>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427" name="Google Shape;427;p31"/>
          <p:cNvSpPr/>
          <p:nvPr/>
        </p:nvSpPr>
        <p:spPr>
          <a:xfrm>
            <a:off x="4499992" y="1383159"/>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428" name="Google Shape;428;p31"/>
          <p:cNvSpPr/>
          <p:nvPr/>
        </p:nvSpPr>
        <p:spPr>
          <a:xfrm>
            <a:off x="5148064" y="1383159"/>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429" name="Google Shape;429;p31"/>
          <p:cNvSpPr/>
          <p:nvPr/>
        </p:nvSpPr>
        <p:spPr>
          <a:xfrm>
            <a:off x="5796136" y="1383159"/>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430" name="Google Shape;430;p31"/>
          <p:cNvSpPr/>
          <p:nvPr/>
        </p:nvSpPr>
        <p:spPr>
          <a:xfrm>
            <a:off x="6444208" y="1383159"/>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431" name="Google Shape;431;p31"/>
          <p:cNvSpPr/>
          <p:nvPr/>
        </p:nvSpPr>
        <p:spPr>
          <a:xfrm>
            <a:off x="7092280" y="1383159"/>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432" name="Google Shape;432;p31"/>
          <p:cNvSpPr/>
          <p:nvPr/>
        </p:nvSpPr>
        <p:spPr>
          <a:xfrm>
            <a:off x="7740352" y="1383159"/>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433" name="Google Shape;433;p31"/>
          <p:cNvSpPr txBox="1"/>
          <p:nvPr/>
        </p:nvSpPr>
        <p:spPr>
          <a:xfrm>
            <a:off x="1259632" y="1383159"/>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5</a:t>
            </a:r>
            <a:endParaRPr/>
          </a:p>
        </p:txBody>
      </p:sp>
      <p:sp>
        <p:nvSpPr>
          <p:cNvPr id="434" name="Google Shape;434;p31"/>
          <p:cNvSpPr txBox="1"/>
          <p:nvPr/>
        </p:nvSpPr>
        <p:spPr>
          <a:xfrm>
            <a:off x="2555776" y="1383159"/>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4</a:t>
            </a:r>
            <a:endParaRPr/>
          </a:p>
        </p:txBody>
      </p:sp>
      <p:sp>
        <p:nvSpPr>
          <p:cNvPr id="435" name="Google Shape;435;p31"/>
          <p:cNvSpPr txBox="1"/>
          <p:nvPr/>
        </p:nvSpPr>
        <p:spPr>
          <a:xfrm>
            <a:off x="1907704" y="1383159"/>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12</a:t>
            </a:r>
            <a:endParaRPr/>
          </a:p>
        </p:txBody>
      </p:sp>
      <p:sp>
        <p:nvSpPr>
          <p:cNvPr id="436" name="Google Shape;436;p31"/>
          <p:cNvSpPr txBox="1"/>
          <p:nvPr/>
        </p:nvSpPr>
        <p:spPr>
          <a:xfrm>
            <a:off x="3203848" y="1383159"/>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21</a:t>
            </a:r>
            <a:endParaRPr/>
          </a:p>
        </p:txBody>
      </p:sp>
      <p:sp>
        <p:nvSpPr>
          <p:cNvPr id="437" name="Google Shape;437;p31"/>
          <p:cNvSpPr txBox="1"/>
          <p:nvPr/>
        </p:nvSpPr>
        <p:spPr>
          <a:xfrm>
            <a:off x="3851920" y="1383159"/>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7</a:t>
            </a:r>
            <a:endParaRPr/>
          </a:p>
        </p:txBody>
      </p:sp>
      <p:sp>
        <p:nvSpPr>
          <p:cNvPr id="438" name="Google Shape;438;p31"/>
          <p:cNvSpPr txBox="1"/>
          <p:nvPr/>
        </p:nvSpPr>
        <p:spPr>
          <a:xfrm>
            <a:off x="4427984" y="1383159"/>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2</a:t>
            </a:r>
            <a:endParaRPr/>
          </a:p>
        </p:txBody>
      </p:sp>
      <p:sp>
        <p:nvSpPr>
          <p:cNvPr id="439" name="Google Shape;439;p31"/>
          <p:cNvSpPr txBox="1"/>
          <p:nvPr/>
        </p:nvSpPr>
        <p:spPr>
          <a:xfrm>
            <a:off x="5148064" y="1383159"/>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13</a:t>
            </a:r>
            <a:endParaRPr/>
          </a:p>
        </p:txBody>
      </p:sp>
      <p:sp>
        <p:nvSpPr>
          <p:cNvPr id="440" name="Google Shape;440;p31"/>
          <p:cNvSpPr txBox="1"/>
          <p:nvPr/>
        </p:nvSpPr>
        <p:spPr>
          <a:xfrm>
            <a:off x="5796136" y="1383159"/>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16</a:t>
            </a:r>
            <a:endParaRPr/>
          </a:p>
        </p:txBody>
      </p:sp>
      <p:sp>
        <p:nvSpPr>
          <p:cNvPr id="441" name="Google Shape;441;p31"/>
          <p:cNvSpPr txBox="1"/>
          <p:nvPr/>
        </p:nvSpPr>
        <p:spPr>
          <a:xfrm>
            <a:off x="6444208" y="1383159"/>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a:t>
            </a:r>
            <a:endParaRPr/>
          </a:p>
        </p:txBody>
      </p:sp>
      <p:sp>
        <p:nvSpPr>
          <p:cNvPr id="442" name="Google Shape;442;p31"/>
          <p:cNvSpPr txBox="1"/>
          <p:nvPr/>
        </p:nvSpPr>
        <p:spPr>
          <a:xfrm>
            <a:off x="7092280" y="1383159"/>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10</a:t>
            </a:r>
            <a:endParaRPr/>
          </a:p>
        </p:txBody>
      </p:sp>
      <p:sp>
        <p:nvSpPr>
          <p:cNvPr id="443" name="Google Shape;443;p31"/>
          <p:cNvSpPr txBox="1"/>
          <p:nvPr/>
        </p:nvSpPr>
        <p:spPr>
          <a:xfrm>
            <a:off x="7740352" y="1383159"/>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3</a:t>
            </a:r>
            <a:endParaRPr/>
          </a:p>
        </p:txBody>
      </p:sp>
      <p:cxnSp>
        <p:nvCxnSpPr>
          <p:cNvPr id="444" name="Google Shape;444;p31"/>
          <p:cNvCxnSpPr>
            <a:stCxn id="433" idx="2"/>
          </p:cNvCxnSpPr>
          <p:nvPr/>
        </p:nvCxnSpPr>
        <p:spPr>
          <a:xfrm>
            <a:off x="1583668" y="1844824"/>
            <a:ext cx="36000" cy="690600"/>
          </a:xfrm>
          <a:prstGeom prst="straightConnector1">
            <a:avLst/>
          </a:prstGeom>
          <a:noFill/>
          <a:ln cap="flat" cmpd="sng" w="38100">
            <a:solidFill>
              <a:srgbClr val="0000FF"/>
            </a:solidFill>
            <a:prstDash val="solid"/>
            <a:round/>
            <a:headEnd len="sm" w="sm" type="none"/>
            <a:tailEnd len="sm" w="sm" type="none"/>
          </a:ln>
        </p:spPr>
      </p:cxnSp>
      <p:cxnSp>
        <p:nvCxnSpPr>
          <p:cNvPr id="445" name="Google Shape;445;p31"/>
          <p:cNvCxnSpPr/>
          <p:nvPr/>
        </p:nvCxnSpPr>
        <p:spPr>
          <a:xfrm>
            <a:off x="1619672" y="2535287"/>
            <a:ext cx="3168352" cy="0"/>
          </a:xfrm>
          <a:prstGeom prst="straightConnector1">
            <a:avLst/>
          </a:prstGeom>
          <a:noFill/>
          <a:ln cap="flat" cmpd="sng" w="38100">
            <a:solidFill>
              <a:srgbClr val="0000FF"/>
            </a:solidFill>
            <a:prstDash val="solid"/>
            <a:round/>
            <a:headEnd len="sm" w="sm" type="none"/>
            <a:tailEnd len="sm" w="sm" type="none"/>
          </a:ln>
        </p:spPr>
      </p:cxnSp>
      <p:cxnSp>
        <p:nvCxnSpPr>
          <p:cNvPr id="446" name="Google Shape;446;p31"/>
          <p:cNvCxnSpPr>
            <a:stCxn id="438" idx="2"/>
          </p:cNvCxnSpPr>
          <p:nvPr/>
        </p:nvCxnSpPr>
        <p:spPr>
          <a:xfrm>
            <a:off x="4752020" y="1844824"/>
            <a:ext cx="36000" cy="690600"/>
          </a:xfrm>
          <a:prstGeom prst="straightConnector1">
            <a:avLst/>
          </a:prstGeom>
          <a:noFill/>
          <a:ln cap="flat" cmpd="sng" w="38100">
            <a:solidFill>
              <a:srgbClr val="0000FF"/>
            </a:solidFill>
            <a:prstDash val="solid"/>
            <a:round/>
            <a:headEnd len="sm" w="sm" type="none"/>
            <a:tailEnd len="sm" w="sm" type="none"/>
          </a:ln>
        </p:spPr>
      </p:cxnSp>
      <p:cxnSp>
        <p:nvCxnSpPr>
          <p:cNvPr id="447" name="Google Shape;447;p31"/>
          <p:cNvCxnSpPr/>
          <p:nvPr/>
        </p:nvCxnSpPr>
        <p:spPr>
          <a:xfrm>
            <a:off x="4788024" y="2535287"/>
            <a:ext cx="3312368" cy="0"/>
          </a:xfrm>
          <a:prstGeom prst="straightConnector1">
            <a:avLst/>
          </a:prstGeom>
          <a:noFill/>
          <a:ln cap="flat" cmpd="sng" w="38100">
            <a:solidFill>
              <a:srgbClr val="0000FF"/>
            </a:solidFill>
            <a:prstDash val="solid"/>
            <a:round/>
            <a:headEnd len="sm" w="sm" type="none"/>
            <a:tailEnd len="sm" w="sm" type="none"/>
          </a:ln>
        </p:spPr>
      </p:cxnSp>
      <p:cxnSp>
        <p:nvCxnSpPr>
          <p:cNvPr id="448" name="Google Shape;448;p31"/>
          <p:cNvCxnSpPr>
            <a:stCxn id="443" idx="2"/>
          </p:cNvCxnSpPr>
          <p:nvPr/>
        </p:nvCxnSpPr>
        <p:spPr>
          <a:xfrm>
            <a:off x="8064388" y="1844824"/>
            <a:ext cx="36000" cy="690600"/>
          </a:xfrm>
          <a:prstGeom prst="straightConnector1">
            <a:avLst/>
          </a:prstGeom>
          <a:noFill/>
          <a:ln cap="flat" cmpd="sng" w="38100">
            <a:solidFill>
              <a:srgbClr val="0000FF"/>
            </a:solidFill>
            <a:prstDash val="solid"/>
            <a:round/>
            <a:headEnd len="sm" w="sm" type="none"/>
            <a:tailEnd len="sm" w="sm" type="none"/>
          </a:ln>
        </p:spPr>
      </p:cxnSp>
      <p:cxnSp>
        <p:nvCxnSpPr>
          <p:cNvPr id="449" name="Google Shape;449;p31"/>
          <p:cNvCxnSpPr>
            <a:stCxn id="435" idx="2"/>
          </p:cNvCxnSpPr>
          <p:nvPr/>
        </p:nvCxnSpPr>
        <p:spPr>
          <a:xfrm flipH="1">
            <a:off x="2195740" y="1844824"/>
            <a:ext cx="36000" cy="978600"/>
          </a:xfrm>
          <a:prstGeom prst="straightConnector1">
            <a:avLst/>
          </a:prstGeom>
          <a:noFill/>
          <a:ln cap="flat" cmpd="sng" w="41275">
            <a:solidFill>
              <a:srgbClr val="008000"/>
            </a:solidFill>
            <a:prstDash val="solid"/>
            <a:round/>
            <a:headEnd len="sm" w="sm" type="none"/>
            <a:tailEnd len="sm" w="sm" type="none"/>
          </a:ln>
        </p:spPr>
      </p:cxnSp>
      <p:cxnSp>
        <p:nvCxnSpPr>
          <p:cNvPr id="450" name="Google Shape;450;p31"/>
          <p:cNvCxnSpPr/>
          <p:nvPr/>
        </p:nvCxnSpPr>
        <p:spPr>
          <a:xfrm>
            <a:off x="2195736" y="2823319"/>
            <a:ext cx="3240360" cy="0"/>
          </a:xfrm>
          <a:prstGeom prst="straightConnector1">
            <a:avLst/>
          </a:prstGeom>
          <a:noFill/>
          <a:ln cap="flat" cmpd="sng" w="41275">
            <a:solidFill>
              <a:srgbClr val="008000"/>
            </a:solidFill>
            <a:prstDash val="solid"/>
            <a:round/>
            <a:headEnd len="sm" w="sm" type="none"/>
            <a:tailEnd len="sm" w="sm" type="none"/>
          </a:ln>
        </p:spPr>
      </p:cxnSp>
      <p:cxnSp>
        <p:nvCxnSpPr>
          <p:cNvPr id="451" name="Google Shape;451;p31"/>
          <p:cNvCxnSpPr>
            <a:endCxn id="439" idx="2"/>
          </p:cNvCxnSpPr>
          <p:nvPr/>
        </p:nvCxnSpPr>
        <p:spPr>
          <a:xfrm flipH="1" rot="10800000">
            <a:off x="5436100" y="1844824"/>
            <a:ext cx="36000" cy="978600"/>
          </a:xfrm>
          <a:prstGeom prst="straightConnector1">
            <a:avLst/>
          </a:prstGeom>
          <a:noFill/>
          <a:ln cap="flat" cmpd="sng" w="41275">
            <a:solidFill>
              <a:srgbClr val="008000"/>
            </a:solidFill>
            <a:prstDash val="solid"/>
            <a:round/>
            <a:headEnd len="sm" w="sm" type="none"/>
            <a:tailEnd len="sm" w="sm" type="none"/>
          </a:ln>
        </p:spPr>
      </p:cxnSp>
      <p:cxnSp>
        <p:nvCxnSpPr>
          <p:cNvPr id="452" name="Google Shape;452;p31"/>
          <p:cNvCxnSpPr/>
          <p:nvPr/>
        </p:nvCxnSpPr>
        <p:spPr>
          <a:xfrm flipH="1">
            <a:off x="2843808" y="1815207"/>
            <a:ext cx="36004" cy="1224136"/>
          </a:xfrm>
          <a:prstGeom prst="straightConnector1">
            <a:avLst/>
          </a:prstGeom>
          <a:noFill/>
          <a:ln cap="flat" cmpd="sng" w="41275">
            <a:solidFill>
              <a:srgbClr val="FFC000"/>
            </a:solidFill>
            <a:prstDash val="solid"/>
            <a:round/>
            <a:headEnd len="sm" w="sm" type="none"/>
            <a:tailEnd len="sm" w="sm" type="none"/>
          </a:ln>
        </p:spPr>
      </p:cxnSp>
      <p:cxnSp>
        <p:nvCxnSpPr>
          <p:cNvPr id="453" name="Google Shape;453;p31"/>
          <p:cNvCxnSpPr/>
          <p:nvPr/>
        </p:nvCxnSpPr>
        <p:spPr>
          <a:xfrm flipH="1" rot="10800000">
            <a:off x="6084168" y="1815208"/>
            <a:ext cx="36004" cy="1224135"/>
          </a:xfrm>
          <a:prstGeom prst="straightConnector1">
            <a:avLst/>
          </a:prstGeom>
          <a:noFill/>
          <a:ln cap="flat" cmpd="sng" w="41275">
            <a:solidFill>
              <a:srgbClr val="FFC000"/>
            </a:solidFill>
            <a:prstDash val="solid"/>
            <a:round/>
            <a:headEnd len="sm" w="sm" type="none"/>
            <a:tailEnd len="sm" w="sm" type="none"/>
          </a:ln>
        </p:spPr>
      </p:cxnSp>
      <p:cxnSp>
        <p:nvCxnSpPr>
          <p:cNvPr id="454" name="Google Shape;454;p31"/>
          <p:cNvCxnSpPr/>
          <p:nvPr/>
        </p:nvCxnSpPr>
        <p:spPr>
          <a:xfrm>
            <a:off x="2843808" y="3039343"/>
            <a:ext cx="3240360" cy="0"/>
          </a:xfrm>
          <a:prstGeom prst="straightConnector1">
            <a:avLst/>
          </a:prstGeom>
          <a:noFill/>
          <a:ln cap="flat" cmpd="sng" w="41275">
            <a:solidFill>
              <a:srgbClr val="FFC000"/>
            </a:solidFill>
            <a:prstDash val="solid"/>
            <a:round/>
            <a:headEnd len="sm" w="sm" type="none"/>
            <a:tailEnd len="sm" w="sm" type="none"/>
          </a:ln>
        </p:spPr>
      </p:cxnSp>
      <p:cxnSp>
        <p:nvCxnSpPr>
          <p:cNvPr id="455" name="Google Shape;455;p31"/>
          <p:cNvCxnSpPr/>
          <p:nvPr/>
        </p:nvCxnSpPr>
        <p:spPr>
          <a:xfrm flipH="1">
            <a:off x="3419872" y="1815207"/>
            <a:ext cx="36004" cy="1440160"/>
          </a:xfrm>
          <a:prstGeom prst="straightConnector1">
            <a:avLst/>
          </a:prstGeom>
          <a:noFill/>
          <a:ln cap="flat" cmpd="sng" w="41275">
            <a:solidFill>
              <a:srgbClr val="00B0F0"/>
            </a:solidFill>
            <a:prstDash val="solid"/>
            <a:round/>
            <a:headEnd len="sm" w="sm" type="none"/>
            <a:tailEnd len="sm" w="sm" type="none"/>
          </a:ln>
        </p:spPr>
      </p:cxnSp>
      <p:cxnSp>
        <p:nvCxnSpPr>
          <p:cNvPr id="456" name="Google Shape;456;p31"/>
          <p:cNvCxnSpPr/>
          <p:nvPr/>
        </p:nvCxnSpPr>
        <p:spPr>
          <a:xfrm flipH="1" rot="10800000">
            <a:off x="6660232" y="1815208"/>
            <a:ext cx="36004" cy="1440160"/>
          </a:xfrm>
          <a:prstGeom prst="straightConnector1">
            <a:avLst/>
          </a:prstGeom>
          <a:noFill/>
          <a:ln cap="flat" cmpd="sng" w="41275">
            <a:solidFill>
              <a:srgbClr val="00B0F0"/>
            </a:solidFill>
            <a:prstDash val="solid"/>
            <a:round/>
            <a:headEnd len="sm" w="sm" type="none"/>
            <a:tailEnd len="sm" w="sm" type="none"/>
          </a:ln>
        </p:spPr>
      </p:cxnSp>
      <p:cxnSp>
        <p:nvCxnSpPr>
          <p:cNvPr id="457" name="Google Shape;457;p31"/>
          <p:cNvCxnSpPr/>
          <p:nvPr/>
        </p:nvCxnSpPr>
        <p:spPr>
          <a:xfrm>
            <a:off x="3419872" y="3255367"/>
            <a:ext cx="3240360" cy="0"/>
          </a:xfrm>
          <a:prstGeom prst="straightConnector1">
            <a:avLst/>
          </a:prstGeom>
          <a:noFill/>
          <a:ln cap="flat" cmpd="sng" w="41275">
            <a:solidFill>
              <a:srgbClr val="00B0F0"/>
            </a:solidFill>
            <a:prstDash val="solid"/>
            <a:round/>
            <a:headEnd len="sm" w="sm" type="none"/>
            <a:tailEnd len="sm" w="sm" type="none"/>
          </a:ln>
        </p:spPr>
      </p:cxnSp>
      <p:cxnSp>
        <p:nvCxnSpPr>
          <p:cNvPr id="458" name="Google Shape;458;p31"/>
          <p:cNvCxnSpPr>
            <a:stCxn id="437" idx="2"/>
          </p:cNvCxnSpPr>
          <p:nvPr/>
        </p:nvCxnSpPr>
        <p:spPr>
          <a:xfrm flipH="1">
            <a:off x="4139956" y="1844824"/>
            <a:ext cx="36000" cy="1698600"/>
          </a:xfrm>
          <a:prstGeom prst="straightConnector1">
            <a:avLst/>
          </a:prstGeom>
          <a:noFill/>
          <a:ln cap="flat" cmpd="sng" w="41275">
            <a:solidFill>
              <a:srgbClr val="FA862D"/>
            </a:solidFill>
            <a:prstDash val="solid"/>
            <a:round/>
            <a:headEnd len="sm" w="sm" type="none"/>
            <a:tailEnd len="sm" w="sm" type="none"/>
          </a:ln>
        </p:spPr>
      </p:cxnSp>
      <p:cxnSp>
        <p:nvCxnSpPr>
          <p:cNvPr id="459" name="Google Shape;459;p31"/>
          <p:cNvCxnSpPr>
            <a:endCxn id="442" idx="2"/>
          </p:cNvCxnSpPr>
          <p:nvPr/>
        </p:nvCxnSpPr>
        <p:spPr>
          <a:xfrm flipH="1" rot="10800000">
            <a:off x="7380316" y="1844824"/>
            <a:ext cx="36000" cy="1698600"/>
          </a:xfrm>
          <a:prstGeom prst="straightConnector1">
            <a:avLst/>
          </a:prstGeom>
          <a:noFill/>
          <a:ln cap="flat" cmpd="sng" w="41275">
            <a:solidFill>
              <a:srgbClr val="FA862D"/>
            </a:solidFill>
            <a:prstDash val="solid"/>
            <a:round/>
            <a:headEnd len="sm" w="sm" type="none"/>
            <a:tailEnd len="sm" w="sm" type="none"/>
          </a:ln>
        </p:spPr>
      </p:cxnSp>
      <p:cxnSp>
        <p:nvCxnSpPr>
          <p:cNvPr id="460" name="Google Shape;460;p31"/>
          <p:cNvCxnSpPr/>
          <p:nvPr/>
        </p:nvCxnSpPr>
        <p:spPr>
          <a:xfrm>
            <a:off x="4139952" y="3501008"/>
            <a:ext cx="3240360" cy="0"/>
          </a:xfrm>
          <a:prstGeom prst="straightConnector1">
            <a:avLst/>
          </a:prstGeom>
          <a:noFill/>
          <a:ln cap="flat" cmpd="sng" w="41275">
            <a:solidFill>
              <a:srgbClr val="FA862D"/>
            </a:solidFill>
            <a:prstDash val="solid"/>
            <a:round/>
            <a:headEnd len="sm" w="sm" type="none"/>
            <a:tailEnd len="sm" w="sm" type="none"/>
          </a:ln>
        </p:spPr>
      </p:cxnSp>
      <p:sp>
        <p:nvSpPr>
          <p:cNvPr id="461" name="Google Shape;461;p31"/>
          <p:cNvSpPr/>
          <p:nvPr/>
        </p:nvSpPr>
        <p:spPr>
          <a:xfrm>
            <a:off x="1115616" y="4149079"/>
            <a:ext cx="648072" cy="472640"/>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462" name="Google Shape;462;p31"/>
          <p:cNvSpPr/>
          <p:nvPr/>
        </p:nvSpPr>
        <p:spPr>
          <a:xfrm>
            <a:off x="1763688" y="4149079"/>
            <a:ext cx="648072" cy="472640"/>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463" name="Google Shape;463;p31"/>
          <p:cNvSpPr/>
          <p:nvPr/>
        </p:nvSpPr>
        <p:spPr>
          <a:xfrm>
            <a:off x="2411760" y="4149079"/>
            <a:ext cx="648072" cy="472640"/>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464" name="Google Shape;464;p31"/>
          <p:cNvSpPr/>
          <p:nvPr/>
        </p:nvSpPr>
        <p:spPr>
          <a:xfrm>
            <a:off x="3059832" y="4149079"/>
            <a:ext cx="648072" cy="472640"/>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465" name="Google Shape;465;p31"/>
          <p:cNvSpPr/>
          <p:nvPr/>
        </p:nvSpPr>
        <p:spPr>
          <a:xfrm>
            <a:off x="3707904" y="4149079"/>
            <a:ext cx="648072" cy="472640"/>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466" name="Google Shape;466;p31"/>
          <p:cNvSpPr/>
          <p:nvPr/>
        </p:nvSpPr>
        <p:spPr>
          <a:xfrm>
            <a:off x="4355976" y="4149079"/>
            <a:ext cx="648072" cy="472640"/>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467" name="Google Shape;467;p31"/>
          <p:cNvSpPr/>
          <p:nvPr/>
        </p:nvSpPr>
        <p:spPr>
          <a:xfrm>
            <a:off x="5004048" y="4149079"/>
            <a:ext cx="648072" cy="472640"/>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468" name="Google Shape;468;p31"/>
          <p:cNvSpPr/>
          <p:nvPr/>
        </p:nvSpPr>
        <p:spPr>
          <a:xfrm>
            <a:off x="5652120" y="4149079"/>
            <a:ext cx="648072" cy="472640"/>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469" name="Google Shape;469;p31"/>
          <p:cNvSpPr/>
          <p:nvPr/>
        </p:nvSpPr>
        <p:spPr>
          <a:xfrm>
            <a:off x="6300192" y="4149079"/>
            <a:ext cx="648072" cy="472640"/>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470" name="Google Shape;470;p31"/>
          <p:cNvSpPr/>
          <p:nvPr/>
        </p:nvSpPr>
        <p:spPr>
          <a:xfrm>
            <a:off x="6948264" y="4149079"/>
            <a:ext cx="648072" cy="472640"/>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471" name="Google Shape;471;p31"/>
          <p:cNvSpPr/>
          <p:nvPr/>
        </p:nvSpPr>
        <p:spPr>
          <a:xfrm>
            <a:off x="7596336" y="4149079"/>
            <a:ext cx="648072" cy="472640"/>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472" name="Google Shape;472;p31"/>
          <p:cNvSpPr txBox="1"/>
          <p:nvPr/>
        </p:nvSpPr>
        <p:spPr>
          <a:xfrm>
            <a:off x="1115616" y="41490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2</a:t>
            </a:r>
            <a:endParaRPr/>
          </a:p>
        </p:txBody>
      </p:sp>
      <p:sp>
        <p:nvSpPr>
          <p:cNvPr id="473" name="Google Shape;473;p31"/>
          <p:cNvSpPr txBox="1"/>
          <p:nvPr/>
        </p:nvSpPr>
        <p:spPr>
          <a:xfrm>
            <a:off x="2411760" y="41490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4</a:t>
            </a:r>
            <a:endParaRPr/>
          </a:p>
        </p:txBody>
      </p:sp>
      <p:sp>
        <p:nvSpPr>
          <p:cNvPr id="474" name="Google Shape;474;p31"/>
          <p:cNvSpPr txBox="1"/>
          <p:nvPr/>
        </p:nvSpPr>
        <p:spPr>
          <a:xfrm>
            <a:off x="1763688" y="41490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12</a:t>
            </a:r>
            <a:endParaRPr/>
          </a:p>
        </p:txBody>
      </p:sp>
      <p:sp>
        <p:nvSpPr>
          <p:cNvPr id="475" name="Google Shape;475;p31"/>
          <p:cNvSpPr txBox="1"/>
          <p:nvPr/>
        </p:nvSpPr>
        <p:spPr>
          <a:xfrm>
            <a:off x="3059832" y="41490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a:t>
            </a:r>
            <a:endParaRPr/>
          </a:p>
        </p:txBody>
      </p:sp>
      <p:sp>
        <p:nvSpPr>
          <p:cNvPr id="476" name="Google Shape;476;p31"/>
          <p:cNvSpPr txBox="1"/>
          <p:nvPr/>
        </p:nvSpPr>
        <p:spPr>
          <a:xfrm>
            <a:off x="3707904" y="41490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7</a:t>
            </a:r>
            <a:endParaRPr/>
          </a:p>
        </p:txBody>
      </p:sp>
      <p:sp>
        <p:nvSpPr>
          <p:cNvPr id="477" name="Google Shape;477;p31"/>
          <p:cNvSpPr txBox="1"/>
          <p:nvPr/>
        </p:nvSpPr>
        <p:spPr>
          <a:xfrm>
            <a:off x="4283968" y="41490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3</a:t>
            </a:r>
            <a:endParaRPr/>
          </a:p>
        </p:txBody>
      </p:sp>
      <p:sp>
        <p:nvSpPr>
          <p:cNvPr id="478" name="Google Shape;478;p31"/>
          <p:cNvSpPr txBox="1"/>
          <p:nvPr/>
        </p:nvSpPr>
        <p:spPr>
          <a:xfrm>
            <a:off x="5004048" y="41490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13</a:t>
            </a:r>
            <a:endParaRPr/>
          </a:p>
        </p:txBody>
      </p:sp>
      <p:sp>
        <p:nvSpPr>
          <p:cNvPr id="479" name="Google Shape;479;p31"/>
          <p:cNvSpPr txBox="1"/>
          <p:nvPr/>
        </p:nvSpPr>
        <p:spPr>
          <a:xfrm>
            <a:off x="5652120" y="41490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16</a:t>
            </a:r>
            <a:endParaRPr/>
          </a:p>
        </p:txBody>
      </p:sp>
      <p:sp>
        <p:nvSpPr>
          <p:cNvPr id="480" name="Google Shape;480;p31"/>
          <p:cNvSpPr txBox="1"/>
          <p:nvPr/>
        </p:nvSpPr>
        <p:spPr>
          <a:xfrm>
            <a:off x="6300192" y="41490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21</a:t>
            </a:r>
            <a:endParaRPr/>
          </a:p>
        </p:txBody>
      </p:sp>
      <p:sp>
        <p:nvSpPr>
          <p:cNvPr id="481" name="Google Shape;481;p31"/>
          <p:cNvSpPr txBox="1"/>
          <p:nvPr/>
        </p:nvSpPr>
        <p:spPr>
          <a:xfrm>
            <a:off x="6948264" y="41490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10</a:t>
            </a:r>
            <a:endParaRPr/>
          </a:p>
        </p:txBody>
      </p:sp>
      <p:sp>
        <p:nvSpPr>
          <p:cNvPr id="482" name="Google Shape;482;p31"/>
          <p:cNvSpPr txBox="1"/>
          <p:nvPr/>
        </p:nvSpPr>
        <p:spPr>
          <a:xfrm>
            <a:off x="7596336" y="41490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5</a:t>
            </a:r>
            <a:endParaRPr/>
          </a:p>
        </p:txBody>
      </p:sp>
      <p:sp>
        <p:nvSpPr>
          <p:cNvPr id="483" name="Google Shape;483;p31"/>
          <p:cNvSpPr txBox="1"/>
          <p:nvPr/>
        </p:nvSpPr>
        <p:spPr>
          <a:xfrm>
            <a:off x="971600" y="836712"/>
            <a:ext cx="216024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Arial"/>
                <a:ea typeface="Arial"/>
                <a:cs typeface="Arial"/>
                <a:sym typeface="Arial"/>
              </a:rPr>
              <a:t>5-сортировка</a:t>
            </a:r>
            <a:endParaRPr/>
          </a:p>
        </p:txBody>
      </p:sp>
      <p:sp>
        <p:nvSpPr>
          <p:cNvPr id="484" name="Google Shape;484;p31"/>
          <p:cNvSpPr txBox="1"/>
          <p:nvPr/>
        </p:nvSpPr>
        <p:spPr>
          <a:xfrm>
            <a:off x="1043608" y="3284984"/>
            <a:ext cx="244827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Arial"/>
                <a:ea typeface="Arial"/>
                <a:cs typeface="Arial"/>
                <a:sym typeface="Arial"/>
              </a:rPr>
              <a:t>3-сортировка</a:t>
            </a:r>
            <a:endParaRPr/>
          </a:p>
        </p:txBody>
      </p:sp>
      <p:cxnSp>
        <p:nvCxnSpPr>
          <p:cNvPr id="485" name="Google Shape;485;p31"/>
          <p:cNvCxnSpPr/>
          <p:nvPr/>
        </p:nvCxnSpPr>
        <p:spPr>
          <a:xfrm>
            <a:off x="1403648" y="5013176"/>
            <a:ext cx="5832648" cy="0"/>
          </a:xfrm>
          <a:prstGeom prst="straightConnector1">
            <a:avLst/>
          </a:prstGeom>
          <a:noFill/>
          <a:ln cap="flat" cmpd="sng" w="38100">
            <a:solidFill>
              <a:srgbClr val="0000FF"/>
            </a:solidFill>
            <a:prstDash val="solid"/>
            <a:round/>
            <a:headEnd len="sm" w="sm" type="none"/>
            <a:tailEnd len="sm" w="sm" type="none"/>
          </a:ln>
        </p:spPr>
      </p:cxnSp>
      <p:cxnSp>
        <p:nvCxnSpPr>
          <p:cNvPr id="486" name="Google Shape;486;p31"/>
          <p:cNvCxnSpPr>
            <a:stCxn id="472" idx="2"/>
          </p:cNvCxnSpPr>
          <p:nvPr/>
        </p:nvCxnSpPr>
        <p:spPr>
          <a:xfrm flipH="1">
            <a:off x="1403652" y="4610745"/>
            <a:ext cx="36000" cy="402300"/>
          </a:xfrm>
          <a:prstGeom prst="straightConnector1">
            <a:avLst/>
          </a:prstGeom>
          <a:noFill/>
          <a:ln cap="flat" cmpd="sng" w="38100">
            <a:solidFill>
              <a:srgbClr val="0000FF"/>
            </a:solidFill>
            <a:prstDash val="solid"/>
            <a:round/>
            <a:headEnd len="sm" w="sm" type="none"/>
            <a:tailEnd len="sm" w="sm" type="none"/>
          </a:ln>
        </p:spPr>
      </p:cxnSp>
      <p:cxnSp>
        <p:nvCxnSpPr>
          <p:cNvPr id="487" name="Google Shape;487;p31"/>
          <p:cNvCxnSpPr>
            <a:stCxn id="475" idx="2"/>
          </p:cNvCxnSpPr>
          <p:nvPr/>
        </p:nvCxnSpPr>
        <p:spPr>
          <a:xfrm>
            <a:off x="3383868" y="4610745"/>
            <a:ext cx="0" cy="372900"/>
          </a:xfrm>
          <a:prstGeom prst="straightConnector1">
            <a:avLst/>
          </a:prstGeom>
          <a:noFill/>
          <a:ln cap="flat" cmpd="sng" w="38100">
            <a:solidFill>
              <a:srgbClr val="0000FF"/>
            </a:solidFill>
            <a:prstDash val="solid"/>
            <a:round/>
            <a:headEnd len="sm" w="sm" type="none"/>
            <a:tailEnd len="sm" w="sm" type="none"/>
          </a:ln>
        </p:spPr>
      </p:cxnSp>
      <p:cxnSp>
        <p:nvCxnSpPr>
          <p:cNvPr id="488" name="Google Shape;488;p31"/>
          <p:cNvCxnSpPr>
            <a:stCxn id="467" idx="2"/>
          </p:cNvCxnSpPr>
          <p:nvPr/>
        </p:nvCxnSpPr>
        <p:spPr>
          <a:xfrm>
            <a:off x="5328084" y="4621719"/>
            <a:ext cx="36000" cy="391500"/>
          </a:xfrm>
          <a:prstGeom prst="straightConnector1">
            <a:avLst/>
          </a:prstGeom>
          <a:noFill/>
          <a:ln cap="flat" cmpd="sng" w="38100">
            <a:solidFill>
              <a:srgbClr val="0000FF"/>
            </a:solidFill>
            <a:prstDash val="solid"/>
            <a:round/>
            <a:headEnd len="sm" w="sm" type="none"/>
            <a:tailEnd len="sm" w="sm" type="none"/>
          </a:ln>
        </p:spPr>
      </p:cxnSp>
      <p:cxnSp>
        <p:nvCxnSpPr>
          <p:cNvPr id="489" name="Google Shape;489;p31"/>
          <p:cNvCxnSpPr>
            <a:stCxn id="470" idx="2"/>
          </p:cNvCxnSpPr>
          <p:nvPr/>
        </p:nvCxnSpPr>
        <p:spPr>
          <a:xfrm>
            <a:off x="7272300" y="4621719"/>
            <a:ext cx="0" cy="423000"/>
          </a:xfrm>
          <a:prstGeom prst="straightConnector1">
            <a:avLst/>
          </a:prstGeom>
          <a:noFill/>
          <a:ln cap="flat" cmpd="sng" w="38100">
            <a:solidFill>
              <a:srgbClr val="0000FF"/>
            </a:solidFill>
            <a:prstDash val="solid"/>
            <a:round/>
            <a:headEnd len="sm" w="sm" type="none"/>
            <a:tailEnd len="sm" w="sm" type="none"/>
          </a:ln>
        </p:spPr>
      </p:cxnSp>
      <p:cxnSp>
        <p:nvCxnSpPr>
          <p:cNvPr id="490" name="Google Shape;490;p31"/>
          <p:cNvCxnSpPr/>
          <p:nvPr/>
        </p:nvCxnSpPr>
        <p:spPr>
          <a:xfrm>
            <a:off x="1979712" y="5157192"/>
            <a:ext cx="5832648" cy="0"/>
          </a:xfrm>
          <a:prstGeom prst="straightConnector1">
            <a:avLst/>
          </a:prstGeom>
          <a:noFill/>
          <a:ln cap="flat" cmpd="sng" w="38100">
            <a:solidFill>
              <a:srgbClr val="00B050"/>
            </a:solidFill>
            <a:prstDash val="solid"/>
            <a:round/>
            <a:headEnd len="sm" w="sm" type="none"/>
            <a:tailEnd len="sm" w="sm" type="none"/>
          </a:ln>
        </p:spPr>
      </p:cxnSp>
      <p:cxnSp>
        <p:nvCxnSpPr>
          <p:cNvPr id="491" name="Google Shape;491;p31"/>
          <p:cNvCxnSpPr>
            <a:stCxn id="462" idx="2"/>
          </p:cNvCxnSpPr>
          <p:nvPr/>
        </p:nvCxnSpPr>
        <p:spPr>
          <a:xfrm flipH="1">
            <a:off x="1979724" y="4621719"/>
            <a:ext cx="108000" cy="535500"/>
          </a:xfrm>
          <a:prstGeom prst="straightConnector1">
            <a:avLst/>
          </a:prstGeom>
          <a:noFill/>
          <a:ln cap="flat" cmpd="sng" w="38100">
            <a:solidFill>
              <a:srgbClr val="00B050"/>
            </a:solidFill>
            <a:prstDash val="solid"/>
            <a:round/>
            <a:headEnd len="sm" w="sm" type="none"/>
            <a:tailEnd len="sm" w="sm" type="none"/>
          </a:ln>
        </p:spPr>
      </p:cxnSp>
      <p:cxnSp>
        <p:nvCxnSpPr>
          <p:cNvPr id="492" name="Google Shape;492;p31"/>
          <p:cNvCxnSpPr>
            <a:stCxn id="465" idx="2"/>
          </p:cNvCxnSpPr>
          <p:nvPr/>
        </p:nvCxnSpPr>
        <p:spPr>
          <a:xfrm flipH="1">
            <a:off x="3959940" y="4621719"/>
            <a:ext cx="72000" cy="505800"/>
          </a:xfrm>
          <a:prstGeom prst="straightConnector1">
            <a:avLst/>
          </a:prstGeom>
          <a:noFill/>
          <a:ln cap="flat" cmpd="sng" w="38100">
            <a:solidFill>
              <a:srgbClr val="00B050"/>
            </a:solidFill>
            <a:prstDash val="solid"/>
            <a:round/>
            <a:headEnd len="sm" w="sm" type="none"/>
            <a:tailEnd len="sm" w="sm" type="none"/>
          </a:ln>
        </p:spPr>
      </p:cxnSp>
      <p:cxnSp>
        <p:nvCxnSpPr>
          <p:cNvPr id="493" name="Google Shape;493;p31"/>
          <p:cNvCxnSpPr>
            <a:stCxn id="479" idx="2"/>
          </p:cNvCxnSpPr>
          <p:nvPr/>
        </p:nvCxnSpPr>
        <p:spPr>
          <a:xfrm flipH="1">
            <a:off x="5940156" y="4610745"/>
            <a:ext cx="36000" cy="546300"/>
          </a:xfrm>
          <a:prstGeom prst="straightConnector1">
            <a:avLst/>
          </a:prstGeom>
          <a:noFill/>
          <a:ln cap="flat" cmpd="sng" w="38100">
            <a:solidFill>
              <a:srgbClr val="00B050"/>
            </a:solidFill>
            <a:prstDash val="solid"/>
            <a:round/>
            <a:headEnd len="sm" w="sm" type="none"/>
            <a:tailEnd len="sm" w="sm" type="none"/>
          </a:ln>
        </p:spPr>
      </p:cxnSp>
      <p:cxnSp>
        <p:nvCxnSpPr>
          <p:cNvPr id="494" name="Google Shape;494;p31"/>
          <p:cNvCxnSpPr>
            <a:stCxn id="482" idx="2"/>
          </p:cNvCxnSpPr>
          <p:nvPr/>
        </p:nvCxnSpPr>
        <p:spPr>
          <a:xfrm flipH="1">
            <a:off x="7848372" y="4610745"/>
            <a:ext cx="72000" cy="577800"/>
          </a:xfrm>
          <a:prstGeom prst="straightConnector1">
            <a:avLst/>
          </a:prstGeom>
          <a:noFill/>
          <a:ln cap="flat" cmpd="sng" w="38100">
            <a:solidFill>
              <a:srgbClr val="00B050"/>
            </a:solidFill>
            <a:prstDash val="solid"/>
            <a:round/>
            <a:headEnd len="sm" w="sm" type="none"/>
            <a:tailEnd len="sm" w="sm" type="none"/>
          </a:ln>
        </p:spPr>
      </p:cxnSp>
      <p:cxnSp>
        <p:nvCxnSpPr>
          <p:cNvPr id="495" name="Google Shape;495;p31"/>
          <p:cNvCxnSpPr/>
          <p:nvPr/>
        </p:nvCxnSpPr>
        <p:spPr>
          <a:xfrm>
            <a:off x="2627784" y="5373216"/>
            <a:ext cx="3960440" cy="0"/>
          </a:xfrm>
          <a:prstGeom prst="straightConnector1">
            <a:avLst/>
          </a:prstGeom>
          <a:noFill/>
          <a:ln cap="flat" cmpd="sng" w="38100">
            <a:solidFill>
              <a:srgbClr val="FF9900"/>
            </a:solidFill>
            <a:prstDash val="solid"/>
            <a:round/>
            <a:headEnd len="sm" w="sm" type="none"/>
            <a:tailEnd len="sm" w="sm" type="none"/>
          </a:ln>
        </p:spPr>
      </p:cxnSp>
      <p:cxnSp>
        <p:nvCxnSpPr>
          <p:cNvPr id="496" name="Google Shape;496;p31"/>
          <p:cNvCxnSpPr>
            <a:stCxn id="463" idx="2"/>
          </p:cNvCxnSpPr>
          <p:nvPr/>
        </p:nvCxnSpPr>
        <p:spPr>
          <a:xfrm flipH="1">
            <a:off x="2627796" y="4621719"/>
            <a:ext cx="108000" cy="751500"/>
          </a:xfrm>
          <a:prstGeom prst="straightConnector1">
            <a:avLst/>
          </a:prstGeom>
          <a:noFill/>
          <a:ln cap="flat" cmpd="sng" w="38100">
            <a:solidFill>
              <a:srgbClr val="FF9900"/>
            </a:solidFill>
            <a:prstDash val="solid"/>
            <a:round/>
            <a:headEnd len="sm" w="sm" type="none"/>
            <a:tailEnd len="sm" w="sm" type="none"/>
          </a:ln>
        </p:spPr>
      </p:cxnSp>
      <p:cxnSp>
        <p:nvCxnSpPr>
          <p:cNvPr id="497" name="Google Shape;497;p31"/>
          <p:cNvCxnSpPr>
            <a:stCxn id="466" idx="2"/>
          </p:cNvCxnSpPr>
          <p:nvPr/>
        </p:nvCxnSpPr>
        <p:spPr>
          <a:xfrm flipH="1">
            <a:off x="4608012" y="4621719"/>
            <a:ext cx="72000" cy="721800"/>
          </a:xfrm>
          <a:prstGeom prst="straightConnector1">
            <a:avLst/>
          </a:prstGeom>
          <a:noFill/>
          <a:ln cap="flat" cmpd="sng" w="38100">
            <a:solidFill>
              <a:srgbClr val="FF9900"/>
            </a:solidFill>
            <a:prstDash val="solid"/>
            <a:round/>
            <a:headEnd len="sm" w="sm" type="none"/>
            <a:tailEnd len="sm" w="sm" type="none"/>
          </a:ln>
        </p:spPr>
      </p:cxnSp>
      <p:cxnSp>
        <p:nvCxnSpPr>
          <p:cNvPr id="498" name="Google Shape;498;p31"/>
          <p:cNvCxnSpPr>
            <a:stCxn id="469" idx="2"/>
          </p:cNvCxnSpPr>
          <p:nvPr/>
        </p:nvCxnSpPr>
        <p:spPr>
          <a:xfrm flipH="1">
            <a:off x="6588228" y="4621719"/>
            <a:ext cx="36000" cy="751500"/>
          </a:xfrm>
          <a:prstGeom prst="straightConnector1">
            <a:avLst/>
          </a:prstGeom>
          <a:noFill/>
          <a:ln cap="flat" cmpd="sng" w="38100">
            <a:solidFill>
              <a:srgbClr val="FF9900"/>
            </a:solidFill>
            <a:prstDash val="solid"/>
            <a:round/>
            <a:headEnd len="sm" w="sm" type="none"/>
            <a:tailEnd len="sm" w="sm" type="none"/>
          </a:ln>
        </p:spPr>
      </p:cxnSp>
      <p:sp>
        <p:nvSpPr>
          <p:cNvPr id="499" name="Google Shape;499;p31"/>
          <p:cNvSpPr txBox="1"/>
          <p:nvPr/>
        </p:nvSpPr>
        <p:spPr>
          <a:xfrm>
            <a:off x="1043608" y="5445224"/>
            <a:ext cx="216024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Arial"/>
                <a:ea typeface="Arial"/>
                <a:cs typeface="Arial"/>
                <a:sym typeface="Arial"/>
              </a:rPr>
              <a:t>1-сортировка</a:t>
            </a:r>
            <a:endParaRPr/>
          </a:p>
        </p:txBody>
      </p:sp>
      <p:sp>
        <p:nvSpPr>
          <p:cNvPr id="500" name="Google Shape;500;p31"/>
          <p:cNvSpPr/>
          <p:nvPr/>
        </p:nvSpPr>
        <p:spPr>
          <a:xfrm>
            <a:off x="1187624" y="5949279"/>
            <a:ext cx="648072" cy="472640"/>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501" name="Google Shape;501;p31"/>
          <p:cNvSpPr/>
          <p:nvPr/>
        </p:nvSpPr>
        <p:spPr>
          <a:xfrm>
            <a:off x="1835696" y="5949279"/>
            <a:ext cx="648072" cy="472640"/>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502" name="Google Shape;502;p31"/>
          <p:cNvSpPr/>
          <p:nvPr/>
        </p:nvSpPr>
        <p:spPr>
          <a:xfrm>
            <a:off x="2483768" y="5949279"/>
            <a:ext cx="648072" cy="472640"/>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503" name="Google Shape;503;p31"/>
          <p:cNvSpPr/>
          <p:nvPr/>
        </p:nvSpPr>
        <p:spPr>
          <a:xfrm>
            <a:off x="3131840" y="5949279"/>
            <a:ext cx="648072" cy="472640"/>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504" name="Google Shape;504;p31"/>
          <p:cNvSpPr/>
          <p:nvPr/>
        </p:nvSpPr>
        <p:spPr>
          <a:xfrm>
            <a:off x="3779912" y="5949279"/>
            <a:ext cx="648072" cy="472640"/>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505" name="Google Shape;505;p31"/>
          <p:cNvSpPr/>
          <p:nvPr/>
        </p:nvSpPr>
        <p:spPr>
          <a:xfrm>
            <a:off x="4427984" y="5949279"/>
            <a:ext cx="648072" cy="472640"/>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506" name="Google Shape;506;p31"/>
          <p:cNvSpPr/>
          <p:nvPr/>
        </p:nvSpPr>
        <p:spPr>
          <a:xfrm>
            <a:off x="5076056" y="5949279"/>
            <a:ext cx="648072" cy="472640"/>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507" name="Google Shape;507;p31"/>
          <p:cNvSpPr/>
          <p:nvPr/>
        </p:nvSpPr>
        <p:spPr>
          <a:xfrm>
            <a:off x="5724128" y="5949279"/>
            <a:ext cx="648072" cy="472640"/>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508" name="Google Shape;508;p31"/>
          <p:cNvSpPr/>
          <p:nvPr/>
        </p:nvSpPr>
        <p:spPr>
          <a:xfrm>
            <a:off x="6372200" y="5949279"/>
            <a:ext cx="648072" cy="472640"/>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509" name="Google Shape;509;p31"/>
          <p:cNvSpPr/>
          <p:nvPr/>
        </p:nvSpPr>
        <p:spPr>
          <a:xfrm>
            <a:off x="7020272" y="5949279"/>
            <a:ext cx="648072" cy="472640"/>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510" name="Google Shape;510;p31"/>
          <p:cNvSpPr/>
          <p:nvPr/>
        </p:nvSpPr>
        <p:spPr>
          <a:xfrm>
            <a:off x="7668344" y="5949279"/>
            <a:ext cx="648072" cy="472640"/>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511" name="Google Shape;511;p31"/>
          <p:cNvSpPr txBox="1"/>
          <p:nvPr/>
        </p:nvSpPr>
        <p:spPr>
          <a:xfrm>
            <a:off x="1187624" y="59492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a:t>
            </a:r>
            <a:endParaRPr/>
          </a:p>
        </p:txBody>
      </p:sp>
      <p:sp>
        <p:nvSpPr>
          <p:cNvPr id="512" name="Google Shape;512;p31"/>
          <p:cNvSpPr txBox="1"/>
          <p:nvPr/>
        </p:nvSpPr>
        <p:spPr>
          <a:xfrm>
            <a:off x="2483768" y="59492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3</a:t>
            </a:r>
            <a:endParaRPr/>
          </a:p>
        </p:txBody>
      </p:sp>
      <p:sp>
        <p:nvSpPr>
          <p:cNvPr id="513" name="Google Shape;513;p31"/>
          <p:cNvSpPr txBox="1"/>
          <p:nvPr/>
        </p:nvSpPr>
        <p:spPr>
          <a:xfrm>
            <a:off x="1835696" y="59492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5</a:t>
            </a:r>
            <a:endParaRPr/>
          </a:p>
        </p:txBody>
      </p:sp>
      <p:sp>
        <p:nvSpPr>
          <p:cNvPr id="514" name="Google Shape;514;p31"/>
          <p:cNvSpPr txBox="1"/>
          <p:nvPr/>
        </p:nvSpPr>
        <p:spPr>
          <a:xfrm>
            <a:off x="3131840" y="59492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2</a:t>
            </a:r>
            <a:endParaRPr/>
          </a:p>
        </p:txBody>
      </p:sp>
      <p:sp>
        <p:nvSpPr>
          <p:cNvPr id="515" name="Google Shape;515;p31"/>
          <p:cNvSpPr txBox="1"/>
          <p:nvPr/>
        </p:nvSpPr>
        <p:spPr>
          <a:xfrm>
            <a:off x="3779912" y="59492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7</a:t>
            </a:r>
            <a:endParaRPr/>
          </a:p>
        </p:txBody>
      </p:sp>
      <p:sp>
        <p:nvSpPr>
          <p:cNvPr id="516" name="Google Shape;516;p31"/>
          <p:cNvSpPr txBox="1"/>
          <p:nvPr/>
        </p:nvSpPr>
        <p:spPr>
          <a:xfrm>
            <a:off x="4355976" y="59492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4</a:t>
            </a:r>
            <a:endParaRPr/>
          </a:p>
        </p:txBody>
      </p:sp>
      <p:sp>
        <p:nvSpPr>
          <p:cNvPr id="517" name="Google Shape;517;p31"/>
          <p:cNvSpPr txBox="1"/>
          <p:nvPr/>
        </p:nvSpPr>
        <p:spPr>
          <a:xfrm>
            <a:off x="5076056" y="59492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10</a:t>
            </a:r>
            <a:endParaRPr/>
          </a:p>
        </p:txBody>
      </p:sp>
      <p:sp>
        <p:nvSpPr>
          <p:cNvPr id="518" name="Google Shape;518;p31"/>
          <p:cNvSpPr txBox="1"/>
          <p:nvPr/>
        </p:nvSpPr>
        <p:spPr>
          <a:xfrm>
            <a:off x="5724128" y="59492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12</a:t>
            </a:r>
            <a:endParaRPr/>
          </a:p>
        </p:txBody>
      </p:sp>
      <p:sp>
        <p:nvSpPr>
          <p:cNvPr id="519" name="Google Shape;519;p31"/>
          <p:cNvSpPr txBox="1"/>
          <p:nvPr/>
        </p:nvSpPr>
        <p:spPr>
          <a:xfrm>
            <a:off x="6372200" y="59492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21</a:t>
            </a:r>
            <a:endParaRPr/>
          </a:p>
        </p:txBody>
      </p:sp>
      <p:sp>
        <p:nvSpPr>
          <p:cNvPr id="520" name="Google Shape;520;p31"/>
          <p:cNvSpPr txBox="1"/>
          <p:nvPr/>
        </p:nvSpPr>
        <p:spPr>
          <a:xfrm>
            <a:off x="7020272" y="59492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13</a:t>
            </a:r>
            <a:endParaRPr/>
          </a:p>
        </p:txBody>
      </p:sp>
      <p:sp>
        <p:nvSpPr>
          <p:cNvPr id="521" name="Google Shape;521;p31"/>
          <p:cNvSpPr txBox="1"/>
          <p:nvPr/>
        </p:nvSpPr>
        <p:spPr>
          <a:xfrm>
            <a:off x="7668344" y="59492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4"/>
          <p:cNvSpPr txBox="1"/>
          <p:nvPr>
            <p:ph type="ctrTitle"/>
          </p:nvPr>
        </p:nvSpPr>
        <p:spPr>
          <a:xfrm>
            <a:off x="1403648" y="116632"/>
            <a:ext cx="7407275" cy="147161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None/>
            </a:pPr>
            <a:r>
              <a:rPr lang="ru-RU" sz="4000">
                <a:solidFill>
                  <a:srgbClr val="C16449"/>
                </a:solidFill>
                <a:latin typeface="Calibri"/>
                <a:ea typeface="Calibri"/>
                <a:cs typeface="Calibri"/>
                <a:sym typeface="Calibri"/>
              </a:rPr>
              <a:t>Классификация алгоритмов сортировки</a:t>
            </a:r>
            <a:endParaRPr/>
          </a:p>
        </p:txBody>
      </p:sp>
      <p:pic>
        <p:nvPicPr>
          <p:cNvPr id="113" name="Google Shape;113;p14"/>
          <p:cNvPicPr preferRelativeResize="0"/>
          <p:nvPr/>
        </p:nvPicPr>
        <p:blipFill rotWithShape="1">
          <a:blip r:embed="rId3">
            <a:alphaModFix/>
          </a:blip>
          <a:srcRect b="0" l="0" r="0" t="0"/>
          <a:stretch/>
        </p:blipFill>
        <p:spPr>
          <a:xfrm>
            <a:off x="1095077" y="1772816"/>
            <a:ext cx="8048923" cy="452751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32"/>
          <p:cNvSpPr txBox="1"/>
          <p:nvPr>
            <p:ph type="title"/>
          </p:nvPr>
        </p:nvSpPr>
        <p:spPr>
          <a:xfrm>
            <a:off x="1223120" y="0"/>
            <a:ext cx="7920880" cy="83671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ru-RU" sz="3200">
                <a:latin typeface="Calibri"/>
                <a:ea typeface="Calibri"/>
                <a:cs typeface="Calibri"/>
                <a:sym typeface="Calibri"/>
              </a:rPr>
              <a:t>Пример работы сортировки Шелла видео</a:t>
            </a:r>
            <a:endParaRPr/>
          </a:p>
        </p:txBody>
      </p:sp>
      <p:sp>
        <p:nvSpPr>
          <p:cNvPr id="527" name="Google Shape;527;p32"/>
          <p:cNvSpPr txBox="1"/>
          <p:nvPr/>
        </p:nvSpPr>
        <p:spPr>
          <a:xfrm>
            <a:off x="1979712" y="1412776"/>
            <a:ext cx="684076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u="sng">
                <a:solidFill>
                  <a:schemeClr val="hlink"/>
                </a:solidFill>
                <a:latin typeface="Arial"/>
                <a:ea typeface="Arial"/>
                <a:cs typeface="Arial"/>
                <a:sym typeface="Arial"/>
                <a:hlinkClick r:id="rId3"/>
              </a:rPr>
              <a:t>https://www.youtube.com/watch?v=lvts84Qfo8o</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ru-RU" sz="2000">
                <a:solidFill>
                  <a:schemeClr val="dk1"/>
                </a:solidFill>
                <a:latin typeface="Arial"/>
                <a:ea typeface="Arial"/>
                <a:cs typeface="Arial"/>
                <a:sym typeface="Arial"/>
              </a:rPr>
              <a:t>https://youtu.be/lvts84Qfo8o</a:t>
            </a:r>
            <a:endParaRPr sz="20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33"/>
          <p:cNvSpPr txBox="1"/>
          <p:nvPr>
            <p:ph type="title"/>
          </p:nvPr>
        </p:nvSpPr>
        <p:spPr>
          <a:xfrm>
            <a:off x="1435100" y="274638"/>
            <a:ext cx="7499350" cy="582594"/>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Пирамидальная сортировка</a:t>
            </a:r>
            <a:endParaRPr/>
          </a:p>
        </p:txBody>
      </p:sp>
      <p:sp>
        <p:nvSpPr>
          <p:cNvPr id="533" name="Google Shape;533;p33"/>
          <p:cNvSpPr txBox="1"/>
          <p:nvPr>
            <p:ph idx="1" type="body"/>
          </p:nvPr>
        </p:nvSpPr>
        <p:spPr>
          <a:xfrm>
            <a:off x="1142976" y="928670"/>
            <a:ext cx="7791474" cy="5319730"/>
          </a:xfrm>
          <a:prstGeom prst="rect">
            <a:avLst/>
          </a:prstGeom>
          <a:noFill/>
          <a:ln>
            <a:noFill/>
          </a:ln>
        </p:spPr>
        <p:txBody>
          <a:bodyPr anchorCtr="0" anchor="t" bIns="45700" lIns="91425" spcFirstLastPara="1" rIns="91425" wrap="square" tIns="45700">
            <a:noAutofit/>
          </a:bodyPr>
          <a:lstStyle/>
          <a:p>
            <a:pPr indent="-282575" lvl="0" marL="365125" rtl="0" algn="just">
              <a:spcBef>
                <a:spcPts val="0"/>
              </a:spcBef>
              <a:spcAft>
                <a:spcPts val="0"/>
              </a:spcAft>
              <a:buSzPts val="1600"/>
              <a:buFont typeface="Arial"/>
              <a:buNone/>
            </a:pPr>
            <a:r>
              <a:rPr lang="ru-RU" sz="2000">
                <a:latin typeface="Calibri"/>
                <a:ea typeface="Calibri"/>
                <a:cs typeface="Calibri"/>
                <a:sym typeface="Calibri"/>
              </a:rPr>
              <a:t>При сортировке методом простого выбора на каждом шаге выполняется линейный поиск минимального элемента. Линейная сложность этого поиска делает сложность всей сортировки квадратичной.</a:t>
            </a:r>
            <a:endParaRPr/>
          </a:p>
          <a:p>
            <a:pPr indent="-282575" lvl="0" marL="365125" rtl="0" algn="just">
              <a:spcBef>
                <a:spcPts val="600"/>
              </a:spcBef>
              <a:spcAft>
                <a:spcPts val="0"/>
              </a:spcAft>
              <a:buSzPts val="1600"/>
              <a:buFont typeface="Arial"/>
              <a:buNone/>
            </a:pPr>
            <a:r>
              <a:rPr lang="ru-RU" sz="2000">
                <a:solidFill>
                  <a:srgbClr val="FF0000"/>
                </a:solidFill>
                <a:latin typeface="Calibri"/>
                <a:ea typeface="Calibri"/>
                <a:cs typeface="Calibri"/>
                <a:sym typeface="Calibri"/>
              </a:rPr>
              <a:t>Возможно ли найти минимальный элемент за время лучшее линейного? </a:t>
            </a:r>
            <a:endParaRPr/>
          </a:p>
          <a:p>
            <a:pPr indent="-282575" lvl="0" marL="365125" rtl="0" algn="just">
              <a:spcBef>
                <a:spcPts val="600"/>
              </a:spcBef>
              <a:spcAft>
                <a:spcPts val="0"/>
              </a:spcAft>
              <a:buSzPts val="1600"/>
              <a:buFont typeface="Arial"/>
              <a:buNone/>
            </a:pPr>
            <a:r>
              <a:rPr lang="ru-RU" sz="2000">
                <a:latin typeface="Calibri"/>
                <a:ea typeface="Calibri"/>
                <a:cs typeface="Calibri"/>
                <a:sym typeface="Calibri"/>
              </a:rPr>
              <a:t>Оказывается, что это возможно, если использовать на каждом следующем шаге информацию о взаимных отношениях элементов, накопленную на предыдущих шагах. </a:t>
            </a:r>
            <a:endParaRPr/>
          </a:p>
          <a:p>
            <a:pPr indent="-282575" lvl="0" marL="365125" rtl="0" algn="just">
              <a:spcBef>
                <a:spcPts val="600"/>
              </a:spcBef>
              <a:spcAft>
                <a:spcPts val="0"/>
              </a:spcAft>
              <a:buSzPts val="1600"/>
              <a:buNone/>
            </a:pPr>
            <a:r>
              <a:rPr lang="ru-RU" sz="2000">
                <a:latin typeface="Calibri"/>
                <a:ea typeface="Calibri"/>
                <a:cs typeface="Calibri"/>
                <a:sym typeface="Calibri"/>
              </a:rPr>
              <a:t>Идея бинарного выбора может быть эффективно применена, если организовать входные данные в виде так называемой </a:t>
            </a:r>
            <a:r>
              <a:rPr i="1" lang="ru-RU" sz="2000">
                <a:solidFill>
                  <a:srgbClr val="FF0000"/>
                </a:solidFill>
                <a:latin typeface="Calibri"/>
                <a:ea typeface="Calibri"/>
                <a:cs typeface="Calibri"/>
                <a:sym typeface="Calibri"/>
              </a:rPr>
              <a:t>пирамиды</a:t>
            </a:r>
            <a:r>
              <a:rPr i="1" lang="ru-RU" sz="2000">
                <a:latin typeface="Calibri"/>
                <a:ea typeface="Calibri"/>
                <a:cs typeface="Calibri"/>
                <a:sym typeface="Calibri"/>
              </a:rPr>
              <a:t> </a:t>
            </a:r>
            <a:r>
              <a:rPr lang="ru-RU" sz="2000">
                <a:latin typeface="Calibri"/>
                <a:ea typeface="Calibri"/>
                <a:cs typeface="Calibri"/>
                <a:sym typeface="Calibri"/>
              </a:rPr>
              <a:t>(или </a:t>
            </a:r>
            <a:r>
              <a:rPr i="1" lang="ru-RU" sz="2000">
                <a:latin typeface="Calibri"/>
                <a:ea typeface="Calibri"/>
                <a:cs typeface="Calibri"/>
                <a:sym typeface="Calibri"/>
              </a:rPr>
              <a:t>сбалансированного бинарного дерева поиска</a:t>
            </a:r>
            <a:r>
              <a:rPr lang="ru-RU" sz="2000">
                <a:latin typeface="Calibri"/>
                <a:ea typeface="Calibri"/>
                <a:cs typeface="Calibri"/>
                <a:sym typeface="Calibri"/>
              </a:rPr>
              <a:t>) и поддерживать их в этом виде в процессе сортировки. </a:t>
            </a:r>
            <a:endParaRPr/>
          </a:p>
          <a:p>
            <a:pPr indent="-282575" lvl="0" marL="365125" rtl="0" algn="just">
              <a:spcBef>
                <a:spcPts val="600"/>
              </a:spcBef>
              <a:spcAft>
                <a:spcPts val="0"/>
              </a:spcAft>
              <a:buSzPts val="1600"/>
              <a:buNone/>
            </a:pPr>
            <a:r>
              <a:rPr lang="ru-RU" sz="2000">
                <a:latin typeface="Calibri"/>
                <a:ea typeface="Calibri"/>
                <a:cs typeface="Calibri"/>
                <a:sym typeface="Calibri"/>
              </a:rPr>
              <a:t>Метод сортировки с использованием такой пирамиды был предложен Р. У. Флойдом в 1964 г. под названием </a:t>
            </a:r>
            <a:r>
              <a:rPr i="1" lang="ru-RU" sz="2000">
                <a:latin typeface="Calibri"/>
                <a:ea typeface="Calibri"/>
                <a:cs typeface="Calibri"/>
                <a:sym typeface="Calibri"/>
              </a:rPr>
              <a:t>«Heap sort» </a:t>
            </a:r>
            <a:r>
              <a:rPr lang="ru-RU" sz="2000">
                <a:latin typeface="Calibri"/>
                <a:ea typeface="Calibri"/>
                <a:cs typeface="Calibri"/>
                <a:sym typeface="Calibri"/>
              </a:rPr>
              <a:t>— </a:t>
            </a:r>
            <a:r>
              <a:rPr i="1" lang="ru-RU" sz="2000">
                <a:solidFill>
                  <a:srgbClr val="FF0000"/>
                </a:solidFill>
                <a:latin typeface="Calibri"/>
                <a:ea typeface="Calibri"/>
                <a:cs typeface="Calibri"/>
                <a:sym typeface="Calibri"/>
              </a:rPr>
              <a:t>пирамидальной сортировки </a:t>
            </a:r>
            <a:r>
              <a:rPr lang="ru-RU" sz="2000">
                <a:latin typeface="Calibri"/>
                <a:ea typeface="Calibri"/>
                <a:cs typeface="Calibri"/>
                <a:sym typeface="Calibri"/>
              </a:rPr>
              <a:t>или  </a:t>
            </a:r>
            <a:r>
              <a:rPr i="1" lang="ru-RU" sz="2000">
                <a:solidFill>
                  <a:srgbClr val="FF0000"/>
                </a:solidFill>
                <a:latin typeface="Calibri"/>
                <a:ea typeface="Calibri"/>
                <a:cs typeface="Calibri"/>
                <a:sym typeface="Calibri"/>
              </a:rPr>
              <a:t>сортировки кучей</a:t>
            </a:r>
            <a:r>
              <a:rPr i="1" lang="ru-RU" sz="2000">
                <a:latin typeface="Calibri"/>
                <a:ea typeface="Calibri"/>
                <a:cs typeface="Calibri"/>
                <a:sym typeface="Calibri"/>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37" name="Shape 537"/>
        <p:cNvGrpSpPr/>
        <p:nvPr/>
      </p:nvGrpSpPr>
      <p:grpSpPr>
        <a:xfrm>
          <a:off x="0" y="0"/>
          <a:ext cx="0" cy="0"/>
          <a:chOff x="0" y="0"/>
          <a:chExt cx="0" cy="0"/>
        </a:xfrm>
      </p:grpSpPr>
      <p:graphicFrame>
        <p:nvGraphicFramePr>
          <p:cNvPr id="538" name="Google Shape;538;p34"/>
          <p:cNvGraphicFramePr/>
          <p:nvPr/>
        </p:nvGraphicFramePr>
        <p:xfrm>
          <a:off x="3347864" y="260347"/>
          <a:ext cx="3000000" cy="3000000"/>
        </p:xfrm>
        <a:graphic>
          <a:graphicData uri="http://schemas.openxmlformats.org/drawingml/2006/table">
            <a:tbl>
              <a:tblPr>
                <a:noFill/>
                <a:tableStyleId>{E2A1A01C-83BA-4D28-BD0D-B9C9C25D7F0B}</a:tableStyleId>
              </a:tblPr>
              <a:tblGrid>
                <a:gridCol w="2000450"/>
                <a:gridCol w="3616175"/>
              </a:tblGrid>
              <a:tr h="400525">
                <a:tc gridSpan="2">
                  <a:txBody>
                    <a:bodyPr/>
                    <a:lstStyle/>
                    <a:p>
                      <a:pPr indent="0" lvl="0" marL="0" marR="0" rtl="0" algn="ctr">
                        <a:spcBef>
                          <a:spcPts val="0"/>
                        </a:spcBef>
                        <a:spcAft>
                          <a:spcPts val="0"/>
                        </a:spcAft>
                        <a:buNone/>
                      </a:pPr>
                      <a:r>
                        <a:rPr b="1" lang="ru-RU" sz="2400" u="none" cap="none" strike="noStrike">
                          <a:latin typeface="Calibri"/>
                          <a:ea typeface="Calibri"/>
                          <a:cs typeface="Calibri"/>
                          <a:sym typeface="Calibri"/>
                        </a:rPr>
                        <a:t>Роберт В Флойд</a:t>
                      </a:r>
                      <a:endParaRPr b="1" sz="2400" u="none" cap="none" strike="noStrike">
                        <a:latin typeface="Calibri"/>
                        <a:ea typeface="Calibri"/>
                        <a:cs typeface="Calibri"/>
                        <a:sym typeface="Calibri"/>
                      </a:endParaRPr>
                    </a:p>
                  </a:txBody>
                  <a:tcPr marT="37500" marB="37500" marR="75000" marL="7500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9F9F9"/>
                    </a:solidFill>
                  </a:tcPr>
                </a:tc>
                <a:tc hMerge="1"/>
              </a:tr>
              <a:tr h="348800">
                <a:tc gridSpan="2">
                  <a:txBody>
                    <a:bodyPr/>
                    <a:lstStyle/>
                    <a:p>
                      <a:pPr indent="0" lvl="0" marL="0" marR="0" rtl="0" algn="ctr">
                        <a:spcBef>
                          <a:spcPts val="0"/>
                        </a:spcBef>
                        <a:spcAft>
                          <a:spcPts val="0"/>
                        </a:spcAft>
                        <a:buNone/>
                      </a:pPr>
                      <a:r>
                        <a:rPr i="0" lang="ru-RU" sz="2000" u="none" cap="none" strike="noStrike">
                          <a:latin typeface="Calibri"/>
                          <a:ea typeface="Calibri"/>
                          <a:cs typeface="Calibri"/>
                          <a:sym typeface="Calibri"/>
                        </a:rPr>
                        <a:t>Robert W Floyd</a:t>
                      </a:r>
                      <a:endParaRPr/>
                    </a:p>
                  </a:txBody>
                  <a:tcPr marT="37500" marB="37500" marR="75000" marL="7500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9F9F9"/>
                    </a:solidFill>
                  </a:tcPr>
                </a:tc>
                <a:tc hMerge="1"/>
              </a:tr>
              <a:tr h="1049275">
                <a:tc gridSpan="2">
                  <a:txBody>
                    <a:bodyPr/>
                    <a:lstStyle/>
                    <a:p>
                      <a:pPr indent="0" lvl="0" marL="0" marR="0" rtl="0" algn="l">
                        <a:spcBef>
                          <a:spcPts val="0"/>
                        </a:spcBef>
                        <a:spcAft>
                          <a:spcPts val="0"/>
                        </a:spcAft>
                        <a:buNone/>
                      </a:pPr>
                      <a:br>
                        <a:rPr lang="ru-RU" sz="1500" u="none" cap="none" strike="noStrike">
                          <a:latin typeface="Calibri"/>
                          <a:ea typeface="Calibri"/>
                          <a:cs typeface="Calibri"/>
                          <a:sym typeface="Calibri"/>
                        </a:rPr>
                      </a:br>
                      <a:r>
                        <a:rPr lang="ru-RU" sz="2000" u="none" cap="none" strike="noStrike">
                          <a:latin typeface="Calibri"/>
                          <a:ea typeface="Calibri"/>
                          <a:cs typeface="Calibri"/>
                          <a:sym typeface="Calibri"/>
                        </a:rPr>
                        <a:t>Флойд в </a:t>
                      </a:r>
                      <a:r>
                        <a:rPr lang="ru-RU" sz="2000" u="none" cap="none" strike="noStrike">
                          <a:solidFill>
                            <a:srgbClr val="0B0080"/>
                          </a:solidFill>
                          <a:latin typeface="Calibri"/>
                          <a:ea typeface="Calibri"/>
                          <a:cs typeface="Calibri"/>
                          <a:sym typeface="Calibri"/>
                        </a:rPr>
                        <a:t>1976 году</a:t>
                      </a:r>
                      <a:endParaRPr sz="2000" u="none" cap="none" strike="noStrike">
                        <a:latin typeface="Calibri"/>
                        <a:ea typeface="Calibri"/>
                        <a:cs typeface="Calibri"/>
                        <a:sym typeface="Calibri"/>
                      </a:endParaRPr>
                    </a:p>
                  </a:txBody>
                  <a:tcPr marT="37500" marB="37500" marR="75000" marL="7500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9F9F9"/>
                    </a:solidFill>
                  </a:tcPr>
                </a:tc>
                <a:tc hMerge="1"/>
              </a:tr>
              <a:tr h="348800">
                <a:tc>
                  <a:txBody>
                    <a:bodyPr/>
                    <a:lstStyle/>
                    <a:p>
                      <a:pPr indent="0" lvl="0" marL="0" marR="0" rtl="0" algn="l">
                        <a:spcBef>
                          <a:spcPts val="0"/>
                        </a:spcBef>
                        <a:spcAft>
                          <a:spcPts val="0"/>
                        </a:spcAft>
                        <a:buNone/>
                      </a:pPr>
                      <a:r>
                        <a:rPr lang="ru-RU" sz="1800" u="none" cap="none" strike="noStrike">
                          <a:latin typeface="Calibri"/>
                          <a:ea typeface="Calibri"/>
                          <a:cs typeface="Calibri"/>
                          <a:sym typeface="Calibri"/>
                        </a:rPr>
                        <a:t>Дата рождения:</a:t>
                      </a:r>
                      <a:endParaRPr/>
                    </a:p>
                  </a:txBody>
                  <a:tcPr marT="37500" marB="37500" marR="75000" marL="7500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ru-RU" sz="1800" u="none" cap="none" strike="noStrike">
                          <a:solidFill>
                            <a:srgbClr val="0B0080"/>
                          </a:solidFill>
                          <a:latin typeface="Calibri"/>
                          <a:ea typeface="Calibri"/>
                          <a:cs typeface="Calibri"/>
                          <a:sym typeface="Calibri"/>
                        </a:rPr>
                        <a:t>8 июля</a:t>
                      </a:r>
                      <a:r>
                        <a:rPr lang="ru-RU" sz="1800" u="none" cap="none" strike="noStrike">
                          <a:latin typeface="Calibri"/>
                          <a:ea typeface="Calibri"/>
                          <a:cs typeface="Calibri"/>
                          <a:sym typeface="Calibri"/>
                        </a:rPr>
                        <a:t> </a:t>
                      </a:r>
                      <a:r>
                        <a:rPr lang="ru-RU" sz="1800" u="none" cap="none" strike="noStrike">
                          <a:solidFill>
                            <a:srgbClr val="0B0080"/>
                          </a:solidFill>
                          <a:latin typeface="Calibri"/>
                          <a:ea typeface="Calibri"/>
                          <a:cs typeface="Calibri"/>
                          <a:sym typeface="Calibri"/>
                        </a:rPr>
                        <a:t>1936</a:t>
                      </a:r>
                      <a:endParaRPr sz="1800" u="none" cap="none" strike="noStrike">
                        <a:latin typeface="Calibri"/>
                        <a:ea typeface="Calibri"/>
                        <a:cs typeface="Calibri"/>
                        <a:sym typeface="Calibri"/>
                      </a:endParaRPr>
                    </a:p>
                  </a:txBody>
                  <a:tcPr marT="37500" marB="37500" marR="75000" marL="7500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9F9F9"/>
                    </a:solidFill>
                  </a:tcPr>
                </a:tc>
              </a:tr>
              <a:tr h="348800">
                <a:tc>
                  <a:txBody>
                    <a:bodyPr/>
                    <a:lstStyle/>
                    <a:p>
                      <a:pPr indent="0" lvl="0" marL="0" marR="0" rtl="0" algn="l">
                        <a:spcBef>
                          <a:spcPts val="0"/>
                        </a:spcBef>
                        <a:spcAft>
                          <a:spcPts val="0"/>
                        </a:spcAft>
                        <a:buNone/>
                      </a:pPr>
                      <a:r>
                        <a:rPr lang="ru-RU" sz="1800" u="none" cap="none" strike="noStrike">
                          <a:latin typeface="Calibri"/>
                          <a:ea typeface="Calibri"/>
                          <a:cs typeface="Calibri"/>
                          <a:sym typeface="Calibri"/>
                        </a:rPr>
                        <a:t>Место рождения:</a:t>
                      </a:r>
                      <a:endParaRPr/>
                    </a:p>
                  </a:txBody>
                  <a:tcPr marT="37500" marB="37500" marR="75000" marL="7500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ru-RU" sz="1800" u="none" cap="none" strike="noStrike">
                          <a:solidFill>
                            <a:srgbClr val="0B0080"/>
                          </a:solidFill>
                          <a:latin typeface="Calibri"/>
                          <a:ea typeface="Calibri"/>
                          <a:cs typeface="Calibri"/>
                          <a:sym typeface="Calibri"/>
                        </a:rPr>
                        <a:t>Нью-Йорк</a:t>
                      </a:r>
                      <a:endParaRPr sz="1800" u="none" cap="none" strike="noStrike">
                        <a:latin typeface="Calibri"/>
                        <a:ea typeface="Calibri"/>
                        <a:cs typeface="Calibri"/>
                        <a:sym typeface="Calibri"/>
                      </a:endParaRPr>
                    </a:p>
                  </a:txBody>
                  <a:tcPr marT="37500" marB="37500" marR="75000" marL="7500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9F9F9"/>
                    </a:solidFill>
                  </a:tcPr>
                </a:tc>
              </a:tr>
              <a:tr h="348800">
                <a:tc>
                  <a:txBody>
                    <a:bodyPr/>
                    <a:lstStyle/>
                    <a:p>
                      <a:pPr indent="0" lvl="0" marL="0" marR="0" rtl="0" algn="l">
                        <a:spcBef>
                          <a:spcPts val="0"/>
                        </a:spcBef>
                        <a:spcAft>
                          <a:spcPts val="0"/>
                        </a:spcAft>
                        <a:buNone/>
                      </a:pPr>
                      <a:r>
                        <a:rPr lang="ru-RU" sz="1800" u="none" cap="none" strike="noStrike">
                          <a:latin typeface="Calibri"/>
                          <a:ea typeface="Calibri"/>
                          <a:cs typeface="Calibri"/>
                          <a:sym typeface="Calibri"/>
                        </a:rPr>
                        <a:t>Дата смерти:</a:t>
                      </a:r>
                      <a:endParaRPr/>
                    </a:p>
                  </a:txBody>
                  <a:tcPr marT="37500" marB="37500" marR="75000" marL="7500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ru-RU" sz="1800" u="none" cap="none" strike="noStrike">
                          <a:solidFill>
                            <a:srgbClr val="0B0080"/>
                          </a:solidFill>
                          <a:latin typeface="Calibri"/>
                          <a:ea typeface="Calibri"/>
                          <a:cs typeface="Calibri"/>
                          <a:sym typeface="Calibri"/>
                        </a:rPr>
                        <a:t>25 сентября</a:t>
                      </a:r>
                      <a:r>
                        <a:rPr lang="ru-RU" sz="1800" u="none" cap="none" strike="noStrike">
                          <a:latin typeface="Calibri"/>
                          <a:ea typeface="Calibri"/>
                          <a:cs typeface="Calibri"/>
                          <a:sym typeface="Calibri"/>
                        </a:rPr>
                        <a:t> </a:t>
                      </a:r>
                      <a:r>
                        <a:rPr lang="ru-RU" sz="1800" u="none" cap="none" strike="noStrike">
                          <a:solidFill>
                            <a:srgbClr val="0B0080"/>
                          </a:solidFill>
                          <a:latin typeface="Calibri"/>
                          <a:ea typeface="Calibri"/>
                          <a:cs typeface="Calibri"/>
                          <a:sym typeface="Calibri"/>
                        </a:rPr>
                        <a:t>2001</a:t>
                      </a:r>
                      <a:r>
                        <a:rPr lang="ru-RU" sz="1800" u="none" cap="none" strike="noStrike">
                          <a:latin typeface="Calibri"/>
                          <a:ea typeface="Calibri"/>
                          <a:cs typeface="Calibri"/>
                          <a:sym typeface="Calibri"/>
                        </a:rPr>
                        <a:t> (65 лет)</a:t>
                      </a:r>
                      <a:endParaRPr/>
                    </a:p>
                  </a:txBody>
                  <a:tcPr marT="37500" marB="37500" marR="75000" marL="7500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9F9F9"/>
                    </a:solidFill>
                  </a:tcPr>
                </a:tc>
              </a:tr>
              <a:tr h="348800">
                <a:tc>
                  <a:txBody>
                    <a:bodyPr/>
                    <a:lstStyle/>
                    <a:p>
                      <a:pPr indent="0" lvl="0" marL="0" marR="0" rtl="0" algn="l">
                        <a:spcBef>
                          <a:spcPts val="0"/>
                        </a:spcBef>
                        <a:spcAft>
                          <a:spcPts val="0"/>
                        </a:spcAft>
                        <a:buNone/>
                      </a:pPr>
                      <a:r>
                        <a:rPr lang="ru-RU" sz="1800" u="none" cap="none" strike="noStrike">
                          <a:latin typeface="Calibri"/>
                          <a:ea typeface="Calibri"/>
                          <a:cs typeface="Calibri"/>
                          <a:sym typeface="Calibri"/>
                        </a:rPr>
                        <a:t>Место смерти:</a:t>
                      </a:r>
                      <a:endParaRPr/>
                    </a:p>
                  </a:txBody>
                  <a:tcPr marT="37500" marB="37500" marR="75000" marL="7500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ru-RU" sz="1800" u="none" cap="none" strike="noStrike">
                          <a:solidFill>
                            <a:srgbClr val="0B0080"/>
                          </a:solidFill>
                          <a:latin typeface="Calibri"/>
                          <a:ea typeface="Calibri"/>
                          <a:cs typeface="Calibri"/>
                          <a:sym typeface="Calibri"/>
                        </a:rPr>
                        <a:t>Стэнфорд</a:t>
                      </a:r>
                      <a:endParaRPr sz="1800" u="none" cap="none" strike="noStrike">
                        <a:latin typeface="Calibri"/>
                        <a:ea typeface="Calibri"/>
                        <a:cs typeface="Calibri"/>
                        <a:sym typeface="Calibri"/>
                      </a:endParaRPr>
                    </a:p>
                  </a:txBody>
                  <a:tcPr marT="37500" marB="37500" marR="75000" marL="7500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9F9F9"/>
                    </a:solidFill>
                  </a:tcPr>
                </a:tc>
              </a:tr>
              <a:tr h="348800">
                <a:tc>
                  <a:txBody>
                    <a:bodyPr/>
                    <a:lstStyle/>
                    <a:p>
                      <a:pPr indent="0" lvl="0" marL="0" marR="0" rtl="0" algn="l">
                        <a:spcBef>
                          <a:spcPts val="0"/>
                        </a:spcBef>
                        <a:spcAft>
                          <a:spcPts val="0"/>
                        </a:spcAft>
                        <a:buNone/>
                      </a:pPr>
                      <a:r>
                        <a:rPr lang="ru-RU" sz="1800" u="none" cap="none" strike="noStrike">
                          <a:latin typeface="Calibri"/>
                          <a:ea typeface="Calibri"/>
                          <a:cs typeface="Calibri"/>
                          <a:sym typeface="Calibri"/>
                        </a:rPr>
                        <a:t>Страна:</a:t>
                      </a:r>
                      <a:endParaRPr/>
                    </a:p>
                  </a:txBody>
                  <a:tcPr marT="37500" marB="37500" marR="75000" marL="7500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ru-RU" sz="1800" u="none" cap="none" strike="noStrike">
                          <a:latin typeface="Calibri"/>
                          <a:ea typeface="Calibri"/>
                          <a:cs typeface="Calibri"/>
                          <a:sym typeface="Calibri"/>
                        </a:rPr>
                        <a:t> </a:t>
                      </a:r>
                      <a:r>
                        <a:rPr lang="ru-RU" sz="1800" u="none" cap="none" strike="noStrike">
                          <a:solidFill>
                            <a:srgbClr val="0B0080"/>
                          </a:solidFill>
                          <a:latin typeface="Calibri"/>
                          <a:ea typeface="Calibri"/>
                          <a:cs typeface="Calibri"/>
                          <a:sym typeface="Calibri"/>
                        </a:rPr>
                        <a:t>США</a:t>
                      </a:r>
                      <a:endParaRPr sz="1800" u="none" cap="none" strike="noStrike">
                        <a:latin typeface="Calibri"/>
                        <a:ea typeface="Calibri"/>
                        <a:cs typeface="Calibri"/>
                        <a:sym typeface="Calibri"/>
                      </a:endParaRPr>
                    </a:p>
                  </a:txBody>
                  <a:tcPr marT="37500" marB="37500" marR="75000" marL="7500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9F9F9"/>
                    </a:solidFill>
                  </a:tcPr>
                </a:tc>
              </a:tr>
              <a:tr h="348800">
                <a:tc>
                  <a:txBody>
                    <a:bodyPr/>
                    <a:lstStyle/>
                    <a:p>
                      <a:pPr indent="0" lvl="0" marL="0" marR="0" rtl="0" algn="l">
                        <a:spcBef>
                          <a:spcPts val="0"/>
                        </a:spcBef>
                        <a:spcAft>
                          <a:spcPts val="0"/>
                        </a:spcAft>
                        <a:buNone/>
                      </a:pPr>
                      <a:r>
                        <a:rPr lang="ru-RU" sz="1800" u="none" cap="none" strike="noStrike">
                          <a:latin typeface="Calibri"/>
                          <a:ea typeface="Calibri"/>
                          <a:cs typeface="Calibri"/>
                          <a:sym typeface="Calibri"/>
                        </a:rPr>
                        <a:t>Научная сфера:</a:t>
                      </a:r>
                      <a:endParaRPr/>
                    </a:p>
                  </a:txBody>
                  <a:tcPr marT="37500" marB="37500" marR="75000" marL="7500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ru-RU" sz="1800" u="none" cap="none" strike="noStrike">
                          <a:solidFill>
                            <a:srgbClr val="0B0080"/>
                          </a:solidFill>
                          <a:latin typeface="Calibri"/>
                          <a:ea typeface="Calibri"/>
                          <a:cs typeface="Calibri"/>
                          <a:sym typeface="Calibri"/>
                        </a:rPr>
                        <a:t>Информатика</a:t>
                      </a:r>
                      <a:endParaRPr sz="1800" u="none" cap="none" strike="noStrike">
                        <a:latin typeface="Calibri"/>
                        <a:ea typeface="Calibri"/>
                        <a:cs typeface="Calibri"/>
                        <a:sym typeface="Calibri"/>
                      </a:endParaRPr>
                    </a:p>
                  </a:txBody>
                  <a:tcPr marT="37500" marB="37500" marR="75000" marL="7500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9F9F9"/>
                    </a:solidFill>
                  </a:tcPr>
                </a:tc>
              </a:tr>
              <a:tr h="611425">
                <a:tc>
                  <a:txBody>
                    <a:bodyPr/>
                    <a:lstStyle/>
                    <a:p>
                      <a:pPr indent="0" lvl="0" marL="0" marR="0" rtl="0" algn="l">
                        <a:spcBef>
                          <a:spcPts val="0"/>
                        </a:spcBef>
                        <a:spcAft>
                          <a:spcPts val="0"/>
                        </a:spcAft>
                        <a:buNone/>
                      </a:pPr>
                      <a:r>
                        <a:rPr lang="ru-RU" sz="1800" u="none" cap="none" strike="noStrike">
                          <a:latin typeface="Calibri"/>
                          <a:ea typeface="Calibri"/>
                          <a:cs typeface="Calibri"/>
                          <a:sym typeface="Calibri"/>
                        </a:rPr>
                        <a:t>Место работы:</a:t>
                      </a:r>
                      <a:endParaRPr/>
                    </a:p>
                  </a:txBody>
                  <a:tcPr marT="37500" marB="37500" marR="75000" marL="7500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ru-RU" sz="1800" u="none" cap="none" strike="noStrike">
                          <a:solidFill>
                            <a:srgbClr val="0B0080"/>
                          </a:solidFill>
                          <a:latin typeface="Calibri"/>
                          <a:ea typeface="Calibri"/>
                          <a:cs typeface="Calibri"/>
                          <a:sym typeface="Calibri"/>
                        </a:rPr>
                        <a:t>Университет Карнеги — Меллон</a:t>
                      </a:r>
                      <a:br>
                        <a:rPr lang="ru-RU" sz="1800" u="none" cap="none" strike="noStrike">
                          <a:latin typeface="Calibri"/>
                          <a:ea typeface="Calibri"/>
                          <a:cs typeface="Calibri"/>
                          <a:sym typeface="Calibri"/>
                        </a:rPr>
                      </a:br>
                      <a:r>
                        <a:rPr lang="ru-RU" sz="1800" u="none" cap="none" strike="noStrike">
                          <a:solidFill>
                            <a:srgbClr val="0B0080"/>
                          </a:solidFill>
                          <a:latin typeface="Calibri"/>
                          <a:ea typeface="Calibri"/>
                          <a:cs typeface="Calibri"/>
                          <a:sym typeface="Calibri"/>
                        </a:rPr>
                        <a:t>Стэнфордский университет</a:t>
                      </a:r>
                      <a:endParaRPr sz="1800" u="none" cap="none" strike="noStrike">
                        <a:latin typeface="Calibri"/>
                        <a:ea typeface="Calibri"/>
                        <a:cs typeface="Calibri"/>
                        <a:sym typeface="Calibri"/>
                      </a:endParaRPr>
                    </a:p>
                  </a:txBody>
                  <a:tcPr marT="37500" marB="37500" marR="75000" marL="7500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9F9F9"/>
                    </a:solidFill>
                  </a:tcPr>
                </a:tc>
              </a:tr>
              <a:tr h="348800">
                <a:tc>
                  <a:txBody>
                    <a:bodyPr/>
                    <a:lstStyle/>
                    <a:p>
                      <a:pPr indent="0" lvl="0" marL="0" marR="0" rtl="0" algn="l">
                        <a:spcBef>
                          <a:spcPts val="0"/>
                        </a:spcBef>
                        <a:spcAft>
                          <a:spcPts val="0"/>
                        </a:spcAft>
                        <a:buNone/>
                      </a:pPr>
                      <a:r>
                        <a:rPr lang="ru-RU" sz="1800" u="sng" cap="none" strike="noStrike">
                          <a:solidFill>
                            <a:schemeClr val="hlink"/>
                          </a:solidFill>
                          <a:latin typeface="Calibri"/>
                          <a:ea typeface="Calibri"/>
                          <a:cs typeface="Calibri"/>
                          <a:sym typeface="Calibri"/>
                          <a:hlinkClick r:id="rId3"/>
                        </a:rPr>
                        <a:t>Альма-матер</a:t>
                      </a:r>
                      <a:r>
                        <a:rPr lang="ru-RU" sz="1800" u="none" cap="none" strike="noStrike">
                          <a:latin typeface="Calibri"/>
                          <a:ea typeface="Calibri"/>
                          <a:cs typeface="Calibri"/>
                          <a:sym typeface="Calibri"/>
                        </a:rPr>
                        <a:t>:</a:t>
                      </a:r>
                      <a:endParaRPr/>
                    </a:p>
                  </a:txBody>
                  <a:tcPr marT="37500" marB="37500" marR="75000" marL="7500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ru-RU" sz="1800" u="none" cap="none" strike="noStrike">
                          <a:solidFill>
                            <a:srgbClr val="0B0080"/>
                          </a:solidFill>
                          <a:latin typeface="Calibri"/>
                          <a:ea typeface="Calibri"/>
                          <a:cs typeface="Calibri"/>
                          <a:sym typeface="Calibri"/>
                        </a:rPr>
                        <a:t>Чикагский университет</a:t>
                      </a:r>
                      <a:endParaRPr sz="1800" u="none" cap="none" strike="noStrike">
                        <a:latin typeface="Calibri"/>
                        <a:ea typeface="Calibri"/>
                        <a:cs typeface="Calibri"/>
                        <a:sym typeface="Calibri"/>
                      </a:endParaRPr>
                    </a:p>
                  </a:txBody>
                  <a:tcPr marT="37500" marB="37500" marR="75000" marL="7500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9F9F9"/>
                    </a:solidFill>
                  </a:tcPr>
                </a:tc>
              </a:tr>
              <a:tr h="348800">
                <a:tc>
                  <a:txBody>
                    <a:bodyPr/>
                    <a:lstStyle/>
                    <a:p>
                      <a:pPr indent="0" lvl="0" marL="0" marR="0" rtl="0" algn="l">
                        <a:spcBef>
                          <a:spcPts val="0"/>
                        </a:spcBef>
                        <a:spcAft>
                          <a:spcPts val="0"/>
                        </a:spcAft>
                        <a:buNone/>
                      </a:pPr>
                      <a:r>
                        <a:rPr lang="ru-RU" sz="1800" u="none" cap="none" strike="noStrike">
                          <a:latin typeface="Calibri"/>
                          <a:ea typeface="Calibri"/>
                          <a:cs typeface="Calibri"/>
                          <a:sym typeface="Calibri"/>
                        </a:rPr>
                        <a:t>Известен как:</a:t>
                      </a:r>
                      <a:endParaRPr/>
                    </a:p>
                  </a:txBody>
                  <a:tcPr marT="37500" marB="37500" marR="75000" marL="7500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ru-RU" sz="1800" u="none" cap="none" strike="noStrike">
                          <a:solidFill>
                            <a:srgbClr val="0B0080"/>
                          </a:solidFill>
                          <a:latin typeface="Calibri"/>
                          <a:ea typeface="Calibri"/>
                          <a:cs typeface="Calibri"/>
                          <a:sym typeface="Calibri"/>
                        </a:rPr>
                        <a:t>Алгоритм Флойда — Уоршелла</a:t>
                      </a:r>
                      <a:endParaRPr sz="1800" u="none" cap="none" strike="noStrike">
                        <a:latin typeface="Calibri"/>
                        <a:ea typeface="Calibri"/>
                        <a:cs typeface="Calibri"/>
                        <a:sym typeface="Calibri"/>
                      </a:endParaRPr>
                    </a:p>
                  </a:txBody>
                  <a:tcPr marT="37500" marB="37500" marR="75000" marL="7500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9F9F9"/>
                    </a:solidFill>
                  </a:tcPr>
                </a:tc>
              </a:tr>
              <a:tr h="1136650">
                <a:tc>
                  <a:txBody>
                    <a:bodyPr/>
                    <a:lstStyle/>
                    <a:p>
                      <a:pPr indent="0" lvl="0" marL="0" marR="0" rtl="0" algn="l">
                        <a:spcBef>
                          <a:spcPts val="0"/>
                        </a:spcBef>
                        <a:spcAft>
                          <a:spcPts val="0"/>
                        </a:spcAft>
                        <a:buNone/>
                      </a:pPr>
                      <a:r>
                        <a:rPr lang="ru-RU" sz="1800" u="none" cap="none" strike="noStrike">
                          <a:latin typeface="Calibri"/>
                          <a:ea typeface="Calibri"/>
                          <a:cs typeface="Calibri"/>
                          <a:sym typeface="Calibri"/>
                        </a:rPr>
                        <a:t>Награды и премии</a:t>
                      </a:r>
                      <a:endParaRPr/>
                    </a:p>
                  </a:txBody>
                  <a:tcPr marT="37500" marB="37500" marR="75000" marL="7500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ru-RU" sz="1800" u="none" cap="none" strike="noStrike">
                          <a:solidFill>
                            <a:srgbClr val="0B0080"/>
                          </a:solidFill>
                          <a:latin typeface="Calibri"/>
                          <a:ea typeface="Calibri"/>
                          <a:cs typeface="Calibri"/>
                          <a:sym typeface="Calibri"/>
                        </a:rPr>
                        <a:t>Премия Тьюринга</a:t>
                      </a:r>
                      <a:r>
                        <a:rPr lang="ru-RU" sz="1800" u="none" cap="none" strike="noStrike">
                          <a:latin typeface="Calibri"/>
                          <a:ea typeface="Calibri"/>
                          <a:cs typeface="Calibri"/>
                          <a:sym typeface="Calibri"/>
                        </a:rPr>
                        <a:t>, Медаль «</a:t>
                      </a:r>
                      <a:r>
                        <a:rPr lang="ru-RU" sz="1800" u="none" cap="none" strike="noStrike">
                          <a:solidFill>
                            <a:srgbClr val="0B0080"/>
                          </a:solidFill>
                          <a:latin typeface="Calibri"/>
                          <a:ea typeface="Calibri"/>
                          <a:cs typeface="Calibri"/>
                          <a:sym typeface="Calibri"/>
                        </a:rPr>
                        <a:t>Пионер компьютерной техники</a:t>
                      </a:r>
                      <a:r>
                        <a:rPr lang="ru-RU" sz="1800" u="none" cap="none" strike="noStrike">
                          <a:latin typeface="Calibri"/>
                          <a:ea typeface="Calibri"/>
                          <a:cs typeface="Calibri"/>
                          <a:sym typeface="Calibri"/>
                        </a:rPr>
                        <a:t>» (</a:t>
                      </a:r>
                      <a:r>
                        <a:rPr lang="ru-RU" sz="1800" u="none" cap="none" strike="noStrike">
                          <a:solidFill>
                            <a:srgbClr val="0B0080"/>
                          </a:solidFill>
                          <a:latin typeface="Calibri"/>
                          <a:ea typeface="Calibri"/>
                          <a:cs typeface="Calibri"/>
                          <a:sym typeface="Calibri"/>
                        </a:rPr>
                        <a:t>1991</a:t>
                      </a:r>
                      <a:r>
                        <a:rPr lang="ru-RU" sz="1800" u="none" cap="none" strike="noStrike">
                          <a:latin typeface="Calibri"/>
                          <a:ea typeface="Calibri"/>
                          <a:cs typeface="Calibri"/>
                          <a:sym typeface="Calibri"/>
                        </a:rPr>
                        <a:t>)</a:t>
                      </a:r>
                      <a:endParaRPr/>
                    </a:p>
                  </a:txBody>
                  <a:tcPr marT="37500" marB="37500" marR="75000" marL="7500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9F9F9"/>
                    </a:solidFill>
                  </a:tcPr>
                </a:tc>
              </a:tr>
            </a:tbl>
          </a:graphicData>
        </a:graphic>
      </p:graphicFrame>
      <p:pic>
        <p:nvPicPr>
          <p:cNvPr descr="160" id="539" name="Google Shape;539;p34"/>
          <p:cNvPicPr preferRelativeResize="0"/>
          <p:nvPr/>
        </p:nvPicPr>
        <p:blipFill rotWithShape="1">
          <a:blip r:embed="rId4">
            <a:alphaModFix/>
          </a:blip>
          <a:srcRect b="0" l="0" r="0" t="0"/>
          <a:stretch/>
        </p:blipFill>
        <p:spPr>
          <a:xfrm>
            <a:off x="1043607" y="232737"/>
            <a:ext cx="2217613" cy="3340279"/>
          </a:xfrm>
          <a:prstGeom prst="rect">
            <a:avLst/>
          </a:prstGeom>
          <a:noFill/>
          <a:ln>
            <a:noFill/>
          </a:ln>
        </p:spPr>
      </p:pic>
      <p:pic>
        <p:nvPicPr>
          <p:cNvPr descr="Flag of the United States.svg" id="540" name="Google Shape;540;p34"/>
          <p:cNvPicPr preferRelativeResize="0"/>
          <p:nvPr/>
        </p:nvPicPr>
        <p:blipFill rotWithShape="1">
          <a:blip r:embed="rId5">
            <a:alphaModFix/>
          </a:blip>
          <a:srcRect b="0" l="0" r="0" t="0"/>
          <a:stretch/>
        </p:blipFill>
        <p:spPr>
          <a:xfrm>
            <a:off x="8316416" y="476672"/>
            <a:ext cx="190500" cy="104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5"/>
          <p:cNvSpPr txBox="1"/>
          <p:nvPr>
            <p:ph type="title"/>
          </p:nvPr>
        </p:nvSpPr>
        <p:spPr>
          <a:xfrm>
            <a:off x="1115616" y="0"/>
            <a:ext cx="7499350" cy="511156"/>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latin typeface="Calibri"/>
                <a:ea typeface="Calibri"/>
                <a:cs typeface="Calibri"/>
                <a:sym typeface="Calibri"/>
              </a:rPr>
              <a:t>Сортировка бинарным деревом</a:t>
            </a:r>
            <a:endParaRPr/>
          </a:p>
        </p:txBody>
      </p:sp>
      <p:sp>
        <p:nvSpPr>
          <p:cNvPr id="546" name="Google Shape;546;p35"/>
          <p:cNvSpPr txBox="1"/>
          <p:nvPr>
            <p:ph idx="1" type="body"/>
          </p:nvPr>
        </p:nvSpPr>
        <p:spPr>
          <a:xfrm>
            <a:off x="1115616" y="511156"/>
            <a:ext cx="7920880" cy="6230212"/>
          </a:xfrm>
          <a:prstGeom prst="rect">
            <a:avLst/>
          </a:prstGeom>
          <a:noFill/>
          <a:ln>
            <a:noFill/>
          </a:ln>
        </p:spPr>
        <p:txBody>
          <a:bodyPr anchorCtr="0" anchor="t" bIns="45700" lIns="91425" spcFirstLastPara="1" rIns="91425" wrap="square" tIns="45700">
            <a:noAutofit/>
          </a:bodyPr>
          <a:lstStyle/>
          <a:p>
            <a:pPr indent="534988" lvl="0" marL="0" rtl="0" algn="just">
              <a:lnSpc>
                <a:spcPct val="90000"/>
              </a:lnSpc>
              <a:spcBef>
                <a:spcPts val="0"/>
              </a:spcBef>
              <a:spcAft>
                <a:spcPts val="0"/>
              </a:spcAft>
              <a:buSzPts val="1840"/>
              <a:buNone/>
            </a:pPr>
            <a:r>
              <a:rPr lang="ru-RU" sz="2300">
                <a:latin typeface="Calibri"/>
                <a:ea typeface="Calibri"/>
                <a:cs typeface="Calibri"/>
                <a:sym typeface="Calibri"/>
              </a:rPr>
              <a:t>Бинарное дерево — это иерархическая структура данных, в которой каждый узел имеет значение (оно же является в данном случае и ключом) и ссылки на левого и правого потомка. Узел, находящийся на самом верхнем уровне (не являющийся чьим либо потомком) называется корнем. Узлы, не имеющие потомков (оба потомка которых равны NULL) называются листьями.</a:t>
            </a:r>
            <a:endParaRPr/>
          </a:p>
          <a:p>
            <a:pPr indent="534988" lvl="0" marL="0" rtl="0" algn="just">
              <a:lnSpc>
                <a:spcPct val="90000"/>
              </a:lnSpc>
              <a:spcBef>
                <a:spcPts val="600"/>
              </a:spcBef>
              <a:spcAft>
                <a:spcPts val="0"/>
              </a:spcAft>
              <a:buSzPts val="1840"/>
              <a:buNone/>
            </a:pPr>
            <a:r>
              <a:rPr lang="ru-RU" sz="2300">
                <a:latin typeface="Calibri"/>
                <a:ea typeface="Calibri"/>
                <a:cs typeface="Calibri"/>
                <a:sym typeface="Calibri"/>
              </a:rPr>
              <a:t>Бинарное дерево поиска — это бинарное дерево, обладающее дополнительными свойствами: значение левого потомка меньше значения родителя, а значение правого потомка больше значения родителя для каждого узла дерева. То есть, данные в бинарном дереве поиска хранятся в отсортированном виде. При каждой операции вставки нового или удаления существующего узла отсортированный порядок дерева сохраняется. При поиске элемента сравнивается искомое значение с корнем. Если искомое больше корня, то поиск продолжается в правом потомке корня, если меньше, то в левом, если равно, то значение найдено и поиск прекращается.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36"/>
          <p:cNvSpPr txBox="1"/>
          <p:nvPr>
            <p:ph type="title"/>
          </p:nvPr>
        </p:nvSpPr>
        <p:spPr>
          <a:xfrm>
            <a:off x="1115616" y="0"/>
            <a:ext cx="7499350" cy="511156"/>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Бинарное дерево</a:t>
            </a:r>
            <a:endParaRPr/>
          </a:p>
        </p:txBody>
      </p:sp>
      <p:sp>
        <p:nvSpPr>
          <p:cNvPr id="552" name="Google Shape;552;p36"/>
          <p:cNvSpPr txBox="1"/>
          <p:nvPr>
            <p:ph idx="1" type="body"/>
          </p:nvPr>
        </p:nvSpPr>
        <p:spPr>
          <a:xfrm>
            <a:off x="1115616" y="627788"/>
            <a:ext cx="7920880" cy="6230212"/>
          </a:xfrm>
          <a:prstGeom prst="rect">
            <a:avLst/>
          </a:prstGeom>
          <a:noFill/>
          <a:ln>
            <a:noFill/>
          </a:ln>
        </p:spPr>
        <p:txBody>
          <a:bodyPr anchorCtr="0" anchor="t" bIns="45700" lIns="91425" spcFirstLastPara="1" rIns="91425" wrap="square" tIns="45700">
            <a:noAutofit/>
          </a:bodyPr>
          <a:lstStyle/>
          <a:p>
            <a:pPr indent="534988" lvl="0" marL="0" rtl="0" algn="just">
              <a:spcBef>
                <a:spcPts val="0"/>
              </a:spcBef>
              <a:spcAft>
                <a:spcPts val="0"/>
              </a:spcAft>
              <a:buSzPts val="1760"/>
              <a:buNone/>
            </a:pPr>
            <a:r>
              <a:rPr lang="ru-RU" sz="2200">
                <a:latin typeface="Calibri"/>
                <a:ea typeface="Calibri"/>
                <a:cs typeface="Calibri"/>
                <a:sym typeface="Calibri"/>
              </a:rPr>
              <a:t>Бинарное дерево поиска– это один из способов сохранения отсортированного списка с возможностью постоянного добавления или удаления элементов из этого списка.</a:t>
            </a:r>
            <a:endParaRPr/>
          </a:p>
          <a:p>
            <a:pPr indent="534988" lvl="0" marL="0" rtl="0" algn="just">
              <a:spcBef>
                <a:spcPts val="600"/>
              </a:spcBef>
              <a:spcAft>
                <a:spcPts val="0"/>
              </a:spcAft>
              <a:buSzPts val="1760"/>
              <a:buNone/>
            </a:pPr>
            <a:r>
              <a:rPr lang="ru-RU" sz="2200">
                <a:latin typeface="Calibri"/>
                <a:ea typeface="Calibri"/>
                <a:cs typeface="Calibri"/>
                <a:sym typeface="Calibri"/>
              </a:rPr>
              <a:t>Бинарное дерево поиска является структурой данных, которое соблюдает три основных правила:</a:t>
            </a:r>
            <a:endParaRPr/>
          </a:p>
          <a:p>
            <a:pPr indent="534988" lvl="0" marL="0" rtl="0" algn="just">
              <a:spcBef>
                <a:spcPts val="600"/>
              </a:spcBef>
              <a:spcAft>
                <a:spcPts val="0"/>
              </a:spcAft>
              <a:buSzPts val="1760"/>
              <a:buNone/>
            </a:pPr>
            <a:r>
              <a:rPr lang="ru-RU" sz="2200">
                <a:latin typeface="Calibri"/>
                <a:ea typeface="Calibri"/>
                <a:cs typeface="Calibri"/>
                <a:sym typeface="Calibri"/>
              </a:rPr>
              <a:t>	1. </a:t>
            </a:r>
            <a:r>
              <a:rPr b="1" lang="ru-RU" sz="2200">
                <a:latin typeface="Calibri"/>
                <a:ea typeface="Calibri"/>
                <a:cs typeface="Calibri"/>
                <a:sym typeface="Calibri"/>
              </a:rPr>
              <a:t>Левое</a:t>
            </a:r>
            <a:r>
              <a:rPr lang="ru-RU" sz="2200">
                <a:latin typeface="Calibri"/>
                <a:ea typeface="Calibri"/>
                <a:cs typeface="Calibri"/>
                <a:sym typeface="Calibri"/>
              </a:rPr>
              <a:t> поддерево любой вершины может иметь значение, которое </a:t>
            </a:r>
            <a:r>
              <a:rPr b="1" lang="ru-RU" sz="2200">
                <a:latin typeface="Calibri"/>
                <a:ea typeface="Calibri"/>
                <a:cs typeface="Calibri"/>
                <a:sym typeface="Calibri"/>
              </a:rPr>
              <a:t>меньше</a:t>
            </a:r>
            <a:r>
              <a:rPr lang="ru-RU" sz="2200">
                <a:latin typeface="Calibri"/>
                <a:ea typeface="Calibri"/>
                <a:cs typeface="Calibri"/>
                <a:sym typeface="Calibri"/>
              </a:rPr>
              <a:t> или равно значению вершины</a:t>
            </a:r>
            <a:endParaRPr/>
          </a:p>
          <a:p>
            <a:pPr indent="0" lvl="0" marL="0" rtl="0" algn="just">
              <a:spcBef>
                <a:spcPts val="600"/>
              </a:spcBef>
              <a:spcAft>
                <a:spcPts val="0"/>
              </a:spcAft>
              <a:buSzPts val="1760"/>
              <a:buNone/>
            </a:pPr>
            <a:r>
              <a:rPr b="1" lang="ru-RU" sz="2200">
                <a:latin typeface="Calibri"/>
                <a:ea typeface="Calibri"/>
                <a:cs typeface="Calibri"/>
                <a:sym typeface="Calibri"/>
              </a:rPr>
              <a:t>	2. Правое</a:t>
            </a:r>
            <a:r>
              <a:rPr lang="ru-RU" sz="2200">
                <a:latin typeface="Calibri"/>
                <a:ea typeface="Calibri"/>
                <a:cs typeface="Calibri"/>
                <a:sym typeface="Calibri"/>
              </a:rPr>
              <a:t> поддерево любой вершины может иметь значение, которое </a:t>
            </a:r>
            <a:r>
              <a:rPr b="1" lang="ru-RU" sz="2200">
                <a:latin typeface="Calibri"/>
                <a:ea typeface="Calibri"/>
                <a:cs typeface="Calibri"/>
                <a:sym typeface="Calibri"/>
              </a:rPr>
              <a:t>больше</a:t>
            </a:r>
            <a:r>
              <a:rPr lang="ru-RU" sz="2200">
                <a:latin typeface="Calibri"/>
                <a:ea typeface="Calibri"/>
                <a:cs typeface="Calibri"/>
                <a:sym typeface="Calibri"/>
              </a:rPr>
              <a:t> или равно значению вершины</a:t>
            </a:r>
            <a:endParaRPr/>
          </a:p>
          <a:p>
            <a:pPr indent="0" lvl="0" marL="0" rtl="0" algn="just">
              <a:spcBef>
                <a:spcPts val="600"/>
              </a:spcBef>
              <a:spcAft>
                <a:spcPts val="0"/>
              </a:spcAft>
              <a:buSzPts val="1760"/>
              <a:buNone/>
            </a:pPr>
            <a:r>
              <a:rPr lang="ru-RU" sz="2200">
                <a:latin typeface="Calibri"/>
                <a:ea typeface="Calibri"/>
                <a:cs typeface="Calibri"/>
                <a:sym typeface="Calibri"/>
              </a:rPr>
              <a:t>	3. Правые и левые поддеревья всех вершин, так же являются бинарными деревьями поиска</a:t>
            </a:r>
            <a:endParaRPr/>
          </a:p>
          <a:p>
            <a:pPr indent="534988" lvl="0" marL="0" rtl="0" algn="just">
              <a:spcBef>
                <a:spcPts val="600"/>
              </a:spcBef>
              <a:spcAft>
                <a:spcPts val="0"/>
              </a:spcAft>
              <a:buSzPts val="1760"/>
              <a:buNone/>
            </a:pPr>
            <a:r>
              <a:rPr lang="ru-RU" sz="2200">
                <a:latin typeface="Calibri"/>
                <a:ea typeface="Calibri"/>
                <a:cs typeface="Calibri"/>
                <a:sym typeface="Calibri"/>
              </a:rPr>
              <a:t>Бинарное дерево ещё называют «Деревом программистов» и растёт оно сверху вниз.</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37"/>
          <p:cNvSpPr txBox="1"/>
          <p:nvPr>
            <p:ph type="title"/>
          </p:nvPr>
        </p:nvSpPr>
        <p:spPr>
          <a:xfrm>
            <a:off x="1435100" y="274638"/>
            <a:ext cx="7499350" cy="511156"/>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Бинарное дерево</a:t>
            </a:r>
            <a:endParaRPr/>
          </a:p>
        </p:txBody>
      </p:sp>
      <p:pic>
        <p:nvPicPr>
          <p:cNvPr id="558" name="Google Shape;558;p37"/>
          <p:cNvPicPr preferRelativeResize="0"/>
          <p:nvPr/>
        </p:nvPicPr>
        <p:blipFill rotWithShape="1">
          <a:blip r:embed="rId3">
            <a:alphaModFix/>
          </a:blip>
          <a:srcRect b="0" l="0" r="0" t="1503"/>
          <a:stretch/>
        </p:blipFill>
        <p:spPr>
          <a:xfrm>
            <a:off x="1468550" y="1556792"/>
            <a:ext cx="7252159" cy="3964284"/>
          </a:xfrm>
          <a:prstGeom prst="rect">
            <a:avLst/>
          </a:prstGeom>
          <a:noFill/>
          <a:ln>
            <a:noFill/>
          </a:ln>
        </p:spPr>
      </p:pic>
      <p:sp>
        <p:nvSpPr>
          <p:cNvPr id="559" name="Google Shape;559;p37"/>
          <p:cNvSpPr txBox="1"/>
          <p:nvPr/>
        </p:nvSpPr>
        <p:spPr>
          <a:xfrm>
            <a:off x="2771800" y="1124744"/>
            <a:ext cx="144016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Корень</a:t>
            </a:r>
            <a:endParaRPr/>
          </a:p>
        </p:txBody>
      </p:sp>
      <p:sp>
        <p:nvSpPr>
          <p:cNvPr id="560" name="Google Shape;560;p37"/>
          <p:cNvSpPr txBox="1"/>
          <p:nvPr/>
        </p:nvSpPr>
        <p:spPr>
          <a:xfrm>
            <a:off x="6948264" y="1988840"/>
            <a:ext cx="187220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Ячейки (вершины)</a:t>
            </a:r>
            <a:endParaRPr/>
          </a:p>
        </p:txBody>
      </p:sp>
      <p:sp>
        <p:nvSpPr>
          <p:cNvPr id="561" name="Google Shape;561;p37"/>
          <p:cNvSpPr txBox="1"/>
          <p:nvPr/>
        </p:nvSpPr>
        <p:spPr>
          <a:xfrm>
            <a:off x="1445676" y="2533906"/>
            <a:ext cx="144016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Рёбра</a:t>
            </a:r>
            <a:endParaRPr/>
          </a:p>
        </p:txBody>
      </p:sp>
      <p:cxnSp>
        <p:nvCxnSpPr>
          <p:cNvPr id="562" name="Google Shape;562;p37"/>
          <p:cNvCxnSpPr/>
          <p:nvPr/>
        </p:nvCxnSpPr>
        <p:spPr>
          <a:xfrm>
            <a:off x="1835696" y="2924944"/>
            <a:ext cx="864096" cy="864096"/>
          </a:xfrm>
          <a:prstGeom prst="straightConnector1">
            <a:avLst/>
          </a:prstGeom>
          <a:noFill/>
          <a:ln cap="flat" cmpd="sng" w="9525">
            <a:solidFill>
              <a:schemeClr val="accent1"/>
            </a:solidFill>
            <a:prstDash val="solid"/>
            <a:round/>
            <a:headEnd len="sm" w="sm" type="none"/>
            <a:tailEnd len="med" w="med" type="triangle"/>
          </a:ln>
        </p:spPr>
      </p:cxnSp>
      <p:cxnSp>
        <p:nvCxnSpPr>
          <p:cNvPr id="563" name="Google Shape;563;p37"/>
          <p:cNvCxnSpPr/>
          <p:nvPr/>
        </p:nvCxnSpPr>
        <p:spPr>
          <a:xfrm>
            <a:off x="2021740" y="2878968"/>
            <a:ext cx="1398132" cy="117984"/>
          </a:xfrm>
          <a:prstGeom prst="straightConnector1">
            <a:avLst/>
          </a:prstGeom>
          <a:noFill/>
          <a:ln cap="flat" cmpd="sng" w="9525">
            <a:solidFill>
              <a:schemeClr val="accent1"/>
            </a:solidFill>
            <a:prstDash val="solid"/>
            <a:round/>
            <a:headEnd len="sm" w="sm" type="none"/>
            <a:tailEnd len="med" w="med" type="triangle"/>
          </a:ln>
        </p:spPr>
      </p:cxnSp>
      <p:cxnSp>
        <p:nvCxnSpPr>
          <p:cNvPr id="564" name="Google Shape;564;p37"/>
          <p:cNvCxnSpPr/>
          <p:nvPr/>
        </p:nvCxnSpPr>
        <p:spPr>
          <a:xfrm>
            <a:off x="1621783" y="2900624"/>
            <a:ext cx="543973" cy="1719948"/>
          </a:xfrm>
          <a:prstGeom prst="straightConnector1">
            <a:avLst/>
          </a:prstGeom>
          <a:noFill/>
          <a:ln cap="flat" cmpd="sng" w="9525">
            <a:solidFill>
              <a:schemeClr val="accent1"/>
            </a:solidFill>
            <a:prstDash val="solid"/>
            <a:round/>
            <a:headEnd len="sm" w="sm" type="none"/>
            <a:tailEnd len="med" w="med" type="triangle"/>
          </a:ln>
        </p:spPr>
      </p:cxnSp>
      <p:cxnSp>
        <p:nvCxnSpPr>
          <p:cNvPr id="565" name="Google Shape;565;p37"/>
          <p:cNvCxnSpPr>
            <a:stCxn id="560" idx="1"/>
          </p:cNvCxnSpPr>
          <p:nvPr/>
        </p:nvCxnSpPr>
        <p:spPr>
          <a:xfrm flipH="1">
            <a:off x="6516264" y="2281228"/>
            <a:ext cx="432000" cy="127200"/>
          </a:xfrm>
          <a:prstGeom prst="straightConnector1">
            <a:avLst/>
          </a:prstGeom>
          <a:noFill/>
          <a:ln cap="flat" cmpd="sng" w="9525">
            <a:solidFill>
              <a:schemeClr val="accent1"/>
            </a:solidFill>
            <a:prstDash val="solid"/>
            <a:round/>
            <a:headEnd len="sm" w="sm" type="none"/>
            <a:tailEnd len="med" w="med" type="triangle"/>
          </a:ln>
        </p:spPr>
      </p:cxnSp>
      <p:cxnSp>
        <p:nvCxnSpPr>
          <p:cNvPr id="566" name="Google Shape;566;p37"/>
          <p:cNvCxnSpPr/>
          <p:nvPr/>
        </p:nvCxnSpPr>
        <p:spPr>
          <a:xfrm flipH="1">
            <a:off x="7380312" y="2533906"/>
            <a:ext cx="216024" cy="599060"/>
          </a:xfrm>
          <a:prstGeom prst="straightConnector1">
            <a:avLst/>
          </a:prstGeom>
          <a:noFill/>
          <a:ln cap="flat" cmpd="sng" w="9525">
            <a:solidFill>
              <a:schemeClr val="accent1"/>
            </a:solidFill>
            <a:prstDash val="solid"/>
            <a:round/>
            <a:headEnd len="sm" w="sm" type="none"/>
            <a:tailEnd len="med" w="med" type="triangle"/>
          </a:ln>
        </p:spPr>
      </p:cxnSp>
      <p:cxnSp>
        <p:nvCxnSpPr>
          <p:cNvPr id="567" name="Google Shape;567;p37"/>
          <p:cNvCxnSpPr/>
          <p:nvPr/>
        </p:nvCxnSpPr>
        <p:spPr>
          <a:xfrm>
            <a:off x="7675450" y="2667109"/>
            <a:ext cx="208918" cy="1170704"/>
          </a:xfrm>
          <a:prstGeom prst="straightConnector1">
            <a:avLst/>
          </a:prstGeom>
          <a:noFill/>
          <a:ln cap="flat" cmpd="sng" w="9525">
            <a:solidFill>
              <a:schemeClr val="accent1"/>
            </a:solidFill>
            <a:prstDash val="solid"/>
            <a:round/>
            <a:headEnd len="sm" w="sm" type="none"/>
            <a:tailEnd len="med" w="med" type="triangle"/>
          </a:ln>
        </p:spPr>
      </p:cxnSp>
      <p:cxnSp>
        <p:nvCxnSpPr>
          <p:cNvPr id="568" name="Google Shape;568;p37"/>
          <p:cNvCxnSpPr>
            <a:stCxn id="559" idx="2"/>
          </p:cNvCxnSpPr>
          <p:nvPr/>
        </p:nvCxnSpPr>
        <p:spPr>
          <a:xfrm>
            <a:off x="3491880" y="1463298"/>
            <a:ext cx="1080000" cy="339000"/>
          </a:xfrm>
          <a:prstGeom prst="straightConnector1">
            <a:avLst/>
          </a:prstGeom>
          <a:noFill/>
          <a:ln cap="flat" cmpd="sng" w="9525">
            <a:solidFill>
              <a:schemeClr val="accent1"/>
            </a:solidFill>
            <a:prstDash val="solid"/>
            <a:round/>
            <a:headEnd len="sm" w="sm" type="none"/>
            <a:tailEnd len="med" w="med" type="triangle"/>
          </a:ln>
        </p:spPr>
      </p:cxnSp>
      <p:sp>
        <p:nvSpPr>
          <p:cNvPr id="569" name="Google Shape;569;p37"/>
          <p:cNvSpPr txBox="1"/>
          <p:nvPr/>
        </p:nvSpPr>
        <p:spPr>
          <a:xfrm>
            <a:off x="4932040" y="4464466"/>
            <a:ext cx="144016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Лист</a:t>
            </a:r>
            <a:endParaRPr/>
          </a:p>
        </p:txBody>
      </p:sp>
      <p:cxnSp>
        <p:nvCxnSpPr>
          <p:cNvPr id="570" name="Google Shape;570;p37"/>
          <p:cNvCxnSpPr>
            <a:stCxn id="569" idx="2"/>
          </p:cNvCxnSpPr>
          <p:nvPr/>
        </p:nvCxnSpPr>
        <p:spPr>
          <a:xfrm>
            <a:off x="5652120" y="4803020"/>
            <a:ext cx="1080000" cy="339000"/>
          </a:xfrm>
          <a:prstGeom prst="straightConnector1">
            <a:avLst/>
          </a:prstGeom>
          <a:noFill/>
          <a:ln cap="flat" cmpd="sng" w="9525">
            <a:solidFill>
              <a:schemeClr val="accent1"/>
            </a:solidFill>
            <a:prstDash val="solid"/>
            <a:round/>
            <a:headEnd len="sm" w="sm"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38"/>
          <p:cNvSpPr txBox="1"/>
          <p:nvPr>
            <p:ph type="title"/>
          </p:nvPr>
        </p:nvSpPr>
        <p:spPr>
          <a:xfrm>
            <a:off x="1435100" y="274638"/>
            <a:ext cx="7499350" cy="511156"/>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Бинарное дерево</a:t>
            </a:r>
            <a:endParaRPr/>
          </a:p>
        </p:txBody>
      </p:sp>
      <p:pic>
        <p:nvPicPr>
          <p:cNvPr id="576" name="Google Shape;576;p38"/>
          <p:cNvPicPr preferRelativeResize="0"/>
          <p:nvPr/>
        </p:nvPicPr>
        <p:blipFill rotWithShape="1">
          <a:blip r:embed="rId3">
            <a:alphaModFix/>
          </a:blip>
          <a:srcRect b="0" l="0" r="0" t="0"/>
          <a:stretch/>
        </p:blipFill>
        <p:spPr>
          <a:xfrm>
            <a:off x="1410597" y="785794"/>
            <a:ext cx="7438032" cy="4274731"/>
          </a:xfrm>
          <a:prstGeom prst="rect">
            <a:avLst/>
          </a:prstGeom>
          <a:noFill/>
          <a:ln>
            <a:noFill/>
          </a:ln>
        </p:spPr>
      </p:pic>
      <p:sp>
        <p:nvSpPr>
          <p:cNvPr id="577" name="Google Shape;577;p38"/>
          <p:cNvSpPr txBox="1"/>
          <p:nvPr/>
        </p:nvSpPr>
        <p:spPr>
          <a:xfrm>
            <a:off x="1043608" y="5373216"/>
            <a:ext cx="7992888"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ru-RU" sz="1600">
                <a:solidFill>
                  <a:schemeClr val="dk1"/>
                </a:solidFill>
                <a:latin typeface="Arial"/>
                <a:ea typeface="Arial"/>
                <a:cs typeface="Arial"/>
                <a:sym typeface="Arial"/>
              </a:rPr>
              <a:t>Корень этого дерева имеет значение 13, ниже – находятся две вершины со значениями 5 и 34 . Поддерево являет собой дерево, которое состоит из частей целого дерева. Например левое поддерево вершины 3, это дерево созданное из вершин со значениями 0,1 и 2.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pic>
        <p:nvPicPr>
          <p:cNvPr id="582" name="Google Shape;582;p39"/>
          <p:cNvPicPr preferRelativeResize="0"/>
          <p:nvPr/>
        </p:nvPicPr>
        <p:blipFill rotWithShape="1">
          <a:blip r:embed="rId3">
            <a:alphaModFix/>
          </a:blip>
          <a:srcRect b="0" l="0" r="0" t="0"/>
          <a:stretch/>
        </p:blipFill>
        <p:spPr>
          <a:xfrm>
            <a:off x="3059832" y="528179"/>
            <a:ext cx="5927374" cy="4701021"/>
          </a:xfrm>
          <a:prstGeom prst="rect">
            <a:avLst/>
          </a:prstGeom>
          <a:noFill/>
          <a:ln>
            <a:noFill/>
          </a:ln>
        </p:spPr>
      </p:pic>
      <p:sp>
        <p:nvSpPr>
          <p:cNvPr id="583" name="Google Shape;583;p39"/>
          <p:cNvSpPr txBox="1"/>
          <p:nvPr>
            <p:ph type="title"/>
          </p:nvPr>
        </p:nvSpPr>
        <p:spPr>
          <a:xfrm>
            <a:off x="1435100" y="274638"/>
            <a:ext cx="7499350" cy="511156"/>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Бинарное дерево</a:t>
            </a:r>
            <a:endParaRPr/>
          </a:p>
        </p:txBody>
      </p:sp>
      <p:sp>
        <p:nvSpPr>
          <p:cNvPr id="584" name="Google Shape;584;p39"/>
          <p:cNvSpPr txBox="1"/>
          <p:nvPr/>
        </p:nvSpPr>
        <p:spPr>
          <a:xfrm>
            <a:off x="1043608" y="5229200"/>
            <a:ext cx="7992888"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ru-RU" sz="1600">
                <a:solidFill>
                  <a:schemeClr val="dk1"/>
                </a:solidFill>
                <a:latin typeface="Arial"/>
                <a:ea typeface="Arial"/>
                <a:cs typeface="Arial"/>
                <a:sym typeface="Arial"/>
              </a:rPr>
              <a:t>Если вернуться к основным правилам бинарного дерева поиска, то мы видим, что каждое поддерево отвечает всем трём основным правилам, а именно: левое поддерево состоит из значений, которые меньше или равны значению вершины. Правое поддерево состоит из значений, которые больше или равны вершине. И, наконец вершины обоих поддеревьев , так же являются бинарными деревьями поиска.</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40"/>
          <p:cNvSpPr txBox="1"/>
          <p:nvPr>
            <p:ph type="title"/>
          </p:nvPr>
        </p:nvSpPr>
        <p:spPr>
          <a:xfrm>
            <a:off x="1435100" y="274638"/>
            <a:ext cx="7499350" cy="511156"/>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Бинарное дерево</a:t>
            </a:r>
            <a:endParaRPr/>
          </a:p>
        </p:txBody>
      </p:sp>
      <p:sp>
        <p:nvSpPr>
          <p:cNvPr id="590" name="Google Shape;590;p40"/>
          <p:cNvSpPr txBox="1"/>
          <p:nvPr/>
        </p:nvSpPr>
        <p:spPr>
          <a:xfrm>
            <a:off x="1151112" y="908720"/>
            <a:ext cx="7992888"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ru-RU" sz="1600">
                <a:solidFill>
                  <a:schemeClr val="dk1"/>
                </a:solidFill>
                <a:latin typeface="Arial"/>
                <a:ea typeface="Arial"/>
                <a:cs typeface="Arial"/>
                <a:sym typeface="Arial"/>
              </a:rPr>
              <a:t>Существует много способов построения бинарного дерева поиска целых чисел.</a:t>
            </a:r>
            <a:endParaRPr/>
          </a:p>
          <a:p>
            <a:pPr indent="0" lvl="0" marL="0" marR="0" rtl="0" algn="just">
              <a:spcBef>
                <a:spcPts val="0"/>
              </a:spcBef>
              <a:spcAft>
                <a:spcPts val="0"/>
              </a:spcAft>
              <a:buNone/>
            </a:pPr>
            <a:r>
              <a:rPr lang="ru-RU" sz="1600">
                <a:solidFill>
                  <a:schemeClr val="dk1"/>
                </a:solidFill>
                <a:latin typeface="Arial"/>
                <a:ea typeface="Arial"/>
                <a:cs typeface="Arial"/>
                <a:sym typeface="Arial"/>
              </a:rPr>
              <a:t>С помощью бинарного дерева можно быстро найти максимальный и минимальный элемент массива</a:t>
            </a:r>
            <a:endParaRPr/>
          </a:p>
        </p:txBody>
      </p:sp>
      <p:pic>
        <p:nvPicPr>
          <p:cNvPr id="591" name="Google Shape;591;p40"/>
          <p:cNvPicPr preferRelativeResize="0"/>
          <p:nvPr/>
        </p:nvPicPr>
        <p:blipFill rotWithShape="1">
          <a:blip r:embed="rId3">
            <a:alphaModFix/>
          </a:blip>
          <a:srcRect b="0" l="0" r="0" t="0"/>
          <a:stretch/>
        </p:blipFill>
        <p:spPr>
          <a:xfrm>
            <a:off x="5076056" y="1766654"/>
            <a:ext cx="3873607" cy="2242373"/>
          </a:xfrm>
          <a:prstGeom prst="rect">
            <a:avLst/>
          </a:prstGeom>
          <a:noFill/>
          <a:ln>
            <a:noFill/>
          </a:ln>
        </p:spPr>
      </p:pic>
      <p:sp>
        <p:nvSpPr>
          <p:cNvPr id="592" name="Google Shape;592;p40"/>
          <p:cNvSpPr txBox="1"/>
          <p:nvPr/>
        </p:nvSpPr>
        <p:spPr>
          <a:xfrm>
            <a:off x="1160605" y="1766654"/>
            <a:ext cx="3208908" cy="206210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ru-RU" sz="1600">
                <a:solidFill>
                  <a:schemeClr val="dk1"/>
                </a:solidFill>
                <a:latin typeface="Arial"/>
                <a:ea typeface="Arial"/>
                <a:cs typeface="Arial"/>
                <a:sym typeface="Arial"/>
              </a:rPr>
              <a:t>Минимальный элемент можно найти постоянно двигаясь влево, до тех пор, пока не закончатся вершины.</a:t>
            </a:r>
            <a:endParaRPr/>
          </a:p>
          <a:p>
            <a:pPr indent="0" lvl="0" marL="0" marR="0" rtl="0" algn="just">
              <a:spcBef>
                <a:spcPts val="0"/>
              </a:spcBef>
              <a:spcAft>
                <a:spcPts val="0"/>
              </a:spcAft>
              <a:buNone/>
            </a:pPr>
            <a:r>
              <a:rPr lang="ru-RU" sz="1600">
                <a:solidFill>
                  <a:schemeClr val="dk1"/>
                </a:solidFill>
                <a:latin typeface="Arial"/>
                <a:ea typeface="Arial"/>
                <a:cs typeface="Arial"/>
                <a:sym typeface="Arial"/>
              </a:rPr>
              <a:t>Максимальный элемент можно найти постоянно двигаясь вправо, снова пока не кончатся вершины</a:t>
            </a:r>
            <a:endParaRPr/>
          </a:p>
        </p:txBody>
      </p:sp>
      <p:sp>
        <p:nvSpPr>
          <p:cNvPr id="593" name="Google Shape;593;p40"/>
          <p:cNvSpPr txBox="1"/>
          <p:nvPr/>
        </p:nvSpPr>
        <p:spPr>
          <a:xfrm>
            <a:off x="5940152" y="4660683"/>
            <a:ext cx="3009511" cy="206210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ru-RU" sz="1600">
                <a:solidFill>
                  <a:schemeClr val="dk1"/>
                </a:solidFill>
                <a:latin typeface="Arial"/>
                <a:ea typeface="Arial"/>
                <a:cs typeface="Arial"/>
                <a:sym typeface="Arial"/>
              </a:rPr>
              <a:t>Чтобы найти любой элемент, например, 89. Нужно сравнить его со значением вершины и переходить в лево или вправо в зависимости больше или меньше число от значения вершины</a:t>
            </a:r>
            <a:endParaRPr/>
          </a:p>
        </p:txBody>
      </p:sp>
      <p:pic>
        <p:nvPicPr>
          <p:cNvPr id="594" name="Google Shape;594;p40"/>
          <p:cNvPicPr preferRelativeResize="0"/>
          <p:nvPr/>
        </p:nvPicPr>
        <p:blipFill rotWithShape="1">
          <a:blip r:embed="rId4">
            <a:alphaModFix/>
          </a:blip>
          <a:srcRect b="0" l="0" r="0" t="0"/>
          <a:stretch/>
        </p:blipFill>
        <p:spPr>
          <a:xfrm>
            <a:off x="1131559" y="4141344"/>
            <a:ext cx="4681369" cy="261182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pic>
        <p:nvPicPr>
          <p:cNvPr id="599" name="Google Shape;599;p41"/>
          <p:cNvPicPr preferRelativeResize="0"/>
          <p:nvPr/>
        </p:nvPicPr>
        <p:blipFill rotWithShape="1">
          <a:blip r:embed="rId3">
            <a:alphaModFix/>
          </a:blip>
          <a:srcRect b="0" l="0" r="0" t="0"/>
          <a:stretch/>
        </p:blipFill>
        <p:spPr>
          <a:xfrm>
            <a:off x="1019228" y="3505390"/>
            <a:ext cx="4023553" cy="2279210"/>
          </a:xfrm>
          <a:prstGeom prst="rect">
            <a:avLst/>
          </a:prstGeom>
          <a:noFill/>
          <a:ln>
            <a:noFill/>
          </a:ln>
        </p:spPr>
      </p:pic>
      <p:pic>
        <p:nvPicPr>
          <p:cNvPr id="600" name="Google Shape;600;p41"/>
          <p:cNvPicPr preferRelativeResize="0"/>
          <p:nvPr/>
        </p:nvPicPr>
        <p:blipFill rotWithShape="1">
          <a:blip r:embed="rId4">
            <a:alphaModFix/>
          </a:blip>
          <a:srcRect b="0" l="0" r="0" t="0"/>
          <a:stretch/>
        </p:blipFill>
        <p:spPr>
          <a:xfrm>
            <a:off x="4860033" y="1451365"/>
            <a:ext cx="4074417" cy="2279210"/>
          </a:xfrm>
          <a:prstGeom prst="rect">
            <a:avLst/>
          </a:prstGeom>
          <a:noFill/>
          <a:ln>
            <a:noFill/>
          </a:ln>
        </p:spPr>
      </p:pic>
      <p:sp>
        <p:nvSpPr>
          <p:cNvPr id="601" name="Google Shape;601;p41"/>
          <p:cNvSpPr txBox="1"/>
          <p:nvPr>
            <p:ph type="title"/>
          </p:nvPr>
        </p:nvSpPr>
        <p:spPr>
          <a:xfrm>
            <a:off x="1110358" y="120077"/>
            <a:ext cx="7499350" cy="511156"/>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Бинарное дерево</a:t>
            </a:r>
            <a:endParaRPr/>
          </a:p>
        </p:txBody>
      </p:sp>
      <p:sp>
        <p:nvSpPr>
          <p:cNvPr id="602" name="Google Shape;602;p41"/>
          <p:cNvSpPr txBox="1"/>
          <p:nvPr/>
        </p:nvSpPr>
        <p:spPr>
          <a:xfrm>
            <a:off x="1151112" y="692696"/>
            <a:ext cx="7783338"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ru-RU" sz="1600">
                <a:solidFill>
                  <a:schemeClr val="dk1"/>
                </a:solidFill>
                <a:latin typeface="Arial"/>
                <a:ea typeface="Arial"/>
                <a:cs typeface="Arial"/>
                <a:sym typeface="Arial"/>
              </a:rPr>
              <a:t>Так же с помощью бинарного дерева поиска мы можем вывести все числа дерева, делая обход дерева во </a:t>
            </a:r>
            <a:r>
              <a:rPr b="1" lang="ru-RU" sz="1600">
                <a:solidFill>
                  <a:schemeClr val="dk1"/>
                </a:solidFill>
                <a:latin typeface="Arial"/>
                <a:ea typeface="Arial"/>
                <a:cs typeface="Arial"/>
                <a:sym typeface="Arial"/>
              </a:rPr>
              <a:t>внутреннем порядке (инфиксный обход)</a:t>
            </a:r>
            <a:r>
              <a:rPr lang="ru-RU" sz="1600">
                <a:solidFill>
                  <a:schemeClr val="dk1"/>
                </a:solidFill>
                <a:latin typeface="Arial"/>
                <a:ea typeface="Arial"/>
                <a:cs typeface="Arial"/>
                <a:sym typeface="Arial"/>
              </a:rPr>
              <a:t>. Это означает вывод всех чисел левого поддерева, потом числа из вершин, потом выводятся все числа правого поддерева</a:t>
            </a:r>
            <a:endParaRPr/>
          </a:p>
        </p:txBody>
      </p:sp>
      <p:sp>
        <p:nvSpPr>
          <p:cNvPr id="603" name="Google Shape;603;p41"/>
          <p:cNvSpPr txBox="1"/>
          <p:nvPr/>
        </p:nvSpPr>
        <p:spPr>
          <a:xfrm>
            <a:off x="1151112" y="1892840"/>
            <a:ext cx="4501008" cy="163121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ru-RU" sz="1600">
                <a:solidFill>
                  <a:schemeClr val="dk1"/>
                </a:solidFill>
                <a:latin typeface="Arial"/>
                <a:ea typeface="Arial"/>
                <a:cs typeface="Arial"/>
                <a:sym typeface="Arial"/>
              </a:rPr>
              <a:t>Сначала спускаемся с корня 13 влево до самого маленького значения (5 -&gt; 3 -&gt; 1 -&gt;0)</a:t>
            </a:r>
            <a:endParaRPr sz="1600">
              <a:solidFill>
                <a:schemeClr val="dk1"/>
              </a:solidFill>
              <a:latin typeface="Arial"/>
              <a:ea typeface="Arial"/>
              <a:cs typeface="Arial"/>
              <a:sym typeface="Arial"/>
            </a:endParaRPr>
          </a:p>
          <a:p>
            <a:pPr indent="0" lvl="0" marL="0" marR="0" rtl="0" algn="just">
              <a:spcBef>
                <a:spcPts val="0"/>
              </a:spcBef>
              <a:spcAft>
                <a:spcPts val="0"/>
              </a:spcAft>
              <a:buNone/>
            </a:pPr>
            <a:r>
              <a:rPr lang="ru-RU" sz="1600">
                <a:solidFill>
                  <a:schemeClr val="dk1"/>
                </a:solidFill>
                <a:latin typeface="Arial"/>
                <a:ea typeface="Arial"/>
                <a:cs typeface="Arial"/>
                <a:sym typeface="Arial"/>
              </a:rPr>
              <a:t>От 0 начинаем подниматься:</a:t>
            </a:r>
            <a:endParaRPr/>
          </a:p>
          <a:p>
            <a:pPr indent="0" lvl="0" marL="0" marR="0" rtl="0" algn="just">
              <a:spcBef>
                <a:spcPts val="0"/>
              </a:spcBef>
              <a:spcAft>
                <a:spcPts val="0"/>
              </a:spcAft>
              <a:buNone/>
            </a:pPr>
            <a:r>
              <a:t/>
            </a:r>
            <a:endParaRPr sz="1600">
              <a:solidFill>
                <a:schemeClr val="dk1"/>
              </a:solidFill>
              <a:latin typeface="Arial"/>
              <a:ea typeface="Arial"/>
              <a:cs typeface="Arial"/>
              <a:sym typeface="Arial"/>
            </a:endParaRPr>
          </a:p>
          <a:p>
            <a:pPr indent="0" lvl="0" marL="0" marR="0" rtl="0" algn="just">
              <a:spcBef>
                <a:spcPts val="0"/>
              </a:spcBef>
              <a:spcAft>
                <a:spcPts val="0"/>
              </a:spcAft>
              <a:buNone/>
            </a:pPr>
            <a:r>
              <a:rPr b="1" lang="ru-RU" sz="2000">
                <a:solidFill>
                  <a:schemeClr val="dk1"/>
                </a:solidFill>
                <a:latin typeface="Arial"/>
                <a:ea typeface="Arial"/>
                <a:cs typeface="Arial"/>
                <a:sym typeface="Arial"/>
              </a:rPr>
              <a:t>0 1 2 3 5 8 …</a:t>
            </a:r>
            <a:endParaRPr/>
          </a:p>
          <a:p>
            <a:pPr indent="0" lvl="0" marL="0" marR="0" rtl="0" algn="just">
              <a:spcBef>
                <a:spcPts val="0"/>
              </a:spcBef>
              <a:spcAft>
                <a:spcPts val="0"/>
              </a:spcAft>
              <a:buNone/>
            </a:pPr>
            <a:r>
              <a:t/>
            </a:r>
            <a:endParaRPr sz="1600">
              <a:solidFill>
                <a:schemeClr val="dk1"/>
              </a:solidFill>
              <a:latin typeface="Arial"/>
              <a:ea typeface="Arial"/>
              <a:cs typeface="Arial"/>
              <a:sym typeface="Arial"/>
            </a:endParaRPr>
          </a:p>
        </p:txBody>
      </p:sp>
      <p:sp>
        <p:nvSpPr>
          <p:cNvPr id="604" name="Google Shape;604;p41"/>
          <p:cNvSpPr txBox="1"/>
          <p:nvPr/>
        </p:nvSpPr>
        <p:spPr>
          <a:xfrm>
            <a:off x="5060063" y="3811012"/>
            <a:ext cx="3995935" cy="304698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ru-RU" sz="1600">
                <a:solidFill>
                  <a:schemeClr val="dk1"/>
                </a:solidFill>
                <a:latin typeface="Arial"/>
                <a:ea typeface="Arial"/>
                <a:cs typeface="Arial"/>
                <a:sym typeface="Arial"/>
              </a:rPr>
              <a:t>Теперь выводим значение корня 13, потом значения правого поддерева, но перед выводом вершины 34 сначала выводим его левое поддерево 21, потом 34, потом 55. Оно не имеет левого поддерева, по этому сразу переходим к его правому поддереву 144, но перед его выводом снова выводим его левое поддерево 89, потом 144 и 233</a:t>
            </a:r>
            <a:endParaRPr/>
          </a:p>
          <a:p>
            <a:pPr indent="0" lvl="0" marL="0" marR="0" rtl="0" algn="just">
              <a:spcBef>
                <a:spcPts val="0"/>
              </a:spcBef>
              <a:spcAft>
                <a:spcPts val="0"/>
              </a:spcAft>
              <a:buNone/>
            </a:pPr>
            <a:r>
              <a:t/>
            </a:r>
            <a:endParaRPr sz="1600">
              <a:solidFill>
                <a:schemeClr val="dk1"/>
              </a:solidFill>
              <a:latin typeface="Arial"/>
              <a:ea typeface="Arial"/>
              <a:cs typeface="Arial"/>
              <a:sym typeface="Arial"/>
            </a:endParaRPr>
          </a:p>
          <a:p>
            <a:pPr indent="0" lvl="0" marL="0" marR="0" rtl="0" algn="just">
              <a:spcBef>
                <a:spcPts val="0"/>
              </a:spcBef>
              <a:spcAft>
                <a:spcPts val="0"/>
              </a:spcAft>
              <a:buNone/>
            </a:pPr>
            <a:r>
              <a:t/>
            </a:r>
            <a:endParaRPr sz="1600">
              <a:solidFill>
                <a:schemeClr val="dk1"/>
              </a:solidFill>
              <a:latin typeface="Arial"/>
              <a:ea typeface="Arial"/>
              <a:cs typeface="Arial"/>
              <a:sym typeface="Arial"/>
            </a:endParaRPr>
          </a:p>
        </p:txBody>
      </p:sp>
      <p:sp>
        <p:nvSpPr>
          <p:cNvPr id="605" name="Google Shape;605;p41"/>
          <p:cNvSpPr txBox="1"/>
          <p:nvPr/>
        </p:nvSpPr>
        <p:spPr>
          <a:xfrm>
            <a:off x="1873015" y="6366217"/>
            <a:ext cx="6623520"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ru-RU" sz="2400">
                <a:solidFill>
                  <a:schemeClr val="dk1"/>
                </a:solidFill>
                <a:latin typeface="Arial"/>
                <a:ea typeface="Arial"/>
                <a:cs typeface="Arial"/>
                <a:sym typeface="Arial"/>
              </a:rPr>
              <a:t>0  1  2  3  5  8  13  21  34  55  89  144  233</a:t>
            </a:r>
            <a:endParaRPr/>
          </a:p>
        </p:txBody>
      </p:sp>
      <p:sp>
        <p:nvSpPr>
          <p:cNvPr id="606" name="Google Shape;606;p41"/>
          <p:cNvSpPr/>
          <p:nvPr/>
        </p:nvSpPr>
        <p:spPr>
          <a:xfrm>
            <a:off x="886120" y="4666268"/>
            <a:ext cx="744717" cy="1338606"/>
          </a:xfrm>
          <a:custGeom>
            <a:rect b="b" l="l" r="r" t="t"/>
            <a:pathLst>
              <a:path extrusionOk="0" h="1338606" w="744717">
                <a:moveTo>
                  <a:pt x="499620" y="0"/>
                </a:moveTo>
                <a:cubicBezTo>
                  <a:pt x="455814" y="62580"/>
                  <a:pt x="305928" y="271833"/>
                  <a:pt x="263950" y="348792"/>
                </a:cubicBezTo>
                <a:cubicBezTo>
                  <a:pt x="74707" y="695738"/>
                  <a:pt x="139698" y="550845"/>
                  <a:pt x="47134" y="772998"/>
                </a:cubicBezTo>
                <a:cubicBezTo>
                  <a:pt x="40849" y="810705"/>
                  <a:pt x="35433" y="848568"/>
                  <a:pt x="28280" y="886120"/>
                </a:cubicBezTo>
                <a:cubicBezTo>
                  <a:pt x="-17701" y="1127517"/>
                  <a:pt x="29350" y="851404"/>
                  <a:pt x="0" y="1027522"/>
                </a:cubicBezTo>
                <a:cubicBezTo>
                  <a:pt x="9427" y="1096652"/>
                  <a:pt x="8459" y="1168016"/>
                  <a:pt x="28280" y="1234911"/>
                </a:cubicBezTo>
                <a:cubicBezTo>
                  <a:pt x="34592" y="1256215"/>
                  <a:pt x="58899" y="1267181"/>
                  <a:pt x="75414" y="1282045"/>
                </a:cubicBezTo>
                <a:cubicBezTo>
                  <a:pt x="90369" y="1295505"/>
                  <a:pt x="104552" y="1310755"/>
                  <a:pt x="122548" y="1319753"/>
                </a:cubicBezTo>
                <a:cubicBezTo>
                  <a:pt x="136879" y="1326918"/>
                  <a:pt x="154138" y="1325293"/>
                  <a:pt x="169682" y="1329179"/>
                </a:cubicBezTo>
                <a:cubicBezTo>
                  <a:pt x="179322" y="1331589"/>
                  <a:pt x="188535" y="1335464"/>
                  <a:pt x="197962" y="1338606"/>
                </a:cubicBezTo>
                <a:cubicBezTo>
                  <a:pt x="273377" y="1326037"/>
                  <a:pt x="349886" y="1318838"/>
                  <a:pt x="424206" y="1300899"/>
                </a:cubicBezTo>
                <a:cubicBezTo>
                  <a:pt x="485114" y="1286197"/>
                  <a:pt x="458667" y="1275864"/>
                  <a:pt x="490193" y="1244338"/>
                </a:cubicBezTo>
                <a:cubicBezTo>
                  <a:pt x="501303" y="1233228"/>
                  <a:pt x="515972" y="1226283"/>
                  <a:pt x="527901" y="1216058"/>
                </a:cubicBezTo>
                <a:cubicBezTo>
                  <a:pt x="538023" y="1207382"/>
                  <a:pt x="546754" y="1197204"/>
                  <a:pt x="556181" y="1187777"/>
                </a:cubicBezTo>
                <a:cubicBezTo>
                  <a:pt x="569726" y="1147144"/>
                  <a:pt x="573828" y="1137249"/>
                  <a:pt x="584461" y="1084083"/>
                </a:cubicBezTo>
                <a:cubicBezTo>
                  <a:pt x="595837" y="1027204"/>
                  <a:pt x="588821" y="1052149"/>
                  <a:pt x="603315" y="1008668"/>
                </a:cubicBezTo>
                <a:cubicBezTo>
                  <a:pt x="609600" y="964676"/>
                  <a:pt x="614446" y="920455"/>
                  <a:pt x="622169" y="876693"/>
                </a:cubicBezTo>
                <a:cubicBezTo>
                  <a:pt x="623896" y="866907"/>
                  <a:pt x="627681" y="857545"/>
                  <a:pt x="631595" y="848412"/>
                </a:cubicBezTo>
                <a:cubicBezTo>
                  <a:pt x="645388" y="816228"/>
                  <a:pt x="655532" y="800061"/>
                  <a:pt x="678729" y="772998"/>
                </a:cubicBezTo>
                <a:cubicBezTo>
                  <a:pt x="687405" y="762876"/>
                  <a:pt x="697583" y="754145"/>
                  <a:pt x="707010" y="744718"/>
                </a:cubicBezTo>
                <a:cubicBezTo>
                  <a:pt x="742316" y="780024"/>
                  <a:pt x="731074" y="760351"/>
                  <a:pt x="744717" y="801278"/>
                </a:cubicBezTo>
              </a:path>
            </a:pathLst>
          </a:cu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607" name="Google Shape;607;p41"/>
          <p:cNvSpPr/>
          <p:nvPr/>
        </p:nvSpPr>
        <p:spPr>
          <a:xfrm>
            <a:off x="1640264" y="4920792"/>
            <a:ext cx="631596" cy="1121789"/>
          </a:xfrm>
          <a:custGeom>
            <a:rect b="b" l="l" r="r" t="t"/>
            <a:pathLst>
              <a:path extrusionOk="0" h="1121789" w="631596">
                <a:moveTo>
                  <a:pt x="0" y="537328"/>
                </a:moveTo>
                <a:cubicBezTo>
                  <a:pt x="18854" y="549897"/>
                  <a:pt x="43663" y="556405"/>
                  <a:pt x="56561" y="575035"/>
                </a:cubicBezTo>
                <a:cubicBezTo>
                  <a:pt x="73529" y="599545"/>
                  <a:pt x="84841" y="659876"/>
                  <a:pt x="84841" y="659876"/>
                </a:cubicBezTo>
                <a:cubicBezTo>
                  <a:pt x="87983" y="681872"/>
                  <a:pt x="87883" y="704582"/>
                  <a:pt x="94268" y="725864"/>
                </a:cubicBezTo>
                <a:cubicBezTo>
                  <a:pt x="97524" y="736716"/>
                  <a:pt x="111956" y="742875"/>
                  <a:pt x="113122" y="754144"/>
                </a:cubicBezTo>
                <a:cubicBezTo>
                  <a:pt x="121535" y="835469"/>
                  <a:pt x="111377" y="918248"/>
                  <a:pt x="122548" y="999241"/>
                </a:cubicBezTo>
                <a:cubicBezTo>
                  <a:pt x="124925" y="1016472"/>
                  <a:pt x="192806" y="1053653"/>
                  <a:pt x="197963" y="1055802"/>
                </a:cubicBezTo>
                <a:cubicBezTo>
                  <a:pt x="219079" y="1064600"/>
                  <a:pt x="242248" y="1067421"/>
                  <a:pt x="263950" y="1074655"/>
                </a:cubicBezTo>
                <a:cubicBezTo>
                  <a:pt x="289420" y="1083145"/>
                  <a:pt x="313424" y="1096018"/>
                  <a:pt x="339365" y="1102936"/>
                </a:cubicBezTo>
                <a:cubicBezTo>
                  <a:pt x="360834" y="1108661"/>
                  <a:pt x="383391" y="1108985"/>
                  <a:pt x="405352" y="1112363"/>
                </a:cubicBezTo>
                <a:cubicBezTo>
                  <a:pt x="424243" y="1115269"/>
                  <a:pt x="443059" y="1118647"/>
                  <a:pt x="461913" y="1121789"/>
                </a:cubicBezTo>
                <a:cubicBezTo>
                  <a:pt x="499620" y="1109220"/>
                  <a:pt x="539017" y="1100890"/>
                  <a:pt x="575035" y="1084082"/>
                </a:cubicBezTo>
                <a:cubicBezTo>
                  <a:pt x="622226" y="1062060"/>
                  <a:pt x="610088" y="1001348"/>
                  <a:pt x="612742" y="961534"/>
                </a:cubicBezTo>
                <a:cubicBezTo>
                  <a:pt x="628891" y="719304"/>
                  <a:pt x="610072" y="845577"/>
                  <a:pt x="631596" y="716437"/>
                </a:cubicBezTo>
                <a:cubicBezTo>
                  <a:pt x="628454" y="641023"/>
                  <a:pt x="627362" y="565495"/>
                  <a:pt x="622169" y="490194"/>
                </a:cubicBezTo>
                <a:cubicBezTo>
                  <a:pt x="617868" y="427827"/>
                  <a:pt x="580084" y="364727"/>
                  <a:pt x="527901" y="329938"/>
                </a:cubicBezTo>
                <a:cubicBezTo>
                  <a:pt x="499621" y="311084"/>
                  <a:pt x="471005" y="292724"/>
                  <a:pt x="443060" y="273377"/>
                </a:cubicBezTo>
                <a:cubicBezTo>
                  <a:pt x="430142" y="264434"/>
                  <a:pt x="418923" y="253014"/>
                  <a:pt x="405352" y="245097"/>
                </a:cubicBezTo>
                <a:cubicBezTo>
                  <a:pt x="381075" y="230936"/>
                  <a:pt x="329938" y="207389"/>
                  <a:pt x="329938" y="207389"/>
                </a:cubicBezTo>
                <a:cubicBezTo>
                  <a:pt x="323653" y="197962"/>
                  <a:pt x="311838" y="190413"/>
                  <a:pt x="311084" y="179109"/>
                </a:cubicBezTo>
                <a:cubicBezTo>
                  <a:pt x="308567" y="141355"/>
                  <a:pt x="306797" y="101252"/>
                  <a:pt x="320511" y="65987"/>
                </a:cubicBezTo>
                <a:cubicBezTo>
                  <a:pt x="339451" y="17284"/>
                  <a:pt x="368416" y="12312"/>
                  <a:pt x="405352" y="0"/>
                </a:cubicBezTo>
              </a:path>
            </a:pathLst>
          </a:cu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608" name="Google Shape;608;p41"/>
          <p:cNvSpPr/>
          <p:nvPr/>
        </p:nvSpPr>
        <p:spPr>
          <a:xfrm>
            <a:off x="2055043" y="3978111"/>
            <a:ext cx="1178354" cy="961546"/>
          </a:xfrm>
          <a:custGeom>
            <a:rect b="b" l="l" r="r" t="t"/>
            <a:pathLst>
              <a:path extrusionOk="0" h="961546" w="1178354">
                <a:moveTo>
                  <a:pt x="0" y="942681"/>
                </a:moveTo>
                <a:cubicBezTo>
                  <a:pt x="49674" y="893007"/>
                  <a:pt x="49272" y="896254"/>
                  <a:pt x="94268" y="838986"/>
                </a:cubicBezTo>
                <a:cubicBezTo>
                  <a:pt x="113682" y="814278"/>
                  <a:pt x="150829" y="763571"/>
                  <a:pt x="150829" y="763571"/>
                </a:cubicBezTo>
                <a:cubicBezTo>
                  <a:pt x="169572" y="688600"/>
                  <a:pt x="145806" y="762934"/>
                  <a:pt x="188536" y="688157"/>
                </a:cubicBezTo>
                <a:cubicBezTo>
                  <a:pt x="193466" y="679530"/>
                  <a:pt x="193519" y="668765"/>
                  <a:pt x="197963" y="659877"/>
                </a:cubicBezTo>
                <a:cubicBezTo>
                  <a:pt x="203030" y="649743"/>
                  <a:pt x="210532" y="641023"/>
                  <a:pt x="216817" y="631596"/>
                </a:cubicBezTo>
                <a:cubicBezTo>
                  <a:pt x="223101" y="581320"/>
                  <a:pt x="207565" y="522925"/>
                  <a:pt x="235670" y="480767"/>
                </a:cubicBezTo>
                <a:cubicBezTo>
                  <a:pt x="274689" y="422238"/>
                  <a:pt x="340021" y="526364"/>
                  <a:pt x="348792" y="537328"/>
                </a:cubicBezTo>
                <a:cubicBezTo>
                  <a:pt x="368612" y="636424"/>
                  <a:pt x="349001" y="529670"/>
                  <a:pt x="367646" y="688157"/>
                </a:cubicBezTo>
                <a:cubicBezTo>
                  <a:pt x="369879" y="707140"/>
                  <a:pt x="370540" y="726755"/>
                  <a:pt x="377072" y="744718"/>
                </a:cubicBezTo>
                <a:cubicBezTo>
                  <a:pt x="398674" y="804124"/>
                  <a:pt x="402247" y="778285"/>
                  <a:pt x="433633" y="820132"/>
                </a:cubicBezTo>
                <a:cubicBezTo>
                  <a:pt x="444627" y="834790"/>
                  <a:pt x="449741" y="853572"/>
                  <a:pt x="461914" y="867266"/>
                </a:cubicBezTo>
                <a:cubicBezTo>
                  <a:pt x="477798" y="885135"/>
                  <a:pt x="520541" y="915963"/>
                  <a:pt x="546755" y="923827"/>
                </a:cubicBezTo>
                <a:cubicBezTo>
                  <a:pt x="565063" y="929319"/>
                  <a:pt x="584462" y="930112"/>
                  <a:pt x="603316" y="933254"/>
                </a:cubicBezTo>
                <a:cubicBezTo>
                  <a:pt x="619027" y="939539"/>
                  <a:pt x="634125" y="947656"/>
                  <a:pt x="650450" y="952108"/>
                </a:cubicBezTo>
                <a:cubicBezTo>
                  <a:pt x="729404" y="973641"/>
                  <a:pt x="740070" y="954450"/>
                  <a:pt x="838986" y="933254"/>
                </a:cubicBezTo>
                <a:cubicBezTo>
                  <a:pt x="851555" y="923827"/>
                  <a:pt x="866468" y="916903"/>
                  <a:pt x="876693" y="904974"/>
                </a:cubicBezTo>
                <a:cubicBezTo>
                  <a:pt x="885839" y="894304"/>
                  <a:pt x="888099" y="879183"/>
                  <a:pt x="895547" y="867266"/>
                </a:cubicBezTo>
                <a:cubicBezTo>
                  <a:pt x="903874" y="853943"/>
                  <a:pt x="914400" y="842128"/>
                  <a:pt x="923827" y="829559"/>
                </a:cubicBezTo>
                <a:cubicBezTo>
                  <a:pt x="948163" y="732217"/>
                  <a:pt x="942681" y="764734"/>
                  <a:pt x="942681" y="584462"/>
                </a:cubicBezTo>
                <a:cubicBezTo>
                  <a:pt x="942681" y="546624"/>
                  <a:pt x="940675" y="508444"/>
                  <a:pt x="933254" y="471341"/>
                </a:cubicBezTo>
                <a:cubicBezTo>
                  <a:pt x="931032" y="460231"/>
                  <a:pt x="919467" y="453194"/>
                  <a:pt x="914400" y="443060"/>
                </a:cubicBezTo>
                <a:cubicBezTo>
                  <a:pt x="906833" y="427925"/>
                  <a:pt x="903115" y="411061"/>
                  <a:pt x="895547" y="395926"/>
                </a:cubicBezTo>
                <a:cubicBezTo>
                  <a:pt x="875692" y="356216"/>
                  <a:pt x="825996" y="288668"/>
                  <a:pt x="801279" y="263951"/>
                </a:cubicBezTo>
                <a:cubicBezTo>
                  <a:pt x="791852" y="254524"/>
                  <a:pt x="783031" y="244449"/>
                  <a:pt x="772998" y="235670"/>
                </a:cubicBezTo>
                <a:cubicBezTo>
                  <a:pt x="757856" y="222421"/>
                  <a:pt x="740091" y="212190"/>
                  <a:pt x="725864" y="197963"/>
                </a:cubicBezTo>
                <a:cubicBezTo>
                  <a:pt x="714755" y="186854"/>
                  <a:pt x="707011" y="172825"/>
                  <a:pt x="697584" y="160256"/>
                </a:cubicBezTo>
                <a:cubicBezTo>
                  <a:pt x="711380" y="128064"/>
                  <a:pt x="719936" y="85536"/>
                  <a:pt x="754145" y="65988"/>
                </a:cubicBezTo>
                <a:cubicBezTo>
                  <a:pt x="765394" y="59560"/>
                  <a:pt x="779561" y="60658"/>
                  <a:pt x="791852" y="56561"/>
                </a:cubicBezTo>
                <a:cubicBezTo>
                  <a:pt x="807905" y="51210"/>
                  <a:pt x="822716" y="42357"/>
                  <a:pt x="838986" y="37708"/>
                </a:cubicBezTo>
                <a:cubicBezTo>
                  <a:pt x="866842" y="29749"/>
                  <a:pt x="895722" y="25880"/>
                  <a:pt x="923827" y="18854"/>
                </a:cubicBezTo>
                <a:cubicBezTo>
                  <a:pt x="933467" y="16444"/>
                  <a:pt x="942553" y="12157"/>
                  <a:pt x="952108" y="9427"/>
                </a:cubicBezTo>
                <a:cubicBezTo>
                  <a:pt x="964565" y="5868"/>
                  <a:pt x="977246" y="3142"/>
                  <a:pt x="989815" y="0"/>
                </a:cubicBezTo>
                <a:cubicBezTo>
                  <a:pt x="1181459" y="28747"/>
                  <a:pt x="1178351" y="-35267"/>
                  <a:pt x="1178351" y="37708"/>
                </a:cubicBezTo>
              </a:path>
            </a:pathLst>
          </a:cu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609" name="Google Shape;609;p41"/>
          <p:cNvSpPr/>
          <p:nvPr/>
        </p:nvSpPr>
        <p:spPr>
          <a:xfrm>
            <a:off x="3054231" y="4025245"/>
            <a:ext cx="989868" cy="914880"/>
          </a:xfrm>
          <a:custGeom>
            <a:rect b="b" l="l" r="r" t="t"/>
            <a:pathLst>
              <a:path extrusionOk="0" h="914880" w="989868">
                <a:moveTo>
                  <a:pt x="188590" y="0"/>
                </a:moveTo>
                <a:cubicBezTo>
                  <a:pt x="210586" y="12569"/>
                  <a:pt x="231918" y="26378"/>
                  <a:pt x="254577" y="37708"/>
                </a:cubicBezTo>
                <a:cubicBezTo>
                  <a:pt x="269712" y="45276"/>
                  <a:pt x="288174" y="46408"/>
                  <a:pt x="301711" y="56561"/>
                </a:cubicBezTo>
                <a:cubicBezTo>
                  <a:pt x="314280" y="65988"/>
                  <a:pt x="320565" y="81699"/>
                  <a:pt x="329992" y="94268"/>
                </a:cubicBezTo>
                <a:cubicBezTo>
                  <a:pt x="333134" y="103695"/>
                  <a:pt x="340823" y="112712"/>
                  <a:pt x="339418" y="122549"/>
                </a:cubicBezTo>
                <a:cubicBezTo>
                  <a:pt x="334351" y="158016"/>
                  <a:pt x="327160" y="194199"/>
                  <a:pt x="311138" y="226244"/>
                </a:cubicBezTo>
                <a:cubicBezTo>
                  <a:pt x="304112" y="240297"/>
                  <a:pt x="286754" y="246197"/>
                  <a:pt x="273431" y="254524"/>
                </a:cubicBezTo>
                <a:cubicBezTo>
                  <a:pt x="246946" y="271077"/>
                  <a:pt x="193080" y="289986"/>
                  <a:pt x="169736" y="301658"/>
                </a:cubicBezTo>
                <a:cubicBezTo>
                  <a:pt x="80689" y="346181"/>
                  <a:pt x="158093" y="318109"/>
                  <a:pt x="94322" y="339365"/>
                </a:cubicBezTo>
                <a:cubicBezTo>
                  <a:pt x="84895" y="351934"/>
                  <a:pt x="74125" y="363600"/>
                  <a:pt x="66041" y="377073"/>
                </a:cubicBezTo>
                <a:cubicBezTo>
                  <a:pt x="44091" y="413657"/>
                  <a:pt x="30079" y="449229"/>
                  <a:pt x="18907" y="490194"/>
                </a:cubicBezTo>
                <a:cubicBezTo>
                  <a:pt x="14691" y="505652"/>
                  <a:pt x="12622" y="521617"/>
                  <a:pt x="9480" y="537328"/>
                </a:cubicBezTo>
                <a:cubicBezTo>
                  <a:pt x="63" y="669183"/>
                  <a:pt x="-12465" y="672079"/>
                  <a:pt x="28334" y="801279"/>
                </a:cubicBezTo>
                <a:cubicBezTo>
                  <a:pt x="31803" y="812265"/>
                  <a:pt x="66701" y="870077"/>
                  <a:pt x="84895" y="876693"/>
                </a:cubicBezTo>
                <a:cubicBezTo>
                  <a:pt x="108703" y="885351"/>
                  <a:pt x="135171" y="882978"/>
                  <a:pt x="160309" y="886120"/>
                </a:cubicBezTo>
                <a:lnTo>
                  <a:pt x="395979" y="876693"/>
                </a:lnTo>
                <a:cubicBezTo>
                  <a:pt x="496202" y="857901"/>
                  <a:pt x="443806" y="842661"/>
                  <a:pt x="471394" y="801279"/>
                </a:cubicBezTo>
                <a:cubicBezTo>
                  <a:pt x="478789" y="790186"/>
                  <a:pt x="491925" y="783846"/>
                  <a:pt x="499674" y="772998"/>
                </a:cubicBezTo>
                <a:cubicBezTo>
                  <a:pt x="507842" y="761563"/>
                  <a:pt x="511080" y="747208"/>
                  <a:pt x="518528" y="735291"/>
                </a:cubicBezTo>
                <a:cubicBezTo>
                  <a:pt x="526855" y="721968"/>
                  <a:pt x="537381" y="710153"/>
                  <a:pt x="546808" y="697584"/>
                </a:cubicBezTo>
                <a:cubicBezTo>
                  <a:pt x="553093" y="619027"/>
                  <a:pt x="551312" y="539404"/>
                  <a:pt x="565662" y="461914"/>
                </a:cubicBezTo>
                <a:cubicBezTo>
                  <a:pt x="567725" y="450774"/>
                  <a:pt x="583529" y="447523"/>
                  <a:pt x="593942" y="443060"/>
                </a:cubicBezTo>
                <a:cubicBezTo>
                  <a:pt x="605850" y="437956"/>
                  <a:pt x="619620" y="438445"/>
                  <a:pt x="631649" y="433633"/>
                </a:cubicBezTo>
                <a:cubicBezTo>
                  <a:pt x="745230" y="388201"/>
                  <a:pt x="639836" y="417447"/>
                  <a:pt x="725917" y="395926"/>
                </a:cubicBezTo>
                <a:cubicBezTo>
                  <a:pt x="823106" y="405645"/>
                  <a:pt x="810984" y="377600"/>
                  <a:pt x="839039" y="443060"/>
                </a:cubicBezTo>
                <a:cubicBezTo>
                  <a:pt x="842953" y="452193"/>
                  <a:pt x="845324" y="461914"/>
                  <a:pt x="848466" y="471341"/>
                </a:cubicBezTo>
                <a:cubicBezTo>
                  <a:pt x="845324" y="505906"/>
                  <a:pt x="843947" y="540677"/>
                  <a:pt x="839039" y="575035"/>
                </a:cubicBezTo>
                <a:cubicBezTo>
                  <a:pt x="837634" y="584872"/>
                  <a:pt x="829311" y="593384"/>
                  <a:pt x="829612" y="603316"/>
                </a:cubicBezTo>
                <a:cubicBezTo>
                  <a:pt x="832474" y="697750"/>
                  <a:pt x="831055" y="793261"/>
                  <a:pt x="848466" y="886120"/>
                </a:cubicBezTo>
                <a:cubicBezTo>
                  <a:pt x="851056" y="899932"/>
                  <a:pt x="872841" y="900530"/>
                  <a:pt x="886173" y="904974"/>
                </a:cubicBezTo>
                <a:cubicBezTo>
                  <a:pt x="925543" y="918097"/>
                  <a:pt x="948175" y="914400"/>
                  <a:pt x="989868" y="914400"/>
                </a:cubicBezTo>
              </a:path>
            </a:pathLst>
          </a:cu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610" name="Google Shape;610;p41"/>
          <p:cNvSpPr/>
          <p:nvPr/>
        </p:nvSpPr>
        <p:spPr>
          <a:xfrm>
            <a:off x="3874416" y="4958499"/>
            <a:ext cx="970961" cy="961534"/>
          </a:xfrm>
          <a:custGeom>
            <a:rect b="b" l="l" r="r" t="t"/>
            <a:pathLst>
              <a:path extrusionOk="0" h="961534" w="970961">
                <a:moveTo>
                  <a:pt x="150829" y="0"/>
                </a:moveTo>
                <a:cubicBezTo>
                  <a:pt x="147687" y="37707"/>
                  <a:pt x="146096" y="75576"/>
                  <a:pt x="141403" y="113122"/>
                </a:cubicBezTo>
                <a:cubicBezTo>
                  <a:pt x="139796" y="125978"/>
                  <a:pt x="136525" y="138698"/>
                  <a:pt x="131976" y="150829"/>
                </a:cubicBezTo>
                <a:cubicBezTo>
                  <a:pt x="122961" y="174868"/>
                  <a:pt x="96839" y="215674"/>
                  <a:pt x="84842" y="235670"/>
                </a:cubicBezTo>
                <a:cubicBezTo>
                  <a:pt x="60932" y="355219"/>
                  <a:pt x="92973" y="226122"/>
                  <a:pt x="56561" y="311085"/>
                </a:cubicBezTo>
                <a:cubicBezTo>
                  <a:pt x="51458" y="322993"/>
                  <a:pt x="50048" y="336168"/>
                  <a:pt x="47135" y="348792"/>
                </a:cubicBezTo>
                <a:cubicBezTo>
                  <a:pt x="40621" y="377020"/>
                  <a:pt x="34190" y="405272"/>
                  <a:pt x="28281" y="433633"/>
                </a:cubicBezTo>
                <a:cubicBezTo>
                  <a:pt x="18477" y="480690"/>
                  <a:pt x="0" y="575035"/>
                  <a:pt x="0" y="575035"/>
                </a:cubicBezTo>
                <a:cubicBezTo>
                  <a:pt x="3142" y="637880"/>
                  <a:pt x="4409" y="700848"/>
                  <a:pt x="9427" y="763571"/>
                </a:cubicBezTo>
                <a:cubicBezTo>
                  <a:pt x="10705" y="779542"/>
                  <a:pt x="11073" y="796699"/>
                  <a:pt x="18854" y="810705"/>
                </a:cubicBezTo>
                <a:cubicBezTo>
                  <a:pt x="27486" y="826243"/>
                  <a:pt x="42584" y="837430"/>
                  <a:pt x="56561" y="848412"/>
                </a:cubicBezTo>
                <a:cubicBezTo>
                  <a:pt x="86721" y="872109"/>
                  <a:pt x="116522" y="897247"/>
                  <a:pt x="150829" y="914400"/>
                </a:cubicBezTo>
                <a:lnTo>
                  <a:pt x="245097" y="961534"/>
                </a:lnTo>
                <a:cubicBezTo>
                  <a:pt x="307942" y="955249"/>
                  <a:pt x="372607" y="958954"/>
                  <a:pt x="433633" y="942680"/>
                </a:cubicBezTo>
                <a:cubicBezTo>
                  <a:pt x="469041" y="933238"/>
                  <a:pt x="527902" y="886120"/>
                  <a:pt x="527902" y="886120"/>
                </a:cubicBezTo>
                <a:cubicBezTo>
                  <a:pt x="534186" y="876693"/>
                  <a:pt x="538744" y="865850"/>
                  <a:pt x="546755" y="857839"/>
                </a:cubicBezTo>
                <a:cubicBezTo>
                  <a:pt x="554766" y="849828"/>
                  <a:pt x="569969" y="849120"/>
                  <a:pt x="575036" y="838986"/>
                </a:cubicBezTo>
                <a:cubicBezTo>
                  <a:pt x="583584" y="821890"/>
                  <a:pt x="580714" y="801168"/>
                  <a:pt x="584462" y="782425"/>
                </a:cubicBezTo>
                <a:cubicBezTo>
                  <a:pt x="587003" y="769720"/>
                  <a:pt x="590747" y="757286"/>
                  <a:pt x="593889" y="744717"/>
                </a:cubicBezTo>
                <a:cubicBezTo>
                  <a:pt x="590245" y="686418"/>
                  <a:pt x="569942" y="533916"/>
                  <a:pt x="603316" y="471340"/>
                </a:cubicBezTo>
                <a:cubicBezTo>
                  <a:pt x="612668" y="453805"/>
                  <a:pt x="659877" y="452487"/>
                  <a:pt x="659877" y="452487"/>
                </a:cubicBezTo>
                <a:cubicBezTo>
                  <a:pt x="678731" y="461914"/>
                  <a:pt x="712304" y="460097"/>
                  <a:pt x="716438" y="480767"/>
                </a:cubicBezTo>
                <a:cubicBezTo>
                  <a:pt x="726986" y="533510"/>
                  <a:pt x="703524" y="587565"/>
                  <a:pt x="697584" y="641023"/>
                </a:cubicBezTo>
                <a:cubicBezTo>
                  <a:pt x="694097" y="672409"/>
                  <a:pt x="691299" y="703868"/>
                  <a:pt x="688157" y="735291"/>
                </a:cubicBezTo>
                <a:cubicBezTo>
                  <a:pt x="691299" y="772998"/>
                  <a:pt x="687189" y="812030"/>
                  <a:pt x="697584" y="848412"/>
                </a:cubicBezTo>
                <a:cubicBezTo>
                  <a:pt x="700696" y="859306"/>
                  <a:pt x="714561" y="866486"/>
                  <a:pt x="725864" y="867266"/>
                </a:cubicBezTo>
                <a:cubicBezTo>
                  <a:pt x="807369" y="872887"/>
                  <a:pt x="889262" y="867266"/>
                  <a:pt x="970961" y="867266"/>
                </a:cubicBezTo>
              </a:path>
            </a:pathLst>
          </a:cu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5"/>
          <p:cNvSpPr txBox="1"/>
          <p:nvPr>
            <p:ph type="title"/>
          </p:nvPr>
        </p:nvSpPr>
        <p:spPr>
          <a:xfrm>
            <a:off x="1435100" y="274638"/>
            <a:ext cx="7499350" cy="72547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ru-RU" sz="3000"/>
              <a:t>Сортировка включениями с убывающим шагом. Метод Шелла</a:t>
            </a:r>
            <a:endParaRPr sz="3000"/>
          </a:p>
        </p:txBody>
      </p:sp>
      <p:sp>
        <p:nvSpPr>
          <p:cNvPr id="119" name="Google Shape;119;p15"/>
          <p:cNvSpPr txBox="1"/>
          <p:nvPr>
            <p:ph idx="1" type="body"/>
          </p:nvPr>
        </p:nvSpPr>
        <p:spPr>
          <a:xfrm>
            <a:off x="1115616" y="1142984"/>
            <a:ext cx="7818834" cy="5598384"/>
          </a:xfrm>
          <a:prstGeom prst="rect">
            <a:avLst/>
          </a:prstGeom>
          <a:noFill/>
          <a:ln>
            <a:noFill/>
          </a:ln>
        </p:spPr>
        <p:txBody>
          <a:bodyPr anchorCtr="0" anchor="t" bIns="45700" lIns="91425" spcFirstLastPara="1" rIns="91425" wrap="square" tIns="45700">
            <a:noAutofit/>
          </a:bodyPr>
          <a:lstStyle/>
          <a:p>
            <a:pPr indent="536575" lvl="0" marL="0" rtl="0" algn="just">
              <a:spcBef>
                <a:spcPts val="0"/>
              </a:spcBef>
              <a:spcAft>
                <a:spcPts val="0"/>
              </a:spcAft>
              <a:buSzPts val="1920"/>
              <a:buFont typeface="Arial"/>
              <a:buNone/>
            </a:pPr>
            <a:r>
              <a:rPr lang="ru-RU" sz="2400">
                <a:latin typeface="Calibri"/>
                <a:ea typeface="Calibri"/>
                <a:cs typeface="Calibri"/>
                <a:sym typeface="Calibri"/>
              </a:rPr>
              <a:t>Хоар, Флойд, Шелл: для алгоритмов сортировки, перемещающих в последовательности запись вправо или влево только на одну позицию, среднее время работы будет в лучшем случае пропорционально </a:t>
            </a:r>
            <a:r>
              <a:rPr i="1" lang="ru-RU" sz="2400">
                <a:latin typeface="Calibri"/>
                <a:ea typeface="Calibri"/>
                <a:cs typeface="Calibri"/>
                <a:sym typeface="Calibri"/>
              </a:rPr>
              <a:t>N</a:t>
            </a:r>
            <a:r>
              <a:rPr baseline="30000" lang="ru-RU" sz="2400">
                <a:latin typeface="Calibri"/>
                <a:ea typeface="Calibri"/>
                <a:cs typeface="Calibri"/>
                <a:sym typeface="Calibri"/>
              </a:rPr>
              <a:t>2</a:t>
            </a:r>
            <a:r>
              <a:rPr i="1" lang="ru-RU" sz="2400">
                <a:latin typeface="Calibri"/>
                <a:ea typeface="Calibri"/>
                <a:cs typeface="Calibri"/>
                <a:sym typeface="Calibri"/>
              </a:rPr>
              <a:t>. </a:t>
            </a:r>
            <a:endParaRPr/>
          </a:p>
          <a:p>
            <a:pPr indent="536575" lvl="0" marL="0" rtl="0" algn="just">
              <a:spcBef>
                <a:spcPts val="600"/>
              </a:spcBef>
              <a:spcAft>
                <a:spcPts val="0"/>
              </a:spcAft>
              <a:buSzPts val="1920"/>
              <a:buFont typeface="Arial"/>
              <a:buNone/>
            </a:pPr>
            <a:r>
              <a:rPr lang="ru-RU" sz="2400">
                <a:latin typeface="Calibri"/>
                <a:ea typeface="Calibri"/>
                <a:cs typeface="Calibri"/>
                <a:sym typeface="Calibri"/>
              </a:rPr>
              <a:t>Хотелось бы, чтобы записи перемещались «большими скачками, а не  короткими шажками». </a:t>
            </a:r>
            <a:endParaRPr/>
          </a:p>
          <a:p>
            <a:pPr indent="536575" lvl="0" marL="0" rtl="0" algn="just">
              <a:spcBef>
                <a:spcPts val="600"/>
              </a:spcBef>
              <a:spcAft>
                <a:spcPts val="0"/>
              </a:spcAft>
              <a:buSzPts val="1920"/>
              <a:buFont typeface="Arial"/>
              <a:buNone/>
            </a:pPr>
            <a:r>
              <a:rPr lang="ru-RU" sz="2400">
                <a:latin typeface="Calibri"/>
                <a:ea typeface="Calibri"/>
                <a:cs typeface="Calibri"/>
                <a:sym typeface="Calibri"/>
              </a:rPr>
              <a:t>Дональд Шелл предложил в 1959 г. метод усовершенствовавший сортировку с помощью прямого включения. Он назвал её сортировкой </a:t>
            </a:r>
            <a:r>
              <a:rPr i="1" lang="ru-RU" sz="2400">
                <a:latin typeface="Calibri"/>
                <a:ea typeface="Calibri"/>
                <a:cs typeface="Calibri"/>
                <a:sym typeface="Calibri"/>
              </a:rPr>
              <a:t>с  убывающим шагом. </a:t>
            </a:r>
            <a:r>
              <a:rPr lang="ru-RU" sz="2400">
                <a:latin typeface="Calibri"/>
                <a:ea typeface="Calibri"/>
                <a:cs typeface="Calibri"/>
                <a:sym typeface="Calibri"/>
              </a:rPr>
              <a:t>Сейчас эта сортировка получила свое название по имени ее создателя. Однако, это название можно считать удачным, так как выполняемые при сортировке действия напоминают укладывание морских ракушек друг на друга.  ("Ракушка" - одно из значений слова Shell)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pic>
        <p:nvPicPr>
          <p:cNvPr id="615" name="Google Shape;615;p42"/>
          <p:cNvPicPr preferRelativeResize="0"/>
          <p:nvPr/>
        </p:nvPicPr>
        <p:blipFill rotWithShape="1">
          <a:blip r:embed="rId3">
            <a:alphaModFix/>
          </a:blip>
          <a:srcRect b="0" l="0" r="0" t="0"/>
          <a:stretch/>
        </p:blipFill>
        <p:spPr>
          <a:xfrm>
            <a:off x="1979712" y="3085210"/>
            <a:ext cx="6629996" cy="3748074"/>
          </a:xfrm>
          <a:prstGeom prst="rect">
            <a:avLst/>
          </a:prstGeom>
          <a:noFill/>
          <a:ln>
            <a:noFill/>
          </a:ln>
        </p:spPr>
      </p:pic>
      <p:sp>
        <p:nvSpPr>
          <p:cNvPr id="616" name="Google Shape;616;p42"/>
          <p:cNvSpPr txBox="1"/>
          <p:nvPr/>
        </p:nvSpPr>
        <p:spPr>
          <a:xfrm>
            <a:off x="1151112" y="692696"/>
            <a:ext cx="7751817" cy="584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ru-RU" sz="1600">
                <a:solidFill>
                  <a:schemeClr val="dk1"/>
                </a:solidFill>
                <a:latin typeface="Arial"/>
                <a:ea typeface="Arial"/>
                <a:cs typeface="Arial"/>
                <a:sym typeface="Arial"/>
              </a:rPr>
              <a:t>Так же легко и добавить число к дереву. Нужно снова соблюдать три основных правила, просто добавляем значение туда где есть место.</a:t>
            </a:r>
            <a:endParaRPr/>
          </a:p>
        </p:txBody>
      </p:sp>
      <p:sp>
        <p:nvSpPr>
          <p:cNvPr id="617" name="Google Shape;617;p42"/>
          <p:cNvSpPr txBox="1"/>
          <p:nvPr>
            <p:ph type="title"/>
          </p:nvPr>
        </p:nvSpPr>
        <p:spPr>
          <a:xfrm>
            <a:off x="1110358" y="120077"/>
            <a:ext cx="7499350" cy="511156"/>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Бинарное дерево</a:t>
            </a:r>
            <a:endParaRPr/>
          </a:p>
        </p:txBody>
      </p:sp>
      <p:sp>
        <p:nvSpPr>
          <p:cNvPr id="618" name="Google Shape;618;p42"/>
          <p:cNvSpPr txBox="1"/>
          <p:nvPr/>
        </p:nvSpPr>
        <p:spPr>
          <a:xfrm>
            <a:off x="1169895" y="1543441"/>
            <a:ext cx="7792571" cy="181588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ru-RU" sz="1600">
                <a:solidFill>
                  <a:schemeClr val="dk1"/>
                </a:solidFill>
                <a:latin typeface="Arial"/>
                <a:ea typeface="Arial"/>
                <a:cs typeface="Arial"/>
                <a:sym typeface="Arial"/>
              </a:rPr>
              <a:t>Так же легко и добавить число к дереву. Нужно снова соблюдать три основных правила, просто добавляем значение туда где есть место.</a:t>
            </a:r>
            <a:endParaRPr/>
          </a:p>
          <a:p>
            <a:pPr indent="0" lvl="0" marL="0" marR="0" rtl="0" algn="just">
              <a:spcBef>
                <a:spcPts val="0"/>
              </a:spcBef>
              <a:spcAft>
                <a:spcPts val="0"/>
              </a:spcAft>
              <a:buNone/>
            </a:pPr>
            <a:r>
              <a:rPr lang="ru-RU" sz="1600">
                <a:solidFill>
                  <a:schemeClr val="dk1"/>
                </a:solidFill>
                <a:latin typeface="Arial"/>
                <a:ea typeface="Arial"/>
                <a:cs typeface="Arial"/>
                <a:sym typeface="Arial"/>
              </a:rPr>
              <a:t>Допустим, что мы хотим добавить 7. </a:t>
            </a:r>
            <a:endParaRPr/>
          </a:p>
          <a:p>
            <a:pPr indent="-342900" lvl="0" marL="342900" marR="0" rtl="0" algn="just">
              <a:spcBef>
                <a:spcPts val="0"/>
              </a:spcBef>
              <a:spcAft>
                <a:spcPts val="0"/>
              </a:spcAft>
              <a:buClr>
                <a:schemeClr val="dk1"/>
              </a:buClr>
              <a:buSzPts val="1600"/>
              <a:buFont typeface="Arial"/>
              <a:buAutoNum type="arabicParenR"/>
            </a:pPr>
            <a:r>
              <a:rPr lang="ru-RU" sz="1600">
                <a:solidFill>
                  <a:schemeClr val="dk1"/>
                </a:solidFill>
                <a:latin typeface="Arial"/>
                <a:ea typeface="Arial"/>
                <a:cs typeface="Arial"/>
                <a:sym typeface="Arial"/>
              </a:rPr>
              <a:t>Т.к. 7 &lt; 13 , то мы идём влево</a:t>
            </a:r>
            <a:endParaRPr/>
          </a:p>
          <a:p>
            <a:pPr indent="-342900" lvl="0" marL="342900" marR="0" rtl="0" algn="just">
              <a:spcBef>
                <a:spcPts val="0"/>
              </a:spcBef>
              <a:spcAft>
                <a:spcPts val="0"/>
              </a:spcAft>
              <a:buClr>
                <a:schemeClr val="dk1"/>
              </a:buClr>
              <a:buSzPts val="1600"/>
              <a:buFont typeface="Arial"/>
              <a:buAutoNum type="arabicParenR"/>
            </a:pPr>
            <a:r>
              <a:rPr lang="ru-RU" sz="1600">
                <a:solidFill>
                  <a:schemeClr val="dk1"/>
                </a:solidFill>
                <a:latin typeface="Arial"/>
                <a:ea typeface="Arial"/>
                <a:cs typeface="Arial"/>
                <a:sym typeface="Arial"/>
              </a:rPr>
              <a:t>Т.к. 7 &gt; 5, то мы идём её правую ветвь</a:t>
            </a:r>
            <a:endParaRPr/>
          </a:p>
          <a:p>
            <a:pPr indent="-342900" lvl="0" marL="342900" marR="0" rtl="0" algn="just">
              <a:spcBef>
                <a:spcPts val="0"/>
              </a:spcBef>
              <a:spcAft>
                <a:spcPts val="0"/>
              </a:spcAft>
              <a:buClr>
                <a:schemeClr val="dk1"/>
              </a:buClr>
              <a:buSzPts val="1600"/>
              <a:buFont typeface="Arial"/>
              <a:buAutoNum type="arabicParenR"/>
            </a:pPr>
            <a:r>
              <a:rPr lang="ru-RU" sz="1600">
                <a:solidFill>
                  <a:schemeClr val="dk1"/>
                </a:solidFill>
                <a:latin typeface="Arial"/>
                <a:ea typeface="Arial"/>
                <a:cs typeface="Arial"/>
                <a:sym typeface="Arial"/>
              </a:rPr>
              <a:t>Т.к. 7&lt; 8 и у этой вершины нет левой ветви, то ставим 7 тут. Левым поддеревом.</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pic>
        <p:nvPicPr>
          <p:cNvPr id="623" name="Google Shape;623;p43"/>
          <p:cNvPicPr preferRelativeResize="0"/>
          <p:nvPr/>
        </p:nvPicPr>
        <p:blipFill rotWithShape="1">
          <a:blip r:embed="rId3">
            <a:alphaModFix/>
          </a:blip>
          <a:srcRect b="0" l="0" r="0" t="0"/>
          <a:stretch/>
        </p:blipFill>
        <p:spPr>
          <a:xfrm>
            <a:off x="4377937" y="4018006"/>
            <a:ext cx="4536879" cy="2685747"/>
          </a:xfrm>
          <a:prstGeom prst="rect">
            <a:avLst/>
          </a:prstGeom>
          <a:noFill/>
          <a:ln>
            <a:noFill/>
          </a:ln>
        </p:spPr>
      </p:pic>
      <p:sp>
        <p:nvSpPr>
          <p:cNvPr id="624" name="Google Shape;624;p43"/>
          <p:cNvSpPr txBox="1"/>
          <p:nvPr>
            <p:ph type="title"/>
          </p:nvPr>
        </p:nvSpPr>
        <p:spPr>
          <a:xfrm>
            <a:off x="1110358" y="120077"/>
            <a:ext cx="7499350" cy="511156"/>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Бинарное дерево</a:t>
            </a:r>
            <a:endParaRPr/>
          </a:p>
        </p:txBody>
      </p:sp>
      <p:sp>
        <p:nvSpPr>
          <p:cNvPr id="625" name="Google Shape;625;p43"/>
          <p:cNvSpPr txBox="1"/>
          <p:nvPr/>
        </p:nvSpPr>
        <p:spPr>
          <a:xfrm>
            <a:off x="1110358" y="735174"/>
            <a:ext cx="7792571"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ru-RU" sz="1600">
                <a:solidFill>
                  <a:schemeClr val="dk1"/>
                </a:solidFill>
                <a:latin typeface="Arial"/>
                <a:ea typeface="Arial"/>
                <a:cs typeface="Arial"/>
                <a:sym typeface="Arial"/>
              </a:rPr>
              <a:t>Процесс удаления тоже возможен, но несколько сложнее. Но тут возможны три варианта:</a:t>
            </a:r>
            <a:endParaRPr/>
          </a:p>
          <a:p>
            <a:pPr indent="-342900" lvl="0" marL="342900" marR="0" rtl="0" algn="just">
              <a:spcBef>
                <a:spcPts val="0"/>
              </a:spcBef>
              <a:spcAft>
                <a:spcPts val="0"/>
              </a:spcAft>
              <a:buClr>
                <a:schemeClr val="dk1"/>
              </a:buClr>
              <a:buSzPts val="1600"/>
              <a:buFont typeface="Arial"/>
              <a:buAutoNum type="arabicParenR"/>
            </a:pPr>
            <a:r>
              <a:rPr lang="ru-RU" sz="1600">
                <a:solidFill>
                  <a:schemeClr val="dk1"/>
                </a:solidFill>
                <a:latin typeface="Arial"/>
                <a:ea typeface="Arial"/>
                <a:cs typeface="Arial"/>
                <a:sym typeface="Arial"/>
              </a:rPr>
              <a:t>Самый простой способ – когда элемент не имеет поддеревьев. В этом случае мы просто находим этот элемент и его удаляем. Допустим удалим 7.</a:t>
            </a:r>
            <a:endParaRPr/>
          </a:p>
        </p:txBody>
      </p:sp>
      <p:pic>
        <p:nvPicPr>
          <p:cNvPr id="626" name="Google Shape;626;p43"/>
          <p:cNvPicPr preferRelativeResize="0"/>
          <p:nvPr/>
        </p:nvPicPr>
        <p:blipFill rotWithShape="1">
          <a:blip r:embed="rId4">
            <a:alphaModFix/>
          </a:blip>
          <a:srcRect b="0" l="0" r="0" t="0"/>
          <a:stretch/>
        </p:blipFill>
        <p:spPr>
          <a:xfrm>
            <a:off x="1140256" y="1842296"/>
            <a:ext cx="4151824" cy="235536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pic>
        <p:nvPicPr>
          <p:cNvPr id="631" name="Google Shape;631;p44"/>
          <p:cNvPicPr preferRelativeResize="0"/>
          <p:nvPr/>
        </p:nvPicPr>
        <p:blipFill rotWithShape="1">
          <a:blip r:embed="rId3">
            <a:alphaModFix/>
          </a:blip>
          <a:srcRect b="0" l="0" r="0" t="0"/>
          <a:stretch/>
        </p:blipFill>
        <p:spPr>
          <a:xfrm>
            <a:off x="5753589" y="226573"/>
            <a:ext cx="3213049" cy="1831631"/>
          </a:xfrm>
          <a:prstGeom prst="rect">
            <a:avLst/>
          </a:prstGeom>
          <a:noFill/>
          <a:ln>
            <a:noFill/>
          </a:ln>
        </p:spPr>
      </p:pic>
      <p:sp>
        <p:nvSpPr>
          <p:cNvPr id="632" name="Google Shape;632;p44"/>
          <p:cNvSpPr txBox="1"/>
          <p:nvPr>
            <p:ph type="title"/>
          </p:nvPr>
        </p:nvSpPr>
        <p:spPr>
          <a:xfrm>
            <a:off x="1110358" y="120077"/>
            <a:ext cx="7499350" cy="511156"/>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Бинарное дерево</a:t>
            </a:r>
            <a:endParaRPr/>
          </a:p>
        </p:txBody>
      </p:sp>
      <p:sp>
        <p:nvSpPr>
          <p:cNvPr id="633" name="Google Shape;633;p44"/>
          <p:cNvSpPr txBox="1"/>
          <p:nvPr/>
        </p:nvSpPr>
        <p:spPr>
          <a:xfrm>
            <a:off x="1110358" y="550687"/>
            <a:ext cx="4089457" cy="1815882"/>
          </a:xfrm>
          <a:prstGeom prst="rect">
            <a:avLst/>
          </a:prstGeom>
          <a:noFill/>
          <a:ln>
            <a:noFill/>
          </a:ln>
        </p:spPr>
        <p:txBody>
          <a:bodyPr anchorCtr="0" anchor="t" bIns="45700" lIns="91425" spcFirstLastPara="1" rIns="91425" wrap="square" tIns="45700">
            <a:spAutoFit/>
          </a:bodyPr>
          <a:lstStyle/>
          <a:p>
            <a:pPr indent="-241300" lvl="0" marL="342900" marR="0" rtl="0" algn="just">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a:p>
            <a:pPr indent="0" lvl="0" marL="0" marR="0" rtl="0" algn="just">
              <a:spcBef>
                <a:spcPts val="0"/>
              </a:spcBef>
              <a:spcAft>
                <a:spcPts val="0"/>
              </a:spcAft>
              <a:buNone/>
            </a:pPr>
            <a:r>
              <a:rPr lang="ru-RU" sz="1600">
                <a:solidFill>
                  <a:schemeClr val="dk1"/>
                </a:solidFill>
                <a:latin typeface="Arial"/>
                <a:ea typeface="Arial"/>
                <a:cs typeface="Arial"/>
                <a:sym typeface="Arial"/>
              </a:rPr>
              <a:t>2) Второй способ используется когда вершина имеет одно поддерево. ВЫ этом случае вершина удаляется, а вместо неё ставится поддерево только что удалённой вершины. Допустим, что хотим удалить число 3.</a:t>
            </a:r>
            <a:endParaRPr/>
          </a:p>
        </p:txBody>
      </p:sp>
      <p:pic>
        <p:nvPicPr>
          <p:cNvPr id="634" name="Google Shape;634;p44"/>
          <p:cNvPicPr preferRelativeResize="0"/>
          <p:nvPr/>
        </p:nvPicPr>
        <p:blipFill rotWithShape="1">
          <a:blip r:embed="rId4">
            <a:alphaModFix/>
          </a:blip>
          <a:srcRect b="0" l="0" r="0" t="0"/>
          <a:stretch/>
        </p:blipFill>
        <p:spPr>
          <a:xfrm>
            <a:off x="1125759" y="2366569"/>
            <a:ext cx="3744416" cy="2135208"/>
          </a:xfrm>
          <a:prstGeom prst="rect">
            <a:avLst/>
          </a:prstGeom>
          <a:noFill/>
          <a:ln>
            <a:noFill/>
          </a:ln>
        </p:spPr>
      </p:pic>
      <p:sp>
        <p:nvSpPr>
          <p:cNvPr id="635" name="Google Shape;635;p44"/>
          <p:cNvSpPr txBox="1"/>
          <p:nvPr/>
        </p:nvSpPr>
        <p:spPr>
          <a:xfrm>
            <a:off x="5004049" y="2366569"/>
            <a:ext cx="3960116" cy="206210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ru-RU" sz="1600">
                <a:solidFill>
                  <a:schemeClr val="dk1"/>
                </a:solidFill>
                <a:latin typeface="Arial"/>
                <a:ea typeface="Arial"/>
                <a:cs typeface="Arial"/>
                <a:sym typeface="Arial"/>
              </a:rPr>
              <a:t>Берём поддерево этой вершины и крепим его к родительской вершине числа 3 (в данном случае – 1 крепится  5). Это легко сделать, т.к. по первому правилу все элементы левого поддерева 3 должны быть &lt; 5.</a:t>
            </a:r>
            <a:endParaRPr/>
          </a:p>
          <a:p>
            <a:pPr indent="0" lvl="0" marL="0" marR="0" rtl="0" algn="just">
              <a:spcBef>
                <a:spcPts val="0"/>
              </a:spcBef>
              <a:spcAft>
                <a:spcPts val="0"/>
              </a:spcAft>
              <a:buNone/>
            </a:pPr>
            <a:r>
              <a:t/>
            </a:r>
            <a:endParaRPr sz="1600">
              <a:solidFill>
                <a:schemeClr val="dk1"/>
              </a:solidFill>
              <a:latin typeface="Arial"/>
              <a:ea typeface="Arial"/>
              <a:cs typeface="Arial"/>
              <a:sym typeface="Arial"/>
            </a:endParaRPr>
          </a:p>
          <a:p>
            <a:pPr indent="0" lvl="0" marL="0" marR="0" rtl="0" algn="just">
              <a:spcBef>
                <a:spcPts val="0"/>
              </a:spcBef>
              <a:spcAft>
                <a:spcPts val="0"/>
              </a:spcAft>
              <a:buNone/>
            </a:pPr>
            <a:r>
              <a:t/>
            </a:r>
            <a:endParaRPr sz="1600">
              <a:solidFill>
                <a:schemeClr val="dk1"/>
              </a:solidFill>
              <a:latin typeface="Arial"/>
              <a:ea typeface="Arial"/>
              <a:cs typeface="Arial"/>
              <a:sym typeface="Arial"/>
            </a:endParaRPr>
          </a:p>
        </p:txBody>
      </p:sp>
      <p:pic>
        <p:nvPicPr>
          <p:cNvPr id="636" name="Google Shape;636;p44"/>
          <p:cNvPicPr preferRelativeResize="0"/>
          <p:nvPr/>
        </p:nvPicPr>
        <p:blipFill rotWithShape="1">
          <a:blip r:embed="rId5">
            <a:alphaModFix/>
          </a:blip>
          <a:srcRect b="0" l="0" r="0" t="0"/>
          <a:stretch/>
        </p:blipFill>
        <p:spPr>
          <a:xfrm>
            <a:off x="5004049" y="4317275"/>
            <a:ext cx="4090352" cy="247821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pic>
        <p:nvPicPr>
          <p:cNvPr id="641" name="Google Shape;641;p45"/>
          <p:cNvPicPr preferRelativeResize="0"/>
          <p:nvPr/>
        </p:nvPicPr>
        <p:blipFill rotWithShape="1">
          <a:blip r:embed="rId3">
            <a:alphaModFix/>
          </a:blip>
          <a:srcRect b="0" l="0" r="0" t="0"/>
          <a:stretch/>
        </p:blipFill>
        <p:spPr>
          <a:xfrm>
            <a:off x="5652120" y="2612790"/>
            <a:ext cx="3312044" cy="1998281"/>
          </a:xfrm>
          <a:prstGeom prst="rect">
            <a:avLst/>
          </a:prstGeom>
          <a:noFill/>
          <a:ln>
            <a:noFill/>
          </a:ln>
        </p:spPr>
      </p:pic>
      <p:sp>
        <p:nvSpPr>
          <p:cNvPr id="642" name="Google Shape;642;p45"/>
          <p:cNvSpPr txBox="1"/>
          <p:nvPr>
            <p:ph type="title"/>
          </p:nvPr>
        </p:nvSpPr>
        <p:spPr>
          <a:xfrm>
            <a:off x="1110358" y="120077"/>
            <a:ext cx="7499350" cy="511156"/>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Бинарное дерево</a:t>
            </a:r>
            <a:endParaRPr/>
          </a:p>
        </p:txBody>
      </p:sp>
      <p:sp>
        <p:nvSpPr>
          <p:cNvPr id="643" name="Google Shape;643;p45"/>
          <p:cNvSpPr txBox="1"/>
          <p:nvPr/>
        </p:nvSpPr>
        <p:spPr>
          <a:xfrm>
            <a:off x="1110358" y="550687"/>
            <a:ext cx="7853807" cy="2062103"/>
          </a:xfrm>
          <a:prstGeom prst="rect">
            <a:avLst/>
          </a:prstGeom>
          <a:noFill/>
          <a:ln>
            <a:noFill/>
          </a:ln>
        </p:spPr>
        <p:txBody>
          <a:bodyPr anchorCtr="0" anchor="t" bIns="45700" lIns="91425" spcFirstLastPara="1" rIns="91425" wrap="square" tIns="45700">
            <a:spAutoFit/>
          </a:bodyPr>
          <a:lstStyle/>
          <a:p>
            <a:pPr indent="-241300" lvl="0" marL="342900" marR="0" rtl="0" algn="just">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a:p>
            <a:pPr indent="0" lvl="0" marL="0" marR="0" rtl="0" algn="just">
              <a:spcBef>
                <a:spcPts val="0"/>
              </a:spcBef>
              <a:spcAft>
                <a:spcPts val="0"/>
              </a:spcAft>
              <a:buNone/>
            </a:pPr>
            <a:r>
              <a:rPr lang="ru-RU" sz="1600">
                <a:solidFill>
                  <a:schemeClr val="dk1"/>
                </a:solidFill>
                <a:latin typeface="Arial"/>
                <a:ea typeface="Arial"/>
                <a:cs typeface="Arial"/>
                <a:sym typeface="Arial"/>
              </a:rPr>
              <a:t>3) Третий способ самый сложный это случай, когда удаляемая вершина имеет два поддерева. </a:t>
            </a:r>
            <a:endParaRPr/>
          </a:p>
          <a:p>
            <a:pPr indent="0" lvl="0" marL="0" marR="0" rtl="0" algn="just">
              <a:spcBef>
                <a:spcPts val="0"/>
              </a:spcBef>
              <a:spcAft>
                <a:spcPts val="0"/>
              </a:spcAft>
              <a:buNone/>
            </a:pPr>
            <a:r>
              <a:rPr lang="ru-RU" sz="1600">
                <a:solidFill>
                  <a:schemeClr val="dk1"/>
                </a:solidFill>
                <a:latin typeface="Arial"/>
                <a:ea typeface="Arial"/>
                <a:cs typeface="Arial"/>
                <a:sym typeface="Arial"/>
              </a:rPr>
              <a:t>Сначала нам нужно найти вершину, которая имеет следующее по возрастанию значение, потом мы меняем эти вершины местами, а потом удаляем ненужную вершину. </a:t>
            </a:r>
            <a:endParaRPr/>
          </a:p>
          <a:p>
            <a:pPr indent="0" lvl="0" marL="0" marR="0" rtl="0" algn="just">
              <a:spcBef>
                <a:spcPts val="0"/>
              </a:spcBef>
              <a:spcAft>
                <a:spcPts val="0"/>
              </a:spcAft>
              <a:buNone/>
            </a:pPr>
            <a:r>
              <a:rPr lang="ru-RU" sz="1600">
                <a:solidFill>
                  <a:schemeClr val="dk1"/>
                </a:solidFill>
                <a:latin typeface="Arial"/>
                <a:ea typeface="Arial"/>
                <a:cs typeface="Arial"/>
                <a:sym typeface="Arial"/>
              </a:rPr>
              <a:t>Обратите внимание, что у следующей по возрастанию вершины должно быть два поддерева.</a:t>
            </a:r>
            <a:endParaRPr/>
          </a:p>
        </p:txBody>
      </p:sp>
      <p:sp>
        <p:nvSpPr>
          <p:cNvPr id="644" name="Google Shape;644;p45"/>
          <p:cNvSpPr txBox="1"/>
          <p:nvPr/>
        </p:nvSpPr>
        <p:spPr>
          <a:xfrm>
            <a:off x="1110358" y="3043400"/>
            <a:ext cx="4325738"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ru-RU" sz="1600">
                <a:solidFill>
                  <a:schemeClr val="dk1"/>
                </a:solidFill>
                <a:latin typeface="Arial"/>
                <a:ea typeface="Arial"/>
                <a:cs typeface="Arial"/>
                <a:sym typeface="Arial"/>
              </a:rPr>
              <a:t>Давайте удалим корневую вершину 13. Ищем следующее по величине значение. В нашем случае – это 21. </a:t>
            </a:r>
            <a:endParaRPr/>
          </a:p>
          <a:p>
            <a:pPr indent="0" lvl="0" marL="0" marR="0" rtl="0" algn="just">
              <a:spcBef>
                <a:spcPts val="0"/>
              </a:spcBef>
              <a:spcAft>
                <a:spcPts val="0"/>
              </a:spcAft>
              <a:buNone/>
            </a:pPr>
            <a:r>
              <a:t/>
            </a:r>
            <a:endParaRPr sz="1600">
              <a:solidFill>
                <a:schemeClr val="dk1"/>
              </a:solidFill>
              <a:latin typeface="Arial"/>
              <a:ea typeface="Arial"/>
              <a:cs typeface="Arial"/>
              <a:sym typeface="Arial"/>
            </a:endParaRPr>
          </a:p>
        </p:txBody>
      </p:sp>
      <p:pic>
        <p:nvPicPr>
          <p:cNvPr id="645" name="Google Shape;645;p45"/>
          <p:cNvPicPr preferRelativeResize="0"/>
          <p:nvPr/>
        </p:nvPicPr>
        <p:blipFill rotWithShape="1">
          <a:blip r:embed="rId4">
            <a:alphaModFix/>
          </a:blip>
          <a:srcRect b="0" l="0" r="0" t="0"/>
          <a:stretch/>
        </p:blipFill>
        <p:spPr>
          <a:xfrm>
            <a:off x="1110357" y="4349704"/>
            <a:ext cx="3752850" cy="2352675"/>
          </a:xfrm>
          <a:prstGeom prst="rect">
            <a:avLst/>
          </a:prstGeom>
          <a:noFill/>
          <a:ln>
            <a:noFill/>
          </a:ln>
        </p:spPr>
      </p:pic>
      <p:sp>
        <p:nvSpPr>
          <p:cNvPr id="646" name="Google Shape;646;p45"/>
          <p:cNvSpPr txBox="1"/>
          <p:nvPr/>
        </p:nvSpPr>
        <p:spPr>
          <a:xfrm>
            <a:off x="4998615" y="5291970"/>
            <a:ext cx="3752850" cy="132343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ru-RU" sz="1600">
                <a:solidFill>
                  <a:schemeClr val="dk1"/>
                </a:solidFill>
                <a:latin typeface="Arial"/>
                <a:ea typeface="Arial"/>
                <a:cs typeface="Arial"/>
                <a:sym typeface="Arial"/>
              </a:rPr>
              <a:t>Потом меняем местами эти вершины, оставляя вершину 13 без подвершин.</a:t>
            </a:r>
            <a:endParaRPr/>
          </a:p>
          <a:p>
            <a:pPr indent="0" lvl="0" marL="0" marR="0" rtl="0" algn="just">
              <a:spcBef>
                <a:spcPts val="0"/>
              </a:spcBef>
              <a:spcAft>
                <a:spcPts val="0"/>
              </a:spcAft>
              <a:buNone/>
            </a:pPr>
            <a:r>
              <a:t/>
            </a:r>
            <a:endParaRPr sz="1600">
              <a:solidFill>
                <a:schemeClr val="dk1"/>
              </a:solidFill>
              <a:latin typeface="Arial"/>
              <a:ea typeface="Arial"/>
              <a:cs typeface="Arial"/>
              <a:sym typeface="Arial"/>
            </a:endParaRPr>
          </a:p>
          <a:p>
            <a:pPr indent="0" lvl="0" marL="0" marR="0" rtl="0" algn="just">
              <a:spcBef>
                <a:spcPts val="0"/>
              </a:spcBef>
              <a:spcAft>
                <a:spcPts val="0"/>
              </a:spcAft>
              <a:buNone/>
            </a:pPr>
            <a:r>
              <a:t/>
            </a:r>
            <a:endParaRPr sz="1600">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pic>
        <p:nvPicPr>
          <p:cNvPr id="651" name="Google Shape;651;p46"/>
          <p:cNvPicPr preferRelativeResize="0"/>
          <p:nvPr/>
        </p:nvPicPr>
        <p:blipFill rotWithShape="1">
          <a:blip r:embed="rId3">
            <a:alphaModFix/>
          </a:blip>
          <a:srcRect b="0" l="0" r="0" t="0"/>
          <a:stretch/>
        </p:blipFill>
        <p:spPr>
          <a:xfrm>
            <a:off x="1146067" y="1863169"/>
            <a:ext cx="3065893" cy="1849769"/>
          </a:xfrm>
          <a:prstGeom prst="rect">
            <a:avLst/>
          </a:prstGeom>
          <a:noFill/>
          <a:ln>
            <a:noFill/>
          </a:ln>
        </p:spPr>
      </p:pic>
      <p:sp>
        <p:nvSpPr>
          <p:cNvPr id="652" name="Google Shape;652;p46"/>
          <p:cNvSpPr txBox="1"/>
          <p:nvPr>
            <p:ph type="title"/>
          </p:nvPr>
        </p:nvSpPr>
        <p:spPr>
          <a:xfrm>
            <a:off x="1110358" y="120077"/>
            <a:ext cx="7499350" cy="511156"/>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Бинарное дерево</a:t>
            </a:r>
            <a:endParaRPr/>
          </a:p>
        </p:txBody>
      </p:sp>
      <p:sp>
        <p:nvSpPr>
          <p:cNvPr id="653" name="Google Shape;653;p46"/>
          <p:cNvSpPr txBox="1"/>
          <p:nvPr/>
        </p:nvSpPr>
        <p:spPr>
          <a:xfrm>
            <a:off x="3707904" y="604782"/>
            <a:ext cx="5162394" cy="206210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ru-RU" sz="1600">
                <a:solidFill>
                  <a:schemeClr val="dk1"/>
                </a:solidFill>
                <a:latin typeface="Arial"/>
                <a:ea typeface="Arial"/>
                <a:cs typeface="Arial"/>
                <a:sym typeface="Arial"/>
              </a:rPr>
              <a:t>3) Третий способ самый сложный это случай, когда удаляемая вершина имеет два поддерева. </a:t>
            </a:r>
            <a:endParaRPr/>
          </a:p>
          <a:p>
            <a:pPr indent="0" lvl="0" marL="0" marR="0" rtl="0" algn="just">
              <a:spcBef>
                <a:spcPts val="0"/>
              </a:spcBef>
              <a:spcAft>
                <a:spcPts val="0"/>
              </a:spcAft>
              <a:buNone/>
            </a:pPr>
            <a:r>
              <a:rPr lang="ru-RU" sz="1600">
                <a:solidFill>
                  <a:schemeClr val="dk1"/>
                </a:solidFill>
                <a:latin typeface="Arial"/>
                <a:ea typeface="Arial"/>
                <a:cs typeface="Arial"/>
                <a:sym typeface="Arial"/>
              </a:rPr>
              <a:t>Сначала нам нужно найти вершину, которая имеет следующее по возрастанию значение, потом мы меняем эти вершины местами, а потом удаляем ненужную вершину. </a:t>
            </a:r>
            <a:endParaRPr/>
          </a:p>
          <a:p>
            <a:pPr indent="0" lvl="0" marL="0" marR="0" rtl="0" algn="just">
              <a:spcBef>
                <a:spcPts val="0"/>
              </a:spcBef>
              <a:spcAft>
                <a:spcPts val="0"/>
              </a:spcAft>
              <a:buNone/>
            </a:pPr>
            <a:r>
              <a:rPr lang="ru-RU" sz="1600">
                <a:solidFill>
                  <a:schemeClr val="dk1"/>
                </a:solidFill>
                <a:latin typeface="Arial"/>
                <a:ea typeface="Arial"/>
                <a:cs typeface="Arial"/>
                <a:sym typeface="Arial"/>
              </a:rPr>
              <a:t>Обратите внимание, что у следующей по возрастанию вершины должно быть два поддерева.</a:t>
            </a:r>
            <a:endParaRPr/>
          </a:p>
        </p:txBody>
      </p:sp>
      <p:sp>
        <p:nvSpPr>
          <p:cNvPr id="654" name="Google Shape;654;p46"/>
          <p:cNvSpPr txBox="1"/>
          <p:nvPr/>
        </p:nvSpPr>
        <p:spPr>
          <a:xfrm>
            <a:off x="4380532" y="2939649"/>
            <a:ext cx="4325738"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ru-RU" sz="1600">
                <a:solidFill>
                  <a:schemeClr val="dk1"/>
                </a:solidFill>
                <a:latin typeface="Arial"/>
                <a:ea typeface="Arial"/>
                <a:cs typeface="Arial"/>
                <a:sym typeface="Arial"/>
              </a:rPr>
              <a:t>Давайте удалим корневую вершину 13. Ищем следующее по величине значение. В нашем случае – это 21. </a:t>
            </a:r>
            <a:endParaRPr/>
          </a:p>
          <a:p>
            <a:pPr indent="0" lvl="0" marL="0" marR="0" rtl="0" algn="just">
              <a:spcBef>
                <a:spcPts val="0"/>
              </a:spcBef>
              <a:spcAft>
                <a:spcPts val="0"/>
              </a:spcAft>
              <a:buNone/>
            </a:pPr>
            <a:r>
              <a:t/>
            </a:r>
            <a:endParaRPr sz="1600">
              <a:solidFill>
                <a:schemeClr val="dk1"/>
              </a:solidFill>
              <a:latin typeface="Arial"/>
              <a:ea typeface="Arial"/>
              <a:cs typeface="Arial"/>
              <a:sym typeface="Arial"/>
            </a:endParaRPr>
          </a:p>
        </p:txBody>
      </p:sp>
      <p:pic>
        <p:nvPicPr>
          <p:cNvPr id="655" name="Google Shape;655;p46"/>
          <p:cNvPicPr preferRelativeResize="0"/>
          <p:nvPr/>
        </p:nvPicPr>
        <p:blipFill rotWithShape="1">
          <a:blip r:embed="rId4">
            <a:alphaModFix/>
          </a:blip>
          <a:srcRect b="0" l="0" r="0" t="0"/>
          <a:stretch/>
        </p:blipFill>
        <p:spPr>
          <a:xfrm>
            <a:off x="1110359" y="5061972"/>
            <a:ext cx="2453530" cy="1538126"/>
          </a:xfrm>
          <a:prstGeom prst="rect">
            <a:avLst/>
          </a:prstGeom>
          <a:noFill/>
          <a:ln>
            <a:noFill/>
          </a:ln>
        </p:spPr>
      </p:pic>
      <p:sp>
        <p:nvSpPr>
          <p:cNvPr id="656" name="Google Shape;656;p46"/>
          <p:cNvSpPr txBox="1"/>
          <p:nvPr/>
        </p:nvSpPr>
        <p:spPr>
          <a:xfrm>
            <a:off x="1359378" y="4069105"/>
            <a:ext cx="7510920" cy="584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ru-RU" sz="1600">
                <a:solidFill>
                  <a:schemeClr val="dk1"/>
                </a:solidFill>
                <a:latin typeface="Arial"/>
                <a:ea typeface="Arial"/>
                <a:cs typeface="Arial"/>
                <a:sym typeface="Arial"/>
              </a:rPr>
              <a:t>Потом меняем местами эти вершины, оставляя вершину 13 без подвершин. И, наконец, удаляем число 13</a:t>
            </a:r>
            <a:endParaRPr/>
          </a:p>
        </p:txBody>
      </p:sp>
      <p:pic>
        <p:nvPicPr>
          <p:cNvPr id="657" name="Google Shape;657;p46"/>
          <p:cNvPicPr preferRelativeResize="0"/>
          <p:nvPr/>
        </p:nvPicPr>
        <p:blipFill rotWithShape="1">
          <a:blip r:embed="rId5">
            <a:alphaModFix/>
          </a:blip>
          <a:srcRect b="0" l="0" r="0" t="0"/>
          <a:stretch/>
        </p:blipFill>
        <p:spPr>
          <a:xfrm>
            <a:off x="3923928" y="5154047"/>
            <a:ext cx="2355646" cy="1423643"/>
          </a:xfrm>
          <a:prstGeom prst="rect">
            <a:avLst/>
          </a:prstGeom>
          <a:noFill/>
          <a:ln>
            <a:noFill/>
          </a:ln>
        </p:spPr>
      </p:pic>
      <p:pic>
        <p:nvPicPr>
          <p:cNvPr id="658" name="Google Shape;658;p46"/>
          <p:cNvPicPr preferRelativeResize="0"/>
          <p:nvPr/>
        </p:nvPicPr>
        <p:blipFill rotWithShape="1">
          <a:blip r:embed="rId6">
            <a:alphaModFix/>
          </a:blip>
          <a:srcRect b="0" l="0" r="0" t="0"/>
          <a:stretch/>
        </p:blipFill>
        <p:spPr>
          <a:xfrm>
            <a:off x="6431879" y="4973253"/>
            <a:ext cx="2568826" cy="156764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47"/>
          <p:cNvSpPr txBox="1"/>
          <p:nvPr>
            <p:ph type="title"/>
          </p:nvPr>
        </p:nvSpPr>
        <p:spPr>
          <a:xfrm>
            <a:off x="1110358" y="120077"/>
            <a:ext cx="7499350" cy="511156"/>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Бинарное дерево</a:t>
            </a:r>
            <a:endParaRPr/>
          </a:p>
        </p:txBody>
      </p:sp>
      <p:sp>
        <p:nvSpPr>
          <p:cNvPr id="664" name="Google Shape;664;p47"/>
          <p:cNvSpPr txBox="1"/>
          <p:nvPr/>
        </p:nvSpPr>
        <p:spPr>
          <a:xfrm>
            <a:off x="1110358" y="604782"/>
            <a:ext cx="7926138" cy="6001643"/>
          </a:xfrm>
          <a:prstGeom prst="rect">
            <a:avLst/>
          </a:prstGeom>
          <a:noFill/>
          <a:ln>
            <a:noFill/>
          </a:ln>
        </p:spPr>
        <p:txBody>
          <a:bodyPr anchorCtr="0" anchor="t" bIns="45700" lIns="91425" spcFirstLastPara="1" rIns="91425" wrap="square" tIns="45700">
            <a:spAutoFit/>
          </a:bodyPr>
          <a:lstStyle/>
          <a:p>
            <a:pPr indent="358775" lvl="0" marL="0" marR="0" rtl="0" algn="just">
              <a:spcBef>
                <a:spcPts val="0"/>
              </a:spcBef>
              <a:spcAft>
                <a:spcPts val="0"/>
              </a:spcAft>
              <a:buNone/>
            </a:pPr>
            <a:r>
              <a:rPr lang="ru-RU" sz="1600">
                <a:solidFill>
                  <a:schemeClr val="dk1"/>
                </a:solidFill>
                <a:latin typeface="Arial"/>
                <a:ea typeface="Arial"/>
                <a:cs typeface="Arial"/>
                <a:sym typeface="Arial"/>
              </a:rPr>
              <a:t>Таким образом сортировка бинарным деревом, за счёт дополнительной памяти, быстро решает вопрос с добавлением очередного элемента в отсортированную часть массива. Причём в роли отсортированной части массива выступает бинарное дерево. Дерево формируется буквально на лету при переборе элементов.</a:t>
            </a:r>
            <a:endParaRPr/>
          </a:p>
          <a:p>
            <a:pPr indent="358775" lvl="0" marL="0" marR="0" rtl="0" algn="just">
              <a:spcBef>
                <a:spcPts val="0"/>
              </a:spcBef>
              <a:spcAft>
                <a:spcPts val="0"/>
              </a:spcAft>
              <a:buNone/>
            </a:pPr>
            <a:r>
              <a:rPr lang="ru-RU" sz="1600">
                <a:solidFill>
                  <a:schemeClr val="dk1"/>
                </a:solidFill>
                <a:latin typeface="Arial"/>
                <a:ea typeface="Arial"/>
                <a:cs typeface="Arial"/>
                <a:sym typeface="Arial"/>
              </a:rPr>
              <a:t>Элемент сравнивается сначала с корнем, а потом и с более вложенными узлами по принципу: если элемент меньше чем узел — то спускаемся по левой ветке, если не меньше — то по правой. Построенное по такому правилу дерево затем можно легко обойти так, чтобы двигаться от узлов с меньшими значениями к узлам с большими значениями (и таким образом получить все элементы в возрастающем порядке).</a:t>
            </a:r>
            <a:endParaRPr/>
          </a:p>
          <a:p>
            <a:pPr indent="358775" lvl="0" marL="0" marR="0" rtl="0" algn="just">
              <a:spcBef>
                <a:spcPts val="0"/>
              </a:spcBef>
              <a:spcAft>
                <a:spcPts val="0"/>
              </a:spcAft>
              <a:buNone/>
            </a:pPr>
            <a:r>
              <a:rPr lang="ru-RU" sz="1600">
                <a:solidFill>
                  <a:schemeClr val="dk1"/>
                </a:solidFill>
                <a:latin typeface="Arial"/>
                <a:ea typeface="Arial"/>
                <a:cs typeface="Arial"/>
                <a:sym typeface="Arial"/>
              </a:rPr>
              <a:t>Основная загвоздка сортировок вставками (затраты на вставку элемента на своё место в отсортированной части массива) здесь решена, построение происходит вполне оперативно. Во всяком случае для освобождения точки вставки не нужно медленно передвигать караваны элементов как в предыдущих алгоритмах. Казалось бы, вот она, наилучшая из сортировок вставками. Но есть проблема.</a:t>
            </a:r>
            <a:endParaRPr/>
          </a:p>
          <a:p>
            <a:pPr indent="358775" lvl="0" marL="0" marR="0" rtl="0" algn="just">
              <a:spcBef>
                <a:spcPts val="0"/>
              </a:spcBef>
              <a:spcAft>
                <a:spcPts val="0"/>
              </a:spcAft>
              <a:buNone/>
            </a:pPr>
            <a:r>
              <a:rPr lang="ru-RU" sz="1600">
                <a:solidFill>
                  <a:schemeClr val="dk1"/>
                </a:solidFill>
                <a:latin typeface="Arial"/>
                <a:ea typeface="Arial"/>
                <a:cs typeface="Arial"/>
                <a:sym typeface="Arial"/>
              </a:rPr>
              <a:t>Когда получается красивая симметричная ёлочка (так называемое идеально сбалансированное дерево), то вставка происходит быстро, поскольку дерево в этом случае имеет минимально возможную вложенность уровней. Но сбалансированная (или хотя бы близкая к таковой) структура из случайного массива получается редко. И дерево, скорее всего, будет неидеальное и несбалансированное — с перекосами, заваленным горизонтом и избыточным количеством уровней.</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48"/>
          <p:cNvSpPr txBox="1"/>
          <p:nvPr>
            <p:ph type="title"/>
          </p:nvPr>
        </p:nvSpPr>
        <p:spPr>
          <a:xfrm>
            <a:off x="1110358" y="120077"/>
            <a:ext cx="7499350" cy="511156"/>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Бинарное дерево</a:t>
            </a:r>
            <a:endParaRPr/>
          </a:p>
        </p:txBody>
      </p:sp>
      <p:sp>
        <p:nvSpPr>
          <p:cNvPr id="670" name="Google Shape;670;p48"/>
          <p:cNvSpPr txBox="1"/>
          <p:nvPr/>
        </p:nvSpPr>
        <p:spPr>
          <a:xfrm>
            <a:off x="1110358" y="604782"/>
            <a:ext cx="7926138" cy="584775"/>
          </a:xfrm>
          <a:prstGeom prst="rect">
            <a:avLst/>
          </a:prstGeom>
          <a:noFill/>
          <a:ln>
            <a:noFill/>
          </a:ln>
        </p:spPr>
        <p:txBody>
          <a:bodyPr anchorCtr="0" anchor="t" bIns="45700" lIns="91425" spcFirstLastPara="1" rIns="91425" wrap="square" tIns="45700">
            <a:spAutoFit/>
          </a:bodyPr>
          <a:lstStyle/>
          <a:p>
            <a:pPr indent="358775" lvl="0" marL="0" marR="0" rtl="0" algn="just">
              <a:spcBef>
                <a:spcPts val="0"/>
              </a:spcBef>
              <a:spcAft>
                <a:spcPts val="0"/>
              </a:spcAft>
              <a:buNone/>
            </a:pPr>
            <a:r>
              <a:rPr lang="ru-RU" sz="1600">
                <a:solidFill>
                  <a:schemeClr val="dk1"/>
                </a:solidFill>
                <a:latin typeface="Arial"/>
                <a:ea typeface="Arial"/>
                <a:cs typeface="Arial"/>
                <a:sym typeface="Arial"/>
              </a:rPr>
              <a:t>Рандомный массив со значениями от 1 до 10. Элементы в таком порядке генерируют несбалансированное двоичное дерево:</a:t>
            </a:r>
            <a:endParaRPr/>
          </a:p>
        </p:txBody>
      </p:sp>
      <p:pic>
        <p:nvPicPr>
          <p:cNvPr id="671" name="Google Shape;671;p48"/>
          <p:cNvPicPr preferRelativeResize="0"/>
          <p:nvPr/>
        </p:nvPicPr>
        <p:blipFill rotWithShape="1">
          <a:blip r:embed="rId3">
            <a:alphaModFix/>
          </a:blip>
          <a:srcRect b="0" l="0" r="0" t="0"/>
          <a:stretch/>
        </p:blipFill>
        <p:spPr>
          <a:xfrm>
            <a:off x="1696438" y="1175479"/>
            <a:ext cx="6886575" cy="44767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49"/>
          <p:cNvSpPr txBox="1"/>
          <p:nvPr>
            <p:ph type="title"/>
          </p:nvPr>
        </p:nvSpPr>
        <p:spPr>
          <a:xfrm>
            <a:off x="1110358" y="120077"/>
            <a:ext cx="7499350" cy="511156"/>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Бинарное дерево</a:t>
            </a:r>
            <a:endParaRPr/>
          </a:p>
        </p:txBody>
      </p:sp>
      <p:pic>
        <p:nvPicPr>
          <p:cNvPr id="677" name="Google Shape;677;p49"/>
          <p:cNvPicPr preferRelativeResize="0"/>
          <p:nvPr/>
        </p:nvPicPr>
        <p:blipFill rotWithShape="1">
          <a:blip r:embed="rId3">
            <a:alphaModFix/>
          </a:blip>
          <a:srcRect b="0" l="0" r="0" t="0"/>
          <a:stretch/>
        </p:blipFill>
        <p:spPr>
          <a:xfrm>
            <a:off x="1105367" y="2119025"/>
            <a:ext cx="7926138" cy="3398207"/>
          </a:xfrm>
          <a:prstGeom prst="rect">
            <a:avLst/>
          </a:prstGeom>
          <a:noFill/>
          <a:ln>
            <a:noFill/>
          </a:ln>
        </p:spPr>
      </p:pic>
      <p:sp>
        <p:nvSpPr>
          <p:cNvPr id="678" name="Google Shape;678;p49"/>
          <p:cNvSpPr txBox="1"/>
          <p:nvPr/>
        </p:nvSpPr>
        <p:spPr>
          <a:xfrm>
            <a:off x="1110358" y="604782"/>
            <a:ext cx="7926138" cy="6494085"/>
          </a:xfrm>
          <a:prstGeom prst="rect">
            <a:avLst/>
          </a:prstGeom>
          <a:noFill/>
          <a:ln>
            <a:noFill/>
          </a:ln>
        </p:spPr>
        <p:txBody>
          <a:bodyPr anchorCtr="0" anchor="t" bIns="45700" lIns="91425" spcFirstLastPara="1" rIns="91425" wrap="square" tIns="45700">
            <a:spAutoFit/>
          </a:bodyPr>
          <a:lstStyle/>
          <a:p>
            <a:pPr indent="358775" lvl="0" marL="0" marR="0" rtl="0" algn="just">
              <a:spcBef>
                <a:spcPts val="0"/>
              </a:spcBef>
              <a:spcAft>
                <a:spcPts val="0"/>
              </a:spcAft>
              <a:buNone/>
            </a:pPr>
            <a:r>
              <a:rPr lang="ru-RU" sz="1600">
                <a:solidFill>
                  <a:schemeClr val="dk1"/>
                </a:solidFill>
                <a:latin typeface="Arial"/>
                <a:ea typeface="Arial"/>
                <a:cs typeface="Arial"/>
                <a:sym typeface="Arial"/>
              </a:rPr>
              <a:t>Дерево мало построить, его ещё нужно обойти. Чем больше несбалансированности — тем сильнее будет буксовать алгоритм по обходу дерева. Тут как скажут звёзды, рандомный массив может породить как уродливую корягу (что более вероятно) так и древовидный фрактал.</a:t>
            </a:r>
            <a:endParaRPr/>
          </a:p>
          <a:p>
            <a:pPr indent="358775" lvl="0" marL="0" marR="0" rtl="0" algn="just">
              <a:spcBef>
                <a:spcPts val="0"/>
              </a:spcBef>
              <a:spcAft>
                <a:spcPts val="0"/>
              </a:spcAft>
              <a:buNone/>
            </a:pPr>
            <a:r>
              <a:rPr lang="ru-RU" sz="1600">
                <a:solidFill>
                  <a:schemeClr val="dk1"/>
                </a:solidFill>
                <a:latin typeface="Arial"/>
                <a:ea typeface="Arial"/>
                <a:cs typeface="Arial"/>
                <a:sym typeface="Arial"/>
              </a:rPr>
              <a:t>Значения элементов те же, но порядок другой. Генерируется сбалансированное двоичное дерево:</a:t>
            </a:r>
            <a:endParaRPr/>
          </a:p>
          <a:p>
            <a:pPr indent="358775" lvl="0" marL="0" marR="0" rtl="0" algn="just">
              <a:spcBef>
                <a:spcPts val="0"/>
              </a:spcBef>
              <a:spcAft>
                <a:spcPts val="0"/>
              </a:spcAft>
              <a:buNone/>
            </a:pPr>
            <a:r>
              <a:t/>
            </a:r>
            <a:endParaRPr sz="1600">
              <a:solidFill>
                <a:schemeClr val="dk1"/>
              </a:solidFill>
              <a:latin typeface="Arial"/>
              <a:ea typeface="Arial"/>
              <a:cs typeface="Arial"/>
              <a:sym typeface="Arial"/>
            </a:endParaRPr>
          </a:p>
          <a:p>
            <a:pPr indent="358775" lvl="0" marL="0" marR="0" rtl="0" algn="just">
              <a:spcBef>
                <a:spcPts val="0"/>
              </a:spcBef>
              <a:spcAft>
                <a:spcPts val="0"/>
              </a:spcAft>
              <a:buNone/>
            </a:pPr>
            <a:r>
              <a:t/>
            </a:r>
            <a:endParaRPr sz="1600">
              <a:solidFill>
                <a:schemeClr val="dk1"/>
              </a:solidFill>
              <a:latin typeface="Arial"/>
              <a:ea typeface="Arial"/>
              <a:cs typeface="Arial"/>
              <a:sym typeface="Arial"/>
            </a:endParaRPr>
          </a:p>
          <a:p>
            <a:pPr indent="358775" lvl="0" marL="0" marR="0" rtl="0" algn="just">
              <a:spcBef>
                <a:spcPts val="0"/>
              </a:spcBef>
              <a:spcAft>
                <a:spcPts val="0"/>
              </a:spcAft>
              <a:buNone/>
            </a:pPr>
            <a:r>
              <a:t/>
            </a:r>
            <a:endParaRPr sz="1600">
              <a:solidFill>
                <a:schemeClr val="dk1"/>
              </a:solidFill>
              <a:latin typeface="Arial"/>
              <a:ea typeface="Arial"/>
              <a:cs typeface="Arial"/>
              <a:sym typeface="Arial"/>
            </a:endParaRPr>
          </a:p>
          <a:p>
            <a:pPr indent="358775" lvl="0" marL="0" marR="0" rtl="0" algn="just">
              <a:spcBef>
                <a:spcPts val="0"/>
              </a:spcBef>
              <a:spcAft>
                <a:spcPts val="0"/>
              </a:spcAft>
              <a:buNone/>
            </a:pPr>
            <a:r>
              <a:t/>
            </a:r>
            <a:endParaRPr sz="1600">
              <a:solidFill>
                <a:schemeClr val="dk1"/>
              </a:solidFill>
              <a:latin typeface="Arial"/>
              <a:ea typeface="Arial"/>
              <a:cs typeface="Arial"/>
              <a:sym typeface="Arial"/>
            </a:endParaRPr>
          </a:p>
          <a:p>
            <a:pPr indent="358775" lvl="0" marL="0" marR="0" rtl="0" algn="just">
              <a:spcBef>
                <a:spcPts val="0"/>
              </a:spcBef>
              <a:spcAft>
                <a:spcPts val="0"/>
              </a:spcAft>
              <a:buNone/>
            </a:pPr>
            <a:r>
              <a:t/>
            </a:r>
            <a:endParaRPr sz="1600">
              <a:solidFill>
                <a:schemeClr val="dk1"/>
              </a:solidFill>
              <a:latin typeface="Arial"/>
              <a:ea typeface="Arial"/>
              <a:cs typeface="Arial"/>
              <a:sym typeface="Arial"/>
            </a:endParaRPr>
          </a:p>
          <a:p>
            <a:pPr indent="358775" lvl="0" marL="0" marR="0" rtl="0" algn="just">
              <a:spcBef>
                <a:spcPts val="0"/>
              </a:spcBef>
              <a:spcAft>
                <a:spcPts val="0"/>
              </a:spcAft>
              <a:buNone/>
            </a:pPr>
            <a:r>
              <a:t/>
            </a:r>
            <a:endParaRPr sz="1600">
              <a:solidFill>
                <a:schemeClr val="dk1"/>
              </a:solidFill>
              <a:latin typeface="Arial"/>
              <a:ea typeface="Arial"/>
              <a:cs typeface="Arial"/>
              <a:sym typeface="Arial"/>
            </a:endParaRPr>
          </a:p>
          <a:p>
            <a:pPr indent="358775" lvl="0" marL="0" marR="0" rtl="0" algn="just">
              <a:spcBef>
                <a:spcPts val="0"/>
              </a:spcBef>
              <a:spcAft>
                <a:spcPts val="0"/>
              </a:spcAft>
              <a:buNone/>
            </a:pPr>
            <a:r>
              <a:t/>
            </a:r>
            <a:endParaRPr sz="1600">
              <a:solidFill>
                <a:schemeClr val="dk1"/>
              </a:solidFill>
              <a:latin typeface="Arial"/>
              <a:ea typeface="Arial"/>
              <a:cs typeface="Arial"/>
              <a:sym typeface="Arial"/>
            </a:endParaRPr>
          </a:p>
          <a:p>
            <a:pPr indent="358775" lvl="0" marL="0" marR="0" rtl="0" algn="just">
              <a:spcBef>
                <a:spcPts val="0"/>
              </a:spcBef>
              <a:spcAft>
                <a:spcPts val="0"/>
              </a:spcAft>
              <a:buNone/>
            </a:pPr>
            <a:r>
              <a:t/>
            </a:r>
            <a:endParaRPr sz="1600">
              <a:solidFill>
                <a:schemeClr val="dk1"/>
              </a:solidFill>
              <a:latin typeface="Arial"/>
              <a:ea typeface="Arial"/>
              <a:cs typeface="Arial"/>
              <a:sym typeface="Arial"/>
            </a:endParaRPr>
          </a:p>
          <a:p>
            <a:pPr indent="358775" lvl="0" marL="0" marR="0" rtl="0" algn="just">
              <a:spcBef>
                <a:spcPts val="0"/>
              </a:spcBef>
              <a:spcAft>
                <a:spcPts val="0"/>
              </a:spcAft>
              <a:buNone/>
            </a:pPr>
            <a:r>
              <a:t/>
            </a:r>
            <a:endParaRPr sz="1600">
              <a:solidFill>
                <a:schemeClr val="dk1"/>
              </a:solidFill>
              <a:latin typeface="Arial"/>
              <a:ea typeface="Arial"/>
              <a:cs typeface="Arial"/>
              <a:sym typeface="Arial"/>
            </a:endParaRPr>
          </a:p>
          <a:p>
            <a:pPr indent="358775" lvl="0" marL="0" marR="0" rtl="0" algn="just">
              <a:spcBef>
                <a:spcPts val="0"/>
              </a:spcBef>
              <a:spcAft>
                <a:spcPts val="0"/>
              </a:spcAft>
              <a:buNone/>
            </a:pPr>
            <a:r>
              <a:t/>
            </a:r>
            <a:endParaRPr sz="1600">
              <a:solidFill>
                <a:schemeClr val="dk1"/>
              </a:solidFill>
              <a:latin typeface="Arial"/>
              <a:ea typeface="Arial"/>
              <a:cs typeface="Arial"/>
              <a:sym typeface="Arial"/>
            </a:endParaRPr>
          </a:p>
          <a:p>
            <a:pPr indent="358775" lvl="0" marL="0" marR="0" rtl="0" algn="just">
              <a:spcBef>
                <a:spcPts val="0"/>
              </a:spcBef>
              <a:spcAft>
                <a:spcPts val="0"/>
              </a:spcAft>
              <a:buNone/>
            </a:pPr>
            <a:r>
              <a:t/>
            </a:r>
            <a:endParaRPr sz="1600">
              <a:solidFill>
                <a:schemeClr val="dk1"/>
              </a:solidFill>
              <a:latin typeface="Arial"/>
              <a:ea typeface="Arial"/>
              <a:cs typeface="Arial"/>
              <a:sym typeface="Arial"/>
            </a:endParaRPr>
          </a:p>
          <a:p>
            <a:pPr indent="358775" lvl="0" marL="0" marR="0" rtl="0" algn="just">
              <a:spcBef>
                <a:spcPts val="0"/>
              </a:spcBef>
              <a:spcAft>
                <a:spcPts val="0"/>
              </a:spcAft>
              <a:buNone/>
            </a:pPr>
            <a:r>
              <a:t/>
            </a:r>
            <a:endParaRPr sz="1600">
              <a:solidFill>
                <a:schemeClr val="dk1"/>
              </a:solidFill>
              <a:latin typeface="Arial"/>
              <a:ea typeface="Arial"/>
              <a:cs typeface="Arial"/>
              <a:sym typeface="Arial"/>
            </a:endParaRPr>
          </a:p>
          <a:p>
            <a:pPr indent="358775" lvl="0" marL="0" marR="0" rtl="0" algn="just">
              <a:spcBef>
                <a:spcPts val="0"/>
              </a:spcBef>
              <a:spcAft>
                <a:spcPts val="0"/>
              </a:spcAft>
              <a:buNone/>
            </a:pPr>
            <a:r>
              <a:t/>
            </a:r>
            <a:endParaRPr sz="1600">
              <a:solidFill>
                <a:schemeClr val="dk1"/>
              </a:solidFill>
              <a:latin typeface="Arial"/>
              <a:ea typeface="Arial"/>
              <a:cs typeface="Arial"/>
              <a:sym typeface="Arial"/>
            </a:endParaRPr>
          </a:p>
          <a:p>
            <a:pPr indent="358775" lvl="0" marL="0" marR="0" rtl="0" algn="just">
              <a:spcBef>
                <a:spcPts val="0"/>
              </a:spcBef>
              <a:spcAft>
                <a:spcPts val="0"/>
              </a:spcAft>
              <a:buNone/>
            </a:pPr>
            <a:r>
              <a:t/>
            </a:r>
            <a:endParaRPr sz="1600">
              <a:solidFill>
                <a:schemeClr val="dk1"/>
              </a:solidFill>
              <a:latin typeface="Arial"/>
              <a:ea typeface="Arial"/>
              <a:cs typeface="Arial"/>
              <a:sym typeface="Arial"/>
            </a:endParaRPr>
          </a:p>
          <a:p>
            <a:pPr indent="358775" lvl="0" marL="0" marR="0" rtl="0" algn="just">
              <a:spcBef>
                <a:spcPts val="0"/>
              </a:spcBef>
              <a:spcAft>
                <a:spcPts val="0"/>
              </a:spcAft>
              <a:buNone/>
            </a:pPr>
            <a:r>
              <a:rPr lang="ru-RU" sz="1600">
                <a:solidFill>
                  <a:schemeClr val="dk1"/>
                </a:solidFill>
                <a:latin typeface="Arial"/>
                <a:ea typeface="Arial"/>
                <a:cs typeface="Arial"/>
                <a:sym typeface="Arial"/>
              </a:rPr>
              <a:t>Проблему несбалансированных деревьев решает сортировка выворачиванием, которая использует особую разновидность бинарного дерева поиска — splay tree. Это замечательное древо-трансформер, которое после каждой операции перестраивается в сбалансированное состояние. Но это уже – другая история.</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50"/>
          <p:cNvSpPr txBox="1"/>
          <p:nvPr>
            <p:ph type="title"/>
          </p:nvPr>
        </p:nvSpPr>
        <p:spPr>
          <a:xfrm>
            <a:off x="1435100" y="274638"/>
            <a:ext cx="7499350" cy="582594"/>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Пирамидальная сортировка</a:t>
            </a:r>
            <a:endParaRPr/>
          </a:p>
        </p:txBody>
      </p:sp>
      <p:sp>
        <p:nvSpPr>
          <p:cNvPr id="684" name="Google Shape;684;p50"/>
          <p:cNvSpPr txBox="1"/>
          <p:nvPr>
            <p:ph idx="1" type="body"/>
          </p:nvPr>
        </p:nvSpPr>
        <p:spPr>
          <a:xfrm>
            <a:off x="1142976" y="928670"/>
            <a:ext cx="7791474" cy="5319730"/>
          </a:xfrm>
          <a:prstGeom prst="rect">
            <a:avLst/>
          </a:prstGeom>
          <a:noFill/>
          <a:ln>
            <a:noFill/>
          </a:ln>
        </p:spPr>
        <p:txBody>
          <a:bodyPr anchorCtr="0" anchor="t" bIns="45700" lIns="91425" spcFirstLastPara="1" rIns="91425" wrap="square" tIns="45700">
            <a:noAutofit/>
          </a:bodyPr>
          <a:lstStyle/>
          <a:p>
            <a:pPr indent="358775" lvl="0" marL="0" rtl="0" algn="just">
              <a:lnSpc>
                <a:spcPct val="90000"/>
              </a:lnSpc>
              <a:spcBef>
                <a:spcPts val="0"/>
              </a:spcBef>
              <a:spcAft>
                <a:spcPts val="0"/>
              </a:spcAft>
              <a:buSzPts val="1600"/>
              <a:buFont typeface="Arial"/>
              <a:buNone/>
            </a:pPr>
            <a:r>
              <a:rPr lang="ru-RU" sz="2000">
                <a:latin typeface="Calibri"/>
                <a:ea typeface="Calibri"/>
                <a:cs typeface="Calibri"/>
                <a:sym typeface="Calibri"/>
              </a:rPr>
              <a:t>При сортировке методом простого выбора на каждом шаге выполняется линейный поиск минимального элемента. Линейная сложность этого поиска делает сложность всей сортировки квадратичной.</a:t>
            </a:r>
            <a:endParaRPr/>
          </a:p>
          <a:p>
            <a:pPr indent="358775" lvl="0" marL="0" rtl="0" algn="just">
              <a:lnSpc>
                <a:spcPct val="90000"/>
              </a:lnSpc>
              <a:spcBef>
                <a:spcPts val="600"/>
              </a:spcBef>
              <a:spcAft>
                <a:spcPts val="0"/>
              </a:spcAft>
              <a:buSzPts val="1600"/>
              <a:buFont typeface="Arial"/>
              <a:buNone/>
            </a:pPr>
            <a:r>
              <a:rPr lang="ru-RU" sz="2000">
                <a:solidFill>
                  <a:srgbClr val="FF0000"/>
                </a:solidFill>
                <a:latin typeface="Calibri"/>
                <a:ea typeface="Calibri"/>
                <a:cs typeface="Calibri"/>
                <a:sym typeface="Calibri"/>
              </a:rPr>
              <a:t>Возможно ли найти минимальный элемент за время лучшее линейного? </a:t>
            </a:r>
            <a:endParaRPr/>
          </a:p>
          <a:p>
            <a:pPr indent="358775" lvl="0" marL="0" rtl="0" algn="just">
              <a:lnSpc>
                <a:spcPct val="90000"/>
              </a:lnSpc>
              <a:spcBef>
                <a:spcPts val="600"/>
              </a:spcBef>
              <a:spcAft>
                <a:spcPts val="0"/>
              </a:spcAft>
              <a:buSzPts val="1600"/>
              <a:buFont typeface="Arial"/>
              <a:buNone/>
            </a:pPr>
            <a:r>
              <a:rPr lang="ru-RU" sz="2000">
                <a:latin typeface="Calibri"/>
                <a:ea typeface="Calibri"/>
                <a:cs typeface="Calibri"/>
                <a:sym typeface="Calibri"/>
              </a:rPr>
              <a:t>Оказывается, что это возможно, если использовать на каждом следующем шаге информацию о взаимных отношениях элементов, накопленную на предыдущих шагах. </a:t>
            </a:r>
            <a:endParaRPr/>
          </a:p>
          <a:p>
            <a:pPr indent="358775" lvl="0" marL="0" rtl="0" algn="just">
              <a:lnSpc>
                <a:spcPct val="90000"/>
              </a:lnSpc>
              <a:spcBef>
                <a:spcPts val="600"/>
              </a:spcBef>
              <a:spcAft>
                <a:spcPts val="0"/>
              </a:spcAft>
              <a:buSzPts val="1600"/>
              <a:buNone/>
            </a:pPr>
            <a:r>
              <a:rPr lang="ru-RU" sz="2000">
                <a:latin typeface="Calibri"/>
                <a:ea typeface="Calibri"/>
                <a:cs typeface="Calibri"/>
                <a:sym typeface="Calibri"/>
              </a:rPr>
              <a:t>Идея бинарного выбора может быть эффективно применена, если организовать входные данные в виде так называемой </a:t>
            </a:r>
            <a:r>
              <a:rPr i="1" lang="ru-RU" sz="2000">
                <a:solidFill>
                  <a:srgbClr val="FF0000"/>
                </a:solidFill>
                <a:latin typeface="Calibri"/>
                <a:ea typeface="Calibri"/>
                <a:cs typeface="Calibri"/>
                <a:sym typeface="Calibri"/>
              </a:rPr>
              <a:t>пирамиды</a:t>
            </a:r>
            <a:r>
              <a:rPr i="1" lang="ru-RU" sz="2000">
                <a:latin typeface="Calibri"/>
                <a:ea typeface="Calibri"/>
                <a:cs typeface="Calibri"/>
                <a:sym typeface="Calibri"/>
              </a:rPr>
              <a:t> </a:t>
            </a:r>
            <a:r>
              <a:rPr lang="ru-RU" sz="2000">
                <a:latin typeface="Calibri"/>
                <a:ea typeface="Calibri"/>
                <a:cs typeface="Calibri"/>
                <a:sym typeface="Calibri"/>
              </a:rPr>
              <a:t>(или </a:t>
            </a:r>
            <a:r>
              <a:rPr i="1" lang="ru-RU" sz="2000">
                <a:latin typeface="Calibri"/>
                <a:ea typeface="Calibri"/>
                <a:cs typeface="Calibri"/>
                <a:sym typeface="Calibri"/>
              </a:rPr>
              <a:t>сбалансированного бинарного дерева поиска</a:t>
            </a:r>
            <a:r>
              <a:rPr lang="ru-RU" sz="2000">
                <a:latin typeface="Calibri"/>
                <a:ea typeface="Calibri"/>
                <a:cs typeface="Calibri"/>
                <a:sym typeface="Calibri"/>
              </a:rPr>
              <a:t>) и поддерживать их в этом виде в процессе сортировки. </a:t>
            </a:r>
            <a:endParaRPr/>
          </a:p>
          <a:p>
            <a:pPr indent="358775" lvl="0" marL="0" rtl="0" algn="just">
              <a:lnSpc>
                <a:spcPct val="90000"/>
              </a:lnSpc>
              <a:spcBef>
                <a:spcPts val="600"/>
              </a:spcBef>
              <a:spcAft>
                <a:spcPts val="0"/>
              </a:spcAft>
              <a:buSzPts val="1600"/>
              <a:buNone/>
            </a:pPr>
            <a:r>
              <a:rPr lang="ru-RU" sz="2000">
                <a:latin typeface="Calibri"/>
                <a:ea typeface="Calibri"/>
                <a:cs typeface="Calibri"/>
                <a:sym typeface="Calibri"/>
              </a:rPr>
              <a:t>Метод сортировки с использованием такой пирамиды был предложен Р. У. Флойдом в 1964 г. под названием </a:t>
            </a:r>
            <a:r>
              <a:rPr i="1" lang="ru-RU" sz="2000">
                <a:latin typeface="Calibri"/>
                <a:ea typeface="Calibri"/>
                <a:cs typeface="Calibri"/>
                <a:sym typeface="Calibri"/>
              </a:rPr>
              <a:t>«Heap sort» </a:t>
            </a:r>
            <a:r>
              <a:rPr lang="ru-RU" sz="2000">
                <a:latin typeface="Calibri"/>
                <a:ea typeface="Calibri"/>
                <a:cs typeface="Calibri"/>
                <a:sym typeface="Calibri"/>
              </a:rPr>
              <a:t>— </a:t>
            </a:r>
            <a:r>
              <a:rPr i="1" lang="ru-RU" sz="2000">
                <a:solidFill>
                  <a:srgbClr val="FF0000"/>
                </a:solidFill>
                <a:latin typeface="Calibri"/>
                <a:ea typeface="Calibri"/>
                <a:cs typeface="Calibri"/>
                <a:sym typeface="Calibri"/>
              </a:rPr>
              <a:t>пирамидальной сортировки </a:t>
            </a:r>
            <a:r>
              <a:rPr lang="ru-RU" sz="2000">
                <a:latin typeface="Calibri"/>
                <a:ea typeface="Calibri"/>
                <a:cs typeface="Calibri"/>
                <a:sym typeface="Calibri"/>
              </a:rPr>
              <a:t>или  </a:t>
            </a:r>
            <a:r>
              <a:rPr i="1" lang="ru-RU" sz="2000">
                <a:solidFill>
                  <a:srgbClr val="FF0000"/>
                </a:solidFill>
                <a:latin typeface="Calibri"/>
                <a:ea typeface="Calibri"/>
                <a:cs typeface="Calibri"/>
                <a:sym typeface="Calibri"/>
              </a:rPr>
              <a:t>сортировки кучей</a:t>
            </a:r>
            <a:r>
              <a:rPr i="1" lang="ru-RU" sz="2000">
                <a:latin typeface="Calibri"/>
                <a:ea typeface="Calibri"/>
                <a:cs typeface="Calibri"/>
                <a:sym typeface="Calibri"/>
              </a:rPr>
              <a:t>.</a:t>
            </a:r>
            <a:endParaRPr/>
          </a:p>
          <a:p>
            <a:pPr indent="358775" lvl="0" marL="0" rtl="0" algn="just">
              <a:lnSpc>
                <a:spcPct val="90000"/>
              </a:lnSpc>
              <a:spcBef>
                <a:spcPts val="600"/>
              </a:spcBef>
              <a:spcAft>
                <a:spcPts val="0"/>
              </a:spcAft>
              <a:buSzPts val="1600"/>
              <a:buNone/>
            </a:pPr>
            <a:r>
              <a:rPr lang="ru-RU" sz="2000">
                <a:latin typeface="Calibri"/>
                <a:ea typeface="Calibri"/>
                <a:cs typeface="Calibri"/>
                <a:sym typeface="Calibri"/>
              </a:rPr>
              <a:t>Общая идея пирамидальной сортировки заключается в том, что сначала строится пирамида из элементов исходного массива, а затем осуществляется сортировка элементов.</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51"/>
          <p:cNvSpPr txBox="1"/>
          <p:nvPr>
            <p:ph type="title"/>
          </p:nvPr>
        </p:nvSpPr>
        <p:spPr>
          <a:xfrm>
            <a:off x="1357290" y="142852"/>
            <a:ext cx="7499350" cy="43971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sz="3200">
                <a:latin typeface="Calibri"/>
                <a:ea typeface="Calibri"/>
                <a:cs typeface="Calibri"/>
                <a:sym typeface="Calibri"/>
              </a:rPr>
              <a:t>Идея метода пирамидальной сортировки</a:t>
            </a:r>
            <a:endParaRPr/>
          </a:p>
        </p:txBody>
      </p:sp>
      <p:sp>
        <p:nvSpPr>
          <p:cNvPr id="690" name="Google Shape;690;p51"/>
          <p:cNvSpPr txBox="1"/>
          <p:nvPr>
            <p:ph idx="1" type="body"/>
          </p:nvPr>
        </p:nvSpPr>
        <p:spPr>
          <a:xfrm>
            <a:off x="1142976" y="642918"/>
            <a:ext cx="7791474" cy="6215082"/>
          </a:xfrm>
          <a:prstGeom prst="rect">
            <a:avLst/>
          </a:prstGeom>
          <a:noFill/>
          <a:ln>
            <a:noFill/>
          </a:ln>
        </p:spPr>
        <p:txBody>
          <a:bodyPr anchorCtr="0" anchor="t" bIns="45700" lIns="91425" spcFirstLastPara="1" rIns="91425" wrap="square" tIns="45700">
            <a:noAutofit/>
          </a:bodyPr>
          <a:lstStyle/>
          <a:p>
            <a:pPr indent="0" lvl="0" marL="82550" rtl="0" algn="just">
              <a:lnSpc>
                <a:spcPct val="90000"/>
              </a:lnSpc>
              <a:spcBef>
                <a:spcPts val="0"/>
              </a:spcBef>
              <a:spcAft>
                <a:spcPts val="0"/>
              </a:spcAft>
              <a:buSzPts val="2560"/>
              <a:buNone/>
            </a:pPr>
            <a:r>
              <a:rPr lang="ru-RU">
                <a:latin typeface="Calibri"/>
                <a:ea typeface="Calibri"/>
                <a:cs typeface="Calibri"/>
                <a:sym typeface="Calibri"/>
              </a:rPr>
              <a:t>       HeapSort (Пирамидальная сортировка) - известный алгоритм сортировки. Больше всего похож на </a:t>
            </a:r>
            <a:r>
              <a:rPr b="1" lang="ru-RU">
                <a:latin typeface="Calibri"/>
                <a:ea typeface="Calibri"/>
                <a:cs typeface="Calibri"/>
                <a:sym typeface="Calibri"/>
              </a:rPr>
              <a:t>сортировку выбором</a:t>
            </a:r>
            <a:r>
              <a:rPr lang="ru-RU">
                <a:latin typeface="Calibri"/>
                <a:ea typeface="Calibri"/>
                <a:cs typeface="Calibri"/>
                <a:sym typeface="Calibri"/>
              </a:rPr>
              <a:t>, так как тоже содержит деление на уже отсортированную и не сортированную части, однако работает быстрее за счет используемой структуры данных - двоичной кучи (binary heap).</a:t>
            </a:r>
            <a:endParaRPr/>
          </a:p>
          <a:p>
            <a:pPr indent="0" lvl="0" marL="82550" rtl="0" algn="just">
              <a:lnSpc>
                <a:spcPct val="90000"/>
              </a:lnSpc>
              <a:spcBef>
                <a:spcPts val="600"/>
              </a:spcBef>
              <a:spcAft>
                <a:spcPts val="0"/>
              </a:spcAft>
              <a:buSzPts val="2560"/>
              <a:buNone/>
            </a:pPr>
            <a:r>
              <a:rPr lang="ru-RU">
                <a:latin typeface="Calibri"/>
                <a:ea typeface="Calibri"/>
                <a:cs typeface="Calibri"/>
                <a:sym typeface="Calibri"/>
              </a:rPr>
              <a:t>       Автором алгоритма является Дж. Уильямс, он представил его идею в 1964 году. Роберт Флойд предложил реализацию «на месте», не требующую дополнительной памяти.</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0">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6"/>
          <p:cNvSpPr txBox="1"/>
          <p:nvPr>
            <p:ph type="title"/>
          </p:nvPr>
        </p:nvSpPr>
        <p:spPr>
          <a:xfrm>
            <a:off x="1435100" y="274638"/>
            <a:ext cx="7499350" cy="72547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ru-RU" sz="3000"/>
              <a:t>Сортировка включениями с убывающим шагом. Метод Шелла</a:t>
            </a:r>
            <a:endParaRPr sz="3000"/>
          </a:p>
        </p:txBody>
      </p:sp>
      <p:sp>
        <p:nvSpPr>
          <p:cNvPr id="125" name="Google Shape;125;p16"/>
          <p:cNvSpPr txBox="1"/>
          <p:nvPr>
            <p:ph idx="1" type="body"/>
          </p:nvPr>
        </p:nvSpPr>
        <p:spPr>
          <a:xfrm>
            <a:off x="1115616" y="1142984"/>
            <a:ext cx="7818834" cy="5598384"/>
          </a:xfrm>
          <a:prstGeom prst="rect">
            <a:avLst/>
          </a:prstGeom>
          <a:noFill/>
          <a:ln>
            <a:noFill/>
          </a:ln>
        </p:spPr>
        <p:txBody>
          <a:bodyPr anchorCtr="0" anchor="t" bIns="45700" lIns="91425" spcFirstLastPara="1" rIns="91425" wrap="square" tIns="45700">
            <a:noAutofit/>
          </a:bodyPr>
          <a:lstStyle/>
          <a:p>
            <a:pPr indent="536575" lvl="0" marL="0" rtl="0" algn="just">
              <a:spcBef>
                <a:spcPts val="0"/>
              </a:spcBef>
              <a:spcAft>
                <a:spcPts val="0"/>
              </a:spcAft>
              <a:buSzPts val="1920"/>
              <a:buNone/>
            </a:pPr>
            <a:r>
              <a:rPr b="1" lang="ru-RU" sz="2400">
                <a:latin typeface="Calibri"/>
                <a:ea typeface="Calibri"/>
                <a:cs typeface="Calibri"/>
                <a:sym typeface="Calibri"/>
              </a:rPr>
              <a:t>Сортировка Шелла </a:t>
            </a:r>
            <a:r>
              <a:rPr lang="ru-RU" sz="2400">
                <a:latin typeface="Calibri"/>
                <a:ea typeface="Calibri"/>
                <a:cs typeface="Calibri"/>
                <a:sym typeface="Calibri"/>
              </a:rPr>
              <a:t>(англ. </a:t>
            </a:r>
            <a:r>
              <a:rPr b="1" lang="ru-RU" sz="2400">
                <a:latin typeface="Calibri"/>
                <a:ea typeface="Calibri"/>
                <a:cs typeface="Calibri"/>
                <a:sym typeface="Calibri"/>
              </a:rPr>
              <a:t>Shell sort</a:t>
            </a:r>
            <a:r>
              <a:rPr lang="ru-RU" sz="2400">
                <a:latin typeface="Calibri"/>
                <a:ea typeface="Calibri"/>
                <a:cs typeface="Calibri"/>
                <a:sym typeface="Calibri"/>
              </a:rPr>
              <a:t>) — алгоритм сортировки, идея которого состоит в сравнении элементов, стоящих не только рядом, но и на расстоянии друг от друга. Иными словами — сортировка вставками с предварительными «грубыми» проходами.</a:t>
            </a:r>
            <a:endParaRPr/>
          </a:p>
          <a:p>
            <a:pPr indent="536575" lvl="0" marL="0" rtl="0" algn="just">
              <a:spcBef>
                <a:spcPts val="600"/>
              </a:spcBef>
              <a:spcAft>
                <a:spcPts val="0"/>
              </a:spcAft>
              <a:buSzPts val="1920"/>
              <a:buNone/>
            </a:pPr>
            <a:r>
              <a:rPr lang="ru-RU" sz="2400">
                <a:latin typeface="Calibri"/>
                <a:ea typeface="Calibri"/>
                <a:cs typeface="Calibri"/>
                <a:sym typeface="Calibri"/>
              </a:rPr>
              <a:t>При сортировке Шелла сначала сравниваются и сортируются между собой ключи, отстоящие один от другого на некотором расстоянии d. После этого процедура повторяется для некоторых меньших значений d, а завершается сортировка Шелла упорядочиванием элементов при d = 1 (то есть, обычной сортировкой вставками).</a:t>
            </a:r>
            <a:endParaRPr/>
          </a:p>
          <a:p>
            <a:pPr indent="536575" lvl="0" marL="0" rtl="0" algn="just">
              <a:spcBef>
                <a:spcPts val="600"/>
              </a:spcBef>
              <a:spcAft>
                <a:spcPts val="0"/>
              </a:spcAft>
              <a:buSzPts val="1920"/>
              <a:buNone/>
            </a:pPr>
            <a:r>
              <a:rPr lang="ru-RU" sz="2400">
                <a:latin typeface="Calibri"/>
                <a:ea typeface="Calibri"/>
                <a:cs typeface="Calibri"/>
                <a:sym typeface="Calibri"/>
              </a:rPr>
              <a:t>Иными словами - сортировка Шелла, это сортировка вставками с предварительными "грубыми" проходами.</a:t>
            </a:r>
            <a:endParaRPr/>
          </a:p>
          <a:p>
            <a:pPr indent="536575" lvl="0" marL="0" rtl="0" algn="just">
              <a:spcBef>
                <a:spcPts val="600"/>
              </a:spcBef>
              <a:spcAft>
                <a:spcPts val="0"/>
              </a:spcAft>
              <a:buSzPts val="1920"/>
              <a:buNone/>
            </a:pPr>
            <a:r>
              <a:rPr lang="ru-RU" sz="2400">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52"/>
          <p:cNvSpPr txBox="1"/>
          <p:nvPr>
            <p:ph type="title"/>
          </p:nvPr>
        </p:nvSpPr>
        <p:spPr>
          <a:xfrm>
            <a:off x="1435100" y="274638"/>
            <a:ext cx="7499350" cy="511156"/>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Свойство пирамиды</a:t>
            </a:r>
            <a:endParaRPr/>
          </a:p>
        </p:txBody>
      </p:sp>
      <p:sp>
        <p:nvSpPr>
          <p:cNvPr id="696" name="Google Shape;696;p52"/>
          <p:cNvSpPr txBox="1"/>
          <p:nvPr>
            <p:ph idx="1" type="body"/>
          </p:nvPr>
        </p:nvSpPr>
        <p:spPr>
          <a:xfrm>
            <a:off x="1115616" y="857232"/>
            <a:ext cx="7818834" cy="6000768"/>
          </a:xfrm>
          <a:prstGeom prst="rect">
            <a:avLst/>
          </a:prstGeom>
          <a:noFill/>
          <a:ln>
            <a:noFill/>
          </a:ln>
        </p:spPr>
        <p:txBody>
          <a:bodyPr anchorCtr="0" anchor="t" bIns="45700" lIns="91425" spcFirstLastPara="1" rIns="91425" wrap="square" tIns="45700">
            <a:noAutofit/>
          </a:bodyPr>
          <a:lstStyle/>
          <a:p>
            <a:pPr indent="358775" lvl="0" marL="0" rtl="0" algn="just">
              <a:lnSpc>
                <a:spcPct val="90000"/>
              </a:lnSpc>
              <a:spcBef>
                <a:spcPts val="0"/>
              </a:spcBef>
              <a:spcAft>
                <a:spcPts val="0"/>
              </a:spcAft>
              <a:buSzPts val="1600"/>
              <a:buFont typeface="Arial"/>
              <a:buNone/>
            </a:pPr>
            <a:r>
              <a:rPr lang="ru-RU" sz="2000">
                <a:latin typeface="Calibri"/>
                <a:ea typeface="Calibri"/>
                <a:cs typeface="Calibri"/>
                <a:sym typeface="Calibri"/>
              </a:rPr>
              <a:t>Пусть дана последовательность </a:t>
            </a:r>
            <a:r>
              <a:rPr i="1" lang="ru-RU" sz="2000">
                <a:latin typeface="Calibri"/>
                <a:ea typeface="Calibri"/>
                <a:cs typeface="Calibri"/>
                <a:sym typeface="Calibri"/>
              </a:rPr>
              <a:t>h</a:t>
            </a:r>
            <a:r>
              <a:rPr baseline="-25000" lang="ru-RU" sz="2000">
                <a:latin typeface="Calibri"/>
                <a:ea typeface="Calibri"/>
                <a:cs typeface="Calibri"/>
                <a:sym typeface="Calibri"/>
              </a:rPr>
              <a:t>1</a:t>
            </a:r>
            <a:r>
              <a:rPr i="1" lang="ru-RU" sz="2000">
                <a:latin typeface="Calibri"/>
                <a:ea typeface="Calibri"/>
                <a:cs typeface="Calibri"/>
                <a:sym typeface="Calibri"/>
              </a:rPr>
              <a:t>, ..., h</a:t>
            </a:r>
            <a:r>
              <a:rPr baseline="-25000" i="1" lang="ru-RU" sz="2000">
                <a:latin typeface="Calibri"/>
                <a:ea typeface="Calibri"/>
                <a:cs typeface="Calibri"/>
                <a:sym typeface="Calibri"/>
              </a:rPr>
              <a:t>n</a:t>
            </a:r>
            <a:r>
              <a:rPr i="1" lang="ru-RU" sz="2000">
                <a:latin typeface="Calibri"/>
                <a:ea typeface="Calibri"/>
                <a:cs typeface="Calibri"/>
                <a:sym typeface="Calibri"/>
              </a:rPr>
              <a:t>. </a:t>
            </a:r>
            <a:endParaRPr/>
          </a:p>
          <a:p>
            <a:pPr indent="358775" lvl="0" marL="0" rtl="0" algn="just">
              <a:lnSpc>
                <a:spcPct val="90000"/>
              </a:lnSpc>
              <a:spcBef>
                <a:spcPts val="600"/>
              </a:spcBef>
              <a:spcAft>
                <a:spcPts val="0"/>
              </a:spcAft>
              <a:buSzPts val="1600"/>
              <a:buFont typeface="Arial"/>
              <a:buNone/>
            </a:pPr>
            <a:r>
              <a:rPr lang="ru-RU" sz="2000">
                <a:latin typeface="Calibri"/>
                <a:ea typeface="Calibri"/>
                <a:cs typeface="Calibri"/>
                <a:sym typeface="Calibri"/>
              </a:rPr>
              <a:t>Элемент </a:t>
            </a:r>
            <a:r>
              <a:rPr i="1" lang="ru-RU" sz="2000">
                <a:latin typeface="Calibri"/>
                <a:ea typeface="Calibri"/>
                <a:cs typeface="Calibri"/>
                <a:sym typeface="Calibri"/>
              </a:rPr>
              <a:t>h</a:t>
            </a:r>
            <a:r>
              <a:rPr baseline="-25000" i="1" lang="ru-RU" sz="2000">
                <a:latin typeface="Calibri"/>
                <a:ea typeface="Calibri"/>
                <a:cs typeface="Calibri"/>
                <a:sym typeface="Calibri"/>
              </a:rPr>
              <a:t>i</a:t>
            </a:r>
            <a:r>
              <a:rPr i="1" lang="ru-RU" sz="2000">
                <a:latin typeface="Calibri"/>
                <a:ea typeface="Calibri"/>
                <a:cs typeface="Calibri"/>
                <a:sym typeface="Calibri"/>
              </a:rPr>
              <a:t> </a:t>
            </a:r>
            <a:r>
              <a:rPr i="1" lang="ru-RU" sz="2000">
                <a:solidFill>
                  <a:srgbClr val="FF0000"/>
                </a:solidFill>
                <a:latin typeface="Calibri"/>
                <a:ea typeface="Calibri"/>
                <a:cs typeface="Calibri"/>
                <a:sym typeface="Calibri"/>
              </a:rPr>
              <a:t>образует пирамиду </a:t>
            </a:r>
            <a:r>
              <a:rPr lang="ru-RU" sz="2000">
                <a:latin typeface="Calibri"/>
                <a:ea typeface="Calibri"/>
                <a:cs typeface="Calibri"/>
                <a:sym typeface="Calibri"/>
              </a:rPr>
              <a:t>в этой последовательности,</a:t>
            </a:r>
            <a:endParaRPr/>
          </a:p>
          <a:p>
            <a:pPr indent="358775" lvl="0" marL="0" rtl="0" algn="just">
              <a:lnSpc>
                <a:spcPct val="90000"/>
              </a:lnSpc>
              <a:spcBef>
                <a:spcPts val="600"/>
              </a:spcBef>
              <a:spcAft>
                <a:spcPts val="0"/>
              </a:spcAft>
              <a:buSzPts val="1600"/>
              <a:buFont typeface="Arial"/>
              <a:buNone/>
            </a:pPr>
            <a:r>
              <a:rPr lang="ru-RU" sz="2000">
                <a:latin typeface="Calibri"/>
                <a:ea typeface="Calibri"/>
                <a:cs typeface="Calibri"/>
                <a:sym typeface="Calibri"/>
              </a:rPr>
              <a:t>если выполнены следующие условия:</a:t>
            </a:r>
            <a:endParaRPr/>
          </a:p>
          <a:p>
            <a:pPr indent="-358775" lvl="0" marL="358775" rtl="0" algn="just">
              <a:lnSpc>
                <a:spcPct val="90000"/>
              </a:lnSpc>
              <a:spcBef>
                <a:spcPts val="600"/>
              </a:spcBef>
              <a:spcAft>
                <a:spcPts val="0"/>
              </a:spcAft>
              <a:buSzPts val="1600"/>
              <a:buChar char="⚫"/>
            </a:pPr>
            <a:r>
              <a:rPr lang="ru-RU" sz="2000">
                <a:latin typeface="Calibri"/>
                <a:ea typeface="Calibri"/>
                <a:cs typeface="Calibri"/>
                <a:sym typeface="Calibri"/>
              </a:rPr>
              <a:t> если 2 ⋅ </a:t>
            </a:r>
            <a:r>
              <a:rPr i="1" lang="ru-RU" sz="2000">
                <a:latin typeface="Calibri"/>
                <a:ea typeface="Calibri"/>
                <a:cs typeface="Calibri"/>
                <a:sym typeface="Calibri"/>
              </a:rPr>
              <a:t>i</a:t>
            </a:r>
            <a:r>
              <a:rPr lang="ru-RU" sz="2000">
                <a:latin typeface="Calibri"/>
                <a:ea typeface="Calibri"/>
                <a:cs typeface="Calibri"/>
                <a:sym typeface="Calibri"/>
              </a:rPr>
              <a:t> ≤ </a:t>
            </a:r>
            <a:r>
              <a:rPr i="1" lang="ru-RU" sz="2000">
                <a:latin typeface="Calibri"/>
                <a:ea typeface="Calibri"/>
                <a:cs typeface="Calibri"/>
                <a:sym typeface="Calibri"/>
              </a:rPr>
              <a:t>n, </a:t>
            </a:r>
            <a:r>
              <a:rPr lang="ru-RU" sz="2000">
                <a:latin typeface="Calibri"/>
                <a:ea typeface="Calibri"/>
                <a:cs typeface="Calibri"/>
                <a:sym typeface="Calibri"/>
              </a:rPr>
              <a:t>то </a:t>
            </a:r>
            <a:r>
              <a:rPr i="1" lang="ru-RU" sz="2000">
                <a:latin typeface="Calibri"/>
                <a:ea typeface="Calibri"/>
                <a:cs typeface="Calibri"/>
                <a:sym typeface="Calibri"/>
              </a:rPr>
              <a:t>h</a:t>
            </a:r>
            <a:r>
              <a:rPr baseline="-25000" i="1" lang="ru-RU" sz="2000">
                <a:latin typeface="Calibri"/>
                <a:ea typeface="Calibri"/>
                <a:cs typeface="Calibri"/>
                <a:sym typeface="Calibri"/>
              </a:rPr>
              <a:t>i</a:t>
            </a:r>
            <a:r>
              <a:rPr i="1" lang="ru-RU" sz="2000">
                <a:latin typeface="Calibri"/>
                <a:ea typeface="Calibri"/>
                <a:cs typeface="Calibri"/>
                <a:sym typeface="Calibri"/>
              </a:rPr>
              <a:t> </a:t>
            </a:r>
            <a:r>
              <a:rPr lang="ru-RU" sz="2000">
                <a:latin typeface="Calibri"/>
                <a:ea typeface="Calibri"/>
                <a:cs typeface="Calibri"/>
                <a:sym typeface="Calibri"/>
              </a:rPr>
              <a:t>≥ </a:t>
            </a:r>
            <a:r>
              <a:rPr i="1" lang="ru-RU" sz="2000">
                <a:latin typeface="Calibri"/>
                <a:ea typeface="Calibri"/>
                <a:cs typeface="Calibri"/>
                <a:sym typeface="Calibri"/>
              </a:rPr>
              <a:t>h</a:t>
            </a:r>
            <a:r>
              <a:rPr baseline="-25000" lang="ru-RU" sz="2000">
                <a:latin typeface="Calibri"/>
                <a:ea typeface="Calibri"/>
                <a:cs typeface="Calibri"/>
                <a:sym typeface="Calibri"/>
              </a:rPr>
              <a:t>2</a:t>
            </a:r>
            <a:r>
              <a:rPr baseline="-25000" i="1" lang="ru-RU" sz="2000">
                <a:latin typeface="Calibri"/>
                <a:ea typeface="Calibri"/>
                <a:cs typeface="Calibri"/>
                <a:sym typeface="Calibri"/>
              </a:rPr>
              <a:t>i</a:t>
            </a:r>
            <a:r>
              <a:rPr i="1" lang="ru-RU" sz="2000">
                <a:latin typeface="Calibri"/>
                <a:ea typeface="Calibri"/>
                <a:cs typeface="Calibri"/>
                <a:sym typeface="Calibri"/>
              </a:rPr>
              <a:t> </a:t>
            </a:r>
            <a:r>
              <a:rPr lang="ru-RU" sz="2000">
                <a:latin typeface="Calibri"/>
                <a:ea typeface="Calibri"/>
                <a:cs typeface="Calibri"/>
                <a:sym typeface="Calibri"/>
              </a:rPr>
              <a:t>и </a:t>
            </a:r>
            <a:r>
              <a:rPr i="1" lang="ru-RU" sz="2000">
                <a:latin typeface="Calibri"/>
                <a:ea typeface="Calibri"/>
                <a:cs typeface="Calibri"/>
                <a:sym typeface="Calibri"/>
              </a:rPr>
              <a:t>h</a:t>
            </a:r>
            <a:r>
              <a:rPr baseline="-25000" lang="ru-RU" sz="2000">
                <a:latin typeface="Calibri"/>
                <a:ea typeface="Calibri"/>
                <a:cs typeface="Calibri"/>
                <a:sym typeface="Calibri"/>
              </a:rPr>
              <a:t>2</a:t>
            </a:r>
            <a:r>
              <a:rPr baseline="-25000" i="1" lang="ru-RU" sz="2000">
                <a:latin typeface="Calibri"/>
                <a:ea typeface="Calibri"/>
                <a:cs typeface="Calibri"/>
                <a:sym typeface="Calibri"/>
              </a:rPr>
              <a:t>i</a:t>
            </a:r>
            <a:r>
              <a:rPr i="1" lang="ru-RU" sz="2000">
                <a:latin typeface="Calibri"/>
                <a:ea typeface="Calibri"/>
                <a:cs typeface="Calibri"/>
                <a:sym typeface="Calibri"/>
              </a:rPr>
              <a:t> </a:t>
            </a:r>
            <a:r>
              <a:rPr lang="ru-RU" sz="2000">
                <a:latin typeface="Calibri"/>
                <a:ea typeface="Calibri"/>
                <a:cs typeface="Calibri"/>
                <a:sym typeface="Calibri"/>
              </a:rPr>
              <a:t>образует пирамиду;</a:t>
            </a:r>
            <a:endParaRPr/>
          </a:p>
          <a:p>
            <a:pPr indent="-358775" lvl="0" marL="358775" rtl="0" algn="just">
              <a:lnSpc>
                <a:spcPct val="90000"/>
              </a:lnSpc>
              <a:spcBef>
                <a:spcPts val="600"/>
              </a:spcBef>
              <a:spcAft>
                <a:spcPts val="0"/>
              </a:spcAft>
              <a:buSzPts val="1600"/>
              <a:buChar char="⚫"/>
            </a:pPr>
            <a:r>
              <a:rPr lang="ru-RU" sz="2000">
                <a:latin typeface="Calibri"/>
                <a:ea typeface="Calibri"/>
                <a:cs typeface="Calibri"/>
                <a:sym typeface="Calibri"/>
              </a:rPr>
              <a:t> если 2 ⋅ </a:t>
            </a:r>
            <a:r>
              <a:rPr i="1" lang="ru-RU" sz="2000">
                <a:latin typeface="Calibri"/>
                <a:ea typeface="Calibri"/>
                <a:cs typeface="Calibri"/>
                <a:sym typeface="Calibri"/>
              </a:rPr>
              <a:t>i</a:t>
            </a:r>
            <a:r>
              <a:rPr lang="ru-RU" sz="2000">
                <a:latin typeface="Calibri"/>
                <a:ea typeface="Calibri"/>
                <a:cs typeface="Calibri"/>
                <a:sym typeface="Calibri"/>
              </a:rPr>
              <a:t> + 1 ≤ </a:t>
            </a:r>
            <a:r>
              <a:rPr i="1" lang="ru-RU" sz="2000">
                <a:latin typeface="Calibri"/>
                <a:ea typeface="Calibri"/>
                <a:cs typeface="Calibri"/>
                <a:sym typeface="Calibri"/>
              </a:rPr>
              <a:t>n, </a:t>
            </a:r>
            <a:r>
              <a:rPr lang="ru-RU" sz="2000">
                <a:latin typeface="Calibri"/>
                <a:ea typeface="Calibri"/>
                <a:cs typeface="Calibri"/>
                <a:sym typeface="Calibri"/>
              </a:rPr>
              <a:t>то </a:t>
            </a:r>
            <a:r>
              <a:rPr i="1" lang="ru-RU" sz="2000">
                <a:latin typeface="Calibri"/>
                <a:ea typeface="Calibri"/>
                <a:cs typeface="Calibri"/>
                <a:sym typeface="Calibri"/>
              </a:rPr>
              <a:t>h</a:t>
            </a:r>
            <a:r>
              <a:rPr baseline="-25000" i="1" lang="ru-RU" sz="2000">
                <a:latin typeface="Calibri"/>
                <a:ea typeface="Calibri"/>
                <a:cs typeface="Calibri"/>
                <a:sym typeface="Calibri"/>
              </a:rPr>
              <a:t>i</a:t>
            </a:r>
            <a:r>
              <a:rPr i="1" lang="ru-RU" sz="2000">
                <a:latin typeface="Calibri"/>
                <a:ea typeface="Calibri"/>
                <a:cs typeface="Calibri"/>
                <a:sym typeface="Calibri"/>
              </a:rPr>
              <a:t> </a:t>
            </a:r>
            <a:r>
              <a:rPr lang="ru-RU" sz="2000">
                <a:latin typeface="Calibri"/>
                <a:ea typeface="Calibri"/>
                <a:cs typeface="Calibri"/>
                <a:sym typeface="Calibri"/>
              </a:rPr>
              <a:t>≥ </a:t>
            </a:r>
            <a:r>
              <a:rPr i="1" lang="ru-RU" sz="2000">
                <a:latin typeface="Calibri"/>
                <a:ea typeface="Calibri"/>
                <a:cs typeface="Calibri"/>
                <a:sym typeface="Calibri"/>
              </a:rPr>
              <a:t>h</a:t>
            </a:r>
            <a:r>
              <a:rPr baseline="-25000" lang="ru-RU" sz="2000">
                <a:latin typeface="Calibri"/>
                <a:ea typeface="Calibri"/>
                <a:cs typeface="Calibri"/>
                <a:sym typeface="Calibri"/>
              </a:rPr>
              <a:t>2</a:t>
            </a:r>
            <a:r>
              <a:rPr baseline="-25000" i="1" lang="ru-RU" sz="2000">
                <a:latin typeface="Calibri"/>
                <a:ea typeface="Calibri"/>
                <a:cs typeface="Calibri"/>
                <a:sym typeface="Calibri"/>
              </a:rPr>
              <a:t>i+</a:t>
            </a:r>
            <a:r>
              <a:rPr baseline="-25000" lang="ru-RU" sz="2000">
                <a:latin typeface="Calibri"/>
                <a:ea typeface="Calibri"/>
                <a:cs typeface="Calibri"/>
                <a:sym typeface="Calibri"/>
              </a:rPr>
              <a:t>1</a:t>
            </a:r>
            <a:r>
              <a:rPr i="1" lang="ru-RU" sz="2000">
                <a:latin typeface="Calibri"/>
                <a:ea typeface="Calibri"/>
                <a:cs typeface="Calibri"/>
                <a:sym typeface="Calibri"/>
              </a:rPr>
              <a:t> </a:t>
            </a:r>
            <a:r>
              <a:rPr lang="ru-RU" sz="2000">
                <a:latin typeface="Calibri"/>
                <a:ea typeface="Calibri"/>
                <a:cs typeface="Calibri"/>
                <a:sym typeface="Calibri"/>
              </a:rPr>
              <a:t>и </a:t>
            </a:r>
            <a:r>
              <a:rPr i="1" lang="ru-RU" sz="2000">
                <a:latin typeface="Calibri"/>
                <a:ea typeface="Calibri"/>
                <a:cs typeface="Calibri"/>
                <a:sym typeface="Calibri"/>
              </a:rPr>
              <a:t>h</a:t>
            </a:r>
            <a:r>
              <a:rPr baseline="-25000" lang="ru-RU" sz="2000">
                <a:latin typeface="Calibri"/>
                <a:ea typeface="Calibri"/>
                <a:cs typeface="Calibri"/>
                <a:sym typeface="Calibri"/>
              </a:rPr>
              <a:t>2</a:t>
            </a:r>
            <a:r>
              <a:rPr baseline="-25000" i="1" lang="ru-RU" sz="2000">
                <a:latin typeface="Calibri"/>
                <a:ea typeface="Calibri"/>
                <a:cs typeface="Calibri"/>
                <a:sym typeface="Calibri"/>
              </a:rPr>
              <a:t>i+</a:t>
            </a:r>
            <a:r>
              <a:rPr baseline="-25000" lang="ru-RU" sz="2000">
                <a:latin typeface="Calibri"/>
                <a:ea typeface="Calibri"/>
                <a:cs typeface="Calibri"/>
                <a:sym typeface="Calibri"/>
              </a:rPr>
              <a:t>1</a:t>
            </a:r>
            <a:r>
              <a:rPr i="1" lang="ru-RU" sz="2000">
                <a:latin typeface="Calibri"/>
                <a:ea typeface="Calibri"/>
                <a:cs typeface="Calibri"/>
                <a:sym typeface="Calibri"/>
              </a:rPr>
              <a:t> </a:t>
            </a:r>
            <a:r>
              <a:rPr lang="ru-RU" sz="2000">
                <a:latin typeface="Calibri"/>
                <a:ea typeface="Calibri"/>
                <a:cs typeface="Calibri"/>
                <a:sym typeface="Calibri"/>
              </a:rPr>
              <a:t>образует пирамиду.</a:t>
            </a:r>
            <a:endParaRPr/>
          </a:p>
          <a:p>
            <a:pPr indent="358775" lvl="0" marL="0" rtl="0" algn="just">
              <a:lnSpc>
                <a:spcPct val="90000"/>
              </a:lnSpc>
              <a:spcBef>
                <a:spcPts val="600"/>
              </a:spcBef>
              <a:spcAft>
                <a:spcPts val="0"/>
              </a:spcAft>
              <a:buSzPts val="1600"/>
              <a:buFont typeface="Arial"/>
              <a:buNone/>
            </a:pPr>
            <a:r>
              <a:rPr lang="ru-RU" sz="2000">
                <a:latin typeface="Calibri"/>
                <a:ea typeface="Calibri"/>
                <a:cs typeface="Calibri"/>
                <a:sym typeface="Calibri"/>
              </a:rPr>
              <a:t>Элементы </a:t>
            </a:r>
            <a:r>
              <a:rPr i="1" lang="ru-RU" sz="2000">
                <a:latin typeface="Calibri"/>
                <a:ea typeface="Calibri"/>
                <a:cs typeface="Calibri"/>
                <a:sym typeface="Calibri"/>
              </a:rPr>
              <a:t>h</a:t>
            </a:r>
            <a:r>
              <a:rPr baseline="-25000" i="1" lang="ru-RU" sz="2000">
                <a:latin typeface="Calibri"/>
                <a:ea typeface="Calibri"/>
                <a:cs typeface="Calibri"/>
                <a:sym typeface="Calibri"/>
              </a:rPr>
              <a:t>n/</a:t>
            </a:r>
            <a:r>
              <a:rPr baseline="-25000" lang="ru-RU" sz="2000">
                <a:latin typeface="Calibri"/>
                <a:ea typeface="Calibri"/>
                <a:cs typeface="Calibri"/>
                <a:sym typeface="Calibri"/>
              </a:rPr>
              <a:t>2</a:t>
            </a:r>
            <a:r>
              <a:rPr baseline="-25000" i="1" lang="ru-RU" sz="2000">
                <a:latin typeface="Calibri"/>
                <a:ea typeface="Calibri"/>
                <a:cs typeface="Calibri"/>
                <a:sym typeface="Calibri"/>
              </a:rPr>
              <a:t>+</a:t>
            </a:r>
            <a:r>
              <a:rPr baseline="-25000" lang="ru-RU" sz="2000">
                <a:latin typeface="Calibri"/>
                <a:ea typeface="Calibri"/>
                <a:cs typeface="Calibri"/>
                <a:sym typeface="Calibri"/>
              </a:rPr>
              <a:t>1</a:t>
            </a:r>
            <a:r>
              <a:rPr i="1" lang="ru-RU" sz="2000">
                <a:latin typeface="Calibri"/>
                <a:ea typeface="Calibri"/>
                <a:cs typeface="Calibri"/>
                <a:sym typeface="Calibri"/>
              </a:rPr>
              <a:t>, ..., h</a:t>
            </a:r>
            <a:r>
              <a:rPr baseline="-25000" i="1" lang="ru-RU" sz="2000">
                <a:latin typeface="Calibri"/>
                <a:ea typeface="Calibri"/>
                <a:cs typeface="Calibri"/>
                <a:sym typeface="Calibri"/>
              </a:rPr>
              <a:t>n</a:t>
            </a:r>
            <a:r>
              <a:rPr i="1" lang="ru-RU" sz="2000">
                <a:latin typeface="Calibri"/>
                <a:ea typeface="Calibri"/>
                <a:cs typeface="Calibri"/>
                <a:sym typeface="Calibri"/>
              </a:rPr>
              <a:t>  </a:t>
            </a:r>
            <a:r>
              <a:rPr lang="ru-RU" sz="2000">
                <a:latin typeface="Calibri"/>
                <a:ea typeface="Calibri"/>
                <a:cs typeface="Calibri"/>
                <a:sym typeface="Calibri"/>
              </a:rPr>
              <a:t>всегда образуют тривиальные пирамиды, поскольку для них приведенные условия имеют ложные посылки.</a:t>
            </a:r>
            <a:endParaRPr/>
          </a:p>
          <a:p>
            <a:pPr indent="358775" lvl="0" marL="0" rtl="0" algn="just">
              <a:lnSpc>
                <a:spcPct val="90000"/>
              </a:lnSpc>
              <a:spcBef>
                <a:spcPts val="600"/>
              </a:spcBef>
              <a:spcAft>
                <a:spcPts val="0"/>
              </a:spcAft>
              <a:buSzPts val="1600"/>
              <a:buFont typeface="Arial"/>
              <a:buNone/>
            </a:pPr>
            <a:r>
              <a:rPr lang="ru-RU" sz="2000">
                <a:latin typeface="Calibri"/>
                <a:ea typeface="Calibri"/>
                <a:cs typeface="Calibri"/>
                <a:sym typeface="Calibri"/>
              </a:rPr>
              <a:t>Если элемент </a:t>
            </a:r>
            <a:r>
              <a:rPr i="1" lang="ru-RU" sz="2000">
                <a:latin typeface="Calibri"/>
                <a:ea typeface="Calibri"/>
                <a:cs typeface="Calibri"/>
                <a:sym typeface="Calibri"/>
              </a:rPr>
              <a:t>h</a:t>
            </a:r>
            <a:r>
              <a:rPr baseline="-25000" lang="ru-RU" sz="2000">
                <a:latin typeface="Calibri"/>
                <a:ea typeface="Calibri"/>
                <a:cs typeface="Calibri"/>
                <a:sym typeface="Calibri"/>
              </a:rPr>
              <a:t>1</a:t>
            </a:r>
            <a:r>
              <a:rPr i="1" lang="ru-RU" sz="2000">
                <a:latin typeface="Calibri"/>
                <a:ea typeface="Calibri"/>
                <a:cs typeface="Calibri"/>
                <a:sym typeface="Calibri"/>
              </a:rPr>
              <a:t> </a:t>
            </a:r>
            <a:r>
              <a:rPr lang="ru-RU" sz="2000">
                <a:latin typeface="Calibri"/>
                <a:ea typeface="Calibri"/>
                <a:cs typeface="Calibri"/>
                <a:sym typeface="Calibri"/>
              </a:rPr>
              <a:t>образует пирамиду, то и каждый элемент последовательности образует пирамиду. </a:t>
            </a:r>
            <a:endParaRPr/>
          </a:p>
          <a:p>
            <a:pPr indent="358775" lvl="0" marL="0" rtl="0" algn="just">
              <a:lnSpc>
                <a:spcPct val="90000"/>
              </a:lnSpc>
              <a:spcBef>
                <a:spcPts val="600"/>
              </a:spcBef>
              <a:spcAft>
                <a:spcPts val="0"/>
              </a:spcAft>
              <a:buSzPts val="1600"/>
              <a:buFont typeface="Arial"/>
              <a:buNone/>
            </a:pPr>
            <a:r>
              <a:rPr lang="ru-RU" sz="2000">
                <a:latin typeface="Calibri"/>
                <a:ea typeface="Calibri"/>
                <a:cs typeface="Calibri"/>
                <a:sym typeface="Calibri"/>
              </a:rPr>
              <a:t>В этом случае будем говорить, что вся последовательность является </a:t>
            </a:r>
            <a:r>
              <a:rPr i="1" lang="ru-RU" sz="2000">
                <a:solidFill>
                  <a:srgbClr val="FF0000"/>
                </a:solidFill>
                <a:latin typeface="Calibri"/>
                <a:ea typeface="Calibri"/>
                <a:cs typeface="Calibri"/>
                <a:sym typeface="Calibri"/>
              </a:rPr>
              <a:t>полной пирамидой.</a:t>
            </a:r>
            <a:endParaRPr/>
          </a:p>
          <a:p>
            <a:pPr indent="358775" lvl="0" marL="0" rtl="0" algn="just">
              <a:lnSpc>
                <a:spcPct val="90000"/>
              </a:lnSpc>
              <a:spcBef>
                <a:spcPts val="600"/>
              </a:spcBef>
              <a:spcAft>
                <a:spcPts val="0"/>
              </a:spcAft>
              <a:buSzPts val="1600"/>
              <a:buFont typeface="Arial"/>
              <a:buNone/>
            </a:pPr>
            <a:r>
              <a:t/>
            </a:r>
            <a:endParaRPr sz="2000">
              <a:latin typeface="Calibri"/>
              <a:ea typeface="Calibri"/>
              <a:cs typeface="Calibri"/>
              <a:sym typeface="Calibri"/>
            </a:endParaRPr>
          </a:p>
          <a:p>
            <a:pPr indent="358775" lvl="0" marL="0" rtl="0" algn="just">
              <a:lnSpc>
                <a:spcPct val="90000"/>
              </a:lnSpc>
              <a:spcBef>
                <a:spcPts val="600"/>
              </a:spcBef>
              <a:spcAft>
                <a:spcPts val="0"/>
              </a:spcAft>
              <a:buSzPts val="1600"/>
              <a:buFont typeface="Arial"/>
              <a:buNone/>
            </a:pPr>
            <a:r>
              <a:rPr lang="ru-RU" sz="2000">
                <a:latin typeface="Calibri"/>
                <a:ea typeface="Calibri"/>
                <a:cs typeface="Calibri"/>
                <a:sym typeface="Calibri"/>
              </a:rPr>
              <a:t>Другими словами: И из массива данных создаётся максимальная двоичная куча. </a:t>
            </a:r>
            <a:endParaRPr/>
          </a:p>
          <a:p>
            <a:pPr indent="358775" lvl="0" marL="0" rtl="0" algn="just">
              <a:lnSpc>
                <a:spcPct val="90000"/>
              </a:lnSpc>
              <a:spcBef>
                <a:spcPts val="600"/>
              </a:spcBef>
              <a:spcAft>
                <a:spcPts val="0"/>
              </a:spcAft>
              <a:buSzPts val="1600"/>
              <a:buFont typeface="Arial"/>
              <a:buNone/>
            </a:pPr>
            <a:r>
              <a:rPr lang="ru-RU" sz="2000">
                <a:latin typeface="Calibri"/>
                <a:ea typeface="Calibri"/>
                <a:cs typeface="Calibri"/>
                <a:sym typeface="Calibri"/>
              </a:rPr>
              <a:t>a[i] &gt;= a[2i+1] и a[i] &gt;= a[2i+2], </a:t>
            </a:r>
            <a:endParaRPr sz="2000">
              <a:latin typeface="Calibri"/>
              <a:ea typeface="Calibri"/>
              <a:cs typeface="Calibri"/>
              <a:sym typeface="Calibri"/>
            </a:endParaRPr>
          </a:p>
          <a:p>
            <a:pPr indent="358775" lvl="0" marL="0" rtl="0" algn="just">
              <a:lnSpc>
                <a:spcPct val="90000"/>
              </a:lnSpc>
              <a:spcBef>
                <a:spcPts val="600"/>
              </a:spcBef>
              <a:spcAft>
                <a:spcPts val="0"/>
              </a:spcAft>
              <a:buSzPts val="1600"/>
              <a:buFont typeface="Arial"/>
              <a:buNone/>
            </a:pPr>
            <a:r>
              <a:rPr lang="ru-RU" sz="2000">
                <a:latin typeface="Calibri"/>
                <a:ea typeface="Calibri"/>
                <a:cs typeface="Calibri"/>
                <a:sym typeface="Calibri"/>
              </a:rPr>
              <a:t>a[2i+1] и a[2i+2] – являются потомками a[i] .</a:t>
            </a:r>
            <a:endParaRPr/>
          </a:p>
          <a:p>
            <a:pPr indent="358775" lvl="0" marL="0" rtl="0" algn="just">
              <a:lnSpc>
                <a:spcPct val="90000"/>
              </a:lnSpc>
              <a:spcBef>
                <a:spcPts val="600"/>
              </a:spcBef>
              <a:spcAft>
                <a:spcPts val="0"/>
              </a:spcAft>
              <a:buSzPts val="1600"/>
              <a:buFont typeface="Arial"/>
              <a:buNone/>
            </a:pPr>
            <a:r>
              <a:rPr lang="ru-RU" sz="2000">
                <a:latin typeface="Calibri"/>
                <a:ea typeface="Calibri"/>
                <a:cs typeface="Calibri"/>
                <a:sym typeface="Calibri"/>
              </a:rPr>
              <a:t>Функцию построения кучи принято называть Heapify, её сложность O(n)</a:t>
            </a:r>
            <a:endParaRPr sz="2000">
              <a:latin typeface="Calibri"/>
              <a:ea typeface="Calibri"/>
              <a:cs typeface="Calibri"/>
              <a:sym typeface="Calibri"/>
            </a:endParaRPr>
          </a:p>
          <a:p>
            <a:pPr indent="358775" lvl="0" marL="0" rtl="0" algn="just">
              <a:spcBef>
                <a:spcPts val="600"/>
              </a:spcBef>
              <a:spcAft>
                <a:spcPts val="0"/>
              </a:spcAft>
              <a:buSzPts val="1600"/>
              <a:buNone/>
            </a:pPr>
            <a:r>
              <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53"/>
          <p:cNvSpPr txBox="1"/>
          <p:nvPr>
            <p:ph type="title"/>
          </p:nvPr>
        </p:nvSpPr>
        <p:spPr>
          <a:xfrm>
            <a:off x="1000100" y="142852"/>
            <a:ext cx="7862912" cy="582594"/>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Полная пирамида при </a:t>
            </a:r>
            <a:r>
              <a:rPr i="1" lang="ru-RU"/>
              <a:t>n</a:t>
            </a:r>
            <a:r>
              <a:rPr lang="ru-RU"/>
              <a:t>=15</a:t>
            </a:r>
            <a:endParaRPr/>
          </a:p>
        </p:txBody>
      </p:sp>
      <p:sp>
        <p:nvSpPr>
          <p:cNvPr id="702" name="Google Shape;702;p53"/>
          <p:cNvSpPr txBox="1"/>
          <p:nvPr>
            <p:ph idx="1" type="body"/>
          </p:nvPr>
        </p:nvSpPr>
        <p:spPr>
          <a:xfrm>
            <a:off x="1142944" y="714356"/>
            <a:ext cx="7862912" cy="2000264"/>
          </a:xfrm>
          <a:prstGeom prst="rect">
            <a:avLst/>
          </a:prstGeom>
          <a:noFill/>
          <a:ln>
            <a:noFill/>
          </a:ln>
        </p:spPr>
        <p:txBody>
          <a:bodyPr anchorCtr="0" anchor="t" bIns="45700" lIns="91425" spcFirstLastPara="1" rIns="91425" wrap="square" tIns="45700">
            <a:noAutofit/>
          </a:bodyPr>
          <a:lstStyle/>
          <a:p>
            <a:pPr indent="534988" lvl="0" marL="0" rtl="0" algn="just">
              <a:lnSpc>
                <a:spcPct val="90000"/>
              </a:lnSpc>
              <a:spcBef>
                <a:spcPts val="0"/>
              </a:spcBef>
              <a:spcAft>
                <a:spcPts val="0"/>
              </a:spcAft>
              <a:buSzPts val="1600"/>
              <a:buFont typeface="Arial"/>
              <a:buNone/>
            </a:pPr>
            <a:r>
              <a:rPr lang="ru-RU" sz="2000">
                <a:latin typeface="Calibri"/>
                <a:ea typeface="Calibri"/>
                <a:cs typeface="Calibri"/>
                <a:sym typeface="Calibri"/>
              </a:rPr>
              <a:t>Полная пирамида (максимальная двоичная куча, бинарное дерево) может быть изображена в виде корневого бинарного дерева, в котором элементы </a:t>
            </a:r>
            <a:r>
              <a:rPr i="1" lang="ru-RU" sz="2000">
                <a:latin typeface="Calibri"/>
                <a:ea typeface="Calibri"/>
                <a:cs typeface="Calibri"/>
                <a:sym typeface="Calibri"/>
              </a:rPr>
              <a:t>h</a:t>
            </a:r>
            <a:r>
              <a:rPr baseline="-25000" lang="ru-RU" sz="2000">
                <a:latin typeface="Calibri"/>
                <a:ea typeface="Calibri"/>
                <a:cs typeface="Calibri"/>
                <a:sym typeface="Calibri"/>
              </a:rPr>
              <a:t>2</a:t>
            </a:r>
            <a:r>
              <a:rPr baseline="-25000" i="1" lang="ru-RU" sz="2000">
                <a:latin typeface="Calibri"/>
                <a:ea typeface="Calibri"/>
                <a:cs typeface="Calibri"/>
                <a:sym typeface="Calibri"/>
              </a:rPr>
              <a:t>i</a:t>
            </a:r>
            <a:r>
              <a:rPr i="1" lang="ru-RU" sz="2000">
                <a:latin typeface="Calibri"/>
                <a:ea typeface="Calibri"/>
                <a:cs typeface="Calibri"/>
                <a:sym typeface="Calibri"/>
              </a:rPr>
              <a:t> </a:t>
            </a:r>
            <a:r>
              <a:rPr lang="ru-RU" sz="2000">
                <a:latin typeface="Calibri"/>
                <a:ea typeface="Calibri"/>
                <a:cs typeface="Calibri"/>
                <a:sym typeface="Calibri"/>
              </a:rPr>
              <a:t>и </a:t>
            </a:r>
            <a:r>
              <a:rPr i="1" lang="ru-RU" sz="2000">
                <a:latin typeface="Calibri"/>
                <a:ea typeface="Calibri"/>
                <a:cs typeface="Calibri"/>
                <a:sym typeface="Calibri"/>
              </a:rPr>
              <a:t>h</a:t>
            </a:r>
            <a:r>
              <a:rPr baseline="-25000" lang="ru-RU" sz="2000">
                <a:latin typeface="Calibri"/>
                <a:ea typeface="Calibri"/>
                <a:cs typeface="Calibri"/>
                <a:sym typeface="Calibri"/>
              </a:rPr>
              <a:t>2</a:t>
            </a:r>
            <a:r>
              <a:rPr baseline="-25000" i="1" lang="ru-RU" sz="2000">
                <a:latin typeface="Calibri"/>
                <a:ea typeface="Calibri"/>
                <a:cs typeface="Calibri"/>
                <a:sym typeface="Calibri"/>
              </a:rPr>
              <a:t>i+</a:t>
            </a:r>
            <a:r>
              <a:rPr baseline="-25000" lang="ru-RU" sz="2000">
                <a:latin typeface="Calibri"/>
                <a:ea typeface="Calibri"/>
                <a:cs typeface="Calibri"/>
                <a:sym typeface="Calibri"/>
              </a:rPr>
              <a:t>1</a:t>
            </a:r>
            <a:r>
              <a:rPr lang="ru-RU" sz="2000">
                <a:latin typeface="Calibri"/>
                <a:ea typeface="Calibri"/>
                <a:cs typeface="Calibri"/>
                <a:sym typeface="Calibri"/>
              </a:rPr>
              <a:t> являются сыновьями элемента </a:t>
            </a:r>
            <a:r>
              <a:rPr i="1" lang="ru-RU" sz="2000">
                <a:latin typeface="Calibri"/>
                <a:ea typeface="Calibri"/>
                <a:cs typeface="Calibri"/>
                <a:sym typeface="Calibri"/>
              </a:rPr>
              <a:t>h</a:t>
            </a:r>
            <a:r>
              <a:rPr baseline="-25000" i="1" lang="ru-RU" sz="2000">
                <a:latin typeface="Calibri"/>
                <a:ea typeface="Calibri"/>
                <a:cs typeface="Calibri"/>
                <a:sym typeface="Calibri"/>
              </a:rPr>
              <a:t>i</a:t>
            </a:r>
            <a:r>
              <a:rPr i="1" lang="ru-RU" sz="2000">
                <a:latin typeface="Calibri"/>
                <a:ea typeface="Calibri"/>
                <a:cs typeface="Calibri"/>
                <a:sym typeface="Calibri"/>
              </a:rPr>
              <a:t>. </a:t>
            </a:r>
            <a:endParaRPr i="1" sz="2000">
              <a:latin typeface="Calibri"/>
              <a:ea typeface="Calibri"/>
              <a:cs typeface="Calibri"/>
              <a:sym typeface="Calibri"/>
            </a:endParaRPr>
          </a:p>
          <a:p>
            <a:pPr indent="534988" lvl="0" marL="0" rtl="0" algn="just">
              <a:lnSpc>
                <a:spcPct val="90000"/>
              </a:lnSpc>
              <a:spcBef>
                <a:spcPts val="600"/>
              </a:spcBef>
              <a:spcAft>
                <a:spcPts val="0"/>
              </a:spcAft>
              <a:buSzPts val="1600"/>
              <a:buFont typeface="Arial"/>
              <a:buNone/>
            </a:pPr>
            <a:r>
              <a:rPr lang="ru-RU" sz="2000">
                <a:latin typeface="Calibri"/>
                <a:ea typeface="Calibri"/>
                <a:cs typeface="Calibri"/>
                <a:sym typeface="Calibri"/>
              </a:rPr>
              <a:t>Элемент в любом узле численно не меньше всех своих потомков, а вершина полной пирамиды h1 содержит максимальный элемент всей последовательности. </a:t>
            </a:r>
            <a:endParaRPr sz="2000">
              <a:latin typeface="Calibri"/>
              <a:ea typeface="Calibri"/>
              <a:cs typeface="Calibri"/>
              <a:sym typeface="Calibri"/>
            </a:endParaRPr>
          </a:p>
        </p:txBody>
      </p:sp>
      <p:grpSp>
        <p:nvGrpSpPr>
          <p:cNvPr id="703" name="Google Shape;703;p53"/>
          <p:cNvGrpSpPr/>
          <p:nvPr/>
        </p:nvGrpSpPr>
        <p:grpSpPr>
          <a:xfrm>
            <a:off x="1857356" y="2714620"/>
            <a:ext cx="5357850" cy="3643338"/>
            <a:chOff x="1857356" y="3214686"/>
            <a:chExt cx="5357850" cy="3143272"/>
          </a:xfrm>
        </p:grpSpPr>
        <p:sp>
          <p:nvSpPr>
            <p:cNvPr id="704" name="Google Shape;704;p53"/>
            <p:cNvSpPr/>
            <p:nvPr/>
          </p:nvSpPr>
          <p:spPr>
            <a:xfrm>
              <a:off x="4500562" y="3214686"/>
              <a:ext cx="500066" cy="357190"/>
            </a:xfrm>
            <a:prstGeom prst="ellipse">
              <a:avLst/>
            </a:prstGeom>
            <a:noFill/>
            <a:ln cap="flat" cmpd="sng" w="25400">
              <a:solidFill>
                <a:srgbClr val="286979"/>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spcBef>
                  <a:spcPts val="0"/>
                </a:spcBef>
                <a:spcAft>
                  <a:spcPts val="0"/>
                </a:spcAft>
                <a:buNone/>
              </a:pPr>
              <a:r>
                <a:rPr lang="ru-RU" sz="1600">
                  <a:solidFill>
                    <a:schemeClr val="dk1"/>
                  </a:solidFill>
                  <a:latin typeface="Arial"/>
                  <a:ea typeface="Arial"/>
                  <a:cs typeface="Arial"/>
                  <a:sym typeface="Arial"/>
                </a:rPr>
                <a:t>h</a:t>
              </a:r>
              <a:r>
                <a:rPr baseline="-25000" lang="ru-RU" sz="1600">
                  <a:solidFill>
                    <a:schemeClr val="dk1"/>
                  </a:solidFill>
                  <a:latin typeface="Arial"/>
                  <a:ea typeface="Arial"/>
                  <a:cs typeface="Arial"/>
                  <a:sym typeface="Arial"/>
                </a:rPr>
                <a:t>1</a:t>
              </a:r>
              <a:endParaRPr sz="1600">
                <a:solidFill>
                  <a:schemeClr val="dk1"/>
                </a:solidFill>
                <a:latin typeface="Arial"/>
                <a:ea typeface="Arial"/>
                <a:cs typeface="Arial"/>
                <a:sym typeface="Arial"/>
              </a:endParaRPr>
            </a:p>
          </p:txBody>
        </p:sp>
        <p:sp>
          <p:nvSpPr>
            <p:cNvPr id="705" name="Google Shape;705;p53"/>
            <p:cNvSpPr/>
            <p:nvPr/>
          </p:nvSpPr>
          <p:spPr>
            <a:xfrm>
              <a:off x="6000760" y="6000768"/>
              <a:ext cx="500066" cy="357190"/>
            </a:xfrm>
            <a:prstGeom prst="ellipse">
              <a:avLst/>
            </a:prstGeom>
            <a:noFill/>
            <a:ln cap="flat" cmpd="sng" w="25400">
              <a:solidFill>
                <a:srgbClr val="286979"/>
              </a:solidFill>
              <a:prstDash val="solid"/>
              <a:round/>
              <a:headEnd len="sm" w="sm" type="none"/>
              <a:tailEnd len="sm" w="sm" type="none"/>
            </a:ln>
          </p:spPr>
          <p:txBody>
            <a:bodyPr anchorCtr="0" anchor="ctr" bIns="36000" lIns="0" spcFirstLastPara="1" rIns="0" wrap="square" tIns="36000">
              <a:noAutofit/>
            </a:bodyPr>
            <a:lstStyle/>
            <a:p>
              <a:pPr indent="0" lvl="0" marL="0" marR="0" rtl="0" algn="ctr">
                <a:spcBef>
                  <a:spcPts val="0"/>
                </a:spcBef>
                <a:spcAft>
                  <a:spcPts val="0"/>
                </a:spcAft>
                <a:buNone/>
              </a:pPr>
              <a:r>
                <a:rPr lang="ru-RU" sz="1600">
                  <a:solidFill>
                    <a:schemeClr val="dk1"/>
                  </a:solidFill>
                  <a:latin typeface="Arial"/>
                  <a:ea typeface="Arial"/>
                  <a:cs typeface="Arial"/>
                  <a:sym typeface="Arial"/>
                </a:rPr>
                <a:t>h</a:t>
              </a:r>
              <a:r>
                <a:rPr baseline="-25000" lang="ru-RU" sz="1600">
                  <a:solidFill>
                    <a:schemeClr val="dk1"/>
                  </a:solidFill>
                  <a:latin typeface="Arial"/>
                  <a:ea typeface="Arial"/>
                  <a:cs typeface="Arial"/>
                  <a:sym typeface="Arial"/>
                </a:rPr>
                <a:t>14</a:t>
              </a:r>
              <a:endParaRPr sz="1600">
                <a:solidFill>
                  <a:schemeClr val="dk1"/>
                </a:solidFill>
                <a:latin typeface="Arial"/>
                <a:ea typeface="Arial"/>
                <a:cs typeface="Arial"/>
                <a:sym typeface="Arial"/>
              </a:endParaRPr>
            </a:p>
          </p:txBody>
        </p:sp>
        <p:sp>
          <p:nvSpPr>
            <p:cNvPr id="706" name="Google Shape;706;p53"/>
            <p:cNvSpPr/>
            <p:nvPr/>
          </p:nvSpPr>
          <p:spPr>
            <a:xfrm>
              <a:off x="5500694" y="6000768"/>
              <a:ext cx="500066" cy="357190"/>
            </a:xfrm>
            <a:prstGeom prst="ellipse">
              <a:avLst/>
            </a:prstGeom>
            <a:noFill/>
            <a:ln cap="flat" cmpd="sng" w="25400">
              <a:solidFill>
                <a:srgbClr val="286979"/>
              </a:solidFill>
              <a:prstDash val="solid"/>
              <a:round/>
              <a:headEnd len="sm" w="sm" type="none"/>
              <a:tailEnd len="sm" w="sm" type="none"/>
            </a:ln>
          </p:spPr>
          <p:txBody>
            <a:bodyPr anchorCtr="0" anchor="ctr" bIns="36000" lIns="0" spcFirstLastPara="1" rIns="0" wrap="square" tIns="36000">
              <a:noAutofit/>
            </a:bodyPr>
            <a:lstStyle/>
            <a:p>
              <a:pPr indent="0" lvl="0" marL="0" marR="0" rtl="0" algn="ctr">
                <a:spcBef>
                  <a:spcPts val="0"/>
                </a:spcBef>
                <a:spcAft>
                  <a:spcPts val="0"/>
                </a:spcAft>
                <a:buNone/>
              </a:pPr>
              <a:r>
                <a:rPr lang="ru-RU" sz="1600">
                  <a:solidFill>
                    <a:schemeClr val="dk1"/>
                  </a:solidFill>
                  <a:latin typeface="Arial"/>
                  <a:ea typeface="Arial"/>
                  <a:cs typeface="Arial"/>
                  <a:sym typeface="Arial"/>
                </a:rPr>
                <a:t>h</a:t>
              </a:r>
              <a:r>
                <a:rPr baseline="-25000" lang="ru-RU" sz="1600">
                  <a:solidFill>
                    <a:schemeClr val="dk1"/>
                  </a:solidFill>
                  <a:latin typeface="Arial"/>
                  <a:ea typeface="Arial"/>
                  <a:cs typeface="Arial"/>
                  <a:sym typeface="Arial"/>
                </a:rPr>
                <a:t>13</a:t>
              </a:r>
              <a:endParaRPr sz="1600">
                <a:solidFill>
                  <a:schemeClr val="dk1"/>
                </a:solidFill>
                <a:latin typeface="Arial"/>
                <a:ea typeface="Arial"/>
                <a:cs typeface="Arial"/>
                <a:sym typeface="Arial"/>
              </a:endParaRPr>
            </a:p>
          </p:txBody>
        </p:sp>
        <p:sp>
          <p:nvSpPr>
            <p:cNvPr id="707" name="Google Shape;707;p53"/>
            <p:cNvSpPr/>
            <p:nvPr/>
          </p:nvSpPr>
          <p:spPr>
            <a:xfrm>
              <a:off x="4786314" y="6000768"/>
              <a:ext cx="500066" cy="357190"/>
            </a:xfrm>
            <a:prstGeom prst="ellipse">
              <a:avLst/>
            </a:prstGeom>
            <a:noFill/>
            <a:ln cap="flat" cmpd="sng" w="25400">
              <a:solidFill>
                <a:srgbClr val="286979"/>
              </a:solidFill>
              <a:prstDash val="solid"/>
              <a:round/>
              <a:headEnd len="sm" w="sm" type="none"/>
              <a:tailEnd len="sm" w="sm" type="none"/>
            </a:ln>
          </p:spPr>
          <p:txBody>
            <a:bodyPr anchorCtr="0" anchor="ctr" bIns="36000" lIns="0" spcFirstLastPara="1" rIns="0" wrap="square" tIns="36000">
              <a:noAutofit/>
            </a:bodyPr>
            <a:lstStyle/>
            <a:p>
              <a:pPr indent="0" lvl="0" marL="0" marR="0" rtl="0" algn="ctr">
                <a:spcBef>
                  <a:spcPts val="0"/>
                </a:spcBef>
                <a:spcAft>
                  <a:spcPts val="0"/>
                </a:spcAft>
                <a:buNone/>
              </a:pPr>
              <a:r>
                <a:rPr lang="ru-RU" sz="1600">
                  <a:solidFill>
                    <a:schemeClr val="dk1"/>
                  </a:solidFill>
                  <a:latin typeface="Arial"/>
                  <a:ea typeface="Arial"/>
                  <a:cs typeface="Arial"/>
                  <a:sym typeface="Arial"/>
                </a:rPr>
                <a:t>h</a:t>
              </a:r>
              <a:r>
                <a:rPr baseline="-25000" lang="ru-RU" sz="1600">
                  <a:solidFill>
                    <a:schemeClr val="dk1"/>
                  </a:solidFill>
                  <a:latin typeface="Arial"/>
                  <a:ea typeface="Arial"/>
                  <a:cs typeface="Arial"/>
                  <a:sym typeface="Arial"/>
                </a:rPr>
                <a:t>12</a:t>
              </a:r>
              <a:endParaRPr sz="1600">
                <a:solidFill>
                  <a:schemeClr val="dk1"/>
                </a:solidFill>
                <a:latin typeface="Arial"/>
                <a:ea typeface="Arial"/>
                <a:cs typeface="Arial"/>
                <a:sym typeface="Arial"/>
              </a:endParaRPr>
            </a:p>
          </p:txBody>
        </p:sp>
        <p:sp>
          <p:nvSpPr>
            <p:cNvPr id="708" name="Google Shape;708;p53"/>
            <p:cNvSpPr/>
            <p:nvPr/>
          </p:nvSpPr>
          <p:spPr>
            <a:xfrm>
              <a:off x="4214810" y="6000768"/>
              <a:ext cx="500066" cy="357190"/>
            </a:xfrm>
            <a:prstGeom prst="ellipse">
              <a:avLst/>
            </a:prstGeom>
            <a:noFill/>
            <a:ln cap="flat" cmpd="sng" w="25400">
              <a:solidFill>
                <a:srgbClr val="286979"/>
              </a:solidFill>
              <a:prstDash val="solid"/>
              <a:round/>
              <a:headEnd len="sm" w="sm" type="none"/>
              <a:tailEnd len="sm" w="sm" type="none"/>
            </a:ln>
          </p:spPr>
          <p:txBody>
            <a:bodyPr anchorCtr="0" anchor="ctr" bIns="36000" lIns="0" spcFirstLastPara="1" rIns="0" wrap="square" tIns="36000">
              <a:noAutofit/>
            </a:bodyPr>
            <a:lstStyle/>
            <a:p>
              <a:pPr indent="0" lvl="0" marL="0" marR="0" rtl="0" algn="ctr">
                <a:spcBef>
                  <a:spcPts val="0"/>
                </a:spcBef>
                <a:spcAft>
                  <a:spcPts val="0"/>
                </a:spcAft>
                <a:buNone/>
              </a:pPr>
              <a:r>
                <a:rPr lang="ru-RU" sz="1600">
                  <a:solidFill>
                    <a:schemeClr val="dk1"/>
                  </a:solidFill>
                  <a:latin typeface="Arial"/>
                  <a:ea typeface="Arial"/>
                  <a:cs typeface="Arial"/>
                  <a:sym typeface="Arial"/>
                </a:rPr>
                <a:t>h</a:t>
              </a:r>
              <a:r>
                <a:rPr baseline="-25000" lang="ru-RU" sz="1600">
                  <a:solidFill>
                    <a:schemeClr val="dk1"/>
                  </a:solidFill>
                  <a:latin typeface="Arial"/>
                  <a:ea typeface="Arial"/>
                  <a:cs typeface="Arial"/>
                  <a:sym typeface="Arial"/>
                </a:rPr>
                <a:t>11</a:t>
              </a:r>
              <a:endParaRPr sz="1600">
                <a:solidFill>
                  <a:schemeClr val="dk1"/>
                </a:solidFill>
                <a:latin typeface="Arial"/>
                <a:ea typeface="Arial"/>
                <a:cs typeface="Arial"/>
                <a:sym typeface="Arial"/>
              </a:endParaRPr>
            </a:p>
          </p:txBody>
        </p:sp>
        <p:sp>
          <p:nvSpPr>
            <p:cNvPr id="709" name="Google Shape;709;p53"/>
            <p:cNvSpPr/>
            <p:nvPr/>
          </p:nvSpPr>
          <p:spPr>
            <a:xfrm>
              <a:off x="3500430" y="6000768"/>
              <a:ext cx="500066" cy="357190"/>
            </a:xfrm>
            <a:prstGeom prst="ellipse">
              <a:avLst/>
            </a:prstGeom>
            <a:noFill/>
            <a:ln cap="flat" cmpd="sng" w="25400">
              <a:solidFill>
                <a:srgbClr val="286979"/>
              </a:solidFill>
              <a:prstDash val="solid"/>
              <a:round/>
              <a:headEnd len="sm" w="sm" type="none"/>
              <a:tailEnd len="sm" w="sm" type="none"/>
            </a:ln>
          </p:spPr>
          <p:txBody>
            <a:bodyPr anchorCtr="0" anchor="ctr" bIns="36000" lIns="0" spcFirstLastPara="1" rIns="36000" wrap="square" tIns="0">
              <a:noAutofit/>
            </a:bodyPr>
            <a:lstStyle/>
            <a:p>
              <a:pPr indent="0" lvl="0" marL="0" marR="0" rtl="0" algn="ctr">
                <a:spcBef>
                  <a:spcPts val="0"/>
                </a:spcBef>
                <a:spcAft>
                  <a:spcPts val="0"/>
                </a:spcAft>
                <a:buNone/>
              </a:pPr>
              <a:r>
                <a:rPr lang="ru-RU" sz="1600">
                  <a:solidFill>
                    <a:schemeClr val="dk1"/>
                  </a:solidFill>
                  <a:latin typeface="Arial"/>
                  <a:ea typeface="Arial"/>
                  <a:cs typeface="Arial"/>
                  <a:sym typeface="Arial"/>
                </a:rPr>
                <a:t>h</a:t>
              </a:r>
              <a:r>
                <a:rPr baseline="-25000" lang="ru-RU" sz="1600">
                  <a:solidFill>
                    <a:schemeClr val="dk1"/>
                  </a:solidFill>
                  <a:latin typeface="Arial"/>
                  <a:ea typeface="Arial"/>
                  <a:cs typeface="Arial"/>
                  <a:sym typeface="Arial"/>
                </a:rPr>
                <a:t>10</a:t>
              </a:r>
              <a:endParaRPr sz="1600">
                <a:solidFill>
                  <a:schemeClr val="dk1"/>
                </a:solidFill>
                <a:latin typeface="Arial"/>
                <a:ea typeface="Arial"/>
                <a:cs typeface="Arial"/>
                <a:sym typeface="Arial"/>
              </a:endParaRPr>
            </a:p>
          </p:txBody>
        </p:sp>
        <p:sp>
          <p:nvSpPr>
            <p:cNvPr id="710" name="Google Shape;710;p53"/>
            <p:cNvSpPr/>
            <p:nvPr/>
          </p:nvSpPr>
          <p:spPr>
            <a:xfrm>
              <a:off x="2643174" y="6000768"/>
              <a:ext cx="500066" cy="357190"/>
            </a:xfrm>
            <a:prstGeom prst="ellipse">
              <a:avLst/>
            </a:prstGeom>
            <a:noFill/>
            <a:ln cap="flat" cmpd="sng" w="25400">
              <a:solidFill>
                <a:srgbClr val="286979"/>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spcBef>
                  <a:spcPts val="0"/>
                </a:spcBef>
                <a:spcAft>
                  <a:spcPts val="0"/>
                </a:spcAft>
                <a:buNone/>
              </a:pPr>
              <a:r>
                <a:rPr lang="ru-RU" sz="1600">
                  <a:solidFill>
                    <a:schemeClr val="dk1"/>
                  </a:solidFill>
                  <a:latin typeface="Arial"/>
                  <a:ea typeface="Arial"/>
                  <a:cs typeface="Arial"/>
                  <a:sym typeface="Arial"/>
                </a:rPr>
                <a:t>h</a:t>
              </a:r>
              <a:r>
                <a:rPr baseline="-25000" lang="ru-RU" sz="1600">
                  <a:solidFill>
                    <a:schemeClr val="dk1"/>
                  </a:solidFill>
                  <a:latin typeface="Arial"/>
                  <a:ea typeface="Arial"/>
                  <a:cs typeface="Arial"/>
                  <a:sym typeface="Arial"/>
                </a:rPr>
                <a:t>9</a:t>
              </a:r>
              <a:endParaRPr sz="1600">
                <a:solidFill>
                  <a:schemeClr val="dk1"/>
                </a:solidFill>
                <a:latin typeface="Arial"/>
                <a:ea typeface="Arial"/>
                <a:cs typeface="Arial"/>
                <a:sym typeface="Arial"/>
              </a:endParaRPr>
            </a:p>
          </p:txBody>
        </p:sp>
        <p:sp>
          <p:nvSpPr>
            <p:cNvPr id="711" name="Google Shape;711;p53"/>
            <p:cNvSpPr/>
            <p:nvPr/>
          </p:nvSpPr>
          <p:spPr>
            <a:xfrm>
              <a:off x="6715140" y="6000768"/>
              <a:ext cx="500066" cy="357190"/>
            </a:xfrm>
            <a:prstGeom prst="ellipse">
              <a:avLst/>
            </a:prstGeom>
            <a:noFill/>
            <a:ln cap="flat" cmpd="sng" w="25400">
              <a:solidFill>
                <a:srgbClr val="286979"/>
              </a:solidFill>
              <a:prstDash val="solid"/>
              <a:round/>
              <a:headEnd len="sm" w="sm" type="none"/>
              <a:tailEnd len="sm" w="sm" type="none"/>
            </a:ln>
          </p:spPr>
          <p:txBody>
            <a:bodyPr anchorCtr="0" anchor="ctr" bIns="36000" lIns="0" spcFirstLastPara="1" rIns="0" wrap="square" tIns="36000">
              <a:noAutofit/>
            </a:bodyPr>
            <a:lstStyle/>
            <a:p>
              <a:pPr indent="0" lvl="0" marL="0" marR="0" rtl="0" algn="ctr">
                <a:spcBef>
                  <a:spcPts val="0"/>
                </a:spcBef>
                <a:spcAft>
                  <a:spcPts val="0"/>
                </a:spcAft>
                <a:buNone/>
              </a:pPr>
              <a:r>
                <a:rPr lang="ru-RU" sz="1600">
                  <a:solidFill>
                    <a:schemeClr val="dk1"/>
                  </a:solidFill>
                  <a:latin typeface="Arial"/>
                  <a:ea typeface="Arial"/>
                  <a:cs typeface="Arial"/>
                  <a:sym typeface="Arial"/>
                </a:rPr>
                <a:t>h</a:t>
              </a:r>
              <a:r>
                <a:rPr baseline="-25000" lang="ru-RU" sz="1600">
                  <a:solidFill>
                    <a:schemeClr val="dk1"/>
                  </a:solidFill>
                  <a:latin typeface="Arial"/>
                  <a:ea typeface="Arial"/>
                  <a:cs typeface="Arial"/>
                  <a:sym typeface="Arial"/>
                </a:rPr>
                <a:t>15</a:t>
              </a:r>
              <a:endParaRPr sz="1600">
                <a:solidFill>
                  <a:schemeClr val="dk1"/>
                </a:solidFill>
                <a:latin typeface="Arial"/>
                <a:ea typeface="Arial"/>
                <a:cs typeface="Arial"/>
                <a:sym typeface="Arial"/>
              </a:endParaRPr>
            </a:p>
          </p:txBody>
        </p:sp>
        <p:sp>
          <p:nvSpPr>
            <p:cNvPr id="712" name="Google Shape;712;p53"/>
            <p:cNvSpPr/>
            <p:nvPr/>
          </p:nvSpPr>
          <p:spPr>
            <a:xfrm>
              <a:off x="1857356" y="6000768"/>
              <a:ext cx="500066" cy="357190"/>
            </a:xfrm>
            <a:prstGeom prst="ellipse">
              <a:avLst/>
            </a:prstGeom>
            <a:noFill/>
            <a:ln cap="flat" cmpd="sng" w="25400">
              <a:solidFill>
                <a:srgbClr val="286979"/>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spcBef>
                  <a:spcPts val="0"/>
                </a:spcBef>
                <a:spcAft>
                  <a:spcPts val="0"/>
                </a:spcAft>
                <a:buNone/>
              </a:pPr>
              <a:r>
                <a:rPr lang="ru-RU" sz="1600">
                  <a:solidFill>
                    <a:schemeClr val="dk1"/>
                  </a:solidFill>
                  <a:latin typeface="Arial"/>
                  <a:ea typeface="Arial"/>
                  <a:cs typeface="Arial"/>
                  <a:sym typeface="Arial"/>
                </a:rPr>
                <a:t>h</a:t>
              </a:r>
              <a:r>
                <a:rPr baseline="-25000" lang="ru-RU" sz="1600">
                  <a:solidFill>
                    <a:schemeClr val="dk1"/>
                  </a:solidFill>
                  <a:latin typeface="Arial"/>
                  <a:ea typeface="Arial"/>
                  <a:cs typeface="Arial"/>
                  <a:sym typeface="Arial"/>
                </a:rPr>
                <a:t>8</a:t>
              </a:r>
              <a:endParaRPr sz="1600">
                <a:solidFill>
                  <a:schemeClr val="dk1"/>
                </a:solidFill>
                <a:latin typeface="Arial"/>
                <a:ea typeface="Arial"/>
                <a:cs typeface="Arial"/>
                <a:sym typeface="Arial"/>
              </a:endParaRPr>
            </a:p>
          </p:txBody>
        </p:sp>
        <p:sp>
          <p:nvSpPr>
            <p:cNvPr id="713" name="Google Shape;713;p53"/>
            <p:cNvSpPr/>
            <p:nvPr/>
          </p:nvSpPr>
          <p:spPr>
            <a:xfrm>
              <a:off x="6357950" y="5000636"/>
              <a:ext cx="500066" cy="357190"/>
            </a:xfrm>
            <a:prstGeom prst="ellipse">
              <a:avLst/>
            </a:prstGeom>
            <a:noFill/>
            <a:ln cap="flat" cmpd="sng" w="25400">
              <a:solidFill>
                <a:srgbClr val="286979"/>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spcBef>
                  <a:spcPts val="0"/>
                </a:spcBef>
                <a:spcAft>
                  <a:spcPts val="0"/>
                </a:spcAft>
                <a:buNone/>
              </a:pPr>
              <a:r>
                <a:rPr lang="ru-RU" sz="1600">
                  <a:solidFill>
                    <a:schemeClr val="dk1"/>
                  </a:solidFill>
                  <a:latin typeface="Arial"/>
                  <a:ea typeface="Arial"/>
                  <a:cs typeface="Arial"/>
                  <a:sym typeface="Arial"/>
                </a:rPr>
                <a:t>h</a:t>
              </a:r>
              <a:r>
                <a:rPr baseline="-25000" lang="ru-RU" sz="1600">
                  <a:solidFill>
                    <a:schemeClr val="dk1"/>
                  </a:solidFill>
                  <a:latin typeface="Arial"/>
                  <a:ea typeface="Arial"/>
                  <a:cs typeface="Arial"/>
                  <a:sym typeface="Arial"/>
                </a:rPr>
                <a:t>7</a:t>
              </a:r>
              <a:endParaRPr sz="1600">
                <a:solidFill>
                  <a:schemeClr val="dk1"/>
                </a:solidFill>
                <a:latin typeface="Arial"/>
                <a:ea typeface="Arial"/>
                <a:cs typeface="Arial"/>
                <a:sym typeface="Arial"/>
              </a:endParaRPr>
            </a:p>
          </p:txBody>
        </p:sp>
        <p:sp>
          <p:nvSpPr>
            <p:cNvPr id="714" name="Google Shape;714;p53"/>
            <p:cNvSpPr/>
            <p:nvPr/>
          </p:nvSpPr>
          <p:spPr>
            <a:xfrm>
              <a:off x="5143504" y="5000636"/>
              <a:ext cx="500066" cy="357190"/>
            </a:xfrm>
            <a:prstGeom prst="ellipse">
              <a:avLst/>
            </a:prstGeom>
            <a:noFill/>
            <a:ln cap="flat" cmpd="sng" w="25400">
              <a:solidFill>
                <a:srgbClr val="286979"/>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spcBef>
                  <a:spcPts val="0"/>
                </a:spcBef>
                <a:spcAft>
                  <a:spcPts val="0"/>
                </a:spcAft>
                <a:buNone/>
              </a:pPr>
              <a:r>
                <a:rPr lang="ru-RU" sz="1600">
                  <a:solidFill>
                    <a:schemeClr val="dk1"/>
                  </a:solidFill>
                  <a:latin typeface="Arial"/>
                  <a:ea typeface="Arial"/>
                  <a:cs typeface="Arial"/>
                  <a:sym typeface="Arial"/>
                </a:rPr>
                <a:t>h</a:t>
              </a:r>
              <a:r>
                <a:rPr baseline="-25000" lang="ru-RU" sz="1600">
                  <a:solidFill>
                    <a:schemeClr val="dk1"/>
                  </a:solidFill>
                  <a:latin typeface="Arial"/>
                  <a:ea typeface="Arial"/>
                  <a:cs typeface="Arial"/>
                  <a:sym typeface="Arial"/>
                </a:rPr>
                <a:t>6</a:t>
              </a:r>
              <a:endParaRPr sz="1600">
                <a:solidFill>
                  <a:schemeClr val="dk1"/>
                </a:solidFill>
                <a:latin typeface="Arial"/>
                <a:ea typeface="Arial"/>
                <a:cs typeface="Arial"/>
                <a:sym typeface="Arial"/>
              </a:endParaRPr>
            </a:p>
          </p:txBody>
        </p:sp>
        <p:sp>
          <p:nvSpPr>
            <p:cNvPr id="715" name="Google Shape;715;p53"/>
            <p:cNvSpPr/>
            <p:nvPr/>
          </p:nvSpPr>
          <p:spPr>
            <a:xfrm>
              <a:off x="3857620" y="5000636"/>
              <a:ext cx="500066" cy="357190"/>
            </a:xfrm>
            <a:prstGeom prst="ellipse">
              <a:avLst/>
            </a:prstGeom>
            <a:noFill/>
            <a:ln cap="flat" cmpd="sng" w="25400">
              <a:solidFill>
                <a:srgbClr val="286979"/>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spcBef>
                  <a:spcPts val="0"/>
                </a:spcBef>
                <a:spcAft>
                  <a:spcPts val="0"/>
                </a:spcAft>
                <a:buNone/>
              </a:pPr>
              <a:r>
                <a:rPr lang="ru-RU" sz="1600">
                  <a:solidFill>
                    <a:schemeClr val="dk1"/>
                  </a:solidFill>
                  <a:latin typeface="Arial"/>
                  <a:ea typeface="Arial"/>
                  <a:cs typeface="Arial"/>
                  <a:sym typeface="Arial"/>
                </a:rPr>
                <a:t>h</a:t>
              </a:r>
              <a:r>
                <a:rPr baseline="-25000" lang="ru-RU" sz="1600">
                  <a:solidFill>
                    <a:schemeClr val="dk1"/>
                  </a:solidFill>
                  <a:latin typeface="Arial"/>
                  <a:ea typeface="Arial"/>
                  <a:cs typeface="Arial"/>
                  <a:sym typeface="Arial"/>
                </a:rPr>
                <a:t>5</a:t>
              </a:r>
              <a:endParaRPr sz="1600">
                <a:solidFill>
                  <a:schemeClr val="dk1"/>
                </a:solidFill>
                <a:latin typeface="Arial"/>
                <a:ea typeface="Arial"/>
                <a:cs typeface="Arial"/>
                <a:sym typeface="Arial"/>
              </a:endParaRPr>
            </a:p>
          </p:txBody>
        </p:sp>
        <p:sp>
          <p:nvSpPr>
            <p:cNvPr id="716" name="Google Shape;716;p53"/>
            <p:cNvSpPr/>
            <p:nvPr/>
          </p:nvSpPr>
          <p:spPr>
            <a:xfrm>
              <a:off x="2357422" y="5000636"/>
              <a:ext cx="500066" cy="357190"/>
            </a:xfrm>
            <a:prstGeom prst="ellipse">
              <a:avLst/>
            </a:prstGeom>
            <a:noFill/>
            <a:ln cap="flat" cmpd="sng" w="25400">
              <a:solidFill>
                <a:srgbClr val="286979"/>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spcBef>
                  <a:spcPts val="0"/>
                </a:spcBef>
                <a:spcAft>
                  <a:spcPts val="0"/>
                </a:spcAft>
                <a:buNone/>
              </a:pPr>
              <a:r>
                <a:rPr lang="ru-RU" sz="1600">
                  <a:solidFill>
                    <a:schemeClr val="dk1"/>
                  </a:solidFill>
                  <a:latin typeface="Arial"/>
                  <a:ea typeface="Arial"/>
                  <a:cs typeface="Arial"/>
                  <a:sym typeface="Arial"/>
                </a:rPr>
                <a:t>h</a:t>
              </a:r>
              <a:r>
                <a:rPr baseline="-25000" lang="ru-RU" sz="1600">
                  <a:solidFill>
                    <a:schemeClr val="dk1"/>
                  </a:solidFill>
                  <a:latin typeface="Arial"/>
                  <a:ea typeface="Arial"/>
                  <a:cs typeface="Arial"/>
                  <a:sym typeface="Arial"/>
                </a:rPr>
                <a:t>4</a:t>
              </a:r>
              <a:endParaRPr sz="1600">
                <a:solidFill>
                  <a:schemeClr val="dk1"/>
                </a:solidFill>
                <a:latin typeface="Arial"/>
                <a:ea typeface="Arial"/>
                <a:cs typeface="Arial"/>
                <a:sym typeface="Arial"/>
              </a:endParaRPr>
            </a:p>
          </p:txBody>
        </p:sp>
        <p:sp>
          <p:nvSpPr>
            <p:cNvPr id="717" name="Google Shape;717;p53"/>
            <p:cNvSpPr/>
            <p:nvPr/>
          </p:nvSpPr>
          <p:spPr>
            <a:xfrm>
              <a:off x="5643570" y="4143380"/>
              <a:ext cx="500066" cy="357190"/>
            </a:xfrm>
            <a:prstGeom prst="ellipse">
              <a:avLst/>
            </a:prstGeom>
            <a:noFill/>
            <a:ln cap="flat" cmpd="sng" w="25400">
              <a:solidFill>
                <a:srgbClr val="286979"/>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spcBef>
                  <a:spcPts val="0"/>
                </a:spcBef>
                <a:spcAft>
                  <a:spcPts val="0"/>
                </a:spcAft>
                <a:buNone/>
              </a:pPr>
              <a:r>
                <a:rPr lang="ru-RU" sz="1600">
                  <a:solidFill>
                    <a:schemeClr val="dk1"/>
                  </a:solidFill>
                  <a:latin typeface="Arial"/>
                  <a:ea typeface="Arial"/>
                  <a:cs typeface="Arial"/>
                  <a:sym typeface="Arial"/>
                </a:rPr>
                <a:t>h</a:t>
              </a:r>
              <a:r>
                <a:rPr baseline="-25000" lang="ru-RU" sz="1600">
                  <a:solidFill>
                    <a:schemeClr val="dk1"/>
                  </a:solidFill>
                  <a:latin typeface="Arial"/>
                  <a:ea typeface="Arial"/>
                  <a:cs typeface="Arial"/>
                  <a:sym typeface="Arial"/>
                </a:rPr>
                <a:t>3</a:t>
              </a:r>
              <a:endParaRPr sz="1600">
                <a:solidFill>
                  <a:schemeClr val="dk1"/>
                </a:solidFill>
                <a:latin typeface="Arial"/>
                <a:ea typeface="Arial"/>
                <a:cs typeface="Arial"/>
                <a:sym typeface="Arial"/>
              </a:endParaRPr>
            </a:p>
          </p:txBody>
        </p:sp>
        <p:sp>
          <p:nvSpPr>
            <p:cNvPr id="718" name="Google Shape;718;p53"/>
            <p:cNvSpPr/>
            <p:nvPr/>
          </p:nvSpPr>
          <p:spPr>
            <a:xfrm>
              <a:off x="3286116" y="4071942"/>
              <a:ext cx="500066" cy="357190"/>
            </a:xfrm>
            <a:prstGeom prst="ellipse">
              <a:avLst/>
            </a:prstGeom>
            <a:noFill/>
            <a:ln cap="flat" cmpd="sng" w="25400">
              <a:solidFill>
                <a:srgbClr val="286979"/>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spcBef>
                  <a:spcPts val="0"/>
                </a:spcBef>
                <a:spcAft>
                  <a:spcPts val="0"/>
                </a:spcAft>
                <a:buNone/>
              </a:pPr>
              <a:r>
                <a:rPr lang="ru-RU" sz="1600">
                  <a:solidFill>
                    <a:schemeClr val="dk1"/>
                  </a:solidFill>
                  <a:latin typeface="Arial"/>
                  <a:ea typeface="Arial"/>
                  <a:cs typeface="Arial"/>
                  <a:sym typeface="Arial"/>
                </a:rPr>
                <a:t>h</a:t>
              </a:r>
              <a:r>
                <a:rPr baseline="-25000" lang="ru-RU" sz="1600">
                  <a:solidFill>
                    <a:schemeClr val="dk1"/>
                  </a:solidFill>
                  <a:latin typeface="Arial"/>
                  <a:ea typeface="Arial"/>
                  <a:cs typeface="Arial"/>
                  <a:sym typeface="Arial"/>
                </a:rPr>
                <a:t>2</a:t>
              </a:r>
              <a:endParaRPr sz="1600">
                <a:solidFill>
                  <a:schemeClr val="dk1"/>
                </a:solidFill>
                <a:latin typeface="Arial"/>
                <a:ea typeface="Arial"/>
                <a:cs typeface="Arial"/>
                <a:sym typeface="Arial"/>
              </a:endParaRPr>
            </a:p>
          </p:txBody>
        </p:sp>
        <p:cxnSp>
          <p:nvCxnSpPr>
            <p:cNvPr id="719" name="Google Shape;719;p53"/>
            <p:cNvCxnSpPr>
              <a:stCxn id="716" idx="3"/>
              <a:endCxn id="712" idx="0"/>
            </p:cNvCxnSpPr>
            <p:nvPr/>
          </p:nvCxnSpPr>
          <p:spPr>
            <a:xfrm flipH="1">
              <a:off x="2107255" y="5305517"/>
              <a:ext cx="323400" cy="695400"/>
            </a:xfrm>
            <a:prstGeom prst="straightConnector1">
              <a:avLst/>
            </a:prstGeom>
            <a:noFill/>
            <a:ln cap="flat" cmpd="sng" w="9525">
              <a:solidFill>
                <a:schemeClr val="accent1"/>
              </a:solidFill>
              <a:prstDash val="solid"/>
              <a:round/>
              <a:headEnd len="sm" w="sm" type="none"/>
              <a:tailEnd len="sm" w="sm" type="none"/>
            </a:ln>
          </p:spPr>
        </p:cxnSp>
        <p:cxnSp>
          <p:nvCxnSpPr>
            <p:cNvPr id="720" name="Google Shape;720;p53"/>
            <p:cNvCxnSpPr>
              <a:stCxn id="704" idx="3"/>
              <a:endCxn id="718" idx="7"/>
            </p:cNvCxnSpPr>
            <p:nvPr/>
          </p:nvCxnSpPr>
          <p:spPr>
            <a:xfrm flipH="1">
              <a:off x="3713095" y="3519567"/>
              <a:ext cx="860700" cy="604800"/>
            </a:xfrm>
            <a:prstGeom prst="straightConnector1">
              <a:avLst/>
            </a:prstGeom>
            <a:noFill/>
            <a:ln cap="flat" cmpd="sng" w="9525">
              <a:solidFill>
                <a:schemeClr val="accent1"/>
              </a:solidFill>
              <a:prstDash val="solid"/>
              <a:round/>
              <a:headEnd len="sm" w="sm" type="none"/>
              <a:tailEnd len="sm" w="sm" type="none"/>
            </a:ln>
          </p:spPr>
        </p:cxnSp>
        <p:cxnSp>
          <p:nvCxnSpPr>
            <p:cNvPr id="721" name="Google Shape;721;p53"/>
            <p:cNvCxnSpPr>
              <a:stCxn id="715" idx="3"/>
              <a:endCxn id="709" idx="0"/>
            </p:cNvCxnSpPr>
            <p:nvPr/>
          </p:nvCxnSpPr>
          <p:spPr>
            <a:xfrm flipH="1">
              <a:off x="3750553" y="5305517"/>
              <a:ext cx="180300" cy="695400"/>
            </a:xfrm>
            <a:prstGeom prst="straightConnector1">
              <a:avLst/>
            </a:prstGeom>
            <a:noFill/>
            <a:ln cap="flat" cmpd="sng" w="9525">
              <a:solidFill>
                <a:schemeClr val="accent1"/>
              </a:solidFill>
              <a:prstDash val="solid"/>
              <a:round/>
              <a:headEnd len="sm" w="sm" type="none"/>
              <a:tailEnd len="sm" w="sm" type="none"/>
            </a:ln>
          </p:spPr>
        </p:cxnSp>
        <p:cxnSp>
          <p:nvCxnSpPr>
            <p:cNvPr id="722" name="Google Shape;722;p53"/>
            <p:cNvCxnSpPr>
              <a:stCxn id="716" idx="5"/>
              <a:endCxn id="710" idx="0"/>
            </p:cNvCxnSpPr>
            <p:nvPr/>
          </p:nvCxnSpPr>
          <p:spPr>
            <a:xfrm>
              <a:off x="2784255" y="5305517"/>
              <a:ext cx="108900" cy="695400"/>
            </a:xfrm>
            <a:prstGeom prst="straightConnector1">
              <a:avLst/>
            </a:prstGeom>
            <a:noFill/>
            <a:ln cap="flat" cmpd="sng" w="9525">
              <a:solidFill>
                <a:schemeClr val="accent1"/>
              </a:solidFill>
              <a:prstDash val="solid"/>
              <a:round/>
              <a:headEnd len="sm" w="sm" type="none"/>
              <a:tailEnd len="sm" w="sm" type="none"/>
            </a:ln>
          </p:spPr>
        </p:cxnSp>
        <p:cxnSp>
          <p:nvCxnSpPr>
            <p:cNvPr id="723" name="Google Shape;723;p53"/>
            <p:cNvCxnSpPr>
              <a:stCxn id="715" idx="5"/>
              <a:endCxn id="708" idx="0"/>
            </p:cNvCxnSpPr>
            <p:nvPr/>
          </p:nvCxnSpPr>
          <p:spPr>
            <a:xfrm>
              <a:off x="4284453" y="5305517"/>
              <a:ext cx="180300" cy="695400"/>
            </a:xfrm>
            <a:prstGeom prst="straightConnector1">
              <a:avLst/>
            </a:prstGeom>
            <a:noFill/>
            <a:ln cap="flat" cmpd="sng" w="9525">
              <a:solidFill>
                <a:schemeClr val="accent1"/>
              </a:solidFill>
              <a:prstDash val="solid"/>
              <a:round/>
              <a:headEnd len="sm" w="sm" type="none"/>
              <a:tailEnd len="sm" w="sm" type="none"/>
            </a:ln>
          </p:spPr>
        </p:cxnSp>
        <p:cxnSp>
          <p:nvCxnSpPr>
            <p:cNvPr id="724" name="Google Shape;724;p53"/>
            <p:cNvCxnSpPr>
              <a:stCxn id="718" idx="3"/>
              <a:endCxn id="716" idx="0"/>
            </p:cNvCxnSpPr>
            <p:nvPr/>
          </p:nvCxnSpPr>
          <p:spPr>
            <a:xfrm flipH="1">
              <a:off x="2607549" y="4376823"/>
              <a:ext cx="751800" cy="623700"/>
            </a:xfrm>
            <a:prstGeom prst="straightConnector1">
              <a:avLst/>
            </a:prstGeom>
            <a:noFill/>
            <a:ln cap="flat" cmpd="sng" w="9525">
              <a:solidFill>
                <a:schemeClr val="accent1"/>
              </a:solidFill>
              <a:prstDash val="solid"/>
              <a:round/>
              <a:headEnd len="sm" w="sm" type="none"/>
              <a:tailEnd len="sm" w="sm" type="none"/>
            </a:ln>
          </p:spPr>
        </p:cxnSp>
        <p:cxnSp>
          <p:nvCxnSpPr>
            <p:cNvPr id="725" name="Google Shape;725;p53"/>
            <p:cNvCxnSpPr>
              <a:stCxn id="718" idx="5"/>
              <a:endCxn id="715" idx="0"/>
            </p:cNvCxnSpPr>
            <p:nvPr/>
          </p:nvCxnSpPr>
          <p:spPr>
            <a:xfrm>
              <a:off x="3712949" y="4376823"/>
              <a:ext cx="394800" cy="623700"/>
            </a:xfrm>
            <a:prstGeom prst="straightConnector1">
              <a:avLst/>
            </a:prstGeom>
            <a:noFill/>
            <a:ln cap="flat" cmpd="sng" w="9525">
              <a:solidFill>
                <a:schemeClr val="accent1"/>
              </a:solidFill>
              <a:prstDash val="solid"/>
              <a:round/>
              <a:headEnd len="sm" w="sm" type="none"/>
              <a:tailEnd len="sm" w="sm" type="none"/>
            </a:ln>
          </p:spPr>
        </p:cxnSp>
        <p:cxnSp>
          <p:nvCxnSpPr>
            <p:cNvPr id="726" name="Google Shape;726;p53"/>
            <p:cNvCxnSpPr>
              <a:stCxn id="713" idx="5"/>
              <a:endCxn id="711" idx="0"/>
            </p:cNvCxnSpPr>
            <p:nvPr/>
          </p:nvCxnSpPr>
          <p:spPr>
            <a:xfrm>
              <a:off x="6784783" y="5305517"/>
              <a:ext cx="180300" cy="695400"/>
            </a:xfrm>
            <a:prstGeom prst="straightConnector1">
              <a:avLst/>
            </a:prstGeom>
            <a:noFill/>
            <a:ln cap="flat" cmpd="sng" w="9525">
              <a:solidFill>
                <a:schemeClr val="accent1"/>
              </a:solidFill>
              <a:prstDash val="solid"/>
              <a:round/>
              <a:headEnd len="sm" w="sm" type="none"/>
              <a:tailEnd len="sm" w="sm" type="none"/>
            </a:ln>
          </p:spPr>
        </p:cxnSp>
        <p:cxnSp>
          <p:nvCxnSpPr>
            <p:cNvPr id="727" name="Google Shape;727;p53"/>
            <p:cNvCxnSpPr>
              <a:stCxn id="717" idx="5"/>
              <a:endCxn id="713" idx="0"/>
            </p:cNvCxnSpPr>
            <p:nvPr/>
          </p:nvCxnSpPr>
          <p:spPr>
            <a:xfrm>
              <a:off x="6070403" y="4448261"/>
              <a:ext cx="537600" cy="552300"/>
            </a:xfrm>
            <a:prstGeom prst="straightConnector1">
              <a:avLst/>
            </a:prstGeom>
            <a:noFill/>
            <a:ln cap="flat" cmpd="sng" w="9525">
              <a:solidFill>
                <a:schemeClr val="accent1"/>
              </a:solidFill>
              <a:prstDash val="solid"/>
              <a:round/>
              <a:headEnd len="sm" w="sm" type="none"/>
              <a:tailEnd len="sm" w="sm" type="none"/>
            </a:ln>
          </p:spPr>
        </p:cxnSp>
        <p:cxnSp>
          <p:nvCxnSpPr>
            <p:cNvPr id="728" name="Google Shape;728;p53"/>
            <p:cNvCxnSpPr>
              <a:stCxn id="713" idx="3"/>
              <a:endCxn id="705" idx="0"/>
            </p:cNvCxnSpPr>
            <p:nvPr/>
          </p:nvCxnSpPr>
          <p:spPr>
            <a:xfrm flipH="1">
              <a:off x="6250883" y="5305517"/>
              <a:ext cx="180300" cy="695400"/>
            </a:xfrm>
            <a:prstGeom prst="straightConnector1">
              <a:avLst/>
            </a:prstGeom>
            <a:noFill/>
            <a:ln cap="flat" cmpd="sng" w="9525">
              <a:solidFill>
                <a:schemeClr val="accent1"/>
              </a:solidFill>
              <a:prstDash val="solid"/>
              <a:round/>
              <a:headEnd len="sm" w="sm" type="none"/>
              <a:tailEnd len="sm" w="sm" type="none"/>
            </a:ln>
          </p:spPr>
        </p:cxnSp>
        <p:cxnSp>
          <p:nvCxnSpPr>
            <p:cNvPr id="729" name="Google Shape;729;p53"/>
            <p:cNvCxnSpPr>
              <a:stCxn id="714" idx="5"/>
              <a:endCxn id="706" idx="0"/>
            </p:cNvCxnSpPr>
            <p:nvPr/>
          </p:nvCxnSpPr>
          <p:spPr>
            <a:xfrm>
              <a:off x="5570337" y="5305517"/>
              <a:ext cx="180300" cy="695400"/>
            </a:xfrm>
            <a:prstGeom prst="straightConnector1">
              <a:avLst/>
            </a:prstGeom>
            <a:noFill/>
            <a:ln cap="flat" cmpd="sng" w="9525">
              <a:solidFill>
                <a:schemeClr val="accent1"/>
              </a:solidFill>
              <a:prstDash val="solid"/>
              <a:round/>
              <a:headEnd len="sm" w="sm" type="none"/>
              <a:tailEnd len="sm" w="sm" type="none"/>
            </a:ln>
          </p:spPr>
        </p:cxnSp>
        <p:cxnSp>
          <p:nvCxnSpPr>
            <p:cNvPr id="730" name="Google Shape;730;p53"/>
            <p:cNvCxnSpPr>
              <a:stCxn id="714" idx="3"/>
              <a:endCxn id="707" idx="0"/>
            </p:cNvCxnSpPr>
            <p:nvPr/>
          </p:nvCxnSpPr>
          <p:spPr>
            <a:xfrm flipH="1">
              <a:off x="5036437" y="5305517"/>
              <a:ext cx="180300" cy="695400"/>
            </a:xfrm>
            <a:prstGeom prst="straightConnector1">
              <a:avLst/>
            </a:prstGeom>
            <a:noFill/>
            <a:ln cap="flat" cmpd="sng" w="9525">
              <a:solidFill>
                <a:schemeClr val="accent1"/>
              </a:solidFill>
              <a:prstDash val="solid"/>
              <a:round/>
              <a:headEnd len="sm" w="sm" type="none"/>
              <a:tailEnd len="sm" w="sm" type="none"/>
            </a:ln>
          </p:spPr>
        </p:cxnSp>
        <p:cxnSp>
          <p:nvCxnSpPr>
            <p:cNvPr id="731" name="Google Shape;731;p53"/>
            <p:cNvCxnSpPr>
              <a:stCxn id="717" idx="3"/>
              <a:endCxn id="714" idx="0"/>
            </p:cNvCxnSpPr>
            <p:nvPr/>
          </p:nvCxnSpPr>
          <p:spPr>
            <a:xfrm flipH="1">
              <a:off x="5393403" y="4448261"/>
              <a:ext cx="323400" cy="552300"/>
            </a:xfrm>
            <a:prstGeom prst="straightConnector1">
              <a:avLst/>
            </a:prstGeom>
            <a:noFill/>
            <a:ln cap="flat" cmpd="sng" w="9525">
              <a:solidFill>
                <a:schemeClr val="accent1"/>
              </a:solidFill>
              <a:prstDash val="solid"/>
              <a:round/>
              <a:headEnd len="sm" w="sm" type="none"/>
              <a:tailEnd len="sm" w="sm" type="none"/>
            </a:ln>
          </p:spPr>
        </p:cxnSp>
        <p:cxnSp>
          <p:nvCxnSpPr>
            <p:cNvPr id="732" name="Google Shape;732;p53"/>
            <p:cNvCxnSpPr>
              <a:stCxn id="704" idx="5"/>
              <a:endCxn id="717" idx="1"/>
            </p:cNvCxnSpPr>
            <p:nvPr/>
          </p:nvCxnSpPr>
          <p:spPr>
            <a:xfrm>
              <a:off x="4927395" y="3519567"/>
              <a:ext cx="789300" cy="676200"/>
            </a:xfrm>
            <a:prstGeom prst="straightConnector1">
              <a:avLst/>
            </a:prstGeom>
            <a:noFill/>
            <a:ln cap="flat" cmpd="sng" w="9525">
              <a:solidFill>
                <a:schemeClr val="accent1"/>
              </a:solidFill>
              <a:prstDash val="solid"/>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2">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54"/>
          <p:cNvSpPr txBox="1"/>
          <p:nvPr>
            <p:ph type="title"/>
          </p:nvPr>
        </p:nvSpPr>
        <p:spPr>
          <a:xfrm>
            <a:off x="1000100" y="0"/>
            <a:ext cx="7934350" cy="51115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sz="3200"/>
              <a:t>Пример полной пирамиды при </a:t>
            </a:r>
            <a:r>
              <a:rPr i="1" lang="ru-RU" sz="3200"/>
              <a:t>n</a:t>
            </a:r>
            <a:r>
              <a:rPr lang="ru-RU" sz="3200"/>
              <a:t>=15</a:t>
            </a:r>
            <a:endParaRPr sz="3200"/>
          </a:p>
        </p:txBody>
      </p:sp>
      <p:sp>
        <p:nvSpPr>
          <p:cNvPr id="738" name="Google Shape;738;p54"/>
          <p:cNvSpPr txBox="1"/>
          <p:nvPr>
            <p:ph idx="1" type="body"/>
          </p:nvPr>
        </p:nvSpPr>
        <p:spPr>
          <a:xfrm>
            <a:off x="1071538" y="500042"/>
            <a:ext cx="7862912" cy="3429024"/>
          </a:xfrm>
          <a:prstGeom prst="rect">
            <a:avLst/>
          </a:prstGeom>
          <a:noFill/>
          <a:ln>
            <a:noFill/>
          </a:ln>
        </p:spPr>
        <p:txBody>
          <a:bodyPr anchorCtr="0" anchor="t" bIns="45700" lIns="91425" spcFirstLastPara="1" rIns="91425" wrap="square" tIns="45700">
            <a:noAutofit/>
          </a:bodyPr>
          <a:lstStyle/>
          <a:p>
            <a:pPr indent="534988" lvl="0" marL="0" rtl="0" algn="just">
              <a:lnSpc>
                <a:spcPct val="80000"/>
              </a:lnSpc>
              <a:spcBef>
                <a:spcPts val="0"/>
              </a:spcBef>
              <a:spcAft>
                <a:spcPts val="0"/>
              </a:spcAft>
              <a:buSzPts val="1600"/>
              <a:buNone/>
            </a:pPr>
            <a:r>
              <a:rPr lang="ru-RU" sz="2000">
                <a:latin typeface="Calibri"/>
                <a:ea typeface="Calibri"/>
                <a:cs typeface="Calibri"/>
                <a:sym typeface="Calibri"/>
              </a:rPr>
              <a:t>Давайте разберём, как это можно легко и почти бесплатно представить массив в виде дерева.</a:t>
            </a:r>
            <a:endParaRPr/>
          </a:p>
          <a:p>
            <a:pPr indent="534988" lvl="0" marL="0" rtl="0" algn="just">
              <a:lnSpc>
                <a:spcPct val="80000"/>
              </a:lnSpc>
              <a:spcBef>
                <a:spcPts val="600"/>
              </a:spcBef>
              <a:spcAft>
                <a:spcPts val="0"/>
              </a:spcAft>
              <a:buSzPts val="1600"/>
              <a:buNone/>
            </a:pPr>
            <a:r>
              <a:rPr lang="ru-RU" sz="2000">
                <a:latin typeface="Calibri"/>
                <a:ea typeface="Calibri"/>
                <a:cs typeface="Calibri"/>
                <a:sym typeface="Calibri"/>
              </a:rPr>
              <a:t>Возьмём самый первый элемент массива и будем считать, что это корень дерева — узел 1-го уровня. Следующие 2 элемента — это узлы 2-го уровня, правый и левый потомки корневого элемента. Следующие 4 элемента — это узлы 3-го уровня, правые/левые потомки второго/третьего элемента массива. Следующие 8 элементов — узлы 4-го уровня, потомки элементов 3-го уровня. И т.д. На этом изображении узлы бинарного дерева наглядно расположены строго под соответствующими элементами в массиве:</a:t>
            </a:r>
            <a:endParaRPr/>
          </a:p>
        </p:txBody>
      </p:sp>
      <p:pic>
        <p:nvPicPr>
          <p:cNvPr id="739" name="Google Shape;739;p54"/>
          <p:cNvPicPr preferRelativeResize="0"/>
          <p:nvPr/>
        </p:nvPicPr>
        <p:blipFill rotWithShape="1">
          <a:blip r:embed="rId3">
            <a:alphaModFix/>
          </a:blip>
          <a:srcRect b="3020" l="0" r="0" t="0"/>
          <a:stretch/>
        </p:blipFill>
        <p:spPr>
          <a:xfrm>
            <a:off x="1698885" y="3068960"/>
            <a:ext cx="6868779" cy="374441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8">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55"/>
          <p:cNvSpPr txBox="1"/>
          <p:nvPr>
            <p:ph type="title"/>
          </p:nvPr>
        </p:nvSpPr>
        <p:spPr>
          <a:xfrm>
            <a:off x="1000100" y="0"/>
            <a:ext cx="7934350" cy="51115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sz="3200"/>
              <a:t>Пример полной пирамиды при </a:t>
            </a:r>
            <a:r>
              <a:rPr i="1" lang="ru-RU" sz="3200"/>
              <a:t>n</a:t>
            </a:r>
            <a:r>
              <a:rPr lang="ru-RU" sz="3200"/>
              <a:t>=15</a:t>
            </a:r>
            <a:endParaRPr sz="3200"/>
          </a:p>
        </p:txBody>
      </p:sp>
      <p:sp>
        <p:nvSpPr>
          <p:cNvPr id="745" name="Google Shape;745;p55"/>
          <p:cNvSpPr txBox="1"/>
          <p:nvPr>
            <p:ph idx="1" type="body"/>
          </p:nvPr>
        </p:nvSpPr>
        <p:spPr>
          <a:xfrm>
            <a:off x="1071538" y="500042"/>
            <a:ext cx="7862912" cy="3429024"/>
          </a:xfrm>
          <a:prstGeom prst="rect">
            <a:avLst/>
          </a:prstGeom>
          <a:noFill/>
          <a:ln>
            <a:noFill/>
          </a:ln>
        </p:spPr>
        <p:txBody>
          <a:bodyPr anchorCtr="0" anchor="t" bIns="45700" lIns="91425" spcFirstLastPara="1" rIns="91425" wrap="square" tIns="45700">
            <a:noAutofit/>
          </a:bodyPr>
          <a:lstStyle/>
          <a:p>
            <a:pPr indent="534988" lvl="0" marL="0" rtl="0" algn="just">
              <a:lnSpc>
                <a:spcPct val="80000"/>
              </a:lnSpc>
              <a:spcBef>
                <a:spcPts val="0"/>
              </a:spcBef>
              <a:spcAft>
                <a:spcPts val="0"/>
              </a:spcAft>
              <a:buSzPts val="1600"/>
              <a:buNone/>
            </a:pPr>
            <a:r>
              <a:rPr lang="ru-RU" sz="2000">
                <a:latin typeface="Calibri"/>
                <a:ea typeface="Calibri"/>
                <a:cs typeface="Calibri"/>
                <a:sym typeface="Calibri"/>
              </a:rPr>
              <a:t>деревья на диаграммах чаще изображают в такой развёртке:</a:t>
            </a:r>
            <a:endParaRPr/>
          </a:p>
        </p:txBody>
      </p:sp>
      <p:pic>
        <p:nvPicPr>
          <p:cNvPr id="746" name="Google Shape;746;p55"/>
          <p:cNvPicPr preferRelativeResize="0"/>
          <p:nvPr/>
        </p:nvPicPr>
        <p:blipFill rotWithShape="1">
          <a:blip r:embed="rId3">
            <a:alphaModFix/>
          </a:blip>
          <a:srcRect b="0" l="0" r="0" t="0"/>
          <a:stretch/>
        </p:blipFill>
        <p:spPr>
          <a:xfrm>
            <a:off x="1071538" y="1196752"/>
            <a:ext cx="8042981" cy="352839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5">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56"/>
          <p:cNvSpPr txBox="1"/>
          <p:nvPr>
            <p:ph type="title"/>
          </p:nvPr>
        </p:nvSpPr>
        <p:spPr>
          <a:xfrm>
            <a:off x="1000100" y="0"/>
            <a:ext cx="7934350" cy="51115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sz="3200">
                <a:latin typeface="Calibri"/>
                <a:ea typeface="Calibri"/>
                <a:cs typeface="Calibri"/>
                <a:sym typeface="Calibri"/>
              </a:rPr>
              <a:t>Построение пирамиды (способ 2)</a:t>
            </a:r>
            <a:endParaRPr/>
          </a:p>
        </p:txBody>
      </p:sp>
      <p:sp>
        <p:nvSpPr>
          <p:cNvPr id="752" name="Google Shape;752;p56"/>
          <p:cNvSpPr txBox="1"/>
          <p:nvPr>
            <p:ph idx="1" type="body"/>
          </p:nvPr>
        </p:nvSpPr>
        <p:spPr>
          <a:xfrm>
            <a:off x="1054033" y="511156"/>
            <a:ext cx="7862912" cy="6346844"/>
          </a:xfrm>
          <a:prstGeom prst="rect">
            <a:avLst/>
          </a:prstGeom>
          <a:noFill/>
          <a:ln>
            <a:noFill/>
          </a:ln>
        </p:spPr>
        <p:txBody>
          <a:bodyPr anchorCtr="0" anchor="t" bIns="45700" lIns="91425" spcFirstLastPara="1" rIns="91425" wrap="square" tIns="45700">
            <a:noAutofit/>
          </a:bodyPr>
          <a:lstStyle/>
          <a:p>
            <a:pPr indent="534988" lvl="0" marL="0" rtl="0" algn="just">
              <a:spcBef>
                <a:spcPts val="0"/>
              </a:spcBef>
              <a:spcAft>
                <a:spcPts val="0"/>
              </a:spcAft>
              <a:buSzPts val="1600"/>
              <a:buNone/>
            </a:pPr>
            <a:r>
              <a:rPr lang="ru-RU" sz="2000">
                <a:latin typeface="Calibri"/>
                <a:ea typeface="Calibri"/>
                <a:cs typeface="Calibri"/>
                <a:sym typeface="Calibri"/>
              </a:rPr>
              <a:t>Исходный массив делится пополам, вторая его половина уже принимается за пирамиду. Затем последовательно берутся элементы из первой половины и добавляются в пирамиду.</a:t>
            </a:r>
            <a:endParaRPr/>
          </a:p>
          <a:p>
            <a:pPr indent="534988" lvl="0" marL="0" rtl="0" algn="just">
              <a:spcBef>
                <a:spcPts val="600"/>
              </a:spcBef>
              <a:spcAft>
                <a:spcPts val="0"/>
              </a:spcAft>
              <a:buSzPts val="1600"/>
              <a:buNone/>
            </a:pPr>
            <a:r>
              <a:rPr lang="ru-RU" sz="2000">
                <a:latin typeface="Calibri"/>
                <a:ea typeface="Calibri"/>
                <a:cs typeface="Calibri"/>
                <a:sym typeface="Calibri"/>
              </a:rPr>
              <a:t>Может возникнуть вопрос: с чего это вдруг мы сразу полмассива считаем за пирамиду, а не строим ее шаг за шагом начиная с последнего элемента, добавляя туда потом предпоследний и т.д. до первого элемента? Дело все в том, что для второй половины нашего исходного массива основное свойство пирамиды - выполняется автоматически. Вернее, оно </a:t>
            </a:r>
            <a:r>
              <a:rPr b="1" lang="ru-RU" sz="2000">
                <a:latin typeface="Calibri"/>
                <a:ea typeface="Calibri"/>
                <a:cs typeface="Calibri"/>
                <a:sym typeface="Calibri"/>
              </a:rPr>
              <a:t>не нарушается</a:t>
            </a:r>
            <a:r>
              <a:rPr lang="ru-RU" sz="2000">
                <a:latin typeface="Calibri"/>
                <a:ea typeface="Calibri"/>
                <a:cs typeface="Calibri"/>
                <a:sym typeface="Calibri"/>
              </a:rPr>
              <a:t>, поскольку для элементов второй половины просто уже не будет потомков!!! Действительно: потомки для всех h[i], где i = n/2..n будут соответственно h[n+1]...h[2*n+2], т.е. такие, которых в нашем массиве уже нет. А поэтому нет смысла для элементов второй половины строить пирамиду последовательно добавляя каждый элемент, т.к. в алгоритме текущий добавляемый элемент просто будет не с чем сравнивать, сыновей-то с такими индексами - просто нет!</a:t>
            </a:r>
            <a:endParaRPr/>
          </a:p>
          <a:p>
            <a:pPr indent="534988" lvl="0" marL="0" rtl="0" algn="just">
              <a:spcBef>
                <a:spcPts val="600"/>
              </a:spcBef>
              <a:spcAft>
                <a:spcPts val="0"/>
              </a:spcAft>
              <a:buSzPts val="1600"/>
              <a:buNone/>
            </a:pPr>
            <a:r>
              <a:rPr lang="ru-RU" sz="2000">
                <a:latin typeface="Calibri"/>
                <a:ea typeface="Calibri"/>
                <a:cs typeface="Calibri"/>
                <a:sym typeface="Calibri"/>
              </a:rPr>
              <a:t>Так что спокойно принимаем вторую половину нашей последовательности как пирамиду и приступаем к следующему этапу построения - добавлению элементов. Это можно сразу выполнять по правилам добавления элементов бинарного дерева (см. слайд 12)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2">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57"/>
          <p:cNvSpPr txBox="1"/>
          <p:nvPr>
            <p:ph type="title"/>
          </p:nvPr>
        </p:nvSpPr>
        <p:spPr>
          <a:xfrm>
            <a:off x="1000100" y="0"/>
            <a:ext cx="7934350" cy="51115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sz="3200"/>
              <a:t>Пример полной пирамиды при </a:t>
            </a:r>
            <a:r>
              <a:rPr i="1" lang="ru-RU" sz="3200"/>
              <a:t>n</a:t>
            </a:r>
            <a:r>
              <a:rPr lang="ru-RU" sz="3200"/>
              <a:t>=12</a:t>
            </a:r>
            <a:endParaRPr sz="3200"/>
          </a:p>
        </p:txBody>
      </p:sp>
      <p:sp>
        <p:nvSpPr>
          <p:cNvPr id="758" name="Google Shape;758;p57"/>
          <p:cNvSpPr txBox="1"/>
          <p:nvPr>
            <p:ph idx="1" type="body"/>
          </p:nvPr>
        </p:nvSpPr>
        <p:spPr>
          <a:xfrm>
            <a:off x="1071538" y="500042"/>
            <a:ext cx="7862912" cy="3429024"/>
          </a:xfrm>
          <a:prstGeom prst="rect">
            <a:avLst/>
          </a:prstGeom>
          <a:noFill/>
          <a:ln>
            <a:noFill/>
          </a:ln>
        </p:spPr>
        <p:txBody>
          <a:bodyPr anchorCtr="0" anchor="t" bIns="45700" lIns="91425" spcFirstLastPara="1" rIns="91425" wrap="square" tIns="45700">
            <a:noAutofit/>
          </a:bodyPr>
          <a:lstStyle/>
          <a:p>
            <a:pPr indent="534988" lvl="0" marL="0" rtl="0" algn="just">
              <a:lnSpc>
                <a:spcPct val="80000"/>
              </a:lnSpc>
              <a:spcBef>
                <a:spcPts val="0"/>
              </a:spcBef>
              <a:spcAft>
                <a:spcPts val="0"/>
              </a:spcAft>
              <a:buSzPts val="1600"/>
              <a:buNone/>
            </a:pPr>
            <a:r>
              <a:rPr lang="ru-RU" sz="2000">
                <a:latin typeface="Calibri"/>
                <a:ea typeface="Calibri"/>
                <a:cs typeface="Calibri"/>
                <a:sym typeface="Calibri"/>
              </a:rPr>
              <a:t>Если число элементов в полной пирамиде не позволяет построить симметричную пирамиду (самый нижний уровень дерева будет неполным), то недостающих сыновей можно достроить, добавив в пирамиду несколько заключительных «минимальных» элементов «0», не нарушающих условия пирамиды.</a:t>
            </a:r>
            <a:endParaRPr/>
          </a:p>
          <a:p>
            <a:pPr indent="534988" lvl="0" marL="0" rtl="0" algn="just">
              <a:lnSpc>
                <a:spcPct val="80000"/>
              </a:lnSpc>
              <a:spcBef>
                <a:spcPts val="600"/>
              </a:spcBef>
              <a:spcAft>
                <a:spcPts val="0"/>
              </a:spcAft>
              <a:buSzPts val="1600"/>
              <a:buNone/>
            </a:pPr>
            <a:r>
              <a:rPr b="1" i="1" lang="ru-RU" sz="2000">
                <a:latin typeface="Calibri"/>
                <a:ea typeface="Calibri"/>
                <a:cs typeface="Calibri"/>
                <a:sym typeface="Calibri"/>
              </a:rPr>
              <a:t>Последовательность, упорядоченная по убыванию (возрастанию), является полной пирамидой.</a:t>
            </a:r>
            <a:endParaRPr/>
          </a:p>
          <a:p>
            <a:pPr indent="-282575" lvl="0" marL="365125" rtl="0" algn="l">
              <a:lnSpc>
                <a:spcPct val="80000"/>
              </a:lnSpc>
              <a:spcBef>
                <a:spcPts val="600"/>
              </a:spcBef>
              <a:spcAft>
                <a:spcPts val="0"/>
              </a:spcAft>
              <a:buSzPts val="1600"/>
              <a:buNone/>
            </a:pPr>
            <a:r>
              <a:rPr lang="ru-RU" sz="2000">
                <a:latin typeface="Calibri"/>
                <a:ea typeface="Calibri"/>
                <a:cs typeface="Calibri"/>
                <a:sym typeface="Calibri"/>
              </a:rPr>
              <a:t>Например, последовательность из 12 элементов </a:t>
            </a:r>
            <a:endParaRPr sz="2000">
              <a:latin typeface="Calibri"/>
              <a:ea typeface="Calibri"/>
              <a:cs typeface="Calibri"/>
              <a:sym typeface="Calibri"/>
            </a:endParaRPr>
          </a:p>
          <a:p>
            <a:pPr indent="-282575" lvl="0" marL="365125" rtl="0" algn="ctr">
              <a:lnSpc>
                <a:spcPct val="80000"/>
              </a:lnSpc>
              <a:spcBef>
                <a:spcPts val="600"/>
              </a:spcBef>
              <a:spcAft>
                <a:spcPts val="0"/>
              </a:spcAft>
              <a:buSzPts val="2240"/>
              <a:buNone/>
            </a:pPr>
            <a:r>
              <a:rPr b="1" lang="ru-RU" sz="2800">
                <a:latin typeface="Calibri"/>
                <a:ea typeface="Calibri"/>
                <a:cs typeface="Calibri"/>
                <a:sym typeface="Calibri"/>
              </a:rPr>
              <a:t>12, 11, 7, 8, 10, 6, 3, 2, 1, 5, 9, 4 </a:t>
            </a:r>
            <a:endParaRPr b="1" sz="2800">
              <a:latin typeface="Calibri"/>
              <a:ea typeface="Calibri"/>
              <a:cs typeface="Calibri"/>
              <a:sym typeface="Calibri"/>
            </a:endParaRPr>
          </a:p>
          <a:p>
            <a:pPr indent="-282575" lvl="0" marL="365125" rtl="0" algn="l">
              <a:lnSpc>
                <a:spcPct val="80000"/>
              </a:lnSpc>
              <a:spcBef>
                <a:spcPts val="600"/>
              </a:spcBef>
              <a:spcAft>
                <a:spcPts val="0"/>
              </a:spcAft>
              <a:buSzPts val="1600"/>
              <a:buNone/>
            </a:pPr>
            <a:r>
              <a:rPr lang="ru-RU" sz="2000">
                <a:latin typeface="Calibri"/>
                <a:ea typeface="Calibri"/>
                <a:cs typeface="Calibri"/>
                <a:sym typeface="Calibri"/>
              </a:rPr>
              <a:t>является полной пирамидой с вершиной 12. </a:t>
            </a:r>
            <a:endParaRPr sz="2000">
              <a:latin typeface="Calibri"/>
              <a:ea typeface="Calibri"/>
              <a:cs typeface="Calibri"/>
              <a:sym typeface="Calibri"/>
            </a:endParaRPr>
          </a:p>
        </p:txBody>
      </p:sp>
      <p:grpSp>
        <p:nvGrpSpPr>
          <p:cNvPr id="759" name="Google Shape;759;p57"/>
          <p:cNvGrpSpPr/>
          <p:nvPr/>
        </p:nvGrpSpPr>
        <p:grpSpPr>
          <a:xfrm>
            <a:off x="2310494" y="3429000"/>
            <a:ext cx="5357850" cy="3312368"/>
            <a:chOff x="2310494" y="4098162"/>
            <a:chExt cx="5357850" cy="2643206"/>
          </a:xfrm>
        </p:grpSpPr>
        <p:sp>
          <p:nvSpPr>
            <p:cNvPr id="760" name="Google Shape;760;p57"/>
            <p:cNvSpPr/>
            <p:nvPr/>
          </p:nvSpPr>
          <p:spPr>
            <a:xfrm>
              <a:off x="4810824" y="4098162"/>
              <a:ext cx="500066" cy="357190"/>
            </a:xfrm>
            <a:prstGeom prst="ellipse">
              <a:avLst/>
            </a:prstGeom>
            <a:noFill/>
            <a:ln cap="flat" cmpd="sng" w="25400">
              <a:solidFill>
                <a:srgbClr val="286979"/>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spcBef>
                  <a:spcPts val="0"/>
                </a:spcBef>
                <a:spcAft>
                  <a:spcPts val="0"/>
                </a:spcAft>
                <a:buNone/>
              </a:pPr>
              <a:r>
                <a:rPr lang="ru-RU" sz="1600" u="sng">
                  <a:solidFill>
                    <a:schemeClr val="dk1"/>
                  </a:solidFill>
                  <a:latin typeface="Arial"/>
                  <a:ea typeface="Arial"/>
                  <a:cs typeface="Arial"/>
                  <a:sym typeface="Arial"/>
                </a:rPr>
                <a:t>12</a:t>
              </a:r>
              <a:endParaRPr/>
            </a:p>
          </p:txBody>
        </p:sp>
        <p:sp>
          <p:nvSpPr>
            <p:cNvPr id="761" name="Google Shape;761;p57"/>
            <p:cNvSpPr/>
            <p:nvPr/>
          </p:nvSpPr>
          <p:spPr>
            <a:xfrm>
              <a:off x="6453898" y="6312740"/>
              <a:ext cx="500066" cy="428628"/>
            </a:xfrm>
            <a:prstGeom prst="ellipse">
              <a:avLst/>
            </a:prstGeom>
            <a:noFill/>
            <a:ln cap="flat" cmpd="sng" w="25400">
              <a:solidFill>
                <a:srgbClr val="286979"/>
              </a:solidFill>
              <a:prstDash val="solid"/>
              <a:round/>
              <a:headEnd len="sm" w="sm" type="none"/>
              <a:tailEnd len="sm" w="sm" type="none"/>
            </a:ln>
          </p:spPr>
          <p:txBody>
            <a:bodyPr anchorCtr="0" anchor="ctr" bIns="36000" lIns="0" spcFirstLastPara="1" rIns="0" wrap="square" tIns="36000">
              <a:noAutofit/>
            </a:bodyPr>
            <a:lstStyle/>
            <a:p>
              <a:pPr indent="0" lvl="0" marL="0" marR="0" rtl="0" algn="ctr">
                <a:spcBef>
                  <a:spcPts val="0"/>
                </a:spcBef>
                <a:spcAft>
                  <a:spcPts val="0"/>
                </a:spcAft>
                <a:buNone/>
              </a:pPr>
              <a:r>
                <a:rPr lang="ru-RU" sz="1600" u="sng">
                  <a:solidFill>
                    <a:schemeClr val="dk1"/>
                  </a:solidFill>
                  <a:latin typeface="Arial"/>
                  <a:ea typeface="Arial"/>
                  <a:cs typeface="Arial"/>
                  <a:sym typeface="Arial"/>
                </a:rPr>
                <a:t>0</a:t>
              </a:r>
              <a:endParaRPr/>
            </a:p>
          </p:txBody>
        </p:sp>
        <p:sp>
          <p:nvSpPr>
            <p:cNvPr id="762" name="Google Shape;762;p57"/>
            <p:cNvSpPr/>
            <p:nvPr/>
          </p:nvSpPr>
          <p:spPr>
            <a:xfrm>
              <a:off x="5810956" y="6241302"/>
              <a:ext cx="500066" cy="428628"/>
            </a:xfrm>
            <a:prstGeom prst="ellipse">
              <a:avLst/>
            </a:prstGeom>
            <a:noFill/>
            <a:ln cap="flat" cmpd="sng" w="25400">
              <a:solidFill>
                <a:srgbClr val="286979"/>
              </a:solidFill>
              <a:prstDash val="solid"/>
              <a:round/>
              <a:headEnd len="sm" w="sm" type="none"/>
              <a:tailEnd len="sm" w="sm" type="none"/>
            </a:ln>
          </p:spPr>
          <p:txBody>
            <a:bodyPr anchorCtr="0" anchor="ctr" bIns="36000" lIns="0" spcFirstLastPara="1" rIns="0" wrap="square" tIns="36000">
              <a:noAutofit/>
            </a:bodyPr>
            <a:lstStyle/>
            <a:p>
              <a:pPr indent="0" lvl="0" marL="0" marR="0" rtl="0" algn="ctr">
                <a:spcBef>
                  <a:spcPts val="0"/>
                </a:spcBef>
                <a:spcAft>
                  <a:spcPts val="0"/>
                </a:spcAft>
                <a:buNone/>
              </a:pPr>
              <a:r>
                <a:rPr lang="ru-RU" sz="1600" u="sng">
                  <a:solidFill>
                    <a:schemeClr val="dk1"/>
                  </a:solidFill>
                  <a:latin typeface="Arial"/>
                  <a:ea typeface="Arial"/>
                  <a:cs typeface="Arial"/>
                  <a:sym typeface="Arial"/>
                </a:rPr>
                <a:t>0</a:t>
              </a:r>
              <a:endParaRPr/>
            </a:p>
          </p:txBody>
        </p:sp>
        <p:sp>
          <p:nvSpPr>
            <p:cNvPr id="763" name="Google Shape;763;p57"/>
            <p:cNvSpPr/>
            <p:nvPr/>
          </p:nvSpPr>
          <p:spPr>
            <a:xfrm>
              <a:off x="5096576" y="6241302"/>
              <a:ext cx="500066" cy="428628"/>
            </a:xfrm>
            <a:prstGeom prst="ellipse">
              <a:avLst/>
            </a:prstGeom>
            <a:noFill/>
            <a:ln cap="flat" cmpd="sng" w="25400">
              <a:solidFill>
                <a:srgbClr val="286979"/>
              </a:solidFill>
              <a:prstDash val="solid"/>
              <a:round/>
              <a:headEnd len="sm" w="sm" type="none"/>
              <a:tailEnd len="sm" w="sm" type="none"/>
            </a:ln>
          </p:spPr>
          <p:txBody>
            <a:bodyPr anchorCtr="0" anchor="ctr" bIns="36000" lIns="0" spcFirstLastPara="1" rIns="0" wrap="square" tIns="36000">
              <a:noAutofit/>
            </a:bodyPr>
            <a:lstStyle/>
            <a:p>
              <a:pPr indent="0" lvl="0" marL="0" marR="0" rtl="0" algn="ctr">
                <a:spcBef>
                  <a:spcPts val="0"/>
                </a:spcBef>
                <a:spcAft>
                  <a:spcPts val="0"/>
                </a:spcAft>
                <a:buNone/>
              </a:pPr>
              <a:r>
                <a:rPr lang="ru-RU" sz="1600" u="sng">
                  <a:solidFill>
                    <a:schemeClr val="dk1"/>
                  </a:solidFill>
                  <a:latin typeface="Arial"/>
                  <a:ea typeface="Arial"/>
                  <a:cs typeface="Arial"/>
                  <a:sym typeface="Arial"/>
                </a:rPr>
                <a:t>4</a:t>
              </a:r>
              <a:endParaRPr/>
            </a:p>
          </p:txBody>
        </p:sp>
        <p:sp>
          <p:nvSpPr>
            <p:cNvPr id="764" name="Google Shape;764;p57"/>
            <p:cNvSpPr/>
            <p:nvPr/>
          </p:nvSpPr>
          <p:spPr>
            <a:xfrm>
              <a:off x="4525072" y="6241302"/>
              <a:ext cx="500066" cy="428628"/>
            </a:xfrm>
            <a:prstGeom prst="ellipse">
              <a:avLst/>
            </a:prstGeom>
            <a:noFill/>
            <a:ln cap="flat" cmpd="sng" w="25400">
              <a:solidFill>
                <a:srgbClr val="286979"/>
              </a:solidFill>
              <a:prstDash val="solid"/>
              <a:round/>
              <a:headEnd len="sm" w="sm" type="none"/>
              <a:tailEnd len="sm" w="sm" type="none"/>
            </a:ln>
          </p:spPr>
          <p:txBody>
            <a:bodyPr anchorCtr="0" anchor="ctr" bIns="36000" lIns="0" spcFirstLastPara="1" rIns="0" wrap="square" tIns="36000">
              <a:noAutofit/>
            </a:bodyPr>
            <a:lstStyle/>
            <a:p>
              <a:pPr indent="0" lvl="0" marL="0" marR="0" rtl="0" algn="ctr">
                <a:spcBef>
                  <a:spcPts val="0"/>
                </a:spcBef>
                <a:spcAft>
                  <a:spcPts val="0"/>
                </a:spcAft>
                <a:buNone/>
              </a:pPr>
              <a:r>
                <a:rPr lang="ru-RU" sz="1600" u="sng">
                  <a:solidFill>
                    <a:schemeClr val="dk1"/>
                  </a:solidFill>
                  <a:latin typeface="Arial"/>
                  <a:ea typeface="Arial"/>
                  <a:cs typeface="Arial"/>
                  <a:sym typeface="Arial"/>
                </a:rPr>
                <a:t>9</a:t>
              </a:r>
              <a:endParaRPr/>
            </a:p>
          </p:txBody>
        </p:sp>
        <p:sp>
          <p:nvSpPr>
            <p:cNvPr id="765" name="Google Shape;765;p57"/>
            <p:cNvSpPr/>
            <p:nvPr/>
          </p:nvSpPr>
          <p:spPr>
            <a:xfrm>
              <a:off x="3810692" y="6241302"/>
              <a:ext cx="500066" cy="428628"/>
            </a:xfrm>
            <a:prstGeom prst="ellipse">
              <a:avLst/>
            </a:prstGeom>
            <a:noFill/>
            <a:ln cap="flat" cmpd="sng" w="25400">
              <a:solidFill>
                <a:srgbClr val="286979"/>
              </a:solidFill>
              <a:prstDash val="solid"/>
              <a:round/>
              <a:headEnd len="sm" w="sm" type="none"/>
              <a:tailEnd len="sm" w="sm" type="none"/>
            </a:ln>
          </p:spPr>
          <p:txBody>
            <a:bodyPr anchorCtr="0" anchor="ctr" bIns="36000" lIns="0" spcFirstLastPara="1" rIns="36000" wrap="square" tIns="0">
              <a:noAutofit/>
            </a:bodyPr>
            <a:lstStyle/>
            <a:p>
              <a:pPr indent="0" lvl="0" marL="0" marR="0" rtl="0" algn="ctr">
                <a:spcBef>
                  <a:spcPts val="0"/>
                </a:spcBef>
                <a:spcAft>
                  <a:spcPts val="0"/>
                </a:spcAft>
                <a:buNone/>
              </a:pPr>
              <a:r>
                <a:rPr lang="ru-RU" sz="1600" u="sng">
                  <a:solidFill>
                    <a:schemeClr val="dk1"/>
                  </a:solidFill>
                  <a:latin typeface="Arial"/>
                  <a:ea typeface="Arial"/>
                  <a:cs typeface="Arial"/>
                  <a:sym typeface="Arial"/>
                </a:rPr>
                <a:t>5</a:t>
              </a:r>
              <a:endParaRPr/>
            </a:p>
          </p:txBody>
        </p:sp>
        <p:sp>
          <p:nvSpPr>
            <p:cNvPr id="766" name="Google Shape;766;p57"/>
            <p:cNvSpPr/>
            <p:nvPr/>
          </p:nvSpPr>
          <p:spPr>
            <a:xfrm>
              <a:off x="3096312" y="6241302"/>
              <a:ext cx="500066" cy="428628"/>
            </a:xfrm>
            <a:prstGeom prst="ellipse">
              <a:avLst/>
            </a:prstGeom>
            <a:noFill/>
            <a:ln cap="flat" cmpd="sng" w="25400">
              <a:solidFill>
                <a:srgbClr val="286979"/>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spcBef>
                  <a:spcPts val="0"/>
                </a:spcBef>
                <a:spcAft>
                  <a:spcPts val="0"/>
                </a:spcAft>
                <a:buNone/>
              </a:pPr>
              <a:r>
                <a:rPr lang="ru-RU" sz="1600" u="sng">
                  <a:solidFill>
                    <a:schemeClr val="dk1"/>
                  </a:solidFill>
                  <a:latin typeface="Arial"/>
                  <a:ea typeface="Arial"/>
                  <a:cs typeface="Arial"/>
                  <a:sym typeface="Arial"/>
                </a:rPr>
                <a:t>1</a:t>
              </a:r>
              <a:endParaRPr/>
            </a:p>
          </p:txBody>
        </p:sp>
        <p:sp>
          <p:nvSpPr>
            <p:cNvPr id="767" name="Google Shape;767;p57"/>
            <p:cNvSpPr/>
            <p:nvPr/>
          </p:nvSpPr>
          <p:spPr>
            <a:xfrm>
              <a:off x="7168278" y="6312740"/>
              <a:ext cx="500066" cy="428628"/>
            </a:xfrm>
            <a:prstGeom prst="ellipse">
              <a:avLst/>
            </a:prstGeom>
            <a:noFill/>
            <a:ln cap="flat" cmpd="sng" w="25400">
              <a:solidFill>
                <a:srgbClr val="286979"/>
              </a:solidFill>
              <a:prstDash val="solid"/>
              <a:round/>
              <a:headEnd len="sm" w="sm" type="none"/>
              <a:tailEnd len="sm" w="sm" type="none"/>
            </a:ln>
          </p:spPr>
          <p:txBody>
            <a:bodyPr anchorCtr="0" anchor="ctr" bIns="36000" lIns="0" spcFirstLastPara="1" rIns="0" wrap="square" tIns="36000">
              <a:noAutofit/>
            </a:bodyPr>
            <a:lstStyle/>
            <a:p>
              <a:pPr indent="0" lvl="0" marL="0" marR="0" rtl="0" algn="ctr">
                <a:spcBef>
                  <a:spcPts val="0"/>
                </a:spcBef>
                <a:spcAft>
                  <a:spcPts val="0"/>
                </a:spcAft>
                <a:buNone/>
              </a:pPr>
              <a:r>
                <a:rPr lang="ru-RU" sz="1600" u="sng">
                  <a:solidFill>
                    <a:schemeClr val="dk1"/>
                  </a:solidFill>
                  <a:latin typeface="Arial"/>
                  <a:ea typeface="Arial"/>
                  <a:cs typeface="Arial"/>
                  <a:sym typeface="Arial"/>
                </a:rPr>
                <a:t>0</a:t>
              </a:r>
              <a:endParaRPr/>
            </a:p>
          </p:txBody>
        </p:sp>
        <p:sp>
          <p:nvSpPr>
            <p:cNvPr id="768" name="Google Shape;768;p57"/>
            <p:cNvSpPr/>
            <p:nvPr/>
          </p:nvSpPr>
          <p:spPr>
            <a:xfrm>
              <a:off x="2310494" y="6241302"/>
              <a:ext cx="500066" cy="428628"/>
            </a:xfrm>
            <a:prstGeom prst="ellipse">
              <a:avLst/>
            </a:prstGeom>
            <a:noFill/>
            <a:ln cap="flat" cmpd="sng" w="25400">
              <a:solidFill>
                <a:srgbClr val="286979"/>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spcBef>
                  <a:spcPts val="0"/>
                </a:spcBef>
                <a:spcAft>
                  <a:spcPts val="0"/>
                </a:spcAft>
                <a:buNone/>
              </a:pPr>
              <a:r>
                <a:rPr lang="ru-RU" sz="1600" u="sng">
                  <a:solidFill>
                    <a:schemeClr val="dk1"/>
                  </a:solidFill>
                  <a:latin typeface="Arial"/>
                  <a:ea typeface="Arial"/>
                  <a:cs typeface="Arial"/>
                  <a:sym typeface="Arial"/>
                </a:rPr>
                <a:t>2</a:t>
              </a:r>
              <a:endParaRPr/>
            </a:p>
          </p:txBody>
        </p:sp>
        <p:sp>
          <p:nvSpPr>
            <p:cNvPr id="769" name="Google Shape;769;p57"/>
            <p:cNvSpPr/>
            <p:nvPr/>
          </p:nvSpPr>
          <p:spPr>
            <a:xfrm>
              <a:off x="6739650" y="5455484"/>
              <a:ext cx="500066" cy="428628"/>
            </a:xfrm>
            <a:prstGeom prst="ellipse">
              <a:avLst/>
            </a:prstGeom>
            <a:noFill/>
            <a:ln cap="flat" cmpd="sng" w="25400">
              <a:solidFill>
                <a:srgbClr val="286979"/>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spcBef>
                  <a:spcPts val="0"/>
                </a:spcBef>
                <a:spcAft>
                  <a:spcPts val="0"/>
                </a:spcAft>
                <a:buNone/>
              </a:pPr>
              <a:r>
                <a:rPr lang="ru-RU" sz="1600" u="sng">
                  <a:solidFill>
                    <a:schemeClr val="dk1"/>
                  </a:solidFill>
                  <a:latin typeface="Arial"/>
                  <a:ea typeface="Arial"/>
                  <a:cs typeface="Arial"/>
                  <a:sym typeface="Arial"/>
                </a:rPr>
                <a:t>3</a:t>
              </a:r>
              <a:endParaRPr/>
            </a:p>
          </p:txBody>
        </p:sp>
        <p:sp>
          <p:nvSpPr>
            <p:cNvPr id="770" name="Google Shape;770;p57"/>
            <p:cNvSpPr/>
            <p:nvPr/>
          </p:nvSpPr>
          <p:spPr>
            <a:xfrm>
              <a:off x="5596642" y="5455484"/>
              <a:ext cx="500066" cy="428628"/>
            </a:xfrm>
            <a:prstGeom prst="ellipse">
              <a:avLst/>
            </a:prstGeom>
            <a:noFill/>
            <a:ln cap="flat" cmpd="sng" w="25400">
              <a:solidFill>
                <a:srgbClr val="286979"/>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spcBef>
                  <a:spcPts val="0"/>
                </a:spcBef>
                <a:spcAft>
                  <a:spcPts val="0"/>
                </a:spcAft>
                <a:buNone/>
              </a:pPr>
              <a:r>
                <a:rPr lang="ru-RU" sz="1600" u="sng">
                  <a:solidFill>
                    <a:schemeClr val="dk1"/>
                  </a:solidFill>
                  <a:latin typeface="Arial"/>
                  <a:ea typeface="Arial"/>
                  <a:cs typeface="Arial"/>
                  <a:sym typeface="Arial"/>
                </a:rPr>
                <a:t>6</a:t>
              </a:r>
              <a:endParaRPr/>
            </a:p>
          </p:txBody>
        </p:sp>
        <p:sp>
          <p:nvSpPr>
            <p:cNvPr id="771" name="Google Shape;771;p57"/>
            <p:cNvSpPr/>
            <p:nvPr/>
          </p:nvSpPr>
          <p:spPr>
            <a:xfrm>
              <a:off x="4167882" y="5384046"/>
              <a:ext cx="500066" cy="428628"/>
            </a:xfrm>
            <a:prstGeom prst="ellipse">
              <a:avLst/>
            </a:prstGeom>
            <a:noFill/>
            <a:ln cap="flat" cmpd="sng" w="25400">
              <a:solidFill>
                <a:srgbClr val="286979"/>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spcBef>
                  <a:spcPts val="0"/>
                </a:spcBef>
                <a:spcAft>
                  <a:spcPts val="0"/>
                </a:spcAft>
                <a:buNone/>
              </a:pPr>
              <a:r>
                <a:rPr lang="ru-RU" sz="1600" u="sng">
                  <a:solidFill>
                    <a:schemeClr val="dk1"/>
                  </a:solidFill>
                  <a:latin typeface="Arial"/>
                  <a:ea typeface="Arial"/>
                  <a:cs typeface="Arial"/>
                  <a:sym typeface="Arial"/>
                </a:rPr>
                <a:t>10</a:t>
              </a:r>
              <a:endParaRPr/>
            </a:p>
          </p:txBody>
        </p:sp>
        <p:sp>
          <p:nvSpPr>
            <p:cNvPr id="772" name="Google Shape;772;p57"/>
            <p:cNvSpPr/>
            <p:nvPr/>
          </p:nvSpPr>
          <p:spPr>
            <a:xfrm>
              <a:off x="2881998" y="5384046"/>
              <a:ext cx="500066" cy="357190"/>
            </a:xfrm>
            <a:prstGeom prst="ellipse">
              <a:avLst/>
            </a:prstGeom>
            <a:noFill/>
            <a:ln cap="flat" cmpd="sng" w="25400">
              <a:solidFill>
                <a:srgbClr val="286979"/>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spcBef>
                  <a:spcPts val="0"/>
                </a:spcBef>
                <a:spcAft>
                  <a:spcPts val="0"/>
                </a:spcAft>
                <a:buNone/>
              </a:pPr>
              <a:r>
                <a:rPr lang="ru-RU" sz="1600" u="sng">
                  <a:solidFill>
                    <a:schemeClr val="dk1"/>
                  </a:solidFill>
                  <a:latin typeface="Arial"/>
                  <a:ea typeface="Arial"/>
                  <a:cs typeface="Arial"/>
                  <a:sym typeface="Arial"/>
                </a:rPr>
                <a:t>8</a:t>
              </a:r>
              <a:endParaRPr/>
            </a:p>
          </p:txBody>
        </p:sp>
        <p:sp>
          <p:nvSpPr>
            <p:cNvPr id="773" name="Google Shape;773;p57"/>
            <p:cNvSpPr/>
            <p:nvPr/>
          </p:nvSpPr>
          <p:spPr>
            <a:xfrm>
              <a:off x="6025270" y="4526790"/>
              <a:ext cx="500066" cy="500066"/>
            </a:xfrm>
            <a:prstGeom prst="ellipse">
              <a:avLst/>
            </a:prstGeom>
            <a:noFill/>
            <a:ln cap="flat" cmpd="sng" w="25400">
              <a:solidFill>
                <a:srgbClr val="286979"/>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spcBef>
                  <a:spcPts val="0"/>
                </a:spcBef>
                <a:spcAft>
                  <a:spcPts val="0"/>
                </a:spcAft>
                <a:buNone/>
              </a:pPr>
              <a:r>
                <a:rPr lang="ru-RU" sz="1600" u="sng">
                  <a:solidFill>
                    <a:schemeClr val="dk1"/>
                  </a:solidFill>
                  <a:latin typeface="Arial"/>
                  <a:ea typeface="Arial"/>
                  <a:cs typeface="Arial"/>
                  <a:sym typeface="Arial"/>
                </a:rPr>
                <a:t>7</a:t>
              </a:r>
              <a:endParaRPr/>
            </a:p>
          </p:txBody>
        </p:sp>
        <p:sp>
          <p:nvSpPr>
            <p:cNvPr id="774" name="Google Shape;774;p57"/>
            <p:cNvSpPr/>
            <p:nvPr/>
          </p:nvSpPr>
          <p:spPr>
            <a:xfrm>
              <a:off x="3667816" y="4598228"/>
              <a:ext cx="500066" cy="357190"/>
            </a:xfrm>
            <a:prstGeom prst="ellipse">
              <a:avLst/>
            </a:prstGeom>
            <a:noFill/>
            <a:ln cap="flat" cmpd="sng" w="25400">
              <a:solidFill>
                <a:srgbClr val="286979"/>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spcBef>
                  <a:spcPts val="0"/>
                </a:spcBef>
                <a:spcAft>
                  <a:spcPts val="0"/>
                </a:spcAft>
                <a:buNone/>
              </a:pPr>
              <a:r>
                <a:rPr lang="ru-RU" sz="1600" u="sng">
                  <a:solidFill>
                    <a:schemeClr val="dk1"/>
                  </a:solidFill>
                  <a:latin typeface="Arial"/>
                  <a:ea typeface="Arial"/>
                  <a:cs typeface="Arial"/>
                  <a:sym typeface="Arial"/>
                </a:rPr>
                <a:t>11</a:t>
              </a:r>
              <a:endParaRPr/>
            </a:p>
          </p:txBody>
        </p:sp>
        <p:cxnSp>
          <p:nvCxnSpPr>
            <p:cNvPr id="775" name="Google Shape;775;p57"/>
            <p:cNvCxnSpPr>
              <a:stCxn id="772" idx="3"/>
              <a:endCxn id="768" idx="0"/>
            </p:cNvCxnSpPr>
            <p:nvPr/>
          </p:nvCxnSpPr>
          <p:spPr>
            <a:xfrm flipH="1">
              <a:off x="2560431" y="5688927"/>
              <a:ext cx="394800" cy="552300"/>
            </a:xfrm>
            <a:prstGeom prst="straightConnector1">
              <a:avLst/>
            </a:prstGeom>
            <a:noFill/>
            <a:ln cap="flat" cmpd="sng" w="9525">
              <a:solidFill>
                <a:schemeClr val="accent1"/>
              </a:solidFill>
              <a:prstDash val="solid"/>
              <a:round/>
              <a:headEnd len="sm" w="sm" type="none"/>
              <a:tailEnd len="sm" w="sm" type="none"/>
            </a:ln>
          </p:spPr>
        </p:cxnSp>
        <p:cxnSp>
          <p:nvCxnSpPr>
            <p:cNvPr id="776" name="Google Shape;776;p57"/>
            <p:cNvCxnSpPr>
              <a:stCxn id="760" idx="3"/>
              <a:endCxn id="774" idx="7"/>
            </p:cNvCxnSpPr>
            <p:nvPr/>
          </p:nvCxnSpPr>
          <p:spPr>
            <a:xfrm flipH="1">
              <a:off x="4094757" y="4403043"/>
              <a:ext cx="789300" cy="247500"/>
            </a:xfrm>
            <a:prstGeom prst="straightConnector1">
              <a:avLst/>
            </a:prstGeom>
            <a:noFill/>
            <a:ln cap="flat" cmpd="sng" w="9525">
              <a:solidFill>
                <a:schemeClr val="accent1"/>
              </a:solidFill>
              <a:prstDash val="solid"/>
              <a:round/>
              <a:headEnd len="sm" w="sm" type="none"/>
              <a:tailEnd len="sm" w="sm" type="none"/>
            </a:ln>
          </p:spPr>
        </p:cxnSp>
        <p:cxnSp>
          <p:nvCxnSpPr>
            <p:cNvPr id="777" name="Google Shape;777;p57"/>
            <p:cNvCxnSpPr>
              <a:stCxn id="771" idx="3"/>
              <a:endCxn id="765" idx="0"/>
            </p:cNvCxnSpPr>
            <p:nvPr/>
          </p:nvCxnSpPr>
          <p:spPr>
            <a:xfrm flipH="1">
              <a:off x="4060815" y="5749903"/>
              <a:ext cx="180300" cy="491400"/>
            </a:xfrm>
            <a:prstGeom prst="straightConnector1">
              <a:avLst/>
            </a:prstGeom>
            <a:noFill/>
            <a:ln cap="flat" cmpd="sng" w="9525">
              <a:solidFill>
                <a:schemeClr val="accent1"/>
              </a:solidFill>
              <a:prstDash val="solid"/>
              <a:round/>
              <a:headEnd len="sm" w="sm" type="none"/>
              <a:tailEnd len="sm" w="sm" type="none"/>
            </a:ln>
          </p:spPr>
        </p:cxnSp>
        <p:cxnSp>
          <p:nvCxnSpPr>
            <p:cNvPr id="778" name="Google Shape;778;p57"/>
            <p:cNvCxnSpPr>
              <a:stCxn id="772" idx="5"/>
              <a:endCxn id="766" idx="0"/>
            </p:cNvCxnSpPr>
            <p:nvPr/>
          </p:nvCxnSpPr>
          <p:spPr>
            <a:xfrm>
              <a:off x="3308831" y="5688927"/>
              <a:ext cx="37500" cy="552300"/>
            </a:xfrm>
            <a:prstGeom prst="straightConnector1">
              <a:avLst/>
            </a:prstGeom>
            <a:noFill/>
            <a:ln cap="flat" cmpd="sng" w="9525">
              <a:solidFill>
                <a:schemeClr val="accent1"/>
              </a:solidFill>
              <a:prstDash val="solid"/>
              <a:round/>
              <a:headEnd len="sm" w="sm" type="none"/>
              <a:tailEnd len="sm" w="sm" type="none"/>
            </a:ln>
          </p:spPr>
        </p:cxnSp>
        <p:cxnSp>
          <p:nvCxnSpPr>
            <p:cNvPr id="779" name="Google Shape;779;p57"/>
            <p:cNvCxnSpPr>
              <a:stCxn id="771" idx="5"/>
              <a:endCxn id="764" idx="0"/>
            </p:cNvCxnSpPr>
            <p:nvPr/>
          </p:nvCxnSpPr>
          <p:spPr>
            <a:xfrm>
              <a:off x="4594715" y="5749903"/>
              <a:ext cx="180300" cy="491400"/>
            </a:xfrm>
            <a:prstGeom prst="straightConnector1">
              <a:avLst/>
            </a:prstGeom>
            <a:noFill/>
            <a:ln cap="flat" cmpd="sng" w="9525">
              <a:solidFill>
                <a:schemeClr val="accent1"/>
              </a:solidFill>
              <a:prstDash val="solid"/>
              <a:round/>
              <a:headEnd len="sm" w="sm" type="none"/>
              <a:tailEnd len="sm" w="sm" type="none"/>
            </a:ln>
          </p:spPr>
        </p:cxnSp>
        <p:cxnSp>
          <p:nvCxnSpPr>
            <p:cNvPr id="780" name="Google Shape;780;p57"/>
            <p:cNvCxnSpPr>
              <a:stCxn id="774" idx="3"/>
              <a:endCxn id="772" idx="0"/>
            </p:cNvCxnSpPr>
            <p:nvPr/>
          </p:nvCxnSpPr>
          <p:spPr>
            <a:xfrm flipH="1">
              <a:off x="3132049" y="4903109"/>
              <a:ext cx="609000" cy="480900"/>
            </a:xfrm>
            <a:prstGeom prst="straightConnector1">
              <a:avLst/>
            </a:prstGeom>
            <a:noFill/>
            <a:ln cap="flat" cmpd="sng" w="9525">
              <a:solidFill>
                <a:schemeClr val="accent1"/>
              </a:solidFill>
              <a:prstDash val="solid"/>
              <a:round/>
              <a:headEnd len="sm" w="sm" type="none"/>
              <a:tailEnd len="sm" w="sm" type="none"/>
            </a:ln>
          </p:spPr>
        </p:cxnSp>
        <p:cxnSp>
          <p:nvCxnSpPr>
            <p:cNvPr id="781" name="Google Shape;781;p57"/>
            <p:cNvCxnSpPr>
              <a:stCxn id="774" idx="5"/>
              <a:endCxn id="771" idx="0"/>
            </p:cNvCxnSpPr>
            <p:nvPr/>
          </p:nvCxnSpPr>
          <p:spPr>
            <a:xfrm>
              <a:off x="4094649" y="4903109"/>
              <a:ext cx="323400" cy="480900"/>
            </a:xfrm>
            <a:prstGeom prst="straightConnector1">
              <a:avLst/>
            </a:prstGeom>
            <a:noFill/>
            <a:ln cap="flat" cmpd="sng" w="9525">
              <a:solidFill>
                <a:schemeClr val="accent1"/>
              </a:solidFill>
              <a:prstDash val="solid"/>
              <a:round/>
              <a:headEnd len="sm" w="sm" type="none"/>
              <a:tailEnd len="sm" w="sm" type="none"/>
            </a:ln>
          </p:spPr>
        </p:cxnSp>
        <p:cxnSp>
          <p:nvCxnSpPr>
            <p:cNvPr id="782" name="Google Shape;782;p57"/>
            <p:cNvCxnSpPr>
              <a:stCxn id="769" idx="5"/>
              <a:endCxn id="767" idx="0"/>
            </p:cNvCxnSpPr>
            <p:nvPr/>
          </p:nvCxnSpPr>
          <p:spPr>
            <a:xfrm>
              <a:off x="7166483" y="5821341"/>
              <a:ext cx="251700" cy="491400"/>
            </a:xfrm>
            <a:prstGeom prst="straightConnector1">
              <a:avLst/>
            </a:prstGeom>
            <a:noFill/>
            <a:ln cap="flat" cmpd="sng" w="9525">
              <a:solidFill>
                <a:schemeClr val="accent1"/>
              </a:solidFill>
              <a:prstDash val="solid"/>
              <a:round/>
              <a:headEnd len="sm" w="sm" type="none"/>
              <a:tailEnd len="sm" w="sm" type="none"/>
            </a:ln>
          </p:spPr>
        </p:cxnSp>
        <p:cxnSp>
          <p:nvCxnSpPr>
            <p:cNvPr id="783" name="Google Shape;783;p57"/>
            <p:cNvCxnSpPr>
              <a:stCxn id="773" idx="5"/>
              <a:endCxn id="769" idx="0"/>
            </p:cNvCxnSpPr>
            <p:nvPr/>
          </p:nvCxnSpPr>
          <p:spPr>
            <a:xfrm>
              <a:off x="6452103" y="4953623"/>
              <a:ext cx="537600" cy="501900"/>
            </a:xfrm>
            <a:prstGeom prst="straightConnector1">
              <a:avLst/>
            </a:prstGeom>
            <a:noFill/>
            <a:ln cap="flat" cmpd="sng" w="9525">
              <a:solidFill>
                <a:schemeClr val="accent1"/>
              </a:solidFill>
              <a:prstDash val="solid"/>
              <a:round/>
              <a:headEnd len="sm" w="sm" type="none"/>
              <a:tailEnd len="sm" w="sm" type="none"/>
            </a:ln>
          </p:spPr>
        </p:cxnSp>
        <p:cxnSp>
          <p:nvCxnSpPr>
            <p:cNvPr id="784" name="Google Shape;784;p57"/>
            <p:cNvCxnSpPr>
              <a:stCxn id="769" idx="3"/>
              <a:endCxn id="761" idx="0"/>
            </p:cNvCxnSpPr>
            <p:nvPr/>
          </p:nvCxnSpPr>
          <p:spPr>
            <a:xfrm flipH="1">
              <a:off x="6703983" y="5821341"/>
              <a:ext cx="108900" cy="491400"/>
            </a:xfrm>
            <a:prstGeom prst="straightConnector1">
              <a:avLst/>
            </a:prstGeom>
            <a:noFill/>
            <a:ln cap="flat" cmpd="sng" w="9525">
              <a:solidFill>
                <a:schemeClr val="accent1"/>
              </a:solidFill>
              <a:prstDash val="solid"/>
              <a:round/>
              <a:headEnd len="sm" w="sm" type="none"/>
              <a:tailEnd len="sm" w="sm" type="none"/>
            </a:ln>
          </p:spPr>
        </p:cxnSp>
        <p:cxnSp>
          <p:nvCxnSpPr>
            <p:cNvPr id="785" name="Google Shape;785;p57"/>
            <p:cNvCxnSpPr>
              <a:stCxn id="770" idx="5"/>
              <a:endCxn id="762" idx="0"/>
            </p:cNvCxnSpPr>
            <p:nvPr/>
          </p:nvCxnSpPr>
          <p:spPr>
            <a:xfrm>
              <a:off x="6023475" y="5821341"/>
              <a:ext cx="37500" cy="420000"/>
            </a:xfrm>
            <a:prstGeom prst="straightConnector1">
              <a:avLst/>
            </a:prstGeom>
            <a:noFill/>
            <a:ln cap="flat" cmpd="sng" w="9525">
              <a:solidFill>
                <a:schemeClr val="accent1"/>
              </a:solidFill>
              <a:prstDash val="solid"/>
              <a:round/>
              <a:headEnd len="sm" w="sm" type="none"/>
              <a:tailEnd len="sm" w="sm" type="none"/>
            </a:ln>
          </p:spPr>
        </p:cxnSp>
        <p:cxnSp>
          <p:nvCxnSpPr>
            <p:cNvPr id="786" name="Google Shape;786;p57"/>
            <p:cNvCxnSpPr>
              <a:stCxn id="770" idx="3"/>
              <a:endCxn id="763" idx="0"/>
            </p:cNvCxnSpPr>
            <p:nvPr/>
          </p:nvCxnSpPr>
          <p:spPr>
            <a:xfrm flipH="1">
              <a:off x="5346475" y="5821341"/>
              <a:ext cx="323400" cy="420000"/>
            </a:xfrm>
            <a:prstGeom prst="straightConnector1">
              <a:avLst/>
            </a:prstGeom>
            <a:noFill/>
            <a:ln cap="flat" cmpd="sng" w="9525">
              <a:solidFill>
                <a:schemeClr val="accent1"/>
              </a:solidFill>
              <a:prstDash val="solid"/>
              <a:round/>
              <a:headEnd len="sm" w="sm" type="none"/>
              <a:tailEnd len="sm" w="sm" type="none"/>
            </a:ln>
          </p:spPr>
        </p:cxnSp>
        <p:cxnSp>
          <p:nvCxnSpPr>
            <p:cNvPr id="787" name="Google Shape;787;p57"/>
            <p:cNvCxnSpPr>
              <a:stCxn id="773" idx="3"/>
              <a:endCxn id="770" idx="0"/>
            </p:cNvCxnSpPr>
            <p:nvPr/>
          </p:nvCxnSpPr>
          <p:spPr>
            <a:xfrm flipH="1">
              <a:off x="5846803" y="4953623"/>
              <a:ext cx="251700" cy="501900"/>
            </a:xfrm>
            <a:prstGeom prst="straightConnector1">
              <a:avLst/>
            </a:prstGeom>
            <a:noFill/>
            <a:ln cap="flat" cmpd="sng" w="9525">
              <a:solidFill>
                <a:schemeClr val="accent1"/>
              </a:solidFill>
              <a:prstDash val="solid"/>
              <a:round/>
              <a:headEnd len="sm" w="sm" type="none"/>
              <a:tailEnd len="sm" w="sm" type="none"/>
            </a:ln>
          </p:spPr>
        </p:cxnSp>
        <p:cxnSp>
          <p:nvCxnSpPr>
            <p:cNvPr id="788" name="Google Shape;788;p57"/>
            <p:cNvCxnSpPr>
              <a:stCxn id="760" idx="5"/>
              <a:endCxn id="773" idx="1"/>
            </p:cNvCxnSpPr>
            <p:nvPr/>
          </p:nvCxnSpPr>
          <p:spPr>
            <a:xfrm>
              <a:off x="5237657" y="4403043"/>
              <a:ext cx="860700" cy="197100"/>
            </a:xfrm>
            <a:prstGeom prst="straightConnector1">
              <a:avLst/>
            </a:prstGeom>
            <a:noFill/>
            <a:ln cap="flat" cmpd="sng" w="9525">
              <a:solidFill>
                <a:schemeClr val="accent1"/>
              </a:solidFill>
              <a:prstDash val="solid"/>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58"/>
          <p:cNvSpPr txBox="1"/>
          <p:nvPr>
            <p:ph type="title"/>
          </p:nvPr>
        </p:nvSpPr>
        <p:spPr>
          <a:xfrm>
            <a:off x="1357290" y="142852"/>
            <a:ext cx="7499350" cy="43971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sz="3200"/>
              <a:t>Идея метода пирамидальной сортировки</a:t>
            </a:r>
            <a:endParaRPr/>
          </a:p>
        </p:txBody>
      </p:sp>
      <p:sp>
        <p:nvSpPr>
          <p:cNvPr id="794" name="Google Shape;794;p58"/>
          <p:cNvSpPr txBox="1"/>
          <p:nvPr>
            <p:ph idx="1" type="body"/>
          </p:nvPr>
        </p:nvSpPr>
        <p:spPr>
          <a:xfrm>
            <a:off x="1142976" y="642918"/>
            <a:ext cx="7791474" cy="6215082"/>
          </a:xfrm>
          <a:prstGeom prst="rect">
            <a:avLst/>
          </a:prstGeom>
          <a:noFill/>
          <a:ln>
            <a:noFill/>
          </a:ln>
        </p:spPr>
        <p:txBody>
          <a:bodyPr anchorCtr="0" anchor="t" bIns="45700" lIns="91425" spcFirstLastPara="1" rIns="91425" wrap="square" tIns="45700">
            <a:noAutofit/>
          </a:bodyPr>
          <a:lstStyle/>
          <a:p>
            <a:pPr indent="-536575" lvl="0" marL="536575" rtl="0" algn="just">
              <a:spcBef>
                <a:spcPts val="0"/>
              </a:spcBef>
              <a:spcAft>
                <a:spcPts val="0"/>
              </a:spcAft>
              <a:buSzPts val="1440"/>
              <a:buFont typeface="Gill Sans"/>
              <a:buAutoNum type="arabicPeriod"/>
            </a:pPr>
            <a:r>
              <a:rPr lang="ru-RU" sz="1800">
                <a:latin typeface="Calibri"/>
                <a:ea typeface="Calibri"/>
                <a:cs typeface="Calibri"/>
                <a:sym typeface="Calibri"/>
              </a:rPr>
              <a:t>Подготовка к сортировке: входная неупорядоченная последовательность перестраивается в пирамиду.</a:t>
            </a:r>
            <a:endParaRPr/>
          </a:p>
          <a:p>
            <a:pPr indent="-536575" lvl="0" marL="536575" rtl="0" algn="just">
              <a:spcBef>
                <a:spcPts val="600"/>
              </a:spcBef>
              <a:spcAft>
                <a:spcPts val="0"/>
              </a:spcAft>
              <a:buSzPts val="1440"/>
              <a:buFont typeface="Gill Sans"/>
              <a:buAutoNum type="arabicPeriod"/>
            </a:pPr>
            <a:r>
              <a:rPr lang="ru-RU" sz="1800">
                <a:latin typeface="Calibri"/>
                <a:ea typeface="Calibri"/>
                <a:cs typeface="Calibri"/>
                <a:sym typeface="Calibri"/>
              </a:rPr>
              <a:t>Сортировка: входная и готовая последовательности хранятся в одном массиве, причем готовая последовательность формируется </a:t>
            </a:r>
            <a:r>
              <a:rPr i="1" lang="ru-RU" sz="1800">
                <a:latin typeface="Calibri"/>
                <a:ea typeface="Calibri"/>
                <a:cs typeface="Calibri"/>
                <a:sym typeface="Calibri"/>
              </a:rPr>
              <a:t>в хвосте </a:t>
            </a:r>
            <a:r>
              <a:rPr lang="ru-RU" sz="1800">
                <a:latin typeface="Calibri"/>
                <a:ea typeface="Calibri"/>
                <a:cs typeface="Calibri"/>
                <a:sym typeface="Calibri"/>
              </a:rPr>
              <a:t>массива, а входная остается в начале массива.</a:t>
            </a:r>
            <a:endParaRPr/>
          </a:p>
          <a:p>
            <a:pPr indent="536575" lvl="0" marL="0" rtl="0" algn="just">
              <a:spcBef>
                <a:spcPts val="600"/>
              </a:spcBef>
              <a:spcAft>
                <a:spcPts val="0"/>
              </a:spcAft>
              <a:buSzPts val="1440"/>
              <a:buFont typeface="Arial"/>
              <a:buNone/>
            </a:pPr>
            <a:r>
              <a:rPr lang="ru-RU" sz="1800" u="sng">
                <a:latin typeface="Calibri"/>
                <a:ea typeface="Calibri"/>
                <a:cs typeface="Calibri"/>
                <a:sym typeface="Calibri"/>
              </a:rPr>
              <a:t>Душой и основой реализации метода пирамидальной сортировки (сортировки кучей) является процедура </a:t>
            </a:r>
            <a:r>
              <a:rPr i="1" lang="ru-RU" sz="1800" u="sng">
                <a:solidFill>
                  <a:srgbClr val="FF0000"/>
                </a:solidFill>
                <a:latin typeface="Calibri"/>
                <a:ea typeface="Calibri"/>
                <a:cs typeface="Calibri"/>
                <a:sym typeface="Calibri"/>
              </a:rPr>
              <a:t>просеивания</a:t>
            </a:r>
            <a:r>
              <a:rPr i="1" lang="ru-RU" sz="1800">
                <a:latin typeface="Calibri"/>
                <a:ea typeface="Calibri"/>
                <a:cs typeface="Calibri"/>
                <a:sym typeface="Calibri"/>
              </a:rPr>
              <a:t>. </a:t>
            </a:r>
            <a:endParaRPr/>
          </a:p>
          <a:p>
            <a:pPr indent="536575" lvl="0" marL="0" rtl="0" algn="just">
              <a:spcBef>
                <a:spcPts val="600"/>
              </a:spcBef>
              <a:spcAft>
                <a:spcPts val="0"/>
              </a:spcAft>
              <a:buSzPts val="1440"/>
              <a:buFont typeface="Arial"/>
              <a:buNone/>
            </a:pPr>
            <a:r>
              <a:rPr lang="ru-RU" sz="1800">
                <a:latin typeface="Calibri"/>
                <a:ea typeface="Calibri"/>
                <a:cs typeface="Calibri"/>
                <a:sym typeface="Calibri"/>
              </a:rPr>
              <a:t>Просеивание для элемента состоит в том, что если он меньше по размеру чем потомки, объединённых в неразрывную цепочку, то этот элемент нужно переместить как можно ниже, а бо́льших потомков по ветке поднять наверх на 1 уровень.</a:t>
            </a:r>
            <a:endParaRPr/>
          </a:p>
          <a:p>
            <a:pPr indent="536575" lvl="0" marL="0" rtl="0" algn="just">
              <a:spcBef>
                <a:spcPts val="600"/>
              </a:spcBef>
              <a:spcAft>
                <a:spcPts val="0"/>
              </a:spcAft>
              <a:buSzPts val="1440"/>
              <a:buFont typeface="Arial"/>
              <a:buNone/>
            </a:pPr>
            <a:r>
              <a:rPr lang="ru-RU" sz="1800">
                <a:latin typeface="Calibri"/>
                <a:ea typeface="Calibri"/>
                <a:cs typeface="Calibri"/>
                <a:sym typeface="Calibri"/>
              </a:rPr>
              <a:t>Пусть в последовательности </a:t>
            </a:r>
            <a:r>
              <a:rPr i="1" lang="ru-RU" sz="1800">
                <a:latin typeface="Calibri"/>
                <a:ea typeface="Calibri"/>
                <a:cs typeface="Calibri"/>
                <a:sym typeface="Calibri"/>
              </a:rPr>
              <a:t>h</a:t>
            </a:r>
            <a:r>
              <a:rPr baseline="-25000" lang="ru-RU" sz="1800">
                <a:latin typeface="Calibri"/>
                <a:ea typeface="Calibri"/>
                <a:cs typeface="Calibri"/>
                <a:sym typeface="Calibri"/>
              </a:rPr>
              <a:t>1</a:t>
            </a:r>
            <a:r>
              <a:rPr i="1" lang="ru-RU" sz="1800">
                <a:latin typeface="Calibri"/>
                <a:ea typeface="Calibri"/>
                <a:cs typeface="Calibri"/>
                <a:sym typeface="Calibri"/>
              </a:rPr>
              <a:t>, ..., h</a:t>
            </a:r>
            <a:r>
              <a:rPr baseline="-25000" i="1" lang="ru-RU" sz="1800">
                <a:latin typeface="Calibri"/>
                <a:ea typeface="Calibri"/>
                <a:cs typeface="Calibri"/>
                <a:sym typeface="Calibri"/>
              </a:rPr>
              <a:t>n</a:t>
            </a:r>
            <a:r>
              <a:rPr i="1" lang="ru-RU" sz="1800">
                <a:latin typeface="Calibri"/>
                <a:ea typeface="Calibri"/>
                <a:cs typeface="Calibri"/>
                <a:sym typeface="Calibri"/>
              </a:rPr>
              <a:t> </a:t>
            </a:r>
            <a:r>
              <a:rPr lang="ru-RU" sz="1800">
                <a:latin typeface="Calibri"/>
                <a:ea typeface="Calibri"/>
                <a:cs typeface="Calibri"/>
                <a:sym typeface="Calibri"/>
              </a:rPr>
              <a:t>элементы </a:t>
            </a:r>
            <a:r>
              <a:rPr i="1" lang="ru-RU" sz="1800">
                <a:latin typeface="Calibri"/>
                <a:ea typeface="Calibri"/>
                <a:cs typeface="Calibri"/>
                <a:sym typeface="Calibri"/>
              </a:rPr>
              <a:t>h</a:t>
            </a:r>
            <a:r>
              <a:rPr baseline="-25000" lang="ru-RU" sz="1800">
                <a:latin typeface="Calibri"/>
                <a:ea typeface="Calibri"/>
                <a:cs typeface="Calibri"/>
                <a:sym typeface="Calibri"/>
              </a:rPr>
              <a:t>i+1</a:t>
            </a:r>
            <a:r>
              <a:rPr i="1" lang="ru-RU" sz="1800">
                <a:latin typeface="Calibri"/>
                <a:ea typeface="Calibri"/>
                <a:cs typeface="Calibri"/>
                <a:sym typeface="Calibri"/>
              </a:rPr>
              <a:t>, ..., h</a:t>
            </a:r>
            <a:r>
              <a:rPr baseline="-25000" i="1" lang="ru-RU" sz="1800">
                <a:latin typeface="Calibri"/>
                <a:ea typeface="Calibri"/>
                <a:cs typeface="Calibri"/>
                <a:sym typeface="Calibri"/>
              </a:rPr>
              <a:t>n</a:t>
            </a:r>
            <a:r>
              <a:rPr baseline="-25000" lang="ru-RU" sz="1800">
                <a:latin typeface="Calibri"/>
                <a:ea typeface="Calibri"/>
                <a:cs typeface="Calibri"/>
                <a:sym typeface="Calibri"/>
              </a:rPr>
              <a:t> </a:t>
            </a:r>
            <a:r>
              <a:rPr i="1" lang="ru-RU" sz="1800">
                <a:latin typeface="Calibri"/>
                <a:ea typeface="Calibri"/>
                <a:cs typeface="Calibri"/>
                <a:sym typeface="Calibri"/>
              </a:rPr>
              <a:t> </a:t>
            </a:r>
            <a:r>
              <a:rPr lang="ru-RU" sz="1800">
                <a:latin typeface="Calibri"/>
                <a:ea typeface="Calibri"/>
                <a:cs typeface="Calibri"/>
                <a:sym typeface="Calibri"/>
              </a:rPr>
              <a:t>уже образуют пирамиды. Требуется перестроить последовательность так, чтобы пирамиду образовывал элемент </a:t>
            </a:r>
            <a:r>
              <a:rPr i="1" lang="ru-RU" sz="1800">
                <a:latin typeface="Calibri"/>
                <a:ea typeface="Calibri"/>
                <a:cs typeface="Calibri"/>
                <a:sym typeface="Calibri"/>
              </a:rPr>
              <a:t>h</a:t>
            </a:r>
            <a:r>
              <a:rPr baseline="-25000" i="1" lang="ru-RU" sz="1800">
                <a:latin typeface="Calibri"/>
                <a:ea typeface="Calibri"/>
                <a:cs typeface="Calibri"/>
                <a:sym typeface="Calibri"/>
              </a:rPr>
              <a:t>i</a:t>
            </a:r>
            <a:r>
              <a:rPr i="1" lang="ru-RU" sz="1800">
                <a:latin typeface="Calibri"/>
                <a:ea typeface="Calibri"/>
                <a:cs typeface="Calibri"/>
                <a:sym typeface="Calibri"/>
              </a:rPr>
              <a:t>.</a:t>
            </a:r>
            <a:endParaRPr/>
          </a:p>
          <a:p>
            <a:pPr indent="536575" lvl="0" marL="0" rtl="0" algn="just">
              <a:spcBef>
                <a:spcPts val="600"/>
              </a:spcBef>
              <a:spcAft>
                <a:spcPts val="0"/>
              </a:spcAft>
              <a:buSzPts val="1440"/>
              <a:buFont typeface="Arial"/>
              <a:buNone/>
            </a:pPr>
            <a:r>
              <a:rPr lang="ru-RU" sz="1800">
                <a:latin typeface="Calibri"/>
                <a:ea typeface="Calibri"/>
                <a:cs typeface="Calibri"/>
                <a:sym typeface="Calibri"/>
              </a:rPr>
              <a:t>На каждой итерации цикла наибольший из трех элементов </a:t>
            </a:r>
            <a:r>
              <a:rPr i="1" lang="ru-RU" sz="1800">
                <a:latin typeface="Calibri"/>
                <a:ea typeface="Calibri"/>
                <a:cs typeface="Calibri"/>
                <a:sym typeface="Calibri"/>
              </a:rPr>
              <a:t>h</a:t>
            </a:r>
            <a:r>
              <a:rPr baseline="-25000" i="1" lang="ru-RU" sz="1800">
                <a:latin typeface="Calibri"/>
                <a:ea typeface="Calibri"/>
                <a:cs typeface="Calibri"/>
                <a:sym typeface="Calibri"/>
              </a:rPr>
              <a:t>i</a:t>
            </a:r>
            <a:r>
              <a:rPr i="1" lang="ru-RU" sz="1800">
                <a:latin typeface="Calibri"/>
                <a:ea typeface="Calibri"/>
                <a:cs typeface="Calibri"/>
                <a:sym typeface="Calibri"/>
              </a:rPr>
              <a:t>, h</a:t>
            </a:r>
            <a:r>
              <a:rPr baseline="-25000" lang="ru-RU" sz="1800">
                <a:latin typeface="Calibri"/>
                <a:ea typeface="Calibri"/>
                <a:cs typeface="Calibri"/>
                <a:sym typeface="Calibri"/>
              </a:rPr>
              <a:t>2</a:t>
            </a:r>
            <a:r>
              <a:rPr baseline="-25000" i="1" lang="ru-RU" sz="1800">
                <a:latin typeface="Calibri"/>
                <a:ea typeface="Calibri"/>
                <a:cs typeface="Calibri"/>
                <a:sym typeface="Calibri"/>
              </a:rPr>
              <a:t>⋅i</a:t>
            </a:r>
            <a:r>
              <a:rPr i="1" lang="ru-RU" sz="1800">
                <a:latin typeface="Calibri"/>
                <a:ea typeface="Calibri"/>
                <a:cs typeface="Calibri"/>
                <a:sym typeface="Calibri"/>
              </a:rPr>
              <a:t> </a:t>
            </a:r>
            <a:r>
              <a:rPr lang="ru-RU" sz="1800">
                <a:latin typeface="Calibri"/>
                <a:ea typeface="Calibri"/>
                <a:cs typeface="Calibri"/>
                <a:sym typeface="Calibri"/>
              </a:rPr>
              <a:t>и </a:t>
            </a:r>
            <a:r>
              <a:rPr i="1" lang="ru-RU" sz="1800">
                <a:latin typeface="Calibri"/>
                <a:ea typeface="Calibri"/>
                <a:cs typeface="Calibri"/>
                <a:sym typeface="Calibri"/>
              </a:rPr>
              <a:t>h</a:t>
            </a:r>
            <a:r>
              <a:rPr baseline="-25000" lang="ru-RU" sz="1800">
                <a:latin typeface="Calibri"/>
                <a:ea typeface="Calibri"/>
                <a:cs typeface="Calibri"/>
                <a:sym typeface="Calibri"/>
              </a:rPr>
              <a:t>2</a:t>
            </a:r>
            <a:r>
              <a:rPr baseline="-25000" i="1" lang="ru-RU" sz="1800">
                <a:latin typeface="Calibri"/>
                <a:ea typeface="Calibri"/>
                <a:cs typeface="Calibri"/>
                <a:sym typeface="Calibri"/>
              </a:rPr>
              <a:t>⋅i+</a:t>
            </a:r>
            <a:r>
              <a:rPr baseline="-25000" lang="ru-RU" sz="1800">
                <a:latin typeface="Calibri"/>
                <a:ea typeface="Calibri"/>
                <a:cs typeface="Calibri"/>
                <a:sym typeface="Calibri"/>
              </a:rPr>
              <a:t>1</a:t>
            </a:r>
            <a:r>
              <a:rPr lang="ru-RU" sz="1800">
                <a:latin typeface="Calibri"/>
                <a:ea typeface="Calibri"/>
                <a:cs typeface="Calibri"/>
                <a:sym typeface="Calibri"/>
              </a:rPr>
              <a:t> путем обмена оказывается в корне текущего поддерева, что обеспечивает истинность условий пирамиды в этом корне. </a:t>
            </a:r>
            <a:endParaRPr sz="1800">
              <a:latin typeface="Calibri"/>
              <a:ea typeface="Calibri"/>
              <a:cs typeface="Calibri"/>
              <a:sym typeface="Calibri"/>
            </a:endParaRPr>
          </a:p>
          <a:p>
            <a:pPr indent="536575" lvl="0" marL="0" rtl="0" algn="just">
              <a:spcBef>
                <a:spcPts val="600"/>
              </a:spcBef>
              <a:spcAft>
                <a:spcPts val="0"/>
              </a:spcAft>
              <a:buSzPts val="1440"/>
              <a:buFont typeface="Arial"/>
              <a:buNone/>
            </a:pPr>
            <a:r>
              <a:rPr lang="ru-RU" sz="1800">
                <a:latin typeface="Calibri"/>
                <a:ea typeface="Calibri"/>
                <a:cs typeface="Calibri"/>
                <a:sym typeface="Calibri"/>
              </a:rPr>
              <a:t>Если при этом изменяется корень левого или правого поддерева, то просеивание продолжается для него.</a:t>
            </a:r>
            <a:endParaRPr i="1" sz="1800">
              <a:latin typeface="Calibri"/>
              <a:ea typeface="Calibri"/>
              <a:cs typeface="Calibri"/>
              <a:sym typeface="Calibri"/>
            </a:endParaRPr>
          </a:p>
          <a:p>
            <a:pPr indent="536575" lvl="0" marL="0" rtl="0" algn="just">
              <a:spcBef>
                <a:spcPts val="600"/>
              </a:spcBef>
              <a:spcAft>
                <a:spcPts val="0"/>
              </a:spcAft>
              <a:buSzPts val="1440"/>
              <a:buNone/>
            </a:pPr>
            <a:r>
              <a:t/>
            </a:r>
            <a:endParaRPr sz="1800">
              <a:latin typeface="Calibri"/>
              <a:ea typeface="Calibri"/>
              <a:cs typeface="Calibri"/>
              <a:sym typeface="Calibri"/>
            </a:endParaRPr>
          </a:p>
          <a:p>
            <a:pPr indent="-445135" lvl="0" marL="536575" rtl="0" algn="just">
              <a:spcBef>
                <a:spcPts val="600"/>
              </a:spcBef>
              <a:spcAft>
                <a:spcPts val="0"/>
              </a:spcAft>
              <a:buSzPts val="1440"/>
              <a:buFont typeface="Gill Sans"/>
              <a:buNone/>
            </a:pPr>
            <a:r>
              <a:t/>
            </a:r>
            <a:endParaRPr sz="18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4">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59"/>
          <p:cNvSpPr txBox="1"/>
          <p:nvPr>
            <p:ph type="title"/>
          </p:nvPr>
        </p:nvSpPr>
        <p:spPr>
          <a:xfrm>
            <a:off x="1435100" y="274638"/>
            <a:ext cx="7499350" cy="36828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Построение пирамиды</a:t>
            </a:r>
            <a:endParaRPr/>
          </a:p>
        </p:txBody>
      </p:sp>
      <p:sp>
        <p:nvSpPr>
          <p:cNvPr id="800" name="Google Shape;800;p59"/>
          <p:cNvSpPr txBox="1"/>
          <p:nvPr>
            <p:ph idx="1" type="body"/>
          </p:nvPr>
        </p:nvSpPr>
        <p:spPr>
          <a:xfrm>
            <a:off x="1142976" y="1428736"/>
            <a:ext cx="7720036" cy="3857652"/>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1600"/>
              <a:buFont typeface="Arial"/>
              <a:buNone/>
            </a:pPr>
            <a:r>
              <a:rPr lang="ru-RU" sz="2000">
                <a:latin typeface="Times New Roman"/>
                <a:ea typeface="Times New Roman"/>
                <a:cs typeface="Times New Roman"/>
                <a:sym typeface="Times New Roman"/>
              </a:rPr>
              <a:t>                       </a:t>
            </a:r>
            <a:r>
              <a:rPr i="1" lang="ru-RU" sz="2000">
                <a:latin typeface="Times New Roman"/>
                <a:ea typeface="Times New Roman"/>
                <a:cs typeface="Times New Roman"/>
                <a:sym typeface="Times New Roman"/>
              </a:rPr>
              <a:t>a</a:t>
            </a:r>
            <a:r>
              <a:rPr lang="ru-RU" sz="2000">
                <a:latin typeface="Times New Roman"/>
                <a:ea typeface="Times New Roman"/>
                <a:cs typeface="Times New Roman"/>
                <a:sym typeface="Times New Roman"/>
              </a:rPr>
              <a:t>1   </a:t>
            </a:r>
            <a:r>
              <a:rPr i="1" lang="ru-RU" sz="2000">
                <a:latin typeface="Times New Roman"/>
                <a:ea typeface="Times New Roman"/>
                <a:cs typeface="Times New Roman"/>
                <a:sym typeface="Times New Roman"/>
              </a:rPr>
              <a:t>a</a:t>
            </a:r>
            <a:r>
              <a:rPr lang="ru-RU" sz="2000">
                <a:latin typeface="Times New Roman"/>
                <a:ea typeface="Times New Roman"/>
                <a:cs typeface="Times New Roman"/>
                <a:sym typeface="Times New Roman"/>
              </a:rPr>
              <a:t>2    </a:t>
            </a:r>
            <a:r>
              <a:rPr i="1" lang="ru-RU" sz="2000">
                <a:latin typeface="Times New Roman"/>
                <a:ea typeface="Times New Roman"/>
                <a:cs typeface="Times New Roman"/>
                <a:sym typeface="Times New Roman"/>
              </a:rPr>
              <a:t>a</a:t>
            </a:r>
            <a:r>
              <a:rPr lang="ru-RU" sz="2000">
                <a:latin typeface="Times New Roman"/>
                <a:ea typeface="Times New Roman"/>
                <a:cs typeface="Times New Roman"/>
                <a:sym typeface="Times New Roman"/>
              </a:rPr>
              <a:t>3  </a:t>
            </a:r>
            <a:r>
              <a:rPr i="1" lang="ru-RU" sz="2000">
                <a:latin typeface="Times New Roman"/>
                <a:ea typeface="Times New Roman"/>
                <a:cs typeface="Times New Roman"/>
                <a:sym typeface="Times New Roman"/>
              </a:rPr>
              <a:t>a</a:t>
            </a:r>
            <a:r>
              <a:rPr lang="ru-RU" sz="2000">
                <a:latin typeface="Times New Roman"/>
                <a:ea typeface="Times New Roman"/>
                <a:cs typeface="Times New Roman"/>
                <a:sym typeface="Times New Roman"/>
              </a:rPr>
              <a:t>4</a:t>
            </a:r>
            <a:r>
              <a:rPr i="1" lang="ru-RU" sz="2000">
                <a:latin typeface="Times New Roman"/>
                <a:ea typeface="Times New Roman"/>
                <a:cs typeface="Times New Roman"/>
                <a:sym typeface="Times New Roman"/>
              </a:rPr>
              <a:t>   a</a:t>
            </a:r>
            <a:r>
              <a:rPr lang="ru-RU" sz="2000">
                <a:latin typeface="Times New Roman"/>
                <a:ea typeface="Times New Roman"/>
                <a:cs typeface="Times New Roman"/>
                <a:sym typeface="Times New Roman"/>
              </a:rPr>
              <a:t>5</a:t>
            </a:r>
            <a:r>
              <a:rPr i="1" lang="ru-RU" sz="2000">
                <a:latin typeface="Times New Roman"/>
                <a:ea typeface="Times New Roman"/>
                <a:cs typeface="Times New Roman"/>
                <a:sym typeface="Times New Roman"/>
              </a:rPr>
              <a:t>   a</a:t>
            </a:r>
            <a:r>
              <a:rPr lang="ru-RU" sz="2000">
                <a:latin typeface="Times New Roman"/>
                <a:ea typeface="Times New Roman"/>
                <a:cs typeface="Times New Roman"/>
                <a:sym typeface="Times New Roman"/>
              </a:rPr>
              <a:t>6</a:t>
            </a:r>
            <a:r>
              <a:rPr i="1" lang="ru-RU" sz="2000">
                <a:latin typeface="Times New Roman"/>
                <a:ea typeface="Times New Roman"/>
                <a:cs typeface="Times New Roman"/>
                <a:sym typeface="Times New Roman"/>
              </a:rPr>
              <a:t>   a</a:t>
            </a:r>
            <a:r>
              <a:rPr lang="ru-RU" sz="2000">
                <a:latin typeface="Times New Roman"/>
                <a:ea typeface="Times New Roman"/>
                <a:cs typeface="Times New Roman"/>
                <a:sym typeface="Times New Roman"/>
              </a:rPr>
              <a:t>7</a:t>
            </a:r>
            <a:r>
              <a:rPr i="1" lang="ru-RU" sz="2000">
                <a:latin typeface="Times New Roman"/>
                <a:ea typeface="Times New Roman"/>
                <a:cs typeface="Times New Roman"/>
                <a:sym typeface="Times New Roman"/>
              </a:rPr>
              <a:t>   a</a:t>
            </a:r>
            <a:r>
              <a:rPr lang="ru-RU" sz="2000">
                <a:latin typeface="Times New Roman"/>
                <a:ea typeface="Times New Roman"/>
                <a:cs typeface="Times New Roman"/>
                <a:sym typeface="Times New Roman"/>
              </a:rPr>
              <a:t>8</a:t>
            </a:r>
            <a:r>
              <a:rPr i="1" lang="ru-RU" sz="2000">
                <a:latin typeface="Times New Roman"/>
                <a:ea typeface="Times New Roman"/>
                <a:cs typeface="Times New Roman"/>
                <a:sym typeface="Times New Roman"/>
              </a:rPr>
              <a:t>   a</a:t>
            </a:r>
            <a:r>
              <a:rPr lang="ru-RU" sz="2000">
                <a:latin typeface="Times New Roman"/>
                <a:ea typeface="Times New Roman"/>
                <a:cs typeface="Times New Roman"/>
                <a:sym typeface="Times New Roman"/>
              </a:rPr>
              <a:t>9</a:t>
            </a:r>
            <a:r>
              <a:rPr i="1" lang="ru-RU" sz="2000">
                <a:latin typeface="Times New Roman"/>
                <a:ea typeface="Times New Roman"/>
                <a:cs typeface="Times New Roman"/>
                <a:sym typeface="Times New Roman"/>
              </a:rPr>
              <a:t>   a</a:t>
            </a:r>
            <a:r>
              <a:rPr lang="ru-RU" sz="2000">
                <a:latin typeface="Times New Roman"/>
                <a:ea typeface="Times New Roman"/>
                <a:cs typeface="Times New Roman"/>
                <a:sym typeface="Times New Roman"/>
              </a:rPr>
              <a:t>10</a:t>
            </a:r>
            <a:endParaRPr sz="2000">
              <a:latin typeface="Times New Roman"/>
              <a:ea typeface="Times New Roman"/>
              <a:cs typeface="Times New Roman"/>
              <a:sym typeface="Times New Roman"/>
            </a:endParaRPr>
          </a:p>
          <a:p>
            <a:pPr indent="-282575" lvl="0" marL="365125" rtl="0" algn="l">
              <a:spcBef>
                <a:spcPts val="600"/>
              </a:spcBef>
              <a:spcAft>
                <a:spcPts val="0"/>
              </a:spcAft>
              <a:buSzPts val="1600"/>
              <a:buFont typeface="Arial"/>
              <a:buNone/>
            </a:pPr>
            <a:r>
              <a:rPr lang="ru-RU" sz="2000">
                <a:latin typeface="Times New Roman"/>
                <a:ea typeface="Times New Roman"/>
                <a:cs typeface="Times New Roman"/>
                <a:sym typeface="Times New Roman"/>
              </a:rPr>
              <a:t>Шаг 1, </a:t>
            </a:r>
            <a:r>
              <a:rPr i="1" lang="ru-RU" sz="2000">
                <a:latin typeface="Times New Roman"/>
                <a:ea typeface="Times New Roman"/>
                <a:cs typeface="Times New Roman"/>
                <a:sym typeface="Times New Roman"/>
              </a:rPr>
              <a:t>i=5</a:t>
            </a:r>
            <a:r>
              <a:rPr lang="ru-RU" sz="2000">
                <a:latin typeface="Times New Roman"/>
                <a:ea typeface="Times New Roman"/>
                <a:cs typeface="Times New Roman"/>
                <a:sym typeface="Times New Roman"/>
              </a:rPr>
              <a:t>:    52   81   42   23   </a:t>
            </a:r>
            <a:r>
              <a:rPr lang="ru-RU" sz="2000">
                <a:solidFill>
                  <a:srgbClr val="C00000"/>
                </a:solidFill>
                <a:latin typeface="Times New Roman"/>
                <a:ea typeface="Times New Roman"/>
                <a:cs typeface="Times New Roman"/>
                <a:sym typeface="Times New Roman"/>
              </a:rPr>
              <a:t>11</a:t>
            </a:r>
            <a:r>
              <a:rPr lang="ru-RU" sz="2000">
                <a:latin typeface="Times New Roman"/>
                <a:ea typeface="Times New Roman"/>
                <a:cs typeface="Times New Roman"/>
                <a:sym typeface="Times New Roman"/>
              </a:rPr>
              <a:t>   76   91   63   37   </a:t>
            </a:r>
            <a:r>
              <a:rPr lang="ru-RU" sz="2000">
                <a:solidFill>
                  <a:schemeClr val="accent1"/>
                </a:solidFill>
                <a:latin typeface="Times New Roman"/>
                <a:ea typeface="Times New Roman"/>
                <a:cs typeface="Times New Roman"/>
                <a:sym typeface="Times New Roman"/>
              </a:rPr>
              <a:t>20</a:t>
            </a:r>
            <a:endParaRPr/>
          </a:p>
          <a:p>
            <a:pPr indent="-282575" lvl="0" marL="365125" rtl="0" algn="l">
              <a:spcBef>
                <a:spcPts val="600"/>
              </a:spcBef>
              <a:spcAft>
                <a:spcPts val="0"/>
              </a:spcAft>
              <a:buSzPts val="1600"/>
              <a:buFont typeface="Arial"/>
              <a:buNone/>
            </a:pPr>
            <a:r>
              <a:rPr lang="ru-RU" sz="2000">
                <a:latin typeface="Times New Roman"/>
                <a:ea typeface="Times New Roman"/>
                <a:cs typeface="Times New Roman"/>
                <a:sym typeface="Times New Roman"/>
              </a:rPr>
              <a:t>Шаг 2, </a:t>
            </a:r>
            <a:r>
              <a:rPr i="1" lang="ru-RU" sz="2000">
                <a:latin typeface="Times New Roman"/>
                <a:ea typeface="Times New Roman"/>
                <a:cs typeface="Times New Roman"/>
                <a:sym typeface="Times New Roman"/>
              </a:rPr>
              <a:t>i=4</a:t>
            </a:r>
            <a:r>
              <a:rPr lang="ru-RU" sz="2000">
                <a:latin typeface="Times New Roman"/>
                <a:ea typeface="Times New Roman"/>
                <a:cs typeface="Times New Roman"/>
                <a:sym typeface="Times New Roman"/>
              </a:rPr>
              <a:t> :   52   81   42   </a:t>
            </a:r>
            <a:r>
              <a:rPr lang="ru-RU" sz="2000">
                <a:solidFill>
                  <a:srgbClr val="C00000"/>
                </a:solidFill>
                <a:latin typeface="Times New Roman"/>
                <a:ea typeface="Times New Roman"/>
                <a:cs typeface="Times New Roman"/>
                <a:sym typeface="Times New Roman"/>
              </a:rPr>
              <a:t>23</a:t>
            </a:r>
            <a:r>
              <a:rPr lang="ru-RU" sz="2000">
                <a:latin typeface="Times New Roman"/>
                <a:ea typeface="Times New Roman"/>
                <a:cs typeface="Times New Roman"/>
                <a:sym typeface="Times New Roman"/>
              </a:rPr>
              <a:t>   20   76   91   </a:t>
            </a:r>
            <a:r>
              <a:rPr lang="ru-RU" sz="2000">
                <a:solidFill>
                  <a:schemeClr val="accent1"/>
                </a:solidFill>
                <a:latin typeface="Times New Roman"/>
                <a:ea typeface="Times New Roman"/>
                <a:cs typeface="Times New Roman"/>
                <a:sym typeface="Times New Roman"/>
              </a:rPr>
              <a:t>63   37   </a:t>
            </a:r>
            <a:r>
              <a:rPr lang="ru-RU" sz="2000">
                <a:latin typeface="Times New Roman"/>
                <a:ea typeface="Times New Roman"/>
                <a:cs typeface="Times New Roman"/>
                <a:sym typeface="Times New Roman"/>
              </a:rPr>
              <a:t>11</a:t>
            </a:r>
            <a:endParaRPr/>
          </a:p>
          <a:p>
            <a:pPr indent="-282575" lvl="0" marL="365125" rtl="0" algn="l">
              <a:spcBef>
                <a:spcPts val="600"/>
              </a:spcBef>
              <a:spcAft>
                <a:spcPts val="0"/>
              </a:spcAft>
              <a:buSzPts val="1600"/>
              <a:buFont typeface="Arial"/>
              <a:buNone/>
            </a:pPr>
            <a:r>
              <a:rPr lang="ru-RU" sz="2000">
                <a:latin typeface="Times New Roman"/>
                <a:ea typeface="Times New Roman"/>
                <a:cs typeface="Times New Roman"/>
                <a:sym typeface="Times New Roman"/>
              </a:rPr>
              <a:t>Шаг 3, </a:t>
            </a:r>
            <a:r>
              <a:rPr i="1" lang="ru-RU" sz="2000">
                <a:latin typeface="Times New Roman"/>
                <a:ea typeface="Times New Roman"/>
                <a:cs typeface="Times New Roman"/>
                <a:sym typeface="Times New Roman"/>
              </a:rPr>
              <a:t>i=3</a:t>
            </a:r>
            <a:r>
              <a:rPr lang="ru-RU" sz="2000">
                <a:latin typeface="Times New Roman"/>
                <a:ea typeface="Times New Roman"/>
                <a:cs typeface="Times New Roman"/>
                <a:sym typeface="Times New Roman"/>
              </a:rPr>
              <a:t> :   52   81   </a:t>
            </a:r>
            <a:r>
              <a:rPr lang="ru-RU" sz="2000">
                <a:solidFill>
                  <a:srgbClr val="C00000"/>
                </a:solidFill>
                <a:latin typeface="Times New Roman"/>
                <a:ea typeface="Times New Roman"/>
                <a:cs typeface="Times New Roman"/>
                <a:sym typeface="Times New Roman"/>
              </a:rPr>
              <a:t>42</a:t>
            </a:r>
            <a:r>
              <a:rPr lang="ru-RU" sz="2000">
                <a:latin typeface="Times New Roman"/>
                <a:ea typeface="Times New Roman"/>
                <a:cs typeface="Times New Roman"/>
                <a:sym typeface="Times New Roman"/>
              </a:rPr>
              <a:t>   63   20   </a:t>
            </a:r>
            <a:r>
              <a:rPr lang="ru-RU" sz="2000">
                <a:solidFill>
                  <a:schemeClr val="accent1"/>
                </a:solidFill>
                <a:latin typeface="Times New Roman"/>
                <a:ea typeface="Times New Roman"/>
                <a:cs typeface="Times New Roman"/>
                <a:sym typeface="Times New Roman"/>
              </a:rPr>
              <a:t>76   91   </a:t>
            </a:r>
            <a:r>
              <a:rPr lang="ru-RU" sz="2000">
                <a:latin typeface="Times New Roman"/>
                <a:ea typeface="Times New Roman"/>
                <a:cs typeface="Times New Roman"/>
                <a:sym typeface="Times New Roman"/>
              </a:rPr>
              <a:t>23   37   11</a:t>
            </a:r>
            <a:endParaRPr i="1" sz="2000">
              <a:latin typeface="Times New Roman"/>
              <a:ea typeface="Times New Roman"/>
              <a:cs typeface="Times New Roman"/>
              <a:sym typeface="Times New Roman"/>
            </a:endParaRPr>
          </a:p>
          <a:p>
            <a:pPr indent="-282575" lvl="0" marL="365125" rtl="0" algn="l">
              <a:spcBef>
                <a:spcPts val="600"/>
              </a:spcBef>
              <a:spcAft>
                <a:spcPts val="0"/>
              </a:spcAft>
              <a:buSzPts val="1600"/>
              <a:buFont typeface="Arial"/>
              <a:buNone/>
            </a:pPr>
            <a:r>
              <a:rPr lang="ru-RU" sz="2000">
                <a:latin typeface="Times New Roman"/>
                <a:ea typeface="Times New Roman"/>
                <a:cs typeface="Times New Roman"/>
                <a:sym typeface="Times New Roman"/>
              </a:rPr>
              <a:t>Шаг 4, </a:t>
            </a:r>
            <a:r>
              <a:rPr i="1" lang="ru-RU" sz="2000">
                <a:latin typeface="Times New Roman"/>
                <a:ea typeface="Times New Roman"/>
                <a:cs typeface="Times New Roman"/>
                <a:sym typeface="Times New Roman"/>
              </a:rPr>
              <a:t>i=2</a:t>
            </a:r>
            <a:r>
              <a:rPr lang="ru-RU" sz="2000">
                <a:latin typeface="Times New Roman"/>
                <a:ea typeface="Times New Roman"/>
                <a:cs typeface="Times New Roman"/>
                <a:sym typeface="Times New Roman"/>
              </a:rPr>
              <a:t> :   52   </a:t>
            </a:r>
            <a:r>
              <a:rPr lang="ru-RU" sz="2000">
                <a:solidFill>
                  <a:srgbClr val="C00000"/>
                </a:solidFill>
                <a:latin typeface="Times New Roman"/>
                <a:ea typeface="Times New Roman"/>
                <a:cs typeface="Times New Roman"/>
                <a:sym typeface="Times New Roman"/>
              </a:rPr>
              <a:t>81</a:t>
            </a:r>
            <a:r>
              <a:rPr lang="ru-RU" sz="2000">
                <a:latin typeface="Times New Roman"/>
                <a:ea typeface="Times New Roman"/>
                <a:cs typeface="Times New Roman"/>
                <a:sym typeface="Times New Roman"/>
              </a:rPr>
              <a:t>   91   </a:t>
            </a:r>
            <a:r>
              <a:rPr lang="ru-RU" sz="2000">
                <a:solidFill>
                  <a:schemeClr val="accent1"/>
                </a:solidFill>
                <a:latin typeface="Times New Roman"/>
                <a:ea typeface="Times New Roman"/>
                <a:cs typeface="Times New Roman"/>
                <a:sym typeface="Times New Roman"/>
              </a:rPr>
              <a:t>63   20</a:t>
            </a:r>
            <a:r>
              <a:rPr lang="ru-RU" sz="2000">
                <a:latin typeface="Times New Roman"/>
                <a:ea typeface="Times New Roman"/>
                <a:cs typeface="Times New Roman"/>
                <a:sym typeface="Times New Roman"/>
              </a:rPr>
              <a:t>   76   42   23   37   11</a:t>
            </a:r>
            <a:endParaRPr i="1" sz="2000">
              <a:latin typeface="Times New Roman"/>
              <a:ea typeface="Times New Roman"/>
              <a:cs typeface="Times New Roman"/>
              <a:sym typeface="Times New Roman"/>
            </a:endParaRPr>
          </a:p>
          <a:p>
            <a:pPr indent="-282575" lvl="0" marL="365125" rtl="0" algn="l">
              <a:spcBef>
                <a:spcPts val="600"/>
              </a:spcBef>
              <a:spcAft>
                <a:spcPts val="0"/>
              </a:spcAft>
              <a:buSzPts val="1600"/>
              <a:buFont typeface="Arial"/>
              <a:buNone/>
            </a:pPr>
            <a:r>
              <a:rPr lang="ru-RU" sz="2000">
                <a:latin typeface="Times New Roman"/>
                <a:ea typeface="Times New Roman"/>
                <a:cs typeface="Times New Roman"/>
                <a:sym typeface="Times New Roman"/>
              </a:rPr>
              <a:t>Шаг 5, </a:t>
            </a:r>
            <a:r>
              <a:rPr i="1" lang="ru-RU" sz="2000">
                <a:latin typeface="Times New Roman"/>
                <a:ea typeface="Times New Roman"/>
                <a:cs typeface="Times New Roman"/>
                <a:sym typeface="Times New Roman"/>
              </a:rPr>
              <a:t>i=1</a:t>
            </a:r>
            <a:r>
              <a:rPr lang="ru-RU" sz="2000">
                <a:latin typeface="Times New Roman"/>
                <a:ea typeface="Times New Roman"/>
                <a:cs typeface="Times New Roman"/>
                <a:sym typeface="Times New Roman"/>
              </a:rPr>
              <a:t> :   </a:t>
            </a:r>
            <a:r>
              <a:rPr lang="ru-RU" sz="2000">
                <a:solidFill>
                  <a:srgbClr val="C00000"/>
                </a:solidFill>
                <a:latin typeface="Times New Roman"/>
                <a:ea typeface="Times New Roman"/>
                <a:cs typeface="Times New Roman"/>
                <a:sym typeface="Times New Roman"/>
              </a:rPr>
              <a:t>52</a:t>
            </a:r>
            <a:r>
              <a:rPr lang="ru-RU" sz="2000">
                <a:latin typeface="Times New Roman"/>
                <a:ea typeface="Times New Roman"/>
                <a:cs typeface="Times New Roman"/>
                <a:sym typeface="Times New Roman"/>
              </a:rPr>
              <a:t>   </a:t>
            </a:r>
            <a:r>
              <a:rPr lang="ru-RU" sz="2000">
                <a:solidFill>
                  <a:schemeClr val="accent1"/>
                </a:solidFill>
                <a:latin typeface="Times New Roman"/>
                <a:ea typeface="Times New Roman"/>
                <a:cs typeface="Times New Roman"/>
                <a:sym typeface="Times New Roman"/>
              </a:rPr>
              <a:t>81   91   </a:t>
            </a:r>
            <a:r>
              <a:rPr lang="ru-RU" sz="2000">
                <a:latin typeface="Times New Roman"/>
                <a:ea typeface="Times New Roman"/>
                <a:cs typeface="Times New Roman"/>
                <a:sym typeface="Times New Roman"/>
              </a:rPr>
              <a:t>63   20   </a:t>
            </a:r>
            <a:r>
              <a:rPr lang="ru-RU" sz="2000">
                <a:solidFill>
                  <a:schemeClr val="accent1"/>
                </a:solidFill>
                <a:latin typeface="Times New Roman"/>
                <a:ea typeface="Times New Roman"/>
                <a:cs typeface="Times New Roman"/>
                <a:sym typeface="Times New Roman"/>
              </a:rPr>
              <a:t>76   42   </a:t>
            </a:r>
            <a:r>
              <a:rPr lang="ru-RU" sz="2000">
                <a:latin typeface="Times New Roman"/>
                <a:ea typeface="Times New Roman"/>
                <a:cs typeface="Times New Roman"/>
                <a:sym typeface="Times New Roman"/>
              </a:rPr>
              <a:t>23   37   11</a:t>
            </a:r>
            <a:endParaRPr i="1" sz="2000">
              <a:latin typeface="Times New Roman"/>
              <a:ea typeface="Times New Roman"/>
              <a:cs typeface="Times New Roman"/>
              <a:sym typeface="Times New Roman"/>
            </a:endParaRPr>
          </a:p>
          <a:p>
            <a:pPr indent="-282575" lvl="0" marL="365125" rtl="0" algn="l">
              <a:spcBef>
                <a:spcPts val="600"/>
              </a:spcBef>
              <a:spcAft>
                <a:spcPts val="0"/>
              </a:spcAft>
              <a:buSzPts val="1600"/>
              <a:buFont typeface="Arial"/>
              <a:buNone/>
            </a:pPr>
            <a:r>
              <a:rPr i="1" lang="ru-RU" sz="2000">
                <a:latin typeface="Times New Roman"/>
                <a:ea typeface="Times New Roman"/>
                <a:cs typeface="Times New Roman"/>
                <a:sym typeface="Times New Roman"/>
              </a:rPr>
              <a:t>	</a:t>
            </a:r>
            <a:r>
              <a:rPr b="1" lang="ru-RU" sz="2000">
                <a:latin typeface="Times New Roman"/>
                <a:ea typeface="Times New Roman"/>
                <a:cs typeface="Times New Roman"/>
                <a:sym typeface="Times New Roman"/>
              </a:rPr>
              <a:t>Выход:</a:t>
            </a:r>
            <a:r>
              <a:rPr i="1" lang="ru-RU" sz="2000">
                <a:latin typeface="Times New Roman"/>
                <a:ea typeface="Times New Roman"/>
                <a:cs typeface="Times New Roman"/>
                <a:sym typeface="Times New Roman"/>
              </a:rPr>
              <a:t>      </a:t>
            </a:r>
            <a:r>
              <a:rPr lang="ru-RU" sz="2000">
                <a:latin typeface="Times New Roman"/>
                <a:ea typeface="Times New Roman"/>
                <a:cs typeface="Times New Roman"/>
                <a:sym typeface="Times New Roman"/>
              </a:rPr>
              <a:t>91   81   76   63   20   52   42   23   37   11</a:t>
            </a:r>
            <a:endParaRPr sz="2000"/>
          </a:p>
        </p:txBody>
      </p:sp>
      <p:cxnSp>
        <p:nvCxnSpPr>
          <p:cNvPr id="801" name="Google Shape;801;p59"/>
          <p:cNvCxnSpPr/>
          <p:nvPr/>
        </p:nvCxnSpPr>
        <p:spPr>
          <a:xfrm>
            <a:off x="4643438" y="2214554"/>
            <a:ext cx="2286000" cy="1588"/>
          </a:xfrm>
          <a:prstGeom prst="straightConnector1">
            <a:avLst/>
          </a:prstGeom>
          <a:noFill/>
          <a:ln cap="flat" cmpd="sng" w="9525">
            <a:solidFill>
              <a:schemeClr val="dk1"/>
            </a:solidFill>
            <a:prstDash val="solid"/>
            <a:round/>
            <a:headEnd len="med" w="med" type="stealth"/>
            <a:tailEnd len="med" w="med" type="stealth"/>
          </a:ln>
        </p:spPr>
      </p:cxnSp>
      <p:cxnSp>
        <p:nvCxnSpPr>
          <p:cNvPr id="802" name="Google Shape;802;p59"/>
          <p:cNvCxnSpPr/>
          <p:nvPr/>
        </p:nvCxnSpPr>
        <p:spPr>
          <a:xfrm>
            <a:off x="4286248" y="2571744"/>
            <a:ext cx="1643062" cy="1588"/>
          </a:xfrm>
          <a:prstGeom prst="straightConnector1">
            <a:avLst/>
          </a:prstGeom>
          <a:noFill/>
          <a:ln cap="flat" cmpd="sng" w="9525">
            <a:solidFill>
              <a:schemeClr val="dk1"/>
            </a:solidFill>
            <a:prstDash val="solid"/>
            <a:round/>
            <a:headEnd len="med" w="med" type="stealth"/>
            <a:tailEnd len="med" w="med" type="stealth"/>
          </a:ln>
        </p:spPr>
      </p:cxnSp>
      <p:cxnSp>
        <p:nvCxnSpPr>
          <p:cNvPr id="803" name="Google Shape;803;p59"/>
          <p:cNvCxnSpPr/>
          <p:nvPr/>
        </p:nvCxnSpPr>
        <p:spPr>
          <a:xfrm>
            <a:off x="3786182" y="2928934"/>
            <a:ext cx="1577906" cy="0"/>
          </a:xfrm>
          <a:prstGeom prst="straightConnector1">
            <a:avLst/>
          </a:prstGeom>
          <a:noFill/>
          <a:ln cap="flat" cmpd="sng" w="9525">
            <a:solidFill>
              <a:schemeClr val="dk1"/>
            </a:solidFill>
            <a:prstDash val="solid"/>
            <a:round/>
            <a:headEnd len="med" w="med" type="stealth"/>
            <a:tailEnd len="med" w="med" type="stealth"/>
          </a:ln>
        </p:spPr>
      </p:cxnSp>
      <p:cxnSp>
        <p:nvCxnSpPr>
          <p:cNvPr id="804" name="Google Shape;804;p59"/>
          <p:cNvCxnSpPr/>
          <p:nvPr/>
        </p:nvCxnSpPr>
        <p:spPr>
          <a:xfrm>
            <a:off x="3357554" y="3357562"/>
            <a:ext cx="714375" cy="1588"/>
          </a:xfrm>
          <a:prstGeom prst="straightConnector1">
            <a:avLst/>
          </a:prstGeom>
          <a:noFill/>
          <a:ln cap="flat" cmpd="sng" w="9525">
            <a:solidFill>
              <a:schemeClr val="dk1"/>
            </a:solidFill>
            <a:prstDash val="solid"/>
            <a:round/>
            <a:headEnd len="med" w="med" type="stealth"/>
            <a:tailEnd len="med" w="med" type="stealth"/>
          </a:ln>
        </p:spPr>
      </p:cxnSp>
      <p:cxnSp>
        <p:nvCxnSpPr>
          <p:cNvPr id="805" name="Google Shape;805;p59"/>
          <p:cNvCxnSpPr/>
          <p:nvPr/>
        </p:nvCxnSpPr>
        <p:spPr>
          <a:xfrm>
            <a:off x="3000364" y="3714752"/>
            <a:ext cx="285750" cy="1588"/>
          </a:xfrm>
          <a:prstGeom prst="straightConnector1">
            <a:avLst/>
          </a:prstGeom>
          <a:noFill/>
          <a:ln cap="flat" cmpd="sng" w="9525">
            <a:solidFill>
              <a:schemeClr val="dk1"/>
            </a:solidFill>
            <a:prstDash val="solid"/>
            <a:round/>
            <a:headEnd len="med" w="med" type="stealth"/>
            <a:tailEnd len="med" w="med" type="stealth"/>
          </a:ln>
        </p:spPr>
      </p:cxnSp>
      <p:cxnSp>
        <p:nvCxnSpPr>
          <p:cNvPr id="806" name="Google Shape;806;p59"/>
          <p:cNvCxnSpPr/>
          <p:nvPr/>
        </p:nvCxnSpPr>
        <p:spPr>
          <a:xfrm>
            <a:off x="3929058" y="3714752"/>
            <a:ext cx="1143000" cy="1588"/>
          </a:xfrm>
          <a:prstGeom prst="straightConnector1">
            <a:avLst/>
          </a:prstGeom>
          <a:noFill/>
          <a:ln cap="flat" cmpd="sng" w="9525">
            <a:solidFill>
              <a:schemeClr val="dk1"/>
            </a:solidFill>
            <a:prstDash val="solid"/>
            <a:round/>
            <a:headEnd len="med" w="med" type="stealth"/>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60"/>
          <p:cNvSpPr txBox="1"/>
          <p:nvPr>
            <p:ph type="title"/>
          </p:nvPr>
        </p:nvSpPr>
        <p:spPr>
          <a:xfrm>
            <a:off x="1435100" y="274638"/>
            <a:ext cx="7499350" cy="36828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Построение пирамиды</a:t>
            </a:r>
            <a:endParaRPr/>
          </a:p>
        </p:txBody>
      </p:sp>
      <p:pic>
        <p:nvPicPr>
          <p:cNvPr id="812" name="Google Shape;812;p60"/>
          <p:cNvPicPr preferRelativeResize="0"/>
          <p:nvPr/>
        </p:nvPicPr>
        <p:blipFill rotWithShape="1">
          <a:blip r:embed="rId3">
            <a:alphaModFix/>
          </a:blip>
          <a:srcRect b="87238" l="0" r="57023" t="0"/>
          <a:stretch/>
        </p:blipFill>
        <p:spPr>
          <a:xfrm>
            <a:off x="1495809" y="794006"/>
            <a:ext cx="6694008" cy="932351"/>
          </a:xfrm>
          <a:prstGeom prst="rect">
            <a:avLst/>
          </a:prstGeom>
          <a:noFill/>
          <a:ln>
            <a:noFill/>
          </a:ln>
        </p:spPr>
      </p:pic>
      <p:pic>
        <p:nvPicPr>
          <p:cNvPr id="813" name="Google Shape;813;p60"/>
          <p:cNvPicPr preferRelativeResize="0"/>
          <p:nvPr/>
        </p:nvPicPr>
        <p:blipFill rotWithShape="1">
          <a:blip r:embed="rId4">
            <a:alphaModFix/>
          </a:blip>
          <a:srcRect b="62476" l="0" r="57023" t="0"/>
          <a:stretch/>
        </p:blipFill>
        <p:spPr>
          <a:xfrm>
            <a:off x="1495809" y="1916832"/>
            <a:ext cx="2644143" cy="1082817"/>
          </a:xfrm>
          <a:prstGeom prst="rect">
            <a:avLst/>
          </a:prstGeom>
          <a:noFill/>
          <a:ln>
            <a:noFill/>
          </a:ln>
        </p:spPr>
      </p:pic>
      <p:pic>
        <p:nvPicPr>
          <p:cNvPr id="814" name="Google Shape;814;p60"/>
          <p:cNvPicPr preferRelativeResize="0"/>
          <p:nvPr/>
        </p:nvPicPr>
        <p:blipFill rotWithShape="1">
          <a:blip r:embed="rId5">
            <a:alphaModFix/>
          </a:blip>
          <a:srcRect b="42514" l="0" r="57023" t="0"/>
          <a:stretch/>
        </p:blipFill>
        <p:spPr>
          <a:xfrm>
            <a:off x="1495809" y="3337459"/>
            <a:ext cx="2644143" cy="1658881"/>
          </a:xfrm>
          <a:prstGeom prst="rect">
            <a:avLst/>
          </a:prstGeom>
          <a:noFill/>
          <a:ln>
            <a:noFill/>
          </a:ln>
        </p:spPr>
      </p:pic>
      <p:pic>
        <p:nvPicPr>
          <p:cNvPr id="815" name="Google Shape;815;p60"/>
          <p:cNvPicPr preferRelativeResize="0"/>
          <p:nvPr/>
        </p:nvPicPr>
        <p:blipFill rotWithShape="1">
          <a:blip r:embed="rId6">
            <a:alphaModFix/>
          </a:blip>
          <a:srcRect b="42514" l="0" r="57023" t="0"/>
          <a:stretch/>
        </p:blipFill>
        <p:spPr>
          <a:xfrm>
            <a:off x="1495809" y="5154495"/>
            <a:ext cx="2644143" cy="1658881"/>
          </a:xfrm>
          <a:prstGeom prst="rect">
            <a:avLst/>
          </a:prstGeom>
          <a:noFill/>
          <a:ln>
            <a:noFill/>
          </a:ln>
        </p:spPr>
      </p:pic>
      <p:sp>
        <p:nvSpPr>
          <p:cNvPr id="816" name="Google Shape;816;p60"/>
          <p:cNvSpPr txBox="1"/>
          <p:nvPr/>
        </p:nvSpPr>
        <p:spPr>
          <a:xfrm>
            <a:off x="991753" y="936898"/>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1)</a:t>
            </a:r>
            <a:endParaRPr/>
          </a:p>
        </p:txBody>
      </p:sp>
      <p:sp>
        <p:nvSpPr>
          <p:cNvPr id="817" name="Google Shape;817;p60"/>
          <p:cNvSpPr txBox="1"/>
          <p:nvPr/>
        </p:nvSpPr>
        <p:spPr>
          <a:xfrm>
            <a:off x="991753" y="2358892"/>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2)</a:t>
            </a:r>
            <a:endParaRPr/>
          </a:p>
        </p:txBody>
      </p:sp>
      <p:sp>
        <p:nvSpPr>
          <p:cNvPr id="818" name="Google Shape;818;p60"/>
          <p:cNvSpPr txBox="1"/>
          <p:nvPr/>
        </p:nvSpPr>
        <p:spPr>
          <a:xfrm>
            <a:off x="991753" y="4166899"/>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3)</a:t>
            </a:r>
            <a:endParaRPr/>
          </a:p>
        </p:txBody>
      </p:sp>
      <p:sp>
        <p:nvSpPr>
          <p:cNvPr id="819" name="Google Shape;819;p60"/>
          <p:cNvSpPr txBox="1"/>
          <p:nvPr/>
        </p:nvSpPr>
        <p:spPr>
          <a:xfrm>
            <a:off x="991753" y="5768732"/>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4)</a:t>
            </a:r>
            <a:endParaRPr/>
          </a:p>
        </p:txBody>
      </p:sp>
      <p:pic>
        <p:nvPicPr>
          <p:cNvPr id="820" name="Google Shape;820;p60"/>
          <p:cNvPicPr preferRelativeResize="0"/>
          <p:nvPr/>
        </p:nvPicPr>
        <p:blipFill rotWithShape="1">
          <a:blip r:embed="rId7">
            <a:alphaModFix/>
          </a:blip>
          <a:srcRect b="27151" l="0" r="57023" t="0"/>
          <a:stretch/>
        </p:blipFill>
        <p:spPr>
          <a:xfrm>
            <a:off x="6084168" y="1972342"/>
            <a:ext cx="2644143" cy="2102223"/>
          </a:xfrm>
          <a:prstGeom prst="rect">
            <a:avLst/>
          </a:prstGeom>
          <a:noFill/>
          <a:ln>
            <a:noFill/>
          </a:ln>
        </p:spPr>
      </p:pic>
      <p:sp>
        <p:nvSpPr>
          <p:cNvPr id="821" name="Google Shape;821;p60"/>
          <p:cNvSpPr txBox="1"/>
          <p:nvPr/>
        </p:nvSpPr>
        <p:spPr>
          <a:xfrm>
            <a:off x="5364088" y="1981451"/>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5)</a:t>
            </a:r>
            <a:endParaRPr/>
          </a:p>
        </p:txBody>
      </p:sp>
      <p:pic>
        <p:nvPicPr>
          <p:cNvPr id="822" name="Google Shape;822;p60"/>
          <p:cNvPicPr preferRelativeResize="0"/>
          <p:nvPr/>
        </p:nvPicPr>
        <p:blipFill rotWithShape="1">
          <a:blip r:embed="rId8">
            <a:alphaModFix/>
          </a:blip>
          <a:srcRect b="29071" l="0" r="55852" t="0"/>
          <a:stretch/>
        </p:blipFill>
        <p:spPr>
          <a:xfrm>
            <a:off x="6012160" y="4766605"/>
            <a:ext cx="2716151" cy="2046771"/>
          </a:xfrm>
          <a:prstGeom prst="rect">
            <a:avLst/>
          </a:prstGeom>
          <a:noFill/>
          <a:ln>
            <a:noFill/>
          </a:ln>
        </p:spPr>
      </p:pic>
      <p:sp>
        <p:nvSpPr>
          <p:cNvPr id="823" name="Google Shape;823;p60"/>
          <p:cNvSpPr txBox="1"/>
          <p:nvPr/>
        </p:nvSpPr>
        <p:spPr>
          <a:xfrm>
            <a:off x="5350650" y="5725440"/>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6)</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61"/>
          <p:cNvSpPr txBox="1"/>
          <p:nvPr>
            <p:ph type="title"/>
          </p:nvPr>
        </p:nvSpPr>
        <p:spPr>
          <a:xfrm>
            <a:off x="1435100" y="274638"/>
            <a:ext cx="7499350" cy="36828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Построение пирамиды</a:t>
            </a:r>
            <a:endParaRPr/>
          </a:p>
        </p:txBody>
      </p:sp>
      <p:sp>
        <p:nvSpPr>
          <p:cNvPr id="829" name="Google Shape;829;p61"/>
          <p:cNvSpPr txBox="1"/>
          <p:nvPr/>
        </p:nvSpPr>
        <p:spPr>
          <a:xfrm>
            <a:off x="991753" y="936898"/>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7)</a:t>
            </a:r>
            <a:endParaRPr/>
          </a:p>
        </p:txBody>
      </p:sp>
      <p:sp>
        <p:nvSpPr>
          <p:cNvPr id="830" name="Google Shape;830;p61"/>
          <p:cNvSpPr txBox="1"/>
          <p:nvPr/>
        </p:nvSpPr>
        <p:spPr>
          <a:xfrm>
            <a:off x="5533331" y="949636"/>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8)</a:t>
            </a:r>
            <a:endParaRPr/>
          </a:p>
        </p:txBody>
      </p:sp>
      <p:sp>
        <p:nvSpPr>
          <p:cNvPr id="831" name="Google Shape;831;p61"/>
          <p:cNvSpPr txBox="1"/>
          <p:nvPr/>
        </p:nvSpPr>
        <p:spPr>
          <a:xfrm>
            <a:off x="981481" y="5373216"/>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9)</a:t>
            </a:r>
            <a:endParaRPr/>
          </a:p>
        </p:txBody>
      </p:sp>
      <p:pic>
        <p:nvPicPr>
          <p:cNvPr id="832" name="Google Shape;832;p61"/>
          <p:cNvPicPr preferRelativeResize="0"/>
          <p:nvPr/>
        </p:nvPicPr>
        <p:blipFill rotWithShape="1">
          <a:blip r:embed="rId3">
            <a:alphaModFix/>
          </a:blip>
          <a:srcRect b="28538" l="0" r="57023" t="0"/>
          <a:stretch/>
        </p:blipFill>
        <p:spPr>
          <a:xfrm>
            <a:off x="1763688" y="935437"/>
            <a:ext cx="2644143" cy="2062210"/>
          </a:xfrm>
          <a:prstGeom prst="rect">
            <a:avLst/>
          </a:prstGeom>
          <a:noFill/>
          <a:ln>
            <a:noFill/>
          </a:ln>
        </p:spPr>
      </p:pic>
      <p:pic>
        <p:nvPicPr>
          <p:cNvPr id="833" name="Google Shape;833;p61"/>
          <p:cNvPicPr preferRelativeResize="0"/>
          <p:nvPr/>
        </p:nvPicPr>
        <p:blipFill rotWithShape="1">
          <a:blip r:embed="rId4">
            <a:alphaModFix/>
          </a:blip>
          <a:srcRect b="28538" l="0" r="57023" t="0"/>
          <a:stretch/>
        </p:blipFill>
        <p:spPr>
          <a:xfrm>
            <a:off x="6058240" y="935437"/>
            <a:ext cx="2644143" cy="2062210"/>
          </a:xfrm>
          <a:prstGeom prst="rect">
            <a:avLst/>
          </a:prstGeom>
          <a:noFill/>
          <a:ln>
            <a:noFill/>
          </a:ln>
        </p:spPr>
      </p:pic>
      <p:pic>
        <p:nvPicPr>
          <p:cNvPr id="834" name="Google Shape;834;p61"/>
          <p:cNvPicPr preferRelativeResize="0"/>
          <p:nvPr/>
        </p:nvPicPr>
        <p:blipFill rotWithShape="1">
          <a:blip r:embed="rId5">
            <a:alphaModFix/>
          </a:blip>
          <a:srcRect b="30028" l="0" r="57023" t="0"/>
          <a:stretch/>
        </p:blipFill>
        <p:spPr>
          <a:xfrm>
            <a:off x="2915816" y="3338725"/>
            <a:ext cx="4608512" cy="3519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1115616" y="116632"/>
            <a:ext cx="7499350" cy="72547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ru-RU" sz="3000"/>
              <a:t>Сортировка включениями с убывающим шагом. Метод Шелла</a:t>
            </a:r>
            <a:endParaRPr sz="3000"/>
          </a:p>
        </p:txBody>
      </p:sp>
      <p:sp>
        <p:nvSpPr>
          <p:cNvPr id="131" name="Google Shape;131;p17"/>
          <p:cNvSpPr txBox="1"/>
          <p:nvPr>
            <p:ph idx="1" type="body"/>
          </p:nvPr>
        </p:nvSpPr>
        <p:spPr>
          <a:xfrm>
            <a:off x="971600" y="1000108"/>
            <a:ext cx="8172400" cy="5598384"/>
          </a:xfrm>
          <a:prstGeom prst="rect">
            <a:avLst/>
          </a:prstGeom>
          <a:noFill/>
          <a:ln>
            <a:noFill/>
          </a:ln>
        </p:spPr>
        <p:txBody>
          <a:bodyPr anchorCtr="0" anchor="t" bIns="45700" lIns="91425" spcFirstLastPara="1" rIns="91425" wrap="square" tIns="45700">
            <a:noAutofit/>
          </a:bodyPr>
          <a:lstStyle/>
          <a:p>
            <a:pPr indent="536575" lvl="0" marL="0" rtl="0" algn="just">
              <a:lnSpc>
                <a:spcPct val="90000"/>
              </a:lnSpc>
              <a:spcBef>
                <a:spcPts val="0"/>
              </a:spcBef>
              <a:spcAft>
                <a:spcPts val="0"/>
              </a:spcAft>
              <a:buSzPts val="1920"/>
              <a:buNone/>
            </a:pPr>
            <a:r>
              <a:rPr lang="ru-RU" sz="2400">
                <a:latin typeface="Calibri"/>
                <a:ea typeface="Calibri"/>
                <a:cs typeface="Calibri"/>
                <a:sym typeface="Calibri"/>
              </a:rPr>
              <a:t>Эффективность сортировки Шелла в определённых случаях обеспечивается тем, что элементы «быстрее» встают на свои места (в простых методах сортировки вставками или пузырьком. Каждая перестановка двух элементов уменьшает количество инверсий в списке максимум на 1, при сортировке Шелла же это число может быть больше).</a:t>
            </a:r>
            <a:endParaRPr/>
          </a:p>
          <a:p>
            <a:pPr indent="536575" lvl="0" marL="0" rtl="0" algn="just">
              <a:lnSpc>
                <a:spcPct val="90000"/>
              </a:lnSpc>
              <a:spcBef>
                <a:spcPts val="600"/>
              </a:spcBef>
              <a:spcAft>
                <a:spcPts val="0"/>
              </a:spcAft>
              <a:buSzPts val="1920"/>
              <a:buNone/>
            </a:pPr>
            <a:r>
              <a:rPr lang="ru-RU" sz="2400">
                <a:latin typeface="Calibri"/>
                <a:ea typeface="Calibri"/>
                <a:cs typeface="Calibri"/>
                <a:sym typeface="Calibri"/>
              </a:rPr>
              <a:t>Невзирая на то, что сортировка Шелла во многих случаях медленнее, чем быстрая сортировка, она имеет ряд преимуществ:</a:t>
            </a:r>
            <a:endParaRPr/>
          </a:p>
          <a:p>
            <a:pPr indent="-342900" lvl="0" marL="342900" rtl="0" algn="just">
              <a:lnSpc>
                <a:spcPct val="90000"/>
              </a:lnSpc>
              <a:spcBef>
                <a:spcPts val="600"/>
              </a:spcBef>
              <a:spcAft>
                <a:spcPts val="0"/>
              </a:spcAft>
              <a:buSzPts val="1920"/>
              <a:buChar char="⚫"/>
            </a:pPr>
            <a:r>
              <a:rPr lang="ru-RU" sz="2400">
                <a:latin typeface="Calibri"/>
                <a:ea typeface="Calibri"/>
                <a:cs typeface="Calibri"/>
                <a:sym typeface="Calibri"/>
              </a:rPr>
              <a:t>отсутствие потребности в памяти под стек</a:t>
            </a:r>
            <a:endParaRPr/>
          </a:p>
          <a:p>
            <a:pPr indent="-342900" lvl="0" marL="342900" rtl="0" algn="just">
              <a:lnSpc>
                <a:spcPct val="90000"/>
              </a:lnSpc>
              <a:spcBef>
                <a:spcPts val="600"/>
              </a:spcBef>
              <a:spcAft>
                <a:spcPts val="0"/>
              </a:spcAft>
              <a:buSzPts val="1920"/>
              <a:buChar char="⚫"/>
            </a:pPr>
            <a:r>
              <a:rPr lang="ru-RU" sz="2400">
                <a:latin typeface="Calibri"/>
                <a:ea typeface="Calibri"/>
                <a:cs typeface="Calibri"/>
                <a:sym typeface="Calibri"/>
              </a:rPr>
              <a:t>отсутствие деградации при неудачных наборах данных – в этом случае быстрая сортировка (qsort) легко деградирует до O(n²), что хуже, чем худшее гарантированное время для сортировки Шелла. </a:t>
            </a:r>
            <a:endParaRPr/>
          </a:p>
          <a:p>
            <a:pPr indent="536575" lvl="0" marL="0" rtl="0" algn="just">
              <a:lnSpc>
                <a:spcPct val="90000"/>
              </a:lnSpc>
              <a:spcBef>
                <a:spcPts val="600"/>
              </a:spcBef>
              <a:spcAft>
                <a:spcPts val="0"/>
              </a:spcAft>
              <a:buSzPts val="1920"/>
              <a:buNone/>
            </a:pPr>
            <a:r>
              <a:rPr lang="ru-RU" sz="2400">
                <a:latin typeface="Calibri"/>
                <a:ea typeface="Calibri"/>
                <a:cs typeface="Calibri"/>
                <a:sym typeface="Calibri"/>
              </a:rPr>
              <a:t>Часто оказывается, что сортировка Шелла есть самый лучший способ сортировки до, примерно, 1000 элементов.</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62"/>
          <p:cNvSpPr txBox="1"/>
          <p:nvPr>
            <p:ph type="title"/>
          </p:nvPr>
        </p:nvSpPr>
        <p:spPr>
          <a:xfrm>
            <a:off x="1142976" y="142852"/>
            <a:ext cx="7791474" cy="42862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Сортировка пирамиды</a:t>
            </a:r>
            <a:endParaRPr/>
          </a:p>
        </p:txBody>
      </p:sp>
      <p:sp>
        <p:nvSpPr>
          <p:cNvPr id="840" name="Google Shape;840;p62"/>
          <p:cNvSpPr txBox="1"/>
          <p:nvPr>
            <p:ph idx="1" type="body"/>
          </p:nvPr>
        </p:nvSpPr>
        <p:spPr>
          <a:xfrm>
            <a:off x="1005884" y="980728"/>
            <a:ext cx="7934350" cy="6215082"/>
          </a:xfrm>
          <a:prstGeom prst="rect">
            <a:avLst/>
          </a:prstGeom>
          <a:noFill/>
          <a:ln>
            <a:noFill/>
          </a:ln>
        </p:spPr>
        <p:txBody>
          <a:bodyPr anchorCtr="0" anchor="t" bIns="45700" lIns="91425" spcFirstLastPara="1" rIns="91425" wrap="square" tIns="45700">
            <a:noAutofit/>
          </a:bodyPr>
          <a:lstStyle/>
          <a:p>
            <a:pPr indent="358775" lvl="0" marL="0" rtl="0" algn="just">
              <a:lnSpc>
                <a:spcPct val="90000"/>
              </a:lnSpc>
              <a:spcBef>
                <a:spcPts val="0"/>
              </a:spcBef>
              <a:spcAft>
                <a:spcPts val="0"/>
              </a:spcAft>
              <a:buSzPts val="1600"/>
              <a:buFont typeface="Arial"/>
              <a:buNone/>
            </a:pPr>
            <a:r>
              <a:rPr lang="ru-RU" sz="2000">
                <a:latin typeface="Calibri"/>
                <a:ea typeface="Calibri"/>
                <a:cs typeface="Calibri"/>
                <a:sym typeface="Calibri"/>
              </a:rPr>
              <a:t>На каждом шаге сортировки первый элемент массива, т. е. максимальный элемент пирамиды, переносится в начало готовой последовательности путем обмена с последним элементом пирамиды, занимающим его место. </a:t>
            </a:r>
            <a:endParaRPr sz="2000">
              <a:latin typeface="Calibri"/>
              <a:ea typeface="Calibri"/>
              <a:cs typeface="Calibri"/>
              <a:sym typeface="Calibri"/>
            </a:endParaRPr>
          </a:p>
          <a:p>
            <a:pPr indent="358775" lvl="0" marL="0" rtl="0" algn="just">
              <a:lnSpc>
                <a:spcPct val="90000"/>
              </a:lnSpc>
              <a:spcBef>
                <a:spcPts val="600"/>
              </a:spcBef>
              <a:spcAft>
                <a:spcPts val="0"/>
              </a:spcAft>
              <a:buSzPts val="1600"/>
              <a:buFont typeface="Arial"/>
              <a:buNone/>
            </a:pPr>
            <a:r>
              <a:rPr lang="ru-RU" sz="2000">
                <a:latin typeface="Calibri"/>
                <a:ea typeface="Calibri"/>
                <a:cs typeface="Calibri"/>
                <a:sym typeface="Calibri"/>
              </a:rPr>
              <a:t>Затем остаток входной последовательности вновь перестраивается в пирамиду, обеспечивая корректность следующего шага. </a:t>
            </a:r>
            <a:endParaRPr/>
          </a:p>
          <a:p>
            <a:pPr indent="358775" lvl="0" marL="0" rtl="0" algn="just">
              <a:lnSpc>
                <a:spcPct val="90000"/>
              </a:lnSpc>
              <a:spcBef>
                <a:spcPts val="600"/>
              </a:spcBef>
              <a:spcAft>
                <a:spcPts val="0"/>
              </a:spcAft>
              <a:buSzPts val="1600"/>
              <a:buFont typeface="Arial"/>
              <a:buNone/>
            </a:pPr>
            <a:r>
              <a:rPr lang="ru-RU" sz="2000">
                <a:latin typeface="Calibri"/>
                <a:ea typeface="Calibri"/>
                <a:cs typeface="Calibri"/>
                <a:sym typeface="Calibri"/>
              </a:rPr>
              <a:t>В начале </a:t>
            </a:r>
            <a:r>
              <a:rPr i="1" lang="ru-RU" sz="2000">
                <a:latin typeface="Calibri"/>
                <a:ea typeface="Calibri"/>
                <a:cs typeface="Calibri"/>
                <a:sym typeface="Calibri"/>
              </a:rPr>
              <a:t>i</a:t>
            </a:r>
            <a:r>
              <a:rPr lang="ru-RU" sz="2000">
                <a:latin typeface="Calibri"/>
                <a:ea typeface="Calibri"/>
                <a:cs typeface="Calibri"/>
                <a:sym typeface="Calibri"/>
              </a:rPr>
              <a:t>-го шага элементы </a:t>
            </a:r>
            <a:r>
              <a:rPr i="1" lang="ru-RU" sz="2000">
                <a:latin typeface="Calibri"/>
                <a:ea typeface="Calibri"/>
                <a:cs typeface="Calibri"/>
                <a:sym typeface="Calibri"/>
              </a:rPr>
              <a:t>a</a:t>
            </a:r>
            <a:r>
              <a:rPr baseline="-25000" lang="ru-RU" sz="2000">
                <a:latin typeface="Calibri"/>
                <a:ea typeface="Calibri"/>
                <a:cs typeface="Calibri"/>
                <a:sym typeface="Calibri"/>
              </a:rPr>
              <a:t>1</a:t>
            </a:r>
            <a:r>
              <a:rPr lang="ru-RU" sz="2000">
                <a:latin typeface="Calibri"/>
                <a:ea typeface="Calibri"/>
                <a:cs typeface="Calibri"/>
                <a:sym typeface="Calibri"/>
              </a:rPr>
              <a:t>, .., </a:t>
            </a:r>
            <a:r>
              <a:rPr i="1" lang="ru-RU" sz="2000">
                <a:latin typeface="Calibri"/>
                <a:ea typeface="Calibri"/>
                <a:cs typeface="Calibri"/>
                <a:sym typeface="Calibri"/>
              </a:rPr>
              <a:t>a</a:t>
            </a:r>
            <a:r>
              <a:rPr baseline="-25000" i="1" lang="ru-RU" sz="2000">
                <a:latin typeface="Calibri"/>
                <a:ea typeface="Calibri"/>
                <a:cs typeface="Calibri"/>
                <a:sym typeface="Calibri"/>
              </a:rPr>
              <a:t>i</a:t>
            </a:r>
            <a:r>
              <a:rPr lang="ru-RU" sz="2000">
                <a:latin typeface="Calibri"/>
                <a:ea typeface="Calibri"/>
                <a:cs typeface="Calibri"/>
                <a:sym typeface="Calibri"/>
              </a:rPr>
              <a:t>, по предположению, хранят входную последовательность как пирамиду, а </a:t>
            </a:r>
            <a:r>
              <a:rPr i="1" lang="ru-RU" sz="2000">
                <a:latin typeface="Calibri"/>
                <a:ea typeface="Calibri"/>
                <a:cs typeface="Calibri"/>
                <a:sym typeface="Calibri"/>
              </a:rPr>
              <a:t>a</a:t>
            </a:r>
            <a:r>
              <a:rPr baseline="-25000" i="1" lang="ru-RU" sz="2000">
                <a:latin typeface="Calibri"/>
                <a:ea typeface="Calibri"/>
                <a:cs typeface="Calibri"/>
                <a:sym typeface="Calibri"/>
              </a:rPr>
              <a:t>i</a:t>
            </a:r>
            <a:r>
              <a:rPr baseline="-25000" lang="ru-RU" sz="2000">
                <a:latin typeface="Calibri"/>
                <a:ea typeface="Calibri"/>
                <a:cs typeface="Calibri"/>
                <a:sym typeface="Calibri"/>
              </a:rPr>
              <a:t>+1</a:t>
            </a:r>
            <a:r>
              <a:rPr lang="ru-RU" sz="2000">
                <a:latin typeface="Calibri"/>
                <a:ea typeface="Calibri"/>
                <a:cs typeface="Calibri"/>
                <a:sym typeface="Calibri"/>
              </a:rPr>
              <a:t>, .., </a:t>
            </a:r>
            <a:r>
              <a:rPr i="1" lang="ru-RU" sz="2000">
                <a:latin typeface="Calibri"/>
                <a:ea typeface="Calibri"/>
                <a:cs typeface="Calibri"/>
                <a:sym typeface="Calibri"/>
              </a:rPr>
              <a:t>a</a:t>
            </a:r>
            <a:r>
              <a:rPr baseline="-25000" i="1" lang="ru-RU" sz="2000">
                <a:latin typeface="Calibri"/>
                <a:ea typeface="Calibri"/>
                <a:cs typeface="Calibri"/>
                <a:sym typeface="Calibri"/>
              </a:rPr>
              <a:t>N</a:t>
            </a:r>
            <a:r>
              <a:rPr lang="ru-RU" sz="2000">
                <a:latin typeface="Calibri"/>
                <a:ea typeface="Calibri"/>
                <a:cs typeface="Calibri"/>
                <a:sym typeface="Calibri"/>
              </a:rPr>
              <a:t>  – упорядоченную по возрастанию готовую последовательность (изначально пустую).</a:t>
            </a:r>
            <a:endParaRPr sz="2000">
              <a:latin typeface="Calibri"/>
              <a:ea typeface="Calibri"/>
              <a:cs typeface="Calibri"/>
              <a:sym typeface="Calibri"/>
            </a:endParaRPr>
          </a:p>
          <a:p>
            <a:pPr indent="358775" lvl="0" marL="0" rtl="0" algn="just">
              <a:lnSpc>
                <a:spcPct val="80000"/>
              </a:lnSpc>
              <a:spcBef>
                <a:spcPts val="600"/>
              </a:spcBef>
              <a:spcAft>
                <a:spcPts val="0"/>
              </a:spcAft>
              <a:buSzPts val="1600"/>
              <a:buFont typeface="Arial"/>
              <a:buNone/>
            </a:pPr>
            <a:r>
              <a:rPr lang="ru-RU" sz="2000">
                <a:latin typeface="Calibri"/>
                <a:ea typeface="Calibri"/>
                <a:cs typeface="Calibri"/>
                <a:sym typeface="Calibri"/>
              </a:rPr>
              <a:t>На </a:t>
            </a:r>
            <a:r>
              <a:rPr i="1" lang="ru-RU" sz="2000">
                <a:latin typeface="Calibri"/>
                <a:ea typeface="Calibri"/>
                <a:cs typeface="Calibri"/>
                <a:sym typeface="Calibri"/>
              </a:rPr>
              <a:t>i</a:t>
            </a:r>
            <a:r>
              <a:rPr lang="ru-RU" sz="2000">
                <a:latin typeface="Calibri"/>
                <a:ea typeface="Calibri"/>
                <a:cs typeface="Calibri"/>
                <a:sym typeface="Calibri"/>
              </a:rPr>
              <a:t>-м шаге текущий максимальный элемент пирамиды </a:t>
            </a:r>
            <a:r>
              <a:rPr i="1" lang="ru-RU" sz="2000">
                <a:latin typeface="Calibri"/>
                <a:ea typeface="Calibri"/>
                <a:cs typeface="Calibri"/>
                <a:sym typeface="Calibri"/>
              </a:rPr>
              <a:t>а</a:t>
            </a:r>
            <a:r>
              <a:rPr baseline="-25000" lang="ru-RU" sz="2000">
                <a:latin typeface="Calibri"/>
                <a:ea typeface="Calibri"/>
                <a:cs typeface="Calibri"/>
                <a:sym typeface="Calibri"/>
              </a:rPr>
              <a:t>1</a:t>
            </a:r>
            <a:r>
              <a:rPr lang="ru-RU" sz="2000">
                <a:latin typeface="Calibri"/>
                <a:ea typeface="Calibri"/>
                <a:cs typeface="Calibri"/>
                <a:sym typeface="Calibri"/>
              </a:rPr>
              <a:t> обменивается  с </a:t>
            </a:r>
            <a:r>
              <a:rPr i="1" lang="ru-RU" sz="2000">
                <a:latin typeface="Calibri"/>
                <a:ea typeface="Calibri"/>
                <a:cs typeface="Calibri"/>
                <a:sym typeface="Calibri"/>
              </a:rPr>
              <a:t>а</a:t>
            </a:r>
            <a:r>
              <a:rPr baseline="-25000" i="1" lang="ru-RU" sz="2000">
                <a:latin typeface="Calibri"/>
                <a:ea typeface="Calibri"/>
                <a:cs typeface="Calibri"/>
                <a:sym typeface="Calibri"/>
              </a:rPr>
              <a:t>i</a:t>
            </a:r>
            <a:r>
              <a:rPr i="1" lang="ru-RU" sz="2000">
                <a:latin typeface="Calibri"/>
                <a:ea typeface="Calibri"/>
                <a:cs typeface="Calibri"/>
                <a:sym typeface="Calibri"/>
              </a:rPr>
              <a:t>, </a:t>
            </a:r>
            <a:r>
              <a:rPr lang="ru-RU" sz="2000">
                <a:latin typeface="Calibri"/>
                <a:ea typeface="Calibri"/>
                <a:cs typeface="Calibri"/>
                <a:sym typeface="Calibri"/>
              </a:rPr>
              <a:t>становясь началом новой готовой последовательности, где он будет новым минимальным элементом.  Входная последовательность (пирамида) при этом претерпевает два изменения:</a:t>
            </a:r>
            <a:endParaRPr/>
          </a:p>
          <a:p>
            <a:pPr indent="358775" lvl="0" marL="0" rtl="0" algn="just">
              <a:lnSpc>
                <a:spcPct val="80000"/>
              </a:lnSpc>
              <a:spcBef>
                <a:spcPts val="600"/>
              </a:spcBef>
              <a:spcAft>
                <a:spcPts val="0"/>
              </a:spcAft>
              <a:buSzPts val="1600"/>
              <a:buFont typeface="Arial"/>
              <a:buNone/>
            </a:pPr>
            <a:r>
              <a:rPr lang="ru-RU" sz="2000">
                <a:latin typeface="Calibri"/>
                <a:ea typeface="Calibri"/>
                <a:cs typeface="Calibri"/>
                <a:sym typeface="Calibri"/>
              </a:rPr>
              <a:t>— она теряет последний элемент, что не нарушает условий пирамиды ни в одном узле;</a:t>
            </a:r>
            <a:endParaRPr/>
          </a:p>
          <a:p>
            <a:pPr indent="358775" lvl="0" marL="0" rtl="0" algn="just">
              <a:lnSpc>
                <a:spcPct val="80000"/>
              </a:lnSpc>
              <a:spcBef>
                <a:spcPts val="600"/>
              </a:spcBef>
              <a:spcAft>
                <a:spcPts val="0"/>
              </a:spcAft>
              <a:buSzPts val="1600"/>
              <a:buFont typeface="Arial"/>
              <a:buNone/>
            </a:pPr>
            <a:r>
              <a:rPr lang="ru-RU" sz="2000">
                <a:latin typeface="Calibri"/>
                <a:ea typeface="Calibri"/>
                <a:cs typeface="Calibri"/>
                <a:sym typeface="Calibri"/>
              </a:rPr>
              <a:t>— ее первый элемент становится произвольным, что может нарушать условие пирамиды только в первом узле.</a:t>
            </a:r>
            <a:endParaRPr/>
          </a:p>
          <a:p>
            <a:pPr indent="358775" lvl="0" marL="0" rtl="0" algn="just">
              <a:spcBef>
                <a:spcPts val="600"/>
              </a:spcBef>
              <a:spcAft>
                <a:spcPts val="0"/>
              </a:spcAft>
              <a:buSzPts val="1600"/>
              <a:buNone/>
            </a:pPr>
            <a:r>
              <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63"/>
          <p:cNvSpPr txBox="1"/>
          <p:nvPr>
            <p:ph type="title"/>
          </p:nvPr>
        </p:nvSpPr>
        <p:spPr>
          <a:xfrm>
            <a:off x="1435100" y="274638"/>
            <a:ext cx="7499350" cy="43971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sz="3200"/>
              <a:t>Сортировка, продолжение</a:t>
            </a:r>
            <a:endParaRPr/>
          </a:p>
        </p:txBody>
      </p:sp>
      <p:sp>
        <p:nvSpPr>
          <p:cNvPr id="846" name="Google Shape;846;p63"/>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1600"/>
              <a:buFont typeface="Arial"/>
              <a:buNone/>
            </a:pPr>
            <a:r>
              <a:rPr lang="ru-RU" sz="2000">
                <a:latin typeface="Calibri"/>
                <a:ea typeface="Calibri"/>
                <a:cs typeface="Calibri"/>
                <a:sym typeface="Calibri"/>
              </a:rPr>
              <a:t>Таким образом, для новой входной последовательности </a:t>
            </a:r>
            <a:endParaRPr sz="2000">
              <a:latin typeface="Calibri"/>
              <a:ea typeface="Calibri"/>
              <a:cs typeface="Calibri"/>
              <a:sym typeface="Calibri"/>
            </a:endParaRPr>
          </a:p>
          <a:p>
            <a:pPr indent="-282575" lvl="0" marL="365125" rtl="0" algn="l">
              <a:spcBef>
                <a:spcPts val="600"/>
              </a:spcBef>
              <a:spcAft>
                <a:spcPts val="0"/>
              </a:spcAft>
              <a:buSzPts val="1600"/>
              <a:buFont typeface="Arial"/>
              <a:buNone/>
            </a:pPr>
            <a:r>
              <a:rPr i="1" lang="ru-RU" sz="2000">
                <a:latin typeface="Calibri"/>
                <a:ea typeface="Calibri"/>
                <a:cs typeface="Calibri"/>
                <a:sym typeface="Calibri"/>
              </a:rPr>
              <a:t>			a</a:t>
            </a:r>
            <a:r>
              <a:rPr baseline="-25000" lang="ru-RU" sz="2000">
                <a:latin typeface="Calibri"/>
                <a:ea typeface="Calibri"/>
                <a:cs typeface="Calibri"/>
                <a:sym typeface="Calibri"/>
              </a:rPr>
              <a:t>1</a:t>
            </a:r>
            <a:r>
              <a:rPr lang="ru-RU" sz="2000">
                <a:latin typeface="Calibri"/>
                <a:ea typeface="Calibri"/>
                <a:cs typeface="Calibri"/>
                <a:sym typeface="Calibri"/>
              </a:rPr>
              <a:t>, ..., </a:t>
            </a:r>
            <a:r>
              <a:rPr i="1" lang="ru-RU" sz="2000">
                <a:latin typeface="Calibri"/>
                <a:ea typeface="Calibri"/>
                <a:cs typeface="Calibri"/>
                <a:sym typeface="Calibri"/>
              </a:rPr>
              <a:t>a</a:t>
            </a:r>
            <a:r>
              <a:rPr baseline="-25000" i="1" lang="ru-RU" sz="2000">
                <a:latin typeface="Calibri"/>
                <a:ea typeface="Calibri"/>
                <a:cs typeface="Calibri"/>
                <a:sym typeface="Calibri"/>
              </a:rPr>
              <a:t>i</a:t>
            </a:r>
            <a:r>
              <a:rPr baseline="-25000" lang="ru-RU" sz="2000">
                <a:latin typeface="Calibri"/>
                <a:ea typeface="Calibri"/>
                <a:cs typeface="Calibri"/>
                <a:sym typeface="Calibri"/>
              </a:rPr>
              <a:t>-1</a:t>
            </a:r>
            <a:r>
              <a:rPr lang="ru-RU" sz="2000">
                <a:latin typeface="Calibri"/>
                <a:ea typeface="Calibri"/>
                <a:cs typeface="Calibri"/>
                <a:sym typeface="Calibri"/>
              </a:rPr>
              <a:t> </a:t>
            </a:r>
            <a:endParaRPr sz="2000">
              <a:latin typeface="Calibri"/>
              <a:ea typeface="Calibri"/>
              <a:cs typeface="Calibri"/>
              <a:sym typeface="Calibri"/>
            </a:endParaRPr>
          </a:p>
          <a:p>
            <a:pPr indent="-282575" lvl="0" marL="365125" rtl="0" algn="l">
              <a:spcBef>
                <a:spcPts val="600"/>
              </a:spcBef>
              <a:spcAft>
                <a:spcPts val="0"/>
              </a:spcAft>
              <a:buSzPts val="1600"/>
              <a:buFont typeface="Arial"/>
              <a:buNone/>
            </a:pPr>
            <a:r>
              <a:rPr lang="ru-RU" sz="2000">
                <a:latin typeface="Calibri"/>
                <a:ea typeface="Calibri"/>
                <a:cs typeface="Calibri"/>
                <a:sym typeface="Calibri"/>
              </a:rPr>
              <a:t>условия пирамиды выполнены для всех элементов, кроме первого. </a:t>
            </a:r>
            <a:endParaRPr sz="2000">
              <a:latin typeface="Calibri"/>
              <a:ea typeface="Calibri"/>
              <a:cs typeface="Calibri"/>
              <a:sym typeface="Calibri"/>
            </a:endParaRPr>
          </a:p>
          <a:p>
            <a:pPr indent="-282575" lvl="0" marL="365125" rtl="0" algn="l">
              <a:spcBef>
                <a:spcPts val="600"/>
              </a:spcBef>
              <a:spcAft>
                <a:spcPts val="0"/>
              </a:spcAft>
              <a:buSzPts val="1600"/>
              <a:buFont typeface="Arial"/>
              <a:buNone/>
            </a:pPr>
            <a:r>
              <a:t/>
            </a:r>
            <a:endParaRPr sz="2000">
              <a:latin typeface="Calibri"/>
              <a:ea typeface="Calibri"/>
              <a:cs typeface="Calibri"/>
              <a:sym typeface="Calibri"/>
            </a:endParaRPr>
          </a:p>
          <a:p>
            <a:pPr indent="-282575" lvl="0" marL="365125" rtl="0" algn="l">
              <a:spcBef>
                <a:spcPts val="600"/>
              </a:spcBef>
              <a:spcAft>
                <a:spcPts val="0"/>
              </a:spcAft>
              <a:buSzPts val="1600"/>
              <a:buFont typeface="Arial"/>
              <a:buNone/>
            </a:pPr>
            <a:r>
              <a:rPr lang="ru-RU" sz="2000">
                <a:latin typeface="Calibri"/>
                <a:ea typeface="Calibri"/>
                <a:cs typeface="Calibri"/>
                <a:sym typeface="Calibri"/>
              </a:rPr>
              <a:t>Применение процедуры просеивания к </a:t>
            </a:r>
            <a:r>
              <a:rPr i="1" lang="ru-RU" sz="2000">
                <a:latin typeface="Calibri"/>
                <a:ea typeface="Calibri"/>
                <a:cs typeface="Calibri"/>
                <a:sym typeface="Calibri"/>
              </a:rPr>
              <a:t>a</a:t>
            </a:r>
            <a:r>
              <a:rPr baseline="-25000" lang="ru-RU" sz="2000">
                <a:latin typeface="Calibri"/>
                <a:ea typeface="Calibri"/>
                <a:cs typeface="Calibri"/>
                <a:sym typeface="Calibri"/>
              </a:rPr>
              <a:t>1</a:t>
            </a:r>
            <a:r>
              <a:rPr i="1" lang="ru-RU" sz="2000">
                <a:latin typeface="Calibri"/>
                <a:ea typeface="Calibri"/>
                <a:cs typeface="Calibri"/>
                <a:sym typeface="Calibri"/>
              </a:rPr>
              <a:t> </a:t>
            </a:r>
            <a:r>
              <a:rPr lang="ru-RU" sz="2000">
                <a:latin typeface="Calibri"/>
                <a:ea typeface="Calibri"/>
                <a:cs typeface="Calibri"/>
                <a:sym typeface="Calibri"/>
              </a:rPr>
              <a:t>восстанавливает полную пирамиду в </a:t>
            </a:r>
            <a:r>
              <a:rPr i="1" lang="ru-RU" sz="2000">
                <a:latin typeface="Calibri"/>
                <a:ea typeface="Calibri"/>
                <a:cs typeface="Calibri"/>
                <a:sym typeface="Calibri"/>
              </a:rPr>
              <a:t>a</a:t>
            </a:r>
            <a:r>
              <a:rPr baseline="-25000" lang="ru-RU" sz="2000">
                <a:latin typeface="Calibri"/>
                <a:ea typeface="Calibri"/>
                <a:cs typeface="Calibri"/>
                <a:sym typeface="Calibri"/>
              </a:rPr>
              <a:t>1</a:t>
            </a:r>
            <a:r>
              <a:rPr lang="ru-RU" sz="2000">
                <a:latin typeface="Calibri"/>
                <a:ea typeface="Calibri"/>
                <a:cs typeface="Calibri"/>
                <a:sym typeface="Calibri"/>
              </a:rPr>
              <a:t>, ..., </a:t>
            </a:r>
            <a:r>
              <a:rPr i="1" lang="ru-RU" sz="2000">
                <a:latin typeface="Calibri"/>
                <a:ea typeface="Calibri"/>
                <a:cs typeface="Calibri"/>
                <a:sym typeface="Calibri"/>
              </a:rPr>
              <a:t>a</a:t>
            </a:r>
            <a:r>
              <a:rPr baseline="-25000" i="1" lang="ru-RU" sz="2000">
                <a:latin typeface="Calibri"/>
                <a:ea typeface="Calibri"/>
                <a:cs typeface="Calibri"/>
                <a:sym typeface="Calibri"/>
              </a:rPr>
              <a:t>i</a:t>
            </a:r>
            <a:r>
              <a:rPr baseline="-25000" lang="ru-RU" sz="2000">
                <a:latin typeface="Calibri"/>
                <a:ea typeface="Calibri"/>
                <a:cs typeface="Calibri"/>
                <a:sym typeface="Calibri"/>
              </a:rPr>
              <a:t>-1</a:t>
            </a:r>
            <a:r>
              <a:rPr lang="ru-RU" sz="2000">
                <a:latin typeface="Calibri"/>
                <a:ea typeface="Calibri"/>
                <a:cs typeface="Calibri"/>
                <a:sym typeface="Calibri"/>
              </a:rPr>
              <a:t>, что обеспечивает условия осуществимости следующего шага.</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64"/>
          <p:cNvSpPr txBox="1"/>
          <p:nvPr>
            <p:ph type="title"/>
          </p:nvPr>
        </p:nvSpPr>
        <p:spPr>
          <a:xfrm>
            <a:off x="1043608" y="114079"/>
            <a:ext cx="7902726" cy="43971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sz="2200"/>
              <a:t>Сортировка, формирование первичного дерева (просеивание)</a:t>
            </a:r>
            <a:endParaRPr sz="2200"/>
          </a:p>
        </p:txBody>
      </p:sp>
      <p:pic>
        <p:nvPicPr>
          <p:cNvPr id="853" name="Google Shape;853;p64"/>
          <p:cNvPicPr preferRelativeResize="0"/>
          <p:nvPr/>
        </p:nvPicPr>
        <p:blipFill rotWithShape="1">
          <a:blip r:embed="rId3">
            <a:alphaModFix/>
          </a:blip>
          <a:srcRect b="27542" l="0" r="39467" t="0"/>
          <a:stretch/>
        </p:blipFill>
        <p:spPr>
          <a:xfrm>
            <a:off x="1835698" y="836712"/>
            <a:ext cx="3172075" cy="1780911"/>
          </a:xfrm>
          <a:prstGeom prst="rect">
            <a:avLst/>
          </a:prstGeom>
          <a:noFill/>
          <a:ln>
            <a:noFill/>
          </a:ln>
        </p:spPr>
      </p:pic>
      <p:pic>
        <p:nvPicPr>
          <p:cNvPr id="854" name="Google Shape;854;p64"/>
          <p:cNvPicPr preferRelativeResize="0"/>
          <p:nvPr/>
        </p:nvPicPr>
        <p:blipFill rotWithShape="1">
          <a:blip r:embed="rId4">
            <a:alphaModFix/>
          </a:blip>
          <a:srcRect b="27542" l="0" r="39467" t="0"/>
          <a:stretch/>
        </p:blipFill>
        <p:spPr>
          <a:xfrm>
            <a:off x="1835697" y="2826541"/>
            <a:ext cx="3172075" cy="1780911"/>
          </a:xfrm>
          <a:prstGeom prst="rect">
            <a:avLst/>
          </a:prstGeom>
          <a:noFill/>
          <a:ln>
            <a:noFill/>
          </a:ln>
        </p:spPr>
      </p:pic>
      <p:pic>
        <p:nvPicPr>
          <p:cNvPr id="855" name="Google Shape;855;p64"/>
          <p:cNvPicPr preferRelativeResize="0"/>
          <p:nvPr/>
        </p:nvPicPr>
        <p:blipFill rotWithShape="1">
          <a:blip r:embed="rId5">
            <a:alphaModFix/>
          </a:blip>
          <a:srcRect b="27636" l="0" r="39467" t="0"/>
          <a:stretch/>
        </p:blipFill>
        <p:spPr>
          <a:xfrm>
            <a:off x="1835696" y="4826073"/>
            <a:ext cx="3172075" cy="1778615"/>
          </a:xfrm>
          <a:prstGeom prst="rect">
            <a:avLst/>
          </a:prstGeom>
          <a:noFill/>
          <a:ln>
            <a:noFill/>
          </a:ln>
        </p:spPr>
      </p:pic>
      <p:pic>
        <p:nvPicPr>
          <p:cNvPr id="856" name="Google Shape;856;p64"/>
          <p:cNvPicPr preferRelativeResize="0"/>
          <p:nvPr/>
        </p:nvPicPr>
        <p:blipFill rotWithShape="1">
          <a:blip r:embed="rId6">
            <a:alphaModFix/>
          </a:blip>
          <a:srcRect b="27636" l="0" r="39467" t="0"/>
          <a:stretch/>
        </p:blipFill>
        <p:spPr>
          <a:xfrm>
            <a:off x="5722264" y="848974"/>
            <a:ext cx="3172075" cy="1778615"/>
          </a:xfrm>
          <a:prstGeom prst="rect">
            <a:avLst/>
          </a:prstGeom>
          <a:noFill/>
          <a:ln>
            <a:noFill/>
          </a:ln>
        </p:spPr>
      </p:pic>
      <p:pic>
        <p:nvPicPr>
          <p:cNvPr id="857" name="Google Shape;857;p64"/>
          <p:cNvPicPr preferRelativeResize="0"/>
          <p:nvPr/>
        </p:nvPicPr>
        <p:blipFill rotWithShape="1">
          <a:blip r:embed="rId7">
            <a:alphaModFix/>
          </a:blip>
          <a:srcRect b="27636" l="0" r="39467" t="0"/>
          <a:stretch/>
        </p:blipFill>
        <p:spPr>
          <a:xfrm>
            <a:off x="5728795" y="2846209"/>
            <a:ext cx="3172075" cy="1778615"/>
          </a:xfrm>
          <a:prstGeom prst="rect">
            <a:avLst/>
          </a:prstGeom>
          <a:noFill/>
          <a:ln>
            <a:noFill/>
          </a:ln>
        </p:spPr>
      </p:pic>
      <p:pic>
        <p:nvPicPr>
          <p:cNvPr id="858" name="Google Shape;858;p64"/>
          <p:cNvPicPr preferRelativeResize="0"/>
          <p:nvPr/>
        </p:nvPicPr>
        <p:blipFill rotWithShape="1">
          <a:blip r:embed="rId8">
            <a:alphaModFix/>
          </a:blip>
          <a:srcRect b="30038" l="0" r="40637" t="0"/>
          <a:stretch/>
        </p:blipFill>
        <p:spPr>
          <a:xfrm>
            <a:off x="5728796" y="4981242"/>
            <a:ext cx="3217538" cy="1778615"/>
          </a:xfrm>
          <a:prstGeom prst="rect">
            <a:avLst/>
          </a:prstGeom>
          <a:noFill/>
          <a:ln>
            <a:noFill/>
          </a:ln>
        </p:spPr>
      </p:pic>
      <p:sp>
        <p:nvSpPr>
          <p:cNvPr id="859" name="Google Shape;859;p64"/>
          <p:cNvSpPr txBox="1"/>
          <p:nvPr/>
        </p:nvSpPr>
        <p:spPr>
          <a:xfrm>
            <a:off x="1187624" y="1556792"/>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1)</a:t>
            </a:r>
            <a:endParaRPr/>
          </a:p>
        </p:txBody>
      </p:sp>
      <p:sp>
        <p:nvSpPr>
          <p:cNvPr id="860" name="Google Shape;860;p64"/>
          <p:cNvSpPr txBox="1"/>
          <p:nvPr/>
        </p:nvSpPr>
        <p:spPr>
          <a:xfrm>
            <a:off x="1223158" y="3933056"/>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2)</a:t>
            </a:r>
            <a:endParaRPr/>
          </a:p>
        </p:txBody>
      </p:sp>
      <p:sp>
        <p:nvSpPr>
          <p:cNvPr id="861" name="Google Shape;861;p64"/>
          <p:cNvSpPr txBox="1"/>
          <p:nvPr/>
        </p:nvSpPr>
        <p:spPr>
          <a:xfrm>
            <a:off x="1232002" y="5701272"/>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3)</a:t>
            </a:r>
            <a:endParaRPr/>
          </a:p>
        </p:txBody>
      </p:sp>
      <p:sp>
        <p:nvSpPr>
          <p:cNvPr id="862" name="Google Shape;862;p64"/>
          <p:cNvSpPr txBox="1"/>
          <p:nvPr/>
        </p:nvSpPr>
        <p:spPr>
          <a:xfrm>
            <a:off x="5170062" y="1569004"/>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4)</a:t>
            </a:r>
            <a:endParaRPr/>
          </a:p>
        </p:txBody>
      </p:sp>
      <p:sp>
        <p:nvSpPr>
          <p:cNvPr id="863" name="Google Shape;863;p64"/>
          <p:cNvSpPr txBox="1"/>
          <p:nvPr/>
        </p:nvSpPr>
        <p:spPr>
          <a:xfrm>
            <a:off x="5255333" y="3933056"/>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5)</a:t>
            </a:r>
            <a:endParaRPr/>
          </a:p>
        </p:txBody>
      </p:sp>
      <p:sp>
        <p:nvSpPr>
          <p:cNvPr id="864" name="Google Shape;864;p64"/>
          <p:cNvSpPr txBox="1"/>
          <p:nvPr/>
        </p:nvSpPr>
        <p:spPr>
          <a:xfrm>
            <a:off x="5224739" y="5701272"/>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6)</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65"/>
          <p:cNvSpPr txBox="1"/>
          <p:nvPr/>
        </p:nvSpPr>
        <p:spPr>
          <a:xfrm>
            <a:off x="1187624" y="1556792"/>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7)</a:t>
            </a:r>
            <a:endParaRPr/>
          </a:p>
        </p:txBody>
      </p:sp>
      <p:sp>
        <p:nvSpPr>
          <p:cNvPr id="871" name="Google Shape;871;p65"/>
          <p:cNvSpPr txBox="1"/>
          <p:nvPr/>
        </p:nvSpPr>
        <p:spPr>
          <a:xfrm>
            <a:off x="1223158" y="3933056"/>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8)</a:t>
            </a:r>
            <a:endParaRPr/>
          </a:p>
        </p:txBody>
      </p:sp>
      <p:sp>
        <p:nvSpPr>
          <p:cNvPr id="872" name="Google Shape;872;p65"/>
          <p:cNvSpPr txBox="1"/>
          <p:nvPr/>
        </p:nvSpPr>
        <p:spPr>
          <a:xfrm>
            <a:off x="1232002" y="5701272"/>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9)</a:t>
            </a:r>
            <a:endParaRPr/>
          </a:p>
        </p:txBody>
      </p:sp>
      <p:sp>
        <p:nvSpPr>
          <p:cNvPr id="873" name="Google Shape;873;p65"/>
          <p:cNvSpPr txBox="1"/>
          <p:nvPr/>
        </p:nvSpPr>
        <p:spPr>
          <a:xfrm>
            <a:off x="5170062" y="1569004"/>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10)</a:t>
            </a:r>
            <a:endParaRPr/>
          </a:p>
        </p:txBody>
      </p:sp>
      <p:sp>
        <p:nvSpPr>
          <p:cNvPr id="874" name="Google Shape;874;p65"/>
          <p:cNvSpPr txBox="1"/>
          <p:nvPr/>
        </p:nvSpPr>
        <p:spPr>
          <a:xfrm>
            <a:off x="5255333" y="3933056"/>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11)</a:t>
            </a:r>
            <a:endParaRPr/>
          </a:p>
        </p:txBody>
      </p:sp>
      <p:sp>
        <p:nvSpPr>
          <p:cNvPr id="875" name="Google Shape;875;p65"/>
          <p:cNvSpPr txBox="1"/>
          <p:nvPr/>
        </p:nvSpPr>
        <p:spPr>
          <a:xfrm>
            <a:off x="5224739" y="5701272"/>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12)</a:t>
            </a:r>
            <a:endParaRPr/>
          </a:p>
        </p:txBody>
      </p:sp>
      <p:grpSp>
        <p:nvGrpSpPr>
          <p:cNvPr id="876" name="Google Shape;876;p65"/>
          <p:cNvGrpSpPr/>
          <p:nvPr/>
        </p:nvGrpSpPr>
        <p:grpSpPr>
          <a:xfrm>
            <a:off x="1550485" y="749323"/>
            <a:ext cx="3381555" cy="6064770"/>
            <a:chOff x="1550485" y="818174"/>
            <a:chExt cx="3675302" cy="6591601"/>
          </a:xfrm>
        </p:grpSpPr>
        <p:pic>
          <p:nvPicPr>
            <p:cNvPr id="877" name="Google Shape;877;p65"/>
            <p:cNvPicPr preferRelativeResize="0"/>
            <p:nvPr/>
          </p:nvPicPr>
          <p:blipFill rotWithShape="1">
            <a:blip r:embed="rId3">
              <a:alphaModFix/>
            </a:blip>
            <a:srcRect b="30038" l="0" r="40279" t="0"/>
            <a:stretch/>
          </p:blipFill>
          <p:spPr>
            <a:xfrm>
              <a:off x="1550486" y="818174"/>
              <a:ext cx="3674253" cy="2018921"/>
            </a:xfrm>
            <a:prstGeom prst="rect">
              <a:avLst/>
            </a:prstGeom>
            <a:noFill/>
            <a:ln>
              <a:noFill/>
            </a:ln>
          </p:spPr>
        </p:pic>
        <p:pic>
          <p:nvPicPr>
            <p:cNvPr id="878" name="Google Shape;878;p65"/>
            <p:cNvPicPr preferRelativeResize="0"/>
            <p:nvPr/>
          </p:nvPicPr>
          <p:blipFill rotWithShape="1">
            <a:blip r:embed="rId4">
              <a:alphaModFix/>
            </a:blip>
            <a:srcRect b="29488" l="0" r="40279" t="0"/>
            <a:stretch/>
          </p:blipFill>
          <p:spPr>
            <a:xfrm>
              <a:off x="1551534" y="3082245"/>
              <a:ext cx="3674253" cy="2034763"/>
            </a:xfrm>
            <a:prstGeom prst="rect">
              <a:avLst/>
            </a:prstGeom>
            <a:noFill/>
            <a:ln>
              <a:noFill/>
            </a:ln>
          </p:spPr>
        </p:pic>
        <p:pic>
          <p:nvPicPr>
            <p:cNvPr id="879" name="Google Shape;879;p65"/>
            <p:cNvPicPr preferRelativeResize="0"/>
            <p:nvPr/>
          </p:nvPicPr>
          <p:blipFill rotWithShape="1">
            <a:blip r:embed="rId5">
              <a:alphaModFix/>
            </a:blip>
            <a:srcRect b="29488" l="0" r="40279" t="0"/>
            <a:stretch/>
          </p:blipFill>
          <p:spPr>
            <a:xfrm>
              <a:off x="1550485" y="5375012"/>
              <a:ext cx="3674253" cy="2034763"/>
            </a:xfrm>
            <a:prstGeom prst="rect">
              <a:avLst/>
            </a:prstGeom>
            <a:noFill/>
            <a:ln>
              <a:noFill/>
            </a:ln>
          </p:spPr>
        </p:pic>
      </p:grpSp>
      <p:grpSp>
        <p:nvGrpSpPr>
          <p:cNvPr id="880" name="Google Shape;880;p65"/>
          <p:cNvGrpSpPr/>
          <p:nvPr/>
        </p:nvGrpSpPr>
        <p:grpSpPr>
          <a:xfrm>
            <a:off x="5674118" y="749323"/>
            <a:ext cx="3469882" cy="4019827"/>
            <a:chOff x="5746383" y="749323"/>
            <a:chExt cx="3741207" cy="4334154"/>
          </a:xfrm>
        </p:grpSpPr>
        <p:pic>
          <p:nvPicPr>
            <p:cNvPr id="881" name="Google Shape;881;p65"/>
            <p:cNvPicPr preferRelativeResize="0"/>
            <p:nvPr/>
          </p:nvPicPr>
          <p:blipFill rotWithShape="1">
            <a:blip r:embed="rId6">
              <a:alphaModFix/>
            </a:blip>
            <a:srcRect b="28946" l="0" r="39390" t="0"/>
            <a:stretch/>
          </p:blipFill>
          <p:spPr>
            <a:xfrm>
              <a:off x="5758660" y="749323"/>
              <a:ext cx="3728930" cy="2050402"/>
            </a:xfrm>
            <a:prstGeom prst="rect">
              <a:avLst/>
            </a:prstGeom>
            <a:noFill/>
            <a:ln>
              <a:noFill/>
            </a:ln>
          </p:spPr>
        </p:pic>
        <p:pic>
          <p:nvPicPr>
            <p:cNvPr id="882" name="Google Shape;882;p65"/>
            <p:cNvPicPr preferRelativeResize="0"/>
            <p:nvPr/>
          </p:nvPicPr>
          <p:blipFill rotWithShape="1">
            <a:blip r:embed="rId7">
              <a:alphaModFix/>
            </a:blip>
            <a:srcRect b="28946" l="0" r="40279" t="0"/>
            <a:stretch/>
          </p:blipFill>
          <p:spPr>
            <a:xfrm>
              <a:off x="5746383" y="3033075"/>
              <a:ext cx="3674253" cy="2050402"/>
            </a:xfrm>
            <a:prstGeom prst="rect">
              <a:avLst/>
            </a:prstGeom>
            <a:noFill/>
            <a:ln>
              <a:noFill/>
            </a:ln>
          </p:spPr>
        </p:pic>
      </p:grpSp>
      <p:sp>
        <p:nvSpPr>
          <p:cNvPr id="883" name="Google Shape;883;p65"/>
          <p:cNvSpPr txBox="1"/>
          <p:nvPr/>
        </p:nvSpPr>
        <p:spPr>
          <a:xfrm>
            <a:off x="1043608" y="114079"/>
            <a:ext cx="8100392" cy="43971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ru-RU" sz="2200">
                <a:solidFill>
                  <a:srgbClr val="572314"/>
                </a:solidFill>
                <a:latin typeface="Gill Sans"/>
                <a:ea typeface="Gill Sans"/>
                <a:cs typeface="Gill Sans"/>
                <a:sym typeface="Gill Sans"/>
              </a:rPr>
              <a:t>Сортировка, формирование первичного дерева (просеивание)</a:t>
            </a:r>
            <a:endParaRPr sz="2200">
              <a:solidFill>
                <a:srgbClr val="572314"/>
              </a:solidFill>
              <a:latin typeface="Gill Sans"/>
              <a:ea typeface="Gill Sans"/>
              <a:cs typeface="Gill Sans"/>
              <a:sym typeface="Gill Sans"/>
            </a:endParaRPr>
          </a:p>
        </p:txBody>
      </p:sp>
      <p:pic>
        <p:nvPicPr>
          <p:cNvPr id="884" name="Google Shape;884;p65"/>
          <p:cNvPicPr preferRelativeResize="0"/>
          <p:nvPr/>
        </p:nvPicPr>
        <p:blipFill rotWithShape="1">
          <a:blip r:embed="rId8">
            <a:alphaModFix/>
          </a:blip>
          <a:srcRect b="28946" l="0" r="40279" t="0"/>
          <a:stretch/>
        </p:blipFill>
        <p:spPr>
          <a:xfrm>
            <a:off x="5674118" y="5123401"/>
            <a:ext cx="3074346" cy="17156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66"/>
          <p:cNvSpPr txBox="1"/>
          <p:nvPr/>
        </p:nvSpPr>
        <p:spPr>
          <a:xfrm>
            <a:off x="1115616" y="1556792"/>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13)</a:t>
            </a:r>
            <a:endParaRPr/>
          </a:p>
        </p:txBody>
      </p:sp>
      <p:sp>
        <p:nvSpPr>
          <p:cNvPr id="891" name="Google Shape;891;p66"/>
          <p:cNvSpPr txBox="1"/>
          <p:nvPr/>
        </p:nvSpPr>
        <p:spPr>
          <a:xfrm>
            <a:off x="1151150" y="3933056"/>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14)</a:t>
            </a:r>
            <a:endParaRPr/>
          </a:p>
        </p:txBody>
      </p:sp>
      <p:sp>
        <p:nvSpPr>
          <p:cNvPr id="892" name="Google Shape;892;p66"/>
          <p:cNvSpPr txBox="1"/>
          <p:nvPr/>
        </p:nvSpPr>
        <p:spPr>
          <a:xfrm>
            <a:off x="1159994" y="5701272"/>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15)</a:t>
            </a:r>
            <a:endParaRPr/>
          </a:p>
        </p:txBody>
      </p:sp>
      <p:sp>
        <p:nvSpPr>
          <p:cNvPr id="893" name="Google Shape;893;p66"/>
          <p:cNvSpPr txBox="1"/>
          <p:nvPr/>
        </p:nvSpPr>
        <p:spPr>
          <a:xfrm>
            <a:off x="5170062" y="1569004"/>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16)</a:t>
            </a:r>
            <a:endParaRPr/>
          </a:p>
        </p:txBody>
      </p:sp>
      <p:sp>
        <p:nvSpPr>
          <p:cNvPr id="894" name="Google Shape;894;p66"/>
          <p:cNvSpPr txBox="1"/>
          <p:nvPr/>
        </p:nvSpPr>
        <p:spPr>
          <a:xfrm>
            <a:off x="5255333" y="3933056"/>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17)</a:t>
            </a:r>
            <a:endParaRPr/>
          </a:p>
        </p:txBody>
      </p:sp>
      <p:sp>
        <p:nvSpPr>
          <p:cNvPr id="895" name="Google Shape;895;p66"/>
          <p:cNvSpPr txBox="1"/>
          <p:nvPr/>
        </p:nvSpPr>
        <p:spPr>
          <a:xfrm>
            <a:off x="5224739" y="5701272"/>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18)</a:t>
            </a:r>
            <a:endParaRPr/>
          </a:p>
        </p:txBody>
      </p:sp>
      <p:sp>
        <p:nvSpPr>
          <p:cNvPr id="896" name="Google Shape;896;p66"/>
          <p:cNvSpPr txBox="1"/>
          <p:nvPr/>
        </p:nvSpPr>
        <p:spPr>
          <a:xfrm>
            <a:off x="1043608" y="114079"/>
            <a:ext cx="8100392" cy="43971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ru-RU" sz="2200">
                <a:solidFill>
                  <a:srgbClr val="572314"/>
                </a:solidFill>
                <a:latin typeface="Gill Sans"/>
                <a:ea typeface="Gill Sans"/>
                <a:cs typeface="Gill Sans"/>
                <a:sym typeface="Gill Sans"/>
              </a:rPr>
              <a:t>Сортировка, формирование первичного дерева (просеивание)</a:t>
            </a:r>
            <a:endParaRPr sz="2200">
              <a:solidFill>
                <a:srgbClr val="572314"/>
              </a:solidFill>
              <a:latin typeface="Gill Sans"/>
              <a:ea typeface="Gill Sans"/>
              <a:cs typeface="Gill Sans"/>
              <a:sym typeface="Gill Sans"/>
            </a:endParaRPr>
          </a:p>
        </p:txBody>
      </p:sp>
      <p:grpSp>
        <p:nvGrpSpPr>
          <p:cNvPr id="897" name="Google Shape;897;p66"/>
          <p:cNvGrpSpPr/>
          <p:nvPr/>
        </p:nvGrpSpPr>
        <p:grpSpPr>
          <a:xfrm>
            <a:off x="1540621" y="572586"/>
            <a:ext cx="3535435" cy="6171101"/>
            <a:chOff x="1540621" y="572586"/>
            <a:chExt cx="3684118" cy="6430627"/>
          </a:xfrm>
        </p:grpSpPr>
        <p:pic>
          <p:nvPicPr>
            <p:cNvPr id="898" name="Google Shape;898;p66"/>
            <p:cNvPicPr preferRelativeResize="0"/>
            <p:nvPr/>
          </p:nvPicPr>
          <p:blipFill rotWithShape="1">
            <a:blip r:embed="rId3">
              <a:alphaModFix/>
            </a:blip>
            <a:srcRect b="30038" l="0" r="40279" t="0"/>
            <a:stretch/>
          </p:blipFill>
          <p:spPr>
            <a:xfrm>
              <a:off x="1550486" y="572586"/>
              <a:ext cx="3674253" cy="2018921"/>
            </a:xfrm>
            <a:prstGeom prst="rect">
              <a:avLst/>
            </a:prstGeom>
            <a:noFill/>
            <a:ln>
              <a:noFill/>
            </a:ln>
          </p:spPr>
        </p:pic>
        <p:pic>
          <p:nvPicPr>
            <p:cNvPr id="899" name="Google Shape;899;p66"/>
            <p:cNvPicPr preferRelativeResize="0"/>
            <p:nvPr/>
          </p:nvPicPr>
          <p:blipFill rotWithShape="1">
            <a:blip r:embed="rId4">
              <a:alphaModFix/>
            </a:blip>
            <a:srcRect b="29479" l="0" r="40279" t="0"/>
            <a:stretch/>
          </p:blipFill>
          <p:spPr>
            <a:xfrm>
              <a:off x="1550485" y="2786902"/>
              <a:ext cx="3674253" cy="2035026"/>
            </a:xfrm>
            <a:prstGeom prst="rect">
              <a:avLst/>
            </a:prstGeom>
            <a:noFill/>
            <a:ln>
              <a:noFill/>
            </a:ln>
          </p:spPr>
        </p:pic>
        <p:pic>
          <p:nvPicPr>
            <p:cNvPr id="900" name="Google Shape;900;p66"/>
            <p:cNvPicPr preferRelativeResize="0"/>
            <p:nvPr/>
          </p:nvPicPr>
          <p:blipFill rotWithShape="1">
            <a:blip r:embed="rId5">
              <a:alphaModFix/>
            </a:blip>
            <a:srcRect b="30038" l="0" r="40401" t="0"/>
            <a:stretch/>
          </p:blipFill>
          <p:spPr>
            <a:xfrm>
              <a:off x="1540621" y="4984292"/>
              <a:ext cx="3666765" cy="2018921"/>
            </a:xfrm>
            <a:prstGeom prst="rect">
              <a:avLst/>
            </a:prstGeom>
            <a:noFill/>
            <a:ln>
              <a:noFill/>
            </a:ln>
          </p:spPr>
        </p:pic>
      </p:grpSp>
      <p:pic>
        <p:nvPicPr>
          <p:cNvPr id="901" name="Google Shape;901;p66"/>
          <p:cNvPicPr preferRelativeResize="0"/>
          <p:nvPr/>
        </p:nvPicPr>
        <p:blipFill rotWithShape="1">
          <a:blip r:embed="rId6">
            <a:alphaModFix/>
          </a:blip>
          <a:srcRect b="30038" l="0" r="40279" t="0"/>
          <a:stretch/>
        </p:blipFill>
        <p:spPr>
          <a:xfrm>
            <a:off x="5580112" y="616206"/>
            <a:ext cx="3434511" cy="1887188"/>
          </a:xfrm>
          <a:prstGeom prst="rect">
            <a:avLst/>
          </a:prstGeom>
          <a:noFill/>
          <a:ln>
            <a:noFill/>
          </a:ln>
        </p:spPr>
      </p:pic>
      <p:pic>
        <p:nvPicPr>
          <p:cNvPr id="902" name="Google Shape;902;p66"/>
          <p:cNvPicPr preferRelativeResize="0"/>
          <p:nvPr/>
        </p:nvPicPr>
        <p:blipFill rotWithShape="1">
          <a:blip r:embed="rId7">
            <a:alphaModFix/>
          </a:blip>
          <a:srcRect b="30038" l="0" r="40279" t="0"/>
          <a:stretch/>
        </p:blipFill>
        <p:spPr>
          <a:xfrm>
            <a:off x="5650356" y="2794955"/>
            <a:ext cx="3376803" cy="1855479"/>
          </a:xfrm>
          <a:prstGeom prst="rect">
            <a:avLst/>
          </a:prstGeom>
          <a:noFill/>
          <a:ln>
            <a:noFill/>
          </a:ln>
        </p:spPr>
      </p:pic>
      <p:pic>
        <p:nvPicPr>
          <p:cNvPr id="903" name="Google Shape;903;p66"/>
          <p:cNvPicPr preferRelativeResize="0"/>
          <p:nvPr/>
        </p:nvPicPr>
        <p:blipFill rotWithShape="1">
          <a:blip r:embed="rId8">
            <a:alphaModFix/>
          </a:blip>
          <a:srcRect b="30038" l="0" r="40279" t="0"/>
          <a:stretch/>
        </p:blipFill>
        <p:spPr>
          <a:xfrm>
            <a:off x="5642278" y="4861088"/>
            <a:ext cx="3372345" cy="1853029"/>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grpSp>
        <p:nvGrpSpPr>
          <p:cNvPr id="909" name="Google Shape;909;p67"/>
          <p:cNvGrpSpPr/>
          <p:nvPr/>
        </p:nvGrpSpPr>
        <p:grpSpPr>
          <a:xfrm>
            <a:off x="1293048" y="719484"/>
            <a:ext cx="3853935" cy="6035835"/>
            <a:chOff x="1581080" y="717791"/>
            <a:chExt cx="4179165" cy="6545193"/>
          </a:xfrm>
        </p:grpSpPr>
        <p:pic>
          <p:nvPicPr>
            <p:cNvPr id="910" name="Google Shape;910;p67"/>
            <p:cNvPicPr preferRelativeResize="0"/>
            <p:nvPr/>
          </p:nvPicPr>
          <p:blipFill rotWithShape="1">
            <a:blip r:embed="rId3">
              <a:alphaModFix/>
            </a:blip>
            <a:srcRect b="27542" l="0" r="32086" t="0"/>
            <a:stretch/>
          </p:blipFill>
          <p:spPr>
            <a:xfrm>
              <a:off x="1581080" y="717791"/>
              <a:ext cx="4178309" cy="2090929"/>
            </a:xfrm>
            <a:prstGeom prst="rect">
              <a:avLst/>
            </a:prstGeom>
            <a:noFill/>
            <a:ln>
              <a:noFill/>
            </a:ln>
          </p:spPr>
        </p:pic>
        <p:pic>
          <p:nvPicPr>
            <p:cNvPr id="911" name="Google Shape;911;p67"/>
            <p:cNvPicPr preferRelativeResize="0"/>
            <p:nvPr/>
          </p:nvPicPr>
          <p:blipFill rotWithShape="1">
            <a:blip r:embed="rId4">
              <a:alphaModFix/>
            </a:blip>
            <a:srcRect b="28505" l="0" r="32086" t="0"/>
            <a:stretch/>
          </p:blipFill>
          <p:spPr>
            <a:xfrm>
              <a:off x="1581936" y="2972714"/>
              <a:ext cx="4178309" cy="2063138"/>
            </a:xfrm>
            <a:prstGeom prst="rect">
              <a:avLst/>
            </a:prstGeom>
            <a:noFill/>
            <a:ln>
              <a:noFill/>
            </a:ln>
          </p:spPr>
        </p:pic>
        <p:pic>
          <p:nvPicPr>
            <p:cNvPr id="912" name="Google Shape;912;p67"/>
            <p:cNvPicPr preferRelativeResize="0"/>
            <p:nvPr/>
          </p:nvPicPr>
          <p:blipFill rotWithShape="1">
            <a:blip r:embed="rId5">
              <a:alphaModFix/>
            </a:blip>
            <a:srcRect b="28505" l="0" r="32086" t="0"/>
            <a:stretch/>
          </p:blipFill>
          <p:spPr>
            <a:xfrm>
              <a:off x="1581080" y="5199846"/>
              <a:ext cx="4178309" cy="2063138"/>
            </a:xfrm>
            <a:prstGeom prst="rect">
              <a:avLst/>
            </a:prstGeom>
            <a:noFill/>
            <a:ln>
              <a:noFill/>
            </a:ln>
          </p:spPr>
        </p:pic>
      </p:grpSp>
      <p:sp>
        <p:nvSpPr>
          <p:cNvPr id="913" name="Google Shape;913;p67"/>
          <p:cNvSpPr txBox="1"/>
          <p:nvPr/>
        </p:nvSpPr>
        <p:spPr>
          <a:xfrm>
            <a:off x="899592" y="1556792"/>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19)</a:t>
            </a:r>
            <a:endParaRPr/>
          </a:p>
        </p:txBody>
      </p:sp>
      <p:sp>
        <p:nvSpPr>
          <p:cNvPr id="914" name="Google Shape;914;p67"/>
          <p:cNvSpPr txBox="1"/>
          <p:nvPr/>
        </p:nvSpPr>
        <p:spPr>
          <a:xfrm>
            <a:off x="935126" y="3933056"/>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20)</a:t>
            </a:r>
            <a:endParaRPr/>
          </a:p>
        </p:txBody>
      </p:sp>
      <p:sp>
        <p:nvSpPr>
          <p:cNvPr id="915" name="Google Shape;915;p67"/>
          <p:cNvSpPr txBox="1"/>
          <p:nvPr/>
        </p:nvSpPr>
        <p:spPr>
          <a:xfrm>
            <a:off x="943970" y="5701272"/>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21)</a:t>
            </a:r>
            <a:endParaRPr/>
          </a:p>
        </p:txBody>
      </p:sp>
      <p:sp>
        <p:nvSpPr>
          <p:cNvPr id="916" name="Google Shape;916;p67"/>
          <p:cNvSpPr txBox="1"/>
          <p:nvPr/>
        </p:nvSpPr>
        <p:spPr>
          <a:xfrm>
            <a:off x="4860032" y="1569004"/>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22)</a:t>
            </a:r>
            <a:endParaRPr/>
          </a:p>
        </p:txBody>
      </p:sp>
      <p:sp>
        <p:nvSpPr>
          <p:cNvPr id="917" name="Google Shape;917;p67"/>
          <p:cNvSpPr txBox="1"/>
          <p:nvPr/>
        </p:nvSpPr>
        <p:spPr>
          <a:xfrm>
            <a:off x="4945303" y="3933056"/>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23)</a:t>
            </a:r>
            <a:endParaRPr/>
          </a:p>
        </p:txBody>
      </p:sp>
      <p:sp>
        <p:nvSpPr>
          <p:cNvPr id="918" name="Google Shape;918;p67"/>
          <p:cNvSpPr txBox="1"/>
          <p:nvPr/>
        </p:nvSpPr>
        <p:spPr>
          <a:xfrm>
            <a:off x="4914709" y="5701272"/>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24)</a:t>
            </a:r>
            <a:endParaRPr/>
          </a:p>
        </p:txBody>
      </p:sp>
      <p:sp>
        <p:nvSpPr>
          <p:cNvPr id="919" name="Google Shape;919;p67"/>
          <p:cNvSpPr txBox="1"/>
          <p:nvPr/>
        </p:nvSpPr>
        <p:spPr>
          <a:xfrm>
            <a:off x="1043608" y="114079"/>
            <a:ext cx="8100392" cy="43971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ru-RU" sz="2200">
                <a:solidFill>
                  <a:srgbClr val="572314"/>
                </a:solidFill>
                <a:latin typeface="Gill Sans"/>
                <a:ea typeface="Gill Sans"/>
                <a:cs typeface="Gill Sans"/>
                <a:sym typeface="Gill Sans"/>
              </a:rPr>
              <a:t>Сортировка, обмен</a:t>
            </a:r>
            <a:endParaRPr/>
          </a:p>
        </p:txBody>
      </p:sp>
      <p:grpSp>
        <p:nvGrpSpPr>
          <p:cNvPr id="920" name="Google Shape;920;p67"/>
          <p:cNvGrpSpPr/>
          <p:nvPr/>
        </p:nvGrpSpPr>
        <p:grpSpPr>
          <a:xfrm>
            <a:off x="5360446" y="735981"/>
            <a:ext cx="3758638" cy="5888571"/>
            <a:chOff x="5835340" y="717792"/>
            <a:chExt cx="4178309" cy="6546061"/>
          </a:xfrm>
        </p:grpSpPr>
        <p:pic>
          <p:nvPicPr>
            <p:cNvPr id="921" name="Google Shape;921;p67"/>
            <p:cNvPicPr preferRelativeResize="0"/>
            <p:nvPr/>
          </p:nvPicPr>
          <p:blipFill rotWithShape="1">
            <a:blip r:embed="rId6">
              <a:alphaModFix/>
            </a:blip>
            <a:srcRect b="27572" l="0" r="32086" t="0"/>
            <a:stretch/>
          </p:blipFill>
          <p:spPr>
            <a:xfrm>
              <a:off x="5835340" y="717792"/>
              <a:ext cx="4178309" cy="2090061"/>
            </a:xfrm>
            <a:prstGeom prst="rect">
              <a:avLst/>
            </a:prstGeom>
            <a:noFill/>
            <a:ln>
              <a:noFill/>
            </a:ln>
          </p:spPr>
        </p:pic>
        <p:pic>
          <p:nvPicPr>
            <p:cNvPr id="922" name="Google Shape;922;p67"/>
            <p:cNvPicPr preferRelativeResize="0"/>
            <p:nvPr/>
          </p:nvPicPr>
          <p:blipFill rotWithShape="1">
            <a:blip r:embed="rId7">
              <a:alphaModFix/>
            </a:blip>
            <a:srcRect b="28474" l="0" r="32086" t="0"/>
            <a:stretch/>
          </p:blipFill>
          <p:spPr>
            <a:xfrm>
              <a:off x="5835340" y="2971848"/>
              <a:ext cx="4178309" cy="2064005"/>
            </a:xfrm>
            <a:prstGeom prst="rect">
              <a:avLst/>
            </a:prstGeom>
            <a:noFill/>
            <a:ln>
              <a:noFill/>
            </a:ln>
          </p:spPr>
        </p:pic>
        <p:pic>
          <p:nvPicPr>
            <p:cNvPr id="923" name="Google Shape;923;p67"/>
            <p:cNvPicPr preferRelativeResize="0"/>
            <p:nvPr/>
          </p:nvPicPr>
          <p:blipFill rotWithShape="1">
            <a:blip r:embed="rId8">
              <a:alphaModFix/>
            </a:blip>
            <a:srcRect b="28474" l="0" r="32086" t="0"/>
            <a:stretch/>
          </p:blipFill>
          <p:spPr>
            <a:xfrm>
              <a:off x="5835340" y="5199848"/>
              <a:ext cx="4178309" cy="2064005"/>
            </a:xfrm>
            <a:prstGeom prst="rect">
              <a:avLst/>
            </a:prstGeom>
            <a:noFill/>
            <a:ln>
              <a:noFill/>
            </a:ln>
          </p:spPr>
        </p:pic>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grpSp>
        <p:nvGrpSpPr>
          <p:cNvPr id="929" name="Google Shape;929;p68"/>
          <p:cNvGrpSpPr/>
          <p:nvPr/>
        </p:nvGrpSpPr>
        <p:grpSpPr>
          <a:xfrm>
            <a:off x="1387054" y="716608"/>
            <a:ext cx="3961651" cy="6027313"/>
            <a:chOff x="1387054" y="716608"/>
            <a:chExt cx="4156312" cy="6323473"/>
          </a:xfrm>
        </p:grpSpPr>
        <p:pic>
          <p:nvPicPr>
            <p:cNvPr id="930" name="Google Shape;930;p68"/>
            <p:cNvPicPr preferRelativeResize="0"/>
            <p:nvPr/>
          </p:nvPicPr>
          <p:blipFill rotWithShape="1">
            <a:blip r:embed="rId3">
              <a:alphaModFix/>
            </a:blip>
            <a:srcRect b="30038" l="0" r="32443" t="0"/>
            <a:stretch/>
          </p:blipFill>
          <p:spPr>
            <a:xfrm>
              <a:off x="1387054" y="716608"/>
              <a:ext cx="4156311" cy="2018921"/>
            </a:xfrm>
            <a:prstGeom prst="rect">
              <a:avLst/>
            </a:prstGeom>
            <a:noFill/>
            <a:ln>
              <a:noFill/>
            </a:ln>
          </p:spPr>
        </p:pic>
        <p:pic>
          <p:nvPicPr>
            <p:cNvPr id="931" name="Google Shape;931;p68"/>
            <p:cNvPicPr preferRelativeResize="0"/>
            <p:nvPr/>
          </p:nvPicPr>
          <p:blipFill rotWithShape="1">
            <a:blip r:embed="rId4">
              <a:alphaModFix/>
            </a:blip>
            <a:srcRect b="30038" l="0" r="32444" t="0"/>
            <a:stretch/>
          </p:blipFill>
          <p:spPr>
            <a:xfrm>
              <a:off x="1387054" y="2868884"/>
              <a:ext cx="4156312" cy="2018921"/>
            </a:xfrm>
            <a:prstGeom prst="rect">
              <a:avLst/>
            </a:prstGeom>
            <a:noFill/>
            <a:ln>
              <a:noFill/>
            </a:ln>
          </p:spPr>
        </p:pic>
        <p:pic>
          <p:nvPicPr>
            <p:cNvPr id="932" name="Google Shape;932;p68"/>
            <p:cNvPicPr preferRelativeResize="0"/>
            <p:nvPr/>
          </p:nvPicPr>
          <p:blipFill rotWithShape="1">
            <a:blip r:embed="rId5">
              <a:alphaModFix/>
            </a:blip>
            <a:srcRect b="30038" l="0" r="32443" t="0"/>
            <a:stretch/>
          </p:blipFill>
          <p:spPr>
            <a:xfrm>
              <a:off x="1387054" y="5021160"/>
              <a:ext cx="4156311" cy="2018921"/>
            </a:xfrm>
            <a:prstGeom prst="rect">
              <a:avLst/>
            </a:prstGeom>
            <a:noFill/>
            <a:ln>
              <a:noFill/>
            </a:ln>
          </p:spPr>
        </p:pic>
      </p:grpSp>
      <p:sp>
        <p:nvSpPr>
          <p:cNvPr id="933" name="Google Shape;933;p68"/>
          <p:cNvSpPr txBox="1"/>
          <p:nvPr/>
        </p:nvSpPr>
        <p:spPr>
          <a:xfrm>
            <a:off x="971600" y="1556792"/>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25)</a:t>
            </a:r>
            <a:endParaRPr/>
          </a:p>
        </p:txBody>
      </p:sp>
      <p:sp>
        <p:nvSpPr>
          <p:cNvPr id="934" name="Google Shape;934;p68"/>
          <p:cNvSpPr txBox="1"/>
          <p:nvPr/>
        </p:nvSpPr>
        <p:spPr>
          <a:xfrm>
            <a:off x="1007134" y="3933056"/>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26)</a:t>
            </a:r>
            <a:endParaRPr/>
          </a:p>
        </p:txBody>
      </p:sp>
      <p:sp>
        <p:nvSpPr>
          <p:cNvPr id="935" name="Google Shape;935;p68"/>
          <p:cNvSpPr txBox="1"/>
          <p:nvPr/>
        </p:nvSpPr>
        <p:spPr>
          <a:xfrm>
            <a:off x="1015978" y="5701272"/>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27)</a:t>
            </a:r>
            <a:endParaRPr/>
          </a:p>
        </p:txBody>
      </p:sp>
      <p:sp>
        <p:nvSpPr>
          <p:cNvPr id="936" name="Google Shape;936;p68"/>
          <p:cNvSpPr txBox="1"/>
          <p:nvPr/>
        </p:nvSpPr>
        <p:spPr>
          <a:xfrm>
            <a:off x="4860032" y="1569004"/>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28)</a:t>
            </a:r>
            <a:endParaRPr/>
          </a:p>
        </p:txBody>
      </p:sp>
      <p:sp>
        <p:nvSpPr>
          <p:cNvPr id="937" name="Google Shape;937;p68"/>
          <p:cNvSpPr txBox="1"/>
          <p:nvPr/>
        </p:nvSpPr>
        <p:spPr>
          <a:xfrm>
            <a:off x="4945303" y="3933056"/>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29)</a:t>
            </a:r>
            <a:endParaRPr/>
          </a:p>
        </p:txBody>
      </p:sp>
      <p:sp>
        <p:nvSpPr>
          <p:cNvPr id="938" name="Google Shape;938;p68"/>
          <p:cNvSpPr txBox="1"/>
          <p:nvPr/>
        </p:nvSpPr>
        <p:spPr>
          <a:xfrm>
            <a:off x="4914709" y="5701272"/>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30)</a:t>
            </a:r>
            <a:endParaRPr/>
          </a:p>
        </p:txBody>
      </p:sp>
      <p:sp>
        <p:nvSpPr>
          <p:cNvPr id="939" name="Google Shape;939;p68"/>
          <p:cNvSpPr txBox="1"/>
          <p:nvPr/>
        </p:nvSpPr>
        <p:spPr>
          <a:xfrm>
            <a:off x="1043608" y="114079"/>
            <a:ext cx="8100392" cy="43971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ru-RU" sz="2200">
                <a:solidFill>
                  <a:srgbClr val="572314"/>
                </a:solidFill>
                <a:latin typeface="Gill Sans"/>
                <a:ea typeface="Gill Sans"/>
                <a:cs typeface="Gill Sans"/>
                <a:sym typeface="Gill Sans"/>
              </a:rPr>
              <a:t>Сортировка, обмен (продолжение)</a:t>
            </a:r>
            <a:endParaRPr/>
          </a:p>
        </p:txBody>
      </p:sp>
      <p:grpSp>
        <p:nvGrpSpPr>
          <p:cNvPr id="940" name="Google Shape;940;p68"/>
          <p:cNvGrpSpPr/>
          <p:nvPr/>
        </p:nvGrpSpPr>
        <p:grpSpPr>
          <a:xfrm>
            <a:off x="5354245" y="752409"/>
            <a:ext cx="3789755" cy="5991512"/>
            <a:chOff x="5678789" y="556481"/>
            <a:chExt cx="4182982" cy="6613195"/>
          </a:xfrm>
        </p:grpSpPr>
        <p:pic>
          <p:nvPicPr>
            <p:cNvPr id="941" name="Google Shape;941;p68"/>
            <p:cNvPicPr preferRelativeResize="0"/>
            <p:nvPr/>
          </p:nvPicPr>
          <p:blipFill rotWithShape="1">
            <a:blip r:embed="rId6">
              <a:alphaModFix/>
            </a:blip>
            <a:srcRect b="27765" l="0" r="32443" t="0"/>
            <a:stretch/>
          </p:blipFill>
          <p:spPr>
            <a:xfrm>
              <a:off x="5678790" y="2798205"/>
              <a:ext cx="4156311" cy="2084492"/>
            </a:xfrm>
            <a:prstGeom prst="rect">
              <a:avLst/>
            </a:prstGeom>
            <a:noFill/>
            <a:ln>
              <a:noFill/>
            </a:ln>
          </p:spPr>
        </p:pic>
        <p:pic>
          <p:nvPicPr>
            <p:cNvPr id="942" name="Google Shape;942;p68"/>
            <p:cNvPicPr preferRelativeResize="0"/>
            <p:nvPr/>
          </p:nvPicPr>
          <p:blipFill rotWithShape="1">
            <a:blip r:embed="rId7">
              <a:alphaModFix/>
            </a:blip>
            <a:srcRect b="27765" l="0" r="32011" t="0"/>
            <a:stretch/>
          </p:blipFill>
          <p:spPr>
            <a:xfrm>
              <a:off x="5678790" y="556481"/>
              <a:ext cx="4182981" cy="2084492"/>
            </a:xfrm>
            <a:prstGeom prst="rect">
              <a:avLst/>
            </a:prstGeom>
            <a:noFill/>
            <a:ln>
              <a:noFill/>
            </a:ln>
          </p:spPr>
        </p:pic>
        <p:pic>
          <p:nvPicPr>
            <p:cNvPr id="943" name="Google Shape;943;p68"/>
            <p:cNvPicPr preferRelativeResize="0"/>
            <p:nvPr/>
          </p:nvPicPr>
          <p:blipFill rotWithShape="1">
            <a:blip r:embed="rId8">
              <a:alphaModFix/>
            </a:blip>
            <a:srcRect b="27765" l="0" r="32444" t="0"/>
            <a:stretch/>
          </p:blipFill>
          <p:spPr>
            <a:xfrm>
              <a:off x="5678789" y="5085184"/>
              <a:ext cx="4156312" cy="2084492"/>
            </a:xfrm>
            <a:prstGeom prst="rect">
              <a:avLst/>
            </a:prstGeom>
            <a:noFill/>
            <a:ln>
              <a:noFill/>
            </a:ln>
          </p:spPr>
        </p:pic>
      </p:gr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grpSp>
        <p:nvGrpSpPr>
          <p:cNvPr id="949" name="Google Shape;949;p69"/>
          <p:cNvGrpSpPr/>
          <p:nvPr/>
        </p:nvGrpSpPr>
        <p:grpSpPr>
          <a:xfrm>
            <a:off x="5220072" y="759285"/>
            <a:ext cx="3938291" cy="5903467"/>
            <a:chOff x="5519840" y="640428"/>
            <a:chExt cx="4210585" cy="6311634"/>
          </a:xfrm>
        </p:grpSpPr>
        <p:pic>
          <p:nvPicPr>
            <p:cNvPr id="950" name="Google Shape;950;p69"/>
            <p:cNvPicPr preferRelativeResize="0"/>
            <p:nvPr/>
          </p:nvPicPr>
          <p:blipFill rotWithShape="1">
            <a:blip r:embed="rId3">
              <a:alphaModFix/>
            </a:blip>
            <a:srcRect b="29373" l="0" r="31957" t="0"/>
            <a:stretch/>
          </p:blipFill>
          <p:spPr>
            <a:xfrm>
              <a:off x="5544221" y="640428"/>
              <a:ext cx="4186204" cy="2038112"/>
            </a:xfrm>
            <a:prstGeom prst="rect">
              <a:avLst/>
            </a:prstGeom>
            <a:noFill/>
            <a:ln>
              <a:noFill/>
            </a:ln>
          </p:spPr>
        </p:pic>
        <p:pic>
          <p:nvPicPr>
            <p:cNvPr id="951" name="Google Shape;951;p69"/>
            <p:cNvPicPr preferRelativeResize="0"/>
            <p:nvPr/>
          </p:nvPicPr>
          <p:blipFill rotWithShape="1">
            <a:blip r:embed="rId4">
              <a:alphaModFix/>
            </a:blip>
            <a:srcRect b="28955" l="0" r="31957" t="0"/>
            <a:stretch/>
          </p:blipFill>
          <p:spPr>
            <a:xfrm>
              <a:off x="5543365" y="2765171"/>
              <a:ext cx="4186204" cy="2050130"/>
            </a:xfrm>
            <a:prstGeom prst="rect">
              <a:avLst/>
            </a:prstGeom>
            <a:noFill/>
            <a:ln>
              <a:noFill/>
            </a:ln>
          </p:spPr>
        </p:pic>
        <p:pic>
          <p:nvPicPr>
            <p:cNvPr id="952" name="Google Shape;952;p69"/>
            <p:cNvPicPr preferRelativeResize="0"/>
            <p:nvPr/>
          </p:nvPicPr>
          <p:blipFill rotWithShape="1">
            <a:blip r:embed="rId5">
              <a:alphaModFix/>
            </a:blip>
            <a:srcRect b="28955" l="0" r="31957" t="0"/>
            <a:stretch/>
          </p:blipFill>
          <p:spPr>
            <a:xfrm>
              <a:off x="5519840" y="4901932"/>
              <a:ext cx="4186204" cy="2050130"/>
            </a:xfrm>
            <a:prstGeom prst="rect">
              <a:avLst/>
            </a:prstGeom>
            <a:noFill/>
            <a:ln>
              <a:noFill/>
            </a:ln>
          </p:spPr>
        </p:pic>
      </p:grpSp>
      <p:grpSp>
        <p:nvGrpSpPr>
          <p:cNvPr id="953" name="Google Shape;953;p69"/>
          <p:cNvGrpSpPr/>
          <p:nvPr/>
        </p:nvGrpSpPr>
        <p:grpSpPr>
          <a:xfrm>
            <a:off x="1261772" y="759285"/>
            <a:ext cx="3886292" cy="5910075"/>
            <a:chOff x="1356459" y="620688"/>
            <a:chExt cx="4165266" cy="6334324"/>
          </a:xfrm>
        </p:grpSpPr>
        <p:pic>
          <p:nvPicPr>
            <p:cNvPr id="954" name="Google Shape;954;p69"/>
            <p:cNvPicPr preferRelativeResize="0"/>
            <p:nvPr/>
          </p:nvPicPr>
          <p:blipFill rotWithShape="1">
            <a:blip r:embed="rId6">
              <a:alphaModFix/>
            </a:blip>
            <a:srcRect b="30038" l="0" r="32443" t="0"/>
            <a:stretch/>
          </p:blipFill>
          <p:spPr>
            <a:xfrm>
              <a:off x="1365414" y="620688"/>
              <a:ext cx="4156311" cy="2018921"/>
            </a:xfrm>
            <a:prstGeom prst="rect">
              <a:avLst/>
            </a:prstGeom>
            <a:noFill/>
            <a:ln>
              <a:noFill/>
            </a:ln>
          </p:spPr>
        </p:pic>
        <p:pic>
          <p:nvPicPr>
            <p:cNvPr id="955" name="Google Shape;955;p69"/>
            <p:cNvPicPr preferRelativeResize="0"/>
            <p:nvPr/>
          </p:nvPicPr>
          <p:blipFill rotWithShape="1">
            <a:blip r:embed="rId7">
              <a:alphaModFix/>
            </a:blip>
            <a:srcRect b="30038" l="0" r="32444" t="0"/>
            <a:stretch/>
          </p:blipFill>
          <p:spPr>
            <a:xfrm>
              <a:off x="1356459" y="2746286"/>
              <a:ext cx="4156312" cy="2018921"/>
            </a:xfrm>
            <a:prstGeom prst="rect">
              <a:avLst/>
            </a:prstGeom>
            <a:noFill/>
            <a:ln>
              <a:noFill/>
            </a:ln>
          </p:spPr>
        </p:pic>
        <p:pic>
          <p:nvPicPr>
            <p:cNvPr id="956" name="Google Shape;956;p69"/>
            <p:cNvPicPr preferRelativeResize="0"/>
            <p:nvPr/>
          </p:nvPicPr>
          <p:blipFill rotWithShape="1">
            <a:blip r:embed="rId8">
              <a:alphaModFix/>
            </a:blip>
            <a:srcRect b="27812" l="0" r="32443" t="0"/>
            <a:stretch/>
          </p:blipFill>
          <p:spPr>
            <a:xfrm>
              <a:off x="1365413" y="4871884"/>
              <a:ext cx="4156311" cy="2083128"/>
            </a:xfrm>
            <a:prstGeom prst="rect">
              <a:avLst/>
            </a:prstGeom>
            <a:noFill/>
            <a:ln>
              <a:noFill/>
            </a:ln>
          </p:spPr>
        </p:pic>
      </p:grpSp>
      <p:sp>
        <p:nvSpPr>
          <p:cNvPr id="957" name="Google Shape;957;p69"/>
          <p:cNvSpPr txBox="1"/>
          <p:nvPr/>
        </p:nvSpPr>
        <p:spPr>
          <a:xfrm>
            <a:off x="899592" y="1556792"/>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31)</a:t>
            </a:r>
            <a:endParaRPr/>
          </a:p>
        </p:txBody>
      </p:sp>
      <p:sp>
        <p:nvSpPr>
          <p:cNvPr id="958" name="Google Shape;958;p69"/>
          <p:cNvSpPr txBox="1"/>
          <p:nvPr/>
        </p:nvSpPr>
        <p:spPr>
          <a:xfrm>
            <a:off x="935126" y="3933056"/>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32)</a:t>
            </a:r>
            <a:endParaRPr/>
          </a:p>
        </p:txBody>
      </p:sp>
      <p:sp>
        <p:nvSpPr>
          <p:cNvPr id="959" name="Google Shape;959;p69"/>
          <p:cNvSpPr txBox="1"/>
          <p:nvPr/>
        </p:nvSpPr>
        <p:spPr>
          <a:xfrm>
            <a:off x="943970" y="5701272"/>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33)</a:t>
            </a:r>
            <a:endParaRPr/>
          </a:p>
        </p:txBody>
      </p:sp>
      <p:sp>
        <p:nvSpPr>
          <p:cNvPr id="960" name="Google Shape;960;p69"/>
          <p:cNvSpPr txBox="1"/>
          <p:nvPr/>
        </p:nvSpPr>
        <p:spPr>
          <a:xfrm>
            <a:off x="4788024" y="1569004"/>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34)</a:t>
            </a:r>
            <a:endParaRPr/>
          </a:p>
        </p:txBody>
      </p:sp>
      <p:sp>
        <p:nvSpPr>
          <p:cNvPr id="961" name="Google Shape;961;p69"/>
          <p:cNvSpPr txBox="1"/>
          <p:nvPr/>
        </p:nvSpPr>
        <p:spPr>
          <a:xfrm>
            <a:off x="4801287" y="3933056"/>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35)</a:t>
            </a:r>
            <a:endParaRPr/>
          </a:p>
        </p:txBody>
      </p:sp>
      <p:sp>
        <p:nvSpPr>
          <p:cNvPr id="962" name="Google Shape;962;p69"/>
          <p:cNvSpPr txBox="1"/>
          <p:nvPr/>
        </p:nvSpPr>
        <p:spPr>
          <a:xfrm>
            <a:off x="4770693" y="5701272"/>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36)</a:t>
            </a:r>
            <a:endParaRPr/>
          </a:p>
        </p:txBody>
      </p:sp>
      <p:sp>
        <p:nvSpPr>
          <p:cNvPr id="963" name="Google Shape;963;p69"/>
          <p:cNvSpPr txBox="1"/>
          <p:nvPr/>
        </p:nvSpPr>
        <p:spPr>
          <a:xfrm>
            <a:off x="1043608" y="114079"/>
            <a:ext cx="8100392" cy="43971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ru-RU" sz="2200">
                <a:solidFill>
                  <a:srgbClr val="572314"/>
                </a:solidFill>
                <a:latin typeface="Gill Sans"/>
                <a:ea typeface="Gill Sans"/>
                <a:cs typeface="Gill Sans"/>
                <a:sym typeface="Gill Sans"/>
              </a:rPr>
              <a:t>Сортировка, обмен (продолжение)</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grpSp>
        <p:nvGrpSpPr>
          <p:cNvPr id="969" name="Google Shape;969;p70"/>
          <p:cNvGrpSpPr/>
          <p:nvPr/>
        </p:nvGrpSpPr>
        <p:grpSpPr>
          <a:xfrm>
            <a:off x="1280393" y="793005"/>
            <a:ext cx="3939679" cy="5679830"/>
            <a:chOff x="1330383" y="574428"/>
            <a:chExt cx="4175102" cy="6305852"/>
          </a:xfrm>
        </p:grpSpPr>
        <p:pic>
          <p:nvPicPr>
            <p:cNvPr id="970" name="Google Shape;970;p70"/>
            <p:cNvPicPr preferRelativeResize="0"/>
            <p:nvPr/>
          </p:nvPicPr>
          <p:blipFill rotWithShape="1">
            <a:blip r:embed="rId3">
              <a:alphaModFix/>
            </a:blip>
            <a:srcRect b="30038" l="0" r="32443" t="0"/>
            <a:stretch/>
          </p:blipFill>
          <p:spPr>
            <a:xfrm>
              <a:off x="1349174" y="574428"/>
              <a:ext cx="4156311" cy="2018921"/>
            </a:xfrm>
            <a:prstGeom prst="rect">
              <a:avLst/>
            </a:prstGeom>
            <a:noFill/>
            <a:ln>
              <a:noFill/>
            </a:ln>
          </p:spPr>
        </p:pic>
        <p:pic>
          <p:nvPicPr>
            <p:cNvPr id="971" name="Google Shape;971;p70"/>
            <p:cNvPicPr preferRelativeResize="0"/>
            <p:nvPr/>
          </p:nvPicPr>
          <p:blipFill rotWithShape="1">
            <a:blip r:embed="rId4">
              <a:alphaModFix/>
            </a:blip>
            <a:srcRect b="30038" l="0" r="32443" t="0"/>
            <a:stretch/>
          </p:blipFill>
          <p:spPr>
            <a:xfrm>
              <a:off x="1333233" y="2708920"/>
              <a:ext cx="4156311" cy="2018921"/>
            </a:xfrm>
            <a:prstGeom prst="rect">
              <a:avLst/>
            </a:prstGeom>
            <a:noFill/>
            <a:ln>
              <a:noFill/>
            </a:ln>
          </p:spPr>
        </p:pic>
        <p:pic>
          <p:nvPicPr>
            <p:cNvPr id="972" name="Google Shape;972;p70"/>
            <p:cNvPicPr preferRelativeResize="0"/>
            <p:nvPr/>
          </p:nvPicPr>
          <p:blipFill rotWithShape="1">
            <a:blip r:embed="rId5">
              <a:alphaModFix/>
            </a:blip>
            <a:srcRect b="29414" l="0" r="32443" t="0"/>
            <a:stretch/>
          </p:blipFill>
          <p:spPr>
            <a:xfrm>
              <a:off x="1330383" y="4843412"/>
              <a:ext cx="4156311" cy="2036868"/>
            </a:xfrm>
            <a:prstGeom prst="rect">
              <a:avLst/>
            </a:prstGeom>
            <a:noFill/>
            <a:ln>
              <a:noFill/>
            </a:ln>
          </p:spPr>
        </p:pic>
      </p:grpSp>
      <p:sp>
        <p:nvSpPr>
          <p:cNvPr id="973" name="Google Shape;973;p70"/>
          <p:cNvSpPr txBox="1"/>
          <p:nvPr/>
        </p:nvSpPr>
        <p:spPr>
          <a:xfrm>
            <a:off x="927222" y="1556792"/>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37)</a:t>
            </a:r>
            <a:endParaRPr/>
          </a:p>
        </p:txBody>
      </p:sp>
      <p:sp>
        <p:nvSpPr>
          <p:cNvPr id="974" name="Google Shape;974;p70"/>
          <p:cNvSpPr txBox="1"/>
          <p:nvPr/>
        </p:nvSpPr>
        <p:spPr>
          <a:xfrm>
            <a:off x="962756" y="3789040"/>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38)</a:t>
            </a:r>
            <a:endParaRPr/>
          </a:p>
        </p:txBody>
      </p:sp>
      <p:sp>
        <p:nvSpPr>
          <p:cNvPr id="975" name="Google Shape;975;p70"/>
          <p:cNvSpPr txBox="1"/>
          <p:nvPr/>
        </p:nvSpPr>
        <p:spPr>
          <a:xfrm>
            <a:off x="971600" y="5701272"/>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39)</a:t>
            </a:r>
            <a:endParaRPr/>
          </a:p>
        </p:txBody>
      </p:sp>
      <p:sp>
        <p:nvSpPr>
          <p:cNvPr id="976" name="Google Shape;976;p70"/>
          <p:cNvSpPr txBox="1"/>
          <p:nvPr/>
        </p:nvSpPr>
        <p:spPr>
          <a:xfrm>
            <a:off x="4932040" y="1569004"/>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40)</a:t>
            </a:r>
            <a:endParaRPr/>
          </a:p>
        </p:txBody>
      </p:sp>
      <p:sp>
        <p:nvSpPr>
          <p:cNvPr id="977" name="Google Shape;977;p70"/>
          <p:cNvSpPr txBox="1"/>
          <p:nvPr/>
        </p:nvSpPr>
        <p:spPr>
          <a:xfrm>
            <a:off x="4932040" y="3933056"/>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41)</a:t>
            </a:r>
            <a:endParaRPr/>
          </a:p>
        </p:txBody>
      </p:sp>
      <p:sp>
        <p:nvSpPr>
          <p:cNvPr id="978" name="Google Shape;978;p70"/>
          <p:cNvSpPr txBox="1"/>
          <p:nvPr/>
        </p:nvSpPr>
        <p:spPr>
          <a:xfrm>
            <a:off x="4932040" y="5701272"/>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42)</a:t>
            </a:r>
            <a:endParaRPr/>
          </a:p>
        </p:txBody>
      </p:sp>
      <p:sp>
        <p:nvSpPr>
          <p:cNvPr id="979" name="Google Shape;979;p70"/>
          <p:cNvSpPr txBox="1"/>
          <p:nvPr/>
        </p:nvSpPr>
        <p:spPr>
          <a:xfrm>
            <a:off x="1043608" y="114079"/>
            <a:ext cx="8100392" cy="43971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ru-RU" sz="2200">
                <a:solidFill>
                  <a:srgbClr val="572314"/>
                </a:solidFill>
                <a:latin typeface="Gill Sans"/>
                <a:ea typeface="Gill Sans"/>
                <a:cs typeface="Gill Sans"/>
                <a:sym typeface="Gill Sans"/>
              </a:rPr>
              <a:t>Сортировка, обмен (продолжение)</a:t>
            </a:r>
            <a:endParaRPr/>
          </a:p>
        </p:txBody>
      </p:sp>
      <p:grpSp>
        <p:nvGrpSpPr>
          <p:cNvPr id="980" name="Google Shape;980;p70"/>
          <p:cNvGrpSpPr/>
          <p:nvPr/>
        </p:nvGrpSpPr>
        <p:grpSpPr>
          <a:xfrm>
            <a:off x="5364088" y="793005"/>
            <a:ext cx="3672491" cy="5590164"/>
            <a:chOff x="5543365" y="793005"/>
            <a:chExt cx="4126959" cy="6281943"/>
          </a:xfrm>
        </p:grpSpPr>
        <p:pic>
          <p:nvPicPr>
            <p:cNvPr id="981" name="Google Shape;981;p70"/>
            <p:cNvPicPr preferRelativeResize="0"/>
            <p:nvPr/>
          </p:nvPicPr>
          <p:blipFill rotWithShape="1">
            <a:blip r:embed="rId6">
              <a:alphaModFix/>
            </a:blip>
            <a:srcRect b="30038" l="0" r="33210" t="0"/>
            <a:stretch/>
          </p:blipFill>
          <p:spPr>
            <a:xfrm>
              <a:off x="5543365" y="793005"/>
              <a:ext cx="4109134" cy="2018921"/>
            </a:xfrm>
            <a:prstGeom prst="rect">
              <a:avLst/>
            </a:prstGeom>
            <a:noFill/>
            <a:ln>
              <a:noFill/>
            </a:ln>
          </p:spPr>
        </p:pic>
        <p:pic>
          <p:nvPicPr>
            <p:cNvPr id="982" name="Google Shape;982;p70"/>
            <p:cNvPicPr preferRelativeResize="0"/>
            <p:nvPr/>
          </p:nvPicPr>
          <p:blipFill rotWithShape="1">
            <a:blip r:embed="rId7">
              <a:alphaModFix/>
            </a:blip>
            <a:srcRect b="30038" l="0" r="33210" t="0"/>
            <a:stretch/>
          </p:blipFill>
          <p:spPr>
            <a:xfrm>
              <a:off x="5543365" y="2923595"/>
              <a:ext cx="4109134" cy="2018921"/>
            </a:xfrm>
            <a:prstGeom prst="rect">
              <a:avLst/>
            </a:prstGeom>
            <a:noFill/>
            <a:ln>
              <a:noFill/>
            </a:ln>
          </p:spPr>
        </p:pic>
        <p:pic>
          <p:nvPicPr>
            <p:cNvPr id="983" name="Google Shape;983;p70"/>
            <p:cNvPicPr preferRelativeResize="0"/>
            <p:nvPr/>
          </p:nvPicPr>
          <p:blipFill rotWithShape="1">
            <a:blip r:embed="rId8">
              <a:alphaModFix/>
            </a:blip>
            <a:srcRect b="30038" l="0" r="33210" t="0"/>
            <a:stretch/>
          </p:blipFill>
          <p:spPr>
            <a:xfrm>
              <a:off x="5561190" y="5056027"/>
              <a:ext cx="4109134" cy="2018921"/>
            </a:xfrm>
            <a:prstGeom prst="rect">
              <a:avLst/>
            </a:prstGeom>
            <a:noFill/>
            <a:ln>
              <a:noFill/>
            </a:ln>
          </p:spPr>
        </p:pic>
      </p:gr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grpSp>
        <p:nvGrpSpPr>
          <p:cNvPr id="989" name="Google Shape;989;p71"/>
          <p:cNvGrpSpPr/>
          <p:nvPr/>
        </p:nvGrpSpPr>
        <p:grpSpPr>
          <a:xfrm>
            <a:off x="1351792" y="572586"/>
            <a:ext cx="3964593" cy="5625379"/>
            <a:chOff x="1351792" y="572586"/>
            <a:chExt cx="4156312" cy="5897410"/>
          </a:xfrm>
        </p:grpSpPr>
        <p:pic>
          <p:nvPicPr>
            <p:cNvPr id="990" name="Google Shape;990;p71"/>
            <p:cNvPicPr preferRelativeResize="0"/>
            <p:nvPr/>
          </p:nvPicPr>
          <p:blipFill rotWithShape="1">
            <a:blip r:embed="rId3">
              <a:alphaModFix/>
            </a:blip>
            <a:srcRect b="30038" l="0" r="32443" t="0"/>
            <a:stretch/>
          </p:blipFill>
          <p:spPr>
            <a:xfrm>
              <a:off x="1351793" y="572586"/>
              <a:ext cx="4156311" cy="2018921"/>
            </a:xfrm>
            <a:prstGeom prst="rect">
              <a:avLst/>
            </a:prstGeom>
            <a:noFill/>
            <a:ln>
              <a:noFill/>
            </a:ln>
          </p:spPr>
        </p:pic>
        <p:pic>
          <p:nvPicPr>
            <p:cNvPr id="991" name="Google Shape;991;p71"/>
            <p:cNvPicPr preferRelativeResize="0"/>
            <p:nvPr/>
          </p:nvPicPr>
          <p:blipFill rotWithShape="1">
            <a:blip r:embed="rId4">
              <a:alphaModFix/>
            </a:blip>
            <a:srcRect b="29479" l="0" r="32444" t="0"/>
            <a:stretch/>
          </p:blipFill>
          <p:spPr>
            <a:xfrm>
              <a:off x="1351792" y="2762126"/>
              <a:ext cx="4156312" cy="2035026"/>
            </a:xfrm>
            <a:prstGeom prst="rect">
              <a:avLst/>
            </a:prstGeom>
            <a:noFill/>
            <a:ln>
              <a:noFill/>
            </a:ln>
          </p:spPr>
        </p:pic>
        <p:pic>
          <p:nvPicPr>
            <p:cNvPr id="992" name="Google Shape;992;p71"/>
            <p:cNvPicPr preferRelativeResize="0"/>
            <p:nvPr/>
          </p:nvPicPr>
          <p:blipFill rotWithShape="1">
            <a:blip r:embed="rId5">
              <a:alphaModFix/>
            </a:blip>
            <a:srcRect b="46722" l="0" r="32443" t="0"/>
            <a:stretch/>
          </p:blipFill>
          <p:spPr>
            <a:xfrm>
              <a:off x="1351793" y="4932548"/>
              <a:ext cx="4156311" cy="1537448"/>
            </a:xfrm>
            <a:prstGeom prst="rect">
              <a:avLst/>
            </a:prstGeom>
            <a:noFill/>
            <a:ln>
              <a:noFill/>
            </a:ln>
          </p:spPr>
        </p:pic>
      </p:grpSp>
      <p:pic>
        <p:nvPicPr>
          <p:cNvPr id="993" name="Google Shape;993;p71"/>
          <p:cNvPicPr preferRelativeResize="0"/>
          <p:nvPr/>
        </p:nvPicPr>
        <p:blipFill rotWithShape="1">
          <a:blip r:embed="rId6">
            <a:alphaModFix/>
          </a:blip>
          <a:srcRect b="47440" l="0" r="32443" t="0"/>
          <a:stretch/>
        </p:blipFill>
        <p:spPr>
          <a:xfrm>
            <a:off x="5316385" y="572587"/>
            <a:ext cx="3787808" cy="1382267"/>
          </a:xfrm>
          <a:prstGeom prst="rect">
            <a:avLst/>
          </a:prstGeom>
          <a:noFill/>
          <a:ln>
            <a:noFill/>
          </a:ln>
        </p:spPr>
      </p:pic>
      <p:pic>
        <p:nvPicPr>
          <p:cNvPr id="994" name="Google Shape;994;p71"/>
          <p:cNvPicPr preferRelativeResize="0"/>
          <p:nvPr/>
        </p:nvPicPr>
        <p:blipFill rotWithShape="1">
          <a:blip r:embed="rId7">
            <a:alphaModFix/>
          </a:blip>
          <a:srcRect b="44492" l="0" r="32444" t="0"/>
          <a:stretch/>
        </p:blipFill>
        <p:spPr>
          <a:xfrm>
            <a:off x="5316385" y="2636912"/>
            <a:ext cx="3787809" cy="1459766"/>
          </a:xfrm>
          <a:prstGeom prst="rect">
            <a:avLst/>
          </a:prstGeom>
          <a:noFill/>
          <a:ln>
            <a:noFill/>
          </a:ln>
        </p:spPr>
      </p:pic>
      <p:pic>
        <p:nvPicPr>
          <p:cNvPr id="995" name="Google Shape;995;p71"/>
          <p:cNvPicPr preferRelativeResize="0"/>
          <p:nvPr/>
        </p:nvPicPr>
        <p:blipFill rotWithShape="1">
          <a:blip r:embed="rId8">
            <a:alphaModFix/>
          </a:blip>
          <a:srcRect b="46880" l="0" r="32011" t="0"/>
          <a:stretch/>
        </p:blipFill>
        <p:spPr>
          <a:xfrm>
            <a:off x="5292080" y="4725144"/>
            <a:ext cx="3812113" cy="1396944"/>
          </a:xfrm>
          <a:prstGeom prst="rect">
            <a:avLst/>
          </a:prstGeom>
          <a:noFill/>
          <a:ln>
            <a:noFill/>
          </a:ln>
        </p:spPr>
      </p:pic>
      <p:sp>
        <p:nvSpPr>
          <p:cNvPr id="996" name="Google Shape;996;p71"/>
          <p:cNvSpPr txBox="1"/>
          <p:nvPr/>
        </p:nvSpPr>
        <p:spPr>
          <a:xfrm>
            <a:off x="971600" y="1556792"/>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43)</a:t>
            </a:r>
            <a:endParaRPr/>
          </a:p>
        </p:txBody>
      </p:sp>
      <p:sp>
        <p:nvSpPr>
          <p:cNvPr id="997" name="Google Shape;997;p71"/>
          <p:cNvSpPr txBox="1"/>
          <p:nvPr/>
        </p:nvSpPr>
        <p:spPr>
          <a:xfrm>
            <a:off x="1007134" y="3717032"/>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44)</a:t>
            </a:r>
            <a:endParaRPr/>
          </a:p>
        </p:txBody>
      </p:sp>
      <p:sp>
        <p:nvSpPr>
          <p:cNvPr id="998" name="Google Shape;998;p71"/>
          <p:cNvSpPr txBox="1"/>
          <p:nvPr/>
        </p:nvSpPr>
        <p:spPr>
          <a:xfrm>
            <a:off x="1015978" y="5701272"/>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45)</a:t>
            </a:r>
            <a:endParaRPr/>
          </a:p>
        </p:txBody>
      </p:sp>
      <p:sp>
        <p:nvSpPr>
          <p:cNvPr id="999" name="Google Shape;999;p71"/>
          <p:cNvSpPr txBox="1"/>
          <p:nvPr/>
        </p:nvSpPr>
        <p:spPr>
          <a:xfrm>
            <a:off x="4954038" y="1569004"/>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46)</a:t>
            </a:r>
            <a:endParaRPr/>
          </a:p>
        </p:txBody>
      </p:sp>
      <p:sp>
        <p:nvSpPr>
          <p:cNvPr id="1000" name="Google Shape;1000;p71"/>
          <p:cNvSpPr txBox="1"/>
          <p:nvPr/>
        </p:nvSpPr>
        <p:spPr>
          <a:xfrm>
            <a:off x="5039309" y="3933056"/>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47)</a:t>
            </a:r>
            <a:endParaRPr/>
          </a:p>
        </p:txBody>
      </p:sp>
      <p:sp>
        <p:nvSpPr>
          <p:cNvPr id="1001" name="Google Shape;1001;p71"/>
          <p:cNvSpPr txBox="1"/>
          <p:nvPr/>
        </p:nvSpPr>
        <p:spPr>
          <a:xfrm>
            <a:off x="5008715" y="5701272"/>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48)</a:t>
            </a:r>
            <a:endParaRPr/>
          </a:p>
        </p:txBody>
      </p:sp>
      <p:sp>
        <p:nvSpPr>
          <p:cNvPr id="1002" name="Google Shape;1002;p71"/>
          <p:cNvSpPr txBox="1"/>
          <p:nvPr/>
        </p:nvSpPr>
        <p:spPr>
          <a:xfrm>
            <a:off x="1043608" y="114079"/>
            <a:ext cx="8100392" cy="43971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ru-RU" sz="2200">
                <a:solidFill>
                  <a:srgbClr val="572314"/>
                </a:solidFill>
                <a:latin typeface="Gill Sans"/>
                <a:ea typeface="Gill Sans"/>
                <a:cs typeface="Gill Sans"/>
                <a:sym typeface="Gill Sans"/>
              </a:rPr>
              <a:t>Сортировка, обмен (продолжение)</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1115616" y="116632"/>
            <a:ext cx="7499350" cy="72547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ru-RU" sz="3000"/>
              <a:t>Сортировка включениями с убывающим шагом. Метод Шелла</a:t>
            </a:r>
            <a:endParaRPr sz="3000"/>
          </a:p>
        </p:txBody>
      </p:sp>
      <p:sp>
        <p:nvSpPr>
          <p:cNvPr id="137" name="Google Shape;137;p18"/>
          <p:cNvSpPr txBox="1"/>
          <p:nvPr>
            <p:ph idx="1" type="body"/>
          </p:nvPr>
        </p:nvSpPr>
        <p:spPr>
          <a:xfrm>
            <a:off x="971600" y="836712"/>
            <a:ext cx="8172400" cy="5598384"/>
          </a:xfrm>
          <a:prstGeom prst="rect">
            <a:avLst/>
          </a:prstGeom>
          <a:noFill/>
          <a:ln>
            <a:noFill/>
          </a:ln>
        </p:spPr>
        <p:txBody>
          <a:bodyPr anchorCtr="0" anchor="t" bIns="45700" lIns="91425" spcFirstLastPara="1" rIns="91425" wrap="square" tIns="45700">
            <a:noAutofit/>
          </a:bodyPr>
          <a:lstStyle/>
          <a:p>
            <a:pPr indent="536575" lvl="0" marL="0" rtl="0" algn="just">
              <a:spcBef>
                <a:spcPts val="0"/>
              </a:spcBef>
              <a:spcAft>
                <a:spcPts val="0"/>
              </a:spcAft>
              <a:buSzPts val="1440"/>
              <a:buNone/>
            </a:pPr>
            <a:r>
              <a:rPr lang="ru-RU" sz="1800">
                <a:latin typeface="Calibri"/>
                <a:ea typeface="Calibri"/>
                <a:cs typeface="Calibri"/>
                <a:sym typeface="Calibri"/>
              </a:rPr>
              <a:t>В этом алгоритме очень остроумный подход в определении того, какую именно часть массива считать отсортированной. В простых вставках все просто: от текущего элемента всё что слева — уже отсортировано, всё что справа — ещё не отсортировано. Но самое «узкое» место алгоритма вставок – поиск места куда нужно поставить текущий элемент и перемещение части подмассива всех элементов справа от того места куда встанет. В отличие от простых вставок сортировка Шелла не пытается слева от элемента сразу формировать строго отсортированную часть массива. Она создаёт слева от элемента почти отсортированную часть массива и делает это достаточно быстро.</a:t>
            </a:r>
            <a:endParaRPr/>
          </a:p>
          <a:p>
            <a:pPr indent="536575" lvl="0" marL="0" rtl="0" algn="just">
              <a:spcBef>
                <a:spcPts val="600"/>
              </a:spcBef>
              <a:spcAft>
                <a:spcPts val="0"/>
              </a:spcAft>
              <a:buSzPts val="1440"/>
              <a:buNone/>
            </a:pPr>
            <a:r>
              <a:rPr lang="ru-RU" sz="1800">
                <a:latin typeface="Calibri"/>
                <a:ea typeface="Calibri"/>
                <a:cs typeface="Calibri"/>
                <a:sym typeface="Calibri"/>
              </a:rPr>
              <a:t>Сортировка Шелла закидывает текущий элемент в буфер и сравнивает его с левой частью массива. Если находит бо́льшие элементы слева, то сдвигает их вправо, освобождая место для вставки. Но при этом берёт не всю левую часть, а только некоторую группу элементов из неё, где элементы разнесены друг от друга на некоторое расстояние. Такая система позволяет быстро вставлять элементы примерно в ту область массива, где они должны находиться.</a:t>
            </a:r>
            <a:endParaRPr/>
          </a:p>
          <a:p>
            <a:pPr indent="536575" lvl="0" marL="0" rtl="0" algn="just">
              <a:spcBef>
                <a:spcPts val="600"/>
              </a:spcBef>
              <a:spcAft>
                <a:spcPts val="0"/>
              </a:spcAft>
              <a:buSzPts val="1440"/>
              <a:buNone/>
            </a:pPr>
            <a:r>
              <a:rPr lang="ru-RU" sz="1800">
                <a:latin typeface="Calibri"/>
                <a:ea typeface="Calibri"/>
                <a:cs typeface="Calibri"/>
                <a:sym typeface="Calibri"/>
              </a:rPr>
              <a:t>С каждой итерацией основного цикла это расстояние постепенно уменьшается и когда оно становится равным единице, то сортировка Шелла в этот момент превращается в классическую сортировку простыми вставками, которой дали на обработку почти отсортированный массив. А почти отсортированный массив сортировка вставками в полностью отсортированный преобразует быстро.</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pic>
        <p:nvPicPr>
          <p:cNvPr id="1008" name="Google Shape;1008;p72"/>
          <p:cNvPicPr preferRelativeResize="0"/>
          <p:nvPr/>
        </p:nvPicPr>
        <p:blipFill rotWithShape="1">
          <a:blip r:embed="rId3">
            <a:alphaModFix/>
          </a:blip>
          <a:srcRect b="47504" l="0" r="32443" t="0"/>
          <a:stretch/>
        </p:blipFill>
        <p:spPr>
          <a:xfrm>
            <a:off x="1355490" y="971562"/>
            <a:ext cx="3778927" cy="1377318"/>
          </a:xfrm>
          <a:prstGeom prst="rect">
            <a:avLst/>
          </a:prstGeom>
          <a:noFill/>
          <a:ln>
            <a:noFill/>
          </a:ln>
        </p:spPr>
      </p:pic>
      <p:pic>
        <p:nvPicPr>
          <p:cNvPr id="1009" name="Google Shape;1009;p72"/>
          <p:cNvPicPr preferRelativeResize="0"/>
          <p:nvPr/>
        </p:nvPicPr>
        <p:blipFill rotWithShape="1">
          <a:blip r:embed="rId4">
            <a:alphaModFix/>
          </a:blip>
          <a:srcRect b="47504" l="0" r="32443" t="0"/>
          <a:stretch/>
        </p:blipFill>
        <p:spPr>
          <a:xfrm>
            <a:off x="1345769" y="3151320"/>
            <a:ext cx="3778927" cy="1377318"/>
          </a:xfrm>
          <a:prstGeom prst="rect">
            <a:avLst/>
          </a:prstGeom>
          <a:noFill/>
          <a:ln>
            <a:noFill/>
          </a:ln>
        </p:spPr>
      </p:pic>
      <p:pic>
        <p:nvPicPr>
          <p:cNvPr id="1010" name="Google Shape;1010;p72"/>
          <p:cNvPicPr preferRelativeResize="0"/>
          <p:nvPr/>
        </p:nvPicPr>
        <p:blipFill rotWithShape="1">
          <a:blip r:embed="rId5">
            <a:alphaModFix/>
          </a:blip>
          <a:srcRect b="47504" l="0" r="32444" t="0"/>
          <a:stretch/>
        </p:blipFill>
        <p:spPr>
          <a:xfrm>
            <a:off x="1355489" y="5292042"/>
            <a:ext cx="3778928" cy="1377318"/>
          </a:xfrm>
          <a:prstGeom prst="rect">
            <a:avLst/>
          </a:prstGeom>
          <a:noFill/>
          <a:ln>
            <a:noFill/>
          </a:ln>
        </p:spPr>
      </p:pic>
      <p:sp>
        <p:nvSpPr>
          <p:cNvPr id="1011" name="Google Shape;1011;p72"/>
          <p:cNvSpPr txBox="1"/>
          <p:nvPr/>
        </p:nvSpPr>
        <p:spPr>
          <a:xfrm>
            <a:off x="971600" y="1556792"/>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49)</a:t>
            </a:r>
            <a:endParaRPr/>
          </a:p>
        </p:txBody>
      </p:sp>
      <p:sp>
        <p:nvSpPr>
          <p:cNvPr id="1012" name="Google Shape;1012;p72"/>
          <p:cNvSpPr txBox="1"/>
          <p:nvPr/>
        </p:nvSpPr>
        <p:spPr>
          <a:xfrm>
            <a:off x="1007134" y="3933056"/>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50)</a:t>
            </a:r>
            <a:endParaRPr/>
          </a:p>
        </p:txBody>
      </p:sp>
      <p:sp>
        <p:nvSpPr>
          <p:cNvPr id="1013" name="Google Shape;1013;p72"/>
          <p:cNvSpPr txBox="1"/>
          <p:nvPr/>
        </p:nvSpPr>
        <p:spPr>
          <a:xfrm>
            <a:off x="1015978" y="5970766"/>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51)</a:t>
            </a:r>
            <a:endParaRPr/>
          </a:p>
        </p:txBody>
      </p:sp>
      <p:sp>
        <p:nvSpPr>
          <p:cNvPr id="1014" name="Google Shape;1014;p72"/>
          <p:cNvSpPr txBox="1"/>
          <p:nvPr/>
        </p:nvSpPr>
        <p:spPr>
          <a:xfrm>
            <a:off x="4860032" y="1569004"/>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52)</a:t>
            </a:r>
            <a:endParaRPr/>
          </a:p>
        </p:txBody>
      </p:sp>
      <p:sp>
        <p:nvSpPr>
          <p:cNvPr id="1015" name="Google Shape;1015;p72"/>
          <p:cNvSpPr txBox="1"/>
          <p:nvPr/>
        </p:nvSpPr>
        <p:spPr>
          <a:xfrm>
            <a:off x="4860032" y="3933056"/>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53)</a:t>
            </a:r>
            <a:endParaRPr/>
          </a:p>
        </p:txBody>
      </p:sp>
      <p:sp>
        <p:nvSpPr>
          <p:cNvPr id="1016" name="Google Shape;1016;p72"/>
          <p:cNvSpPr txBox="1"/>
          <p:nvPr/>
        </p:nvSpPr>
        <p:spPr>
          <a:xfrm>
            <a:off x="4860032" y="5970766"/>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54)</a:t>
            </a:r>
            <a:endParaRPr/>
          </a:p>
        </p:txBody>
      </p:sp>
      <p:sp>
        <p:nvSpPr>
          <p:cNvPr id="1017" name="Google Shape;1017;p72"/>
          <p:cNvSpPr txBox="1"/>
          <p:nvPr/>
        </p:nvSpPr>
        <p:spPr>
          <a:xfrm>
            <a:off x="1043608" y="114079"/>
            <a:ext cx="8100392" cy="43971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ru-RU" sz="2200">
                <a:solidFill>
                  <a:srgbClr val="572314"/>
                </a:solidFill>
                <a:latin typeface="Gill Sans"/>
                <a:ea typeface="Gill Sans"/>
                <a:cs typeface="Gill Sans"/>
                <a:sym typeface="Gill Sans"/>
              </a:rPr>
              <a:t>Сортировка, обмен (продолжение)</a:t>
            </a:r>
            <a:endParaRPr/>
          </a:p>
        </p:txBody>
      </p:sp>
      <p:pic>
        <p:nvPicPr>
          <p:cNvPr id="1018" name="Google Shape;1018;p72"/>
          <p:cNvPicPr preferRelativeResize="0"/>
          <p:nvPr/>
        </p:nvPicPr>
        <p:blipFill rotWithShape="1">
          <a:blip r:embed="rId6">
            <a:alphaModFix/>
          </a:blip>
          <a:srcRect b="47362" l="0" r="32035" t="0"/>
          <a:stretch/>
        </p:blipFill>
        <p:spPr>
          <a:xfrm>
            <a:off x="5291337" y="980728"/>
            <a:ext cx="3852663" cy="1446222"/>
          </a:xfrm>
          <a:prstGeom prst="rect">
            <a:avLst/>
          </a:prstGeom>
          <a:noFill/>
          <a:ln>
            <a:noFill/>
          </a:ln>
        </p:spPr>
      </p:pic>
      <p:pic>
        <p:nvPicPr>
          <p:cNvPr id="1019" name="Google Shape;1019;p72"/>
          <p:cNvPicPr preferRelativeResize="0"/>
          <p:nvPr/>
        </p:nvPicPr>
        <p:blipFill rotWithShape="1">
          <a:blip r:embed="rId7">
            <a:alphaModFix/>
          </a:blip>
          <a:srcRect b="47362" l="0" r="32035" t="0"/>
          <a:stretch/>
        </p:blipFill>
        <p:spPr>
          <a:xfrm>
            <a:off x="5291337" y="3140968"/>
            <a:ext cx="3852663" cy="1446222"/>
          </a:xfrm>
          <a:prstGeom prst="rect">
            <a:avLst/>
          </a:prstGeom>
          <a:noFill/>
          <a:ln>
            <a:noFill/>
          </a:ln>
        </p:spPr>
      </p:pic>
      <p:pic>
        <p:nvPicPr>
          <p:cNvPr id="1020" name="Google Shape;1020;p72"/>
          <p:cNvPicPr preferRelativeResize="0"/>
          <p:nvPr/>
        </p:nvPicPr>
        <p:blipFill rotWithShape="1">
          <a:blip r:embed="rId8">
            <a:alphaModFix/>
          </a:blip>
          <a:srcRect b="46794" l="0" r="32035" t="0"/>
          <a:stretch/>
        </p:blipFill>
        <p:spPr>
          <a:xfrm>
            <a:off x="5291336" y="5279495"/>
            <a:ext cx="3852663" cy="1461873"/>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73"/>
          <p:cNvSpPr txBox="1"/>
          <p:nvPr/>
        </p:nvSpPr>
        <p:spPr>
          <a:xfrm>
            <a:off x="1971619" y="1510863"/>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55)</a:t>
            </a:r>
            <a:endParaRPr/>
          </a:p>
        </p:txBody>
      </p:sp>
      <p:sp>
        <p:nvSpPr>
          <p:cNvPr id="1027" name="Google Shape;1027;p73"/>
          <p:cNvSpPr txBox="1"/>
          <p:nvPr/>
        </p:nvSpPr>
        <p:spPr>
          <a:xfrm>
            <a:off x="1971619" y="2628454"/>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56)</a:t>
            </a:r>
            <a:endParaRPr/>
          </a:p>
        </p:txBody>
      </p:sp>
      <p:sp>
        <p:nvSpPr>
          <p:cNvPr id="1028" name="Google Shape;1028;p73"/>
          <p:cNvSpPr txBox="1"/>
          <p:nvPr/>
        </p:nvSpPr>
        <p:spPr>
          <a:xfrm>
            <a:off x="1971619" y="3746046"/>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57)</a:t>
            </a:r>
            <a:endParaRPr/>
          </a:p>
        </p:txBody>
      </p:sp>
      <p:sp>
        <p:nvSpPr>
          <p:cNvPr id="1029" name="Google Shape;1029;p73"/>
          <p:cNvSpPr txBox="1"/>
          <p:nvPr/>
        </p:nvSpPr>
        <p:spPr>
          <a:xfrm>
            <a:off x="1971619" y="5554635"/>
            <a:ext cx="5040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58)</a:t>
            </a:r>
            <a:endParaRPr/>
          </a:p>
        </p:txBody>
      </p:sp>
      <p:sp>
        <p:nvSpPr>
          <p:cNvPr id="1030" name="Google Shape;1030;p73"/>
          <p:cNvSpPr txBox="1"/>
          <p:nvPr/>
        </p:nvSpPr>
        <p:spPr>
          <a:xfrm>
            <a:off x="1043608" y="114079"/>
            <a:ext cx="8100392" cy="43971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ru-RU" sz="2200">
                <a:solidFill>
                  <a:srgbClr val="572314"/>
                </a:solidFill>
                <a:latin typeface="Gill Sans"/>
                <a:ea typeface="Gill Sans"/>
                <a:cs typeface="Gill Sans"/>
                <a:sym typeface="Gill Sans"/>
              </a:rPr>
              <a:t>Сортировка, обмен (продолжение)</a:t>
            </a:r>
            <a:endParaRPr/>
          </a:p>
        </p:txBody>
      </p:sp>
      <p:grpSp>
        <p:nvGrpSpPr>
          <p:cNvPr id="1031" name="Google Shape;1031;p73"/>
          <p:cNvGrpSpPr/>
          <p:nvPr/>
        </p:nvGrpSpPr>
        <p:grpSpPr>
          <a:xfrm>
            <a:off x="2764042" y="867261"/>
            <a:ext cx="4173231" cy="3708232"/>
            <a:chOff x="2771800" y="615332"/>
            <a:chExt cx="4173231" cy="3708232"/>
          </a:xfrm>
        </p:grpSpPr>
        <p:pic>
          <p:nvPicPr>
            <p:cNvPr id="1032" name="Google Shape;1032;p73"/>
            <p:cNvPicPr preferRelativeResize="0"/>
            <p:nvPr/>
          </p:nvPicPr>
          <p:blipFill rotWithShape="1">
            <a:blip r:embed="rId3">
              <a:alphaModFix/>
            </a:blip>
            <a:srcRect b="62476" l="0" r="32443" t="0"/>
            <a:stretch/>
          </p:blipFill>
          <p:spPr>
            <a:xfrm>
              <a:off x="2771800" y="615332"/>
              <a:ext cx="4156311" cy="1082817"/>
            </a:xfrm>
            <a:prstGeom prst="rect">
              <a:avLst/>
            </a:prstGeom>
            <a:noFill/>
            <a:ln>
              <a:noFill/>
            </a:ln>
          </p:spPr>
        </p:pic>
        <p:pic>
          <p:nvPicPr>
            <p:cNvPr id="1033" name="Google Shape;1033;p73"/>
            <p:cNvPicPr preferRelativeResize="0"/>
            <p:nvPr/>
          </p:nvPicPr>
          <p:blipFill rotWithShape="1">
            <a:blip r:embed="rId3">
              <a:alphaModFix/>
            </a:blip>
            <a:srcRect b="62476" l="0" r="32444" t="0"/>
            <a:stretch/>
          </p:blipFill>
          <p:spPr>
            <a:xfrm>
              <a:off x="2788719" y="1939618"/>
              <a:ext cx="4156312" cy="1082817"/>
            </a:xfrm>
            <a:prstGeom prst="rect">
              <a:avLst/>
            </a:prstGeom>
            <a:noFill/>
            <a:ln>
              <a:noFill/>
            </a:ln>
          </p:spPr>
        </p:pic>
        <p:pic>
          <p:nvPicPr>
            <p:cNvPr id="1034" name="Google Shape;1034;p73"/>
            <p:cNvPicPr preferRelativeResize="0"/>
            <p:nvPr/>
          </p:nvPicPr>
          <p:blipFill rotWithShape="1">
            <a:blip r:embed="rId4">
              <a:alphaModFix/>
            </a:blip>
            <a:srcRect b="63373" l="0" r="32178" t="0"/>
            <a:stretch/>
          </p:blipFill>
          <p:spPr>
            <a:xfrm>
              <a:off x="2772386" y="3266630"/>
              <a:ext cx="4172645" cy="1056934"/>
            </a:xfrm>
            <a:prstGeom prst="rect">
              <a:avLst/>
            </a:prstGeom>
            <a:noFill/>
            <a:ln>
              <a:noFill/>
            </a:ln>
          </p:spPr>
        </p:pic>
      </p:grpSp>
      <p:pic>
        <p:nvPicPr>
          <p:cNvPr id="1035" name="Google Shape;1035;p73"/>
          <p:cNvPicPr preferRelativeResize="0"/>
          <p:nvPr/>
        </p:nvPicPr>
        <p:blipFill rotWithShape="1">
          <a:blip r:embed="rId5">
            <a:alphaModFix/>
          </a:blip>
          <a:srcRect b="76932" l="0" r="58192" t="0"/>
          <a:stretch/>
        </p:blipFill>
        <p:spPr>
          <a:xfrm>
            <a:off x="2707481" y="4888956"/>
            <a:ext cx="5766421" cy="1492371"/>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graphicFrame>
        <p:nvGraphicFramePr>
          <p:cNvPr id="1040" name="Google Shape;1040;p74"/>
          <p:cNvGraphicFramePr/>
          <p:nvPr/>
        </p:nvGraphicFramePr>
        <p:xfrm>
          <a:off x="1071538" y="135528"/>
          <a:ext cx="3000000" cy="3000000"/>
        </p:xfrm>
        <a:graphic>
          <a:graphicData uri="http://schemas.openxmlformats.org/drawingml/2006/table">
            <a:tbl>
              <a:tblPr bandRow="1" firstRow="1">
                <a:noFill/>
                <a:tableStyleId>{E2A1A01C-83BA-4D28-BD0D-B9C9C25D7F0B}</a:tableStyleId>
              </a:tblPr>
              <a:tblGrid>
                <a:gridCol w="482200"/>
                <a:gridCol w="482200"/>
                <a:gridCol w="464350"/>
                <a:gridCol w="500075"/>
                <a:gridCol w="482200"/>
                <a:gridCol w="482200"/>
                <a:gridCol w="482200"/>
                <a:gridCol w="421950"/>
                <a:gridCol w="542450"/>
                <a:gridCol w="446475"/>
                <a:gridCol w="517925"/>
                <a:gridCol w="482200"/>
              </a:tblGrid>
              <a:tr h="327950">
                <a:tc>
                  <a:txBody>
                    <a:bodyPr/>
                    <a:lstStyle/>
                    <a:p>
                      <a:pPr indent="0" lvl="0" marL="0" marR="0" rtl="0" algn="l">
                        <a:spcBef>
                          <a:spcPts val="0"/>
                        </a:spcBef>
                        <a:spcAft>
                          <a:spcPts val="0"/>
                        </a:spcAft>
                        <a:buNone/>
                      </a:pPr>
                      <a:r>
                        <a:t/>
                      </a:r>
                      <a:endParaRPr b="1" i="1" sz="1600">
                        <a:latin typeface="Times New Roman"/>
                        <a:ea typeface="Times New Roman"/>
                        <a:cs typeface="Times New Roman"/>
                        <a:sym typeface="Times New Roman"/>
                      </a:endParaRPr>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6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i="1" lang="ru-RU" sz="1600"/>
                        <a:t>a</a:t>
                      </a:r>
                      <a:r>
                        <a:rPr baseline="-25000" lang="ru-RU" sz="1600"/>
                        <a:t>1</a:t>
                      </a:r>
                      <a:endParaRPr sz="16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i="1" lang="ru-RU" sz="1600"/>
                        <a:t>a</a:t>
                      </a:r>
                      <a:r>
                        <a:rPr baseline="-25000" i="0" lang="ru-RU" sz="1600"/>
                        <a:t>2</a:t>
                      </a:r>
                      <a:endParaRPr sz="16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i="1" lang="ru-RU" sz="1600"/>
                        <a:t>a</a:t>
                      </a:r>
                      <a:r>
                        <a:rPr baseline="-25000" i="0" lang="ru-RU" sz="1600"/>
                        <a:t>3</a:t>
                      </a:r>
                      <a:endParaRPr sz="16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i="1" lang="ru-RU" sz="1600"/>
                        <a:t>a</a:t>
                      </a:r>
                      <a:r>
                        <a:rPr baseline="-25000" i="0" lang="ru-RU" sz="1600"/>
                        <a:t>4</a:t>
                      </a:r>
                      <a:endParaRPr sz="16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i="1" lang="ru-RU" sz="1600"/>
                        <a:t>a</a:t>
                      </a:r>
                      <a:r>
                        <a:rPr baseline="-25000" i="0" lang="ru-RU" sz="1600"/>
                        <a:t>5</a:t>
                      </a:r>
                      <a:endParaRPr sz="16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i="1" lang="ru-RU" sz="1600"/>
                        <a:t>a</a:t>
                      </a:r>
                      <a:r>
                        <a:rPr baseline="-25000" i="0" lang="ru-RU" sz="1600"/>
                        <a:t>6</a:t>
                      </a:r>
                      <a:endParaRPr sz="1600"/>
                    </a:p>
                  </a:txBody>
                  <a:tcPr marT="45725" marB="45725" marR="91450" marL="36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i="1" lang="ru-RU" sz="1600"/>
                        <a:t>a</a:t>
                      </a:r>
                      <a:r>
                        <a:rPr baseline="-25000" i="0" lang="ru-RU" sz="1600"/>
                        <a:t>7</a:t>
                      </a:r>
                      <a:endParaRPr sz="16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i="1" lang="ru-RU" sz="1600"/>
                        <a:t>a</a:t>
                      </a:r>
                      <a:r>
                        <a:rPr baseline="-25000" i="0" lang="ru-RU" sz="1600"/>
                        <a:t>8</a:t>
                      </a:r>
                      <a:endParaRPr sz="16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i="1" lang="ru-RU" sz="1600"/>
                        <a:t>a</a:t>
                      </a:r>
                      <a:r>
                        <a:rPr baseline="-25000" i="0" lang="ru-RU" sz="1600"/>
                        <a:t>9</a:t>
                      </a:r>
                      <a:endParaRPr sz="16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i="1" lang="ru-RU" sz="1600"/>
                        <a:t>a</a:t>
                      </a:r>
                      <a:r>
                        <a:rPr baseline="-25000" i="0" lang="ru-RU" sz="1600"/>
                        <a:t>10</a:t>
                      </a:r>
                      <a:endParaRPr sz="16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4850">
                <a:tc>
                  <a:txBody>
                    <a:bodyPr/>
                    <a:lstStyle/>
                    <a:p>
                      <a:pPr indent="0" lvl="0" marL="0" marR="0" rtl="0" algn="l">
                        <a:spcBef>
                          <a:spcPts val="0"/>
                        </a:spcBef>
                        <a:spcAft>
                          <a:spcPts val="0"/>
                        </a:spcAft>
                        <a:buNone/>
                      </a:pPr>
                      <a:r>
                        <a:rPr b="1" i="1" lang="ru-RU" sz="1400">
                          <a:latin typeface="Times New Roman"/>
                          <a:ea typeface="Times New Roman"/>
                          <a:cs typeface="Times New Roman"/>
                          <a:sym typeface="Times New Roman"/>
                        </a:rPr>
                        <a:t>i=</a:t>
                      </a:r>
                      <a:r>
                        <a:rPr b="1" i="0" lang="ru-RU" sz="1400">
                          <a:latin typeface="Times New Roman"/>
                          <a:ea typeface="Times New Roman"/>
                          <a:cs typeface="Times New Roman"/>
                          <a:sym typeface="Times New Roman"/>
                        </a:rPr>
                        <a:t>10:</a:t>
                      </a:r>
                      <a:endParaRPr b="1" i="0" sz="1400">
                        <a:latin typeface="Times New Roman"/>
                        <a:ea typeface="Times New Roman"/>
                        <a:cs typeface="Times New Roman"/>
                        <a:sym typeface="Times New Roman"/>
                      </a:endParaRPr>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6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91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81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76</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63</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20</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52</a:t>
                      </a:r>
                      <a:endParaRPr sz="1600">
                        <a:latin typeface="Times New Roman"/>
                        <a:ea typeface="Times New Roman"/>
                        <a:cs typeface="Times New Roman"/>
                        <a:sym typeface="Times New Roman"/>
                      </a:endParaRPr>
                    </a:p>
                  </a:txBody>
                  <a:tcPr marT="45725" marB="45725" marR="91450" marL="36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42</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23</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37</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11|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4850">
                <a:tc>
                  <a:txBody>
                    <a:bodyPr/>
                    <a:lstStyle/>
                    <a:p>
                      <a:pPr indent="0" lvl="0" marL="0" marR="0" rtl="0" algn="l">
                        <a:spcBef>
                          <a:spcPts val="0"/>
                        </a:spcBef>
                        <a:spcAft>
                          <a:spcPts val="0"/>
                        </a:spcAft>
                        <a:buNone/>
                      </a:pPr>
                      <a:r>
                        <a:t/>
                      </a:r>
                      <a:endParaRPr b="1" i="1" sz="1600">
                        <a:latin typeface="Times New Roman"/>
                        <a:ea typeface="Times New Roman"/>
                        <a:cs typeface="Times New Roman"/>
                        <a:sym typeface="Times New Roman"/>
                      </a:endParaRPr>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6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solidFill>
                            <a:srgbClr val="C00000"/>
                          </a:solidFill>
                          <a:latin typeface="Times New Roman"/>
                          <a:ea typeface="Times New Roman"/>
                          <a:cs typeface="Times New Roman"/>
                          <a:sym typeface="Times New Roman"/>
                        </a:rPr>
                        <a:t>11</a:t>
                      </a:r>
                      <a:endParaRPr sz="1600">
                        <a:solidFill>
                          <a:srgbClr val="C00000"/>
                        </a:solidFill>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solidFill>
                            <a:srgbClr val="C00000"/>
                          </a:solidFill>
                          <a:latin typeface="Times New Roman"/>
                          <a:ea typeface="Times New Roman"/>
                          <a:cs typeface="Times New Roman"/>
                          <a:sym typeface="Times New Roman"/>
                        </a:rPr>
                        <a:t>81</a:t>
                      </a:r>
                      <a:endParaRPr sz="1600">
                        <a:solidFill>
                          <a:srgbClr val="C00000"/>
                        </a:solidFill>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76</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solidFill>
                            <a:srgbClr val="C00000"/>
                          </a:solidFill>
                          <a:latin typeface="Times New Roman"/>
                          <a:ea typeface="Times New Roman"/>
                          <a:cs typeface="Times New Roman"/>
                          <a:sym typeface="Times New Roman"/>
                        </a:rPr>
                        <a:t>63</a:t>
                      </a:r>
                      <a:endParaRPr sz="1600">
                        <a:solidFill>
                          <a:srgbClr val="C00000"/>
                        </a:solidFill>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20</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52</a:t>
                      </a:r>
                      <a:endParaRPr sz="1600">
                        <a:latin typeface="Times New Roman"/>
                        <a:ea typeface="Times New Roman"/>
                        <a:cs typeface="Times New Roman"/>
                        <a:sym typeface="Times New Roman"/>
                      </a:endParaRPr>
                    </a:p>
                  </a:txBody>
                  <a:tcPr marT="45725" marB="45725" marR="91450" marL="36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42</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23</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solidFill>
                            <a:srgbClr val="C00000"/>
                          </a:solidFill>
                          <a:latin typeface="Times New Roman"/>
                          <a:ea typeface="Times New Roman"/>
                          <a:cs typeface="Times New Roman"/>
                          <a:sym typeface="Times New Roman"/>
                        </a:rPr>
                        <a:t>37</a:t>
                      </a:r>
                      <a:endParaRPr sz="1600">
                        <a:solidFill>
                          <a:srgbClr val="C00000"/>
                        </a:solidFill>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91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4850">
                <a:tc>
                  <a:txBody>
                    <a:bodyPr/>
                    <a:lstStyle/>
                    <a:p>
                      <a:pPr indent="0" lvl="0" marL="0" marR="0" rtl="0" algn="l">
                        <a:lnSpc>
                          <a:spcPct val="100000"/>
                        </a:lnSpc>
                        <a:spcBef>
                          <a:spcPts val="0"/>
                        </a:spcBef>
                        <a:spcAft>
                          <a:spcPts val="0"/>
                        </a:spcAft>
                        <a:buClr>
                          <a:schemeClr val="dk1"/>
                        </a:buClr>
                        <a:buSzPts val="1600"/>
                        <a:buFont typeface="Times New Roman"/>
                        <a:buNone/>
                      </a:pPr>
                      <a:r>
                        <a:rPr b="1" i="1" lang="ru-RU" sz="1600">
                          <a:latin typeface="Times New Roman"/>
                          <a:ea typeface="Times New Roman"/>
                          <a:cs typeface="Times New Roman"/>
                          <a:sym typeface="Times New Roman"/>
                        </a:rPr>
                        <a:t>i =</a:t>
                      </a:r>
                      <a:r>
                        <a:rPr b="1" i="0" lang="ru-RU" sz="1600">
                          <a:latin typeface="Times New Roman"/>
                          <a:ea typeface="Times New Roman"/>
                          <a:cs typeface="Times New Roman"/>
                          <a:sym typeface="Times New Roman"/>
                        </a:rPr>
                        <a:t>9:</a:t>
                      </a:r>
                      <a:endParaRPr b="1" i="0" sz="1600">
                        <a:latin typeface="Times New Roman"/>
                        <a:ea typeface="Times New Roman"/>
                        <a:cs typeface="Times New Roman"/>
                        <a:sym typeface="Times New Roman"/>
                      </a:endParaRPr>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6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81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63</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76</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37</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20</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52</a:t>
                      </a:r>
                      <a:endParaRPr sz="1600">
                        <a:latin typeface="Times New Roman"/>
                        <a:ea typeface="Times New Roman"/>
                        <a:cs typeface="Times New Roman"/>
                        <a:sym typeface="Times New Roman"/>
                      </a:endParaRPr>
                    </a:p>
                  </a:txBody>
                  <a:tcPr marT="45725" marB="45725" marR="91450" marL="36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42</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23</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11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91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4850">
                <a:tc>
                  <a:txBody>
                    <a:bodyPr/>
                    <a:lstStyle/>
                    <a:p>
                      <a:pPr indent="0" lvl="0" marL="0" marR="0" rtl="0" algn="l">
                        <a:spcBef>
                          <a:spcPts val="0"/>
                        </a:spcBef>
                        <a:spcAft>
                          <a:spcPts val="0"/>
                        </a:spcAft>
                        <a:buNone/>
                      </a:pPr>
                      <a:r>
                        <a:t/>
                      </a:r>
                      <a:endParaRPr b="1" i="1" sz="1600">
                        <a:latin typeface="Times New Roman"/>
                        <a:ea typeface="Times New Roman"/>
                        <a:cs typeface="Times New Roman"/>
                        <a:sym typeface="Times New Roman"/>
                      </a:endParaRPr>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6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solidFill>
                            <a:srgbClr val="C00000"/>
                          </a:solidFill>
                          <a:latin typeface="Times New Roman"/>
                          <a:ea typeface="Times New Roman"/>
                          <a:cs typeface="Times New Roman"/>
                          <a:sym typeface="Times New Roman"/>
                        </a:rPr>
                        <a:t>11</a:t>
                      </a:r>
                      <a:endParaRPr sz="1600">
                        <a:solidFill>
                          <a:srgbClr val="C00000"/>
                        </a:solidFill>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63</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solidFill>
                            <a:srgbClr val="C00000"/>
                          </a:solidFill>
                          <a:latin typeface="Times New Roman"/>
                          <a:ea typeface="Times New Roman"/>
                          <a:cs typeface="Times New Roman"/>
                          <a:sym typeface="Times New Roman"/>
                        </a:rPr>
                        <a:t>76</a:t>
                      </a:r>
                      <a:endParaRPr sz="1600">
                        <a:solidFill>
                          <a:srgbClr val="C00000"/>
                        </a:solidFill>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37</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20</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solidFill>
                            <a:srgbClr val="C00000"/>
                          </a:solidFill>
                          <a:latin typeface="Times New Roman"/>
                          <a:ea typeface="Times New Roman"/>
                          <a:cs typeface="Times New Roman"/>
                          <a:sym typeface="Times New Roman"/>
                        </a:rPr>
                        <a:t>52</a:t>
                      </a:r>
                      <a:endParaRPr sz="1600">
                        <a:solidFill>
                          <a:srgbClr val="C00000"/>
                        </a:solidFill>
                        <a:latin typeface="Times New Roman"/>
                        <a:ea typeface="Times New Roman"/>
                        <a:cs typeface="Times New Roman"/>
                        <a:sym typeface="Times New Roman"/>
                      </a:endParaRPr>
                    </a:p>
                  </a:txBody>
                  <a:tcPr marT="45725" marB="45725" marR="91450" marL="36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42</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23</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81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91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4850">
                <a:tc>
                  <a:txBody>
                    <a:bodyPr/>
                    <a:lstStyle/>
                    <a:p>
                      <a:pPr indent="0" lvl="0" marL="0" marR="0" rtl="0" algn="l">
                        <a:lnSpc>
                          <a:spcPct val="100000"/>
                        </a:lnSpc>
                        <a:spcBef>
                          <a:spcPts val="0"/>
                        </a:spcBef>
                        <a:spcAft>
                          <a:spcPts val="0"/>
                        </a:spcAft>
                        <a:buClr>
                          <a:schemeClr val="dk1"/>
                        </a:buClr>
                        <a:buSzPts val="1600"/>
                        <a:buFont typeface="Times New Roman"/>
                        <a:buNone/>
                      </a:pPr>
                      <a:r>
                        <a:rPr b="1" i="1" lang="ru-RU" sz="1600">
                          <a:latin typeface="Times New Roman"/>
                          <a:ea typeface="Times New Roman"/>
                          <a:cs typeface="Times New Roman"/>
                          <a:sym typeface="Times New Roman"/>
                        </a:rPr>
                        <a:t>i=</a:t>
                      </a:r>
                      <a:r>
                        <a:rPr b="1" i="0" lang="ru-RU" sz="1600">
                          <a:latin typeface="Times New Roman"/>
                          <a:ea typeface="Times New Roman"/>
                          <a:cs typeface="Times New Roman"/>
                          <a:sym typeface="Times New Roman"/>
                        </a:rPr>
                        <a:t>8:</a:t>
                      </a:r>
                      <a:endParaRPr b="1" i="0" sz="1600">
                        <a:latin typeface="Times New Roman"/>
                        <a:ea typeface="Times New Roman"/>
                        <a:cs typeface="Times New Roman"/>
                        <a:sym typeface="Times New Roman"/>
                      </a:endParaRPr>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6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76</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63</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52</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37</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20</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11</a:t>
                      </a:r>
                      <a:endParaRPr sz="1600">
                        <a:latin typeface="Times New Roman"/>
                        <a:ea typeface="Times New Roman"/>
                        <a:cs typeface="Times New Roman"/>
                        <a:sym typeface="Times New Roman"/>
                      </a:endParaRPr>
                    </a:p>
                  </a:txBody>
                  <a:tcPr marT="45725" marB="45725" marR="91450" marL="36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42</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23</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81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91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4850">
                <a:tc>
                  <a:txBody>
                    <a:bodyPr/>
                    <a:lstStyle/>
                    <a:p>
                      <a:pPr indent="0" lvl="0" marL="0" marR="0" rtl="0" algn="l">
                        <a:spcBef>
                          <a:spcPts val="0"/>
                        </a:spcBef>
                        <a:spcAft>
                          <a:spcPts val="0"/>
                        </a:spcAft>
                        <a:buNone/>
                      </a:pPr>
                      <a:r>
                        <a:t/>
                      </a:r>
                      <a:endParaRPr b="1" i="1" sz="1600">
                        <a:latin typeface="Times New Roman"/>
                        <a:ea typeface="Times New Roman"/>
                        <a:cs typeface="Times New Roman"/>
                        <a:sym typeface="Times New Roman"/>
                      </a:endParaRPr>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6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solidFill>
                            <a:srgbClr val="C00000"/>
                          </a:solidFill>
                          <a:latin typeface="Times New Roman"/>
                          <a:ea typeface="Times New Roman"/>
                          <a:cs typeface="Times New Roman"/>
                          <a:sym typeface="Times New Roman"/>
                        </a:rPr>
                        <a:t>23</a:t>
                      </a:r>
                      <a:endParaRPr sz="1600">
                        <a:solidFill>
                          <a:srgbClr val="C00000"/>
                        </a:solidFill>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63</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solidFill>
                            <a:srgbClr val="C00000"/>
                          </a:solidFill>
                          <a:latin typeface="Times New Roman"/>
                          <a:ea typeface="Times New Roman"/>
                          <a:cs typeface="Times New Roman"/>
                          <a:sym typeface="Times New Roman"/>
                        </a:rPr>
                        <a:t>52</a:t>
                      </a:r>
                      <a:endParaRPr sz="1600">
                        <a:solidFill>
                          <a:srgbClr val="C00000"/>
                        </a:solidFill>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37</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20</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11</a:t>
                      </a:r>
                      <a:endParaRPr sz="1600">
                        <a:latin typeface="Times New Roman"/>
                        <a:ea typeface="Times New Roman"/>
                        <a:cs typeface="Times New Roman"/>
                        <a:sym typeface="Times New Roman"/>
                      </a:endParaRPr>
                    </a:p>
                  </a:txBody>
                  <a:tcPr marT="45725" marB="45725" marR="91450" marL="36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42</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76</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81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91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4850">
                <a:tc>
                  <a:txBody>
                    <a:bodyPr/>
                    <a:lstStyle/>
                    <a:p>
                      <a:pPr indent="0" lvl="0" marL="0" marR="0" rtl="0" algn="l">
                        <a:spcBef>
                          <a:spcPts val="0"/>
                        </a:spcBef>
                        <a:spcAft>
                          <a:spcPts val="0"/>
                        </a:spcAft>
                        <a:buNone/>
                      </a:pPr>
                      <a:r>
                        <a:rPr b="1" i="1" lang="ru-RU" sz="1600">
                          <a:latin typeface="Times New Roman"/>
                          <a:ea typeface="Times New Roman"/>
                          <a:cs typeface="Times New Roman"/>
                          <a:sym typeface="Times New Roman"/>
                        </a:rPr>
                        <a:t>i=</a:t>
                      </a:r>
                      <a:r>
                        <a:rPr b="1" i="0" lang="ru-RU" sz="1600">
                          <a:latin typeface="Times New Roman"/>
                          <a:ea typeface="Times New Roman"/>
                          <a:cs typeface="Times New Roman"/>
                          <a:sym typeface="Times New Roman"/>
                        </a:rPr>
                        <a:t>7:</a:t>
                      </a:r>
                      <a:endParaRPr b="1" i="0" sz="1600">
                        <a:latin typeface="Times New Roman"/>
                        <a:ea typeface="Times New Roman"/>
                        <a:cs typeface="Times New Roman"/>
                        <a:sym typeface="Times New Roman"/>
                      </a:endParaRPr>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6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63</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37</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52</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23</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20</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11</a:t>
                      </a:r>
                      <a:endParaRPr sz="1600">
                        <a:latin typeface="Times New Roman"/>
                        <a:ea typeface="Times New Roman"/>
                        <a:cs typeface="Times New Roman"/>
                        <a:sym typeface="Times New Roman"/>
                      </a:endParaRPr>
                    </a:p>
                  </a:txBody>
                  <a:tcPr marT="45725" marB="45725" marR="91450" marL="36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42</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76</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81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91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4850">
                <a:tc>
                  <a:txBody>
                    <a:bodyPr/>
                    <a:lstStyle/>
                    <a:p>
                      <a:pPr indent="0" lvl="0" marL="0" marR="0" rtl="0" algn="l">
                        <a:spcBef>
                          <a:spcPts val="0"/>
                        </a:spcBef>
                        <a:spcAft>
                          <a:spcPts val="0"/>
                        </a:spcAft>
                        <a:buNone/>
                      </a:pPr>
                      <a:r>
                        <a:t/>
                      </a:r>
                      <a:endParaRPr b="1" i="1" sz="1600">
                        <a:latin typeface="Times New Roman"/>
                        <a:ea typeface="Times New Roman"/>
                        <a:cs typeface="Times New Roman"/>
                        <a:sym typeface="Times New Roman"/>
                      </a:endParaRPr>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6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solidFill>
                            <a:srgbClr val="C00000"/>
                          </a:solidFill>
                          <a:latin typeface="Times New Roman"/>
                          <a:ea typeface="Times New Roman"/>
                          <a:cs typeface="Times New Roman"/>
                          <a:sym typeface="Times New Roman"/>
                        </a:rPr>
                        <a:t>42</a:t>
                      </a:r>
                      <a:endParaRPr sz="1600">
                        <a:solidFill>
                          <a:srgbClr val="C00000"/>
                        </a:solidFill>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37</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solidFill>
                            <a:srgbClr val="C00000"/>
                          </a:solidFill>
                          <a:latin typeface="Times New Roman"/>
                          <a:ea typeface="Times New Roman"/>
                          <a:cs typeface="Times New Roman"/>
                          <a:sym typeface="Times New Roman"/>
                        </a:rPr>
                        <a:t>52</a:t>
                      </a:r>
                      <a:endParaRPr sz="1600">
                        <a:solidFill>
                          <a:srgbClr val="C00000"/>
                        </a:solidFill>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23</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20</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11</a:t>
                      </a:r>
                      <a:endParaRPr sz="1600">
                        <a:latin typeface="Times New Roman"/>
                        <a:ea typeface="Times New Roman"/>
                        <a:cs typeface="Times New Roman"/>
                        <a:sym typeface="Times New Roman"/>
                      </a:endParaRPr>
                    </a:p>
                  </a:txBody>
                  <a:tcPr marT="45725" marB="45725" marR="91450" marL="36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63</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76</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81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91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4850">
                <a:tc>
                  <a:txBody>
                    <a:bodyPr/>
                    <a:lstStyle/>
                    <a:p>
                      <a:pPr indent="0" lvl="0" marL="0" marR="0" rtl="0" algn="l">
                        <a:spcBef>
                          <a:spcPts val="0"/>
                        </a:spcBef>
                        <a:spcAft>
                          <a:spcPts val="0"/>
                        </a:spcAft>
                        <a:buNone/>
                      </a:pPr>
                      <a:r>
                        <a:rPr b="1" i="1" lang="ru-RU" sz="1600">
                          <a:latin typeface="Times New Roman"/>
                          <a:ea typeface="Times New Roman"/>
                          <a:cs typeface="Times New Roman"/>
                          <a:sym typeface="Times New Roman"/>
                        </a:rPr>
                        <a:t>i=</a:t>
                      </a:r>
                      <a:r>
                        <a:rPr b="1" i="0" lang="ru-RU" sz="1600">
                          <a:latin typeface="Times New Roman"/>
                          <a:ea typeface="Times New Roman"/>
                          <a:cs typeface="Times New Roman"/>
                          <a:sym typeface="Times New Roman"/>
                        </a:rPr>
                        <a:t>6:</a:t>
                      </a:r>
                      <a:endParaRPr b="1" i="0" sz="1600">
                        <a:latin typeface="Times New Roman"/>
                        <a:ea typeface="Times New Roman"/>
                        <a:cs typeface="Times New Roman"/>
                        <a:sym typeface="Times New Roman"/>
                      </a:endParaRPr>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6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52</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37</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42</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23</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20</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11</a:t>
                      </a:r>
                      <a:endParaRPr sz="1600">
                        <a:latin typeface="Times New Roman"/>
                        <a:ea typeface="Times New Roman"/>
                        <a:cs typeface="Times New Roman"/>
                        <a:sym typeface="Times New Roman"/>
                      </a:endParaRPr>
                    </a:p>
                  </a:txBody>
                  <a:tcPr marT="45725" marB="45725" marR="91450" marL="36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63</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76</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81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91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4850">
                <a:tc>
                  <a:txBody>
                    <a:bodyPr/>
                    <a:lstStyle/>
                    <a:p>
                      <a:pPr indent="0" lvl="0" marL="0" marR="0" rtl="0" algn="l">
                        <a:spcBef>
                          <a:spcPts val="0"/>
                        </a:spcBef>
                        <a:spcAft>
                          <a:spcPts val="0"/>
                        </a:spcAft>
                        <a:buNone/>
                      </a:pPr>
                      <a:r>
                        <a:t/>
                      </a:r>
                      <a:endParaRPr b="1" i="1" sz="1600">
                        <a:latin typeface="Times New Roman"/>
                        <a:ea typeface="Times New Roman"/>
                        <a:cs typeface="Times New Roman"/>
                        <a:sym typeface="Times New Roman"/>
                      </a:endParaRPr>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6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solidFill>
                            <a:srgbClr val="C00000"/>
                          </a:solidFill>
                          <a:latin typeface="Times New Roman"/>
                          <a:ea typeface="Times New Roman"/>
                          <a:cs typeface="Times New Roman"/>
                          <a:sym typeface="Times New Roman"/>
                        </a:rPr>
                        <a:t>11</a:t>
                      </a:r>
                      <a:endParaRPr sz="1600">
                        <a:solidFill>
                          <a:srgbClr val="C00000"/>
                        </a:solidFill>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37</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42</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23</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20</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52</a:t>
                      </a:r>
                      <a:endParaRPr sz="1600">
                        <a:latin typeface="Times New Roman"/>
                        <a:ea typeface="Times New Roman"/>
                        <a:cs typeface="Times New Roman"/>
                        <a:sym typeface="Times New Roman"/>
                      </a:endParaRPr>
                    </a:p>
                  </a:txBody>
                  <a:tcPr marT="45725" marB="45725" marR="91450" marL="36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63</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76</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81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91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4850">
                <a:tc>
                  <a:txBody>
                    <a:bodyPr/>
                    <a:lstStyle/>
                    <a:p>
                      <a:pPr indent="0" lvl="0" marL="0" marR="0" rtl="0" algn="l">
                        <a:lnSpc>
                          <a:spcPct val="100000"/>
                        </a:lnSpc>
                        <a:spcBef>
                          <a:spcPts val="0"/>
                        </a:spcBef>
                        <a:spcAft>
                          <a:spcPts val="0"/>
                        </a:spcAft>
                        <a:buClr>
                          <a:schemeClr val="dk1"/>
                        </a:buClr>
                        <a:buSzPts val="1600"/>
                        <a:buFont typeface="Times New Roman"/>
                        <a:buNone/>
                      </a:pPr>
                      <a:r>
                        <a:rPr b="1" i="1" lang="ru-RU" sz="1600">
                          <a:latin typeface="Times New Roman"/>
                          <a:ea typeface="Times New Roman"/>
                          <a:cs typeface="Times New Roman"/>
                          <a:sym typeface="Times New Roman"/>
                        </a:rPr>
                        <a:t>i=</a:t>
                      </a:r>
                      <a:r>
                        <a:rPr b="1" i="0" lang="ru-RU" sz="1600">
                          <a:latin typeface="Times New Roman"/>
                          <a:ea typeface="Times New Roman"/>
                          <a:cs typeface="Times New Roman"/>
                          <a:sym typeface="Times New Roman"/>
                        </a:rPr>
                        <a:t>5:</a:t>
                      </a:r>
                      <a:endParaRPr b="1" i="0" sz="1600">
                        <a:latin typeface="Times New Roman"/>
                        <a:ea typeface="Times New Roman"/>
                        <a:cs typeface="Times New Roman"/>
                        <a:sym typeface="Times New Roman"/>
                      </a:endParaRPr>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6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42</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37</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11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23</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20</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52</a:t>
                      </a:r>
                      <a:endParaRPr sz="1600">
                        <a:latin typeface="Times New Roman"/>
                        <a:ea typeface="Times New Roman"/>
                        <a:cs typeface="Times New Roman"/>
                        <a:sym typeface="Times New Roman"/>
                      </a:endParaRPr>
                    </a:p>
                  </a:txBody>
                  <a:tcPr marT="45725" marB="45725" marR="91450" marL="36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63</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76</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81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91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4850">
                <a:tc>
                  <a:txBody>
                    <a:bodyPr/>
                    <a:lstStyle/>
                    <a:p>
                      <a:pPr indent="0" lvl="0" marL="0" marR="0" rtl="0" algn="l">
                        <a:spcBef>
                          <a:spcPts val="0"/>
                        </a:spcBef>
                        <a:spcAft>
                          <a:spcPts val="0"/>
                        </a:spcAft>
                        <a:buNone/>
                      </a:pPr>
                      <a:r>
                        <a:t/>
                      </a:r>
                      <a:endParaRPr b="1" i="1" sz="1600">
                        <a:latin typeface="Times New Roman"/>
                        <a:ea typeface="Times New Roman"/>
                        <a:cs typeface="Times New Roman"/>
                        <a:sym typeface="Times New Roman"/>
                      </a:endParaRPr>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6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solidFill>
                            <a:srgbClr val="C00000"/>
                          </a:solidFill>
                          <a:latin typeface="Times New Roman"/>
                          <a:ea typeface="Times New Roman"/>
                          <a:cs typeface="Times New Roman"/>
                          <a:sym typeface="Times New Roman"/>
                        </a:rPr>
                        <a:t>20</a:t>
                      </a:r>
                      <a:endParaRPr sz="1600">
                        <a:solidFill>
                          <a:srgbClr val="C00000"/>
                        </a:solidFill>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37</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11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23</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42</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52</a:t>
                      </a:r>
                      <a:endParaRPr sz="1600">
                        <a:latin typeface="Times New Roman"/>
                        <a:ea typeface="Times New Roman"/>
                        <a:cs typeface="Times New Roman"/>
                        <a:sym typeface="Times New Roman"/>
                      </a:endParaRPr>
                    </a:p>
                  </a:txBody>
                  <a:tcPr marT="45725" marB="45725" marR="91450" marL="36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63</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76</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81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91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4850">
                <a:tc>
                  <a:txBody>
                    <a:bodyPr/>
                    <a:lstStyle/>
                    <a:p>
                      <a:pPr indent="0" lvl="0" marL="0" marR="0" rtl="0" algn="l">
                        <a:spcBef>
                          <a:spcPts val="0"/>
                        </a:spcBef>
                        <a:spcAft>
                          <a:spcPts val="0"/>
                        </a:spcAft>
                        <a:buNone/>
                      </a:pPr>
                      <a:r>
                        <a:rPr b="1" i="1" lang="ru-RU" sz="1600">
                          <a:latin typeface="Times New Roman"/>
                          <a:ea typeface="Times New Roman"/>
                          <a:cs typeface="Times New Roman"/>
                          <a:sym typeface="Times New Roman"/>
                        </a:rPr>
                        <a:t>i=</a:t>
                      </a:r>
                      <a:r>
                        <a:rPr b="1" i="0" lang="ru-RU" sz="1600">
                          <a:latin typeface="Times New Roman"/>
                          <a:ea typeface="Times New Roman"/>
                          <a:cs typeface="Times New Roman"/>
                          <a:sym typeface="Times New Roman"/>
                        </a:rPr>
                        <a:t>4:</a:t>
                      </a:r>
                      <a:endParaRPr b="1" i="0" sz="1600">
                        <a:latin typeface="Times New Roman"/>
                        <a:ea typeface="Times New Roman"/>
                        <a:cs typeface="Times New Roman"/>
                        <a:sym typeface="Times New Roman"/>
                      </a:endParaRPr>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6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37</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20</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11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23</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42</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52</a:t>
                      </a:r>
                      <a:endParaRPr sz="1600">
                        <a:latin typeface="Times New Roman"/>
                        <a:ea typeface="Times New Roman"/>
                        <a:cs typeface="Times New Roman"/>
                        <a:sym typeface="Times New Roman"/>
                      </a:endParaRPr>
                    </a:p>
                  </a:txBody>
                  <a:tcPr marT="45725" marB="45725" marR="91450" marL="36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63</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76</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81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91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4850">
                <a:tc>
                  <a:txBody>
                    <a:bodyPr/>
                    <a:lstStyle/>
                    <a:p>
                      <a:pPr indent="0" lvl="0" marL="0" marR="0" rtl="0" algn="l">
                        <a:spcBef>
                          <a:spcPts val="0"/>
                        </a:spcBef>
                        <a:spcAft>
                          <a:spcPts val="0"/>
                        </a:spcAft>
                        <a:buNone/>
                      </a:pPr>
                      <a:r>
                        <a:t/>
                      </a:r>
                      <a:endParaRPr b="1" i="1" sz="1600">
                        <a:latin typeface="Times New Roman"/>
                        <a:ea typeface="Times New Roman"/>
                        <a:cs typeface="Times New Roman"/>
                        <a:sym typeface="Times New Roman"/>
                      </a:endParaRPr>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6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solidFill>
                            <a:srgbClr val="C00000"/>
                          </a:solidFill>
                          <a:latin typeface="Times New Roman"/>
                          <a:ea typeface="Times New Roman"/>
                          <a:cs typeface="Times New Roman"/>
                          <a:sym typeface="Times New Roman"/>
                        </a:rPr>
                        <a:t>23</a:t>
                      </a:r>
                      <a:endParaRPr sz="1600">
                        <a:solidFill>
                          <a:srgbClr val="C00000"/>
                        </a:solidFill>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20</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11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37</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42</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52</a:t>
                      </a:r>
                      <a:endParaRPr sz="1600">
                        <a:latin typeface="Times New Roman"/>
                        <a:ea typeface="Times New Roman"/>
                        <a:cs typeface="Times New Roman"/>
                        <a:sym typeface="Times New Roman"/>
                      </a:endParaRPr>
                    </a:p>
                  </a:txBody>
                  <a:tcPr marT="45725" marB="45725" marR="91450" marL="36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63</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76</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81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91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4850">
                <a:tc>
                  <a:txBody>
                    <a:bodyPr/>
                    <a:lstStyle/>
                    <a:p>
                      <a:pPr indent="0" lvl="0" marL="0" marR="0" rtl="0" algn="l">
                        <a:spcBef>
                          <a:spcPts val="0"/>
                        </a:spcBef>
                        <a:spcAft>
                          <a:spcPts val="0"/>
                        </a:spcAft>
                        <a:buNone/>
                      </a:pPr>
                      <a:r>
                        <a:rPr b="1" i="1" lang="ru-RU" sz="1600">
                          <a:latin typeface="Times New Roman"/>
                          <a:ea typeface="Times New Roman"/>
                          <a:cs typeface="Times New Roman"/>
                          <a:sym typeface="Times New Roman"/>
                        </a:rPr>
                        <a:t>i=</a:t>
                      </a:r>
                      <a:r>
                        <a:rPr b="1" i="0" lang="ru-RU" sz="1600">
                          <a:latin typeface="Times New Roman"/>
                          <a:ea typeface="Times New Roman"/>
                          <a:cs typeface="Times New Roman"/>
                          <a:sym typeface="Times New Roman"/>
                        </a:rPr>
                        <a:t>3:</a:t>
                      </a:r>
                      <a:endParaRPr b="1" i="0" sz="1600">
                        <a:latin typeface="Times New Roman"/>
                        <a:ea typeface="Times New Roman"/>
                        <a:cs typeface="Times New Roman"/>
                        <a:sym typeface="Times New Roman"/>
                      </a:endParaRPr>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6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23</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20</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11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37</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42</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52</a:t>
                      </a:r>
                      <a:endParaRPr sz="1600">
                        <a:latin typeface="Times New Roman"/>
                        <a:ea typeface="Times New Roman"/>
                        <a:cs typeface="Times New Roman"/>
                        <a:sym typeface="Times New Roman"/>
                      </a:endParaRPr>
                    </a:p>
                  </a:txBody>
                  <a:tcPr marT="45725" marB="45725" marR="91450" marL="36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63</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76</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81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91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4850">
                <a:tc>
                  <a:txBody>
                    <a:bodyPr/>
                    <a:lstStyle/>
                    <a:p>
                      <a:pPr indent="0" lvl="0" marL="0" marR="0" rtl="0" algn="l">
                        <a:spcBef>
                          <a:spcPts val="0"/>
                        </a:spcBef>
                        <a:spcAft>
                          <a:spcPts val="0"/>
                        </a:spcAft>
                        <a:buNone/>
                      </a:pPr>
                      <a:r>
                        <a:t/>
                      </a:r>
                      <a:endParaRPr b="1" i="1" sz="1600">
                        <a:latin typeface="Times New Roman"/>
                        <a:ea typeface="Times New Roman"/>
                        <a:cs typeface="Times New Roman"/>
                        <a:sym typeface="Times New Roman"/>
                      </a:endParaRPr>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6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solidFill>
                            <a:srgbClr val="C00000"/>
                          </a:solidFill>
                          <a:latin typeface="Times New Roman"/>
                          <a:ea typeface="Times New Roman"/>
                          <a:cs typeface="Times New Roman"/>
                          <a:sym typeface="Times New Roman"/>
                        </a:rPr>
                        <a:t>11</a:t>
                      </a:r>
                      <a:endParaRPr sz="1600">
                        <a:solidFill>
                          <a:srgbClr val="C00000"/>
                        </a:solidFill>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20</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23</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37</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42</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52</a:t>
                      </a:r>
                      <a:endParaRPr sz="1600">
                        <a:latin typeface="Times New Roman"/>
                        <a:ea typeface="Times New Roman"/>
                        <a:cs typeface="Times New Roman"/>
                        <a:sym typeface="Times New Roman"/>
                      </a:endParaRPr>
                    </a:p>
                  </a:txBody>
                  <a:tcPr marT="45725" marB="45725" marR="91450" marL="36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63</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76</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81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91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4850">
                <a:tc>
                  <a:txBody>
                    <a:bodyPr/>
                    <a:lstStyle/>
                    <a:p>
                      <a:pPr indent="0" lvl="0" marL="0" marR="0" rtl="0" algn="l">
                        <a:spcBef>
                          <a:spcPts val="0"/>
                        </a:spcBef>
                        <a:spcAft>
                          <a:spcPts val="0"/>
                        </a:spcAft>
                        <a:buNone/>
                      </a:pPr>
                      <a:r>
                        <a:rPr b="1" i="1" lang="ru-RU" sz="1600">
                          <a:latin typeface="Times New Roman"/>
                          <a:ea typeface="Times New Roman"/>
                          <a:cs typeface="Times New Roman"/>
                          <a:sym typeface="Times New Roman"/>
                        </a:rPr>
                        <a:t>i=</a:t>
                      </a:r>
                      <a:r>
                        <a:rPr b="1" i="0" lang="ru-RU" sz="1600">
                          <a:latin typeface="Times New Roman"/>
                          <a:ea typeface="Times New Roman"/>
                          <a:cs typeface="Times New Roman"/>
                          <a:sym typeface="Times New Roman"/>
                        </a:rPr>
                        <a:t>2:</a:t>
                      </a:r>
                      <a:endParaRPr b="1" i="0" sz="1600">
                        <a:latin typeface="Times New Roman"/>
                        <a:ea typeface="Times New Roman"/>
                        <a:cs typeface="Times New Roman"/>
                        <a:sym typeface="Times New Roman"/>
                      </a:endParaRPr>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6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20</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11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23</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37</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42</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52</a:t>
                      </a:r>
                      <a:endParaRPr sz="1600">
                        <a:latin typeface="Times New Roman"/>
                        <a:ea typeface="Times New Roman"/>
                        <a:cs typeface="Times New Roman"/>
                        <a:sym typeface="Times New Roman"/>
                      </a:endParaRPr>
                    </a:p>
                  </a:txBody>
                  <a:tcPr marT="45725" marB="45725" marR="91450" marL="36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63</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76</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81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91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4850">
                <a:tc>
                  <a:txBody>
                    <a:bodyPr/>
                    <a:lstStyle/>
                    <a:p>
                      <a:pPr indent="0" lvl="0" marL="0" marR="0" rtl="0" algn="l">
                        <a:spcBef>
                          <a:spcPts val="0"/>
                        </a:spcBef>
                        <a:spcAft>
                          <a:spcPts val="0"/>
                        </a:spcAft>
                        <a:buNone/>
                      </a:pPr>
                      <a:r>
                        <a:t/>
                      </a:r>
                      <a:endParaRPr b="1" i="1" sz="1600">
                        <a:latin typeface="Times New Roman"/>
                        <a:ea typeface="Times New Roman"/>
                        <a:cs typeface="Times New Roman"/>
                        <a:sym typeface="Times New Roman"/>
                      </a:endParaRPr>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6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11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20</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23</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37</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42</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52</a:t>
                      </a:r>
                      <a:endParaRPr sz="1600">
                        <a:latin typeface="Times New Roman"/>
                        <a:ea typeface="Times New Roman"/>
                        <a:cs typeface="Times New Roman"/>
                        <a:sym typeface="Times New Roman"/>
                      </a:endParaRPr>
                    </a:p>
                  </a:txBody>
                  <a:tcPr marT="45725" marB="45725" marR="91450" marL="36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63</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76</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81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91</a:t>
                      </a:r>
                      <a:endParaRPr sz="16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cxnSp>
        <p:nvCxnSpPr>
          <p:cNvPr id="1041" name="Google Shape;1041;p74"/>
          <p:cNvCxnSpPr/>
          <p:nvPr/>
        </p:nvCxnSpPr>
        <p:spPr>
          <a:xfrm>
            <a:off x="2857486" y="1071544"/>
            <a:ext cx="1000125" cy="1588"/>
          </a:xfrm>
          <a:prstGeom prst="straightConnector1">
            <a:avLst/>
          </a:prstGeom>
          <a:noFill/>
          <a:ln cap="flat" cmpd="sng" w="9525">
            <a:solidFill>
              <a:schemeClr val="dk1"/>
            </a:solidFill>
            <a:prstDash val="solid"/>
            <a:round/>
            <a:headEnd len="med" w="med" type="stealth"/>
            <a:tailEnd len="med" w="med" type="stealth"/>
          </a:ln>
        </p:spPr>
      </p:cxnSp>
      <p:cxnSp>
        <p:nvCxnSpPr>
          <p:cNvPr id="1042" name="Google Shape;1042;p74"/>
          <p:cNvCxnSpPr/>
          <p:nvPr/>
        </p:nvCxnSpPr>
        <p:spPr>
          <a:xfrm>
            <a:off x="4500562" y="3286124"/>
            <a:ext cx="214313" cy="1588"/>
          </a:xfrm>
          <a:prstGeom prst="straightConnector1">
            <a:avLst/>
          </a:prstGeom>
          <a:noFill/>
          <a:ln cap="flat" cmpd="sng" w="9525">
            <a:solidFill>
              <a:schemeClr val="dk1"/>
            </a:solidFill>
            <a:prstDash val="solid"/>
            <a:round/>
            <a:headEnd len="sm" w="sm" type="none"/>
            <a:tailEnd len="sm" w="sm" type="none"/>
          </a:ln>
        </p:spPr>
      </p:cxnSp>
      <p:grpSp>
        <p:nvGrpSpPr>
          <p:cNvPr id="1043" name="Google Shape;1043;p74"/>
          <p:cNvGrpSpPr/>
          <p:nvPr/>
        </p:nvGrpSpPr>
        <p:grpSpPr>
          <a:xfrm>
            <a:off x="2214546" y="785794"/>
            <a:ext cx="4429156" cy="5715040"/>
            <a:chOff x="2571736" y="642918"/>
            <a:chExt cx="4357718" cy="5716628"/>
          </a:xfrm>
        </p:grpSpPr>
        <p:cxnSp>
          <p:nvCxnSpPr>
            <p:cNvPr id="1044" name="Google Shape;1044;p74"/>
            <p:cNvCxnSpPr/>
            <p:nvPr/>
          </p:nvCxnSpPr>
          <p:spPr>
            <a:xfrm>
              <a:off x="2571736" y="642918"/>
              <a:ext cx="4357718" cy="1587"/>
            </a:xfrm>
            <a:prstGeom prst="straightConnector1">
              <a:avLst/>
            </a:prstGeom>
            <a:noFill/>
            <a:ln cap="flat" cmpd="sng" w="9525">
              <a:solidFill>
                <a:schemeClr val="dk1"/>
              </a:solidFill>
              <a:prstDash val="solid"/>
              <a:round/>
              <a:headEnd len="med" w="med" type="stealth"/>
              <a:tailEnd len="med" w="med" type="stealth"/>
            </a:ln>
          </p:spPr>
        </p:cxnSp>
        <p:cxnSp>
          <p:nvCxnSpPr>
            <p:cNvPr id="1045" name="Google Shape;1045;p74"/>
            <p:cNvCxnSpPr/>
            <p:nvPr/>
          </p:nvCxnSpPr>
          <p:spPr>
            <a:xfrm>
              <a:off x="2643174" y="928670"/>
              <a:ext cx="285752" cy="1587"/>
            </a:xfrm>
            <a:prstGeom prst="straightConnector1">
              <a:avLst/>
            </a:prstGeom>
            <a:noFill/>
            <a:ln cap="flat" cmpd="sng" w="9525">
              <a:solidFill>
                <a:schemeClr val="dk1"/>
              </a:solidFill>
              <a:prstDash val="solid"/>
              <a:round/>
              <a:headEnd len="med" w="med" type="stealth"/>
              <a:tailEnd len="med" w="med" type="stealth"/>
            </a:ln>
          </p:spPr>
        </p:cxnSp>
        <p:cxnSp>
          <p:nvCxnSpPr>
            <p:cNvPr id="1046" name="Google Shape;1046;p74"/>
            <p:cNvCxnSpPr/>
            <p:nvPr/>
          </p:nvCxnSpPr>
          <p:spPr>
            <a:xfrm>
              <a:off x="4071934" y="1000108"/>
              <a:ext cx="2143140" cy="1588"/>
            </a:xfrm>
            <a:prstGeom prst="straightConnector1">
              <a:avLst/>
            </a:prstGeom>
            <a:noFill/>
            <a:ln cap="flat" cmpd="sng" w="9525">
              <a:solidFill>
                <a:schemeClr val="dk1"/>
              </a:solidFill>
              <a:prstDash val="solid"/>
              <a:round/>
              <a:headEnd len="med" w="med" type="stealth"/>
              <a:tailEnd len="med" w="med" type="stealth"/>
            </a:ln>
          </p:spPr>
        </p:cxnSp>
        <p:cxnSp>
          <p:nvCxnSpPr>
            <p:cNvPr id="1047" name="Google Shape;1047;p74"/>
            <p:cNvCxnSpPr/>
            <p:nvPr/>
          </p:nvCxnSpPr>
          <p:spPr>
            <a:xfrm>
              <a:off x="3000364" y="928670"/>
              <a:ext cx="571504" cy="1587"/>
            </a:xfrm>
            <a:prstGeom prst="straightConnector1">
              <a:avLst/>
            </a:prstGeom>
            <a:noFill/>
            <a:ln cap="flat" cmpd="sng" w="9525">
              <a:solidFill>
                <a:schemeClr val="dk1"/>
              </a:solidFill>
              <a:prstDash val="solid"/>
              <a:round/>
              <a:headEnd len="sm" w="sm" type="none"/>
              <a:tailEnd len="sm" w="sm" type="none"/>
            </a:ln>
          </p:spPr>
        </p:cxnSp>
        <p:cxnSp>
          <p:nvCxnSpPr>
            <p:cNvPr id="1048" name="Google Shape;1048;p74"/>
            <p:cNvCxnSpPr/>
            <p:nvPr/>
          </p:nvCxnSpPr>
          <p:spPr>
            <a:xfrm>
              <a:off x="5929322" y="928670"/>
              <a:ext cx="571504" cy="1587"/>
            </a:xfrm>
            <a:prstGeom prst="straightConnector1">
              <a:avLst/>
            </a:prstGeom>
            <a:noFill/>
            <a:ln cap="flat" cmpd="sng" w="9525">
              <a:solidFill>
                <a:schemeClr val="dk1"/>
              </a:solidFill>
              <a:prstDash val="solid"/>
              <a:round/>
              <a:headEnd len="sm" w="sm" type="none"/>
              <a:tailEnd len="sm" w="sm" type="none"/>
            </a:ln>
          </p:spPr>
        </p:cxnSp>
        <p:cxnSp>
          <p:nvCxnSpPr>
            <p:cNvPr id="1049" name="Google Shape;1049;p74"/>
            <p:cNvCxnSpPr/>
            <p:nvPr/>
          </p:nvCxnSpPr>
          <p:spPr>
            <a:xfrm>
              <a:off x="2571736" y="1357298"/>
              <a:ext cx="4000528" cy="1587"/>
            </a:xfrm>
            <a:prstGeom prst="straightConnector1">
              <a:avLst/>
            </a:prstGeom>
            <a:noFill/>
            <a:ln cap="flat" cmpd="sng" w="9525">
              <a:solidFill>
                <a:schemeClr val="dk1"/>
              </a:solidFill>
              <a:prstDash val="solid"/>
              <a:round/>
              <a:headEnd len="med" w="med" type="stealth"/>
              <a:tailEnd len="med" w="med" type="stealth"/>
            </a:ln>
          </p:spPr>
        </p:cxnSp>
        <p:cxnSp>
          <p:nvCxnSpPr>
            <p:cNvPr id="1050" name="Google Shape;1050;p74"/>
            <p:cNvCxnSpPr/>
            <p:nvPr/>
          </p:nvCxnSpPr>
          <p:spPr>
            <a:xfrm>
              <a:off x="2643174" y="1714488"/>
              <a:ext cx="928693" cy="1588"/>
            </a:xfrm>
            <a:prstGeom prst="straightConnector1">
              <a:avLst/>
            </a:prstGeom>
            <a:noFill/>
            <a:ln cap="flat" cmpd="sng" w="9525">
              <a:solidFill>
                <a:schemeClr val="dk1"/>
              </a:solidFill>
              <a:prstDash val="solid"/>
              <a:round/>
              <a:headEnd len="med" w="med" type="stealth"/>
              <a:tailEnd len="med" w="med" type="stealth"/>
            </a:ln>
          </p:spPr>
        </p:cxnSp>
        <p:cxnSp>
          <p:nvCxnSpPr>
            <p:cNvPr id="1051" name="Google Shape;1051;p74"/>
            <p:cNvCxnSpPr/>
            <p:nvPr/>
          </p:nvCxnSpPr>
          <p:spPr>
            <a:xfrm>
              <a:off x="3571868" y="1714488"/>
              <a:ext cx="1428760" cy="1588"/>
            </a:xfrm>
            <a:prstGeom prst="straightConnector1">
              <a:avLst/>
            </a:prstGeom>
            <a:noFill/>
            <a:ln cap="flat" cmpd="sng" w="9525">
              <a:solidFill>
                <a:schemeClr val="dk1"/>
              </a:solidFill>
              <a:prstDash val="solid"/>
              <a:round/>
              <a:headEnd len="med" w="med" type="stealth"/>
              <a:tailEnd len="med" w="med" type="stealth"/>
            </a:ln>
          </p:spPr>
        </p:cxnSp>
        <p:cxnSp>
          <p:nvCxnSpPr>
            <p:cNvPr id="1052" name="Google Shape;1052;p74"/>
            <p:cNvCxnSpPr/>
            <p:nvPr/>
          </p:nvCxnSpPr>
          <p:spPr>
            <a:xfrm>
              <a:off x="3000364" y="1643050"/>
              <a:ext cx="571504" cy="1587"/>
            </a:xfrm>
            <a:prstGeom prst="straightConnector1">
              <a:avLst/>
            </a:prstGeom>
            <a:noFill/>
            <a:ln cap="flat" cmpd="sng" w="9525">
              <a:solidFill>
                <a:schemeClr val="dk1"/>
              </a:solidFill>
              <a:prstDash val="solid"/>
              <a:round/>
              <a:headEnd len="sm" w="sm" type="none"/>
              <a:tailEnd len="sm" w="sm" type="none"/>
            </a:ln>
          </p:spPr>
        </p:cxnSp>
        <p:cxnSp>
          <p:nvCxnSpPr>
            <p:cNvPr id="1053" name="Google Shape;1053;p74"/>
            <p:cNvCxnSpPr/>
            <p:nvPr/>
          </p:nvCxnSpPr>
          <p:spPr>
            <a:xfrm>
              <a:off x="4929190" y="1643050"/>
              <a:ext cx="571504" cy="1587"/>
            </a:xfrm>
            <a:prstGeom prst="straightConnector1">
              <a:avLst/>
            </a:prstGeom>
            <a:noFill/>
            <a:ln cap="flat" cmpd="sng" w="9525">
              <a:solidFill>
                <a:schemeClr val="dk1"/>
              </a:solidFill>
              <a:prstDash val="solid"/>
              <a:round/>
              <a:headEnd len="sm" w="sm" type="none"/>
              <a:tailEnd len="sm" w="sm" type="none"/>
            </a:ln>
          </p:spPr>
        </p:cxnSp>
        <p:cxnSp>
          <p:nvCxnSpPr>
            <p:cNvPr id="1054" name="Google Shape;1054;p74"/>
            <p:cNvCxnSpPr/>
            <p:nvPr/>
          </p:nvCxnSpPr>
          <p:spPr>
            <a:xfrm>
              <a:off x="2643174" y="2071678"/>
              <a:ext cx="3357585" cy="1587"/>
            </a:xfrm>
            <a:prstGeom prst="straightConnector1">
              <a:avLst/>
            </a:prstGeom>
            <a:noFill/>
            <a:ln cap="flat" cmpd="sng" w="9525">
              <a:solidFill>
                <a:schemeClr val="dk1"/>
              </a:solidFill>
              <a:prstDash val="solid"/>
              <a:round/>
              <a:headEnd len="med" w="med" type="stealth"/>
              <a:tailEnd len="med" w="med" type="stealth"/>
            </a:ln>
          </p:spPr>
        </p:cxnSp>
        <p:cxnSp>
          <p:nvCxnSpPr>
            <p:cNvPr id="1055" name="Google Shape;1055;p74"/>
            <p:cNvCxnSpPr/>
            <p:nvPr/>
          </p:nvCxnSpPr>
          <p:spPr>
            <a:xfrm>
              <a:off x="2571736" y="2428868"/>
              <a:ext cx="571504" cy="1588"/>
            </a:xfrm>
            <a:prstGeom prst="straightConnector1">
              <a:avLst/>
            </a:prstGeom>
            <a:noFill/>
            <a:ln cap="flat" cmpd="sng" w="9525">
              <a:solidFill>
                <a:schemeClr val="dk1"/>
              </a:solidFill>
              <a:prstDash val="solid"/>
              <a:round/>
              <a:headEnd len="med" w="med" type="stealth"/>
              <a:tailEnd len="med" w="med" type="stealth"/>
            </a:ln>
          </p:spPr>
        </p:cxnSp>
        <p:cxnSp>
          <p:nvCxnSpPr>
            <p:cNvPr id="1056" name="Google Shape;1056;p74"/>
            <p:cNvCxnSpPr/>
            <p:nvPr/>
          </p:nvCxnSpPr>
          <p:spPr>
            <a:xfrm>
              <a:off x="3571868" y="2428868"/>
              <a:ext cx="500066" cy="1588"/>
            </a:xfrm>
            <a:prstGeom prst="straightConnector1">
              <a:avLst/>
            </a:prstGeom>
            <a:noFill/>
            <a:ln cap="flat" cmpd="sng" w="9525">
              <a:solidFill>
                <a:schemeClr val="dk1"/>
              </a:solidFill>
              <a:prstDash val="solid"/>
              <a:round/>
              <a:headEnd len="med" w="med" type="stealth"/>
              <a:tailEnd len="med" w="med" type="stealth"/>
            </a:ln>
          </p:spPr>
        </p:cxnSp>
        <p:cxnSp>
          <p:nvCxnSpPr>
            <p:cNvPr id="1057" name="Google Shape;1057;p74"/>
            <p:cNvCxnSpPr/>
            <p:nvPr/>
          </p:nvCxnSpPr>
          <p:spPr>
            <a:xfrm>
              <a:off x="3000364" y="2357430"/>
              <a:ext cx="571504" cy="1587"/>
            </a:xfrm>
            <a:prstGeom prst="straightConnector1">
              <a:avLst/>
            </a:prstGeom>
            <a:noFill/>
            <a:ln cap="flat" cmpd="sng" w="9525">
              <a:solidFill>
                <a:schemeClr val="dk1"/>
              </a:solidFill>
              <a:prstDash val="solid"/>
              <a:round/>
              <a:headEnd len="sm" w="sm" type="none"/>
              <a:tailEnd len="sm" w="sm" type="none"/>
            </a:ln>
          </p:spPr>
        </p:cxnSp>
        <p:cxnSp>
          <p:nvCxnSpPr>
            <p:cNvPr id="1058" name="Google Shape;1058;p74"/>
            <p:cNvCxnSpPr/>
            <p:nvPr/>
          </p:nvCxnSpPr>
          <p:spPr>
            <a:xfrm>
              <a:off x="4000496" y="2357430"/>
              <a:ext cx="571504" cy="1587"/>
            </a:xfrm>
            <a:prstGeom prst="straightConnector1">
              <a:avLst/>
            </a:prstGeom>
            <a:noFill/>
            <a:ln cap="flat" cmpd="sng" w="9525">
              <a:solidFill>
                <a:schemeClr val="dk1"/>
              </a:solidFill>
              <a:prstDash val="solid"/>
              <a:round/>
              <a:headEnd len="sm" w="sm" type="none"/>
              <a:tailEnd len="sm" w="sm" type="none"/>
            </a:ln>
          </p:spPr>
        </p:cxnSp>
        <p:cxnSp>
          <p:nvCxnSpPr>
            <p:cNvPr id="1059" name="Google Shape;1059;p74"/>
            <p:cNvCxnSpPr/>
            <p:nvPr/>
          </p:nvCxnSpPr>
          <p:spPr>
            <a:xfrm>
              <a:off x="2571736" y="2786058"/>
              <a:ext cx="2857520" cy="1587"/>
            </a:xfrm>
            <a:prstGeom prst="straightConnector1">
              <a:avLst/>
            </a:prstGeom>
            <a:noFill/>
            <a:ln cap="flat" cmpd="sng" w="9525">
              <a:solidFill>
                <a:schemeClr val="dk1"/>
              </a:solidFill>
              <a:prstDash val="solid"/>
              <a:round/>
              <a:headEnd len="med" w="med" type="stealth"/>
              <a:tailEnd len="med" w="med" type="stealth"/>
            </a:ln>
          </p:spPr>
        </p:cxnSp>
        <p:cxnSp>
          <p:nvCxnSpPr>
            <p:cNvPr id="1060" name="Google Shape;1060;p74"/>
            <p:cNvCxnSpPr/>
            <p:nvPr/>
          </p:nvCxnSpPr>
          <p:spPr>
            <a:xfrm>
              <a:off x="2571736" y="3143248"/>
              <a:ext cx="1000132" cy="1588"/>
            </a:xfrm>
            <a:prstGeom prst="straightConnector1">
              <a:avLst/>
            </a:prstGeom>
            <a:noFill/>
            <a:ln cap="flat" cmpd="sng" w="9525">
              <a:solidFill>
                <a:schemeClr val="dk1"/>
              </a:solidFill>
              <a:prstDash val="solid"/>
              <a:round/>
              <a:headEnd len="med" w="med" type="stealth"/>
              <a:tailEnd len="med" w="med" type="stealth"/>
            </a:ln>
          </p:spPr>
        </p:cxnSp>
        <p:cxnSp>
          <p:nvCxnSpPr>
            <p:cNvPr id="1061" name="Google Shape;1061;p74"/>
            <p:cNvCxnSpPr/>
            <p:nvPr/>
          </p:nvCxnSpPr>
          <p:spPr>
            <a:xfrm>
              <a:off x="2571736" y="3500438"/>
              <a:ext cx="2357454" cy="1587"/>
            </a:xfrm>
            <a:prstGeom prst="straightConnector1">
              <a:avLst/>
            </a:prstGeom>
            <a:noFill/>
            <a:ln cap="flat" cmpd="sng" w="9525">
              <a:solidFill>
                <a:schemeClr val="dk1"/>
              </a:solidFill>
              <a:prstDash val="solid"/>
              <a:round/>
              <a:headEnd len="med" w="med" type="stealth"/>
              <a:tailEnd len="med" w="med" type="stealth"/>
            </a:ln>
          </p:spPr>
        </p:cxnSp>
        <p:cxnSp>
          <p:nvCxnSpPr>
            <p:cNvPr id="1062" name="Google Shape;1062;p74"/>
            <p:cNvCxnSpPr/>
            <p:nvPr/>
          </p:nvCxnSpPr>
          <p:spPr>
            <a:xfrm>
              <a:off x="3000364" y="3786191"/>
              <a:ext cx="642942" cy="1587"/>
            </a:xfrm>
            <a:prstGeom prst="straightConnector1">
              <a:avLst/>
            </a:prstGeom>
            <a:noFill/>
            <a:ln cap="flat" cmpd="sng" w="9525">
              <a:solidFill>
                <a:schemeClr val="dk1"/>
              </a:solidFill>
              <a:prstDash val="solid"/>
              <a:round/>
              <a:headEnd len="sm" w="sm" type="none"/>
              <a:tailEnd len="sm" w="sm" type="none"/>
            </a:ln>
          </p:spPr>
        </p:cxnSp>
        <p:cxnSp>
          <p:nvCxnSpPr>
            <p:cNvPr id="1063" name="Google Shape;1063;p74"/>
            <p:cNvCxnSpPr/>
            <p:nvPr/>
          </p:nvCxnSpPr>
          <p:spPr>
            <a:xfrm>
              <a:off x="2571736" y="3858521"/>
              <a:ext cx="785818" cy="1587"/>
            </a:xfrm>
            <a:prstGeom prst="straightConnector1">
              <a:avLst/>
            </a:prstGeom>
            <a:noFill/>
            <a:ln cap="flat" cmpd="sng" w="9525">
              <a:solidFill>
                <a:schemeClr val="dk1"/>
              </a:solidFill>
              <a:prstDash val="solid"/>
              <a:round/>
              <a:headEnd len="med" w="med" type="stealth"/>
              <a:tailEnd len="med" w="med" type="stealth"/>
            </a:ln>
          </p:spPr>
        </p:cxnSp>
        <p:cxnSp>
          <p:nvCxnSpPr>
            <p:cNvPr id="1064" name="Google Shape;1064;p74"/>
            <p:cNvCxnSpPr/>
            <p:nvPr/>
          </p:nvCxnSpPr>
          <p:spPr>
            <a:xfrm>
              <a:off x="2642022" y="4215811"/>
              <a:ext cx="1857388" cy="1588"/>
            </a:xfrm>
            <a:prstGeom prst="straightConnector1">
              <a:avLst/>
            </a:prstGeom>
            <a:noFill/>
            <a:ln cap="flat" cmpd="sng" w="9525">
              <a:solidFill>
                <a:schemeClr val="dk1"/>
              </a:solidFill>
              <a:prstDash val="solid"/>
              <a:round/>
              <a:headEnd len="med" w="med" type="stealth"/>
              <a:tailEnd len="med" w="med" type="stealth"/>
            </a:ln>
          </p:spPr>
        </p:cxnSp>
        <p:cxnSp>
          <p:nvCxnSpPr>
            <p:cNvPr id="1065" name="Google Shape;1065;p74"/>
            <p:cNvCxnSpPr/>
            <p:nvPr/>
          </p:nvCxnSpPr>
          <p:spPr>
            <a:xfrm>
              <a:off x="2928926" y="4500571"/>
              <a:ext cx="714380" cy="1587"/>
            </a:xfrm>
            <a:prstGeom prst="straightConnector1">
              <a:avLst/>
            </a:prstGeom>
            <a:noFill/>
            <a:ln cap="flat" cmpd="sng" w="9525">
              <a:solidFill>
                <a:schemeClr val="dk1"/>
              </a:solidFill>
              <a:prstDash val="solid"/>
              <a:round/>
              <a:headEnd len="sm" w="sm" type="none"/>
              <a:tailEnd len="sm" w="sm" type="none"/>
            </a:ln>
          </p:spPr>
        </p:cxnSp>
        <p:cxnSp>
          <p:nvCxnSpPr>
            <p:cNvPr id="1066" name="Google Shape;1066;p74"/>
            <p:cNvCxnSpPr/>
            <p:nvPr/>
          </p:nvCxnSpPr>
          <p:spPr>
            <a:xfrm>
              <a:off x="2571736" y="4929199"/>
              <a:ext cx="1500198" cy="1587"/>
            </a:xfrm>
            <a:prstGeom prst="straightConnector1">
              <a:avLst/>
            </a:prstGeom>
            <a:noFill/>
            <a:ln cap="flat" cmpd="sng" w="9525">
              <a:solidFill>
                <a:schemeClr val="dk1"/>
              </a:solidFill>
              <a:prstDash val="solid"/>
              <a:round/>
              <a:headEnd len="med" w="med" type="stealth"/>
              <a:tailEnd len="med" w="med" type="stealth"/>
            </a:ln>
          </p:spPr>
        </p:cxnSp>
        <p:cxnSp>
          <p:nvCxnSpPr>
            <p:cNvPr id="1067" name="Google Shape;1067;p74"/>
            <p:cNvCxnSpPr/>
            <p:nvPr/>
          </p:nvCxnSpPr>
          <p:spPr>
            <a:xfrm>
              <a:off x="2928926" y="5214951"/>
              <a:ext cx="714380" cy="1587"/>
            </a:xfrm>
            <a:prstGeom prst="straightConnector1">
              <a:avLst/>
            </a:prstGeom>
            <a:noFill/>
            <a:ln cap="flat" cmpd="sng" w="9525">
              <a:solidFill>
                <a:schemeClr val="dk1"/>
              </a:solidFill>
              <a:prstDash val="solid"/>
              <a:round/>
              <a:headEnd len="sm" w="sm" type="none"/>
              <a:tailEnd len="sm" w="sm" type="none"/>
            </a:ln>
          </p:spPr>
        </p:cxnSp>
        <p:cxnSp>
          <p:nvCxnSpPr>
            <p:cNvPr id="1068" name="Google Shape;1068;p74"/>
            <p:cNvCxnSpPr/>
            <p:nvPr/>
          </p:nvCxnSpPr>
          <p:spPr>
            <a:xfrm>
              <a:off x="2571736" y="5643579"/>
              <a:ext cx="1000132" cy="1587"/>
            </a:xfrm>
            <a:prstGeom prst="straightConnector1">
              <a:avLst/>
            </a:prstGeom>
            <a:noFill/>
            <a:ln cap="flat" cmpd="sng" w="9525">
              <a:solidFill>
                <a:schemeClr val="dk1"/>
              </a:solidFill>
              <a:prstDash val="solid"/>
              <a:round/>
              <a:headEnd len="med" w="med" type="stealth"/>
              <a:tailEnd len="med" w="med" type="stealth"/>
            </a:ln>
          </p:spPr>
        </p:cxnSp>
        <p:cxnSp>
          <p:nvCxnSpPr>
            <p:cNvPr id="1069" name="Google Shape;1069;p74"/>
            <p:cNvCxnSpPr/>
            <p:nvPr/>
          </p:nvCxnSpPr>
          <p:spPr>
            <a:xfrm>
              <a:off x="2928926" y="5929331"/>
              <a:ext cx="214313" cy="1587"/>
            </a:xfrm>
            <a:prstGeom prst="straightConnector1">
              <a:avLst/>
            </a:prstGeom>
            <a:noFill/>
            <a:ln cap="flat" cmpd="sng" w="9525">
              <a:solidFill>
                <a:schemeClr val="dk1"/>
              </a:solidFill>
              <a:prstDash val="solid"/>
              <a:round/>
              <a:headEnd len="sm" w="sm" type="none"/>
              <a:tailEnd len="sm" w="sm" type="none"/>
            </a:ln>
          </p:spPr>
        </p:cxnSp>
        <p:cxnSp>
          <p:nvCxnSpPr>
            <p:cNvPr id="1070" name="Google Shape;1070;p74"/>
            <p:cNvCxnSpPr/>
            <p:nvPr/>
          </p:nvCxnSpPr>
          <p:spPr>
            <a:xfrm>
              <a:off x="2643174" y="6357959"/>
              <a:ext cx="357189" cy="1587"/>
            </a:xfrm>
            <a:prstGeom prst="straightConnector1">
              <a:avLst/>
            </a:prstGeom>
            <a:noFill/>
            <a:ln cap="flat" cmpd="sng" w="9525">
              <a:solidFill>
                <a:schemeClr val="dk1"/>
              </a:solidFill>
              <a:prstDash val="solid"/>
              <a:round/>
              <a:headEnd len="med" w="med" type="stealth"/>
              <a:tailEnd len="med" w="med" type="stealth"/>
            </a:ln>
          </p:spPr>
        </p:cxnSp>
      </p:grpSp>
      <p:grpSp>
        <p:nvGrpSpPr>
          <p:cNvPr id="1071" name="Google Shape;1071;p74"/>
          <p:cNvGrpSpPr/>
          <p:nvPr/>
        </p:nvGrpSpPr>
        <p:grpSpPr>
          <a:xfrm>
            <a:off x="2428066" y="571480"/>
            <a:ext cx="3860090" cy="6287315"/>
            <a:chOff x="2713845" y="647007"/>
            <a:chExt cx="3728463" cy="5997463"/>
          </a:xfrm>
        </p:grpSpPr>
        <p:cxnSp>
          <p:nvCxnSpPr>
            <p:cNvPr id="1072" name="Google Shape;1072;p74"/>
            <p:cNvCxnSpPr/>
            <p:nvPr/>
          </p:nvCxnSpPr>
          <p:spPr>
            <a:xfrm rot="5400000">
              <a:off x="6298656" y="789070"/>
              <a:ext cx="285714" cy="1587"/>
            </a:xfrm>
            <a:prstGeom prst="straightConnector1">
              <a:avLst/>
            </a:prstGeom>
            <a:noFill/>
            <a:ln cap="flat" cmpd="sng" w="9525">
              <a:solidFill>
                <a:schemeClr val="dk1"/>
              </a:solidFill>
              <a:prstDash val="solid"/>
              <a:round/>
              <a:headEnd len="sm" w="sm" type="none"/>
              <a:tailEnd len="sm" w="sm" type="none"/>
            </a:ln>
          </p:spPr>
        </p:cxnSp>
        <p:cxnSp>
          <p:nvCxnSpPr>
            <p:cNvPr id="1073" name="Google Shape;1073;p74"/>
            <p:cNvCxnSpPr/>
            <p:nvPr/>
          </p:nvCxnSpPr>
          <p:spPr>
            <a:xfrm rot="5400000">
              <a:off x="6298657" y="1334226"/>
              <a:ext cx="285714" cy="1588"/>
            </a:xfrm>
            <a:prstGeom prst="straightConnector1">
              <a:avLst/>
            </a:prstGeom>
            <a:noFill/>
            <a:ln cap="flat" cmpd="sng" w="9525">
              <a:solidFill>
                <a:schemeClr val="dk1"/>
              </a:solidFill>
              <a:prstDash val="solid"/>
              <a:round/>
              <a:headEnd len="sm" w="sm" type="none"/>
              <a:tailEnd len="sm" w="sm" type="none"/>
            </a:ln>
          </p:spPr>
        </p:cxnSp>
        <p:cxnSp>
          <p:nvCxnSpPr>
            <p:cNvPr id="1074" name="Google Shape;1074;p74"/>
            <p:cNvCxnSpPr/>
            <p:nvPr/>
          </p:nvCxnSpPr>
          <p:spPr>
            <a:xfrm rot="5400000">
              <a:off x="5023332" y="3410996"/>
              <a:ext cx="214286" cy="1587"/>
            </a:xfrm>
            <a:prstGeom prst="straightConnector1">
              <a:avLst/>
            </a:prstGeom>
            <a:noFill/>
            <a:ln cap="flat" cmpd="sng" w="9525">
              <a:solidFill>
                <a:schemeClr val="dk1"/>
              </a:solidFill>
              <a:prstDash val="solid"/>
              <a:round/>
              <a:headEnd len="sm" w="sm" type="none"/>
              <a:tailEnd len="sm" w="sm" type="none"/>
            </a:ln>
          </p:spPr>
        </p:cxnSp>
        <p:cxnSp>
          <p:nvCxnSpPr>
            <p:cNvPr id="1075" name="Google Shape;1075;p74"/>
            <p:cNvCxnSpPr/>
            <p:nvPr/>
          </p:nvCxnSpPr>
          <p:spPr>
            <a:xfrm rot="5400000">
              <a:off x="5023332" y="3070273"/>
              <a:ext cx="214286" cy="1587"/>
            </a:xfrm>
            <a:prstGeom prst="straightConnector1">
              <a:avLst/>
            </a:prstGeom>
            <a:noFill/>
            <a:ln cap="flat" cmpd="sng" w="9525">
              <a:solidFill>
                <a:schemeClr val="dk1"/>
              </a:solidFill>
              <a:prstDash val="solid"/>
              <a:round/>
              <a:headEnd len="sm" w="sm" type="none"/>
              <a:tailEnd len="sm" w="sm" type="none"/>
            </a:ln>
          </p:spPr>
        </p:cxnSp>
        <p:cxnSp>
          <p:nvCxnSpPr>
            <p:cNvPr id="1076" name="Google Shape;1076;p74"/>
            <p:cNvCxnSpPr/>
            <p:nvPr/>
          </p:nvCxnSpPr>
          <p:spPr>
            <a:xfrm rot="5400000">
              <a:off x="5437345" y="2388825"/>
              <a:ext cx="214285" cy="1588"/>
            </a:xfrm>
            <a:prstGeom prst="straightConnector1">
              <a:avLst/>
            </a:prstGeom>
            <a:noFill/>
            <a:ln cap="flat" cmpd="sng" w="9525">
              <a:solidFill>
                <a:schemeClr val="dk1"/>
              </a:solidFill>
              <a:prstDash val="solid"/>
              <a:round/>
              <a:headEnd len="sm" w="sm" type="none"/>
              <a:tailEnd len="sm" w="sm" type="none"/>
            </a:ln>
          </p:spPr>
        </p:cxnSp>
        <p:cxnSp>
          <p:nvCxnSpPr>
            <p:cNvPr id="1077" name="Google Shape;1077;p74"/>
            <p:cNvCxnSpPr/>
            <p:nvPr/>
          </p:nvCxnSpPr>
          <p:spPr>
            <a:xfrm rot="5400000">
              <a:off x="5437345" y="2729549"/>
              <a:ext cx="214286" cy="1588"/>
            </a:xfrm>
            <a:prstGeom prst="straightConnector1">
              <a:avLst/>
            </a:prstGeom>
            <a:noFill/>
            <a:ln cap="flat" cmpd="sng" w="9525">
              <a:solidFill>
                <a:schemeClr val="dk1"/>
              </a:solidFill>
              <a:prstDash val="solid"/>
              <a:round/>
              <a:headEnd len="sm" w="sm" type="none"/>
              <a:tailEnd len="sm" w="sm" type="none"/>
            </a:ln>
          </p:spPr>
        </p:cxnSp>
        <p:cxnSp>
          <p:nvCxnSpPr>
            <p:cNvPr id="1078" name="Google Shape;1078;p74"/>
            <p:cNvCxnSpPr/>
            <p:nvPr/>
          </p:nvCxnSpPr>
          <p:spPr>
            <a:xfrm rot="5400000">
              <a:off x="5920359" y="1707379"/>
              <a:ext cx="214285" cy="1588"/>
            </a:xfrm>
            <a:prstGeom prst="straightConnector1">
              <a:avLst/>
            </a:prstGeom>
            <a:noFill/>
            <a:ln cap="flat" cmpd="sng" w="9525">
              <a:solidFill>
                <a:schemeClr val="dk1"/>
              </a:solidFill>
              <a:prstDash val="solid"/>
              <a:round/>
              <a:headEnd len="sm" w="sm" type="none"/>
              <a:tailEnd len="sm" w="sm" type="none"/>
            </a:ln>
          </p:spPr>
        </p:cxnSp>
        <p:cxnSp>
          <p:nvCxnSpPr>
            <p:cNvPr id="1079" name="Google Shape;1079;p74"/>
            <p:cNvCxnSpPr/>
            <p:nvPr/>
          </p:nvCxnSpPr>
          <p:spPr>
            <a:xfrm rot="5400000">
              <a:off x="5920359" y="2048102"/>
              <a:ext cx="214285" cy="1588"/>
            </a:xfrm>
            <a:prstGeom prst="straightConnector1">
              <a:avLst/>
            </a:prstGeom>
            <a:noFill/>
            <a:ln cap="flat" cmpd="sng" w="9525">
              <a:solidFill>
                <a:schemeClr val="dk1"/>
              </a:solidFill>
              <a:prstDash val="solid"/>
              <a:round/>
              <a:headEnd len="sm" w="sm" type="none"/>
              <a:tailEnd len="sm" w="sm" type="none"/>
            </a:ln>
          </p:spPr>
        </p:cxnSp>
        <p:cxnSp>
          <p:nvCxnSpPr>
            <p:cNvPr id="1080" name="Google Shape;1080;p74"/>
            <p:cNvCxnSpPr/>
            <p:nvPr/>
          </p:nvCxnSpPr>
          <p:spPr>
            <a:xfrm rot="5400000">
              <a:off x="4540318" y="3751719"/>
              <a:ext cx="214286" cy="1587"/>
            </a:xfrm>
            <a:prstGeom prst="straightConnector1">
              <a:avLst/>
            </a:prstGeom>
            <a:noFill/>
            <a:ln cap="flat" cmpd="sng" w="9525">
              <a:solidFill>
                <a:schemeClr val="dk1"/>
              </a:solidFill>
              <a:prstDash val="solid"/>
              <a:round/>
              <a:headEnd len="sm" w="sm" type="none"/>
              <a:tailEnd len="sm" w="sm" type="none"/>
            </a:ln>
          </p:spPr>
        </p:cxnSp>
        <p:cxnSp>
          <p:nvCxnSpPr>
            <p:cNvPr id="1081" name="Google Shape;1081;p74"/>
            <p:cNvCxnSpPr/>
            <p:nvPr/>
          </p:nvCxnSpPr>
          <p:spPr>
            <a:xfrm rot="5400000">
              <a:off x="4540319" y="4160586"/>
              <a:ext cx="214285" cy="1587"/>
            </a:xfrm>
            <a:prstGeom prst="straightConnector1">
              <a:avLst/>
            </a:prstGeom>
            <a:noFill/>
            <a:ln cap="flat" cmpd="sng" w="9525">
              <a:solidFill>
                <a:schemeClr val="dk1"/>
              </a:solidFill>
              <a:prstDash val="solid"/>
              <a:round/>
              <a:headEnd len="sm" w="sm" type="none"/>
              <a:tailEnd len="sm" w="sm" type="none"/>
            </a:ln>
          </p:spPr>
        </p:cxnSp>
        <p:cxnSp>
          <p:nvCxnSpPr>
            <p:cNvPr id="1082" name="Google Shape;1082;p74"/>
            <p:cNvCxnSpPr/>
            <p:nvPr/>
          </p:nvCxnSpPr>
          <p:spPr>
            <a:xfrm rot="-5400000">
              <a:off x="4130441" y="4769754"/>
              <a:ext cx="204433" cy="2"/>
            </a:xfrm>
            <a:prstGeom prst="straightConnector1">
              <a:avLst/>
            </a:prstGeom>
            <a:noFill/>
            <a:ln cap="flat" cmpd="sng" w="9525">
              <a:solidFill>
                <a:schemeClr val="dk1"/>
              </a:solidFill>
              <a:prstDash val="solid"/>
              <a:round/>
              <a:headEnd len="sm" w="sm" type="none"/>
              <a:tailEnd len="sm" w="sm" type="none"/>
            </a:ln>
          </p:spPr>
        </p:cxnSp>
        <p:cxnSp>
          <p:nvCxnSpPr>
            <p:cNvPr id="1083" name="Google Shape;1083;p74"/>
            <p:cNvCxnSpPr/>
            <p:nvPr/>
          </p:nvCxnSpPr>
          <p:spPr>
            <a:xfrm rot="5400000">
              <a:off x="4126307" y="4433164"/>
              <a:ext cx="214285" cy="1587"/>
            </a:xfrm>
            <a:prstGeom prst="straightConnector1">
              <a:avLst/>
            </a:prstGeom>
            <a:noFill/>
            <a:ln cap="flat" cmpd="sng" w="9525">
              <a:solidFill>
                <a:schemeClr val="dk1"/>
              </a:solidFill>
              <a:prstDash val="solid"/>
              <a:round/>
              <a:headEnd len="sm" w="sm" type="none"/>
              <a:tailEnd len="sm" w="sm" type="none"/>
            </a:ln>
          </p:spPr>
        </p:cxnSp>
        <p:cxnSp>
          <p:nvCxnSpPr>
            <p:cNvPr id="1084" name="Google Shape;1084;p74"/>
            <p:cNvCxnSpPr/>
            <p:nvPr/>
          </p:nvCxnSpPr>
          <p:spPr>
            <a:xfrm rot="5400000">
              <a:off x="3679833" y="5107205"/>
              <a:ext cx="214286" cy="1587"/>
            </a:xfrm>
            <a:prstGeom prst="straightConnector1">
              <a:avLst/>
            </a:prstGeom>
            <a:noFill/>
            <a:ln cap="flat" cmpd="sng" w="9525">
              <a:solidFill>
                <a:schemeClr val="dk1"/>
              </a:solidFill>
              <a:prstDash val="solid"/>
              <a:round/>
              <a:headEnd len="sm" w="sm" type="none"/>
              <a:tailEnd len="sm" w="sm" type="none"/>
            </a:ln>
          </p:spPr>
        </p:cxnSp>
        <p:cxnSp>
          <p:nvCxnSpPr>
            <p:cNvPr id="1085" name="Google Shape;1085;p74"/>
            <p:cNvCxnSpPr/>
            <p:nvPr/>
          </p:nvCxnSpPr>
          <p:spPr>
            <a:xfrm rot="5400000">
              <a:off x="3679834" y="5464347"/>
              <a:ext cx="214285" cy="1587"/>
            </a:xfrm>
            <a:prstGeom prst="straightConnector1">
              <a:avLst/>
            </a:prstGeom>
            <a:noFill/>
            <a:ln cap="flat" cmpd="sng" w="9525">
              <a:solidFill>
                <a:schemeClr val="dk1"/>
              </a:solidFill>
              <a:prstDash val="solid"/>
              <a:round/>
              <a:headEnd len="sm" w="sm" type="none"/>
              <a:tailEnd len="sm" w="sm" type="none"/>
            </a:ln>
          </p:spPr>
        </p:cxnSp>
        <p:cxnSp>
          <p:nvCxnSpPr>
            <p:cNvPr id="1086" name="Google Shape;1086;p74"/>
            <p:cNvCxnSpPr/>
            <p:nvPr/>
          </p:nvCxnSpPr>
          <p:spPr>
            <a:xfrm rot="5400000">
              <a:off x="3179767" y="5821489"/>
              <a:ext cx="214286" cy="1588"/>
            </a:xfrm>
            <a:prstGeom prst="straightConnector1">
              <a:avLst/>
            </a:prstGeom>
            <a:noFill/>
            <a:ln cap="flat" cmpd="sng" w="9525">
              <a:solidFill>
                <a:schemeClr val="dk1"/>
              </a:solidFill>
              <a:prstDash val="solid"/>
              <a:round/>
              <a:headEnd len="sm" w="sm" type="none"/>
              <a:tailEnd len="sm" w="sm" type="none"/>
            </a:ln>
          </p:spPr>
        </p:cxnSp>
        <p:cxnSp>
          <p:nvCxnSpPr>
            <p:cNvPr id="1087" name="Google Shape;1087;p74"/>
            <p:cNvCxnSpPr/>
            <p:nvPr/>
          </p:nvCxnSpPr>
          <p:spPr>
            <a:xfrm rot="5400000">
              <a:off x="3179768" y="6178631"/>
              <a:ext cx="214285" cy="1588"/>
            </a:xfrm>
            <a:prstGeom prst="straightConnector1">
              <a:avLst/>
            </a:prstGeom>
            <a:noFill/>
            <a:ln cap="flat" cmpd="sng" w="9525">
              <a:solidFill>
                <a:schemeClr val="dk1"/>
              </a:solidFill>
              <a:prstDash val="solid"/>
              <a:round/>
              <a:headEnd len="sm" w="sm" type="none"/>
              <a:tailEnd len="sm" w="sm" type="none"/>
            </a:ln>
          </p:spPr>
        </p:cxnSp>
        <p:cxnSp>
          <p:nvCxnSpPr>
            <p:cNvPr id="1088" name="Google Shape;1088;p74"/>
            <p:cNvCxnSpPr/>
            <p:nvPr/>
          </p:nvCxnSpPr>
          <p:spPr>
            <a:xfrm rot="5400000">
              <a:off x="2578334" y="6507424"/>
              <a:ext cx="272556" cy="1534"/>
            </a:xfrm>
            <a:prstGeom prst="straightConnector1">
              <a:avLst/>
            </a:prstGeom>
            <a:noFill/>
            <a:ln cap="flat" cmpd="sng" w="9525">
              <a:solidFill>
                <a:schemeClr val="dk1"/>
              </a:solidFill>
              <a:prstDash val="solid"/>
              <a:round/>
              <a:headEnd len="sm" w="sm" type="none"/>
              <a:tailEnd len="sm" w="sm" type="none"/>
            </a:ln>
          </p:spPr>
        </p:cxnSp>
      </p:grpSp>
      <p:grpSp>
        <p:nvGrpSpPr>
          <p:cNvPr id="1089" name="Google Shape;1089;p74"/>
          <p:cNvGrpSpPr/>
          <p:nvPr/>
        </p:nvGrpSpPr>
        <p:grpSpPr>
          <a:xfrm>
            <a:off x="7072298" y="571482"/>
            <a:ext cx="1370013" cy="1981200"/>
            <a:chOff x="7286644" y="500042"/>
            <a:chExt cx="1370320" cy="1981628"/>
          </a:xfrm>
        </p:grpSpPr>
        <p:grpSp>
          <p:nvGrpSpPr>
            <p:cNvPr id="1090" name="Google Shape;1090;p74"/>
            <p:cNvGrpSpPr/>
            <p:nvPr/>
          </p:nvGrpSpPr>
          <p:grpSpPr>
            <a:xfrm>
              <a:off x="7286644" y="500042"/>
              <a:ext cx="1370320" cy="624306"/>
              <a:chOff x="7429520" y="500042"/>
              <a:chExt cx="1370320" cy="624306"/>
            </a:xfrm>
          </p:grpSpPr>
          <p:sp>
            <p:nvSpPr>
              <p:cNvPr id="1091" name="Google Shape;1091;p74"/>
              <p:cNvSpPr txBox="1"/>
              <p:nvPr/>
            </p:nvSpPr>
            <p:spPr>
              <a:xfrm>
                <a:off x="7500958" y="785794"/>
                <a:ext cx="129888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Times New Roman"/>
                    <a:ea typeface="Times New Roman"/>
                    <a:cs typeface="Times New Roman"/>
                    <a:sym typeface="Times New Roman"/>
                  </a:rPr>
                  <a:t>просеивание</a:t>
                </a:r>
                <a:endParaRPr/>
              </a:p>
            </p:txBody>
          </p:sp>
          <p:sp>
            <p:nvSpPr>
              <p:cNvPr id="1092" name="Google Shape;1092;p74"/>
              <p:cNvSpPr txBox="1"/>
              <p:nvPr/>
            </p:nvSpPr>
            <p:spPr>
              <a:xfrm>
                <a:off x="7429520" y="500042"/>
                <a:ext cx="72128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Times New Roman"/>
                    <a:ea typeface="Times New Roman"/>
                    <a:cs typeface="Times New Roman"/>
                    <a:sym typeface="Times New Roman"/>
                  </a:rPr>
                  <a:t>обмен</a:t>
                </a:r>
                <a:endParaRPr/>
              </a:p>
            </p:txBody>
          </p:sp>
        </p:grpSp>
        <p:grpSp>
          <p:nvGrpSpPr>
            <p:cNvPr id="1093" name="Google Shape;1093;p74"/>
            <p:cNvGrpSpPr/>
            <p:nvPr/>
          </p:nvGrpSpPr>
          <p:grpSpPr>
            <a:xfrm>
              <a:off x="7286644" y="1142984"/>
              <a:ext cx="1370320" cy="624306"/>
              <a:chOff x="7429520" y="500042"/>
              <a:chExt cx="1370320" cy="624306"/>
            </a:xfrm>
          </p:grpSpPr>
          <p:sp>
            <p:nvSpPr>
              <p:cNvPr id="1094" name="Google Shape;1094;p74"/>
              <p:cNvSpPr txBox="1"/>
              <p:nvPr/>
            </p:nvSpPr>
            <p:spPr>
              <a:xfrm>
                <a:off x="7500958" y="785794"/>
                <a:ext cx="129888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Times New Roman"/>
                    <a:ea typeface="Times New Roman"/>
                    <a:cs typeface="Times New Roman"/>
                    <a:sym typeface="Times New Roman"/>
                  </a:rPr>
                  <a:t>просеивание</a:t>
                </a:r>
                <a:endParaRPr/>
              </a:p>
            </p:txBody>
          </p:sp>
          <p:sp>
            <p:nvSpPr>
              <p:cNvPr id="1095" name="Google Shape;1095;p74"/>
              <p:cNvSpPr txBox="1"/>
              <p:nvPr/>
            </p:nvSpPr>
            <p:spPr>
              <a:xfrm>
                <a:off x="7429520" y="500042"/>
                <a:ext cx="72128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Times New Roman"/>
                    <a:ea typeface="Times New Roman"/>
                    <a:cs typeface="Times New Roman"/>
                    <a:sym typeface="Times New Roman"/>
                  </a:rPr>
                  <a:t>обмен</a:t>
                </a:r>
                <a:endParaRPr/>
              </a:p>
            </p:txBody>
          </p:sp>
        </p:grpSp>
        <p:grpSp>
          <p:nvGrpSpPr>
            <p:cNvPr id="1096" name="Google Shape;1096;p74"/>
            <p:cNvGrpSpPr/>
            <p:nvPr/>
          </p:nvGrpSpPr>
          <p:grpSpPr>
            <a:xfrm>
              <a:off x="7286644" y="1857364"/>
              <a:ext cx="1370320" cy="624306"/>
              <a:chOff x="7429520" y="500042"/>
              <a:chExt cx="1370320" cy="624306"/>
            </a:xfrm>
          </p:grpSpPr>
          <p:sp>
            <p:nvSpPr>
              <p:cNvPr id="1097" name="Google Shape;1097;p74"/>
              <p:cNvSpPr txBox="1"/>
              <p:nvPr/>
            </p:nvSpPr>
            <p:spPr>
              <a:xfrm>
                <a:off x="7500958" y="785794"/>
                <a:ext cx="129888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Times New Roman"/>
                    <a:ea typeface="Times New Roman"/>
                    <a:cs typeface="Times New Roman"/>
                    <a:sym typeface="Times New Roman"/>
                  </a:rPr>
                  <a:t>просеивание</a:t>
                </a:r>
                <a:endParaRPr/>
              </a:p>
            </p:txBody>
          </p:sp>
          <p:sp>
            <p:nvSpPr>
              <p:cNvPr id="1098" name="Google Shape;1098;p74"/>
              <p:cNvSpPr txBox="1"/>
              <p:nvPr/>
            </p:nvSpPr>
            <p:spPr>
              <a:xfrm>
                <a:off x="7429520" y="500042"/>
                <a:ext cx="72128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Times New Roman"/>
                    <a:ea typeface="Times New Roman"/>
                    <a:cs typeface="Times New Roman"/>
                    <a:sym typeface="Times New Roman"/>
                  </a:rPr>
                  <a:t>обмен</a:t>
                </a:r>
                <a:endParaRPr/>
              </a:p>
            </p:txBody>
          </p:sp>
        </p:grpSp>
      </p:grpSp>
      <p:grpSp>
        <p:nvGrpSpPr>
          <p:cNvPr id="1099" name="Google Shape;1099;p74"/>
          <p:cNvGrpSpPr/>
          <p:nvPr/>
        </p:nvGrpSpPr>
        <p:grpSpPr>
          <a:xfrm>
            <a:off x="7000861" y="4786294"/>
            <a:ext cx="1370012" cy="1606550"/>
            <a:chOff x="7286644" y="500042"/>
            <a:chExt cx="1370320" cy="1605826"/>
          </a:xfrm>
        </p:grpSpPr>
        <p:grpSp>
          <p:nvGrpSpPr>
            <p:cNvPr id="1100" name="Google Shape;1100;p74"/>
            <p:cNvGrpSpPr/>
            <p:nvPr/>
          </p:nvGrpSpPr>
          <p:grpSpPr>
            <a:xfrm>
              <a:off x="7286644" y="500042"/>
              <a:ext cx="1370320" cy="624306"/>
              <a:chOff x="7429520" y="500042"/>
              <a:chExt cx="1370320" cy="624306"/>
            </a:xfrm>
          </p:grpSpPr>
          <p:sp>
            <p:nvSpPr>
              <p:cNvPr id="1101" name="Google Shape;1101;p74"/>
              <p:cNvSpPr txBox="1"/>
              <p:nvPr/>
            </p:nvSpPr>
            <p:spPr>
              <a:xfrm>
                <a:off x="7500958" y="785794"/>
                <a:ext cx="129888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Times New Roman"/>
                    <a:ea typeface="Times New Roman"/>
                    <a:cs typeface="Times New Roman"/>
                    <a:sym typeface="Times New Roman"/>
                  </a:rPr>
                  <a:t>просеивание</a:t>
                </a:r>
                <a:endParaRPr/>
              </a:p>
            </p:txBody>
          </p:sp>
          <p:sp>
            <p:nvSpPr>
              <p:cNvPr id="1102" name="Google Shape;1102;p74"/>
              <p:cNvSpPr txBox="1"/>
              <p:nvPr/>
            </p:nvSpPr>
            <p:spPr>
              <a:xfrm>
                <a:off x="7429520" y="500042"/>
                <a:ext cx="72128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Times New Roman"/>
                    <a:ea typeface="Times New Roman"/>
                    <a:cs typeface="Times New Roman"/>
                    <a:sym typeface="Times New Roman"/>
                  </a:rPr>
                  <a:t>обмен</a:t>
                </a:r>
                <a:endParaRPr/>
              </a:p>
            </p:txBody>
          </p:sp>
        </p:grpSp>
        <p:grpSp>
          <p:nvGrpSpPr>
            <p:cNvPr id="1103" name="Google Shape;1103;p74"/>
            <p:cNvGrpSpPr/>
            <p:nvPr/>
          </p:nvGrpSpPr>
          <p:grpSpPr>
            <a:xfrm>
              <a:off x="7286644" y="1142984"/>
              <a:ext cx="1370320" cy="624306"/>
              <a:chOff x="7429520" y="500042"/>
              <a:chExt cx="1370320" cy="624306"/>
            </a:xfrm>
          </p:grpSpPr>
          <p:sp>
            <p:nvSpPr>
              <p:cNvPr id="1104" name="Google Shape;1104;p74"/>
              <p:cNvSpPr txBox="1"/>
              <p:nvPr/>
            </p:nvSpPr>
            <p:spPr>
              <a:xfrm>
                <a:off x="7500958" y="785794"/>
                <a:ext cx="129888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Times New Roman"/>
                    <a:ea typeface="Times New Roman"/>
                    <a:cs typeface="Times New Roman"/>
                    <a:sym typeface="Times New Roman"/>
                  </a:rPr>
                  <a:t>просеивание</a:t>
                </a:r>
                <a:endParaRPr/>
              </a:p>
            </p:txBody>
          </p:sp>
          <p:sp>
            <p:nvSpPr>
              <p:cNvPr id="1105" name="Google Shape;1105;p74"/>
              <p:cNvSpPr txBox="1"/>
              <p:nvPr/>
            </p:nvSpPr>
            <p:spPr>
              <a:xfrm>
                <a:off x="7429520" y="500042"/>
                <a:ext cx="72128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Times New Roman"/>
                    <a:ea typeface="Times New Roman"/>
                    <a:cs typeface="Times New Roman"/>
                    <a:sym typeface="Times New Roman"/>
                  </a:rPr>
                  <a:t>обмен</a:t>
                </a:r>
                <a:endParaRPr/>
              </a:p>
            </p:txBody>
          </p:sp>
        </p:grpSp>
        <p:sp>
          <p:nvSpPr>
            <p:cNvPr id="1106" name="Google Shape;1106;p74"/>
            <p:cNvSpPr txBox="1"/>
            <p:nvPr/>
          </p:nvSpPr>
          <p:spPr>
            <a:xfrm>
              <a:off x="7286644" y="1767314"/>
              <a:ext cx="72128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Times New Roman"/>
                  <a:ea typeface="Times New Roman"/>
                  <a:cs typeface="Times New Roman"/>
                  <a:sym typeface="Times New Roman"/>
                </a:rPr>
                <a:t>обмен</a:t>
              </a:r>
              <a:endParaRPr/>
            </a:p>
          </p:txBody>
        </p:sp>
      </p:grpSp>
      <p:grpSp>
        <p:nvGrpSpPr>
          <p:cNvPr id="1107" name="Google Shape;1107;p74"/>
          <p:cNvGrpSpPr/>
          <p:nvPr/>
        </p:nvGrpSpPr>
        <p:grpSpPr>
          <a:xfrm>
            <a:off x="7072298" y="2714607"/>
            <a:ext cx="1370013" cy="1981200"/>
            <a:chOff x="7286644" y="500042"/>
            <a:chExt cx="1370320" cy="1981628"/>
          </a:xfrm>
        </p:grpSpPr>
        <p:grpSp>
          <p:nvGrpSpPr>
            <p:cNvPr id="1108" name="Google Shape;1108;p74"/>
            <p:cNvGrpSpPr/>
            <p:nvPr/>
          </p:nvGrpSpPr>
          <p:grpSpPr>
            <a:xfrm>
              <a:off x="7286644" y="500042"/>
              <a:ext cx="1370320" cy="624306"/>
              <a:chOff x="7429520" y="500042"/>
              <a:chExt cx="1370320" cy="624306"/>
            </a:xfrm>
          </p:grpSpPr>
          <p:sp>
            <p:nvSpPr>
              <p:cNvPr id="1109" name="Google Shape;1109;p74"/>
              <p:cNvSpPr txBox="1"/>
              <p:nvPr/>
            </p:nvSpPr>
            <p:spPr>
              <a:xfrm>
                <a:off x="7500958" y="785794"/>
                <a:ext cx="129888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Times New Roman"/>
                    <a:ea typeface="Times New Roman"/>
                    <a:cs typeface="Times New Roman"/>
                    <a:sym typeface="Times New Roman"/>
                  </a:rPr>
                  <a:t>просеивание</a:t>
                </a:r>
                <a:endParaRPr/>
              </a:p>
            </p:txBody>
          </p:sp>
          <p:sp>
            <p:nvSpPr>
              <p:cNvPr id="1110" name="Google Shape;1110;p74"/>
              <p:cNvSpPr txBox="1"/>
              <p:nvPr/>
            </p:nvSpPr>
            <p:spPr>
              <a:xfrm>
                <a:off x="7429520" y="500042"/>
                <a:ext cx="72128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Times New Roman"/>
                    <a:ea typeface="Times New Roman"/>
                    <a:cs typeface="Times New Roman"/>
                    <a:sym typeface="Times New Roman"/>
                  </a:rPr>
                  <a:t>обмен</a:t>
                </a:r>
                <a:endParaRPr/>
              </a:p>
            </p:txBody>
          </p:sp>
        </p:grpSp>
        <p:grpSp>
          <p:nvGrpSpPr>
            <p:cNvPr id="1111" name="Google Shape;1111;p74"/>
            <p:cNvGrpSpPr/>
            <p:nvPr/>
          </p:nvGrpSpPr>
          <p:grpSpPr>
            <a:xfrm>
              <a:off x="7286644" y="1142984"/>
              <a:ext cx="1370320" cy="624306"/>
              <a:chOff x="7429520" y="500042"/>
              <a:chExt cx="1370320" cy="624306"/>
            </a:xfrm>
          </p:grpSpPr>
          <p:sp>
            <p:nvSpPr>
              <p:cNvPr id="1112" name="Google Shape;1112;p74"/>
              <p:cNvSpPr txBox="1"/>
              <p:nvPr/>
            </p:nvSpPr>
            <p:spPr>
              <a:xfrm>
                <a:off x="7500958" y="785794"/>
                <a:ext cx="129888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Times New Roman"/>
                    <a:ea typeface="Times New Roman"/>
                    <a:cs typeface="Times New Roman"/>
                    <a:sym typeface="Times New Roman"/>
                  </a:rPr>
                  <a:t>просеивание</a:t>
                </a:r>
                <a:endParaRPr/>
              </a:p>
            </p:txBody>
          </p:sp>
          <p:sp>
            <p:nvSpPr>
              <p:cNvPr id="1113" name="Google Shape;1113;p74"/>
              <p:cNvSpPr txBox="1"/>
              <p:nvPr/>
            </p:nvSpPr>
            <p:spPr>
              <a:xfrm>
                <a:off x="7429520" y="500042"/>
                <a:ext cx="72128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Times New Roman"/>
                    <a:ea typeface="Times New Roman"/>
                    <a:cs typeface="Times New Roman"/>
                    <a:sym typeface="Times New Roman"/>
                  </a:rPr>
                  <a:t>обмен</a:t>
                </a:r>
                <a:endParaRPr/>
              </a:p>
            </p:txBody>
          </p:sp>
        </p:grpSp>
        <p:grpSp>
          <p:nvGrpSpPr>
            <p:cNvPr id="1114" name="Google Shape;1114;p74"/>
            <p:cNvGrpSpPr/>
            <p:nvPr/>
          </p:nvGrpSpPr>
          <p:grpSpPr>
            <a:xfrm>
              <a:off x="7286644" y="1857364"/>
              <a:ext cx="1370320" cy="624306"/>
              <a:chOff x="7429520" y="500042"/>
              <a:chExt cx="1370320" cy="624306"/>
            </a:xfrm>
          </p:grpSpPr>
          <p:sp>
            <p:nvSpPr>
              <p:cNvPr id="1115" name="Google Shape;1115;p74"/>
              <p:cNvSpPr txBox="1"/>
              <p:nvPr/>
            </p:nvSpPr>
            <p:spPr>
              <a:xfrm>
                <a:off x="7500958" y="785794"/>
                <a:ext cx="129888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Times New Roman"/>
                    <a:ea typeface="Times New Roman"/>
                    <a:cs typeface="Times New Roman"/>
                    <a:sym typeface="Times New Roman"/>
                  </a:rPr>
                  <a:t>просеивание</a:t>
                </a:r>
                <a:endParaRPr/>
              </a:p>
            </p:txBody>
          </p:sp>
          <p:sp>
            <p:nvSpPr>
              <p:cNvPr id="1116" name="Google Shape;1116;p74"/>
              <p:cNvSpPr txBox="1"/>
              <p:nvPr/>
            </p:nvSpPr>
            <p:spPr>
              <a:xfrm>
                <a:off x="7429520" y="500042"/>
                <a:ext cx="72128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Times New Roman"/>
                    <a:ea typeface="Times New Roman"/>
                    <a:cs typeface="Times New Roman"/>
                    <a:sym typeface="Times New Roman"/>
                  </a:rPr>
                  <a:t>обмен</a:t>
                </a:r>
                <a:endParaRPr/>
              </a:p>
            </p:txBody>
          </p:sp>
        </p:grpSp>
      </p:gr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p75"/>
          <p:cNvSpPr txBox="1"/>
          <p:nvPr>
            <p:ph type="title"/>
          </p:nvPr>
        </p:nvSpPr>
        <p:spPr>
          <a:xfrm>
            <a:off x="1142976" y="142852"/>
            <a:ext cx="7791474" cy="71438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Алгоритм</a:t>
            </a:r>
            <a:endParaRPr/>
          </a:p>
        </p:txBody>
      </p:sp>
      <p:sp>
        <p:nvSpPr>
          <p:cNvPr id="1122" name="Google Shape;1122;p75"/>
          <p:cNvSpPr txBox="1"/>
          <p:nvPr>
            <p:ph idx="1" type="body"/>
          </p:nvPr>
        </p:nvSpPr>
        <p:spPr>
          <a:xfrm>
            <a:off x="1000100" y="785794"/>
            <a:ext cx="7934350" cy="54626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b="1" lang="ru-RU" sz="1800">
                <a:latin typeface="Courier New"/>
                <a:ea typeface="Courier New"/>
                <a:cs typeface="Courier New"/>
                <a:sym typeface="Courier New"/>
              </a:rPr>
              <a:t>процедура</a:t>
            </a:r>
            <a:r>
              <a:rPr lang="ru-RU" sz="1800">
                <a:latin typeface="Courier New"/>
                <a:ea typeface="Courier New"/>
                <a:cs typeface="Courier New"/>
                <a:sym typeface="Courier New"/>
              </a:rPr>
              <a:t> Просеивание (i, n) 	</a:t>
            </a:r>
            <a:endParaRPr/>
          </a:p>
          <a:p>
            <a:pPr indent="0" lvl="0" marL="0" rtl="0" algn="l">
              <a:spcBef>
                <a:spcPts val="0"/>
              </a:spcBef>
              <a:spcAft>
                <a:spcPts val="0"/>
              </a:spcAft>
              <a:buSzPts val="1440"/>
              <a:buNone/>
            </a:pPr>
            <a:r>
              <a:rPr i="1" lang="ru-RU" sz="1800">
                <a:latin typeface="Calibri"/>
                <a:ea typeface="Calibri"/>
                <a:cs typeface="Calibri"/>
                <a:sym typeface="Calibri"/>
              </a:rPr>
              <a:t>	// i – номер элемента, который нужно просеять</a:t>
            </a:r>
            <a:endParaRPr sz="1800">
              <a:latin typeface="Calibri"/>
              <a:ea typeface="Calibri"/>
              <a:cs typeface="Calibri"/>
              <a:sym typeface="Calibri"/>
            </a:endParaRPr>
          </a:p>
          <a:p>
            <a:pPr indent="0" lvl="0" marL="0" rtl="0" algn="l">
              <a:spcBef>
                <a:spcPts val="0"/>
              </a:spcBef>
              <a:spcAft>
                <a:spcPts val="0"/>
              </a:spcAft>
              <a:buSzPts val="1440"/>
              <a:buNone/>
            </a:pPr>
            <a:r>
              <a:rPr i="1" lang="ru-RU" sz="1800">
                <a:latin typeface="Calibri"/>
                <a:ea typeface="Calibri"/>
                <a:cs typeface="Calibri"/>
                <a:sym typeface="Calibri"/>
              </a:rPr>
              <a:t>         	 // n – номер последнего элемента массива</a:t>
            </a:r>
            <a:endParaRPr sz="1800">
              <a:latin typeface="Calibri"/>
              <a:ea typeface="Calibri"/>
              <a:cs typeface="Calibri"/>
              <a:sym typeface="Calibri"/>
            </a:endParaRPr>
          </a:p>
          <a:p>
            <a:pPr indent="0" lvl="0" marL="0" rtl="0" algn="l">
              <a:spcBef>
                <a:spcPts val="0"/>
              </a:spcBef>
              <a:spcAft>
                <a:spcPts val="0"/>
              </a:spcAft>
              <a:buSzPts val="1440"/>
              <a:buNone/>
            </a:pPr>
            <a:r>
              <a:rPr b="1" lang="ru-RU" sz="1800">
                <a:latin typeface="Courier New"/>
                <a:ea typeface="Courier New"/>
                <a:cs typeface="Courier New"/>
                <a:sym typeface="Courier New"/>
              </a:rPr>
              <a:t>начало процедуры</a:t>
            </a:r>
            <a:endParaRPr sz="1800">
              <a:latin typeface="Courier New"/>
              <a:ea typeface="Courier New"/>
              <a:cs typeface="Courier New"/>
              <a:sym typeface="Courier New"/>
            </a:endParaRPr>
          </a:p>
          <a:p>
            <a:pPr indent="0" lvl="0" marL="0" rtl="0" algn="l">
              <a:spcBef>
                <a:spcPts val="0"/>
              </a:spcBef>
              <a:spcAft>
                <a:spcPts val="0"/>
              </a:spcAft>
              <a:buSzPts val="1440"/>
              <a:buNone/>
            </a:pPr>
            <a:r>
              <a:rPr lang="ru-RU" sz="1800">
                <a:latin typeface="Courier New"/>
                <a:ea typeface="Courier New"/>
                <a:cs typeface="Courier New"/>
                <a:sym typeface="Courier New"/>
              </a:rPr>
              <a:t> 	</a:t>
            </a:r>
            <a:r>
              <a:rPr b="1" lang="ru-RU" sz="1800">
                <a:latin typeface="Courier New"/>
                <a:ea typeface="Courier New"/>
                <a:cs typeface="Courier New"/>
                <a:sym typeface="Courier New"/>
              </a:rPr>
              <a:t>пока</a:t>
            </a:r>
            <a:r>
              <a:rPr lang="ru-RU" sz="1800">
                <a:latin typeface="Courier New"/>
                <a:ea typeface="Courier New"/>
                <a:cs typeface="Courier New"/>
                <a:sym typeface="Courier New"/>
              </a:rPr>
              <a:t> 2*i &lt;= n </a:t>
            </a:r>
            <a:endParaRPr sz="1800">
              <a:latin typeface="Courier New"/>
              <a:ea typeface="Courier New"/>
              <a:cs typeface="Courier New"/>
              <a:sym typeface="Courier New"/>
            </a:endParaRPr>
          </a:p>
          <a:p>
            <a:pPr indent="0" lvl="0" marL="0" rtl="0" algn="l">
              <a:spcBef>
                <a:spcPts val="0"/>
              </a:spcBef>
              <a:spcAft>
                <a:spcPts val="0"/>
              </a:spcAft>
              <a:buSzPts val="1440"/>
              <a:buNone/>
            </a:pPr>
            <a:r>
              <a:rPr lang="ru-RU" sz="1800">
                <a:latin typeface="Courier New"/>
                <a:ea typeface="Courier New"/>
                <a:cs typeface="Courier New"/>
                <a:sym typeface="Courier New"/>
              </a:rPr>
              <a:t>   	      r := 2*i;				</a:t>
            </a:r>
            <a:endParaRPr/>
          </a:p>
          <a:p>
            <a:pPr indent="0" lvl="0" marL="0" rtl="0" algn="l">
              <a:spcBef>
                <a:spcPts val="0"/>
              </a:spcBef>
              <a:spcAft>
                <a:spcPts val="0"/>
              </a:spcAft>
              <a:buSzPts val="1440"/>
              <a:buNone/>
            </a:pPr>
            <a:r>
              <a:rPr lang="ru-RU" sz="1800">
                <a:latin typeface="Courier New"/>
                <a:ea typeface="Courier New"/>
                <a:cs typeface="Courier New"/>
                <a:sym typeface="Courier New"/>
              </a:rPr>
              <a:t>      		</a:t>
            </a:r>
            <a:r>
              <a:rPr b="1" lang="ru-RU" sz="1800">
                <a:latin typeface="Courier New"/>
                <a:ea typeface="Courier New"/>
                <a:cs typeface="Courier New"/>
                <a:sym typeface="Courier New"/>
              </a:rPr>
              <a:t>если</a:t>
            </a:r>
            <a:r>
              <a:rPr lang="ru-RU" sz="1800">
                <a:latin typeface="Courier New"/>
                <a:ea typeface="Courier New"/>
                <a:cs typeface="Courier New"/>
                <a:sym typeface="Courier New"/>
              </a:rPr>
              <a:t> (r+1 ≤ n) </a:t>
            </a:r>
            <a:r>
              <a:rPr b="1" lang="ru-RU" sz="1800">
                <a:latin typeface="Courier New"/>
                <a:ea typeface="Courier New"/>
                <a:cs typeface="Courier New"/>
                <a:sym typeface="Courier New"/>
              </a:rPr>
              <a:t>и</a:t>
            </a:r>
            <a:r>
              <a:rPr lang="ru-RU" sz="1800">
                <a:latin typeface="Courier New"/>
                <a:ea typeface="Courier New"/>
                <a:cs typeface="Courier New"/>
                <a:sym typeface="Courier New"/>
              </a:rPr>
              <a:t> (A[r] &lt; A[r+1])</a:t>
            </a:r>
            <a:endParaRPr sz="1800">
              <a:latin typeface="Courier New"/>
              <a:ea typeface="Courier New"/>
              <a:cs typeface="Courier New"/>
              <a:sym typeface="Courier New"/>
            </a:endParaRPr>
          </a:p>
          <a:p>
            <a:pPr indent="0" lvl="0" marL="0" rtl="0" algn="l">
              <a:spcBef>
                <a:spcPts val="0"/>
              </a:spcBef>
              <a:spcAft>
                <a:spcPts val="0"/>
              </a:spcAft>
              <a:buSzPts val="1440"/>
              <a:buNone/>
            </a:pPr>
            <a:r>
              <a:rPr b="1" lang="ru-RU" sz="1800">
                <a:latin typeface="Courier New"/>
                <a:ea typeface="Courier New"/>
                <a:cs typeface="Courier New"/>
                <a:sym typeface="Courier New"/>
              </a:rPr>
              <a:t>		то</a:t>
            </a:r>
            <a:r>
              <a:rPr lang="ru-RU" sz="1800">
                <a:latin typeface="Courier New"/>
                <a:ea typeface="Courier New"/>
                <a:cs typeface="Courier New"/>
                <a:sym typeface="Courier New"/>
              </a:rPr>
              <a:t> r := r + 1;			 	</a:t>
            </a:r>
            <a:endParaRPr sz="1800">
              <a:latin typeface="Courier New"/>
              <a:ea typeface="Courier New"/>
              <a:cs typeface="Courier New"/>
              <a:sym typeface="Courier New"/>
            </a:endParaRPr>
          </a:p>
          <a:p>
            <a:pPr indent="0" lvl="0" marL="0" rtl="0" algn="l">
              <a:spcBef>
                <a:spcPts val="0"/>
              </a:spcBef>
              <a:spcAft>
                <a:spcPts val="0"/>
              </a:spcAft>
              <a:buSzPts val="1440"/>
              <a:buNone/>
            </a:pPr>
            <a:r>
              <a:rPr i="1" lang="ru-RU" sz="1800">
                <a:latin typeface="Courier New"/>
                <a:ea typeface="Courier New"/>
                <a:cs typeface="Courier New"/>
                <a:sym typeface="Courier New"/>
              </a:rPr>
              <a:t>          	</a:t>
            </a:r>
            <a:r>
              <a:rPr i="1" lang="ru-RU" sz="1800">
                <a:latin typeface="Calibri"/>
                <a:ea typeface="Calibri"/>
                <a:cs typeface="Calibri"/>
                <a:sym typeface="Calibri"/>
              </a:rPr>
              <a:t>// i-тый элемент массива ставится на то место,</a:t>
            </a:r>
            <a:endParaRPr sz="1800">
              <a:latin typeface="Calibri"/>
              <a:ea typeface="Calibri"/>
              <a:cs typeface="Calibri"/>
              <a:sym typeface="Calibri"/>
            </a:endParaRPr>
          </a:p>
          <a:p>
            <a:pPr indent="0" lvl="0" marL="0" rtl="0" algn="l">
              <a:spcBef>
                <a:spcPts val="0"/>
              </a:spcBef>
              <a:spcAft>
                <a:spcPts val="0"/>
              </a:spcAft>
              <a:buSzPts val="1440"/>
              <a:buNone/>
            </a:pPr>
            <a:r>
              <a:rPr i="1" lang="ru-RU" sz="1800">
                <a:latin typeface="Calibri"/>
                <a:ea typeface="Calibri"/>
                <a:cs typeface="Calibri"/>
                <a:sym typeface="Calibri"/>
              </a:rPr>
              <a:t>          		// где он удовлетворяет свойству пирамиды:</a:t>
            </a:r>
            <a:endParaRPr sz="1800">
              <a:latin typeface="Calibri"/>
              <a:ea typeface="Calibri"/>
              <a:cs typeface="Calibri"/>
              <a:sym typeface="Calibri"/>
            </a:endParaRPr>
          </a:p>
          <a:p>
            <a:pPr indent="0" lvl="0" marL="0" rtl="0" algn="l">
              <a:spcBef>
                <a:spcPts val="0"/>
              </a:spcBef>
              <a:spcAft>
                <a:spcPts val="0"/>
              </a:spcAft>
              <a:buSzPts val="1440"/>
              <a:buNone/>
            </a:pPr>
            <a:r>
              <a:rPr i="1" lang="ru-RU" sz="1800">
                <a:latin typeface="Calibri"/>
                <a:ea typeface="Calibri"/>
                <a:cs typeface="Calibri"/>
                <a:sym typeface="Calibri"/>
              </a:rPr>
              <a:t>	          	// </a:t>
            </a:r>
            <a:r>
              <a:rPr lang="ru-RU" sz="1800">
                <a:latin typeface="Calibri"/>
                <a:ea typeface="Calibri"/>
                <a:cs typeface="Calibri"/>
                <a:sym typeface="Calibri"/>
              </a:rPr>
              <a:t>A[i] ≥ max(A[2*i], A[2*i + 1])</a:t>
            </a:r>
            <a:endParaRPr sz="1800">
              <a:latin typeface="Calibri"/>
              <a:ea typeface="Calibri"/>
              <a:cs typeface="Calibri"/>
              <a:sym typeface="Calibri"/>
            </a:endParaRPr>
          </a:p>
          <a:p>
            <a:pPr indent="0" lvl="0" marL="0" rtl="0" algn="l">
              <a:spcBef>
                <a:spcPts val="0"/>
              </a:spcBef>
              <a:spcAft>
                <a:spcPts val="0"/>
              </a:spcAft>
              <a:buSzPts val="1440"/>
              <a:buNone/>
            </a:pPr>
            <a:r>
              <a:rPr b="1" lang="ru-RU" sz="1800">
                <a:latin typeface="Courier New"/>
                <a:ea typeface="Courier New"/>
                <a:cs typeface="Courier New"/>
                <a:sym typeface="Courier New"/>
              </a:rPr>
              <a:t>         	если</a:t>
            </a:r>
            <a:r>
              <a:rPr lang="ru-RU" sz="1800">
                <a:latin typeface="Courier New"/>
                <a:ea typeface="Courier New"/>
                <a:cs typeface="Courier New"/>
                <a:sym typeface="Courier New"/>
              </a:rPr>
              <a:t> A[i] &lt; A[r] 			</a:t>
            </a:r>
            <a:endParaRPr sz="1800">
              <a:latin typeface="Courier New"/>
              <a:ea typeface="Courier New"/>
              <a:cs typeface="Courier New"/>
              <a:sym typeface="Courier New"/>
            </a:endParaRPr>
          </a:p>
          <a:p>
            <a:pPr indent="0" lvl="0" marL="0" rtl="0" algn="l">
              <a:spcBef>
                <a:spcPts val="0"/>
              </a:spcBef>
              <a:spcAft>
                <a:spcPts val="0"/>
              </a:spcAft>
              <a:buSzPts val="1440"/>
              <a:buNone/>
            </a:pPr>
            <a:r>
              <a:rPr lang="ru-RU" sz="1800">
                <a:latin typeface="Courier New"/>
                <a:ea typeface="Courier New"/>
                <a:cs typeface="Courier New"/>
                <a:sym typeface="Courier New"/>
              </a:rPr>
              <a:t>         	</a:t>
            </a:r>
            <a:r>
              <a:rPr b="1" lang="ru-RU" sz="1800">
                <a:latin typeface="Courier New"/>
                <a:ea typeface="Courier New"/>
                <a:cs typeface="Courier New"/>
                <a:sym typeface="Courier New"/>
              </a:rPr>
              <a:t>то</a:t>
            </a:r>
            <a:r>
              <a:rPr lang="ru-RU" sz="1800">
                <a:latin typeface="Courier New"/>
                <a:ea typeface="Courier New"/>
                <a:cs typeface="Courier New"/>
                <a:sym typeface="Courier New"/>
              </a:rPr>
              <a:t> </a:t>
            </a:r>
            <a:r>
              <a:rPr b="1" lang="ru-RU" sz="1800">
                <a:latin typeface="Courier New"/>
                <a:ea typeface="Courier New"/>
                <a:cs typeface="Courier New"/>
                <a:sym typeface="Courier New"/>
              </a:rPr>
              <a:t>начало </a:t>
            </a:r>
            <a:endParaRPr sz="1800">
              <a:latin typeface="Courier New"/>
              <a:ea typeface="Courier New"/>
              <a:cs typeface="Courier New"/>
              <a:sym typeface="Courier New"/>
            </a:endParaRPr>
          </a:p>
          <a:p>
            <a:pPr indent="0" lvl="0" marL="0" rtl="0" algn="l">
              <a:spcBef>
                <a:spcPts val="0"/>
              </a:spcBef>
              <a:spcAft>
                <a:spcPts val="0"/>
              </a:spcAft>
              <a:buSzPts val="1440"/>
              <a:buNone/>
            </a:pPr>
            <a:r>
              <a:rPr lang="ru-RU" sz="1800">
                <a:latin typeface="Courier New"/>
                <a:ea typeface="Courier New"/>
                <a:cs typeface="Courier New"/>
                <a:sym typeface="Courier New"/>
              </a:rPr>
              <a:t>               	Обмен (i, r); 			 </a:t>
            </a:r>
            <a:endParaRPr/>
          </a:p>
          <a:p>
            <a:pPr indent="0" lvl="0" marL="0" rtl="0" algn="l">
              <a:spcBef>
                <a:spcPts val="0"/>
              </a:spcBef>
              <a:spcAft>
                <a:spcPts val="0"/>
              </a:spcAft>
              <a:buSzPts val="1440"/>
              <a:buNone/>
            </a:pPr>
            <a:r>
              <a:rPr lang="ru-RU" sz="1800">
                <a:latin typeface="Courier New"/>
                <a:ea typeface="Courier New"/>
                <a:cs typeface="Courier New"/>
                <a:sym typeface="Courier New"/>
              </a:rPr>
              <a:t>               	i := r;</a:t>
            </a:r>
            <a:endParaRPr sz="1800">
              <a:latin typeface="Courier New"/>
              <a:ea typeface="Courier New"/>
              <a:cs typeface="Courier New"/>
              <a:sym typeface="Courier New"/>
            </a:endParaRPr>
          </a:p>
          <a:p>
            <a:pPr indent="0" lvl="0" marL="0" rtl="0" algn="l">
              <a:spcBef>
                <a:spcPts val="0"/>
              </a:spcBef>
              <a:spcAft>
                <a:spcPts val="0"/>
              </a:spcAft>
              <a:buSzPts val="1440"/>
              <a:buNone/>
            </a:pPr>
            <a:r>
              <a:rPr b="1" lang="ru-RU" sz="1800">
                <a:latin typeface="Courier New"/>
                <a:ea typeface="Courier New"/>
                <a:cs typeface="Courier New"/>
                <a:sym typeface="Courier New"/>
              </a:rPr>
              <a:t>            	    конец</a:t>
            </a:r>
            <a:endParaRPr b="1" sz="1800">
              <a:latin typeface="Courier New"/>
              <a:ea typeface="Courier New"/>
              <a:cs typeface="Courier New"/>
              <a:sym typeface="Courier New"/>
            </a:endParaRPr>
          </a:p>
          <a:p>
            <a:pPr indent="0" lvl="0" marL="0" rtl="0" algn="l">
              <a:spcBef>
                <a:spcPts val="0"/>
              </a:spcBef>
              <a:spcAft>
                <a:spcPts val="0"/>
              </a:spcAft>
              <a:buSzPts val="1440"/>
              <a:buNone/>
            </a:pPr>
            <a:r>
              <a:rPr b="1" lang="ru-RU" sz="1800">
                <a:latin typeface="Courier New"/>
                <a:ea typeface="Courier New"/>
                <a:cs typeface="Courier New"/>
                <a:sym typeface="Courier New"/>
              </a:rPr>
              <a:t>		иначе выход из процедуры;</a:t>
            </a:r>
            <a:endParaRPr sz="1800">
              <a:latin typeface="Courier New"/>
              <a:ea typeface="Courier New"/>
              <a:cs typeface="Courier New"/>
              <a:sym typeface="Courier New"/>
            </a:endParaRPr>
          </a:p>
          <a:p>
            <a:pPr indent="0" lvl="0" marL="0" rtl="0" algn="l">
              <a:spcBef>
                <a:spcPts val="0"/>
              </a:spcBef>
              <a:spcAft>
                <a:spcPts val="0"/>
              </a:spcAft>
              <a:buSzPts val="1440"/>
              <a:buNone/>
            </a:pPr>
            <a:r>
              <a:rPr b="1" lang="ru-RU" sz="1800">
                <a:latin typeface="Courier New"/>
                <a:ea typeface="Courier New"/>
                <a:cs typeface="Courier New"/>
                <a:sym typeface="Courier New"/>
              </a:rPr>
              <a:t>      	конец пока</a:t>
            </a:r>
            <a:endParaRPr sz="1800">
              <a:latin typeface="Courier New"/>
              <a:ea typeface="Courier New"/>
              <a:cs typeface="Courier New"/>
              <a:sym typeface="Courier New"/>
            </a:endParaRPr>
          </a:p>
          <a:p>
            <a:pPr indent="0" lvl="0" marL="0" rtl="0" algn="l">
              <a:spcBef>
                <a:spcPts val="0"/>
              </a:spcBef>
              <a:spcAft>
                <a:spcPts val="0"/>
              </a:spcAft>
              <a:buSzPts val="1440"/>
              <a:buNone/>
            </a:pPr>
            <a:r>
              <a:rPr b="1" lang="ru-RU" sz="1800">
                <a:latin typeface="Courier New"/>
                <a:ea typeface="Courier New"/>
                <a:cs typeface="Courier New"/>
                <a:sym typeface="Courier New"/>
              </a:rPr>
              <a:t>конец процедуры</a:t>
            </a:r>
            <a:endParaRPr sz="18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2">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2">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2">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2">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2">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2">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2">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2">
                                            <p:txEl>
                                              <p:pRg end="18" st="1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76"/>
          <p:cNvSpPr txBox="1"/>
          <p:nvPr>
            <p:ph type="title"/>
          </p:nvPr>
        </p:nvSpPr>
        <p:spPr>
          <a:xfrm>
            <a:off x="1071538" y="274638"/>
            <a:ext cx="7862912" cy="43971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Алгоритм, продолжение</a:t>
            </a:r>
            <a:endParaRPr/>
          </a:p>
        </p:txBody>
      </p:sp>
      <p:sp>
        <p:nvSpPr>
          <p:cNvPr id="1128" name="Google Shape;1128;p76"/>
          <p:cNvSpPr txBox="1"/>
          <p:nvPr>
            <p:ph idx="1" type="body"/>
          </p:nvPr>
        </p:nvSpPr>
        <p:spPr>
          <a:xfrm>
            <a:off x="1071538" y="928670"/>
            <a:ext cx="7862912" cy="531973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1440"/>
              <a:buNone/>
            </a:pPr>
            <a:r>
              <a:rPr lang="ru-RU" sz="1800" u="sng">
                <a:latin typeface="Courier New"/>
                <a:ea typeface="Courier New"/>
                <a:cs typeface="Courier New"/>
                <a:sym typeface="Courier New"/>
              </a:rPr>
              <a:t>Основная программа</a:t>
            </a:r>
            <a:r>
              <a:rPr lang="ru-RU" sz="1800">
                <a:latin typeface="Courier New"/>
                <a:ea typeface="Courier New"/>
                <a:cs typeface="Courier New"/>
                <a:sym typeface="Courier New"/>
              </a:rPr>
              <a:t>:</a:t>
            </a:r>
            <a:endParaRPr/>
          </a:p>
          <a:p>
            <a:pPr indent="-282575" lvl="0" marL="365125" rtl="0" algn="l">
              <a:spcBef>
                <a:spcPts val="600"/>
              </a:spcBef>
              <a:spcAft>
                <a:spcPts val="0"/>
              </a:spcAft>
              <a:buSzPts val="1440"/>
              <a:buNone/>
            </a:pPr>
            <a:r>
              <a:rPr lang="ru-RU" sz="1800" u="sng">
                <a:latin typeface="Courier New"/>
                <a:ea typeface="Courier New"/>
                <a:cs typeface="Courier New"/>
                <a:sym typeface="Courier New"/>
              </a:rPr>
              <a:t>Шаг 1.</a:t>
            </a:r>
            <a:r>
              <a:rPr lang="ru-RU" sz="1800">
                <a:latin typeface="Courier New"/>
                <a:ea typeface="Courier New"/>
                <a:cs typeface="Courier New"/>
                <a:sym typeface="Courier New"/>
              </a:rPr>
              <a:t> Построение пирамиды:</a:t>
            </a:r>
            <a:endParaRPr/>
          </a:p>
          <a:p>
            <a:pPr indent="-282575" lvl="0" marL="365125" rtl="0" algn="l">
              <a:spcBef>
                <a:spcPts val="600"/>
              </a:spcBef>
              <a:spcAft>
                <a:spcPts val="0"/>
              </a:spcAft>
              <a:buSzPts val="1440"/>
              <a:buNone/>
            </a:pPr>
            <a:r>
              <a:rPr lang="ru-RU" sz="1800">
                <a:latin typeface="Courier New"/>
                <a:ea typeface="Courier New"/>
                <a:cs typeface="Courier New"/>
                <a:sym typeface="Courier New"/>
              </a:rPr>
              <a:t>i := N / 2;</a:t>
            </a:r>
            <a:endParaRPr/>
          </a:p>
          <a:p>
            <a:pPr indent="-282575" lvl="0" marL="365125" rtl="0" algn="l">
              <a:spcBef>
                <a:spcPts val="600"/>
              </a:spcBef>
              <a:spcAft>
                <a:spcPts val="0"/>
              </a:spcAft>
              <a:buSzPts val="1440"/>
              <a:buNone/>
            </a:pPr>
            <a:r>
              <a:rPr b="1" lang="ru-RU" sz="1800">
                <a:latin typeface="Courier New"/>
                <a:ea typeface="Courier New"/>
                <a:cs typeface="Courier New"/>
                <a:sym typeface="Courier New"/>
              </a:rPr>
              <a:t>пока</a:t>
            </a:r>
            <a:r>
              <a:rPr lang="ru-RU" sz="1800">
                <a:latin typeface="Courier New"/>
                <a:ea typeface="Courier New"/>
                <a:cs typeface="Courier New"/>
                <a:sym typeface="Courier New"/>
              </a:rPr>
              <a:t> i ≥ 1 </a:t>
            </a:r>
            <a:r>
              <a:rPr b="1" lang="ru-RU" sz="1800">
                <a:latin typeface="Courier New"/>
                <a:ea typeface="Courier New"/>
                <a:cs typeface="Courier New"/>
                <a:sym typeface="Courier New"/>
              </a:rPr>
              <a:t>выполнять</a:t>
            </a:r>
            <a:endParaRPr/>
          </a:p>
          <a:p>
            <a:pPr indent="-282575" lvl="0" marL="365125" rtl="0" algn="l">
              <a:spcBef>
                <a:spcPts val="600"/>
              </a:spcBef>
              <a:spcAft>
                <a:spcPts val="0"/>
              </a:spcAft>
              <a:buSzPts val="1440"/>
              <a:buNone/>
            </a:pPr>
            <a:r>
              <a:rPr lang="ru-RU" sz="1800">
                <a:latin typeface="Courier New"/>
                <a:ea typeface="Courier New"/>
                <a:cs typeface="Courier New"/>
                <a:sym typeface="Courier New"/>
              </a:rPr>
              <a:t>		Просеивание (i, N);</a:t>
            </a:r>
            <a:endParaRPr/>
          </a:p>
          <a:p>
            <a:pPr indent="-282575" lvl="0" marL="365125" rtl="0" algn="l">
              <a:spcBef>
                <a:spcPts val="600"/>
              </a:spcBef>
              <a:spcAft>
                <a:spcPts val="0"/>
              </a:spcAft>
              <a:buSzPts val="1440"/>
              <a:buNone/>
            </a:pPr>
            <a:r>
              <a:rPr lang="ru-RU" sz="1800">
                <a:latin typeface="Courier New"/>
                <a:ea typeface="Courier New"/>
                <a:cs typeface="Courier New"/>
                <a:sym typeface="Courier New"/>
              </a:rPr>
              <a:t>  		i := i – 1;</a:t>
            </a:r>
            <a:endParaRPr sz="1800">
              <a:latin typeface="Courier New"/>
              <a:ea typeface="Courier New"/>
              <a:cs typeface="Courier New"/>
              <a:sym typeface="Courier New"/>
            </a:endParaRPr>
          </a:p>
          <a:p>
            <a:pPr indent="-282575" lvl="0" marL="365125" rtl="0" algn="l">
              <a:spcBef>
                <a:spcPts val="600"/>
              </a:spcBef>
              <a:spcAft>
                <a:spcPts val="0"/>
              </a:spcAft>
              <a:buSzPts val="1440"/>
              <a:buNone/>
            </a:pPr>
            <a:r>
              <a:rPr b="1" lang="ru-RU" sz="1800">
                <a:latin typeface="Courier New"/>
                <a:ea typeface="Courier New"/>
                <a:cs typeface="Courier New"/>
                <a:sym typeface="Courier New"/>
              </a:rPr>
              <a:t>конец пока</a:t>
            </a:r>
            <a:endParaRPr/>
          </a:p>
          <a:p>
            <a:pPr indent="-282575" lvl="0" marL="365125" rtl="0" algn="l">
              <a:spcBef>
                <a:spcPts val="600"/>
              </a:spcBef>
              <a:spcAft>
                <a:spcPts val="0"/>
              </a:spcAft>
              <a:buSzPts val="1440"/>
              <a:buNone/>
            </a:pPr>
            <a:r>
              <a:rPr lang="ru-RU" sz="1800" u="sng">
                <a:latin typeface="Courier New"/>
                <a:ea typeface="Courier New"/>
                <a:cs typeface="Courier New"/>
                <a:sym typeface="Courier New"/>
              </a:rPr>
              <a:t>Шаг 2.</a:t>
            </a:r>
            <a:r>
              <a:rPr lang="ru-RU" sz="1800">
                <a:latin typeface="Courier New"/>
                <a:ea typeface="Courier New"/>
                <a:cs typeface="Courier New"/>
                <a:sym typeface="Courier New"/>
              </a:rPr>
              <a:t> Сортировка на пирамиде:</a:t>
            </a:r>
            <a:endParaRPr/>
          </a:p>
          <a:p>
            <a:pPr indent="-282575" lvl="0" marL="365125" rtl="0" algn="l">
              <a:spcBef>
                <a:spcPts val="600"/>
              </a:spcBef>
              <a:spcAft>
                <a:spcPts val="0"/>
              </a:spcAft>
              <a:buSzPts val="1440"/>
              <a:buNone/>
            </a:pPr>
            <a:r>
              <a:rPr lang="ru-RU" sz="1800">
                <a:latin typeface="Courier New"/>
                <a:ea typeface="Courier New"/>
                <a:cs typeface="Courier New"/>
                <a:sym typeface="Courier New"/>
              </a:rPr>
              <a:t>i := N;</a:t>
            </a:r>
            <a:endParaRPr/>
          </a:p>
          <a:p>
            <a:pPr indent="-282575" lvl="0" marL="365125" rtl="0" algn="l">
              <a:spcBef>
                <a:spcPts val="600"/>
              </a:spcBef>
              <a:spcAft>
                <a:spcPts val="0"/>
              </a:spcAft>
              <a:buSzPts val="1440"/>
              <a:buNone/>
            </a:pPr>
            <a:r>
              <a:rPr b="1" lang="ru-RU" sz="1800">
                <a:latin typeface="Courier New"/>
                <a:ea typeface="Courier New"/>
                <a:cs typeface="Courier New"/>
                <a:sym typeface="Courier New"/>
              </a:rPr>
              <a:t>пока</a:t>
            </a:r>
            <a:r>
              <a:rPr lang="ru-RU" sz="1800">
                <a:latin typeface="Courier New"/>
                <a:ea typeface="Courier New"/>
                <a:cs typeface="Courier New"/>
                <a:sym typeface="Courier New"/>
              </a:rPr>
              <a:t> i &gt; 1 </a:t>
            </a:r>
            <a:r>
              <a:rPr b="1" lang="ru-RU" sz="1800">
                <a:latin typeface="Courier New"/>
                <a:ea typeface="Courier New"/>
                <a:cs typeface="Courier New"/>
                <a:sym typeface="Courier New"/>
              </a:rPr>
              <a:t>выполнять</a:t>
            </a:r>
            <a:endParaRPr sz="1800">
              <a:latin typeface="Courier New"/>
              <a:ea typeface="Courier New"/>
              <a:cs typeface="Courier New"/>
              <a:sym typeface="Courier New"/>
            </a:endParaRPr>
          </a:p>
          <a:p>
            <a:pPr indent="-282575" lvl="0" marL="365125" rtl="0" algn="l">
              <a:spcBef>
                <a:spcPts val="600"/>
              </a:spcBef>
              <a:spcAft>
                <a:spcPts val="0"/>
              </a:spcAft>
              <a:buSzPts val="1440"/>
              <a:buNone/>
            </a:pPr>
            <a:r>
              <a:rPr lang="ru-RU" sz="1800">
                <a:latin typeface="Courier New"/>
                <a:ea typeface="Courier New"/>
                <a:cs typeface="Courier New"/>
                <a:sym typeface="Courier New"/>
              </a:rPr>
              <a:t>   Обмен (1, i);</a:t>
            </a:r>
            <a:endParaRPr sz="1800">
              <a:latin typeface="Courier New"/>
              <a:ea typeface="Courier New"/>
              <a:cs typeface="Courier New"/>
              <a:sym typeface="Courier New"/>
            </a:endParaRPr>
          </a:p>
          <a:p>
            <a:pPr indent="-282575" lvl="0" marL="365125" rtl="0" algn="l">
              <a:spcBef>
                <a:spcPts val="600"/>
              </a:spcBef>
              <a:spcAft>
                <a:spcPts val="0"/>
              </a:spcAft>
              <a:buSzPts val="1440"/>
              <a:buNone/>
            </a:pPr>
            <a:r>
              <a:rPr lang="ru-RU" sz="1800">
                <a:latin typeface="Courier New"/>
                <a:ea typeface="Courier New"/>
                <a:cs typeface="Courier New"/>
                <a:sym typeface="Courier New"/>
              </a:rPr>
              <a:t>   i := i – 1;</a:t>
            </a:r>
            <a:endParaRPr sz="1800">
              <a:latin typeface="Courier New"/>
              <a:ea typeface="Courier New"/>
              <a:cs typeface="Courier New"/>
              <a:sym typeface="Courier New"/>
            </a:endParaRPr>
          </a:p>
          <a:p>
            <a:pPr indent="-282575" lvl="0" marL="365125" rtl="0" algn="l">
              <a:spcBef>
                <a:spcPts val="600"/>
              </a:spcBef>
              <a:spcAft>
                <a:spcPts val="0"/>
              </a:spcAft>
              <a:buSzPts val="1440"/>
              <a:buNone/>
            </a:pPr>
            <a:r>
              <a:rPr lang="ru-RU" sz="1800">
                <a:latin typeface="Courier New"/>
                <a:ea typeface="Courier New"/>
                <a:cs typeface="Courier New"/>
                <a:sym typeface="Courier New"/>
              </a:rPr>
              <a:t>   Просеивание (1, i);</a:t>
            </a:r>
            <a:endParaRPr/>
          </a:p>
          <a:p>
            <a:pPr indent="-282575" lvl="0" marL="365125" rtl="0" algn="l">
              <a:spcBef>
                <a:spcPts val="600"/>
              </a:spcBef>
              <a:spcAft>
                <a:spcPts val="0"/>
              </a:spcAft>
              <a:buSzPts val="1440"/>
              <a:buNone/>
            </a:pPr>
            <a:r>
              <a:rPr b="1" lang="ru-RU" sz="1800">
                <a:latin typeface="Courier New"/>
                <a:ea typeface="Courier New"/>
                <a:cs typeface="Courier New"/>
                <a:sym typeface="Courier New"/>
              </a:rPr>
              <a:t>конец пока</a:t>
            </a:r>
            <a:endParaRPr sz="1800">
              <a:latin typeface="Courier New"/>
              <a:ea typeface="Courier New"/>
              <a:cs typeface="Courier New"/>
              <a:sym typeface="Courier New"/>
            </a:endParaRPr>
          </a:p>
          <a:p>
            <a:pPr indent="-282575" lvl="0" marL="365125" rtl="0" algn="l">
              <a:spcBef>
                <a:spcPts val="600"/>
              </a:spcBef>
              <a:spcAft>
                <a:spcPts val="0"/>
              </a:spcAft>
              <a:buSzPts val="1440"/>
              <a:buNone/>
            </a:pPr>
            <a:r>
              <a:rPr lang="ru-RU" sz="1800" u="sng">
                <a:latin typeface="Courier New"/>
                <a:ea typeface="Courier New"/>
                <a:cs typeface="Courier New"/>
                <a:sym typeface="Courier New"/>
              </a:rPr>
              <a:t>конец основной программы</a:t>
            </a:r>
            <a:endParaRPr sz="18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8">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8">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8">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2" name="Shape 1132"/>
        <p:cNvGrpSpPr/>
        <p:nvPr/>
      </p:nvGrpSpPr>
      <p:grpSpPr>
        <a:xfrm>
          <a:off x="0" y="0"/>
          <a:ext cx="0" cy="0"/>
          <a:chOff x="0" y="0"/>
          <a:chExt cx="0" cy="0"/>
        </a:xfrm>
      </p:grpSpPr>
      <p:sp>
        <p:nvSpPr>
          <p:cNvPr id="1133" name="Google Shape;1133;p77"/>
          <p:cNvSpPr txBox="1"/>
          <p:nvPr>
            <p:ph type="title"/>
          </p:nvPr>
        </p:nvSpPr>
        <p:spPr>
          <a:xfrm>
            <a:off x="1120927" y="116632"/>
            <a:ext cx="7499350" cy="582594"/>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Анализ</a:t>
            </a:r>
            <a:endParaRPr/>
          </a:p>
        </p:txBody>
      </p:sp>
      <p:sp>
        <p:nvSpPr>
          <p:cNvPr id="1134" name="Google Shape;1134;p77"/>
          <p:cNvSpPr txBox="1"/>
          <p:nvPr>
            <p:ph idx="1" type="body"/>
          </p:nvPr>
        </p:nvSpPr>
        <p:spPr>
          <a:xfrm>
            <a:off x="1043608" y="620688"/>
            <a:ext cx="8100392" cy="6042142"/>
          </a:xfrm>
          <a:prstGeom prst="rect">
            <a:avLst/>
          </a:prstGeom>
          <a:noFill/>
          <a:ln>
            <a:noFill/>
          </a:ln>
        </p:spPr>
        <p:txBody>
          <a:bodyPr anchorCtr="0" anchor="t" bIns="45700" lIns="91425" spcFirstLastPara="1" rIns="91425" wrap="square" tIns="45700">
            <a:noAutofit/>
          </a:bodyPr>
          <a:lstStyle/>
          <a:p>
            <a:pPr indent="536575" lvl="0" marL="0" rtl="0" algn="just">
              <a:lnSpc>
                <a:spcPct val="90000"/>
              </a:lnSpc>
              <a:spcBef>
                <a:spcPts val="0"/>
              </a:spcBef>
              <a:spcAft>
                <a:spcPts val="0"/>
              </a:spcAft>
              <a:buSzPts val="1600"/>
              <a:buFont typeface="Arial"/>
              <a:buNone/>
            </a:pPr>
            <a:r>
              <a:rPr lang="ru-RU" sz="2000">
                <a:latin typeface="Calibri"/>
                <a:ea typeface="Calibri"/>
                <a:cs typeface="Calibri"/>
                <a:sym typeface="Calibri"/>
              </a:rPr>
              <a:t>Любой массив уже является деревом, в котором прямо на ходу можно сразу определять родителей и потомков. Сложность по дополнительной памяти O(1), всё происходит сразу на месте. Высота полного бинарного дерева из N узлов, каковым является пирамида, равна [log</a:t>
            </a:r>
            <a:r>
              <a:rPr b="1" baseline="-25000" lang="ru-RU" sz="2000">
                <a:latin typeface="Calibri"/>
                <a:ea typeface="Calibri"/>
                <a:cs typeface="Calibri"/>
                <a:sym typeface="Calibri"/>
              </a:rPr>
              <a:t>2</a:t>
            </a:r>
            <a:r>
              <a:rPr lang="ru-RU" sz="2000">
                <a:latin typeface="Calibri"/>
                <a:ea typeface="Calibri"/>
                <a:cs typeface="Calibri"/>
                <a:sym typeface="Calibri"/>
              </a:rPr>
              <a:t> N]. </a:t>
            </a:r>
            <a:endParaRPr/>
          </a:p>
          <a:p>
            <a:pPr indent="536575" lvl="0" marL="0" rtl="0" algn="just">
              <a:lnSpc>
                <a:spcPct val="90000"/>
              </a:lnSpc>
              <a:spcBef>
                <a:spcPts val="600"/>
              </a:spcBef>
              <a:spcAft>
                <a:spcPts val="0"/>
              </a:spcAft>
              <a:buSzPts val="1600"/>
              <a:buFont typeface="Arial"/>
              <a:buNone/>
            </a:pPr>
            <a:r>
              <a:rPr lang="ru-RU" sz="2000">
                <a:latin typeface="Calibri"/>
                <a:ea typeface="Calibri"/>
                <a:cs typeface="Calibri"/>
                <a:sym typeface="Calibri"/>
              </a:rPr>
              <a:t>Что касается сложности по времени, то она зависит от просейки. Однократная просейка обходится в O(log n). Сначала мы для n элементов делаем просейку, чтобы из массива построить первоначальную кучу — этот этап занимает O(n log n). На втором этапе мы при вынесении n текущих максимумов из кучи делаем однократную просейку для оставшейся неотсортированной части, т.е. этот этап также стоит нам O(n log n).</a:t>
            </a:r>
            <a:endParaRPr/>
          </a:p>
          <a:p>
            <a:pPr indent="536575" lvl="0" marL="0" rtl="0" algn="just">
              <a:lnSpc>
                <a:spcPct val="90000"/>
              </a:lnSpc>
              <a:spcBef>
                <a:spcPts val="600"/>
              </a:spcBef>
              <a:spcAft>
                <a:spcPts val="0"/>
              </a:spcAft>
              <a:buSzPts val="1600"/>
              <a:buFont typeface="Arial"/>
              <a:buNone/>
            </a:pPr>
            <a:r>
              <a:rPr lang="ru-RU" sz="2000">
                <a:latin typeface="Calibri"/>
                <a:ea typeface="Calibri"/>
                <a:cs typeface="Calibri"/>
                <a:sym typeface="Calibri"/>
              </a:rPr>
              <a:t>Итоговая сложность по времени: O(n log n) + O(n log n) = O(nlog n).</a:t>
            </a:r>
            <a:endParaRPr/>
          </a:p>
          <a:p>
            <a:pPr indent="536575" lvl="0" marL="0" rtl="0" algn="just">
              <a:lnSpc>
                <a:spcPct val="90000"/>
              </a:lnSpc>
              <a:spcBef>
                <a:spcPts val="600"/>
              </a:spcBef>
              <a:spcAft>
                <a:spcPts val="0"/>
              </a:spcAft>
              <a:buSzPts val="1600"/>
              <a:buFont typeface="Arial"/>
              <a:buNone/>
            </a:pPr>
            <a:r>
              <a:rPr lang="ru-RU" sz="2000">
                <a:latin typeface="Calibri"/>
                <a:ea typeface="Calibri"/>
                <a:cs typeface="Calibri"/>
                <a:sym typeface="Calibri"/>
              </a:rPr>
              <a:t>Наилучший случай – обратное упорядочение входной последовательности.</a:t>
            </a:r>
            <a:endParaRPr/>
          </a:p>
          <a:p>
            <a:pPr indent="536575" lvl="0" marL="0" rtl="0" algn="just">
              <a:lnSpc>
                <a:spcPct val="90000"/>
              </a:lnSpc>
              <a:spcBef>
                <a:spcPts val="600"/>
              </a:spcBef>
              <a:spcAft>
                <a:spcPts val="0"/>
              </a:spcAft>
              <a:buSzPts val="1600"/>
              <a:buFont typeface="Arial"/>
              <a:buNone/>
            </a:pPr>
            <a:r>
              <a:rPr lang="ru-RU" sz="2000">
                <a:latin typeface="Calibri"/>
                <a:ea typeface="Calibri"/>
                <a:cs typeface="Calibri"/>
                <a:sym typeface="Calibri"/>
              </a:rPr>
              <a:t>При этом у пирамидальной сортировки нет ни вырожденных ни лучших случаев. Любой массив будет обработан на приличной скорости, но при этом не будет ни деградации ни рекордов.</a:t>
            </a:r>
            <a:endParaRPr/>
          </a:p>
          <a:p>
            <a:pPr indent="536575" lvl="0" marL="0" rtl="0" algn="just">
              <a:lnSpc>
                <a:spcPct val="90000"/>
              </a:lnSpc>
              <a:spcBef>
                <a:spcPts val="600"/>
              </a:spcBef>
              <a:spcAft>
                <a:spcPts val="0"/>
              </a:spcAft>
              <a:buSzPts val="1600"/>
              <a:buFont typeface="Arial"/>
              <a:buNone/>
            </a:pPr>
            <a:r>
              <a:rPr lang="ru-RU" sz="2000">
                <a:latin typeface="Calibri"/>
                <a:ea typeface="Calibri"/>
                <a:cs typeface="Calibri"/>
                <a:sym typeface="Calibri"/>
              </a:rPr>
              <a:t>Сортировка кучей в среднем работает несколько медленнее чем быстрая сортировка. Но для quicksort можно подобрать массив-убийцу, на котором компьютер зависнет, а вот для heapsort — нет.</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p78"/>
          <p:cNvSpPr txBox="1"/>
          <p:nvPr>
            <p:ph type="title"/>
          </p:nvPr>
        </p:nvSpPr>
        <p:spPr>
          <a:xfrm>
            <a:off x="1043608" y="0"/>
            <a:ext cx="7890842" cy="576064"/>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Построение пирамиды</a:t>
            </a:r>
            <a:endParaRPr/>
          </a:p>
        </p:txBody>
      </p:sp>
      <p:sp>
        <p:nvSpPr>
          <p:cNvPr id="1140" name="Google Shape;1140;p78"/>
          <p:cNvSpPr/>
          <p:nvPr/>
        </p:nvSpPr>
        <p:spPr>
          <a:xfrm>
            <a:off x="1043608" y="90872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141" name="Google Shape;1141;p78"/>
          <p:cNvSpPr/>
          <p:nvPr/>
        </p:nvSpPr>
        <p:spPr>
          <a:xfrm>
            <a:off x="1691680" y="90872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142" name="Google Shape;1142;p78"/>
          <p:cNvSpPr/>
          <p:nvPr/>
        </p:nvSpPr>
        <p:spPr>
          <a:xfrm>
            <a:off x="2339752" y="90872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143" name="Google Shape;1143;p78"/>
          <p:cNvSpPr/>
          <p:nvPr/>
        </p:nvSpPr>
        <p:spPr>
          <a:xfrm>
            <a:off x="2987824" y="90872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144" name="Google Shape;1144;p78"/>
          <p:cNvSpPr/>
          <p:nvPr/>
        </p:nvSpPr>
        <p:spPr>
          <a:xfrm>
            <a:off x="3635896" y="90872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145" name="Google Shape;1145;p78"/>
          <p:cNvSpPr/>
          <p:nvPr/>
        </p:nvSpPr>
        <p:spPr>
          <a:xfrm>
            <a:off x="4283968" y="90872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146" name="Google Shape;1146;p78"/>
          <p:cNvSpPr/>
          <p:nvPr/>
        </p:nvSpPr>
        <p:spPr>
          <a:xfrm>
            <a:off x="4932040" y="90872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147" name="Google Shape;1147;p78"/>
          <p:cNvSpPr/>
          <p:nvPr/>
        </p:nvSpPr>
        <p:spPr>
          <a:xfrm>
            <a:off x="5580112" y="90872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148" name="Google Shape;1148;p78"/>
          <p:cNvSpPr/>
          <p:nvPr/>
        </p:nvSpPr>
        <p:spPr>
          <a:xfrm>
            <a:off x="6228184" y="90872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149" name="Google Shape;1149;p78"/>
          <p:cNvSpPr/>
          <p:nvPr/>
        </p:nvSpPr>
        <p:spPr>
          <a:xfrm>
            <a:off x="6876256" y="90872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150" name="Google Shape;1150;p78"/>
          <p:cNvSpPr/>
          <p:nvPr/>
        </p:nvSpPr>
        <p:spPr>
          <a:xfrm>
            <a:off x="7524328" y="90872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151" name="Google Shape;1151;p78"/>
          <p:cNvSpPr txBox="1"/>
          <p:nvPr/>
        </p:nvSpPr>
        <p:spPr>
          <a:xfrm>
            <a:off x="1043608" y="90872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5</a:t>
            </a:r>
            <a:endParaRPr/>
          </a:p>
        </p:txBody>
      </p:sp>
      <p:sp>
        <p:nvSpPr>
          <p:cNvPr id="1152" name="Google Shape;1152;p78"/>
          <p:cNvSpPr txBox="1"/>
          <p:nvPr/>
        </p:nvSpPr>
        <p:spPr>
          <a:xfrm>
            <a:off x="2339752" y="90872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4</a:t>
            </a:r>
            <a:endParaRPr/>
          </a:p>
        </p:txBody>
      </p:sp>
      <p:sp>
        <p:nvSpPr>
          <p:cNvPr id="1153" name="Google Shape;1153;p78"/>
          <p:cNvSpPr txBox="1"/>
          <p:nvPr/>
        </p:nvSpPr>
        <p:spPr>
          <a:xfrm>
            <a:off x="1691680" y="90872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12</a:t>
            </a:r>
            <a:endParaRPr/>
          </a:p>
        </p:txBody>
      </p:sp>
      <p:sp>
        <p:nvSpPr>
          <p:cNvPr id="1154" name="Google Shape;1154;p78"/>
          <p:cNvSpPr txBox="1"/>
          <p:nvPr/>
        </p:nvSpPr>
        <p:spPr>
          <a:xfrm>
            <a:off x="2987824" y="90872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21</a:t>
            </a:r>
            <a:endParaRPr/>
          </a:p>
        </p:txBody>
      </p:sp>
      <p:sp>
        <p:nvSpPr>
          <p:cNvPr id="1155" name="Google Shape;1155;p78"/>
          <p:cNvSpPr txBox="1"/>
          <p:nvPr/>
        </p:nvSpPr>
        <p:spPr>
          <a:xfrm>
            <a:off x="3635896" y="90872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7</a:t>
            </a:r>
            <a:endParaRPr/>
          </a:p>
        </p:txBody>
      </p:sp>
      <p:sp>
        <p:nvSpPr>
          <p:cNvPr id="1156" name="Google Shape;1156;p78"/>
          <p:cNvSpPr txBox="1"/>
          <p:nvPr/>
        </p:nvSpPr>
        <p:spPr>
          <a:xfrm>
            <a:off x="4211960" y="90872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2</a:t>
            </a:r>
            <a:endParaRPr/>
          </a:p>
        </p:txBody>
      </p:sp>
      <p:sp>
        <p:nvSpPr>
          <p:cNvPr id="1157" name="Google Shape;1157;p78"/>
          <p:cNvSpPr txBox="1"/>
          <p:nvPr/>
        </p:nvSpPr>
        <p:spPr>
          <a:xfrm>
            <a:off x="4932040" y="90872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13</a:t>
            </a:r>
            <a:endParaRPr/>
          </a:p>
        </p:txBody>
      </p:sp>
      <p:sp>
        <p:nvSpPr>
          <p:cNvPr id="1158" name="Google Shape;1158;p78"/>
          <p:cNvSpPr txBox="1"/>
          <p:nvPr/>
        </p:nvSpPr>
        <p:spPr>
          <a:xfrm>
            <a:off x="5580112" y="90872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16</a:t>
            </a:r>
            <a:endParaRPr/>
          </a:p>
        </p:txBody>
      </p:sp>
      <p:sp>
        <p:nvSpPr>
          <p:cNvPr id="1159" name="Google Shape;1159;p78"/>
          <p:cNvSpPr txBox="1"/>
          <p:nvPr/>
        </p:nvSpPr>
        <p:spPr>
          <a:xfrm>
            <a:off x="6228184" y="90872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a:t>
            </a:r>
            <a:endParaRPr/>
          </a:p>
        </p:txBody>
      </p:sp>
      <p:sp>
        <p:nvSpPr>
          <p:cNvPr id="1160" name="Google Shape;1160;p78"/>
          <p:cNvSpPr txBox="1"/>
          <p:nvPr/>
        </p:nvSpPr>
        <p:spPr>
          <a:xfrm>
            <a:off x="6876256" y="90872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10</a:t>
            </a:r>
            <a:endParaRPr/>
          </a:p>
        </p:txBody>
      </p:sp>
      <p:sp>
        <p:nvSpPr>
          <p:cNvPr id="1161" name="Google Shape;1161;p78"/>
          <p:cNvSpPr txBox="1"/>
          <p:nvPr/>
        </p:nvSpPr>
        <p:spPr>
          <a:xfrm>
            <a:off x="7524328" y="90872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3</a:t>
            </a:r>
            <a:endParaRPr/>
          </a:p>
        </p:txBody>
      </p:sp>
      <p:sp>
        <p:nvSpPr>
          <p:cNvPr id="1162" name="Google Shape;1162;p78"/>
          <p:cNvSpPr txBox="1"/>
          <p:nvPr/>
        </p:nvSpPr>
        <p:spPr>
          <a:xfrm>
            <a:off x="179512" y="548680"/>
            <a:ext cx="237225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Arial"/>
                <a:ea typeface="Arial"/>
                <a:cs typeface="Arial"/>
                <a:sym typeface="Arial"/>
              </a:rPr>
              <a:t>Исходный массив:</a:t>
            </a:r>
            <a:endParaRPr/>
          </a:p>
        </p:txBody>
      </p:sp>
      <p:sp>
        <p:nvSpPr>
          <p:cNvPr id="1163" name="Google Shape;1163;p78"/>
          <p:cNvSpPr txBox="1"/>
          <p:nvPr/>
        </p:nvSpPr>
        <p:spPr>
          <a:xfrm>
            <a:off x="0" y="1484784"/>
            <a:ext cx="115212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Arial"/>
                <a:ea typeface="Arial"/>
                <a:cs typeface="Arial"/>
                <a:sym typeface="Arial"/>
              </a:rPr>
              <a:t>Шаг 1:</a:t>
            </a:r>
            <a:endParaRPr/>
          </a:p>
        </p:txBody>
      </p:sp>
      <p:sp>
        <p:nvSpPr>
          <p:cNvPr id="1164" name="Google Shape;1164;p78"/>
          <p:cNvSpPr/>
          <p:nvPr/>
        </p:nvSpPr>
        <p:spPr>
          <a:xfrm>
            <a:off x="1043608" y="1556792"/>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165" name="Google Shape;1165;p78"/>
          <p:cNvSpPr/>
          <p:nvPr/>
        </p:nvSpPr>
        <p:spPr>
          <a:xfrm>
            <a:off x="1691680" y="1556792"/>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166" name="Google Shape;1166;p78"/>
          <p:cNvSpPr/>
          <p:nvPr/>
        </p:nvSpPr>
        <p:spPr>
          <a:xfrm>
            <a:off x="2339752" y="1556792"/>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167" name="Google Shape;1167;p78"/>
          <p:cNvSpPr/>
          <p:nvPr/>
        </p:nvSpPr>
        <p:spPr>
          <a:xfrm>
            <a:off x="2987824" y="1556792"/>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168" name="Google Shape;1168;p78"/>
          <p:cNvSpPr/>
          <p:nvPr/>
        </p:nvSpPr>
        <p:spPr>
          <a:xfrm>
            <a:off x="3635896" y="1556792"/>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169" name="Google Shape;1169;p78"/>
          <p:cNvSpPr/>
          <p:nvPr/>
        </p:nvSpPr>
        <p:spPr>
          <a:xfrm>
            <a:off x="4283968" y="1556792"/>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170" name="Google Shape;1170;p78"/>
          <p:cNvSpPr/>
          <p:nvPr/>
        </p:nvSpPr>
        <p:spPr>
          <a:xfrm>
            <a:off x="4932040" y="1556792"/>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171" name="Google Shape;1171;p78"/>
          <p:cNvSpPr/>
          <p:nvPr/>
        </p:nvSpPr>
        <p:spPr>
          <a:xfrm>
            <a:off x="5580112" y="1556792"/>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172" name="Google Shape;1172;p78"/>
          <p:cNvSpPr/>
          <p:nvPr/>
        </p:nvSpPr>
        <p:spPr>
          <a:xfrm>
            <a:off x="6228184" y="1556792"/>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173" name="Google Shape;1173;p78"/>
          <p:cNvSpPr/>
          <p:nvPr/>
        </p:nvSpPr>
        <p:spPr>
          <a:xfrm>
            <a:off x="6876256" y="1556792"/>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174" name="Google Shape;1174;p78"/>
          <p:cNvSpPr/>
          <p:nvPr/>
        </p:nvSpPr>
        <p:spPr>
          <a:xfrm>
            <a:off x="7524328" y="1556792"/>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175" name="Google Shape;1175;p78"/>
          <p:cNvSpPr txBox="1"/>
          <p:nvPr/>
        </p:nvSpPr>
        <p:spPr>
          <a:xfrm>
            <a:off x="1043608" y="1556792"/>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5</a:t>
            </a:r>
            <a:endParaRPr/>
          </a:p>
        </p:txBody>
      </p:sp>
      <p:sp>
        <p:nvSpPr>
          <p:cNvPr id="1176" name="Google Shape;1176;p78"/>
          <p:cNvSpPr txBox="1"/>
          <p:nvPr/>
        </p:nvSpPr>
        <p:spPr>
          <a:xfrm>
            <a:off x="2339752" y="1556792"/>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4</a:t>
            </a:r>
            <a:endParaRPr/>
          </a:p>
        </p:txBody>
      </p:sp>
      <p:sp>
        <p:nvSpPr>
          <p:cNvPr id="1177" name="Google Shape;1177;p78"/>
          <p:cNvSpPr txBox="1"/>
          <p:nvPr/>
        </p:nvSpPr>
        <p:spPr>
          <a:xfrm>
            <a:off x="1691680" y="1556792"/>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12</a:t>
            </a:r>
            <a:endParaRPr/>
          </a:p>
        </p:txBody>
      </p:sp>
      <p:sp>
        <p:nvSpPr>
          <p:cNvPr id="1178" name="Google Shape;1178;p78"/>
          <p:cNvSpPr txBox="1"/>
          <p:nvPr/>
        </p:nvSpPr>
        <p:spPr>
          <a:xfrm>
            <a:off x="2987824" y="1556792"/>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21</a:t>
            </a:r>
            <a:endParaRPr/>
          </a:p>
        </p:txBody>
      </p:sp>
      <p:sp>
        <p:nvSpPr>
          <p:cNvPr id="1179" name="Google Shape;1179;p78"/>
          <p:cNvSpPr txBox="1"/>
          <p:nvPr/>
        </p:nvSpPr>
        <p:spPr>
          <a:xfrm>
            <a:off x="3635896" y="1556792"/>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7</a:t>
            </a:r>
            <a:endParaRPr/>
          </a:p>
        </p:txBody>
      </p:sp>
      <p:sp>
        <p:nvSpPr>
          <p:cNvPr id="1180" name="Google Shape;1180;p78"/>
          <p:cNvSpPr txBox="1"/>
          <p:nvPr/>
        </p:nvSpPr>
        <p:spPr>
          <a:xfrm>
            <a:off x="4211960" y="1556792"/>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2</a:t>
            </a:r>
            <a:endParaRPr/>
          </a:p>
        </p:txBody>
      </p:sp>
      <p:sp>
        <p:nvSpPr>
          <p:cNvPr id="1181" name="Google Shape;1181;p78"/>
          <p:cNvSpPr txBox="1"/>
          <p:nvPr/>
        </p:nvSpPr>
        <p:spPr>
          <a:xfrm>
            <a:off x="4932040" y="1556792"/>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13</a:t>
            </a:r>
            <a:endParaRPr/>
          </a:p>
        </p:txBody>
      </p:sp>
      <p:sp>
        <p:nvSpPr>
          <p:cNvPr id="1182" name="Google Shape;1182;p78"/>
          <p:cNvSpPr txBox="1"/>
          <p:nvPr/>
        </p:nvSpPr>
        <p:spPr>
          <a:xfrm>
            <a:off x="5580112" y="1556792"/>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16</a:t>
            </a:r>
            <a:endParaRPr/>
          </a:p>
        </p:txBody>
      </p:sp>
      <p:sp>
        <p:nvSpPr>
          <p:cNvPr id="1183" name="Google Shape;1183;p78"/>
          <p:cNvSpPr txBox="1"/>
          <p:nvPr/>
        </p:nvSpPr>
        <p:spPr>
          <a:xfrm>
            <a:off x="6228184" y="1556792"/>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a:t>
            </a:r>
            <a:endParaRPr/>
          </a:p>
        </p:txBody>
      </p:sp>
      <p:sp>
        <p:nvSpPr>
          <p:cNvPr id="1184" name="Google Shape;1184;p78"/>
          <p:cNvSpPr txBox="1"/>
          <p:nvPr/>
        </p:nvSpPr>
        <p:spPr>
          <a:xfrm>
            <a:off x="6876256" y="1556792"/>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10</a:t>
            </a:r>
            <a:endParaRPr/>
          </a:p>
        </p:txBody>
      </p:sp>
      <p:sp>
        <p:nvSpPr>
          <p:cNvPr id="1185" name="Google Shape;1185;p78"/>
          <p:cNvSpPr txBox="1"/>
          <p:nvPr/>
        </p:nvSpPr>
        <p:spPr>
          <a:xfrm>
            <a:off x="7524328" y="1556792"/>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3</a:t>
            </a:r>
            <a:endParaRPr/>
          </a:p>
        </p:txBody>
      </p:sp>
      <p:sp>
        <p:nvSpPr>
          <p:cNvPr id="1186" name="Google Shape;1186;p78"/>
          <p:cNvSpPr txBox="1"/>
          <p:nvPr/>
        </p:nvSpPr>
        <p:spPr>
          <a:xfrm>
            <a:off x="0" y="2420888"/>
            <a:ext cx="100811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Arial"/>
                <a:ea typeface="Arial"/>
                <a:cs typeface="Arial"/>
                <a:sym typeface="Arial"/>
              </a:rPr>
              <a:t>Шаг 2:</a:t>
            </a:r>
            <a:endParaRPr/>
          </a:p>
        </p:txBody>
      </p:sp>
      <p:sp>
        <p:nvSpPr>
          <p:cNvPr id="1187" name="Google Shape;1187;p78"/>
          <p:cNvSpPr/>
          <p:nvPr/>
        </p:nvSpPr>
        <p:spPr>
          <a:xfrm>
            <a:off x="1043608" y="242088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188" name="Google Shape;1188;p78"/>
          <p:cNvSpPr/>
          <p:nvPr/>
        </p:nvSpPr>
        <p:spPr>
          <a:xfrm>
            <a:off x="1691680" y="242088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189" name="Google Shape;1189;p78"/>
          <p:cNvSpPr/>
          <p:nvPr/>
        </p:nvSpPr>
        <p:spPr>
          <a:xfrm>
            <a:off x="2339752" y="242088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190" name="Google Shape;1190;p78"/>
          <p:cNvSpPr/>
          <p:nvPr/>
        </p:nvSpPr>
        <p:spPr>
          <a:xfrm>
            <a:off x="2987824" y="242088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191" name="Google Shape;1191;p78"/>
          <p:cNvSpPr/>
          <p:nvPr/>
        </p:nvSpPr>
        <p:spPr>
          <a:xfrm>
            <a:off x="3635896" y="242088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192" name="Google Shape;1192;p78"/>
          <p:cNvSpPr/>
          <p:nvPr/>
        </p:nvSpPr>
        <p:spPr>
          <a:xfrm>
            <a:off x="4283968" y="242088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193" name="Google Shape;1193;p78"/>
          <p:cNvSpPr/>
          <p:nvPr/>
        </p:nvSpPr>
        <p:spPr>
          <a:xfrm>
            <a:off x="4932040" y="242088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194" name="Google Shape;1194;p78"/>
          <p:cNvSpPr/>
          <p:nvPr/>
        </p:nvSpPr>
        <p:spPr>
          <a:xfrm>
            <a:off x="5580112" y="242088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195" name="Google Shape;1195;p78"/>
          <p:cNvSpPr/>
          <p:nvPr/>
        </p:nvSpPr>
        <p:spPr>
          <a:xfrm>
            <a:off x="6228184" y="242088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196" name="Google Shape;1196;p78"/>
          <p:cNvSpPr/>
          <p:nvPr/>
        </p:nvSpPr>
        <p:spPr>
          <a:xfrm>
            <a:off x="6876256" y="242088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197" name="Google Shape;1197;p78"/>
          <p:cNvSpPr/>
          <p:nvPr/>
        </p:nvSpPr>
        <p:spPr>
          <a:xfrm>
            <a:off x="7524328" y="242088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198" name="Google Shape;1198;p78"/>
          <p:cNvSpPr txBox="1"/>
          <p:nvPr/>
        </p:nvSpPr>
        <p:spPr>
          <a:xfrm>
            <a:off x="1043608" y="242088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5</a:t>
            </a:r>
            <a:endParaRPr/>
          </a:p>
        </p:txBody>
      </p:sp>
      <p:sp>
        <p:nvSpPr>
          <p:cNvPr id="1199" name="Google Shape;1199;p78"/>
          <p:cNvSpPr txBox="1"/>
          <p:nvPr/>
        </p:nvSpPr>
        <p:spPr>
          <a:xfrm>
            <a:off x="2339752" y="242088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4</a:t>
            </a:r>
            <a:endParaRPr/>
          </a:p>
        </p:txBody>
      </p:sp>
      <p:sp>
        <p:nvSpPr>
          <p:cNvPr id="1200" name="Google Shape;1200;p78"/>
          <p:cNvSpPr txBox="1"/>
          <p:nvPr/>
        </p:nvSpPr>
        <p:spPr>
          <a:xfrm>
            <a:off x="1691680" y="242088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12</a:t>
            </a:r>
            <a:endParaRPr/>
          </a:p>
        </p:txBody>
      </p:sp>
      <p:sp>
        <p:nvSpPr>
          <p:cNvPr id="1201" name="Google Shape;1201;p78"/>
          <p:cNvSpPr txBox="1"/>
          <p:nvPr/>
        </p:nvSpPr>
        <p:spPr>
          <a:xfrm>
            <a:off x="2987824" y="242088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21</a:t>
            </a:r>
            <a:endParaRPr/>
          </a:p>
        </p:txBody>
      </p:sp>
      <p:sp>
        <p:nvSpPr>
          <p:cNvPr id="1202" name="Google Shape;1202;p78"/>
          <p:cNvSpPr txBox="1"/>
          <p:nvPr/>
        </p:nvSpPr>
        <p:spPr>
          <a:xfrm>
            <a:off x="3635896" y="242088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10</a:t>
            </a:r>
            <a:endParaRPr/>
          </a:p>
        </p:txBody>
      </p:sp>
      <p:sp>
        <p:nvSpPr>
          <p:cNvPr id="1203" name="Google Shape;1203;p78"/>
          <p:cNvSpPr txBox="1"/>
          <p:nvPr/>
        </p:nvSpPr>
        <p:spPr>
          <a:xfrm>
            <a:off x="4211960" y="242088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2</a:t>
            </a:r>
            <a:endParaRPr/>
          </a:p>
        </p:txBody>
      </p:sp>
      <p:sp>
        <p:nvSpPr>
          <p:cNvPr id="1204" name="Google Shape;1204;p78"/>
          <p:cNvSpPr txBox="1"/>
          <p:nvPr/>
        </p:nvSpPr>
        <p:spPr>
          <a:xfrm>
            <a:off x="4932040" y="242088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13</a:t>
            </a:r>
            <a:endParaRPr/>
          </a:p>
        </p:txBody>
      </p:sp>
      <p:sp>
        <p:nvSpPr>
          <p:cNvPr id="1205" name="Google Shape;1205;p78"/>
          <p:cNvSpPr txBox="1"/>
          <p:nvPr/>
        </p:nvSpPr>
        <p:spPr>
          <a:xfrm>
            <a:off x="5580112" y="242088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16</a:t>
            </a:r>
            <a:endParaRPr/>
          </a:p>
        </p:txBody>
      </p:sp>
      <p:sp>
        <p:nvSpPr>
          <p:cNvPr id="1206" name="Google Shape;1206;p78"/>
          <p:cNvSpPr txBox="1"/>
          <p:nvPr/>
        </p:nvSpPr>
        <p:spPr>
          <a:xfrm>
            <a:off x="6228184" y="242088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a:t>
            </a:r>
            <a:endParaRPr/>
          </a:p>
        </p:txBody>
      </p:sp>
      <p:sp>
        <p:nvSpPr>
          <p:cNvPr id="1207" name="Google Shape;1207;p78"/>
          <p:cNvSpPr txBox="1"/>
          <p:nvPr/>
        </p:nvSpPr>
        <p:spPr>
          <a:xfrm>
            <a:off x="6876256" y="242088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7</a:t>
            </a:r>
            <a:endParaRPr/>
          </a:p>
        </p:txBody>
      </p:sp>
      <p:sp>
        <p:nvSpPr>
          <p:cNvPr id="1208" name="Google Shape;1208;p78"/>
          <p:cNvSpPr txBox="1"/>
          <p:nvPr/>
        </p:nvSpPr>
        <p:spPr>
          <a:xfrm>
            <a:off x="7524328" y="242088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3</a:t>
            </a:r>
            <a:endParaRPr/>
          </a:p>
        </p:txBody>
      </p:sp>
      <p:sp>
        <p:nvSpPr>
          <p:cNvPr id="1209" name="Google Shape;1209;p78"/>
          <p:cNvSpPr txBox="1"/>
          <p:nvPr/>
        </p:nvSpPr>
        <p:spPr>
          <a:xfrm>
            <a:off x="0" y="3140968"/>
            <a:ext cx="9716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Arial"/>
                <a:ea typeface="Arial"/>
                <a:cs typeface="Arial"/>
                <a:sym typeface="Arial"/>
              </a:rPr>
              <a:t>Шаг 3:</a:t>
            </a:r>
            <a:endParaRPr/>
          </a:p>
        </p:txBody>
      </p:sp>
      <p:sp>
        <p:nvSpPr>
          <p:cNvPr id="1210" name="Google Shape;1210;p78"/>
          <p:cNvSpPr/>
          <p:nvPr/>
        </p:nvSpPr>
        <p:spPr>
          <a:xfrm>
            <a:off x="971600" y="32129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11" name="Google Shape;1211;p78"/>
          <p:cNvSpPr/>
          <p:nvPr/>
        </p:nvSpPr>
        <p:spPr>
          <a:xfrm>
            <a:off x="1619672" y="32129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12" name="Google Shape;1212;p78"/>
          <p:cNvSpPr/>
          <p:nvPr/>
        </p:nvSpPr>
        <p:spPr>
          <a:xfrm>
            <a:off x="2267744" y="32129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13" name="Google Shape;1213;p78"/>
          <p:cNvSpPr/>
          <p:nvPr/>
        </p:nvSpPr>
        <p:spPr>
          <a:xfrm>
            <a:off x="2915816" y="32129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14" name="Google Shape;1214;p78"/>
          <p:cNvSpPr/>
          <p:nvPr/>
        </p:nvSpPr>
        <p:spPr>
          <a:xfrm>
            <a:off x="3563888" y="32129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15" name="Google Shape;1215;p78"/>
          <p:cNvSpPr/>
          <p:nvPr/>
        </p:nvSpPr>
        <p:spPr>
          <a:xfrm>
            <a:off x="4211960" y="32129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16" name="Google Shape;1216;p78"/>
          <p:cNvSpPr/>
          <p:nvPr/>
        </p:nvSpPr>
        <p:spPr>
          <a:xfrm>
            <a:off x="4860032" y="32129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17" name="Google Shape;1217;p78"/>
          <p:cNvSpPr/>
          <p:nvPr/>
        </p:nvSpPr>
        <p:spPr>
          <a:xfrm>
            <a:off x="5508104" y="32129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18" name="Google Shape;1218;p78"/>
          <p:cNvSpPr/>
          <p:nvPr/>
        </p:nvSpPr>
        <p:spPr>
          <a:xfrm>
            <a:off x="6156176" y="32129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19" name="Google Shape;1219;p78"/>
          <p:cNvSpPr/>
          <p:nvPr/>
        </p:nvSpPr>
        <p:spPr>
          <a:xfrm>
            <a:off x="6804248" y="32129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20" name="Google Shape;1220;p78"/>
          <p:cNvSpPr/>
          <p:nvPr/>
        </p:nvSpPr>
        <p:spPr>
          <a:xfrm>
            <a:off x="7452320" y="32129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21" name="Google Shape;1221;p78"/>
          <p:cNvSpPr txBox="1"/>
          <p:nvPr/>
        </p:nvSpPr>
        <p:spPr>
          <a:xfrm>
            <a:off x="971600" y="32129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5</a:t>
            </a:r>
            <a:endParaRPr/>
          </a:p>
        </p:txBody>
      </p:sp>
      <p:sp>
        <p:nvSpPr>
          <p:cNvPr id="1222" name="Google Shape;1222;p78"/>
          <p:cNvSpPr txBox="1"/>
          <p:nvPr/>
        </p:nvSpPr>
        <p:spPr>
          <a:xfrm>
            <a:off x="2267744" y="32129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4</a:t>
            </a:r>
            <a:endParaRPr/>
          </a:p>
        </p:txBody>
      </p:sp>
      <p:sp>
        <p:nvSpPr>
          <p:cNvPr id="1223" name="Google Shape;1223;p78"/>
          <p:cNvSpPr txBox="1"/>
          <p:nvPr/>
        </p:nvSpPr>
        <p:spPr>
          <a:xfrm>
            <a:off x="1619672" y="32129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12</a:t>
            </a:r>
            <a:endParaRPr/>
          </a:p>
        </p:txBody>
      </p:sp>
      <p:sp>
        <p:nvSpPr>
          <p:cNvPr id="1224" name="Google Shape;1224;p78"/>
          <p:cNvSpPr txBox="1"/>
          <p:nvPr/>
        </p:nvSpPr>
        <p:spPr>
          <a:xfrm>
            <a:off x="2915816" y="32129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21</a:t>
            </a:r>
            <a:endParaRPr/>
          </a:p>
        </p:txBody>
      </p:sp>
      <p:sp>
        <p:nvSpPr>
          <p:cNvPr id="1225" name="Google Shape;1225;p78"/>
          <p:cNvSpPr txBox="1"/>
          <p:nvPr/>
        </p:nvSpPr>
        <p:spPr>
          <a:xfrm>
            <a:off x="3563888" y="32129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10</a:t>
            </a:r>
            <a:endParaRPr/>
          </a:p>
        </p:txBody>
      </p:sp>
      <p:sp>
        <p:nvSpPr>
          <p:cNvPr id="1226" name="Google Shape;1226;p78"/>
          <p:cNvSpPr txBox="1"/>
          <p:nvPr/>
        </p:nvSpPr>
        <p:spPr>
          <a:xfrm>
            <a:off x="4139952" y="32129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2</a:t>
            </a:r>
            <a:endParaRPr/>
          </a:p>
        </p:txBody>
      </p:sp>
      <p:sp>
        <p:nvSpPr>
          <p:cNvPr id="1227" name="Google Shape;1227;p78"/>
          <p:cNvSpPr txBox="1"/>
          <p:nvPr/>
        </p:nvSpPr>
        <p:spPr>
          <a:xfrm>
            <a:off x="4860032" y="32129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13</a:t>
            </a:r>
            <a:endParaRPr/>
          </a:p>
        </p:txBody>
      </p:sp>
      <p:sp>
        <p:nvSpPr>
          <p:cNvPr id="1228" name="Google Shape;1228;p78"/>
          <p:cNvSpPr txBox="1"/>
          <p:nvPr/>
        </p:nvSpPr>
        <p:spPr>
          <a:xfrm>
            <a:off x="5508104" y="32129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16</a:t>
            </a:r>
            <a:endParaRPr/>
          </a:p>
        </p:txBody>
      </p:sp>
      <p:sp>
        <p:nvSpPr>
          <p:cNvPr id="1229" name="Google Shape;1229;p78"/>
          <p:cNvSpPr txBox="1"/>
          <p:nvPr/>
        </p:nvSpPr>
        <p:spPr>
          <a:xfrm>
            <a:off x="6156176" y="32129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a:t>
            </a:r>
            <a:endParaRPr/>
          </a:p>
        </p:txBody>
      </p:sp>
      <p:sp>
        <p:nvSpPr>
          <p:cNvPr id="1230" name="Google Shape;1230;p78"/>
          <p:cNvSpPr txBox="1"/>
          <p:nvPr/>
        </p:nvSpPr>
        <p:spPr>
          <a:xfrm>
            <a:off x="6804248" y="32129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7</a:t>
            </a:r>
            <a:endParaRPr/>
          </a:p>
        </p:txBody>
      </p:sp>
      <p:sp>
        <p:nvSpPr>
          <p:cNvPr id="1231" name="Google Shape;1231;p78"/>
          <p:cNvSpPr txBox="1"/>
          <p:nvPr/>
        </p:nvSpPr>
        <p:spPr>
          <a:xfrm>
            <a:off x="7452320" y="32129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3</a:t>
            </a:r>
            <a:endParaRPr/>
          </a:p>
        </p:txBody>
      </p:sp>
      <p:sp>
        <p:nvSpPr>
          <p:cNvPr id="1232" name="Google Shape;1232;p78"/>
          <p:cNvSpPr txBox="1"/>
          <p:nvPr/>
        </p:nvSpPr>
        <p:spPr>
          <a:xfrm>
            <a:off x="0" y="3933056"/>
            <a:ext cx="93610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Arial"/>
                <a:ea typeface="Arial"/>
                <a:cs typeface="Arial"/>
                <a:sym typeface="Arial"/>
              </a:rPr>
              <a:t>Шаг 4:</a:t>
            </a:r>
            <a:endParaRPr/>
          </a:p>
        </p:txBody>
      </p:sp>
      <p:sp>
        <p:nvSpPr>
          <p:cNvPr id="1233" name="Google Shape;1233;p78"/>
          <p:cNvSpPr/>
          <p:nvPr/>
        </p:nvSpPr>
        <p:spPr>
          <a:xfrm>
            <a:off x="971600" y="4077072"/>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34" name="Google Shape;1234;p78"/>
          <p:cNvSpPr/>
          <p:nvPr/>
        </p:nvSpPr>
        <p:spPr>
          <a:xfrm>
            <a:off x="1619672" y="4077072"/>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35" name="Google Shape;1235;p78"/>
          <p:cNvSpPr/>
          <p:nvPr/>
        </p:nvSpPr>
        <p:spPr>
          <a:xfrm>
            <a:off x="2267744" y="4077072"/>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36" name="Google Shape;1236;p78"/>
          <p:cNvSpPr/>
          <p:nvPr/>
        </p:nvSpPr>
        <p:spPr>
          <a:xfrm>
            <a:off x="2915816" y="4077072"/>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37" name="Google Shape;1237;p78"/>
          <p:cNvSpPr/>
          <p:nvPr/>
        </p:nvSpPr>
        <p:spPr>
          <a:xfrm>
            <a:off x="3563888" y="4077072"/>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38" name="Google Shape;1238;p78"/>
          <p:cNvSpPr/>
          <p:nvPr/>
        </p:nvSpPr>
        <p:spPr>
          <a:xfrm>
            <a:off x="4211960" y="4077072"/>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39" name="Google Shape;1239;p78"/>
          <p:cNvSpPr/>
          <p:nvPr/>
        </p:nvSpPr>
        <p:spPr>
          <a:xfrm>
            <a:off x="4860032" y="4077072"/>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40" name="Google Shape;1240;p78"/>
          <p:cNvSpPr/>
          <p:nvPr/>
        </p:nvSpPr>
        <p:spPr>
          <a:xfrm>
            <a:off x="5508104" y="4077072"/>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41" name="Google Shape;1241;p78"/>
          <p:cNvSpPr/>
          <p:nvPr/>
        </p:nvSpPr>
        <p:spPr>
          <a:xfrm>
            <a:off x="6156176" y="4077072"/>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42" name="Google Shape;1242;p78"/>
          <p:cNvSpPr/>
          <p:nvPr/>
        </p:nvSpPr>
        <p:spPr>
          <a:xfrm>
            <a:off x="6804248" y="4077072"/>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43" name="Google Shape;1243;p78"/>
          <p:cNvSpPr/>
          <p:nvPr/>
        </p:nvSpPr>
        <p:spPr>
          <a:xfrm>
            <a:off x="7452320" y="4077072"/>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44" name="Google Shape;1244;p78"/>
          <p:cNvSpPr txBox="1"/>
          <p:nvPr/>
        </p:nvSpPr>
        <p:spPr>
          <a:xfrm>
            <a:off x="971600" y="4077072"/>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5</a:t>
            </a:r>
            <a:endParaRPr/>
          </a:p>
        </p:txBody>
      </p:sp>
      <p:sp>
        <p:nvSpPr>
          <p:cNvPr id="1245" name="Google Shape;1245;p78"/>
          <p:cNvSpPr txBox="1"/>
          <p:nvPr/>
        </p:nvSpPr>
        <p:spPr>
          <a:xfrm>
            <a:off x="2267744" y="4077072"/>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13</a:t>
            </a:r>
            <a:endParaRPr/>
          </a:p>
        </p:txBody>
      </p:sp>
      <p:sp>
        <p:nvSpPr>
          <p:cNvPr id="1246" name="Google Shape;1246;p78"/>
          <p:cNvSpPr txBox="1"/>
          <p:nvPr/>
        </p:nvSpPr>
        <p:spPr>
          <a:xfrm>
            <a:off x="1619672" y="4077072"/>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12</a:t>
            </a:r>
            <a:endParaRPr/>
          </a:p>
        </p:txBody>
      </p:sp>
      <p:sp>
        <p:nvSpPr>
          <p:cNvPr id="1247" name="Google Shape;1247;p78"/>
          <p:cNvSpPr txBox="1"/>
          <p:nvPr/>
        </p:nvSpPr>
        <p:spPr>
          <a:xfrm>
            <a:off x="2915816" y="4077072"/>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21</a:t>
            </a:r>
            <a:endParaRPr/>
          </a:p>
        </p:txBody>
      </p:sp>
      <p:sp>
        <p:nvSpPr>
          <p:cNvPr id="1248" name="Google Shape;1248;p78"/>
          <p:cNvSpPr txBox="1"/>
          <p:nvPr/>
        </p:nvSpPr>
        <p:spPr>
          <a:xfrm>
            <a:off x="3563888" y="4077072"/>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10</a:t>
            </a:r>
            <a:endParaRPr/>
          </a:p>
        </p:txBody>
      </p:sp>
      <p:sp>
        <p:nvSpPr>
          <p:cNvPr id="1249" name="Google Shape;1249;p78"/>
          <p:cNvSpPr txBox="1"/>
          <p:nvPr/>
        </p:nvSpPr>
        <p:spPr>
          <a:xfrm>
            <a:off x="4139952" y="4077072"/>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2</a:t>
            </a:r>
            <a:endParaRPr/>
          </a:p>
        </p:txBody>
      </p:sp>
      <p:sp>
        <p:nvSpPr>
          <p:cNvPr id="1250" name="Google Shape;1250;p78"/>
          <p:cNvSpPr txBox="1"/>
          <p:nvPr/>
        </p:nvSpPr>
        <p:spPr>
          <a:xfrm>
            <a:off x="4860032" y="4077072"/>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4</a:t>
            </a:r>
            <a:endParaRPr/>
          </a:p>
        </p:txBody>
      </p:sp>
      <p:sp>
        <p:nvSpPr>
          <p:cNvPr id="1251" name="Google Shape;1251;p78"/>
          <p:cNvSpPr txBox="1"/>
          <p:nvPr/>
        </p:nvSpPr>
        <p:spPr>
          <a:xfrm>
            <a:off x="5508104" y="4077072"/>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16</a:t>
            </a:r>
            <a:endParaRPr/>
          </a:p>
        </p:txBody>
      </p:sp>
      <p:sp>
        <p:nvSpPr>
          <p:cNvPr id="1252" name="Google Shape;1252;p78"/>
          <p:cNvSpPr txBox="1"/>
          <p:nvPr/>
        </p:nvSpPr>
        <p:spPr>
          <a:xfrm>
            <a:off x="6156176" y="4077072"/>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a:t>
            </a:r>
            <a:endParaRPr/>
          </a:p>
        </p:txBody>
      </p:sp>
      <p:sp>
        <p:nvSpPr>
          <p:cNvPr id="1253" name="Google Shape;1253;p78"/>
          <p:cNvSpPr txBox="1"/>
          <p:nvPr/>
        </p:nvSpPr>
        <p:spPr>
          <a:xfrm>
            <a:off x="6804248" y="4077072"/>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7</a:t>
            </a:r>
            <a:endParaRPr/>
          </a:p>
        </p:txBody>
      </p:sp>
      <p:sp>
        <p:nvSpPr>
          <p:cNvPr id="1254" name="Google Shape;1254;p78"/>
          <p:cNvSpPr txBox="1"/>
          <p:nvPr/>
        </p:nvSpPr>
        <p:spPr>
          <a:xfrm>
            <a:off x="7452320" y="4077072"/>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3</a:t>
            </a:r>
            <a:endParaRPr/>
          </a:p>
        </p:txBody>
      </p:sp>
      <p:sp>
        <p:nvSpPr>
          <p:cNvPr id="1255" name="Google Shape;1255;p78"/>
          <p:cNvSpPr txBox="1"/>
          <p:nvPr/>
        </p:nvSpPr>
        <p:spPr>
          <a:xfrm>
            <a:off x="0" y="5013176"/>
            <a:ext cx="93610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Arial"/>
                <a:ea typeface="Arial"/>
                <a:cs typeface="Arial"/>
                <a:sym typeface="Arial"/>
              </a:rPr>
              <a:t>Шаг 5:</a:t>
            </a:r>
            <a:endParaRPr/>
          </a:p>
        </p:txBody>
      </p:sp>
      <p:sp>
        <p:nvSpPr>
          <p:cNvPr id="1256" name="Google Shape;1256;p78"/>
          <p:cNvSpPr/>
          <p:nvPr/>
        </p:nvSpPr>
        <p:spPr>
          <a:xfrm>
            <a:off x="1043608" y="5085184"/>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57" name="Google Shape;1257;p78"/>
          <p:cNvSpPr/>
          <p:nvPr/>
        </p:nvSpPr>
        <p:spPr>
          <a:xfrm>
            <a:off x="1691680" y="5085184"/>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58" name="Google Shape;1258;p78"/>
          <p:cNvSpPr/>
          <p:nvPr/>
        </p:nvSpPr>
        <p:spPr>
          <a:xfrm>
            <a:off x="2339752" y="5085184"/>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59" name="Google Shape;1259;p78"/>
          <p:cNvSpPr/>
          <p:nvPr/>
        </p:nvSpPr>
        <p:spPr>
          <a:xfrm>
            <a:off x="2987824" y="5085184"/>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60" name="Google Shape;1260;p78"/>
          <p:cNvSpPr/>
          <p:nvPr/>
        </p:nvSpPr>
        <p:spPr>
          <a:xfrm>
            <a:off x="3635896" y="5085184"/>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61" name="Google Shape;1261;p78"/>
          <p:cNvSpPr/>
          <p:nvPr/>
        </p:nvSpPr>
        <p:spPr>
          <a:xfrm>
            <a:off x="4283968" y="5085184"/>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62" name="Google Shape;1262;p78"/>
          <p:cNvSpPr/>
          <p:nvPr/>
        </p:nvSpPr>
        <p:spPr>
          <a:xfrm>
            <a:off x="4932040" y="5085184"/>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63" name="Google Shape;1263;p78"/>
          <p:cNvSpPr/>
          <p:nvPr/>
        </p:nvSpPr>
        <p:spPr>
          <a:xfrm>
            <a:off x="5580112" y="5085184"/>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64" name="Google Shape;1264;p78"/>
          <p:cNvSpPr/>
          <p:nvPr/>
        </p:nvSpPr>
        <p:spPr>
          <a:xfrm>
            <a:off x="6228184" y="5085184"/>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65" name="Google Shape;1265;p78"/>
          <p:cNvSpPr/>
          <p:nvPr/>
        </p:nvSpPr>
        <p:spPr>
          <a:xfrm>
            <a:off x="6876256" y="5085184"/>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66" name="Google Shape;1266;p78"/>
          <p:cNvSpPr/>
          <p:nvPr/>
        </p:nvSpPr>
        <p:spPr>
          <a:xfrm>
            <a:off x="7524328" y="5085184"/>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67" name="Google Shape;1267;p78"/>
          <p:cNvSpPr txBox="1"/>
          <p:nvPr/>
        </p:nvSpPr>
        <p:spPr>
          <a:xfrm>
            <a:off x="1043608" y="5085184"/>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5</a:t>
            </a:r>
            <a:endParaRPr/>
          </a:p>
        </p:txBody>
      </p:sp>
      <p:sp>
        <p:nvSpPr>
          <p:cNvPr id="1268" name="Google Shape;1268;p78"/>
          <p:cNvSpPr txBox="1"/>
          <p:nvPr/>
        </p:nvSpPr>
        <p:spPr>
          <a:xfrm>
            <a:off x="2339752" y="5085184"/>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13</a:t>
            </a:r>
            <a:endParaRPr/>
          </a:p>
        </p:txBody>
      </p:sp>
      <p:sp>
        <p:nvSpPr>
          <p:cNvPr id="1269" name="Google Shape;1269;p78"/>
          <p:cNvSpPr txBox="1"/>
          <p:nvPr/>
        </p:nvSpPr>
        <p:spPr>
          <a:xfrm>
            <a:off x="1691680" y="5085184"/>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21</a:t>
            </a:r>
            <a:endParaRPr/>
          </a:p>
        </p:txBody>
      </p:sp>
      <p:sp>
        <p:nvSpPr>
          <p:cNvPr id="1270" name="Google Shape;1270;p78"/>
          <p:cNvSpPr txBox="1"/>
          <p:nvPr/>
        </p:nvSpPr>
        <p:spPr>
          <a:xfrm>
            <a:off x="2987824" y="5085184"/>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16</a:t>
            </a:r>
            <a:endParaRPr/>
          </a:p>
        </p:txBody>
      </p:sp>
      <p:sp>
        <p:nvSpPr>
          <p:cNvPr id="1271" name="Google Shape;1271;p78"/>
          <p:cNvSpPr txBox="1"/>
          <p:nvPr/>
        </p:nvSpPr>
        <p:spPr>
          <a:xfrm>
            <a:off x="3635896" y="5085184"/>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10</a:t>
            </a:r>
            <a:endParaRPr/>
          </a:p>
        </p:txBody>
      </p:sp>
      <p:sp>
        <p:nvSpPr>
          <p:cNvPr id="1272" name="Google Shape;1272;p78"/>
          <p:cNvSpPr txBox="1"/>
          <p:nvPr/>
        </p:nvSpPr>
        <p:spPr>
          <a:xfrm>
            <a:off x="4211960" y="5085184"/>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2</a:t>
            </a:r>
            <a:endParaRPr/>
          </a:p>
        </p:txBody>
      </p:sp>
      <p:sp>
        <p:nvSpPr>
          <p:cNvPr id="1273" name="Google Shape;1273;p78"/>
          <p:cNvSpPr txBox="1"/>
          <p:nvPr/>
        </p:nvSpPr>
        <p:spPr>
          <a:xfrm>
            <a:off x="4932040" y="5085184"/>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4</a:t>
            </a:r>
            <a:endParaRPr/>
          </a:p>
        </p:txBody>
      </p:sp>
      <p:sp>
        <p:nvSpPr>
          <p:cNvPr id="1274" name="Google Shape;1274;p78"/>
          <p:cNvSpPr txBox="1"/>
          <p:nvPr/>
        </p:nvSpPr>
        <p:spPr>
          <a:xfrm>
            <a:off x="5580112" y="5085184"/>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12</a:t>
            </a:r>
            <a:endParaRPr/>
          </a:p>
        </p:txBody>
      </p:sp>
      <p:sp>
        <p:nvSpPr>
          <p:cNvPr id="1275" name="Google Shape;1275;p78"/>
          <p:cNvSpPr txBox="1"/>
          <p:nvPr/>
        </p:nvSpPr>
        <p:spPr>
          <a:xfrm>
            <a:off x="6228184" y="5085184"/>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a:t>
            </a:r>
            <a:endParaRPr/>
          </a:p>
        </p:txBody>
      </p:sp>
      <p:sp>
        <p:nvSpPr>
          <p:cNvPr id="1276" name="Google Shape;1276;p78"/>
          <p:cNvSpPr txBox="1"/>
          <p:nvPr/>
        </p:nvSpPr>
        <p:spPr>
          <a:xfrm>
            <a:off x="6876256" y="5085184"/>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7</a:t>
            </a:r>
            <a:endParaRPr/>
          </a:p>
        </p:txBody>
      </p:sp>
      <p:sp>
        <p:nvSpPr>
          <p:cNvPr id="1277" name="Google Shape;1277;p78"/>
          <p:cNvSpPr txBox="1"/>
          <p:nvPr/>
        </p:nvSpPr>
        <p:spPr>
          <a:xfrm>
            <a:off x="7524328" y="5085184"/>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sp>
        <p:nvSpPr>
          <p:cNvPr id="1282" name="Google Shape;1282;p79"/>
          <p:cNvSpPr txBox="1"/>
          <p:nvPr>
            <p:ph type="title"/>
          </p:nvPr>
        </p:nvSpPr>
        <p:spPr>
          <a:xfrm>
            <a:off x="0" y="0"/>
            <a:ext cx="9144000" cy="63408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sz="3200"/>
              <a:t>Сортировка на пирамиде (продолжение примера)</a:t>
            </a:r>
            <a:endParaRPr/>
          </a:p>
        </p:txBody>
      </p:sp>
      <p:sp>
        <p:nvSpPr>
          <p:cNvPr id="1283" name="Google Shape;1283;p79"/>
          <p:cNvSpPr txBox="1"/>
          <p:nvPr/>
        </p:nvSpPr>
        <p:spPr>
          <a:xfrm>
            <a:off x="0" y="620688"/>
            <a:ext cx="971600"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Arial"/>
                <a:ea typeface="Arial"/>
                <a:cs typeface="Arial"/>
                <a:sym typeface="Arial"/>
              </a:rPr>
              <a:t>Шаг 1:</a:t>
            </a:r>
            <a:endParaRPr/>
          </a:p>
          <a:p>
            <a:pPr indent="0" lvl="0" marL="0" marR="0" rtl="0" algn="l">
              <a:spcBef>
                <a:spcPts val="0"/>
              </a:spcBef>
              <a:spcAft>
                <a:spcPts val="0"/>
              </a:spcAft>
              <a:buNone/>
            </a:pPr>
            <a:r>
              <a:rPr lang="ru-RU" sz="1400">
                <a:solidFill>
                  <a:schemeClr val="dk1"/>
                </a:solidFill>
                <a:latin typeface="Arial"/>
                <a:ea typeface="Arial"/>
                <a:cs typeface="Arial"/>
                <a:sym typeface="Arial"/>
              </a:rPr>
              <a:t>обмен</a:t>
            </a:r>
            <a:endParaRPr/>
          </a:p>
        </p:txBody>
      </p:sp>
      <p:sp>
        <p:nvSpPr>
          <p:cNvPr id="1284" name="Google Shape;1284;p79"/>
          <p:cNvSpPr/>
          <p:nvPr/>
        </p:nvSpPr>
        <p:spPr>
          <a:xfrm>
            <a:off x="1043608" y="6926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85" name="Google Shape;1285;p79"/>
          <p:cNvSpPr/>
          <p:nvPr/>
        </p:nvSpPr>
        <p:spPr>
          <a:xfrm>
            <a:off x="1691680" y="6926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86" name="Google Shape;1286;p79"/>
          <p:cNvSpPr/>
          <p:nvPr/>
        </p:nvSpPr>
        <p:spPr>
          <a:xfrm>
            <a:off x="2339752" y="6926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87" name="Google Shape;1287;p79"/>
          <p:cNvSpPr/>
          <p:nvPr/>
        </p:nvSpPr>
        <p:spPr>
          <a:xfrm>
            <a:off x="2987824" y="6926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88" name="Google Shape;1288;p79"/>
          <p:cNvSpPr/>
          <p:nvPr/>
        </p:nvSpPr>
        <p:spPr>
          <a:xfrm>
            <a:off x="3635896" y="6926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89" name="Google Shape;1289;p79"/>
          <p:cNvSpPr/>
          <p:nvPr/>
        </p:nvSpPr>
        <p:spPr>
          <a:xfrm>
            <a:off x="4283968" y="6926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90" name="Google Shape;1290;p79"/>
          <p:cNvSpPr/>
          <p:nvPr/>
        </p:nvSpPr>
        <p:spPr>
          <a:xfrm>
            <a:off x="4932040" y="6926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91" name="Google Shape;1291;p79"/>
          <p:cNvSpPr/>
          <p:nvPr/>
        </p:nvSpPr>
        <p:spPr>
          <a:xfrm>
            <a:off x="5580112" y="6926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92" name="Google Shape;1292;p79"/>
          <p:cNvSpPr/>
          <p:nvPr/>
        </p:nvSpPr>
        <p:spPr>
          <a:xfrm>
            <a:off x="6228184" y="6926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93" name="Google Shape;1293;p79"/>
          <p:cNvSpPr/>
          <p:nvPr/>
        </p:nvSpPr>
        <p:spPr>
          <a:xfrm>
            <a:off x="6876256" y="6926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94" name="Google Shape;1294;p79"/>
          <p:cNvSpPr/>
          <p:nvPr/>
        </p:nvSpPr>
        <p:spPr>
          <a:xfrm>
            <a:off x="7524328" y="6926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295" name="Google Shape;1295;p79"/>
          <p:cNvSpPr txBox="1"/>
          <p:nvPr/>
        </p:nvSpPr>
        <p:spPr>
          <a:xfrm>
            <a:off x="1043608" y="6926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21</a:t>
            </a:r>
            <a:endParaRPr/>
          </a:p>
        </p:txBody>
      </p:sp>
      <p:sp>
        <p:nvSpPr>
          <p:cNvPr id="1296" name="Google Shape;1296;p79"/>
          <p:cNvSpPr txBox="1"/>
          <p:nvPr/>
        </p:nvSpPr>
        <p:spPr>
          <a:xfrm>
            <a:off x="2339752" y="6926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13</a:t>
            </a:r>
            <a:endParaRPr/>
          </a:p>
        </p:txBody>
      </p:sp>
      <p:sp>
        <p:nvSpPr>
          <p:cNvPr id="1297" name="Google Shape;1297;p79"/>
          <p:cNvSpPr txBox="1"/>
          <p:nvPr/>
        </p:nvSpPr>
        <p:spPr>
          <a:xfrm>
            <a:off x="1691680" y="6926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16</a:t>
            </a:r>
            <a:endParaRPr/>
          </a:p>
        </p:txBody>
      </p:sp>
      <p:sp>
        <p:nvSpPr>
          <p:cNvPr id="1298" name="Google Shape;1298;p79"/>
          <p:cNvSpPr txBox="1"/>
          <p:nvPr/>
        </p:nvSpPr>
        <p:spPr>
          <a:xfrm>
            <a:off x="2987824" y="6926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12</a:t>
            </a:r>
            <a:endParaRPr/>
          </a:p>
        </p:txBody>
      </p:sp>
      <p:sp>
        <p:nvSpPr>
          <p:cNvPr id="1299" name="Google Shape;1299;p79"/>
          <p:cNvSpPr txBox="1"/>
          <p:nvPr/>
        </p:nvSpPr>
        <p:spPr>
          <a:xfrm>
            <a:off x="3635896" y="6926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10</a:t>
            </a:r>
            <a:endParaRPr/>
          </a:p>
        </p:txBody>
      </p:sp>
      <p:sp>
        <p:nvSpPr>
          <p:cNvPr id="1300" name="Google Shape;1300;p79"/>
          <p:cNvSpPr txBox="1"/>
          <p:nvPr/>
        </p:nvSpPr>
        <p:spPr>
          <a:xfrm>
            <a:off x="4211960" y="6926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2</a:t>
            </a:r>
            <a:endParaRPr/>
          </a:p>
        </p:txBody>
      </p:sp>
      <p:sp>
        <p:nvSpPr>
          <p:cNvPr id="1301" name="Google Shape;1301;p79"/>
          <p:cNvSpPr txBox="1"/>
          <p:nvPr/>
        </p:nvSpPr>
        <p:spPr>
          <a:xfrm>
            <a:off x="4932040" y="6926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4</a:t>
            </a:r>
            <a:endParaRPr/>
          </a:p>
        </p:txBody>
      </p:sp>
      <p:sp>
        <p:nvSpPr>
          <p:cNvPr id="1302" name="Google Shape;1302;p79"/>
          <p:cNvSpPr txBox="1"/>
          <p:nvPr/>
        </p:nvSpPr>
        <p:spPr>
          <a:xfrm>
            <a:off x="5580112" y="6926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5</a:t>
            </a:r>
            <a:endParaRPr/>
          </a:p>
        </p:txBody>
      </p:sp>
      <p:sp>
        <p:nvSpPr>
          <p:cNvPr id="1303" name="Google Shape;1303;p79"/>
          <p:cNvSpPr txBox="1"/>
          <p:nvPr/>
        </p:nvSpPr>
        <p:spPr>
          <a:xfrm>
            <a:off x="6228184" y="6926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a:t>
            </a:r>
            <a:endParaRPr/>
          </a:p>
        </p:txBody>
      </p:sp>
      <p:sp>
        <p:nvSpPr>
          <p:cNvPr id="1304" name="Google Shape;1304;p79"/>
          <p:cNvSpPr txBox="1"/>
          <p:nvPr/>
        </p:nvSpPr>
        <p:spPr>
          <a:xfrm>
            <a:off x="6876256" y="6926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7</a:t>
            </a:r>
            <a:endParaRPr/>
          </a:p>
        </p:txBody>
      </p:sp>
      <p:sp>
        <p:nvSpPr>
          <p:cNvPr id="1305" name="Google Shape;1305;p79"/>
          <p:cNvSpPr txBox="1"/>
          <p:nvPr/>
        </p:nvSpPr>
        <p:spPr>
          <a:xfrm>
            <a:off x="7524328" y="6926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3</a:t>
            </a:r>
            <a:endParaRPr/>
          </a:p>
        </p:txBody>
      </p:sp>
      <p:sp>
        <p:nvSpPr>
          <p:cNvPr id="1306" name="Google Shape;1306;p79"/>
          <p:cNvSpPr/>
          <p:nvPr/>
        </p:nvSpPr>
        <p:spPr>
          <a:xfrm>
            <a:off x="7956376" y="476672"/>
            <a:ext cx="216024" cy="792088"/>
          </a:xfrm>
          <a:prstGeom prst="rightBracket">
            <a:avLst>
              <a:gd fmla="val 100686" name="adj"/>
            </a:avLst>
          </a:prstGeom>
          <a:noFill/>
          <a:ln cap="flat" cmpd="sng" w="635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1307" name="Google Shape;1307;p79"/>
          <p:cNvSpPr txBox="1"/>
          <p:nvPr/>
        </p:nvSpPr>
        <p:spPr>
          <a:xfrm>
            <a:off x="0" y="1412776"/>
            <a:ext cx="1403648"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Arial"/>
                <a:ea typeface="Arial"/>
                <a:cs typeface="Arial"/>
                <a:sym typeface="Arial"/>
              </a:rPr>
              <a:t>Шаг 1:</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ru-RU" sz="1400">
                <a:solidFill>
                  <a:schemeClr val="dk1"/>
                </a:solidFill>
                <a:latin typeface="Arial"/>
                <a:ea typeface="Arial"/>
                <a:cs typeface="Arial"/>
                <a:sym typeface="Arial"/>
              </a:rPr>
              <a:t>просеивание</a:t>
            </a:r>
            <a:endParaRPr/>
          </a:p>
        </p:txBody>
      </p:sp>
      <p:sp>
        <p:nvSpPr>
          <p:cNvPr id="1308" name="Google Shape;1308;p79"/>
          <p:cNvSpPr/>
          <p:nvPr/>
        </p:nvSpPr>
        <p:spPr>
          <a:xfrm>
            <a:off x="1043608" y="1484784"/>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09" name="Google Shape;1309;p79"/>
          <p:cNvSpPr/>
          <p:nvPr/>
        </p:nvSpPr>
        <p:spPr>
          <a:xfrm>
            <a:off x="1691680" y="1484784"/>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10" name="Google Shape;1310;p79"/>
          <p:cNvSpPr/>
          <p:nvPr/>
        </p:nvSpPr>
        <p:spPr>
          <a:xfrm>
            <a:off x="2339752" y="1484784"/>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11" name="Google Shape;1311;p79"/>
          <p:cNvSpPr/>
          <p:nvPr/>
        </p:nvSpPr>
        <p:spPr>
          <a:xfrm>
            <a:off x="2987824" y="1484784"/>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12" name="Google Shape;1312;p79"/>
          <p:cNvSpPr/>
          <p:nvPr/>
        </p:nvSpPr>
        <p:spPr>
          <a:xfrm>
            <a:off x="3635896" y="1484784"/>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13" name="Google Shape;1313;p79"/>
          <p:cNvSpPr/>
          <p:nvPr/>
        </p:nvSpPr>
        <p:spPr>
          <a:xfrm>
            <a:off x="4283968" y="1484784"/>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14" name="Google Shape;1314;p79"/>
          <p:cNvSpPr/>
          <p:nvPr/>
        </p:nvSpPr>
        <p:spPr>
          <a:xfrm>
            <a:off x="4932040" y="1484784"/>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15" name="Google Shape;1315;p79"/>
          <p:cNvSpPr/>
          <p:nvPr/>
        </p:nvSpPr>
        <p:spPr>
          <a:xfrm>
            <a:off x="5580112" y="1484784"/>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16" name="Google Shape;1316;p79"/>
          <p:cNvSpPr/>
          <p:nvPr/>
        </p:nvSpPr>
        <p:spPr>
          <a:xfrm>
            <a:off x="6228184" y="1484784"/>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17" name="Google Shape;1317;p79"/>
          <p:cNvSpPr/>
          <p:nvPr/>
        </p:nvSpPr>
        <p:spPr>
          <a:xfrm>
            <a:off x="6876256" y="1484784"/>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18" name="Google Shape;1318;p79"/>
          <p:cNvSpPr/>
          <p:nvPr/>
        </p:nvSpPr>
        <p:spPr>
          <a:xfrm>
            <a:off x="7524328" y="1484784"/>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19" name="Google Shape;1319;p79"/>
          <p:cNvSpPr txBox="1"/>
          <p:nvPr/>
        </p:nvSpPr>
        <p:spPr>
          <a:xfrm>
            <a:off x="1043608" y="1484784"/>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FF0000"/>
                </a:solidFill>
                <a:latin typeface="Arial"/>
                <a:ea typeface="Arial"/>
                <a:cs typeface="Arial"/>
                <a:sym typeface="Arial"/>
              </a:rPr>
              <a:t>3</a:t>
            </a:r>
            <a:endParaRPr/>
          </a:p>
        </p:txBody>
      </p:sp>
      <p:sp>
        <p:nvSpPr>
          <p:cNvPr id="1320" name="Google Shape;1320;p79"/>
          <p:cNvSpPr txBox="1"/>
          <p:nvPr/>
        </p:nvSpPr>
        <p:spPr>
          <a:xfrm>
            <a:off x="2339752" y="1484784"/>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13</a:t>
            </a:r>
            <a:endParaRPr/>
          </a:p>
        </p:txBody>
      </p:sp>
      <p:sp>
        <p:nvSpPr>
          <p:cNvPr id="1321" name="Google Shape;1321;p79"/>
          <p:cNvSpPr txBox="1"/>
          <p:nvPr/>
        </p:nvSpPr>
        <p:spPr>
          <a:xfrm>
            <a:off x="1691680" y="1484784"/>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16</a:t>
            </a:r>
            <a:endParaRPr/>
          </a:p>
        </p:txBody>
      </p:sp>
      <p:sp>
        <p:nvSpPr>
          <p:cNvPr id="1322" name="Google Shape;1322;p79"/>
          <p:cNvSpPr txBox="1"/>
          <p:nvPr/>
        </p:nvSpPr>
        <p:spPr>
          <a:xfrm>
            <a:off x="2987824" y="1484784"/>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12</a:t>
            </a:r>
            <a:endParaRPr/>
          </a:p>
        </p:txBody>
      </p:sp>
      <p:sp>
        <p:nvSpPr>
          <p:cNvPr id="1323" name="Google Shape;1323;p79"/>
          <p:cNvSpPr txBox="1"/>
          <p:nvPr/>
        </p:nvSpPr>
        <p:spPr>
          <a:xfrm>
            <a:off x="3635896" y="1484784"/>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10</a:t>
            </a:r>
            <a:endParaRPr/>
          </a:p>
        </p:txBody>
      </p:sp>
      <p:sp>
        <p:nvSpPr>
          <p:cNvPr id="1324" name="Google Shape;1324;p79"/>
          <p:cNvSpPr txBox="1"/>
          <p:nvPr/>
        </p:nvSpPr>
        <p:spPr>
          <a:xfrm>
            <a:off x="4211960" y="1484784"/>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2</a:t>
            </a:r>
            <a:endParaRPr/>
          </a:p>
        </p:txBody>
      </p:sp>
      <p:sp>
        <p:nvSpPr>
          <p:cNvPr id="1325" name="Google Shape;1325;p79"/>
          <p:cNvSpPr txBox="1"/>
          <p:nvPr/>
        </p:nvSpPr>
        <p:spPr>
          <a:xfrm>
            <a:off x="4932040" y="1484784"/>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4</a:t>
            </a:r>
            <a:endParaRPr/>
          </a:p>
        </p:txBody>
      </p:sp>
      <p:sp>
        <p:nvSpPr>
          <p:cNvPr id="1326" name="Google Shape;1326;p79"/>
          <p:cNvSpPr txBox="1"/>
          <p:nvPr/>
        </p:nvSpPr>
        <p:spPr>
          <a:xfrm>
            <a:off x="5580112" y="1484784"/>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5</a:t>
            </a:r>
            <a:endParaRPr/>
          </a:p>
        </p:txBody>
      </p:sp>
      <p:sp>
        <p:nvSpPr>
          <p:cNvPr id="1327" name="Google Shape;1327;p79"/>
          <p:cNvSpPr txBox="1"/>
          <p:nvPr/>
        </p:nvSpPr>
        <p:spPr>
          <a:xfrm>
            <a:off x="6228184" y="1484784"/>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a:t>
            </a:r>
            <a:endParaRPr/>
          </a:p>
        </p:txBody>
      </p:sp>
      <p:sp>
        <p:nvSpPr>
          <p:cNvPr id="1328" name="Google Shape;1328;p79"/>
          <p:cNvSpPr txBox="1"/>
          <p:nvPr/>
        </p:nvSpPr>
        <p:spPr>
          <a:xfrm>
            <a:off x="6876256" y="1484784"/>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7</a:t>
            </a:r>
            <a:endParaRPr/>
          </a:p>
        </p:txBody>
      </p:sp>
      <p:sp>
        <p:nvSpPr>
          <p:cNvPr id="1329" name="Google Shape;1329;p79"/>
          <p:cNvSpPr txBox="1"/>
          <p:nvPr/>
        </p:nvSpPr>
        <p:spPr>
          <a:xfrm>
            <a:off x="7524328" y="1484784"/>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70C0"/>
                </a:solidFill>
                <a:latin typeface="Arial"/>
                <a:ea typeface="Arial"/>
                <a:cs typeface="Arial"/>
                <a:sym typeface="Arial"/>
              </a:rPr>
              <a:t>21</a:t>
            </a:r>
            <a:endParaRPr/>
          </a:p>
        </p:txBody>
      </p:sp>
      <p:sp>
        <p:nvSpPr>
          <p:cNvPr id="1330" name="Google Shape;1330;p79"/>
          <p:cNvSpPr/>
          <p:nvPr/>
        </p:nvSpPr>
        <p:spPr>
          <a:xfrm>
            <a:off x="7308304" y="1268760"/>
            <a:ext cx="216024" cy="792088"/>
          </a:xfrm>
          <a:prstGeom prst="rightBracket">
            <a:avLst>
              <a:gd fmla="val 100686" name="adj"/>
            </a:avLst>
          </a:prstGeom>
          <a:noFill/>
          <a:ln cap="flat" cmpd="sng" w="635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1331" name="Google Shape;1331;p79"/>
          <p:cNvSpPr txBox="1"/>
          <p:nvPr/>
        </p:nvSpPr>
        <p:spPr>
          <a:xfrm>
            <a:off x="0" y="2276872"/>
            <a:ext cx="936104"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Arial"/>
                <a:ea typeface="Arial"/>
                <a:cs typeface="Arial"/>
                <a:sym typeface="Arial"/>
              </a:rPr>
              <a:t>Шаг 2:</a:t>
            </a:r>
            <a:endParaRPr/>
          </a:p>
          <a:p>
            <a:pPr indent="0" lvl="0" marL="0" marR="0" rtl="0" algn="l">
              <a:spcBef>
                <a:spcPts val="0"/>
              </a:spcBef>
              <a:spcAft>
                <a:spcPts val="0"/>
              </a:spcAft>
              <a:buNone/>
            </a:pPr>
            <a:r>
              <a:rPr lang="ru-RU" sz="1400">
                <a:solidFill>
                  <a:schemeClr val="dk1"/>
                </a:solidFill>
                <a:latin typeface="Arial"/>
                <a:ea typeface="Arial"/>
                <a:cs typeface="Arial"/>
                <a:sym typeface="Arial"/>
              </a:rPr>
              <a:t>обмен</a:t>
            </a:r>
            <a:endParaRPr/>
          </a:p>
        </p:txBody>
      </p:sp>
      <p:sp>
        <p:nvSpPr>
          <p:cNvPr id="1332" name="Google Shape;1332;p79"/>
          <p:cNvSpPr/>
          <p:nvPr/>
        </p:nvSpPr>
        <p:spPr>
          <a:xfrm>
            <a:off x="1043608" y="234888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33" name="Google Shape;1333;p79"/>
          <p:cNvSpPr/>
          <p:nvPr/>
        </p:nvSpPr>
        <p:spPr>
          <a:xfrm>
            <a:off x="1691680" y="234888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34" name="Google Shape;1334;p79"/>
          <p:cNvSpPr/>
          <p:nvPr/>
        </p:nvSpPr>
        <p:spPr>
          <a:xfrm>
            <a:off x="2339752" y="234888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35" name="Google Shape;1335;p79"/>
          <p:cNvSpPr/>
          <p:nvPr/>
        </p:nvSpPr>
        <p:spPr>
          <a:xfrm>
            <a:off x="2987824" y="234888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36" name="Google Shape;1336;p79"/>
          <p:cNvSpPr/>
          <p:nvPr/>
        </p:nvSpPr>
        <p:spPr>
          <a:xfrm>
            <a:off x="3635896" y="234888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37" name="Google Shape;1337;p79"/>
          <p:cNvSpPr/>
          <p:nvPr/>
        </p:nvSpPr>
        <p:spPr>
          <a:xfrm>
            <a:off x="4283968" y="234888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38" name="Google Shape;1338;p79"/>
          <p:cNvSpPr/>
          <p:nvPr/>
        </p:nvSpPr>
        <p:spPr>
          <a:xfrm>
            <a:off x="4932040" y="234888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39" name="Google Shape;1339;p79"/>
          <p:cNvSpPr/>
          <p:nvPr/>
        </p:nvSpPr>
        <p:spPr>
          <a:xfrm>
            <a:off x="5580112" y="234888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40" name="Google Shape;1340;p79"/>
          <p:cNvSpPr/>
          <p:nvPr/>
        </p:nvSpPr>
        <p:spPr>
          <a:xfrm>
            <a:off x="6228184" y="234888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41" name="Google Shape;1341;p79"/>
          <p:cNvSpPr/>
          <p:nvPr/>
        </p:nvSpPr>
        <p:spPr>
          <a:xfrm>
            <a:off x="6876256" y="234888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42" name="Google Shape;1342;p79"/>
          <p:cNvSpPr/>
          <p:nvPr/>
        </p:nvSpPr>
        <p:spPr>
          <a:xfrm>
            <a:off x="7524328" y="234888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43" name="Google Shape;1343;p79"/>
          <p:cNvSpPr txBox="1"/>
          <p:nvPr/>
        </p:nvSpPr>
        <p:spPr>
          <a:xfrm>
            <a:off x="1043608" y="23488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16</a:t>
            </a:r>
            <a:endParaRPr/>
          </a:p>
        </p:txBody>
      </p:sp>
      <p:sp>
        <p:nvSpPr>
          <p:cNvPr id="1344" name="Google Shape;1344;p79"/>
          <p:cNvSpPr txBox="1"/>
          <p:nvPr/>
        </p:nvSpPr>
        <p:spPr>
          <a:xfrm>
            <a:off x="2339752" y="23488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13</a:t>
            </a:r>
            <a:endParaRPr/>
          </a:p>
        </p:txBody>
      </p:sp>
      <p:sp>
        <p:nvSpPr>
          <p:cNvPr id="1345" name="Google Shape;1345;p79"/>
          <p:cNvSpPr txBox="1"/>
          <p:nvPr/>
        </p:nvSpPr>
        <p:spPr>
          <a:xfrm>
            <a:off x="1691680" y="23488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12</a:t>
            </a:r>
            <a:endParaRPr/>
          </a:p>
        </p:txBody>
      </p:sp>
      <p:sp>
        <p:nvSpPr>
          <p:cNvPr id="1346" name="Google Shape;1346;p79"/>
          <p:cNvSpPr txBox="1"/>
          <p:nvPr/>
        </p:nvSpPr>
        <p:spPr>
          <a:xfrm>
            <a:off x="2987824" y="23488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5</a:t>
            </a:r>
            <a:endParaRPr/>
          </a:p>
        </p:txBody>
      </p:sp>
      <p:sp>
        <p:nvSpPr>
          <p:cNvPr id="1347" name="Google Shape;1347;p79"/>
          <p:cNvSpPr txBox="1"/>
          <p:nvPr/>
        </p:nvSpPr>
        <p:spPr>
          <a:xfrm>
            <a:off x="3635896" y="23488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10</a:t>
            </a:r>
            <a:endParaRPr/>
          </a:p>
        </p:txBody>
      </p:sp>
      <p:sp>
        <p:nvSpPr>
          <p:cNvPr id="1348" name="Google Shape;1348;p79"/>
          <p:cNvSpPr txBox="1"/>
          <p:nvPr/>
        </p:nvSpPr>
        <p:spPr>
          <a:xfrm>
            <a:off x="4211960" y="23488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2</a:t>
            </a:r>
            <a:endParaRPr/>
          </a:p>
        </p:txBody>
      </p:sp>
      <p:sp>
        <p:nvSpPr>
          <p:cNvPr id="1349" name="Google Shape;1349;p79"/>
          <p:cNvSpPr txBox="1"/>
          <p:nvPr/>
        </p:nvSpPr>
        <p:spPr>
          <a:xfrm>
            <a:off x="4932040" y="23488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4</a:t>
            </a:r>
            <a:endParaRPr/>
          </a:p>
        </p:txBody>
      </p:sp>
      <p:sp>
        <p:nvSpPr>
          <p:cNvPr id="1350" name="Google Shape;1350;p79"/>
          <p:cNvSpPr txBox="1"/>
          <p:nvPr/>
        </p:nvSpPr>
        <p:spPr>
          <a:xfrm>
            <a:off x="5580112" y="23488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3</a:t>
            </a:r>
            <a:endParaRPr/>
          </a:p>
        </p:txBody>
      </p:sp>
      <p:sp>
        <p:nvSpPr>
          <p:cNvPr id="1351" name="Google Shape;1351;p79"/>
          <p:cNvSpPr txBox="1"/>
          <p:nvPr/>
        </p:nvSpPr>
        <p:spPr>
          <a:xfrm>
            <a:off x="6228184" y="23488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a:t>
            </a:r>
            <a:endParaRPr/>
          </a:p>
        </p:txBody>
      </p:sp>
      <p:sp>
        <p:nvSpPr>
          <p:cNvPr id="1352" name="Google Shape;1352;p79"/>
          <p:cNvSpPr txBox="1"/>
          <p:nvPr/>
        </p:nvSpPr>
        <p:spPr>
          <a:xfrm>
            <a:off x="6876256" y="23488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7</a:t>
            </a:r>
            <a:endParaRPr/>
          </a:p>
        </p:txBody>
      </p:sp>
      <p:sp>
        <p:nvSpPr>
          <p:cNvPr id="1353" name="Google Shape;1353;p79"/>
          <p:cNvSpPr txBox="1"/>
          <p:nvPr/>
        </p:nvSpPr>
        <p:spPr>
          <a:xfrm>
            <a:off x="7524328" y="23488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21</a:t>
            </a:r>
            <a:endParaRPr/>
          </a:p>
        </p:txBody>
      </p:sp>
      <p:sp>
        <p:nvSpPr>
          <p:cNvPr id="1354" name="Google Shape;1354;p79"/>
          <p:cNvSpPr/>
          <p:nvPr/>
        </p:nvSpPr>
        <p:spPr>
          <a:xfrm>
            <a:off x="7308304" y="2132856"/>
            <a:ext cx="216024" cy="792088"/>
          </a:xfrm>
          <a:prstGeom prst="rightBracket">
            <a:avLst>
              <a:gd fmla="val 100686" name="adj"/>
            </a:avLst>
          </a:prstGeom>
          <a:noFill/>
          <a:ln cap="flat" cmpd="sng" w="635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1355" name="Google Shape;1355;p79"/>
          <p:cNvSpPr txBox="1"/>
          <p:nvPr/>
        </p:nvSpPr>
        <p:spPr>
          <a:xfrm>
            <a:off x="0" y="3212976"/>
            <a:ext cx="125963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Arial"/>
                <a:ea typeface="Arial"/>
                <a:cs typeface="Arial"/>
                <a:sym typeface="Arial"/>
              </a:rPr>
              <a:t>Шаг 2:</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ru-RU" sz="1400">
                <a:solidFill>
                  <a:schemeClr val="dk1"/>
                </a:solidFill>
                <a:latin typeface="Arial"/>
                <a:ea typeface="Arial"/>
                <a:cs typeface="Arial"/>
                <a:sym typeface="Arial"/>
              </a:rPr>
              <a:t>просеивание</a:t>
            </a:r>
            <a:endParaRPr/>
          </a:p>
        </p:txBody>
      </p:sp>
      <p:sp>
        <p:nvSpPr>
          <p:cNvPr id="1356" name="Google Shape;1356;p79"/>
          <p:cNvSpPr/>
          <p:nvPr/>
        </p:nvSpPr>
        <p:spPr>
          <a:xfrm>
            <a:off x="1043608" y="3284984"/>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57" name="Google Shape;1357;p79"/>
          <p:cNvSpPr/>
          <p:nvPr/>
        </p:nvSpPr>
        <p:spPr>
          <a:xfrm>
            <a:off x="1691680" y="3284984"/>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58" name="Google Shape;1358;p79"/>
          <p:cNvSpPr/>
          <p:nvPr/>
        </p:nvSpPr>
        <p:spPr>
          <a:xfrm>
            <a:off x="2339752" y="3284984"/>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59" name="Google Shape;1359;p79"/>
          <p:cNvSpPr/>
          <p:nvPr/>
        </p:nvSpPr>
        <p:spPr>
          <a:xfrm>
            <a:off x="2987824" y="3284984"/>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60" name="Google Shape;1360;p79"/>
          <p:cNvSpPr/>
          <p:nvPr/>
        </p:nvSpPr>
        <p:spPr>
          <a:xfrm>
            <a:off x="3635896" y="3284984"/>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61" name="Google Shape;1361;p79"/>
          <p:cNvSpPr/>
          <p:nvPr/>
        </p:nvSpPr>
        <p:spPr>
          <a:xfrm>
            <a:off x="4283968" y="3284984"/>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62" name="Google Shape;1362;p79"/>
          <p:cNvSpPr/>
          <p:nvPr/>
        </p:nvSpPr>
        <p:spPr>
          <a:xfrm>
            <a:off x="4932040" y="3284984"/>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63" name="Google Shape;1363;p79"/>
          <p:cNvSpPr/>
          <p:nvPr/>
        </p:nvSpPr>
        <p:spPr>
          <a:xfrm>
            <a:off x="5580112" y="3284984"/>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64" name="Google Shape;1364;p79"/>
          <p:cNvSpPr/>
          <p:nvPr/>
        </p:nvSpPr>
        <p:spPr>
          <a:xfrm>
            <a:off x="6228184" y="3284984"/>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65" name="Google Shape;1365;p79"/>
          <p:cNvSpPr/>
          <p:nvPr/>
        </p:nvSpPr>
        <p:spPr>
          <a:xfrm>
            <a:off x="6876256" y="3284984"/>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66" name="Google Shape;1366;p79"/>
          <p:cNvSpPr/>
          <p:nvPr/>
        </p:nvSpPr>
        <p:spPr>
          <a:xfrm>
            <a:off x="7524328" y="3284984"/>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67" name="Google Shape;1367;p79"/>
          <p:cNvSpPr txBox="1"/>
          <p:nvPr/>
        </p:nvSpPr>
        <p:spPr>
          <a:xfrm>
            <a:off x="1043608" y="3284984"/>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FF0000"/>
                </a:solidFill>
                <a:latin typeface="Arial"/>
                <a:ea typeface="Arial"/>
                <a:cs typeface="Arial"/>
                <a:sym typeface="Arial"/>
              </a:rPr>
              <a:t>7</a:t>
            </a:r>
            <a:endParaRPr/>
          </a:p>
        </p:txBody>
      </p:sp>
      <p:sp>
        <p:nvSpPr>
          <p:cNvPr id="1368" name="Google Shape;1368;p79"/>
          <p:cNvSpPr txBox="1"/>
          <p:nvPr/>
        </p:nvSpPr>
        <p:spPr>
          <a:xfrm>
            <a:off x="2339752" y="3284984"/>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13</a:t>
            </a:r>
            <a:endParaRPr/>
          </a:p>
        </p:txBody>
      </p:sp>
      <p:sp>
        <p:nvSpPr>
          <p:cNvPr id="1369" name="Google Shape;1369;p79"/>
          <p:cNvSpPr txBox="1"/>
          <p:nvPr/>
        </p:nvSpPr>
        <p:spPr>
          <a:xfrm>
            <a:off x="1691680" y="3284984"/>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12</a:t>
            </a:r>
            <a:endParaRPr/>
          </a:p>
        </p:txBody>
      </p:sp>
      <p:sp>
        <p:nvSpPr>
          <p:cNvPr id="1370" name="Google Shape;1370;p79"/>
          <p:cNvSpPr txBox="1"/>
          <p:nvPr/>
        </p:nvSpPr>
        <p:spPr>
          <a:xfrm>
            <a:off x="2987824" y="3284984"/>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5</a:t>
            </a:r>
            <a:endParaRPr/>
          </a:p>
        </p:txBody>
      </p:sp>
      <p:sp>
        <p:nvSpPr>
          <p:cNvPr id="1371" name="Google Shape;1371;p79"/>
          <p:cNvSpPr txBox="1"/>
          <p:nvPr/>
        </p:nvSpPr>
        <p:spPr>
          <a:xfrm>
            <a:off x="3635896" y="3284984"/>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10</a:t>
            </a:r>
            <a:endParaRPr/>
          </a:p>
        </p:txBody>
      </p:sp>
      <p:sp>
        <p:nvSpPr>
          <p:cNvPr id="1372" name="Google Shape;1372;p79"/>
          <p:cNvSpPr txBox="1"/>
          <p:nvPr/>
        </p:nvSpPr>
        <p:spPr>
          <a:xfrm>
            <a:off x="4211960" y="3284984"/>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2</a:t>
            </a:r>
            <a:endParaRPr/>
          </a:p>
        </p:txBody>
      </p:sp>
      <p:sp>
        <p:nvSpPr>
          <p:cNvPr id="1373" name="Google Shape;1373;p79"/>
          <p:cNvSpPr txBox="1"/>
          <p:nvPr/>
        </p:nvSpPr>
        <p:spPr>
          <a:xfrm>
            <a:off x="4932040" y="3284984"/>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4</a:t>
            </a:r>
            <a:endParaRPr/>
          </a:p>
        </p:txBody>
      </p:sp>
      <p:sp>
        <p:nvSpPr>
          <p:cNvPr id="1374" name="Google Shape;1374;p79"/>
          <p:cNvSpPr txBox="1"/>
          <p:nvPr/>
        </p:nvSpPr>
        <p:spPr>
          <a:xfrm>
            <a:off x="5580112" y="3284984"/>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3</a:t>
            </a:r>
            <a:endParaRPr/>
          </a:p>
        </p:txBody>
      </p:sp>
      <p:sp>
        <p:nvSpPr>
          <p:cNvPr id="1375" name="Google Shape;1375;p79"/>
          <p:cNvSpPr txBox="1"/>
          <p:nvPr/>
        </p:nvSpPr>
        <p:spPr>
          <a:xfrm>
            <a:off x="6228184" y="3284984"/>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a:t>
            </a:r>
            <a:endParaRPr/>
          </a:p>
        </p:txBody>
      </p:sp>
      <p:sp>
        <p:nvSpPr>
          <p:cNvPr id="1376" name="Google Shape;1376;p79"/>
          <p:cNvSpPr txBox="1"/>
          <p:nvPr/>
        </p:nvSpPr>
        <p:spPr>
          <a:xfrm>
            <a:off x="6876256" y="3284984"/>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16</a:t>
            </a:r>
            <a:endParaRPr/>
          </a:p>
        </p:txBody>
      </p:sp>
      <p:sp>
        <p:nvSpPr>
          <p:cNvPr id="1377" name="Google Shape;1377;p79"/>
          <p:cNvSpPr txBox="1"/>
          <p:nvPr/>
        </p:nvSpPr>
        <p:spPr>
          <a:xfrm>
            <a:off x="7524328" y="3284984"/>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21</a:t>
            </a:r>
            <a:endParaRPr/>
          </a:p>
        </p:txBody>
      </p:sp>
      <p:sp>
        <p:nvSpPr>
          <p:cNvPr id="1378" name="Google Shape;1378;p79"/>
          <p:cNvSpPr/>
          <p:nvPr/>
        </p:nvSpPr>
        <p:spPr>
          <a:xfrm>
            <a:off x="6660232" y="3140968"/>
            <a:ext cx="216024" cy="792088"/>
          </a:xfrm>
          <a:prstGeom prst="rightBracket">
            <a:avLst>
              <a:gd fmla="val 100686" name="adj"/>
            </a:avLst>
          </a:prstGeom>
          <a:noFill/>
          <a:ln cap="flat" cmpd="sng" w="635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1379" name="Google Shape;1379;p79"/>
          <p:cNvSpPr txBox="1"/>
          <p:nvPr/>
        </p:nvSpPr>
        <p:spPr>
          <a:xfrm>
            <a:off x="0" y="4221088"/>
            <a:ext cx="1259632"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Arial"/>
                <a:ea typeface="Arial"/>
                <a:cs typeface="Arial"/>
                <a:sym typeface="Arial"/>
              </a:rPr>
              <a:t>Шаг 3:</a:t>
            </a:r>
            <a:endParaRPr/>
          </a:p>
          <a:p>
            <a:pPr indent="0" lvl="0" marL="0" marR="0" rtl="0" algn="l">
              <a:spcBef>
                <a:spcPts val="0"/>
              </a:spcBef>
              <a:spcAft>
                <a:spcPts val="0"/>
              </a:spcAft>
              <a:buNone/>
            </a:pPr>
            <a:r>
              <a:rPr lang="ru-RU" sz="1400">
                <a:solidFill>
                  <a:schemeClr val="dk1"/>
                </a:solidFill>
                <a:latin typeface="Arial"/>
                <a:ea typeface="Arial"/>
                <a:cs typeface="Arial"/>
                <a:sym typeface="Arial"/>
              </a:rPr>
              <a:t>обмен</a:t>
            </a:r>
            <a:endParaRPr/>
          </a:p>
        </p:txBody>
      </p:sp>
      <p:sp>
        <p:nvSpPr>
          <p:cNvPr id="1380" name="Google Shape;1380;p79"/>
          <p:cNvSpPr/>
          <p:nvPr/>
        </p:nvSpPr>
        <p:spPr>
          <a:xfrm>
            <a:off x="1043608" y="42930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81" name="Google Shape;1381;p79"/>
          <p:cNvSpPr/>
          <p:nvPr/>
        </p:nvSpPr>
        <p:spPr>
          <a:xfrm>
            <a:off x="1691680" y="42930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82" name="Google Shape;1382;p79"/>
          <p:cNvSpPr/>
          <p:nvPr/>
        </p:nvSpPr>
        <p:spPr>
          <a:xfrm>
            <a:off x="2339752" y="42930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83" name="Google Shape;1383;p79"/>
          <p:cNvSpPr/>
          <p:nvPr/>
        </p:nvSpPr>
        <p:spPr>
          <a:xfrm>
            <a:off x="2987824" y="42930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84" name="Google Shape;1384;p79"/>
          <p:cNvSpPr/>
          <p:nvPr/>
        </p:nvSpPr>
        <p:spPr>
          <a:xfrm>
            <a:off x="3635896" y="42930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85" name="Google Shape;1385;p79"/>
          <p:cNvSpPr/>
          <p:nvPr/>
        </p:nvSpPr>
        <p:spPr>
          <a:xfrm>
            <a:off x="4283968" y="42930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86" name="Google Shape;1386;p79"/>
          <p:cNvSpPr/>
          <p:nvPr/>
        </p:nvSpPr>
        <p:spPr>
          <a:xfrm>
            <a:off x="4932040" y="42930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87" name="Google Shape;1387;p79"/>
          <p:cNvSpPr/>
          <p:nvPr/>
        </p:nvSpPr>
        <p:spPr>
          <a:xfrm>
            <a:off x="5580112" y="42930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88" name="Google Shape;1388;p79"/>
          <p:cNvSpPr/>
          <p:nvPr/>
        </p:nvSpPr>
        <p:spPr>
          <a:xfrm>
            <a:off x="6228184" y="42930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89" name="Google Shape;1389;p79"/>
          <p:cNvSpPr/>
          <p:nvPr/>
        </p:nvSpPr>
        <p:spPr>
          <a:xfrm>
            <a:off x="6876256" y="42930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90" name="Google Shape;1390;p79"/>
          <p:cNvSpPr/>
          <p:nvPr/>
        </p:nvSpPr>
        <p:spPr>
          <a:xfrm>
            <a:off x="7524328" y="42930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391" name="Google Shape;1391;p79"/>
          <p:cNvSpPr txBox="1"/>
          <p:nvPr/>
        </p:nvSpPr>
        <p:spPr>
          <a:xfrm>
            <a:off x="1043608" y="42930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13</a:t>
            </a:r>
            <a:endParaRPr/>
          </a:p>
        </p:txBody>
      </p:sp>
      <p:sp>
        <p:nvSpPr>
          <p:cNvPr id="1392" name="Google Shape;1392;p79"/>
          <p:cNvSpPr txBox="1"/>
          <p:nvPr/>
        </p:nvSpPr>
        <p:spPr>
          <a:xfrm>
            <a:off x="2339752" y="42930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7</a:t>
            </a:r>
            <a:endParaRPr/>
          </a:p>
        </p:txBody>
      </p:sp>
      <p:sp>
        <p:nvSpPr>
          <p:cNvPr id="1393" name="Google Shape;1393;p79"/>
          <p:cNvSpPr txBox="1"/>
          <p:nvPr/>
        </p:nvSpPr>
        <p:spPr>
          <a:xfrm>
            <a:off x="1691680" y="42930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12</a:t>
            </a:r>
            <a:endParaRPr/>
          </a:p>
        </p:txBody>
      </p:sp>
      <p:sp>
        <p:nvSpPr>
          <p:cNvPr id="1394" name="Google Shape;1394;p79"/>
          <p:cNvSpPr txBox="1"/>
          <p:nvPr/>
        </p:nvSpPr>
        <p:spPr>
          <a:xfrm>
            <a:off x="2987824" y="42930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5</a:t>
            </a:r>
            <a:endParaRPr/>
          </a:p>
        </p:txBody>
      </p:sp>
      <p:sp>
        <p:nvSpPr>
          <p:cNvPr id="1395" name="Google Shape;1395;p79"/>
          <p:cNvSpPr txBox="1"/>
          <p:nvPr/>
        </p:nvSpPr>
        <p:spPr>
          <a:xfrm>
            <a:off x="3635896" y="42930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10</a:t>
            </a:r>
            <a:endParaRPr/>
          </a:p>
        </p:txBody>
      </p:sp>
      <p:sp>
        <p:nvSpPr>
          <p:cNvPr id="1396" name="Google Shape;1396;p79"/>
          <p:cNvSpPr txBox="1"/>
          <p:nvPr/>
        </p:nvSpPr>
        <p:spPr>
          <a:xfrm>
            <a:off x="4211960" y="42930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2</a:t>
            </a:r>
            <a:endParaRPr/>
          </a:p>
        </p:txBody>
      </p:sp>
      <p:sp>
        <p:nvSpPr>
          <p:cNvPr id="1397" name="Google Shape;1397;p79"/>
          <p:cNvSpPr txBox="1"/>
          <p:nvPr/>
        </p:nvSpPr>
        <p:spPr>
          <a:xfrm>
            <a:off x="4932040" y="42930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4</a:t>
            </a:r>
            <a:endParaRPr/>
          </a:p>
        </p:txBody>
      </p:sp>
      <p:sp>
        <p:nvSpPr>
          <p:cNvPr id="1398" name="Google Shape;1398;p79"/>
          <p:cNvSpPr txBox="1"/>
          <p:nvPr/>
        </p:nvSpPr>
        <p:spPr>
          <a:xfrm>
            <a:off x="5580112" y="42930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3</a:t>
            </a:r>
            <a:endParaRPr/>
          </a:p>
        </p:txBody>
      </p:sp>
      <p:sp>
        <p:nvSpPr>
          <p:cNvPr id="1399" name="Google Shape;1399;p79"/>
          <p:cNvSpPr txBox="1"/>
          <p:nvPr/>
        </p:nvSpPr>
        <p:spPr>
          <a:xfrm>
            <a:off x="6228184" y="42930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a:t>
            </a:r>
            <a:endParaRPr/>
          </a:p>
        </p:txBody>
      </p:sp>
      <p:sp>
        <p:nvSpPr>
          <p:cNvPr id="1400" name="Google Shape;1400;p79"/>
          <p:cNvSpPr txBox="1"/>
          <p:nvPr/>
        </p:nvSpPr>
        <p:spPr>
          <a:xfrm>
            <a:off x="6876256" y="42930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16</a:t>
            </a:r>
            <a:endParaRPr/>
          </a:p>
        </p:txBody>
      </p:sp>
      <p:sp>
        <p:nvSpPr>
          <p:cNvPr id="1401" name="Google Shape;1401;p79"/>
          <p:cNvSpPr txBox="1"/>
          <p:nvPr/>
        </p:nvSpPr>
        <p:spPr>
          <a:xfrm>
            <a:off x="7524328" y="42930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21</a:t>
            </a:r>
            <a:endParaRPr/>
          </a:p>
        </p:txBody>
      </p:sp>
      <p:sp>
        <p:nvSpPr>
          <p:cNvPr id="1402" name="Google Shape;1402;p79"/>
          <p:cNvSpPr/>
          <p:nvPr/>
        </p:nvSpPr>
        <p:spPr>
          <a:xfrm>
            <a:off x="6660232" y="4149080"/>
            <a:ext cx="216024" cy="792088"/>
          </a:xfrm>
          <a:prstGeom prst="rightBracket">
            <a:avLst>
              <a:gd fmla="val 100686" name="adj"/>
            </a:avLst>
          </a:prstGeom>
          <a:noFill/>
          <a:ln cap="flat" cmpd="sng" w="635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1403" name="Google Shape;1403;p79"/>
          <p:cNvSpPr txBox="1"/>
          <p:nvPr/>
        </p:nvSpPr>
        <p:spPr>
          <a:xfrm>
            <a:off x="0" y="5157192"/>
            <a:ext cx="125963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Arial"/>
                <a:ea typeface="Arial"/>
                <a:cs typeface="Arial"/>
                <a:sym typeface="Arial"/>
              </a:rPr>
              <a:t>Шаг 3:</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ru-RU" sz="1400">
                <a:solidFill>
                  <a:schemeClr val="dk1"/>
                </a:solidFill>
                <a:latin typeface="Arial"/>
                <a:ea typeface="Arial"/>
                <a:cs typeface="Arial"/>
                <a:sym typeface="Arial"/>
              </a:rPr>
              <a:t>просеивание</a:t>
            </a:r>
            <a:endParaRPr/>
          </a:p>
        </p:txBody>
      </p:sp>
      <p:sp>
        <p:nvSpPr>
          <p:cNvPr id="1404" name="Google Shape;1404;p79"/>
          <p:cNvSpPr/>
          <p:nvPr/>
        </p:nvSpPr>
        <p:spPr>
          <a:xfrm>
            <a:off x="1043608" y="522920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05" name="Google Shape;1405;p79"/>
          <p:cNvSpPr/>
          <p:nvPr/>
        </p:nvSpPr>
        <p:spPr>
          <a:xfrm>
            <a:off x="1691680" y="522920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06" name="Google Shape;1406;p79"/>
          <p:cNvSpPr/>
          <p:nvPr/>
        </p:nvSpPr>
        <p:spPr>
          <a:xfrm>
            <a:off x="2339752" y="522920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07" name="Google Shape;1407;p79"/>
          <p:cNvSpPr/>
          <p:nvPr/>
        </p:nvSpPr>
        <p:spPr>
          <a:xfrm>
            <a:off x="2987824" y="522920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08" name="Google Shape;1408;p79"/>
          <p:cNvSpPr/>
          <p:nvPr/>
        </p:nvSpPr>
        <p:spPr>
          <a:xfrm>
            <a:off x="3635896" y="522920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09" name="Google Shape;1409;p79"/>
          <p:cNvSpPr/>
          <p:nvPr/>
        </p:nvSpPr>
        <p:spPr>
          <a:xfrm>
            <a:off x="4283968" y="522920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10" name="Google Shape;1410;p79"/>
          <p:cNvSpPr/>
          <p:nvPr/>
        </p:nvSpPr>
        <p:spPr>
          <a:xfrm>
            <a:off x="4932040" y="522920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11" name="Google Shape;1411;p79"/>
          <p:cNvSpPr/>
          <p:nvPr/>
        </p:nvSpPr>
        <p:spPr>
          <a:xfrm>
            <a:off x="5580112" y="522920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12" name="Google Shape;1412;p79"/>
          <p:cNvSpPr/>
          <p:nvPr/>
        </p:nvSpPr>
        <p:spPr>
          <a:xfrm>
            <a:off x="6228184" y="522920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13" name="Google Shape;1413;p79"/>
          <p:cNvSpPr/>
          <p:nvPr/>
        </p:nvSpPr>
        <p:spPr>
          <a:xfrm>
            <a:off x="6876256" y="522920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14" name="Google Shape;1414;p79"/>
          <p:cNvSpPr/>
          <p:nvPr/>
        </p:nvSpPr>
        <p:spPr>
          <a:xfrm>
            <a:off x="7524328" y="522920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15" name="Google Shape;1415;p79"/>
          <p:cNvSpPr txBox="1"/>
          <p:nvPr/>
        </p:nvSpPr>
        <p:spPr>
          <a:xfrm>
            <a:off x="1043608" y="522920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FF0000"/>
                </a:solidFill>
                <a:latin typeface="Arial"/>
                <a:ea typeface="Arial"/>
                <a:cs typeface="Arial"/>
                <a:sym typeface="Arial"/>
              </a:rPr>
              <a:t>1</a:t>
            </a:r>
            <a:endParaRPr/>
          </a:p>
        </p:txBody>
      </p:sp>
      <p:sp>
        <p:nvSpPr>
          <p:cNvPr id="1416" name="Google Shape;1416;p79"/>
          <p:cNvSpPr txBox="1"/>
          <p:nvPr/>
        </p:nvSpPr>
        <p:spPr>
          <a:xfrm>
            <a:off x="2339752" y="522920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7</a:t>
            </a:r>
            <a:endParaRPr/>
          </a:p>
        </p:txBody>
      </p:sp>
      <p:sp>
        <p:nvSpPr>
          <p:cNvPr id="1417" name="Google Shape;1417;p79"/>
          <p:cNvSpPr txBox="1"/>
          <p:nvPr/>
        </p:nvSpPr>
        <p:spPr>
          <a:xfrm>
            <a:off x="1691680" y="522920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12</a:t>
            </a:r>
            <a:endParaRPr/>
          </a:p>
        </p:txBody>
      </p:sp>
      <p:sp>
        <p:nvSpPr>
          <p:cNvPr id="1418" name="Google Shape;1418;p79"/>
          <p:cNvSpPr txBox="1"/>
          <p:nvPr/>
        </p:nvSpPr>
        <p:spPr>
          <a:xfrm>
            <a:off x="2987824" y="522920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5</a:t>
            </a:r>
            <a:endParaRPr/>
          </a:p>
        </p:txBody>
      </p:sp>
      <p:sp>
        <p:nvSpPr>
          <p:cNvPr id="1419" name="Google Shape;1419;p79"/>
          <p:cNvSpPr txBox="1"/>
          <p:nvPr/>
        </p:nvSpPr>
        <p:spPr>
          <a:xfrm>
            <a:off x="3635896" y="522920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10</a:t>
            </a:r>
            <a:endParaRPr/>
          </a:p>
        </p:txBody>
      </p:sp>
      <p:sp>
        <p:nvSpPr>
          <p:cNvPr id="1420" name="Google Shape;1420;p79"/>
          <p:cNvSpPr txBox="1"/>
          <p:nvPr/>
        </p:nvSpPr>
        <p:spPr>
          <a:xfrm>
            <a:off x="4211960" y="522920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2</a:t>
            </a:r>
            <a:endParaRPr/>
          </a:p>
        </p:txBody>
      </p:sp>
      <p:sp>
        <p:nvSpPr>
          <p:cNvPr id="1421" name="Google Shape;1421;p79"/>
          <p:cNvSpPr txBox="1"/>
          <p:nvPr/>
        </p:nvSpPr>
        <p:spPr>
          <a:xfrm>
            <a:off x="4932040" y="522920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4</a:t>
            </a:r>
            <a:endParaRPr/>
          </a:p>
        </p:txBody>
      </p:sp>
      <p:sp>
        <p:nvSpPr>
          <p:cNvPr id="1422" name="Google Shape;1422;p79"/>
          <p:cNvSpPr txBox="1"/>
          <p:nvPr/>
        </p:nvSpPr>
        <p:spPr>
          <a:xfrm>
            <a:off x="5580112" y="522920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3</a:t>
            </a:r>
            <a:endParaRPr/>
          </a:p>
        </p:txBody>
      </p:sp>
      <p:sp>
        <p:nvSpPr>
          <p:cNvPr id="1423" name="Google Shape;1423;p79"/>
          <p:cNvSpPr txBox="1"/>
          <p:nvPr/>
        </p:nvSpPr>
        <p:spPr>
          <a:xfrm>
            <a:off x="6228184" y="522920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13</a:t>
            </a:r>
            <a:endParaRPr/>
          </a:p>
        </p:txBody>
      </p:sp>
      <p:sp>
        <p:nvSpPr>
          <p:cNvPr id="1424" name="Google Shape;1424;p79"/>
          <p:cNvSpPr txBox="1"/>
          <p:nvPr/>
        </p:nvSpPr>
        <p:spPr>
          <a:xfrm>
            <a:off x="6876256" y="522920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16</a:t>
            </a:r>
            <a:endParaRPr/>
          </a:p>
        </p:txBody>
      </p:sp>
      <p:sp>
        <p:nvSpPr>
          <p:cNvPr id="1425" name="Google Shape;1425;p79"/>
          <p:cNvSpPr txBox="1"/>
          <p:nvPr/>
        </p:nvSpPr>
        <p:spPr>
          <a:xfrm>
            <a:off x="7524328" y="522920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21</a:t>
            </a:r>
            <a:endParaRPr/>
          </a:p>
        </p:txBody>
      </p:sp>
      <p:sp>
        <p:nvSpPr>
          <p:cNvPr id="1426" name="Google Shape;1426;p79"/>
          <p:cNvSpPr/>
          <p:nvPr/>
        </p:nvSpPr>
        <p:spPr>
          <a:xfrm>
            <a:off x="6012160" y="5085184"/>
            <a:ext cx="216024" cy="792088"/>
          </a:xfrm>
          <a:prstGeom prst="rightBracket">
            <a:avLst>
              <a:gd fmla="val 100686" name="adj"/>
            </a:avLst>
          </a:prstGeom>
          <a:noFill/>
          <a:ln cap="flat" cmpd="sng" w="635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0" name="Shape 1430"/>
        <p:cNvGrpSpPr/>
        <p:nvPr/>
      </p:nvGrpSpPr>
      <p:grpSpPr>
        <a:xfrm>
          <a:off x="0" y="0"/>
          <a:ext cx="0" cy="0"/>
          <a:chOff x="0" y="0"/>
          <a:chExt cx="0" cy="0"/>
        </a:xfrm>
      </p:grpSpPr>
      <p:sp>
        <p:nvSpPr>
          <p:cNvPr id="1431" name="Google Shape;1431;p80"/>
          <p:cNvSpPr txBox="1"/>
          <p:nvPr>
            <p:ph type="title"/>
          </p:nvPr>
        </p:nvSpPr>
        <p:spPr>
          <a:xfrm>
            <a:off x="179512" y="0"/>
            <a:ext cx="8964488"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sz="3200"/>
              <a:t>Сортировка на пирамиде (продолжение примера)</a:t>
            </a:r>
            <a:endParaRPr/>
          </a:p>
        </p:txBody>
      </p:sp>
      <p:sp>
        <p:nvSpPr>
          <p:cNvPr id="1432" name="Google Shape;1432;p80"/>
          <p:cNvSpPr txBox="1"/>
          <p:nvPr/>
        </p:nvSpPr>
        <p:spPr>
          <a:xfrm>
            <a:off x="0" y="620688"/>
            <a:ext cx="1259632"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Arial"/>
                <a:ea typeface="Arial"/>
                <a:cs typeface="Arial"/>
                <a:sym typeface="Arial"/>
              </a:rPr>
              <a:t>Шаг 4:</a:t>
            </a:r>
            <a:endParaRPr/>
          </a:p>
          <a:p>
            <a:pPr indent="0" lvl="0" marL="0" marR="0" rtl="0" algn="l">
              <a:spcBef>
                <a:spcPts val="0"/>
              </a:spcBef>
              <a:spcAft>
                <a:spcPts val="0"/>
              </a:spcAft>
              <a:buNone/>
            </a:pPr>
            <a:r>
              <a:rPr lang="ru-RU" sz="1400">
                <a:solidFill>
                  <a:schemeClr val="dk1"/>
                </a:solidFill>
                <a:latin typeface="Arial"/>
                <a:ea typeface="Arial"/>
                <a:cs typeface="Arial"/>
                <a:sym typeface="Arial"/>
              </a:rPr>
              <a:t>обмен</a:t>
            </a:r>
            <a:endParaRPr/>
          </a:p>
        </p:txBody>
      </p:sp>
      <p:sp>
        <p:nvSpPr>
          <p:cNvPr id="1433" name="Google Shape;1433;p80"/>
          <p:cNvSpPr/>
          <p:nvPr/>
        </p:nvSpPr>
        <p:spPr>
          <a:xfrm>
            <a:off x="1043608" y="6926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34" name="Google Shape;1434;p80"/>
          <p:cNvSpPr/>
          <p:nvPr/>
        </p:nvSpPr>
        <p:spPr>
          <a:xfrm>
            <a:off x="1691680" y="6926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35" name="Google Shape;1435;p80"/>
          <p:cNvSpPr/>
          <p:nvPr/>
        </p:nvSpPr>
        <p:spPr>
          <a:xfrm>
            <a:off x="2339752" y="6926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36" name="Google Shape;1436;p80"/>
          <p:cNvSpPr/>
          <p:nvPr/>
        </p:nvSpPr>
        <p:spPr>
          <a:xfrm>
            <a:off x="2987824" y="6926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37" name="Google Shape;1437;p80"/>
          <p:cNvSpPr/>
          <p:nvPr/>
        </p:nvSpPr>
        <p:spPr>
          <a:xfrm>
            <a:off x="3635896" y="6926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38" name="Google Shape;1438;p80"/>
          <p:cNvSpPr/>
          <p:nvPr/>
        </p:nvSpPr>
        <p:spPr>
          <a:xfrm>
            <a:off x="4283968" y="6926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39" name="Google Shape;1439;p80"/>
          <p:cNvSpPr/>
          <p:nvPr/>
        </p:nvSpPr>
        <p:spPr>
          <a:xfrm>
            <a:off x="4932040" y="6926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40" name="Google Shape;1440;p80"/>
          <p:cNvSpPr/>
          <p:nvPr/>
        </p:nvSpPr>
        <p:spPr>
          <a:xfrm>
            <a:off x="5580112" y="6926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41" name="Google Shape;1441;p80"/>
          <p:cNvSpPr/>
          <p:nvPr/>
        </p:nvSpPr>
        <p:spPr>
          <a:xfrm>
            <a:off x="6228184" y="6926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42" name="Google Shape;1442;p80"/>
          <p:cNvSpPr/>
          <p:nvPr/>
        </p:nvSpPr>
        <p:spPr>
          <a:xfrm>
            <a:off x="6876256" y="6926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43" name="Google Shape;1443;p80"/>
          <p:cNvSpPr/>
          <p:nvPr/>
        </p:nvSpPr>
        <p:spPr>
          <a:xfrm>
            <a:off x="7524328" y="6926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44" name="Google Shape;1444;p80"/>
          <p:cNvSpPr txBox="1"/>
          <p:nvPr/>
        </p:nvSpPr>
        <p:spPr>
          <a:xfrm>
            <a:off x="1043608" y="6926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12</a:t>
            </a:r>
            <a:endParaRPr/>
          </a:p>
        </p:txBody>
      </p:sp>
      <p:sp>
        <p:nvSpPr>
          <p:cNvPr id="1445" name="Google Shape;1445;p80"/>
          <p:cNvSpPr txBox="1"/>
          <p:nvPr/>
        </p:nvSpPr>
        <p:spPr>
          <a:xfrm>
            <a:off x="2339752" y="6926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7</a:t>
            </a:r>
            <a:endParaRPr/>
          </a:p>
        </p:txBody>
      </p:sp>
      <p:sp>
        <p:nvSpPr>
          <p:cNvPr id="1446" name="Google Shape;1446;p80"/>
          <p:cNvSpPr txBox="1"/>
          <p:nvPr/>
        </p:nvSpPr>
        <p:spPr>
          <a:xfrm>
            <a:off x="1691680" y="6926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10</a:t>
            </a:r>
            <a:endParaRPr/>
          </a:p>
        </p:txBody>
      </p:sp>
      <p:sp>
        <p:nvSpPr>
          <p:cNvPr id="1447" name="Google Shape;1447;p80"/>
          <p:cNvSpPr txBox="1"/>
          <p:nvPr/>
        </p:nvSpPr>
        <p:spPr>
          <a:xfrm>
            <a:off x="2987824" y="6926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5</a:t>
            </a:r>
            <a:endParaRPr/>
          </a:p>
        </p:txBody>
      </p:sp>
      <p:sp>
        <p:nvSpPr>
          <p:cNvPr id="1448" name="Google Shape;1448;p80"/>
          <p:cNvSpPr txBox="1"/>
          <p:nvPr/>
        </p:nvSpPr>
        <p:spPr>
          <a:xfrm>
            <a:off x="3635896" y="6926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a:t>
            </a:r>
            <a:endParaRPr/>
          </a:p>
        </p:txBody>
      </p:sp>
      <p:sp>
        <p:nvSpPr>
          <p:cNvPr id="1449" name="Google Shape;1449;p80"/>
          <p:cNvSpPr txBox="1"/>
          <p:nvPr/>
        </p:nvSpPr>
        <p:spPr>
          <a:xfrm>
            <a:off x="4211960" y="6926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2</a:t>
            </a:r>
            <a:endParaRPr/>
          </a:p>
        </p:txBody>
      </p:sp>
      <p:sp>
        <p:nvSpPr>
          <p:cNvPr id="1450" name="Google Shape;1450;p80"/>
          <p:cNvSpPr txBox="1"/>
          <p:nvPr/>
        </p:nvSpPr>
        <p:spPr>
          <a:xfrm>
            <a:off x="4932040" y="6926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4</a:t>
            </a:r>
            <a:endParaRPr/>
          </a:p>
        </p:txBody>
      </p:sp>
      <p:sp>
        <p:nvSpPr>
          <p:cNvPr id="1451" name="Google Shape;1451;p80"/>
          <p:cNvSpPr txBox="1"/>
          <p:nvPr/>
        </p:nvSpPr>
        <p:spPr>
          <a:xfrm>
            <a:off x="5580112" y="6926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3</a:t>
            </a:r>
            <a:endParaRPr/>
          </a:p>
        </p:txBody>
      </p:sp>
      <p:sp>
        <p:nvSpPr>
          <p:cNvPr id="1452" name="Google Shape;1452;p80"/>
          <p:cNvSpPr txBox="1"/>
          <p:nvPr/>
        </p:nvSpPr>
        <p:spPr>
          <a:xfrm>
            <a:off x="6228184" y="6926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13</a:t>
            </a:r>
            <a:endParaRPr/>
          </a:p>
        </p:txBody>
      </p:sp>
      <p:sp>
        <p:nvSpPr>
          <p:cNvPr id="1453" name="Google Shape;1453;p80"/>
          <p:cNvSpPr txBox="1"/>
          <p:nvPr/>
        </p:nvSpPr>
        <p:spPr>
          <a:xfrm>
            <a:off x="6876256" y="6926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16</a:t>
            </a:r>
            <a:endParaRPr/>
          </a:p>
        </p:txBody>
      </p:sp>
      <p:sp>
        <p:nvSpPr>
          <p:cNvPr id="1454" name="Google Shape;1454;p80"/>
          <p:cNvSpPr txBox="1"/>
          <p:nvPr/>
        </p:nvSpPr>
        <p:spPr>
          <a:xfrm>
            <a:off x="7524328" y="6926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21</a:t>
            </a:r>
            <a:endParaRPr/>
          </a:p>
        </p:txBody>
      </p:sp>
      <p:sp>
        <p:nvSpPr>
          <p:cNvPr id="1455" name="Google Shape;1455;p80"/>
          <p:cNvSpPr/>
          <p:nvPr/>
        </p:nvSpPr>
        <p:spPr>
          <a:xfrm>
            <a:off x="6012160" y="548680"/>
            <a:ext cx="216024" cy="792088"/>
          </a:xfrm>
          <a:prstGeom prst="rightBracket">
            <a:avLst>
              <a:gd fmla="val 100686" name="adj"/>
            </a:avLst>
          </a:prstGeom>
          <a:noFill/>
          <a:ln cap="flat" cmpd="sng" w="635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1456" name="Google Shape;1456;p80"/>
          <p:cNvSpPr txBox="1"/>
          <p:nvPr/>
        </p:nvSpPr>
        <p:spPr>
          <a:xfrm>
            <a:off x="0" y="1340768"/>
            <a:ext cx="125963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Arial"/>
                <a:ea typeface="Arial"/>
                <a:cs typeface="Arial"/>
                <a:sym typeface="Arial"/>
              </a:rPr>
              <a:t>Шаг 4:</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ru-RU" sz="1400">
                <a:solidFill>
                  <a:schemeClr val="dk1"/>
                </a:solidFill>
                <a:latin typeface="Arial"/>
                <a:ea typeface="Arial"/>
                <a:cs typeface="Arial"/>
                <a:sym typeface="Arial"/>
              </a:rPr>
              <a:t>просеивание</a:t>
            </a:r>
            <a:endParaRPr/>
          </a:p>
        </p:txBody>
      </p:sp>
      <p:sp>
        <p:nvSpPr>
          <p:cNvPr id="1457" name="Google Shape;1457;p80"/>
          <p:cNvSpPr/>
          <p:nvPr/>
        </p:nvSpPr>
        <p:spPr>
          <a:xfrm>
            <a:off x="1043608" y="14127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58" name="Google Shape;1458;p80"/>
          <p:cNvSpPr/>
          <p:nvPr/>
        </p:nvSpPr>
        <p:spPr>
          <a:xfrm>
            <a:off x="1691680" y="14127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59" name="Google Shape;1459;p80"/>
          <p:cNvSpPr/>
          <p:nvPr/>
        </p:nvSpPr>
        <p:spPr>
          <a:xfrm>
            <a:off x="2339752" y="14127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60" name="Google Shape;1460;p80"/>
          <p:cNvSpPr/>
          <p:nvPr/>
        </p:nvSpPr>
        <p:spPr>
          <a:xfrm>
            <a:off x="2987824" y="14127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61" name="Google Shape;1461;p80"/>
          <p:cNvSpPr/>
          <p:nvPr/>
        </p:nvSpPr>
        <p:spPr>
          <a:xfrm>
            <a:off x="3635896" y="14127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62" name="Google Shape;1462;p80"/>
          <p:cNvSpPr/>
          <p:nvPr/>
        </p:nvSpPr>
        <p:spPr>
          <a:xfrm>
            <a:off x="4283968" y="14127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63" name="Google Shape;1463;p80"/>
          <p:cNvSpPr/>
          <p:nvPr/>
        </p:nvSpPr>
        <p:spPr>
          <a:xfrm>
            <a:off x="4932040" y="14127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64" name="Google Shape;1464;p80"/>
          <p:cNvSpPr/>
          <p:nvPr/>
        </p:nvSpPr>
        <p:spPr>
          <a:xfrm>
            <a:off x="5580112" y="14127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65" name="Google Shape;1465;p80"/>
          <p:cNvSpPr/>
          <p:nvPr/>
        </p:nvSpPr>
        <p:spPr>
          <a:xfrm>
            <a:off x="6228184" y="14127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66" name="Google Shape;1466;p80"/>
          <p:cNvSpPr/>
          <p:nvPr/>
        </p:nvSpPr>
        <p:spPr>
          <a:xfrm>
            <a:off x="6876256" y="14127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67" name="Google Shape;1467;p80"/>
          <p:cNvSpPr/>
          <p:nvPr/>
        </p:nvSpPr>
        <p:spPr>
          <a:xfrm>
            <a:off x="7524328" y="14127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68" name="Google Shape;1468;p80"/>
          <p:cNvSpPr txBox="1"/>
          <p:nvPr/>
        </p:nvSpPr>
        <p:spPr>
          <a:xfrm>
            <a:off x="1043608" y="14127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FF0000"/>
                </a:solidFill>
                <a:latin typeface="Arial"/>
                <a:ea typeface="Arial"/>
                <a:cs typeface="Arial"/>
                <a:sym typeface="Arial"/>
              </a:rPr>
              <a:t>3</a:t>
            </a:r>
            <a:endParaRPr/>
          </a:p>
        </p:txBody>
      </p:sp>
      <p:sp>
        <p:nvSpPr>
          <p:cNvPr id="1469" name="Google Shape;1469;p80"/>
          <p:cNvSpPr txBox="1"/>
          <p:nvPr/>
        </p:nvSpPr>
        <p:spPr>
          <a:xfrm>
            <a:off x="2339752" y="14127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7</a:t>
            </a:r>
            <a:endParaRPr/>
          </a:p>
        </p:txBody>
      </p:sp>
      <p:sp>
        <p:nvSpPr>
          <p:cNvPr id="1470" name="Google Shape;1470;p80"/>
          <p:cNvSpPr txBox="1"/>
          <p:nvPr/>
        </p:nvSpPr>
        <p:spPr>
          <a:xfrm>
            <a:off x="1691680" y="14127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10</a:t>
            </a:r>
            <a:endParaRPr/>
          </a:p>
        </p:txBody>
      </p:sp>
      <p:sp>
        <p:nvSpPr>
          <p:cNvPr id="1471" name="Google Shape;1471;p80"/>
          <p:cNvSpPr txBox="1"/>
          <p:nvPr/>
        </p:nvSpPr>
        <p:spPr>
          <a:xfrm>
            <a:off x="2987824" y="14127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5</a:t>
            </a:r>
            <a:endParaRPr/>
          </a:p>
        </p:txBody>
      </p:sp>
      <p:sp>
        <p:nvSpPr>
          <p:cNvPr id="1472" name="Google Shape;1472;p80"/>
          <p:cNvSpPr txBox="1"/>
          <p:nvPr/>
        </p:nvSpPr>
        <p:spPr>
          <a:xfrm>
            <a:off x="3635896" y="14127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a:t>
            </a:r>
            <a:endParaRPr/>
          </a:p>
        </p:txBody>
      </p:sp>
      <p:sp>
        <p:nvSpPr>
          <p:cNvPr id="1473" name="Google Shape;1473;p80"/>
          <p:cNvSpPr txBox="1"/>
          <p:nvPr/>
        </p:nvSpPr>
        <p:spPr>
          <a:xfrm>
            <a:off x="4211960" y="14127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2</a:t>
            </a:r>
            <a:endParaRPr/>
          </a:p>
        </p:txBody>
      </p:sp>
      <p:sp>
        <p:nvSpPr>
          <p:cNvPr id="1474" name="Google Shape;1474;p80"/>
          <p:cNvSpPr txBox="1"/>
          <p:nvPr/>
        </p:nvSpPr>
        <p:spPr>
          <a:xfrm>
            <a:off x="4932040" y="14127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4</a:t>
            </a:r>
            <a:endParaRPr/>
          </a:p>
        </p:txBody>
      </p:sp>
      <p:sp>
        <p:nvSpPr>
          <p:cNvPr id="1475" name="Google Shape;1475;p80"/>
          <p:cNvSpPr txBox="1"/>
          <p:nvPr/>
        </p:nvSpPr>
        <p:spPr>
          <a:xfrm>
            <a:off x="5580112" y="14127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12</a:t>
            </a:r>
            <a:endParaRPr/>
          </a:p>
        </p:txBody>
      </p:sp>
      <p:sp>
        <p:nvSpPr>
          <p:cNvPr id="1476" name="Google Shape;1476;p80"/>
          <p:cNvSpPr txBox="1"/>
          <p:nvPr/>
        </p:nvSpPr>
        <p:spPr>
          <a:xfrm>
            <a:off x="6228184" y="14127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13</a:t>
            </a:r>
            <a:endParaRPr/>
          </a:p>
        </p:txBody>
      </p:sp>
      <p:sp>
        <p:nvSpPr>
          <p:cNvPr id="1477" name="Google Shape;1477;p80"/>
          <p:cNvSpPr txBox="1"/>
          <p:nvPr/>
        </p:nvSpPr>
        <p:spPr>
          <a:xfrm>
            <a:off x="6876256" y="14127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16</a:t>
            </a:r>
            <a:endParaRPr/>
          </a:p>
        </p:txBody>
      </p:sp>
      <p:sp>
        <p:nvSpPr>
          <p:cNvPr id="1478" name="Google Shape;1478;p80"/>
          <p:cNvSpPr txBox="1"/>
          <p:nvPr/>
        </p:nvSpPr>
        <p:spPr>
          <a:xfrm>
            <a:off x="7524328" y="14127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21</a:t>
            </a:r>
            <a:endParaRPr/>
          </a:p>
        </p:txBody>
      </p:sp>
      <p:sp>
        <p:nvSpPr>
          <p:cNvPr id="1479" name="Google Shape;1479;p80"/>
          <p:cNvSpPr/>
          <p:nvPr/>
        </p:nvSpPr>
        <p:spPr>
          <a:xfrm>
            <a:off x="5364088" y="1268760"/>
            <a:ext cx="216024" cy="792088"/>
          </a:xfrm>
          <a:prstGeom prst="rightBracket">
            <a:avLst>
              <a:gd fmla="val 100686" name="adj"/>
            </a:avLst>
          </a:prstGeom>
          <a:noFill/>
          <a:ln cap="flat" cmpd="sng" w="635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1480" name="Google Shape;1480;p80"/>
          <p:cNvSpPr txBox="1"/>
          <p:nvPr/>
        </p:nvSpPr>
        <p:spPr>
          <a:xfrm>
            <a:off x="0" y="2348880"/>
            <a:ext cx="1259632"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Arial"/>
                <a:ea typeface="Arial"/>
                <a:cs typeface="Arial"/>
                <a:sym typeface="Arial"/>
              </a:rPr>
              <a:t>Шаг 5:</a:t>
            </a:r>
            <a:endParaRPr/>
          </a:p>
          <a:p>
            <a:pPr indent="0" lvl="0" marL="0" marR="0" rtl="0" algn="l">
              <a:spcBef>
                <a:spcPts val="0"/>
              </a:spcBef>
              <a:spcAft>
                <a:spcPts val="0"/>
              </a:spcAft>
              <a:buNone/>
            </a:pPr>
            <a:r>
              <a:rPr lang="ru-RU" sz="1400">
                <a:solidFill>
                  <a:schemeClr val="dk1"/>
                </a:solidFill>
                <a:latin typeface="Arial"/>
                <a:ea typeface="Arial"/>
                <a:cs typeface="Arial"/>
                <a:sym typeface="Arial"/>
              </a:rPr>
              <a:t>обмен</a:t>
            </a:r>
            <a:endParaRPr/>
          </a:p>
        </p:txBody>
      </p:sp>
      <p:sp>
        <p:nvSpPr>
          <p:cNvPr id="1481" name="Google Shape;1481;p80"/>
          <p:cNvSpPr/>
          <p:nvPr/>
        </p:nvSpPr>
        <p:spPr>
          <a:xfrm>
            <a:off x="1043608" y="242088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82" name="Google Shape;1482;p80"/>
          <p:cNvSpPr/>
          <p:nvPr/>
        </p:nvSpPr>
        <p:spPr>
          <a:xfrm>
            <a:off x="1691680" y="242088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83" name="Google Shape;1483;p80"/>
          <p:cNvSpPr/>
          <p:nvPr/>
        </p:nvSpPr>
        <p:spPr>
          <a:xfrm>
            <a:off x="2339752" y="242088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84" name="Google Shape;1484;p80"/>
          <p:cNvSpPr/>
          <p:nvPr/>
        </p:nvSpPr>
        <p:spPr>
          <a:xfrm>
            <a:off x="2987824" y="242088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85" name="Google Shape;1485;p80"/>
          <p:cNvSpPr/>
          <p:nvPr/>
        </p:nvSpPr>
        <p:spPr>
          <a:xfrm>
            <a:off x="3635896" y="242088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86" name="Google Shape;1486;p80"/>
          <p:cNvSpPr/>
          <p:nvPr/>
        </p:nvSpPr>
        <p:spPr>
          <a:xfrm>
            <a:off x="4283968" y="242088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87" name="Google Shape;1487;p80"/>
          <p:cNvSpPr/>
          <p:nvPr/>
        </p:nvSpPr>
        <p:spPr>
          <a:xfrm>
            <a:off x="4932040" y="242088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88" name="Google Shape;1488;p80"/>
          <p:cNvSpPr/>
          <p:nvPr/>
        </p:nvSpPr>
        <p:spPr>
          <a:xfrm>
            <a:off x="5580112" y="242088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89" name="Google Shape;1489;p80"/>
          <p:cNvSpPr/>
          <p:nvPr/>
        </p:nvSpPr>
        <p:spPr>
          <a:xfrm>
            <a:off x="6228184" y="242088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90" name="Google Shape;1490;p80"/>
          <p:cNvSpPr/>
          <p:nvPr/>
        </p:nvSpPr>
        <p:spPr>
          <a:xfrm>
            <a:off x="6876256" y="242088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91" name="Google Shape;1491;p80"/>
          <p:cNvSpPr/>
          <p:nvPr/>
        </p:nvSpPr>
        <p:spPr>
          <a:xfrm>
            <a:off x="7524328" y="242088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492" name="Google Shape;1492;p80"/>
          <p:cNvSpPr txBox="1"/>
          <p:nvPr/>
        </p:nvSpPr>
        <p:spPr>
          <a:xfrm>
            <a:off x="1043608" y="242088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10</a:t>
            </a:r>
            <a:endParaRPr/>
          </a:p>
        </p:txBody>
      </p:sp>
      <p:sp>
        <p:nvSpPr>
          <p:cNvPr id="1493" name="Google Shape;1493;p80"/>
          <p:cNvSpPr txBox="1"/>
          <p:nvPr/>
        </p:nvSpPr>
        <p:spPr>
          <a:xfrm>
            <a:off x="2339752" y="242088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7</a:t>
            </a:r>
            <a:endParaRPr/>
          </a:p>
        </p:txBody>
      </p:sp>
      <p:sp>
        <p:nvSpPr>
          <p:cNvPr id="1494" name="Google Shape;1494;p80"/>
          <p:cNvSpPr txBox="1"/>
          <p:nvPr/>
        </p:nvSpPr>
        <p:spPr>
          <a:xfrm>
            <a:off x="1691680" y="242088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5</a:t>
            </a:r>
            <a:endParaRPr/>
          </a:p>
        </p:txBody>
      </p:sp>
      <p:sp>
        <p:nvSpPr>
          <p:cNvPr id="1495" name="Google Shape;1495;p80"/>
          <p:cNvSpPr txBox="1"/>
          <p:nvPr/>
        </p:nvSpPr>
        <p:spPr>
          <a:xfrm>
            <a:off x="2987824" y="242088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3</a:t>
            </a:r>
            <a:endParaRPr/>
          </a:p>
        </p:txBody>
      </p:sp>
      <p:sp>
        <p:nvSpPr>
          <p:cNvPr id="1496" name="Google Shape;1496;p80"/>
          <p:cNvSpPr txBox="1"/>
          <p:nvPr/>
        </p:nvSpPr>
        <p:spPr>
          <a:xfrm>
            <a:off x="3635896" y="242088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a:t>
            </a:r>
            <a:endParaRPr/>
          </a:p>
        </p:txBody>
      </p:sp>
      <p:sp>
        <p:nvSpPr>
          <p:cNvPr id="1497" name="Google Shape;1497;p80"/>
          <p:cNvSpPr txBox="1"/>
          <p:nvPr/>
        </p:nvSpPr>
        <p:spPr>
          <a:xfrm>
            <a:off x="4211960" y="242088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2</a:t>
            </a:r>
            <a:endParaRPr/>
          </a:p>
        </p:txBody>
      </p:sp>
      <p:sp>
        <p:nvSpPr>
          <p:cNvPr id="1498" name="Google Shape;1498;p80"/>
          <p:cNvSpPr txBox="1"/>
          <p:nvPr/>
        </p:nvSpPr>
        <p:spPr>
          <a:xfrm>
            <a:off x="4932040" y="242088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4</a:t>
            </a:r>
            <a:endParaRPr/>
          </a:p>
        </p:txBody>
      </p:sp>
      <p:sp>
        <p:nvSpPr>
          <p:cNvPr id="1499" name="Google Shape;1499;p80"/>
          <p:cNvSpPr txBox="1"/>
          <p:nvPr/>
        </p:nvSpPr>
        <p:spPr>
          <a:xfrm>
            <a:off x="5580112" y="242088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12</a:t>
            </a:r>
            <a:endParaRPr/>
          </a:p>
        </p:txBody>
      </p:sp>
      <p:sp>
        <p:nvSpPr>
          <p:cNvPr id="1500" name="Google Shape;1500;p80"/>
          <p:cNvSpPr txBox="1"/>
          <p:nvPr/>
        </p:nvSpPr>
        <p:spPr>
          <a:xfrm>
            <a:off x="6228184" y="242088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13</a:t>
            </a:r>
            <a:endParaRPr/>
          </a:p>
        </p:txBody>
      </p:sp>
      <p:sp>
        <p:nvSpPr>
          <p:cNvPr id="1501" name="Google Shape;1501;p80"/>
          <p:cNvSpPr txBox="1"/>
          <p:nvPr/>
        </p:nvSpPr>
        <p:spPr>
          <a:xfrm>
            <a:off x="6876256" y="242088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16</a:t>
            </a:r>
            <a:endParaRPr/>
          </a:p>
        </p:txBody>
      </p:sp>
      <p:sp>
        <p:nvSpPr>
          <p:cNvPr id="1502" name="Google Shape;1502;p80"/>
          <p:cNvSpPr txBox="1"/>
          <p:nvPr/>
        </p:nvSpPr>
        <p:spPr>
          <a:xfrm>
            <a:off x="7524328" y="242088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21</a:t>
            </a:r>
            <a:endParaRPr/>
          </a:p>
        </p:txBody>
      </p:sp>
      <p:sp>
        <p:nvSpPr>
          <p:cNvPr id="1503" name="Google Shape;1503;p80"/>
          <p:cNvSpPr/>
          <p:nvPr/>
        </p:nvSpPr>
        <p:spPr>
          <a:xfrm>
            <a:off x="5364088" y="2204864"/>
            <a:ext cx="216024" cy="792088"/>
          </a:xfrm>
          <a:prstGeom prst="rightBracket">
            <a:avLst>
              <a:gd fmla="val 100686" name="adj"/>
            </a:avLst>
          </a:prstGeom>
          <a:noFill/>
          <a:ln cap="flat" cmpd="sng" w="635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1504" name="Google Shape;1504;p80"/>
          <p:cNvSpPr txBox="1"/>
          <p:nvPr/>
        </p:nvSpPr>
        <p:spPr>
          <a:xfrm>
            <a:off x="0" y="3068960"/>
            <a:ext cx="125963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Arial"/>
                <a:ea typeface="Arial"/>
                <a:cs typeface="Arial"/>
                <a:sym typeface="Arial"/>
              </a:rPr>
              <a:t>Шаг 5:</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ru-RU" sz="1400">
                <a:solidFill>
                  <a:schemeClr val="dk1"/>
                </a:solidFill>
                <a:latin typeface="Arial"/>
                <a:ea typeface="Arial"/>
                <a:cs typeface="Arial"/>
                <a:sym typeface="Arial"/>
              </a:rPr>
              <a:t>просеивание</a:t>
            </a:r>
            <a:endParaRPr/>
          </a:p>
        </p:txBody>
      </p:sp>
      <p:sp>
        <p:nvSpPr>
          <p:cNvPr id="1505" name="Google Shape;1505;p80"/>
          <p:cNvSpPr/>
          <p:nvPr/>
        </p:nvSpPr>
        <p:spPr>
          <a:xfrm>
            <a:off x="1043608" y="314096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06" name="Google Shape;1506;p80"/>
          <p:cNvSpPr/>
          <p:nvPr/>
        </p:nvSpPr>
        <p:spPr>
          <a:xfrm>
            <a:off x="1691680" y="314096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07" name="Google Shape;1507;p80"/>
          <p:cNvSpPr/>
          <p:nvPr/>
        </p:nvSpPr>
        <p:spPr>
          <a:xfrm>
            <a:off x="2339752" y="314096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08" name="Google Shape;1508;p80"/>
          <p:cNvSpPr/>
          <p:nvPr/>
        </p:nvSpPr>
        <p:spPr>
          <a:xfrm>
            <a:off x="2987824" y="314096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09" name="Google Shape;1509;p80"/>
          <p:cNvSpPr/>
          <p:nvPr/>
        </p:nvSpPr>
        <p:spPr>
          <a:xfrm>
            <a:off x="3635896" y="314096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10" name="Google Shape;1510;p80"/>
          <p:cNvSpPr/>
          <p:nvPr/>
        </p:nvSpPr>
        <p:spPr>
          <a:xfrm>
            <a:off x="4283968" y="314096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11" name="Google Shape;1511;p80"/>
          <p:cNvSpPr/>
          <p:nvPr/>
        </p:nvSpPr>
        <p:spPr>
          <a:xfrm>
            <a:off x="4932040" y="314096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12" name="Google Shape;1512;p80"/>
          <p:cNvSpPr/>
          <p:nvPr/>
        </p:nvSpPr>
        <p:spPr>
          <a:xfrm>
            <a:off x="5580112" y="314096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13" name="Google Shape;1513;p80"/>
          <p:cNvSpPr/>
          <p:nvPr/>
        </p:nvSpPr>
        <p:spPr>
          <a:xfrm>
            <a:off x="6228184" y="314096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14" name="Google Shape;1514;p80"/>
          <p:cNvSpPr/>
          <p:nvPr/>
        </p:nvSpPr>
        <p:spPr>
          <a:xfrm>
            <a:off x="6876256" y="314096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15" name="Google Shape;1515;p80"/>
          <p:cNvSpPr/>
          <p:nvPr/>
        </p:nvSpPr>
        <p:spPr>
          <a:xfrm>
            <a:off x="7524328" y="314096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16" name="Google Shape;1516;p80"/>
          <p:cNvSpPr txBox="1"/>
          <p:nvPr/>
        </p:nvSpPr>
        <p:spPr>
          <a:xfrm>
            <a:off x="1043608" y="314096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FF0000"/>
                </a:solidFill>
                <a:latin typeface="Arial"/>
                <a:ea typeface="Arial"/>
                <a:cs typeface="Arial"/>
                <a:sym typeface="Arial"/>
              </a:rPr>
              <a:t>4</a:t>
            </a:r>
            <a:endParaRPr/>
          </a:p>
        </p:txBody>
      </p:sp>
      <p:sp>
        <p:nvSpPr>
          <p:cNvPr id="1517" name="Google Shape;1517;p80"/>
          <p:cNvSpPr txBox="1"/>
          <p:nvPr/>
        </p:nvSpPr>
        <p:spPr>
          <a:xfrm>
            <a:off x="2339752" y="314096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7</a:t>
            </a:r>
            <a:endParaRPr/>
          </a:p>
        </p:txBody>
      </p:sp>
      <p:sp>
        <p:nvSpPr>
          <p:cNvPr id="1518" name="Google Shape;1518;p80"/>
          <p:cNvSpPr txBox="1"/>
          <p:nvPr/>
        </p:nvSpPr>
        <p:spPr>
          <a:xfrm>
            <a:off x="1691680" y="314096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5</a:t>
            </a:r>
            <a:endParaRPr/>
          </a:p>
        </p:txBody>
      </p:sp>
      <p:sp>
        <p:nvSpPr>
          <p:cNvPr id="1519" name="Google Shape;1519;p80"/>
          <p:cNvSpPr txBox="1"/>
          <p:nvPr/>
        </p:nvSpPr>
        <p:spPr>
          <a:xfrm>
            <a:off x="2987824" y="314096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3</a:t>
            </a:r>
            <a:endParaRPr/>
          </a:p>
        </p:txBody>
      </p:sp>
      <p:sp>
        <p:nvSpPr>
          <p:cNvPr id="1520" name="Google Shape;1520;p80"/>
          <p:cNvSpPr txBox="1"/>
          <p:nvPr/>
        </p:nvSpPr>
        <p:spPr>
          <a:xfrm>
            <a:off x="3635896" y="314096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a:t>
            </a:r>
            <a:endParaRPr/>
          </a:p>
        </p:txBody>
      </p:sp>
      <p:sp>
        <p:nvSpPr>
          <p:cNvPr id="1521" name="Google Shape;1521;p80"/>
          <p:cNvSpPr txBox="1"/>
          <p:nvPr/>
        </p:nvSpPr>
        <p:spPr>
          <a:xfrm>
            <a:off x="4211960" y="314096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2</a:t>
            </a:r>
            <a:endParaRPr/>
          </a:p>
        </p:txBody>
      </p:sp>
      <p:sp>
        <p:nvSpPr>
          <p:cNvPr id="1522" name="Google Shape;1522;p80"/>
          <p:cNvSpPr txBox="1"/>
          <p:nvPr/>
        </p:nvSpPr>
        <p:spPr>
          <a:xfrm>
            <a:off x="4932040" y="314096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10</a:t>
            </a:r>
            <a:endParaRPr/>
          </a:p>
        </p:txBody>
      </p:sp>
      <p:sp>
        <p:nvSpPr>
          <p:cNvPr id="1523" name="Google Shape;1523;p80"/>
          <p:cNvSpPr txBox="1"/>
          <p:nvPr/>
        </p:nvSpPr>
        <p:spPr>
          <a:xfrm>
            <a:off x="5580112" y="314096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12</a:t>
            </a:r>
            <a:endParaRPr/>
          </a:p>
        </p:txBody>
      </p:sp>
      <p:sp>
        <p:nvSpPr>
          <p:cNvPr id="1524" name="Google Shape;1524;p80"/>
          <p:cNvSpPr txBox="1"/>
          <p:nvPr/>
        </p:nvSpPr>
        <p:spPr>
          <a:xfrm>
            <a:off x="6228184" y="314096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13</a:t>
            </a:r>
            <a:endParaRPr/>
          </a:p>
        </p:txBody>
      </p:sp>
      <p:sp>
        <p:nvSpPr>
          <p:cNvPr id="1525" name="Google Shape;1525;p80"/>
          <p:cNvSpPr txBox="1"/>
          <p:nvPr/>
        </p:nvSpPr>
        <p:spPr>
          <a:xfrm>
            <a:off x="6876256" y="314096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16</a:t>
            </a:r>
            <a:endParaRPr/>
          </a:p>
        </p:txBody>
      </p:sp>
      <p:sp>
        <p:nvSpPr>
          <p:cNvPr id="1526" name="Google Shape;1526;p80"/>
          <p:cNvSpPr txBox="1"/>
          <p:nvPr/>
        </p:nvSpPr>
        <p:spPr>
          <a:xfrm>
            <a:off x="7524328" y="314096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21</a:t>
            </a:r>
            <a:endParaRPr/>
          </a:p>
        </p:txBody>
      </p:sp>
      <p:sp>
        <p:nvSpPr>
          <p:cNvPr id="1527" name="Google Shape;1527;p80"/>
          <p:cNvSpPr/>
          <p:nvPr/>
        </p:nvSpPr>
        <p:spPr>
          <a:xfrm>
            <a:off x="4716016" y="2996952"/>
            <a:ext cx="216024" cy="792088"/>
          </a:xfrm>
          <a:prstGeom prst="rightBracket">
            <a:avLst>
              <a:gd fmla="val 100686" name="adj"/>
            </a:avLst>
          </a:prstGeom>
          <a:noFill/>
          <a:ln cap="flat" cmpd="sng" w="635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1528" name="Google Shape;1528;p80"/>
          <p:cNvSpPr txBox="1"/>
          <p:nvPr/>
        </p:nvSpPr>
        <p:spPr>
          <a:xfrm>
            <a:off x="0" y="4077072"/>
            <a:ext cx="1259632"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Arial"/>
                <a:ea typeface="Arial"/>
                <a:cs typeface="Arial"/>
                <a:sym typeface="Arial"/>
              </a:rPr>
              <a:t>Шаг 6:</a:t>
            </a:r>
            <a:endParaRPr/>
          </a:p>
          <a:p>
            <a:pPr indent="0" lvl="0" marL="0" marR="0" rtl="0" algn="l">
              <a:spcBef>
                <a:spcPts val="0"/>
              </a:spcBef>
              <a:spcAft>
                <a:spcPts val="0"/>
              </a:spcAft>
              <a:buNone/>
            </a:pPr>
            <a:r>
              <a:rPr lang="ru-RU" sz="1400">
                <a:solidFill>
                  <a:schemeClr val="dk1"/>
                </a:solidFill>
                <a:latin typeface="Arial"/>
                <a:ea typeface="Arial"/>
                <a:cs typeface="Arial"/>
                <a:sym typeface="Arial"/>
              </a:rPr>
              <a:t>обмен</a:t>
            </a:r>
            <a:endParaRPr/>
          </a:p>
        </p:txBody>
      </p:sp>
      <p:sp>
        <p:nvSpPr>
          <p:cNvPr id="1529" name="Google Shape;1529;p80"/>
          <p:cNvSpPr/>
          <p:nvPr/>
        </p:nvSpPr>
        <p:spPr>
          <a:xfrm>
            <a:off x="1043608" y="414908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30" name="Google Shape;1530;p80"/>
          <p:cNvSpPr/>
          <p:nvPr/>
        </p:nvSpPr>
        <p:spPr>
          <a:xfrm>
            <a:off x="1691680" y="414908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31" name="Google Shape;1531;p80"/>
          <p:cNvSpPr/>
          <p:nvPr/>
        </p:nvSpPr>
        <p:spPr>
          <a:xfrm>
            <a:off x="2339752" y="414908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32" name="Google Shape;1532;p80"/>
          <p:cNvSpPr/>
          <p:nvPr/>
        </p:nvSpPr>
        <p:spPr>
          <a:xfrm>
            <a:off x="2987824" y="414908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33" name="Google Shape;1533;p80"/>
          <p:cNvSpPr/>
          <p:nvPr/>
        </p:nvSpPr>
        <p:spPr>
          <a:xfrm>
            <a:off x="3635896" y="414908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34" name="Google Shape;1534;p80"/>
          <p:cNvSpPr/>
          <p:nvPr/>
        </p:nvSpPr>
        <p:spPr>
          <a:xfrm>
            <a:off x="4283968" y="414908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35" name="Google Shape;1535;p80"/>
          <p:cNvSpPr/>
          <p:nvPr/>
        </p:nvSpPr>
        <p:spPr>
          <a:xfrm>
            <a:off x="4932040" y="414908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36" name="Google Shape;1536;p80"/>
          <p:cNvSpPr/>
          <p:nvPr/>
        </p:nvSpPr>
        <p:spPr>
          <a:xfrm>
            <a:off x="5580112" y="414908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37" name="Google Shape;1537;p80"/>
          <p:cNvSpPr/>
          <p:nvPr/>
        </p:nvSpPr>
        <p:spPr>
          <a:xfrm>
            <a:off x="6228184" y="414908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38" name="Google Shape;1538;p80"/>
          <p:cNvSpPr/>
          <p:nvPr/>
        </p:nvSpPr>
        <p:spPr>
          <a:xfrm>
            <a:off x="6876256" y="414908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39" name="Google Shape;1539;p80"/>
          <p:cNvSpPr/>
          <p:nvPr/>
        </p:nvSpPr>
        <p:spPr>
          <a:xfrm>
            <a:off x="7524328" y="414908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40" name="Google Shape;1540;p80"/>
          <p:cNvSpPr txBox="1"/>
          <p:nvPr/>
        </p:nvSpPr>
        <p:spPr>
          <a:xfrm>
            <a:off x="1043608" y="41490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7</a:t>
            </a:r>
            <a:endParaRPr/>
          </a:p>
        </p:txBody>
      </p:sp>
      <p:sp>
        <p:nvSpPr>
          <p:cNvPr id="1541" name="Google Shape;1541;p80"/>
          <p:cNvSpPr txBox="1"/>
          <p:nvPr/>
        </p:nvSpPr>
        <p:spPr>
          <a:xfrm>
            <a:off x="2339752" y="41490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4</a:t>
            </a:r>
            <a:endParaRPr/>
          </a:p>
        </p:txBody>
      </p:sp>
      <p:sp>
        <p:nvSpPr>
          <p:cNvPr id="1542" name="Google Shape;1542;p80"/>
          <p:cNvSpPr txBox="1"/>
          <p:nvPr/>
        </p:nvSpPr>
        <p:spPr>
          <a:xfrm>
            <a:off x="1691680" y="41490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5</a:t>
            </a:r>
            <a:endParaRPr/>
          </a:p>
        </p:txBody>
      </p:sp>
      <p:sp>
        <p:nvSpPr>
          <p:cNvPr id="1543" name="Google Shape;1543;p80"/>
          <p:cNvSpPr txBox="1"/>
          <p:nvPr/>
        </p:nvSpPr>
        <p:spPr>
          <a:xfrm>
            <a:off x="2987824" y="41490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3</a:t>
            </a:r>
            <a:endParaRPr/>
          </a:p>
        </p:txBody>
      </p:sp>
      <p:sp>
        <p:nvSpPr>
          <p:cNvPr id="1544" name="Google Shape;1544;p80"/>
          <p:cNvSpPr txBox="1"/>
          <p:nvPr/>
        </p:nvSpPr>
        <p:spPr>
          <a:xfrm>
            <a:off x="3635896" y="41490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a:t>
            </a:r>
            <a:endParaRPr/>
          </a:p>
        </p:txBody>
      </p:sp>
      <p:sp>
        <p:nvSpPr>
          <p:cNvPr id="1545" name="Google Shape;1545;p80"/>
          <p:cNvSpPr txBox="1"/>
          <p:nvPr/>
        </p:nvSpPr>
        <p:spPr>
          <a:xfrm>
            <a:off x="4211960" y="41490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2</a:t>
            </a:r>
            <a:endParaRPr/>
          </a:p>
        </p:txBody>
      </p:sp>
      <p:sp>
        <p:nvSpPr>
          <p:cNvPr id="1546" name="Google Shape;1546;p80"/>
          <p:cNvSpPr txBox="1"/>
          <p:nvPr/>
        </p:nvSpPr>
        <p:spPr>
          <a:xfrm>
            <a:off x="4932040" y="41490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10</a:t>
            </a:r>
            <a:endParaRPr/>
          </a:p>
        </p:txBody>
      </p:sp>
      <p:sp>
        <p:nvSpPr>
          <p:cNvPr id="1547" name="Google Shape;1547;p80"/>
          <p:cNvSpPr txBox="1"/>
          <p:nvPr/>
        </p:nvSpPr>
        <p:spPr>
          <a:xfrm>
            <a:off x="5580112" y="41490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12</a:t>
            </a:r>
            <a:endParaRPr/>
          </a:p>
        </p:txBody>
      </p:sp>
      <p:sp>
        <p:nvSpPr>
          <p:cNvPr id="1548" name="Google Shape;1548;p80"/>
          <p:cNvSpPr txBox="1"/>
          <p:nvPr/>
        </p:nvSpPr>
        <p:spPr>
          <a:xfrm>
            <a:off x="6228184" y="41490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13</a:t>
            </a:r>
            <a:endParaRPr/>
          </a:p>
        </p:txBody>
      </p:sp>
      <p:sp>
        <p:nvSpPr>
          <p:cNvPr id="1549" name="Google Shape;1549;p80"/>
          <p:cNvSpPr txBox="1"/>
          <p:nvPr/>
        </p:nvSpPr>
        <p:spPr>
          <a:xfrm>
            <a:off x="6876256" y="41490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16</a:t>
            </a:r>
            <a:endParaRPr/>
          </a:p>
        </p:txBody>
      </p:sp>
      <p:sp>
        <p:nvSpPr>
          <p:cNvPr id="1550" name="Google Shape;1550;p80"/>
          <p:cNvSpPr txBox="1"/>
          <p:nvPr/>
        </p:nvSpPr>
        <p:spPr>
          <a:xfrm>
            <a:off x="7524328" y="414908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21</a:t>
            </a:r>
            <a:endParaRPr/>
          </a:p>
        </p:txBody>
      </p:sp>
      <p:sp>
        <p:nvSpPr>
          <p:cNvPr id="1551" name="Google Shape;1551;p80"/>
          <p:cNvSpPr/>
          <p:nvPr/>
        </p:nvSpPr>
        <p:spPr>
          <a:xfrm>
            <a:off x="4716016" y="3933056"/>
            <a:ext cx="216024" cy="792088"/>
          </a:xfrm>
          <a:prstGeom prst="rightBracket">
            <a:avLst>
              <a:gd fmla="val 100686" name="adj"/>
            </a:avLst>
          </a:prstGeom>
          <a:noFill/>
          <a:ln cap="flat" cmpd="sng" w="635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1552" name="Google Shape;1552;p80"/>
          <p:cNvSpPr txBox="1"/>
          <p:nvPr/>
        </p:nvSpPr>
        <p:spPr>
          <a:xfrm>
            <a:off x="0" y="4797152"/>
            <a:ext cx="125963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Arial"/>
                <a:ea typeface="Arial"/>
                <a:cs typeface="Arial"/>
                <a:sym typeface="Arial"/>
              </a:rPr>
              <a:t>Шаг 6:</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ru-RU" sz="1400">
                <a:solidFill>
                  <a:schemeClr val="dk1"/>
                </a:solidFill>
                <a:latin typeface="Arial"/>
                <a:ea typeface="Arial"/>
                <a:cs typeface="Arial"/>
                <a:sym typeface="Arial"/>
              </a:rPr>
              <a:t>просеивание</a:t>
            </a:r>
            <a:endParaRPr/>
          </a:p>
        </p:txBody>
      </p:sp>
      <p:sp>
        <p:nvSpPr>
          <p:cNvPr id="1553" name="Google Shape;1553;p80"/>
          <p:cNvSpPr/>
          <p:nvPr/>
        </p:nvSpPr>
        <p:spPr>
          <a:xfrm>
            <a:off x="1043608" y="486916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54" name="Google Shape;1554;p80"/>
          <p:cNvSpPr/>
          <p:nvPr/>
        </p:nvSpPr>
        <p:spPr>
          <a:xfrm>
            <a:off x="1691680" y="486916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55" name="Google Shape;1555;p80"/>
          <p:cNvSpPr/>
          <p:nvPr/>
        </p:nvSpPr>
        <p:spPr>
          <a:xfrm>
            <a:off x="2339752" y="486916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56" name="Google Shape;1556;p80"/>
          <p:cNvSpPr/>
          <p:nvPr/>
        </p:nvSpPr>
        <p:spPr>
          <a:xfrm>
            <a:off x="2987824" y="486916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57" name="Google Shape;1557;p80"/>
          <p:cNvSpPr/>
          <p:nvPr/>
        </p:nvSpPr>
        <p:spPr>
          <a:xfrm>
            <a:off x="3635896" y="486916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58" name="Google Shape;1558;p80"/>
          <p:cNvSpPr/>
          <p:nvPr/>
        </p:nvSpPr>
        <p:spPr>
          <a:xfrm>
            <a:off x="4283968" y="486916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59" name="Google Shape;1559;p80"/>
          <p:cNvSpPr/>
          <p:nvPr/>
        </p:nvSpPr>
        <p:spPr>
          <a:xfrm>
            <a:off x="4932040" y="486916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60" name="Google Shape;1560;p80"/>
          <p:cNvSpPr/>
          <p:nvPr/>
        </p:nvSpPr>
        <p:spPr>
          <a:xfrm>
            <a:off x="5580112" y="486916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61" name="Google Shape;1561;p80"/>
          <p:cNvSpPr/>
          <p:nvPr/>
        </p:nvSpPr>
        <p:spPr>
          <a:xfrm>
            <a:off x="6228184" y="486916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62" name="Google Shape;1562;p80"/>
          <p:cNvSpPr/>
          <p:nvPr/>
        </p:nvSpPr>
        <p:spPr>
          <a:xfrm>
            <a:off x="6876256" y="486916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63" name="Google Shape;1563;p80"/>
          <p:cNvSpPr/>
          <p:nvPr/>
        </p:nvSpPr>
        <p:spPr>
          <a:xfrm>
            <a:off x="7524328" y="4869160"/>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64" name="Google Shape;1564;p80"/>
          <p:cNvSpPr txBox="1"/>
          <p:nvPr/>
        </p:nvSpPr>
        <p:spPr>
          <a:xfrm>
            <a:off x="1043608" y="486916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FF0000"/>
                </a:solidFill>
                <a:latin typeface="Arial"/>
                <a:ea typeface="Arial"/>
                <a:cs typeface="Arial"/>
                <a:sym typeface="Arial"/>
              </a:rPr>
              <a:t>2</a:t>
            </a:r>
            <a:endParaRPr/>
          </a:p>
        </p:txBody>
      </p:sp>
      <p:sp>
        <p:nvSpPr>
          <p:cNvPr id="1565" name="Google Shape;1565;p80"/>
          <p:cNvSpPr txBox="1"/>
          <p:nvPr/>
        </p:nvSpPr>
        <p:spPr>
          <a:xfrm>
            <a:off x="2339752" y="486916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4</a:t>
            </a:r>
            <a:endParaRPr/>
          </a:p>
        </p:txBody>
      </p:sp>
      <p:sp>
        <p:nvSpPr>
          <p:cNvPr id="1566" name="Google Shape;1566;p80"/>
          <p:cNvSpPr txBox="1"/>
          <p:nvPr/>
        </p:nvSpPr>
        <p:spPr>
          <a:xfrm>
            <a:off x="1691680" y="486916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5</a:t>
            </a:r>
            <a:endParaRPr/>
          </a:p>
        </p:txBody>
      </p:sp>
      <p:sp>
        <p:nvSpPr>
          <p:cNvPr id="1567" name="Google Shape;1567;p80"/>
          <p:cNvSpPr txBox="1"/>
          <p:nvPr/>
        </p:nvSpPr>
        <p:spPr>
          <a:xfrm>
            <a:off x="2987824" y="486916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3</a:t>
            </a:r>
            <a:endParaRPr/>
          </a:p>
        </p:txBody>
      </p:sp>
      <p:sp>
        <p:nvSpPr>
          <p:cNvPr id="1568" name="Google Shape;1568;p80"/>
          <p:cNvSpPr txBox="1"/>
          <p:nvPr/>
        </p:nvSpPr>
        <p:spPr>
          <a:xfrm>
            <a:off x="3635896" y="486916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a:t>
            </a:r>
            <a:endParaRPr/>
          </a:p>
        </p:txBody>
      </p:sp>
      <p:sp>
        <p:nvSpPr>
          <p:cNvPr id="1569" name="Google Shape;1569;p80"/>
          <p:cNvSpPr txBox="1"/>
          <p:nvPr/>
        </p:nvSpPr>
        <p:spPr>
          <a:xfrm>
            <a:off x="4211960" y="486916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7</a:t>
            </a:r>
            <a:endParaRPr/>
          </a:p>
        </p:txBody>
      </p:sp>
      <p:sp>
        <p:nvSpPr>
          <p:cNvPr id="1570" name="Google Shape;1570;p80"/>
          <p:cNvSpPr txBox="1"/>
          <p:nvPr/>
        </p:nvSpPr>
        <p:spPr>
          <a:xfrm>
            <a:off x="4932040" y="486916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10</a:t>
            </a:r>
            <a:endParaRPr/>
          </a:p>
        </p:txBody>
      </p:sp>
      <p:sp>
        <p:nvSpPr>
          <p:cNvPr id="1571" name="Google Shape;1571;p80"/>
          <p:cNvSpPr txBox="1"/>
          <p:nvPr/>
        </p:nvSpPr>
        <p:spPr>
          <a:xfrm>
            <a:off x="5580112" y="486916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12</a:t>
            </a:r>
            <a:endParaRPr/>
          </a:p>
        </p:txBody>
      </p:sp>
      <p:sp>
        <p:nvSpPr>
          <p:cNvPr id="1572" name="Google Shape;1572;p80"/>
          <p:cNvSpPr txBox="1"/>
          <p:nvPr/>
        </p:nvSpPr>
        <p:spPr>
          <a:xfrm>
            <a:off x="6228184" y="486916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13</a:t>
            </a:r>
            <a:endParaRPr/>
          </a:p>
        </p:txBody>
      </p:sp>
      <p:sp>
        <p:nvSpPr>
          <p:cNvPr id="1573" name="Google Shape;1573;p80"/>
          <p:cNvSpPr txBox="1"/>
          <p:nvPr/>
        </p:nvSpPr>
        <p:spPr>
          <a:xfrm>
            <a:off x="6876256" y="486916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16</a:t>
            </a:r>
            <a:endParaRPr/>
          </a:p>
        </p:txBody>
      </p:sp>
      <p:sp>
        <p:nvSpPr>
          <p:cNvPr id="1574" name="Google Shape;1574;p80"/>
          <p:cNvSpPr txBox="1"/>
          <p:nvPr/>
        </p:nvSpPr>
        <p:spPr>
          <a:xfrm>
            <a:off x="7524328" y="486916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21</a:t>
            </a:r>
            <a:endParaRPr/>
          </a:p>
        </p:txBody>
      </p:sp>
      <p:sp>
        <p:nvSpPr>
          <p:cNvPr id="1575" name="Google Shape;1575;p80"/>
          <p:cNvSpPr/>
          <p:nvPr/>
        </p:nvSpPr>
        <p:spPr>
          <a:xfrm>
            <a:off x="4067944" y="4725144"/>
            <a:ext cx="216024" cy="792088"/>
          </a:xfrm>
          <a:prstGeom prst="rightBracket">
            <a:avLst>
              <a:gd fmla="val 100686" name="adj"/>
            </a:avLst>
          </a:prstGeom>
          <a:noFill/>
          <a:ln cap="flat" cmpd="sng" w="635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0" name="Shape 1580"/>
        <p:cNvGrpSpPr/>
        <p:nvPr/>
      </p:nvGrpSpPr>
      <p:grpSpPr>
        <a:xfrm>
          <a:off x="0" y="0"/>
          <a:ext cx="0" cy="0"/>
          <a:chOff x="0" y="0"/>
          <a:chExt cx="0" cy="0"/>
        </a:xfrm>
      </p:grpSpPr>
      <p:sp>
        <p:nvSpPr>
          <p:cNvPr id="1581" name="Google Shape;1581;p81"/>
          <p:cNvSpPr txBox="1"/>
          <p:nvPr>
            <p:ph type="title"/>
          </p:nvPr>
        </p:nvSpPr>
        <p:spPr>
          <a:xfrm>
            <a:off x="0" y="0"/>
            <a:ext cx="914400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sz="3200"/>
              <a:t>Сортировка на пирамиде (продолжение примера)</a:t>
            </a:r>
            <a:endParaRPr/>
          </a:p>
        </p:txBody>
      </p:sp>
      <p:sp>
        <p:nvSpPr>
          <p:cNvPr id="1582" name="Google Shape;1582;p81"/>
          <p:cNvSpPr txBox="1"/>
          <p:nvPr/>
        </p:nvSpPr>
        <p:spPr>
          <a:xfrm>
            <a:off x="0" y="620688"/>
            <a:ext cx="1259632"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Arial"/>
                <a:ea typeface="Arial"/>
                <a:cs typeface="Arial"/>
                <a:sym typeface="Arial"/>
              </a:rPr>
              <a:t>Шаг 7:</a:t>
            </a:r>
            <a:endParaRPr/>
          </a:p>
          <a:p>
            <a:pPr indent="0" lvl="0" marL="0" marR="0" rtl="0" algn="l">
              <a:spcBef>
                <a:spcPts val="0"/>
              </a:spcBef>
              <a:spcAft>
                <a:spcPts val="0"/>
              </a:spcAft>
              <a:buNone/>
            </a:pPr>
            <a:r>
              <a:rPr lang="ru-RU" sz="1400">
                <a:solidFill>
                  <a:schemeClr val="dk1"/>
                </a:solidFill>
                <a:latin typeface="Arial"/>
                <a:ea typeface="Arial"/>
                <a:cs typeface="Arial"/>
                <a:sym typeface="Arial"/>
              </a:rPr>
              <a:t>обмен</a:t>
            </a:r>
            <a:endParaRPr/>
          </a:p>
        </p:txBody>
      </p:sp>
      <p:sp>
        <p:nvSpPr>
          <p:cNvPr id="1583" name="Google Shape;1583;p81"/>
          <p:cNvSpPr/>
          <p:nvPr/>
        </p:nvSpPr>
        <p:spPr>
          <a:xfrm>
            <a:off x="1043608" y="6926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84" name="Google Shape;1584;p81"/>
          <p:cNvSpPr/>
          <p:nvPr/>
        </p:nvSpPr>
        <p:spPr>
          <a:xfrm>
            <a:off x="1691680" y="6926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85" name="Google Shape;1585;p81"/>
          <p:cNvSpPr/>
          <p:nvPr/>
        </p:nvSpPr>
        <p:spPr>
          <a:xfrm>
            <a:off x="2339752" y="6926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86" name="Google Shape;1586;p81"/>
          <p:cNvSpPr/>
          <p:nvPr/>
        </p:nvSpPr>
        <p:spPr>
          <a:xfrm>
            <a:off x="2987824" y="6926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87" name="Google Shape;1587;p81"/>
          <p:cNvSpPr/>
          <p:nvPr/>
        </p:nvSpPr>
        <p:spPr>
          <a:xfrm>
            <a:off x="3635896" y="6926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88" name="Google Shape;1588;p81"/>
          <p:cNvSpPr/>
          <p:nvPr/>
        </p:nvSpPr>
        <p:spPr>
          <a:xfrm>
            <a:off x="4283968" y="6926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89" name="Google Shape;1589;p81"/>
          <p:cNvSpPr/>
          <p:nvPr/>
        </p:nvSpPr>
        <p:spPr>
          <a:xfrm>
            <a:off x="4932040" y="6926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90" name="Google Shape;1590;p81"/>
          <p:cNvSpPr/>
          <p:nvPr/>
        </p:nvSpPr>
        <p:spPr>
          <a:xfrm>
            <a:off x="5580112" y="6926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91" name="Google Shape;1591;p81"/>
          <p:cNvSpPr/>
          <p:nvPr/>
        </p:nvSpPr>
        <p:spPr>
          <a:xfrm>
            <a:off x="6228184" y="6926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92" name="Google Shape;1592;p81"/>
          <p:cNvSpPr/>
          <p:nvPr/>
        </p:nvSpPr>
        <p:spPr>
          <a:xfrm>
            <a:off x="6876256" y="6926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93" name="Google Shape;1593;p81"/>
          <p:cNvSpPr/>
          <p:nvPr/>
        </p:nvSpPr>
        <p:spPr>
          <a:xfrm>
            <a:off x="7524328" y="6926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94" name="Google Shape;1594;p81"/>
          <p:cNvSpPr txBox="1"/>
          <p:nvPr/>
        </p:nvSpPr>
        <p:spPr>
          <a:xfrm>
            <a:off x="1043608" y="6926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5</a:t>
            </a:r>
            <a:endParaRPr/>
          </a:p>
        </p:txBody>
      </p:sp>
      <p:sp>
        <p:nvSpPr>
          <p:cNvPr id="1595" name="Google Shape;1595;p81"/>
          <p:cNvSpPr txBox="1"/>
          <p:nvPr/>
        </p:nvSpPr>
        <p:spPr>
          <a:xfrm>
            <a:off x="2339752" y="6926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4</a:t>
            </a:r>
            <a:endParaRPr/>
          </a:p>
        </p:txBody>
      </p:sp>
      <p:sp>
        <p:nvSpPr>
          <p:cNvPr id="1596" name="Google Shape;1596;p81"/>
          <p:cNvSpPr txBox="1"/>
          <p:nvPr/>
        </p:nvSpPr>
        <p:spPr>
          <a:xfrm>
            <a:off x="1691680" y="6926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3</a:t>
            </a:r>
            <a:endParaRPr/>
          </a:p>
        </p:txBody>
      </p:sp>
      <p:sp>
        <p:nvSpPr>
          <p:cNvPr id="1597" name="Google Shape;1597;p81"/>
          <p:cNvSpPr txBox="1"/>
          <p:nvPr/>
        </p:nvSpPr>
        <p:spPr>
          <a:xfrm>
            <a:off x="2987824" y="6926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2</a:t>
            </a:r>
            <a:endParaRPr/>
          </a:p>
        </p:txBody>
      </p:sp>
      <p:sp>
        <p:nvSpPr>
          <p:cNvPr id="1598" name="Google Shape;1598;p81"/>
          <p:cNvSpPr txBox="1"/>
          <p:nvPr/>
        </p:nvSpPr>
        <p:spPr>
          <a:xfrm>
            <a:off x="3635896" y="6926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a:t>
            </a:r>
            <a:endParaRPr/>
          </a:p>
        </p:txBody>
      </p:sp>
      <p:sp>
        <p:nvSpPr>
          <p:cNvPr id="1599" name="Google Shape;1599;p81"/>
          <p:cNvSpPr txBox="1"/>
          <p:nvPr/>
        </p:nvSpPr>
        <p:spPr>
          <a:xfrm>
            <a:off x="4211960" y="6926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7</a:t>
            </a:r>
            <a:endParaRPr/>
          </a:p>
        </p:txBody>
      </p:sp>
      <p:sp>
        <p:nvSpPr>
          <p:cNvPr id="1600" name="Google Shape;1600;p81"/>
          <p:cNvSpPr txBox="1"/>
          <p:nvPr/>
        </p:nvSpPr>
        <p:spPr>
          <a:xfrm>
            <a:off x="4932040" y="6926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10</a:t>
            </a:r>
            <a:endParaRPr/>
          </a:p>
        </p:txBody>
      </p:sp>
      <p:sp>
        <p:nvSpPr>
          <p:cNvPr id="1601" name="Google Shape;1601;p81"/>
          <p:cNvSpPr txBox="1"/>
          <p:nvPr/>
        </p:nvSpPr>
        <p:spPr>
          <a:xfrm>
            <a:off x="5580112" y="6926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12</a:t>
            </a:r>
            <a:endParaRPr/>
          </a:p>
        </p:txBody>
      </p:sp>
      <p:sp>
        <p:nvSpPr>
          <p:cNvPr id="1602" name="Google Shape;1602;p81"/>
          <p:cNvSpPr txBox="1"/>
          <p:nvPr/>
        </p:nvSpPr>
        <p:spPr>
          <a:xfrm>
            <a:off x="6228184" y="6926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13</a:t>
            </a:r>
            <a:endParaRPr/>
          </a:p>
        </p:txBody>
      </p:sp>
      <p:sp>
        <p:nvSpPr>
          <p:cNvPr id="1603" name="Google Shape;1603;p81"/>
          <p:cNvSpPr txBox="1"/>
          <p:nvPr/>
        </p:nvSpPr>
        <p:spPr>
          <a:xfrm>
            <a:off x="6876256" y="6926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16</a:t>
            </a:r>
            <a:endParaRPr/>
          </a:p>
        </p:txBody>
      </p:sp>
      <p:sp>
        <p:nvSpPr>
          <p:cNvPr id="1604" name="Google Shape;1604;p81"/>
          <p:cNvSpPr txBox="1"/>
          <p:nvPr/>
        </p:nvSpPr>
        <p:spPr>
          <a:xfrm>
            <a:off x="7524328" y="6926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21</a:t>
            </a:r>
            <a:endParaRPr/>
          </a:p>
        </p:txBody>
      </p:sp>
      <p:sp>
        <p:nvSpPr>
          <p:cNvPr id="1605" name="Google Shape;1605;p81"/>
          <p:cNvSpPr/>
          <p:nvPr/>
        </p:nvSpPr>
        <p:spPr>
          <a:xfrm>
            <a:off x="4067944" y="476672"/>
            <a:ext cx="216024" cy="792088"/>
          </a:xfrm>
          <a:prstGeom prst="rightBracket">
            <a:avLst>
              <a:gd fmla="val 100686" name="adj"/>
            </a:avLst>
          </a:prstGeom>
          <a:noFill/>
          <a:ln cap="flat" cmpd="sng" w="635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1606" name="Google Shape;1606;p81"/>
          <p:cNvSpPr txBox="1"/>
          <p:nvPr/>
        </p:nvSpPr>
        <p:spPr>
          <a:xfrm>
            <a:off x="0" y="1340768"/>
            <a:ext cx="125963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Arial"/>
                <a:ea typeface="Arial"/>
                <a:cs typeface="Arial"/>
                <a:sym typeface="Arial"/>
              </a:rPr>
              <a:t>Шаг 7:</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ru-RU" sz="1400">
                <a:solidFill>
                  <a:schemeClr val="dk1"/>
                </a:solidFill>
                <a:latin typeface="Arial"/>
                <a:ea typeface="Arial"/>
                <a:cs typeface="Arial"/>
                <a:sym typeface="Arial"/>
              </a:rPr>
              <a:t>просеивание</a:t>
            </a:r>
            <a:endParaRPr/>
          </a:p>
        </p:txBody>
      </p:sp>
      <p:sp>
        <p:nvSpPr>
          <p:cNvPr id="1607" name="Google Shape;1607;p81"/>
          <p:cNvSpPr/>
          <p:nvPr/>
        </p:nvSpPr>
        <p:spPr>
          <a:xfrm>
            <a:off x="1043608" y="14127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08" name="Google Shape;1608;p81"/>
          <p:cNvSpPr/>
          <p:nvPr/>
        </p:nvSpPr>
        <p:spPr>
          <a:xfrm>
            <a:off x="1691680" y="14127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09" name="Google Shape;1609;p81"/>
          <p:cNvSpPr/>
          <p:nvPr/>
        </p:nvSpPr>
        <p:spPr>
          <a:xfrm>
            <a:off x="2339752" y="14127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10" name="Google Shape;1610;p81"/>
          <p:cNvSpPr/>
          <p:nvPr/>
        </p:nvSpPr>
        <p:spPr>
          <a:xfrm>
            <a:off x="2987824" y="14127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11" name="Google Shape;1611;p81"/>
          <p:cNvSpPr/>
          <p:nvPr/>
        </p:nvSpPr>
        <p:spPr>
          <a:xfrm>
            <a:off x="3635896" y="14127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12" name="Google Shape;1612;p81"/>
          <p:cNvSpPr/>
          <p:nvPr/>
        </p:nvSpPr>
        <p:spPr>
          <a:xfrm>
            <a:off x="4283968" y="14127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13" name="Google Shape;1613;p81"/>
          <p:cNvSpPr/>
          <p:nvPr/>
        </p:nvSpPr>
        <p:spPr>
          <a:xfrm>
            <a:off x="4932040" y="14127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14" name="Google Shape;1614;p81"/>
          <p:cNvSpPr/>
          <p:nvPr/>
        </p:nvSpPr>
        <p:spPr>
          <a:xfrm>
            <a:off x="5580112" y="14127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15" name="Google Shape;1615;p81"/>
          <p:cNvSpPr/>
          <p:nvPr/>
        </p:nvSpPr>
        <p:spPr>
          <a:xfrm>
            <a:off x="6228184" y="14127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16" name="Google Shape;1616;p81"/>
          <p:cNvSpPr/>
          <p:nvPr/>
        </p:nvSpPr>
        <p:spPr>
          <a:xfrm>
            <a:off x="6876256" y="14127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17" name="Google Shape;1617;p81"/>
          <p:cNvSpPr/>
          <p:nvPr/>
        </p:nvSpPr>
        <p:spPr>
          <a:xfrm>
            <a:off x="7524328" y="14127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18" name="Google Shape;1618;p81"/>
          <p:cNvSpPr txBox="1"/>
          <p:nvPr/>
        </p:nvSpPr>
        <p:spPr>
          <a:xfrm>
            <a:off x="1043608" y="14127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FF0000"/>
                </a:solidFill>
                <a:latin typeface="Arial"/>
                <a:ea typeface="Arial"/>
                <a:cs typeface="Arial"/>
                <a:sym typeface="Arial"/>
              </a:rPr>
              <a:t>1</a:t>
            </a:r>
            <a:endParaRPr/>
          </a:p>
        </p:txBody>
      </p:sp>
      <p:sp>
        <p:nvSpPr>
          <p:cNvPr id="1619" name="Google Shape;1619;p81"/>
          <p:cNvSpPr txBox="1"/>
          <p:nvPr/>
        </p:nvSpPr>
        <p:spPr>
          <a:xfrm>
            <a:off x="2339752" y="14127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4</a:t>
            </a:r>
            <a:endParaRPr/>
          </a:p>
        </p:txBody>
      </p:sp>
      <p:sp>
        <p:nvSpPr>
          <p:cNvPr id="1620" name="Google Shape;1620;p81"/>
          <p:cNvSpPr txBox="1"/>
          <p:nvPr/>
        </p:nvSpPr>
        <p:spPr>
          <a:xfrm>
            <a:off x="1691680" y="14127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3</a:t>
            </a:r>
            <a:endParaRPr/>
          </a:p>
        </p:txBody>
      </p:sp>
      <p:sp>
        <p:nvSpPr>
          <p:cNvPr id="1621" name="Google Shape;1621;p81"/>
          <p:cNvSpPr txBox="1"/>
          <p:nvPr/>
        </p:nvSpPr>
        <p:spPr>
          <a:xfrm>
            <a:off x="2987824" y="14127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2</a:t>
            </a:r>
            <a:endParaRPr/>
          </a:p>
        </p:txBody>
      </p:sp>
      <p:sp>
        <p:nvSpPr>
          <p:cNvPr id="1622" name="Google Shape;1622;p81"/>
          <p:cNvSpPr txBox="1"/>
          <p:nvPr/>
        </p:nvSpPr>
        <p:spPr>
          <a:xfrm>
            <a:off x="3635896" y="14127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5</a:t>
            </a:r>
            <a:endParaRPr/>
          </a:p>
        </p:txBody>
      </p:sp>
      <p:sp>
        <p:nvSpPr>
          <p:cNvPr id="1623" name="Google Shape;1623;p81"/>
          <p:cNvSpPr txBox="1"/>
          <p:nvPr/>
        </p:nvSpPr>
        <p:spPr>
          <a:xfrm>
            <a:off x="4211960" y="14127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7</a:t>
            </a:r>
            <a:endParaRPr/>
          </a:p>
        </p:txBody>
      </p:sp>
      <p:sp>
        <p:nvSpPr>
          <p:cNvPr id="1624" name="Google Shape;1624;p81"/>
          <p:cNvSpPr txBox="1"/>
          <p:nvPr/>
        </p:nvSpPr>
        <p:spPr>
          <a:xfrm>
            <a:off x="4932040" y="14127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10</a:t>
            </a:r>
            <a:endParaRPr/>
          </a:p>
        </p:txBody>
      </p:sp>
      <p:sp>
        <p:nvSpPr>
          <p:cNvPr id="1625" name="Google Shape;1625;p81"/>
          <p:cNvSpPr txBox="1"/>
          <p:nvPr/>
        </p:nvSpPr>
        <p:spPr>
          <a:xfrm>
            <a:off x="5580112" y="14127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12</a:t>
            </a:r>
            <a:endParaRPr/>
          </a:p>
        </p:txBody>
      </p:sp>
      <p:sp>
        <p:nvSpPr>
          <p:cNvPr id="1626" name="Google Shape;1626;p81"/>
          <p:cNvSpPr txBox="1"/>
          <p:nvPr/>
        </p:nvSpPr>
        <p:spPr>
          <a:xfrm>
            <a:off x="6228184" y="14127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13</a:t>
            </a:r>
            <a:endParaRPr/>
          </a:p>
        </p:txBody>
      </p:sp>
      <p:sp>
        <p:nvSpPr>
          <p:cNvPr id="1627" name="Google Shape;1627;p81"/>
          <p:cNvSpPr txBox="1"/>
          <p:nvPr/>
        </p:nvSpPr>
        <p:spPr>
          <a:xfrm>
            <a:off x="6876256" y="14127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16</a:t>
            </a:r>
            <a:endParaRPr/>
          </a:p>
        </p:txBody>
      </p:sp>
      <p:sp>
        <p:nvSpPr>
          <p:cNvPr id="1628" name="Google Shape;1628;p81"/>
          <p:cNvSpPr txBox="1"/>
          <p:nvPr/>
        </p:nvSpPr>
        <p:spPr>
          <a:xfrm>
            <a:off x="7524328" y="14127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21</a:t>
            </a:r>
            <a:endParaRPr/>
          </a:p>
        </p:txBody>
      </p:sp>
      <p:sp>
        <p:nvSpPr>
          <p:cNvPr id="1629" name="Google Shape;1629;p81"/>
          <p:cNvSpPr/>
          <p:nvPr/>
        </p:nvSpPr>
        <p:spPr>
          <a:xfrm>
            <a:off x="3419872" y="1196752"/>
            <a:ext cx="216024" cy="792088"/>
          </a:xfrm>
          <a:prstGeom prst="rightBracket">
            <a:avLst>
              <a:gd fmla="val 100686" name="adj"/>
            </a:avLst>
          </a:prstGeom>
          <a:noFill/>
          <a:ln cap="flat" cmpd="sng" w="635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1630" name="Google Shape;1630;p81"/>
          <p:cNvSpPr txBox="1"/>
          <p:nvPr/>
        </p:nvSpPr>
        <p:spPr>
          <a:xfrm>
            <a:off x="0" y="2420888"/>
            <a:ext cx="1259632"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Arial"/>
                <a:ea typeface="Arial"/>
                <a:cs typeface="Arial"/>
                <a:sym typeface="Arial"/>
              </a:rPr>
              <a:t>Шаг 8:</a:t>
            </a:r>
            <a:endParaRPr/>
          </a:p>
          <a:p>
            <a:pPr indent="0" lvl="0" marL="0" marR="0" rtl="0" algn="l">
              <a:spcBef>
                <a:spcPts val="0"/>
              </a:spcBef>
              <a:spcAft>
                <a:spcPts val="0"/>
              </a:spcAft>
              <a:buNone/>
            </a:pPr>
            <a:r>
              <a:rPr lang="ru-RU" sz="1400">
                <a:solidFill>
                  <a:schemeClr val="dk1"/>
                </a:solidFill>
                <a:latin typeface="Arial"/>
                <a:ea typeface="Arial"/>
                <a:cs typeface="Arial"/>
                <a:sym typeface="Arial"/>
              </a:rPr>
              <a:t>обмен</a:t>
            </a:r>
            <a:endParaRPr/>
          </a:p>
        </p:txBody>
      </p:sp>
      <p:sp>
        <p:nvSpPr>
          <p:cNvPr id="1631" name="Google Shape;1631;p81"/>
          <p:cNvSpPr/>
          <p:nvPr/>
        </p:nvSpPr>
        <p:spPr>
          <a:xfrm>
            <a:off x="1043608" y="24928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32" name="Google Shape;1632;p81"/>
          <p:cNvSpPr/>
          <p:nvPr/>
        </p:nvSpPr>
        <p:spPr>
          <a:xfrm>
            <a:off x="1691680" y="24928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33" name="Google Shape;1633;p81"/>
          <p:cNvSpPr/>
          <p:nvPr/>
        </p:nvSpPr>
        <p:spPr>
          <a:xfrm>
            <a:off x="2339752" y="24928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34" name="Google Shape;1634;p81"/>
          <p:cNvSpPr/>
          <p:nvPr/>
        </p:nvSpPr>
        <p:spPr>
          <a:xfrm>
            <a:off x="2987824" y="24928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35" name="Google Shape;1635;p81"/>
          <p:cNvSpPr/>
          <p:nvPr/>
        </p:nvSpPr>
        <p:spPr>
          <a:xfrm>
            <a:off x="3635896" y="24928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36" name="Google Shape;1636;p81"/>
          <p:cNvSpPr/>
          <p:nvPr/>
        </p:nvSpPr>
        <p:spPr>
          <a:xfrm>
            <a:off x="4283968" y="24928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37" name="Google Shape;1637;p81"/>
          <p:cNvSpPr/>
          <p:nvPr/>
        </p:nvSpPr>
        <p:spPr>
          <a:xfrm>
            <a:off x="4932040" y="24928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38" name="Google Shape;1638;p81"/>
          <p:cNvSpPr/>
          <p:nvPr/>
        </p:nvSpPr>
        <p:spPr>
          <a:xfrm>
            <a:off x="5580112" y="24928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39" name="Google Shape;1639;p81"/>
          <p:cNvSpPr/>
          <p:nvPr/>
        </p:nvSpPr>
        <p:spPr>
          <a:xfrm>
            <a:off x="6228184" y="24928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40" name="Google Shape;1640;p81"/>
          <p:cNvSpPr/>
          <p:nvPr/>
        </p:nvSpPr>
        <p:spPr>
          <a:xfrm>
            <a:off x="6876256" y="24928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41" name="Google Shape;1641;p81"/>
          <p:cNvSpPr/>
          <p:nvPr/>
        </p:nvSpPr>
        <p:spPr>
          <a:xfrm>
            <a:off x="7524328" y="249289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42" name="Google Shape;1642;p81"/>
          <p:cNvSpPr txBox="1"/>
          <p:nvPr/>
        </p:nvSpPr>
        <p:spPr>
          <a:xfrm>
            <a:off x="1043608" y="24928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4</a:t>
            </a:r>
            <a:endParaRPr/>
          </a:p>
        </p:txBody>
      </p:sp>
      <p:sp>
        <p:nvSpPr>
          <p:cNvPr id="1643" name="Google Shape;1643;p81"/>
          <p:cNvSpPr txBox="1"/>
          <p:nvPr/>
        </p:nvSpPr>
        <p:spPr>
          <a:xfrm>
            <a:off x="2339752" y="24928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a:t>
            </a:r>
            <a:endParaRPr/>
          </a:p>
        </p:txBody>
      </p:sp>
      <p:sp>
        <p:nvSpPr>
          <p:cNvPr id="1644" name="Google Shape;1644;p81"/>
          <p:cNvSpPr txBox="1"/>
          <p:nvPr/>
        </p:nvSpPr>
        <p:spPr>
          <a:xfrm>
            <a:off x="1691680" y="24928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3</a:t>
            </a:r>
            <a:endParaRPr/>
          </a:p>
        </p:txBody>
      </p:sp>
      <p:sp>
        <p:nvSpPr>
          <p:cNvPr id="1645" name="Google Shape;1645;p81"/>
          <p:cNvSpPr txBox="1"/>
          <p:nvPr/>
        </p:nvSpPr>
        <p:spPr>
          <a:xfrm>
            <a:off x="2987824" y="24928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2</a:t>
            </a:r>
            <a:endParaRPr/>
          </a:p>
        </p:txBody>
      </p:sp>
      <p:sp>
        <p:nvSpPr>
          <p:cNvPr id="1646" name="Google Shape;1646;p81"/>
          <p:cNvSpPr txBox="1"/>
          <p:nvPr/>
        </p:nvSpPr>
        <p:spPr>
          <a:xfrm>
            <a:off x="3635896" y="24928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5</a:t>
            </a:r>
            <a:endParaRPr/>
          </a:p>
        </p:txBody>
      </p:sp>
      <p:sp>
        <p:nvSpPr>
          <p:cNvPr id="1647" name="Google Shape;1647;p81"/>
          <p:cNvSpPr txBox="1"/>
          <p:nvPr/>
        </p:nvSpPr>
        <p:spPr>
          <a:xfrm>
            <a:off x="4211960" y="24928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7</a:t>
            </a:r>
            <a:endParaRPr/>
          </a:p>
        </p:txBody>
      </p:sp>
      <p:sp>
        <p:nvSpPr>
          <p:cNvPr id="1648" name="Google Shape;1648;p81"/>
          <p:cNvSpPr txBox="1"/>
          <p:nvPr/>
        </p:nvSpPr>
        <p:spPr>
          <a:xfrm>
            <a:off x="4932040" y="24928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10</a:t>
            </a:r>
            <a:endParaRPr/>
          </a:p>
        </p:txBody>
      </p:sp>
      <p:sp>
        <p:nvSpPr>
          <p:cNvPr id="1649" name="Google Shape;1649;p81"/>
          <p:cNvSpPr txBox="1"/>
          <p:nvPr/>
        </p:nvSpPr>
        <p:spPr>
          <a:xfrm>
            <a:off x="5580112" y="24928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12</a:t>
            </a:r>
            <a:endParaRPr/>
          </a:p>
        </p:txBody>
      </p:sp>
      <p:sp>
        <p:nvSpPr>
          <p:cNvPr id="1650" name="Google Shape;1650;p81"/>
          <p:cNvSpPr txBox="1"/>
          <p:nvPr/>
        </p:nvSpPr>
        <p:spPr>
          <a:xfrm>
            <a:off x="6228184" y="24928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13</a:t>
            </a:r>
            <a:endParaRPr/>
          </a:p>
        </p:txBody>
      </p:sp>
      <p:sp>
        <p:nvSpPr>
          <p:cNvPr id="1651" name="Google Shape;1651;p81"/>
          <p:cNvSpPr txBox="1"/>
          <p:nvPr/>
        </p:nvSpPr>
        <p:spPr>
          <a:xfrm>
            <a:off x="6876256" y="24928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16</a:t>
            </a:r>
            <a:endParaRPr/>
          </a:p>
        </p:txBody>
      </p:sp>
      <p:sp>
        <p:nvSpPr>
          <p:cNvPr id="1652" name="Google Shape;1652;p81"/>
          <p:cNvSpPr txBox="1"/>
          <p:nvPr/>
        </p:nvSpPr>
        <p:spPr>
          <a:xfrm>
            <a:off x="7524328" y="249289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21</a:t>
            </a:r>
            <a:endParaRPr/>
          </a:p>
        </p:txBody>
      </p:sp>
      <p:sp>
        <p:nvSpPr>
          <p:cNvPr id="1653" name="Google Shape;1653;p81"/>
          <p:cNvSpPr txBox="1"/>
          <p:nvPr/>
        </p:nvSpPr>
        <p:spPr>
          <a:xfrm>
            <a:off x="0" y="3140968"/>
            <a:ext cx="125963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Arial"/>
                <a:ea typeface="Arial"/>
                <a:cs typeface="Arial"/>
                <a:sym typeface="Arial"/>
              </a:rPr>
              <a:t>Шаг 8:</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ru-RU" sz="1400">
                <a:solidFill>
                  <a:schemeClr val="dk1"/>
                </a:solidFill>
                <a:latin typeface="Arial"/>
                <a:ea typeface="Arial"/>
                <a:cs typeface="Arial"/>
                <a:sym typeface="Arial"/>
              </a:rPr>
              <a:t>просеивание</a:t>
            </a:r>
            <a:endParaRPr/>
          </a:p>
        </p:txBody>
      </p:sp>
      <p:sp>
        <p:nvSpPr>
          <p:cNvPr id="1654" name="Google Shape;1654;p81"/>
          <p:cNvSpPr/>
          <p:nvPr/>
        </p:nvSpPr>
        <p:spPr>
          <a:xfrm>
            <a:off x="1043608" y="32129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55" name="Google Shape;1655;p81"/>
          <p:cNvSpPr/>
          <p:nvPr/>
        </p:nvSpPr>
        <p:spPr>
          <a:xfrm>
            <a:off x="1691680" y="32129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56" name="Google Shape;1656;p81"/>
          <p:cNvSpPr/>
          <p:nvPr/>
        </p:nvSpPr>
        <p:spPr>
          <a:xfrm>
            <a:off x="2339752" y="32129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57" name="Google Shape;1657;p81"/>
          <p:cNvSpPr/>
          <p:nvPr/>
        </p:nvSpPr>
        <p:spPr>
          <a:xfrm>
            <a:off x="2987824" y="32129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58" name="Google Shape;1658;p81"/>
          <p:cNvSpPr/>
          <p:nvPr/>
        </p:nvSpPr>
        <p:spPr>
          <a:xfrm>
            <a:off x="3635896" y="32129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59" name="Google Shape;1659;p81"/>
          <p:cNvSpPr/>
          <p:nvPr/>
        </p:nvSpPr>
        <p:spPr>
          <a:xfrm>
            <a:off x="4283968" y="32129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60" name="Google Shape;1660;p81"/>
          <p:cNvSpPr/>
          <p:nvPr/>
        </p:nvSpPr>
        <p:spPr>
          <a:xfrm>
            <a:off x="4932040" y="32129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61" name="Google Shape;1661;p81"/>
          <p:cNvSpPr/>
          <p:nvPr/>
        </p:nvSpPr>
        <p:spPr>
          <a:xfrm>
            <a:off x="5580112" y="32129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62" name="Google Shape;1662;p81"/>
          <p:cNvSpPr/>
          <p:nvPr/>
        </p:nvSpPr>
        <p:spPr>
          <a:xfrm>
            <a:off x="6228184" y="32129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63" name="Google Shape;1663;p81"/>
          <p:cNvSpPr/>
          <p:nvPr/>
        </p:nvSpPr>
        <p:spPr>
          <a:xfrm>
            <a:off x="6876256" y="32129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64" name="Google Shape;1664;p81"/>
          <p:cNvSpPr/>
          <p:nvPr/>
        </p:nvSpPr>
        <p:spPr>
          <a:xfrm>
            <a:off x="7524328" y="3212976"/>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65" name="Google Shape;1665;p81"/>
          <p:cNvSpPr txBox="1"/>
          <p:nvPr/>
        </p:nvSpPr>
        <p:spPr>
          <a:xfrm>
            <a:off x="1043608" y="32129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FF0000"/>
                </a:solidFill>
                <a:latin typeface="Arial"/>
                <a:ea typeface="Arial"/>
                <a:cs typeface="Arial"/>
                <a:sym typeface="Arial"/>
              </a:rPr>
              <a:t>2</a:t>
            </a:r>
            <a:endParaRPr/>
          </a:p>
        </p:txBody>
      </p:sp>
      <p:sp>
        <p:nvSpPr>
          <p:cNvPr id="1666" name="Google Shape;1666;p81"/>
          <p:cNvSpPr txBox="1"/>
          <p:nvPr/>
        </p:nvSpPr>
        <p:spPr>
          <a:xfrm>
            <a:off x="2339752" y="32129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a:t>
            </a:r>
            <a:endParaRPr/>
          </a:p>
        </p:txBody>
      </p:sp>
      <p:sp>
        <p:nvSpPr>
          <p:cNvPr id="1667" name="Google Shape;1667;p81"/>
          <p:cNvSpPr txBox="1"/>
          <p:nvPr/>
        </p:nvSpPr>
        <p:spPr>
          <a:xfrm>
            <a:off x="1691680" y="32129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3</a:t>
            </a:r>
            <a:endParaRPr/>
          </a:p>
        </p:txBody>
      </p:sp>
      <p:sp>
        <p:nvSpPr>
          <p:cNvPr id="1668" name="Google Shape;1668;p81"/>
          <p:cNvSpPr txBox="1"/>
          <p:nvPr/>
        </p:nvSpPr>
        <p:spPr>
          <a:xfrm>
            <a:off x="2987824" y="32129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4</a:t>
            </a:r>
            <a:endParaRPr/>
          </a:p>
        </p:txBody>
      </p:sp>
      <p:sp>
        <p:nvSpPr>
          <p:cNvPr id="1669" name="Google Shape;1669;p81"/>
          <p:cNvSpPr txBox="1"/>
          <p:nvPr/>
        </p:nvSpPr>
        <p:spPr>
          <a:xfrm>
            <a:off x="3635896" y="32129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5</a:t>
            </a:r>
            <a:endParaRPr/>
          </a:p>
        </p:txBody>
      </p:sp>
      <p:sp>
        <p:nvSpPr>
          <p:cNvPr id="1670" name="Google Shape;1670;p81"/>
          <p:cNvSpPr txBox="1"/>
          <p:nvPr/>
        </p:nvSpPr>
        <p:spPr>
          <a:xfrm>
            <a:off x="4211960" y="32129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7</a:t>
            </a:r>
            <a:endParaRPr/>
          </a:p>
        </p:txBody>
      </p:sp>
      <p:sp>
        <p:nvSpPr>
          <p:cNvPr id="1671" name="Google Shape;1671;p81"/>
          <p:cNvSpPr txBox="1"/>
          <p:nvPr/>
        </p:nvSpPr>
        <p:spPr>
          <a:xfrm>
            <a:off x="4932040" y="32129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10</a:t>
            </a:r>
            <a:endParaRPr/>
          </a:p>
        </p:txBody>
      </p:sp>
      <p:sp>
        <p:nvSpPr>
          <p:cNvPr id="1672" name="Google Shape;1672;p81"/>
          <p:cNvSpPr txBox="1"/>
          <p:nvPr/>
        </p:nvSpPr>
        <p:spPr>
          <a:xfrm>
            <a:off x="5580112" y="32129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12</a:t>
            </a:r>
            <a:endParaRPr/>
          </a:p>
        </p:txBody>
      </p:sp>
      <p:sp>
        <p:nvSpPr>
          <p:cNvPr id="1673" name="Google Shape;1673;p81"/>
          <p:cNvSpPr txBox="1"/>
          <p:nvPr/>
        </p:nvSpPr>
        <p:spPr>
          <a:xfrm>
            <a:off x="6228184" y="32129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13</a:t>
            </a:r>
            <a:endParaRPr/>
          </a:p>
        </p:txBody>
      </p:sp>
      <p:sp>
        <p:nvSpPr>
          <p:cNvPr id="1674" name="Google Shape;1674;p81"/>
          <p:cNvSpPr txBox="1"/>
          <p:nvPr/>
        </p:nvSpPr>
        <p:spPr>
          <a:xfrm>
            <a:off x="6876256" y="32129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16</a:t>
            </a:r>
            <a:endParaRPr/>
          </a:p>
        </p:txBody>
      </p:sp>
      <p:sp>
        <p:nvSpPr>
          <p:cNvPr id="1675" name="Google Shape;1675;p81"/>
          <p:cNvSpPr txBox="1"/>
          <p:nvPr/>
        </p:nvSpPr>
        <p:spPr>
          <a:xfrm>
            <a:off x="7524328" y="3212976"/>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21</a:t>
            </a:r>
            <a:endParaRPr/>
          </a:p>
        </p:txBody>
      </p:sp>
      <p:sp>
        <p:nvSpPr>
          <p:cNvPr id="1676" name="Google Shape;1676;p81"/>
          <p:cNvSpPr/>
          <p:nvPr/>
        </p:nvSpPr>
        <p:spPr>
          <a:xfrm>
            <a:off x="2771800" y="2996952"/>
            <a:ext cx="216024" cy="792088"/>
          </a:xfrm>
          <a:prstGeom prst="rightBracket">
            <a:avLst>
              <a:gd fmla="val 100686" name="adj"/>
            </a:avLst>
          </a:prstGeom>
          <a:noFill/>
          <a:ln cap="flat" cmpd="sng" w="635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1677" name="Google Shape;1677;p81"/>
          <p:cNvSpPr/>
          <p:nvPr/>
        </p:nvSpPr>
        <p:spPr>
          <a:xfrm>
            <a:off x="3419872" y="2276872"/>
            <a:ext cx="216024" cy="792088"/>
          </a:xfrm>
          <a:prstGeom prst="rightBracket">
            <a:avLst>
              <a:gd fmla="val 100686" name="adj"/>
            </a:avLst>
          </a:prstGeom>
          <a:noFill/>
          <a:ln cap="flat" cmpd="sng" w="635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1678" name="Google Shape;1678;p81"/>
          <p:cNvSpPr txBox="1"/>
          <p:nvPr/>
        </p:nvSpPr>
        <p:spPr>
          <a:xfrm>
            <a:off x="0" y="4149080"/>
            <a:ext cx="1259632"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Arial"/>
                <a:ea typeface="Arial"/>
                <a:cs typeface="Arial"/>
                <a:sym typeface="Arial"/>
              </a:rPr>
              <a:t>Шаг 9:</a:t>
            </a:r>
            <a:endParaRPr/>
          </a:p>
          <a:p>
            <a:pPr indent="0" lvl="0" marL="0" marR="0" rtl="0" algn="l">
              <a:spcBef>
                <a:spcPts val="0"/>
              </a:spcBef>
              <a:spcAft>
                <a:spcPts val="0"/>
              </a:spcAft>
              <a:buNone/>
            </a:pPr>
            <a:r>
              <a:rPr lang="ru-RU" sz="1400">
                <a:solidFill>
                  <a:schemeClr val="dk1"/>
                </a:solidFill>
                <a:latin typeface="Arial"/>
                <a:ea typeface="Arial"/>
                <a:cs typeface="Arial"/>
                <a:sym typeface="Arial"/>
              </a:rPr>
              <a:t>обмен</a:t>
            </a:r>
            <a:endParaRPr/>
          </a:p>
        </p:txBody>
      </p:sp>
      <p:sp>
        <p:nvSpPr>
          <p:cNvPr id="1679" name="Google Shape;1679;p81"/>
          <p:cNvSpPr/>
          <p:nvPr/>
        </p:nvSpPr>
        <p:spPr>
          <a:xfrm>
            <a:off x="1043608" y="422108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80" name="Google Shape;1680;p81"/>
          <p:cNvSpPr/>
          <p:nvPr/>
        </p:nvSpPr>
        <p:spPr>
          <a:xfrm>
            <a:off x="1691680" y="422108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81" name="Google Shape;1681;p81"/>
          <p:cNvSpPr/>
          <p:nvPr/>
        </p:nvSpPr>
        <p:spPr>
          <a:xfrm>
            <a:off x="2339752" y="422108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82" name="Google Shape;1682;p81"/>
          <p:cNvSpPr/>
          <p:nvPr/>
        </p:nvSpPr>
        <p:spPr>
          <a:xfrm>
            <a:off x="2987824" y="422108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83" name="Google Shape;1683;p81"/>
          <p:cNvSpPr/>
          <p:nvPr/>
        </p:nvSpPr>
        <p:spPr>
          <a:xfrm>
            <a:off x="3635896" y="422108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84" name="Google Shape;1684;p81"/>
          <p:cNvSpPr/>
          <p:nvPr/>
        </p:nvSpPr>
        <p:spPr>
          <a:xfrm>
            <a:off x="4283968" y="422108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85" name="Google Shape;1685;p81"/>
          <p:cNvSpPr/>
          <p:nvPr/>
        </p:nvSpPr>
        <p:spPr>
          <a:xfrm>
            <a:off x="4932040" y="422108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86" name="Google Shape;1686;p81"/>
          <p:cNvSpPr/>
          <p:nvPr/>
        </p:nvSpPr>
        <p:spPr>
          <a:xfrm>
            <a:off x="5580112" y="422108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87" name="Google Shape;1687;p81"/>
          <p:cNvSpPr/>
          <p:nvPr/>
        </p:nvSpPr>
        <p:spPr>
          <a:xfrm>
            <a:off x="6228184" y="422108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88" name="Google Shape;1688;p81"/>
          <p:cNvSpPr/>
          <p:nvPr/>
        </p:nvSpPr>
        <p:spPr>
          <a:xfrm>
            <a:off x="6876256" y="422108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89" name="Google Shape;1689;p81"/>
          <p:cNvSpPr/>
          <p:nvPr/>
        </p:nvSpPr>
        <p:spPr>
          <a:xfrm>
            <a:off x="7524328" y="422108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90" name="Google Shape;1690;p81"/>
          <p:cNvSpPr txBox="1"/>
          <p:nvPr/>
        </p:nvSpPr>
        <p:spPr>
          <a:xfrm>
            <a:off x="1043608" y="422108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3</a:t>
            </a:r>
            <a:endParaRPr/>
          </a:p>
        </p:txBody>
      </p:sp>
      <p:sp>
        <p:nvSpPr>
          <p:cNvPr id="1691" name="Google Shape;1691;p81"/>
          <p:cNvSpPr txBox="1"/>
          <p:nvPr/>
        </p:nvSpPr>
        <p:spPr>
          <a:xfrm>
            <a:off x="2339752" y="422108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a:t>
            </a:r>
            <a:endParaRPr/>
          </a:p>
        </p:txBody>
      </p:sp>
      <p:sp>
        <p:nvSpPr>
          <p:cNvPr id="1692" name="Google Shape;1692;p81"/>
          <p:cNvSpPr txBox="1"/>
          <p:nvPr/>
        </p:nvSpPr>
        <p:spPr>
          <a:xfrm>
            <a:off x="1691680" y="422108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2</a:t>
            </a:r>
            <a:endParaRPr/>
          </a:p>
        </p:txBody>
      </p:sp>
      <p:sp>
        <p:nvSpPr>
          <p:cNvPr id="1693" name="Google Shape;1693;p81"/>
          <p:cNvSpPr txBox="1"/>
          <p:nvPr/>
        </p:nvSpPr>
        <p:spPr>
          <a:xfrm>
            <a:off x="2987824" y="422108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4</a:t>
            </a:r>
            <a:endParaRPr/>
          </a:p>
        </p:txBody>
      </p:sp>
      <p:sp>
        <p:nvSpPr>
          <p:cNvPr id="1694" name="Google Shape;1694;p81"/>
          <p:cNvSpPr txBox="1"/>
          <p:nvPr/>
        </p:nvSpPr>
        <p:spPr>
          <a:xfrm>
            <a:off x="3635896" y="422108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5</a:t>
            </a:r>
            <a:endParaRPr/>
          </a:p>
        </p:txBody>
      </p:sp>
      <p:sp>
        <p:nvSpPr>
          <p:cNvPr id="1695" name="Google Shape;1695;p81"/>
          <p:cNvSpPr txBox="1"/>
          <p:nvPr/>
        </p:nvSpPr>
        <p:spPr>
          <a:xfrm>
            <a:off x="4211960" y="422108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7</a:t>
            </a:r>
            <a:endParaRPr/>
          </a:p>
        </p:txBody>
      </p:sp>
      <p:sp>
        <p:nvSpPr>
          <p:cNvPr id="1696" name="Google Shape;1696;p81"/>
          <p:cNvSpPr txBox="1"/>
          <p:nvPr/>
        </p:nvSpPr>
        <p:spPr>
          <a:xfrm>
            <a:off x="4932040" y="422108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10</a:t>
            </a:r>
            <a:endParaRPr/>
          </a:p>
        </p:txBody>
      </p:sp>
      <p:sp>
        <p:nvSpPr>
          <p:cNvPr id="1697" name="Google Shape;1697;p81"/>
          <p:cNvSpPr txBox="1"/>
          <p:nvPr/>
        </p:nvSpPr>
        <p:spPr>
          <a:xfrm>
            <a:off x="5580112" y="422108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12</a:t>
            </a:r>
            <a:endParaRPr/>
          </a:p>
        </p:txBody>
      </p:sp>
      <p:sp>
        <p:nvSpPr>
          <p:cNvPr id="1698" name="Google Shape;1698;p81"/>
          <p:cNvSpPr txBox="1"/>
          <p:nvPr/>
        </p:nvSpPr>
        <p:spPr>
          <a:xfrm>
            <a:off x="6228184" y="422108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13</a:t>
            </a:r>
            <a:endParaRPr/>
          </a:p>
        </p:txBody>
      </p:sp>
      <p:sp>
        <p:nvSpPr>
          <p:cNvPr id="1699" name="Google Shape;1699;p81"/>
          <p:cNvSpPr txBox="1"/>
          <p:nvPr/>
        </p:nvSpPr>
        <p:spPr>
          <a:xfrm>
            <a:off x="6876256" y="422108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16</a:t>
            </a:r>
            <a:endParaRPr/>
          </a:p>
        </p:txBody>
      </p:sp>
      <p:sp>
        <p:nvSpPr>
          <p:cNvPr id="1700" name="Google Shape;1700;p81"/>
          <p:cNvSpPr txBox="1"/>
          <p:nvPr/>
        </p:nvSpPr>
        <p:spPr>
          <a:xfrm>
            <a:off x="7524328" y="422108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21</a:t>
            </a:r>
            <a:endParaRPr/>
          </a:p>
        </p:txBody>
      </p:sp>
      <p:sp>
        <p:nvSpPr>
          <p:cNvPr id="1701" name="Google Shape;1701;p81"/>
          <p:cNvSpPr txBox="1"/>
          <p:nvPr/>
        </p:nvSpPr>
        <p:spPr>
          <a:xfrm>
            <a:off x="0" y="4869160"/>
            <a:ext cx="125963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Arial"/>
                <a:ea typeface="Arial"/>
                <a:cs typeface="Arial"/>
                <a:sym typeface="Arial"/>
              </a:rPr>
              <a:t>Шаг 9:</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ru-RU" sz="1400">
                <a:solidFill>
                  <a:schemeClr val="dk1"/>
                </a:solidFill>
                <a:latin typeface="Arial"/>
                <a:ea typeface="Arial"/>
                <a:cs typeface="Arial"/>
                <a:sym typeface="Arial"/>
              </a:rPr>
              <a:t>просеивание</a:t>
            </a:r>
            <a:endParaRPr/>
          </a:p>
        </p:txBody>
      </p:sp>
      <p:sp>
        <p:nvSpPr>
          <p:cNvPr id="1702" name="Google Shape;1702;p81"/>
          <p:cNvSpPr/>
          <p:nvPr/>
        </p:nvSpPr>
        <p:spPr>
          <a:xfrm>
            <a:off x="1043608" y="494116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703" name="Google Shape;1703;p81"/>
          <p:cNvSpPr/>
          <p:nvPr/>
        </p:nvSpPr>
        <p:spPr>
          <a:xfrm>
            <a:off x="1691680" y="494116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704" name="Google Shape;1704;p81"/>
          <p:cNvSpPr/>
          <p:nvPr/>
        </p:nvSpPr>
        <p:spPr>
          <a:xfrm>
            <a:off x="2339752" y="494116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705" name="Google Shape;1705;p81"/>
          <p:cNvSpPr/>
          <p:nvPr/>
        </p:nvSpPr>
        <p:spPr>
          <a:xfrm>
            <a:off x="2987824" y="494116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706" name="Google Shape;1706;p81"/>
          <p:cNvSpPr/>
          <p:nvPr/>
        </p:nvSpPr>
        <p:spPr>
          <a:xfrm>
            <a:off x="3635896" y="494116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707" name="Google Shape;1707;p81"/>
          <p:cNvSpPr/>
          <p:nvPr/>
        </p:nvSpPr>
        <p:spPr>
          <a:xfrm>
            <a:off x="4283968" y="494116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708" name="Google Shape;1708;p81"/>
          <p:cNvSpPr/>
          <p:nvPr/>
        </p:nvSpPr>
        <p:spPr>
          <a:xfrm>
            <a:off x="4932040" y="494116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709" name="Google Shape;1709;p81"/>
          <p:cNvSpPr/>
          <p:nvPr/>
        </p:nvSpPr>
        <p:spPr>
          <a:xfrm>
            <a:off x="5580112" y="494116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710" name="Google Shape;1710;p81"/>
          <p:cNvSpPr/>
          <p:nvPr/>
        </p:nvSpPr>
        <p:spPr>
          <a:xfrm>
            <a:off x="6228184" y="494116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711" name="Google Shape;1711;p81"/>
          <p:cNvSpPr/>
          <p:nvPr/>
        </p:nvSpPr>
        <p:spPr>
          <a:xfrm>
            <a:off x="6876256" y="494116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712" name="Google Shape;1712;p81"/>
          <p:cNvSpPr/>
          <p:nvPr/>
        </p:nvSpPr>
        <p:spPr>
          <a:xfrm>
            <a:off x="7524328" y="4941168"/>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713" name="Google Shape;1713;p81"/>
          <p:cNvSpPr txBox="1"/>
          <p:nvPr/>
        </p:nvSpPr>
        <p:spPr>
          <a:xfrm>
            <a:off x="1043608" y="494116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FF0000"/>
                </a:solidFill>
                <a:latin typeface="Arial"/>
                <a:ea typeface="Arial"/>
                <a:cs typeface="Arial"/>
                <a:sym typeface="Arial"/>
              </a:rPr>
              <a:t>1</a:t>
            </a:r>
            <a:endParaRPr/>
          </a:p>
        </p:txBody>
      </p:sp>
      <p:sp>
        <p:nvSpPr>
          <p:cNvPr id="1714" name="Google Shape;1714;p81"/>
          <p:cNvSpPr txBox="1"/>
          <p:nvPr/>
        </p:nvSpPr>
        <p:spPr>
          <a:xfrm>
            <a:off x="2339752" y="494116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3</a:t>
            </a:r>
            <a:endParaRPr/>
          </a:p>
        </p:txBody>
      </p:sp>
      <p:sp>
        <p:nvSpPr>
          <p:cNvPr id="1715" name="Google Shape;1715;p81"/>
          <p:cNvSpPr txBox="1"/>
          <p:nvPr/>
        </p:nvSpPr>
        <p:spPr>
          <a:xfrm>
            <a:off x="1691680" y="494116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2</a:t>
            </a:r>
            <a:endParaRPr/>
          </a:p>
        </p:txBody>
      </p:sp>
      <p:sp>
        <p:nvSpPr>
          <p:cNvPr id="1716" name="Google Shape;1716;p81"/>
          <p:cNvSpPr txBox="1"/>
          <p:nvPr/>
        </p:nvSpPr>
        <p:spPr>
          <a:xfrm>
            <a:off x="2987824" y="494116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4</a:t>
            </a:r>
            <a:endParaRPr/>
          </a:p>
        </p:txBody>
      </p:sp>
      <p:sp>
        <p:nvSpPr>
          <p:cNvPr id="1717" name="Google Shape;1717;p81"/>
          <p:cNvSpPr txBox="1"/>
          <p:nvPr/>
        </p:nvSpPr>
        <p:spPr>
          <a:xfrm>
            <a:off x="3635896" y="494116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5</a:t>
            </a:r>
            <a:endParaRPr/>
          </a:p>
        </p:txBody>
      </p:sp>
      <p:sp>
        <p:nvSpPr>
          <p:cNvPr id="1718" name="Google Shape;1718;p81"/>
          <p:cNvSpPr txBox="1"/>
          <p:nvPr/>
        </p:nvSpPr>
        <p:spPr>
          <a:xfrm>
            <a:off x="4211960" y="494116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7</a:t>
            </a:r>
            <a:endParaRPr/>
          </a:p>
        </p:txBody>
      </p:sp>
      <p:sp>
        <p:nvSpPr>
          <p:cNvPr id="1719" name="Google Shape;1719;p81"/>
          <p:cNvSpPr txBox="1"/>
          <p:nvPr/>
        </p:nvSpPr>
        <p:spPr>
          <a:xfrm>
            <a:off x="4932040" y="494116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10</a:t>
            </a:r>
            <a:endParaRPr/>
          </a:p>
        </p:txBody>
      </p:sp>
      <p:sp>
        <p:nvSpPr>
          <p:cNvPr id="1720" name="Google Shape;1720;p81"/>
          <p:cNvSpPr txBox="1"/>
          <p:nvPr/>
        </p:nvSpPr>
        <p:spPr>
          <a:xfrm>
            <a:off x="5580112" y="494116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12</a:t>
            </a:r>
            <a:endParaRPr/>
          </a:p>
        </p:txBody>
      </p:sp>
      <p:sp>
        <p:nvSpPr>
          <p:cNvPr id="1721" name="Google Shape;1721;p81"/>
          <p:cNvSpPr txBox="1"/>
          <p:nvPr/>
        </p:nvSpPr>
        <p:spPr>
          <a:xfrm>
            <a:off x="6228184" y="494116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13</a:t>
            </a:r>
            <a:endParaRPr/>
          </a:p>
        </p:txBody>
      </p:sp>
      <p:sp>
        <p:nvSpPr>
          <p:cNvPr id="1722" name="Google Shape;1722;p81"/>
          <p:cNvSpPr txBox="1"/>
          <p:nvPr/>
        </p:nvSpPr>
        <p:spPr>
          <a:xfrm>
            <a:off x="6876256" y="494116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16</a:t>
            </a:r>
            <a:endParaRPr/>
          </a:p>
        </p:txBody>
      </p:sp>
      <p:sp>
        <p:nvSpPr>
          <p:cNvPr id="1723" name="Google Shape;1723;p81"/>
          <p:cNvSpPr txBox="1"/>
          <p:nvPr/>
        </p:nvSpPr>
        <p:spPr>
          <a:xfrm>
            <a:off x="7524328" y="494116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21</a:t>
            </a:r>
            <a:endParaRPr/>
          </a:p>
        </p:txBody>
      </p:sp>
      <p:sp>
        <p:nvSpPr>
          <p:cNvPr id="1724" name="Google Shape;1724;p81"/>
          <p:cNvSpPr/>
          <p:nvPr/>
        </p:nvSpPr>
        <p:spPr>
          <a:xfrm>
            <a:off x="2123728" y="4797152"/>
            <a:ext cx="216024" cy="792088"/>
          </a:xfrm>
          <a:prstGeom prst="rightBracket">
            <a:avLst>
              <a:gd fmla="val 100686" name="adj"/>
            </a:avLst>
          </a:prstGeom>
          <a:noFill/>
          <a:ln cap="flat" cmpd="sng" w="635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1725" name="Google Shape;1725;p81"/>
          <p:cNvSpPr/>
          <p:nvPr/>
        </p:nvSpPr>
        <p:spPr>
          <a:xfrm>
            <a:off x="2771800" y="4005064"/>
            <a:ext cx="216024" cy="792088"/>
          </a:xfrm>
          <a:prstGeom prst="rightBracket">
            <a:avLst>
              <a:gd fmla="val 100686" name="adj"/>
            </a:avLst>
          </a:prstGeom>
          <a:noFill/>
          <a:ln cap="flat" cmpd="sng" w="635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1726" name="Google Shape;1726;p81"/>
          <p:cNvSpPr txBox="1"/>
          <p:nvPr/>
        </p:nvSpPr>
        <p:spPr>
          <a:xfrm>
            <a:off x="0" y="5805264"/>
            <a:ext cx="125963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Arial"/>
                <a:ea typeface="Arial"/>
                <a:cs typeface="Arial"/>
                <a:sym typeface="Arial"/>
              </a:rPr>
              <a:t>Шаг 10:</a:t>
            </a:r>
            <a:endParaRPr/>
          </a:p>
          <a:p>
            <a:pPr indent="0" lvl="0" marL="0" marR="0" rtl="0" algn="l">
              <a:spcBef>
                <a:spcPts val="0"/>
              </a:spcBef>
              <a:spcAft>
                <a:spcPts val="0"/>
              </a:spcAft>
              <a:buNone/>
            </a:pPr>
            <a:r>
              <a:rPr lang="ru-RU" sz="1400">
                <a:solidFill>
                  <a:schemeClr val="dk1"/>
                </a:solidFill>
                <a:latin typeface="Arial"/>
                <a:ea typeface="Arial"/>
                <a:cs typeface="Arial"/>
                <a:sym typeface="Arial"/>
              </a:rPr>
              <a:t>обмен  и</a:t>
            </a:r>
            <a:endParaRPr/>
          </a:p>
          <a:p>
            <a:pPr indent="0" lvl="0" marL="0" marR="0" rtl="0" algn="l">
              <a:spcBef>
                <a:spcPts val="0"/>
              </a:spcBef>
              <a:spcAft>
                <a:spcPts val="0"/>
              </a:spcAft>
              <a:buNone/>
            </a:pPr>
            <a:r>
              <a:rPr lang="ru-RU" sz="1400">
                <a:solidFill>
                  <a:schemeClr val="dk1"/>
                </a:solidFill>
                <a:latin typeface="Arial"/>
                <a:ea typeface="Arial"/>
                <a:cs typeface="Arial"/>
                <a:sym typeface="Arial"/>
              </a:rPr>
              <a:t>просеивание</a:t>
            </a:r>
            <a:endParaRPr/>
          </a:p>
        </p:txBody>
      </p:sp>
      <p:sp>
        <p:nvSpPr>
          <p:cNvPr id="1727" name="Google Shape;1727;p81"/>
          <p:cNvSpPr/>
          <p:nvPr/>
        </p:nvSpPr>
        <p:spPr>
          <a:xfrm>
            <a:off x="1043608" y="5877272"/>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728" name="Google Shape;1728;p81"/>
          <p:cNvSpPr/>
          <p:nvPr/>
        </p:nvSpPr>
        <p:spPr>
          <a:xfrm>
            <a:off x="1691680" y="5877272"/>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729" name="Google Shape;1729;p81"/>
          <p:cNvSpPr/>
          <p:nvPr/>
        </p:nvSpPr>
        <p:spPr>
          <a:xfrm>
            <a:off x="2339752" y="5877272"/>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730" name="Google Shape;1730;p81"/>
          <p:cNvSpPr/>
          <p:nvPr/>
        </p:nvSpPr>
        <p:spPr>
          <a:xfrm>
            <a:off x="2987824" y="5877272"/>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731" name="Google Shape;1731;p81"/>
          <p:cNvSpPr/>
          <p:nvPr/>
        </p:nvSpPr>
        <p:spPr>
          <a:xfrm>
            <a:off x="3635896" y="5877272"/>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732" name="Google Shape;1732;p81"/>
          <p:cNvSpPr/>
          <p:nvPr/>
        </p:nvSpPr>
        <p:spPr>
          <a:xfrm>
            <a:off x="4283968" y="5877272"/>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733" name="Google Shape;1733;p81"/>
          <p:cNvSpPr/>
          <p:nvPr/>
        </p:nvSpPr>
        <p:spPr>
          <a:xfrm>
            <a:off x="4932040" y="5877272"/>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734" name="Google Shape;1734;p81"/>
          <p:cNvSpPr/>
          <p:nvPr/>
        </p:nvSpPr>
        <p:spPr>
          <a:xfrm>
            <a:off x="5580112" y="5877272"/>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735" name="Google Shape;1735;p81"/>
          <p:cNvSpPr/>
          <p:nvPr/>
        </p:nvSpPr>
        <p:spPr>
          <a:xfrm>
            <a:off x="6228184" y="5877272"/>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736" name="Google Shape;1736;p81"/>
          <p:cNvSpPr/>
          <p:nvPr/>
        </p:nvSpPr>
        <p:spPr>
          <a:xfrm>
            <a:off x="6876256" y="5877272"/>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737" name="Google Shape;1737;p81"/>
          <p:cNvSpPr/>
          <p:nvPr/>
        </p:nvSpPr>
        <p:spPr>
          <a:xfrm>
            <a:off x="7524328" y="5877272"/>
            <a:ext cx="648072" cy="432048"/>
          </a:xfrm>
          <a:prstGeom prst="rect">
            <a:avLst/>
          </a:prstGeom>
          <a:no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738" name="Google Shape;1738;p81"/>
          <p:cNvSpPr txBox="1"/>
          <p:nvPr/>
        </p:nvSpPr>
        <p:spPr>
          <a:xfrm>
            <a:off x="1043608" y="5877272"/>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2</a:t>
            </a:r>
            <a:endParaRPr/>
          </a:p>
        </p:txBody>
      </p:sp>
      <p:sp>
        <p:nvSpPr>
          <p:cNvPr id="1739" name="Google Shape;1739;p81"/>
          <p:cNvSpPr txBox="1"/>
          <p:nvPr/>
        </p:nvSpPr>
        <p:spPr>
          <a:xfrm>
            <a:off x="2339752" y="5877272"/>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3</a:t>
            </a:r>
            <a:endParaRPr/>
          </a:p>
        </p:txBody>
      </p:sp>
      <p:sp>
        <p:nvSpPr>
          <p:cNvPr id="1740" name="Google Shape;1740;p81"/>
          <p:cNvSpPr txBox="1"/>
          <p:nvPr/>
        </p:nvSpPr>
        <p:spPr>
          <a:xfrm>
            <a:off x="1691680" y="5877272"/>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Arial"/>
                <a:ea typeface="Arial"/>
                <a:cs typeface="Arial"/>
                <a:sym typeface="Arial"/>
              </a:rPr>
              <a:t>1</a:t>
            </a:r>
            <a:endParaRPr/>
          </a:p>
        </p:txBody>
      </p:sp>
      <p:sp>
        <p:nvSpPr>
          <p:cNvPr id="1741" name="Google Shape;1741;p81"/>
          <p:cNvSpPr txBox="1"/>
          <p:nvPr/>
        </p:nvSpPr>
        <p:spPr>
          <a:xfrm>
            <a:off x="2987824" y="5877272"/>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4</a:t>
            </a:r>
            <a:endParaRPr/>
          </a:p>
        </p:txBody>
      </p:sp>
      <p:sp>
        <p:nvSpPr>
          <p:cNvPr id="1742" name="Google Shape;1742;p81"/>
          <p:cNvSpPr txBox="1"/>
          <p:nvPr/>
        </p:nvSpPr>
        <p:spPr>
          <a:xfrm>
            <a:off x="3635896" y="5877272"/>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5</a:t>
            </a:r>
            <a:endParaRPr/>
          </a:p>
        </p:txBody>
      </p:sp>
      <p:sp>
        <p:nvSpPr>
          <p:cNvPr id="1743" name="Google Shape;1743;p81"/>
          <p:cNvSpPr txBox="1"/>
          <p:nvPr/>
        </p:nvSpPr>
        <p:spPr>
          <a:xfrm>
            <a:off x="4211960" y="5877272"/>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7</a:t>
            </a:r>
            <a:endParaRPr/>
          </a:p>
        </p:txBody>
      </p:sp>
      <p:sp>
        <p:nvSpPr>
          <p:cNvPr id="1744" name="Google Shape;1744;p81"/>
          <p:cNvSpPr txBox="1"/>
          <p:nvPr/>
        </p:nvSpPr>
        <p:spPr>
          <a:xfrm>
            <a:off x="4932040" y="5877272"/>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10</a:t>
            </a:r>
            <a:endParaRPr/>
          </a:p>
        </p:txBody>
      </p:sp>
      <p:sp>
        <p:nvSpPr>
          <p:cNvPr id="1745" name="Google Shape;1745;p81"/>
          <p:cNvSpPr txBox="1"/>
          <p:nvPr/>
        </p:nvSpPr>
        <p:spPr>
          <a:xfrm>
            <a:off x="5580112" y="5877272"/>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12</a:t>
            </a:r>
            <a:endParaRPr/>
          </a:p>
        </p:txBody>
      </p:sp>
      <p:sp>
        <p:nvSpPr>
          <p:cNvPr id="1746" name="Google Shape;1746;p81"/>
          <p:cNvSpPr txBox="1"/>
          <p:nvPr/>
        </p:nvSpPr>
        <p:spPr>
          <a:xfrm>
            <a:off x="6228184" y="5877272"/>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13</a:t>
            </a:r>
            <a:endParaRPr/>
          </a:p>
        </p:txBody>
      </p:sp>
      <p:sp>
        <p:nvSpPr>
          <p:cNvPr id="1747" name="Google Shape;1747;p81"/>
          <p:cNvSpPr txBox="1"/>
          <p:nvPr/>
        </p:nvSpPr>
        <p:spPr>
          <a:xfrm>
            <a:off x="6876256" y="5877272"/>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16</a:t>
            </a:r>
            <a:endParaRPr/>
          </a:p>
        </p:txBody>
      </p:sp>
      <p:sp>
        <p:nvSpPr>
          <p:cNvPr id="1748" name="Google Shape;1748;p81"/>
          <p:cNvSpPr txBox="1"/>
          <p:nvPr/>
        </p:nvSpPr>
        <p:spPr>
          <a:xfrm>
            <a:off x="7524328" y="5877272"/>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rgbClr val="0099CC"/>
                </a:solidFill>
                <a:latin typeface="Arial"/>
                <a:ea typeface="Arial"/>
                <a:cs typeface="Arial"/>
                <a:sym typeface="Arial"/>
              </a:rPr>
              <a:t>21</a:t>
            </a:r>
            <a:endParaRPr/>
          </a:p>
        </p:txBody>
      </p:sp>
      <p:sp>
        <p:nvSpPr>
          <p:cNvPr id="1749" name="Google Shape;1749;p81"/>
          <p:cNvSpPr/>
          <p:nvPr/>
        </p:nvSpPr>
        <p:spPr>
          <a:xfrm>
            <a:off x="2123728" y="5661248"/>
            <a:ext cx="216024" cy="792088"/>
          </a:xfrm>
          <a:prstGeom prst="rightBracket">
            <a:avLst>
              <a:gd fmla="val 100686" name="adj"/>
            </a:avLst>
          </a:prstGeom>
          <a:noFill/>
          <a:ln cap="flat" cmpd="sng" w="635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1435100" y="274638"/>
            <a:ext cx="7499350" cy="58259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ru-RU" sz="3200"/>
              <a:t>Пример работы сортировки Шелла</a:t>
            </a:r>
            <a:endParaRPr/>
          </a:p>
        </p:txBody>
      </p:sp>
      <p:sp>
        <p:nvSpPr>
          <p:cNvPr id="143" name="Google Shape;143;p19"/>
          <p:cNvSpPr txBox="1"/>
          <p:nvPr>
            <p:ph idx="1" type="body"/>
          </p:nvPr>
        </p:nvSpPr>
        <p:spPr>
          <a:xfrm>
            <a:off x="1115616" y="840573"/>
            <a:ext cx="7499350" cy="5176854"/>
          </a:xfrm>
          <a:prstGeom prst="rect">
            <a:avLst/>
          </a:prstGeom>
          <a:noFill/>
          <a:ln>
            <a:noFill/>
          </a:ln>
        </p:spPr>
        <p:txBody>
          <a:bodyPr anchorCtr="0" anchor="t" bIns="45700" lIns="91425" spcFirstLastPara="1" rIns="91425" wrap="square" tIns="45700">
            <a:noAutofit/>
          </a:bodyPr>
          <a:lstStyle/>
          <a:p>
            <a:pPr indent="358775" lvl="0" marL="0" rtl="0" algn="just">
              <a:spcBef>
                <a:spcPts val="0"/>
              </a:spcBef>
              <a:spcAft>
                <a:spcPts val="0"/>
              </a:spcAft>
              <a:buSzPts val="1920"/>
              <a:buNone/>
            </a:pPr>
            <a:r>
              <a:rPr lang="ru-RU" sz="2400">
                <a:solidFill>
                  <a:srgbClr val="000000"/>
                </a:solidFill>
                <a:latin typeface="Calibri"/>
                <a:ea typeface="Calibri"/>
                <a:cs typeface="Calibri"/>
                <a:sym typeface="Calibri"/>
              </a:rPr>
              <a:t>Сначала отдельно группируются и сортируются элементы, отстоящие друг от друга на расстоянии 4 в позиции. Такой процесс называется </a:t>
            </a:r>
            <a:r>
              <a:rPr i="1" lang="ru-RU" sz="2400">
                <a:solidFill>
                  <a:srgbClr val="FF0000"/>
                </a:solidFill>
                <a:latin typeface="Calibri"/>
                <a:ea typeface="Calibri"/>
                <a:cs typeface="Calibri"/>
                <a:sym typeface="Calibri"/>
              </a:rPr>
              <a:t>4-сортировкой</a:t>
            </a:r>
            <a:r>
              <a:rPr lang="ru-RU" sz="2400">
                <a:solidFill>
                  <a:srgbClr val="000000"/>
                </a:solidFill>
                <a:latin typeface="Calibri"/>
                <a:ea typeface="Calibri"/>
                <a:cs typeface="Calibri"/>
                <a:sym typeface="Calibri"/>
              </a:rPr>
              <a:t>. </a:t>
            </a:r>
            <a:endParaRPr/>
          </a:p>
          <a:p>
            <a:pPr indent="358775" lvl="0" marL="0" rtl="0" algn="just">
              <a:spcBef>
                <a:spcPts val="600"/>
              </a:spcBef>
              <a:spcAft>
                <a:spcPts val="0"/>
              </a:spcAft>
              <a:buSzPts val="1920"/>
              <a:buNone/>
            </a:pPr>
            <a:r>
              <a:rPr lang="ru-RU" sz="2400">
                <a:solidFill>
                  <a:srgbClr val="000000"/>
                </a:solidFill>
                <a:latin typeface="Calibri"/>
                <a:ea typeface="Calibri"/>
                <a:cs typeface="Calibri"/>
                <a:sym typeface="Calibri"/>
              </a:rPr>
              <a:t>Рассмотрим пример из 8 элементов, где каждая группа состоит точно из двух элементов. </a:t>
            </a:r>
            <a:endParaRPr/>
          </a:p>
          <a:p>
            <a:pPr indent="358775" lvl="0" marL="0" rtl="0" algn="just">
              <a:spcBef>
                <a:spcPts val="600"/>
              </a:spcBef>
              <a:spcAft>
                <a:spcPts val="0"/>
              </a:spcAft>
              <a:buSzPts val="1920"/>
              <a:buNone/>
            </a:pPr>
            <a:r>
              <a:t/>
            </a:r>
            <a:endParaRPr sz="2400">
              <a:solidFill>
                <a:srgbClr val="000000"/>
              </a:solidFill>
              <a:latin typeface="Calibri"/>
              <a:ea typeface="Calibri"/>
              <a:cs typeface="Calibri"/>
              <a:sym typeface="Calibri"/>
            </a:endParaRPr>
          </a:p>
          <a:p>
            <a:pPr indent="358775" lvl="0" marL="0" rtl="0" algn="just">
              <a:spcBef>
                <a:spcPts val="600"/>
              </a:spcBef>
              <a:spcAft>
                <a:spcPts val="0"/>
              </a:spcAft>
              <a:buSzPts val="1920"/>
              <a:buNone/>
            </a:pPr>
            <a:r>
              <a:t/>
            </a:r>
            <a:endParaRPr sz="2400">
              <a:solidFill>
                <a:srgbClr val="000000"/>
              </a:solidFill>
              <a:latin typeface="Calibri"/>
              <a:ea typeface="Calibri"/>
              <a:cs typeface="Calibri"/>
              <a:sym typeface="Calibri"/>
            </a:endParaRPr>
          </a:p>
          <a:p>
            <a:pPr indent="358775" lvl="0" marL="0" rtl="0" algn="just">
              <a:spcBef>
                <a:spcPts val="600"/>
              </a:spcBef>
              <a:spcAft>
                <a:spcPts val="0"/>
              </a:spcAft>
              <a:buSzPts val="1920"/>
              <a:buNone/>
            </a:pPr>
            <a:r>
              <a:t/>
            </a:r>
            <a:endParaRPr sz="2400">
              <a:solidFill>
                <a:srgbClr val="000000"/>
              </a:solidFill>
              <a:latin typeface="Calibri"/>
              <a:ea typeface="Calibri"/>
              <a:cs typeface="Calibri"/>
              <a:sym typeface="Calibri"/>
            </a:endParaRPr>
          </a:p>
          <a:p>
            <a:pPr indent="358775" lvl="0" marL="0" rtl="0" algn="just">
              <a:spcBef>
                <a:spcPts val="600"/>
              </a:spcBef>
              <a:spcAft>
                <a:spcPts val="0"/>
              </a:spcAft>
              <a:buSzPts val="1920"/>
              <a:buNone/>
            </a:pPr>
            <a:r>
              <a:t/>
            </a:r>
            <a:endParaRPr sz="2400">
              <a:solidFill>
                <a:srgbClr val="000000"/>
              </a:solidFill>
              <a:latin typeface="Calibri"/>
              <a:ea typeface="Calibri"/>
              <a:cs typeface="Calibri"/>
              <a:sym typeface="Calibri"/>
            </a:endParaRPr>
          </a:p>
          <a:p>
            <a:pPr indent="358775" lvl="0" marL="0" rtl="0" algn="just">
              <a:spcBef>
                <a:spcPts val="600"/>
              </a:spcBef>
              <a:spcAft>
                <a:spcPts val="0"/>
              </a:spcAft>
              <a:buSzPts val="1920"/>
              <a:buNone/>
            </a:pPr>
            <a:r>
              <a:rPr lang="ru-RU" sz="2400">
                <a:latin typeface="Calibri"/>
                <a:ea typeface="Calibri"/>
                <a:cs typeface="Calibri"/>
                <a:sym typeface="Calibri"/>
              </a:rPr>
              <a:t>Полученные 4 последовательности отсортируем на месте независимо друг от друга методом простых включений. </a:t>
            </a:r>
            <a:endParaRPr/>
          </a:p>
          <a:p>
            <a:pPr indent="449263" lvl="0" marL="365125" rtl="0" algn="just">
              <a:spcBef>
                <a:spcPts val="600"/>
              </a:spcBef>
              <a:spcAft>
                <a:spcPts val="0"/>
              </a:spcAft>
              <a:buSzPts val="1920"/>
              <a:buNone/>
            </a:pPr>
            <a:r>
              <a:t/>
            </a:r>
            <a:endParaRPr sz="2400">
              <a:latin typeface="Calibri"/>
              <a:ea typeface="Calibri"/>
              <a:cs typeface="Calibri"/>
              <a:sym typeface="Calibri"/>
            </a:endParaRPr>
          </a:p>
        </p:txBody>
      </p:sp>
      <p:grpSp>
        <p:nvGrpSpPr>
          <p:cNvPr id="144" name="Google Shape;144;p19"/>
          <p:cNvGrpSpPr/>
          <p:nvPr/>
        </p:nvGrpSpPr>
        <p:grpSpPr>
          <a:xfrm>
            <a:off x="1855391" y="3140968"/>
            <a:ext cx="6019800" cy="1071571"/>
            <a:chOff x="1142976" y="1643049"/>
            <a:chExt cx="6019597" cy="1071578"/>
          </a:xfrm>
        </p:grpSpPr>
        <p:sp>
          <p:nvSpPr>
            <p:cNvPr id="145" name="Google Shape;145;p19"/>
            <p:cNvSpPr txBox="1"/>
            <p:nvPr/>
          </p:nvSpPr>
          <p:spPr>
            <a:xfrm>
              <a:off x="1142976" y="2000239"/>
              <a:ext cx="6019597" cy="3698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ru-RU" sz="1600" u="none" cap="none" strike="noStrike">
                  <a:solidFill>
                    <a:srgbClr val="C16449"/>
                  </a:solidFill>
                  <a:latin typeface="Arial"/>
                  <a:ea typeface="Arial"/>
                  <a:cs typeface="Arial"/>
                  <a:sym typeface="Arial"/>
                </a:rPr>
                <a:t>40 </a:t>
              </a:r>
              <a:r>
                <a:rPr b="0" i="0" lang="ru-RU" sz="1600" u="none" cap="none" strike="noStrike">
                  <a:solidFill>
                    <a:schemeClr val="dk1"/>
                  </a:solidFill>
                  <a:latin typeface="Arial"/>
                  <a:ea typeface="Arial"/>
                  <a:cs typeface="Arial"/>
                  <a:sym typeface="Arial"/>
                </a:rPr>
                <a:t>        </a:t>
              </a:r>
              <a:r>
                <a:rPr b="0" i="0" lang="ru-RU" sz="1600" u="none" cap="none" strike="noStrike">
                  <a:solidFill>
                    <a:schemeClr val="accent2"/>
                  </a:solidFill>
                  <a:latin typeface="Arial"/>
                  <a:ea typeface="Arial"/>
                  <a:cs typeface="Arial"/>
                  <a:sym typeface="Arial"/>
                </a:rPr>
                <a:t>51</a:t>
              </a:r>
              <a:r>
                <a:rPr b="0" i="0" lang="ru-RU" sz="1600" u="none" cap="none" strike="noStrike">
                  <a:solidFill>
                    <a:schemeClr val="dk1"/>
                  </a:solidFill>
                  <a:latin typeface="Arial"/>
                  <a:ea typeface="Arial"/>
                  <a:cs typeface="Arial"/>
                  <a:sym typeface="Arial"/>
                </a:rPr>
                <a:t>         </a:t>
              </a:r>
              <a:r>
                <a:rPr b="0" i="0" lang="ru-RU" sz="1600" u="none" cap="none" strike="noStrike">
                  <a:solidFill>
                    <a:srgbClr val="611616"/>
                  </a:solidFill>
                  <a:latin typeface="Arial"/>
                  <a:ea typeface="Arial"/>
                  <a:cs typeface="Arial"/>
                  <a:sym typeface="Arial"/>
                </a:rPr>
                <a:t>8</a:t>
              </a:r>
              <a:r>
                <a:rPr b="0" i="0" lang="ru-RU" sz="1600" u="none" cap="none" strike="noStrike">
                  <a:solidFill>
                    <a:schemeClr val="dk1"/>
                  </a:solidFill>
                  <a:latin typeface="Arial"/>
                  <a:ea typeface="Arial"/>
                  <a:cs typeface="Arial"/>
                  <a:sym typeface="Arial"/>
                </a:rPr>
                <a:t>         </a:t>
              </a:r>
              <a:r>
                <a:rPr b="0" i="0" lang="ru-RU" sz="1600" u="none" cap="none" strike="noStrike">
                  <a:solidFill>
                    <a:srgbClr val="3B1D14"/>
                  </a:solidFill>
                  <a:latin typeface="Arial"/>
                  <a:ea typeface="Arial"/>
                  <a:cs typeface="Arial"/>
                  <a:sym typeface="Arial"/>
                </a:rPr>
                <a:t>38</a:t>
              </a:r>
              <a:r>
                <a:rPr b="0" i="0" lang="ru-RU" sz="1600" u="none" cap="none" strike="noStrike">
                  <a:solidFill>
                    <a:schemeClr val="dk1"/>
                  </a:solidFill>
                  <a:latin typeface="Arial"/>
                  <a:ea typeface="Arial"/>
                  <a:cs typeface="Arial"/>
                  <a:sym typeface="Arial"/>
                </a:rPr>
                <a:t>         </a:t>
              </a:r>
              <a:r>
                <a:rPr b="0" i="0" lang="ru-RU" sz="1600" u="none" cap="none" strike="noStrike">
                  <a:solidFill>
                    <a:srgbClr val="C16449"/>
                  </a:solidFill>
                  <a:latin typeface="Arial"/>
                  <a:ea typeface="Arial"/>
                  <a:cs typeface="Arial"/>
                  <a:sym typeface="Arial"/>
                </a:rPr>
                <a:t>90</a:t>
              </a:r>
              <a:r>
                <a:rPr b="0" i="0" lang="ru-RU" sz="1600" u="none" cap="none" strike="noStrike">
                  <a:solidFill>
                    <a:schemeClr val="dk1"/>
                  </a:solidFill>
                  <a:latin typeface="Arial"/>
                  <a:ea typeface="Arial"/>
                  <a:cs typeface="Arial"/>
                  <a:sym typeface="Arial"/>
                </a:rPr>
                <a:t>         </a:t>
              </a:r>
              <a:r>
                <a:rPr b="0" i="0" lang="ru-RU" sz="1600" u="none" cap="none" strike="noStrike">
                  <a:solidFill>
                    <a:schemeClr val="accent2"/>
                  </a:solidFill>
                  <a:latin typeface="Arial"/>
                  <a:ea typeface="Arial"/>
                  <a:cs typeface="Arial"/>
                  <a:sym typeface="Arial"/>
                </a:rPr>
                <a:t>14</a:t>
              </a:r>
              <a:r>
                <a:rPr b="0" i="0" lang="ru-RU" sz="1600" u="none" cap="none" strike="noStrike">
                  <a:solidFill>
                    <a:schemeClr val="dk1"/>
                  </a:solidFill>
                  <a:latin typeface="Arial"/>
                  <a:ea typeface="Arial"/>
                  <a:cs typeface="Arial"/>
                  <a:sym typeface="Arial"/>
                </a:rPr>
                <a:t>         </a:t>
              </a:r>
              <a:r>
                <a:rPr b="0" i="0" lang="ru-RU" sz="1600" u="none" cap="none" strike="noStrike">
                  <a:solidFill>
                    <a:srgbClr val="611616"/>
                  </a:solidFill>
                  <a:latin typeface="Arial"/>
                  <a:ea typeface="Arial"/>
                  <a:cs typeface="Arial"/>
                  <a:sym typeface="Arial"/>
                </a:rPr>
                <a:t>2</a:t>
              </a:r>
              <a:r>
                <a:rPr b="0" i="0" lang="ru-RU" sz="1600" u="none" cap="none" strike="noStrike">
                  <a:solidFill>
                    <a:schemeClr val="dk1"/>
                  </a:solidFill>
                  <a:latin typeface="Arial"/>
                  <a:ea typeface="Arial"/>
                  <a:cs typeface="Arial"/>
                  <a:sym typeface="Arial"/>
                </a:rPr>
                <a:t>         </a:t>
              </a:r>
              <a:r>
                <a:rPr b="0" i="0" lang="ru-RU" sz="1600" u="none" cap="none" strike="noStrike">
                  <a:solidFill>
                    <a:srgbClr val="3B1D14"/>
                  </a:solidFill>
                  <a:latin typeface="Arial"/>
                  <a:ea typeface="Arial"/>
                  <a:cs typeface="Arial"/>
                  <a:sym typeface="Arial"/>
                </a:rPr>
                <a:t>63</a:t>
              </a:r>
              <a:endParaRPr/>
            </a:p>
          </p:txBody>
        </p:sp>
        <p:grpSp>
          <p:nvGrpSpPr>
            <p:cNvPr id="146" name="Google Shape;146;p19"/>
            <p:cNvGrpSpPr/>
            <p:nvPr/>
          </p:nvGrpSpPr>
          <p:grpSpPr>
            <a:xfrm>
              <a:off x="1285845" y="1643049"/>
              <a:ext cx="5073517" cy="1071578"/>
              <a:chOff x="1285845" y="1643049"/>
              <a:chExt cx="5073517" cy="1071578"/>
            </a:xfrm>
          </p:grpSpPr>
          <p:cxnSp>
            <p:nvCxnSpPr>
              <p:cNvPr id="147" name="Google Shape;147;p19"/>
              <p:cNvCxnSpPr/>
              <p:nvPr/>
            </p:nvCxnSpPr>
            <p:spPr>
              <a:xfrm rot="5400000">
                <a:off x="1179482" y="2392355"/>
                <a:ext cx="214314" cy="1588"/>
              </a:xfrm>
              <a:prstGeom prst="straightConnector1">
                <a:avLst/>
              </a:prstGeom>
              <a:noFill/>
              <a:ln cap="flat" cmpd="sng" w="25400">
                <a:solidFill>
                  <a:schemeClr val="accent1"/>
                </a:solidFill>
                <a:prstDash val="solid"/>
                <a:round/>
                <a:headEnd len="sm" w="sm" type="none"/>
                <a:tailEnd len="sm" w="sm" type="none"/>
              </a:ln>
              <a:effectLst>
                <a:outerShdw blurRad="63500" rotWithShape="0" dir="5400000" dist="25400">
                  <a:srgbClr val="000000">
                    <a:alpha val="42745"/>
                  </a:srgbClr>
                </a:outerShdw>
              </a:effectLst>
            </p:spPr>
          </p:cxnSp>
          <p:cxnSp>
            <p:nvCxnSpPr>
              <p:cNvPr id="148" name="Google Shape;148;p19"/>
              <p:cNvCxnSpPr/>
              <p:nvPr/>
            </p:nvCxnSpPr>
            <p:spPr>
              <a:xfrm>
                <a:off x="1287434" y="2500306"/>
                <a:ext cx="2927272" cy="6"/>
              </a:xfrm>
              <a:prstGeom prst="straightConnector1">
                <a:avLst/>
              </a:prstGeom>
              <a:noFill/>
              <a:ln cap="flat" cmpd="sng" w="25400">
                <a:solidFill>
                  <a:schemeClr val="accent1"/>
                </a:solidFill>
                <a:prstDash val="solid"/>
                <a:round/>
                <a:headEnd len="sm" w="sm" type="none"/>
                <a:tailEnd len="sm" w="sm" type="none"/>
              </a:ln>
              <a:effectLst>
                <a:outerShdw blurRad="63500" rotWithShape="0" dir="5400000" dist="25400">
                  <a:srgbClr val="000000">
                    <a:alpha val="42745"/>
                  </a:srgbClr>
                </a:outerShdw>
              </a:effectLst>
            </p:spPr>
          </p:cxnSp>
          <p:cxnSp>
            <p:nvCxnSpPr>
              <p:cNvPr id="149" name="Google Shape;149;p19"/>
              <p:cNvCxnSpPr/>
              <p:nvPr/>
            </p:nvCxnSpPr>
            <p:spPr>
              <a:xfrm rot="5400000">
                <a:off x="4108343" y="2392360"/>
                <a:ext cx="214314" cy="1587"/>
              </a:xfrm>
              <a:prstGeom prst="straightConnector1">
                <a:avLst/>
              </a:prstGeom>
              <a:noFill/>
              <a:ln cap="flat" cmpd="sng" w="25400">
                <a:solidFill>
                  <a:schemeClr val="accent1"/>
                </a:solidFill>
                <a:prstDash val="solid"/>
                <a:round/>
                <a:headEnd len="sm" w="sm" type="none"/>
                <a:tailEnd len="sm" w="sm" type="none"/>
              </a:ln>
              <a:effectLst>
                <a:outerShdw blurRad="63500" rotWithShape="0" dir="5400000" dist="25400">
                  <a:srgbClr val="000000">
                    <a:alpha val="42745"/>
                  </a:srgbClr>
                </a:outerShdw>
              </a:effectLst>
            </p:spPr>
          </p:cxnSp>
          <p:cxnSp>
            <p:nvCxnSpPr>
              <p:cNvPr id="150" name="Google Shape;150;p19"/>
              <p:cNvCxnSpPr/>
              <p:nvPr/>
            </p:nvCxnSpPr>
            <p:spPr>
              <a:xfrm rot="5400000">
                <a:off x="1929547" y="2499512"/>
                <a:ext cx="428628" cy="1588"/>
              </a:xfrm>
              <a:prstGeom prst="straightConnector1">
                <a:avLst/>
              </a:prstGeom>
              <a:noFill/>
              <a:ln cap="flat" cmpd="sng" w="25400">
                <a:solidFill>
                  <a:schemeClr val="accent2"/>
                </a:solidFill>
                <a:prstDash val="solid"/>
                <a:round/>
                <a:headEnd len="sm" w="sm" type="none"/>
                <a:tailEnd len="sm" w="sm" type="none"/>
              </a:ln>
              <a:effectLst>
                <a:outerShdw blurRad="63500" rotWithShape="0" dir="5400000" dist="25400">
                  <a:srgbClr val="000000">
                    <a:alpha val="42745"/>
                  </a:srgbClr>
                </a:outerShdw>
              </a:effectLst>
            </p:spPr>
          </p:cxnSp>
          <p:cxnSp>
            <p:nvCxnSpPr>
              <p:cNvPr id="151" name="Google Shape;151;p19"/>
              <p:cNvCxnSpPr/>
              <p:nvPr/>
            </p:nvCxnSpPr>
            <p:spPr>
              <a:xfrm>
                <a:off x="2144655" y="2714619"/>
                <a:ext cx="2855843" cy="8"/>
              </a:xfrm>
              <a:prstGeom prst="straightConnector1">
                <a:avLst/>
              </a:prstGeom>
              <a:noFill/>
              <a:ln cap="flat" cmpd="sng" w="25400">
                <a:solidFill>
                  <a:schemeClr val="accent2"/>
                </a:solidFill>
                <a:prstDash val="solid"/>
                <a:round/>
                <a:headEnd len="sm" w="sm" type="none"/>
                <a:tailEnd len="sm" w="sm" type="none"/>
              </a:ln>
              <a:effectLst>
                <a:outerShdw blurRad="63500" rotWithShape="0" dir="5400000" dist="25400">
                  <a:srgbClr val="000000">
                    <a:alpha val="42745"/>
                  </a:srgbClr>
                </a:outerShdw>
              </a:effectLst>
            </p:spPr>
          </p:cxnSp>
          <p:cxnSp>
            <p:nvCxnSpPr>
              <p:cNvPr id="152" name="Google Shape;152;p19"/>
              <p:cNvCxnSpPr/>
              <p:nvPr/>
            </p:nvCxnSpPr>
            <p:spPr>
              <a:xfrm rot="5400000">
                <a:off x="4786977" y="2499517"/>
                <a:ext cx="428628" cy="1588"/>
              </a:xfrm>
              <a:prstGeom prst="straightConnector1">
                <a:avLst/>
              </a:prstGeom>
              <a:noFill/>
              <a:ln cap="flat" cmpd="sng" w="25400">
                <a:solidFill>
                  <a:schemeClr val="accent2"/>
                </a:solidFill>
                <a:prstDash val="solid"/>
                <a:round/>
                <a:headEnd len="sm" w="sm" type="none"/>
                <a:tailEnd len="sm" w="sm" type="none"/>
              </a:ln>
              <a:effectLst>
                <a:outerShdw blurRad="63500" rotWithShape="0" dir="5400000" dist="25400">
                  <a:srgbClr val="000000">
                    <a:alpha val="42745"/>
                  </a:srgbClr>
                </a:outerShdw>
              </a:effectLst>
            </p:spPr>
          </p:cxnSp>
          <p:cxnSp>
            <p:nvCxnSpPr>
              <p:cNvPr id="153" name="Google Shape;153;p19"/>
              <p:cNvCxnSpPr/>
              <p:nvPr/>
            </p:nvCxnSpPr>
            <p:spPr>
              <a:xfrm rot="5400000">
                <a:off x="2643911" y="1928010"/>
                <a:ext cx="285752" cy="1587"/>
              </a:xfrm>
              <a:prstGeom prst="straightConnector1">
                <a:avLst/>
              </a:prstGeom>
              <a:noFill/>
              <a:ln cap="flat" cmpd="sng" w="25400">
                <a:solidFill>
                  <a:schemeClr val="accent3"/>
                </a:solidFill>
                <a:prstDash val="solid"/>
                <a:round/>
                <a:headEnd len="sm" w="sm" type="none"/>
                <a:tailEnd len="sm" w="sm" type="none"/>
              </a:ln>
              <a:effectLst>
                <a:outerShdw blurRad="63500" rotWithShape="0" dir="5400000" dist="25400">
                  <a:srgbClr val="000000">
                    <a:alpha val="42745"/>
                  </a:srgbClr>
                </a:outerShdw>
              </a:effectLst>
            </p:spPr>
          </p:cxnSp>
          <p:cxnSp>
            <p:nvCxnSpPr>
              <p:cNvPr id="154" name="Google Shape;154;p19"/>
              <p:cNvCxnSpPr/>
              <p:nvPr/>
            </p:nvCxnSpPr>
            <p:spPr>
              <a:xfrm>
                <a:off x="2785994" y="1785927"/>
                <a:ext cx="2785988" cy="1588"/>
              </a:xfrm>
              <a:prstGeom prst="straightConnector1">
                <a:avLst/>
              </a:prstGeom>
              <a:noFill/>
              <a:ln cap="flat" cmpd="sng" w="25400">
                <a:solidFill>
                  <a:schemeClr val="accent3"/>
                </a:solidFill>
                <a:prstDash val="solid"/>
                <a:round/>
                <a:headEnd len="sm" w="sm" type="none"/>
                <a:tailEnd len="sm" w="sm" type="none"/>
              </a:ln>
              <a:effectLst>
                <a:outerShdw blurRad="63500" rotWithShape="0" dir="5400000" dist="25400">
                  <a:srgbClr val="000000">
                    <a:alpha val="42745"/>
                  </a:srgbClr>
                </a:outerShdw>
              </a:effectLst>
            </p:spPr>
          </p:cxnSp>
          <p:cxnSp>
            <p:nvCxnSpPr>
              <p:cNvPr id="155" name="Google Shape;155;p19"/>
              <p:cNvCxnSpPr/>
              <p:nvPr/>
            </p:nvCxnSpPr>
            <p:spPr>
              <a:xfrm rot="5400000">
                <a:off x="5429900" y="1928010"/>
                <a:ext cx="285752" cy="1587"/>
              </a:xfrm>
              <a:prstGeom prst="straightConnector1">
                <a:avLst/>
              </a:prstGeom>
              <a:noFill/>
              <a:ln cap="flat" cmpd="sng" w="25400">
                <a:solidFill>
                  <a:schemeClr val="accent3"/>
                </a:solidFill>
                <a:prstDash val="solid"/>
                <a:round/>
                <a:headEnd len="sm" w="sm" type="none"/>
                <a:tailEnd len="sm" w="sm" type="none"/>
              </a:ln>
              <a:effectLst>
                <a:outerShdw blurRad="63500" rotWithShape="0" dir="5400000" dist="25400">
                  <a:srgbClr val="000000">
                    <a:alpha val="42745"/>
                  </a:srgbClr>
                </a:outerShdw>
              </a:effectLst>
            </p:spPr>
          </p:cxnSp>
          <p:cxnSp>
            <p:nvCxnSpPr>
              <p:cNvPr id="156" name="Google Shape;156;p19"/>
              <p:cNvCxnSpPr/>
              <p:nvPr/>
            </p:nvCxnSpPr>
            <p:spPr>
              <a:xfrm rot="-5400000">
                <a:off x="3286831" y="1856569"/>
                <a:ext cx="428628" cy="1588"/>
              </a:xfrm>
              <a:prstGeom prst="straightConnector1">
                <a:avLst/>
              </a:prstGeom>
              <a:noFill/>
              <a:ln cap="flat" cmpd="sng" w="25400">
                <a:solidFill>
                  <a:schemeClr val="dk1"/>
                </a:solidFill>
                <a:prstDash val="solid"/>
                <a:round/>
                <a:headEnd len="sm" w="sm" type="none"/>
                <a:tailEnd len="sm" w="sm" type="none"/>
              </a:ln>
              <a:effectLst>
                <a:outerShdw blurRad="63500" rotWithShape="0" dir="5400000" dist="25400">
                  <a:srgbClr val="000000">
                    <a:alpha val="42745"/>
                  </a:srgbClr>
                </a:outerShdw>
              </a:effectLst>
            </p:spPr>
          </p:cxnSp>
          <p:cxnSp>
            <p:nvCxnSpPr>
              <p:cNvPr id="157" name="Google Shape;157;p19"/>
              <p:cNvCxnSpPr/>
              <p:nvPr/>
            </p:nvCxnSpPr>
            <p:spPr>
              <a:xfrm>
                <a:off x="3500350" y="1643050"/>
                <a:ext cx="2857424" cy="1588"/>
              </a:xfrm>
              <a:prstGeom prst="straightConnector1">
                <a:avLst/>
              </a:prstGeom>
              <a:noFill/>
              <a:ln cap="flat" cmpd="sng" w="25400">
                <a:solidFill>
                  <a:schemeClr val="dk1"/>
                </a:solidFill>
                <a:prstDash val="solid"/>
                <a:round/>
                <a:headEnd len="sm" w="sm" type="none"/>
                <a:tailEnd len="sm" w="sm" type="none"/>
              </a:ln>
              <a:effectLst>
                <a:outerShdw blurRad="63500" rotWithShape="0" dir="5400000" dist="25400">
                  <a:srgbClr val="000000">
                    <a:alpha val="42745"/>
                  </a:srgbClr>
                </a:outerShdw>
              </a:effectLst>
            </p:spPr>
          </p:cxnSp>
          <p:cxnSp>
            <p:nvCxnSpPr>
              <p:cNvPr id="158" name="Google Shape;158;p19"/>
              <p:cNvCxnSpPr/>
              <p:nvPr/>
            </p:nvCxnSpPr>
            <p:spPr>
              <a:xfrm rot="-5400000">
                <a:off x="6144254" y="1856569"/>
                <a:ext cx="428628" cy="1588"/>
              </a:xfrm>
              <a:prstGeom prst="straightConnector1">
                <a:avLst/>
              </a:prstGeom>
              <a:noFill/>
              <a:ln cap="flat" cmpd="sng" w="25400">
                <a:solidFill>
                  <a:schemeClr val="dk1"/>
                </a:solidFill>
                <a:prstDash val="solid"/>
                <a:round/>
                <a:headEnd len="sm" w="sm" type="none"/>
                <a:tailEnd len="sm" w="sm" type="none"/>
              </a:ln>
              <a:effectLst>
                <a:outerShdw blurRad="63500" rotWithShape="0" dir="5400000" dist="25400">
                  <a:srgbClr val="000000">
                    <a:alpha val="42745"/>
                  </a:srgbClr>
                </a:outerShdw>
              </a:effectLst>
            </p:spPr>
          </p:cxn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500"/>
                                        <p:tgtEl>
                                          <p:spTgt spid="14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82"/>
          <p:cNvSpPr txBox="1"/>
          <p:nvPr>
            <p:ph type="title"/>
          </p:nvPr>
        </p:nvSpPr>
        <p:spPr>
          <a:xfrm>
            <a:off x="1435100" y="274638"/>
            <a:ext cx="7499350" cy="490066"/>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sz="3200"/>
              <a:t>Для заданного массива:</a:t>
            </a:r>
            <a:endParaRPr/>
          </a:p>
        </p:txBody>
      </p:sp>
      <p:sp>
        <p:nvSpPr>
          <p:cNvPr id="1755" name="Google Shape;1755;p82"/>
          <p:cNvSpPr txBox="1"/>
          <p:nvPr>
            <p:ph idx="1" type="body"/>
          </p:nvPr>
        </p:nvSpPr>
        <p:spPr>
          <a:xfrm>
            <a:off x="899592" y="908720"/>
            <a:ext cx="8136904" cy="533968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560"/>
              <a:buChar char="⚫"/>
            </a:pPr>
            <a:r>
              <a:rPr lang="ru-RU"/>
              <a:t>Провести 5-сортировку Шелла</a:t>
            </a:r>
            <a:endParaRPr/>
          </a:p>
          <a:p>
            <a:pPr indent="0" lvl="0" marL="82550" rtl="0" algn="l">
              <a:spcBef>
                <a:spcPts val="600"/>
              </a:spcBef>
              <a:spcAft>
                <a:spcPts val="0"/>
              </a:spcAft>
              <a:buSzPts val="2560"/>
              <a:buNone/>
            </a:pPr>
            <a:r>
              <a:rPr lang="ru-RU" sz="3200">
                <a:latin typeface="Calibri"/>
                <a:ea typeface="Calibri"/>
                <a:cs typeface="Calibri"/>
                <a:sym typeface="Calibri"/>
              </a:rPr>
              <a:t>5  1  11  27  5  8  25  28  36  33  24  1  18  31  17</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9" name="Shape 1759"/>
        <p:cNvGrpSpPr/>
        <p:nvPr/>
      </p:nvGrpSpPr>
      <p:grpSpPr>
        <a:xfrm>
          <a:off x="0" y="0"/>
          <a:ext cx="0" cy="0"/>
          <a:chOff x="0" y="0"/>
          <a:chExt cx="0" cy="0"/>
        </a:xfrm>
      </p:grpSpPr>
      <p:sp>
        <p:nvSpPr>
          <p:cNvPr id="1760" name="Google Shape;1760;p83"/>
          <p:cNvSpPr txBox="1"/>
          <p:nvPr>
            <p:ph type="title"/>
          </p:nvPr>
        </p:nvSpPr>
        <p:spPr>
          <a:xfrm>
            <a:off x="1435100" y="274638"/>
            <a:ext cx="7499350" cy="490066"/>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sz="3200"/>
              <a:t>Для заданного массива:</a:t>
            </a:r>
            <a:endParaRPr/>
          </a:p>
        </p:txBody>
      </p:sp>
      <p:sp>
        <p:nvSpPr>
          <p:cNvPr id="1761" name="Google Shape;1761;p83"/>
          <p:cNvSpPr txBox="1"/>
          <p:nvPr>
            <p:ph idx="1" type="body"/>
          </p:nvPr>
        </p:nvSpPr>
        <p:spPr>
          <a:xfrm>
            <a:off x="899592" y="908720"/>
            <a:ext cx="8136904" cy="533968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560"/>
              <a:buChar char="⚫"/>
            </a:pPr>
            <a:r>
              <a:rPr lang="ru-RU"/>
              <a:t>Построить пирамиду</a:t>
            </a:r>
            <a:endParaRPr/>
          </a:p>
          <a:p>
            <a:pPr indent="0" lvl="0" marL="82550" rtl="0" algn="l">
              <a:spcBef>
                <a:spcPts val="600"/>
              </a:spcBef>
              <a:spcAft>
                <a:spcPts val="0"/>
              </a:spcAft>
              <a:buSzPts val="2560"/>
              <a:buNone/>
            </a:pPr>
            <a:r>
              <a:rPr lang="ru-RU" sz="3200">
                <a:latin typeface="Calibri"/>
                <a:ea typeface="Calibri"/>
                <a:cs typeface="Calibri"/>
                <a:sym typeface="Calibri"/>
              </a:rPr>
              <a:t>5  1  11  27  5  8  25  28  36  33  24  1  18  31  17</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0"/>
          <p:cNvSpPr txBox="1"/>
          <p:nvPr>
            <p:ph type="title"/>
          </p:nvPr>
        </p:nvSpPr>
        <p:spPr>
          <a:xfrm>
            <a:off x="928662" y="0"/>
            <a:ext cx="8215338" cy="582594"/>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sz="3000"/>
              <a:t>Пример работы </a:t>
            </a:r>
            <a:r>
              <a:rPr lang="ru-RU" sz="3100"/>
              <a:t>сортировки</a:t>
            </a:r>
            <a:r>
              <a:rPr lang="ru-RU" sz="3000"/>
              <a:t> Шелла, продолжение</a:t>
            </a:r>
            <a:endParaRPr/>
          </a:p>
        </p:txBody>
      </p:sp>
      <p:sp>
        <p:nvSpPr>
          <p:cNvPr id="164" name="Google Shape;164;p20"/>
          <p:cNvSpPr txBox="1"/>
          <p:nvPr>
            <p:ph idx="1" type="body"/>
          </p:nvPr>
        </p:nvSpPr>
        <p:spPr>
          <a:xfrm>
            <a:off x="1142976" y="642918"/>
            <a:ext cx="7791474" cy="5857916"/>
          </a:xfrm>
          <a:prstGeom prst="rect">
            <a:avLst/>
          </a:prstGeom>
          <a:noFill/>
          <a:ln>
            <a:noFill/>
          </a:ln>
        </p:spPr>
        <p:txBody>
          <a:bodyPr anchorCtr="0" anchor="t" bIns="45700" lIns="91425" spcFirstLastPara="1" rIns="91425" wrap="square" tIns="45700">
            <a:noAutofit/>
          </a:bodyPr>
          <a:lstStyle/>
          <a:p>
            <a:pPr indent="358775" lvl="0" marL="0" rtl="0" algn="just">
              <a:spcBef>
                <a:spcPts val="0"/>
              </a:spcBef>
              <a:spcAft>
                <a:spcPts val="0"/>
              </a:spcAft>
              <a:buSzPts val="1600"/>
              <a:buNone/>
            </a:pPr>
            <a:r>
              <a:rPr lang="ru-RU" sz="2000">
                <a:solidFill>
                  <a:srgbClr val="000000"/>
                </a:solidFill>
                <a:latin typeface="Calibri"/>
                <a:ea typeface="Calibri"/>
                <a:cs typeface="Calibri"/>
                <a:sym typeface="Calibri"/>
              </a:rPr>
              <a:t>После первого прохода элементы перегруппировываются - теперь каждый элемент группы отстоит от другого на две позиции,  </a:t>
            </a:r>
            <a:r>
              <a:rPr lang="ru-RU" sz="2000">
                <a:latin typeface="Calibri"/>
                <a:ea typeface="Calibri"/>
                <a:cs typeface="Calibri"/>
                <a:sym typeface="Calibri"/>
              </a:rPr>
              <a:t>объединяются в подпоследовательности и сортируются  простыми вставками независимо друг от друга. </a:t>
            </a:r>
            <a:r>
              <a:rPr lang="ru-RU" sz="2000">
                <a:solidFill>
                  <a:srgbClr val="000000"/>
                </a:solidFill>
                <a:latin typeface="Calibri"/>
                <a:ea typeface="Calibri"/>
                <a:cs typeface="Calibri"/>
                <a:sym typeface="Calibri"/>
              </a:rPr>
              <a:t>Это называется </a:t>
            </a:r>
            <a:r>
              <a:rPr i="1" lang="ru-RU" sz="2000">
                <a:solidFill>
                  <a:srgbClr val="FF0000"/>
                </a:solidFill>
                <a:latin typeface="Calibri"/>
                <a:ea typeface="Calibri"/>
                <a:cs typeface="Calibri"/>
                <a:sym typeface="Calibri"/>
              </a:rPr>
              <a:t>2-сортировкой</a:t>
            </a:r>
            <a:r>
              <a:rPr lang="ru-RU" sz="2000">
                <a:solidFill>
                  <a:srgbClr val="000000"/>
                </a:solidFill>
                <a:latin typeface="Calibri"/>
                <a:ea typeface="Calibri"/>
                <a:cs typeface="Calibri"/>
                <a:sym typeface="Calibri"/>
              </a:rPr>
              <a:t>. </a:t>
            </a:r>
            <a:endParaRPr/>
          </a:p>
          <a:p>
            <a:pPr indent="534988" lvl="0" marL="0" rtl="0" algn="just">
              <a:spcBef>
                <a:spcPts val="600"/>
              </a:spcBef>
              <a:spcAft>
                <a:spcPts val="0"/>
              </a:spcAft>
              <a:buSzPts val="1600"/>
              <a:buNone/>
            </a:pPr>
            <a:r>
              <a:rPr lang="ru-RU" sz="2000">
                <a:latin typeface="Calibri"/>
                <a:ea typeface="Calibri"/>
                <a:cs typeface="Calibri"/>
                <a:sym typeface="Calibri"/>
              </a:rPr>
              <a:t>В результате 4-сортировки получим последовательность:</a:t>
            </a:r>
            <a:endParaRPr sz="2000">
              <a:latin typeface="Calibri"/>
              <a:ea typeface="Calibri"/>
              <a:cs typeface="Calibri"/>
              <a:sym typeface="Calibri"/>
            </a:endParaRPr>
          </a:p>
          <a:p>
            <a:pPr indent="534988" lvl="0" marL="0" rtl="0" algn="just">
              <a:spcBef>
                <a:spcPts val="0"/>
              </a:spcBef>
              <a:spcAft>
                <a:spcPts val="0"/>
              </a:spcAft>
              <a:buSzPts val="1600"/>
              <a:buNone/>
            </a:pPr>
            <a:r>
              <a:rPr lang="ru-RU" sz="2000"/>
              <a:t>            </a:t>
            </a:r>
            <a:r>
              <a:rPr b="1" lang="ru-RU" sz="2000"/>
              <a:t>_________________________________</a:t>
            </a:r>
            <a:endParaRPr b="1" sz="2000"/>
          </a:p>
          <a:p>
            <a:pPr indent="534988" lvl="0" marL="0" rtl="0" algn="just">
              <a:spcBef>
                <a:spcPts val="0"/>
              </a:spcBef>
              <a:spcAft>
                <a:spcPts val="0"/>
              </a:spcAft>
              <a:buSzPts val="1600"/>
              <a:buNone/>
            </a:pPr>
            <a:r>
              <a:rPr b="1" lang="ru-RU" sz="2000"/>
              <a:t>          |                       |                        |                         |</a:t>
            </a:r>
            <a:endParaRPr/>
          </a:p>
          <a:p>
            <a:pPr indent="534988" lvl="0" marL="0" rtl="0" algn="just">
              <a:spcBef>
                <a:spcPts val="0"/>
              </a:spcBef>
              <a:spcAft>
                <a:spcPts val="0"/>
              </a:spcAft>
              <a:buSzPts val="1600"/>
              <a:buNone/>
            </a:pPr>
            <a:r>
              <a:rPr b="1" lang="ru-RU" sz="2000">
                <a:solidFill>
                  <a:srgbClr val="FF0000"/>
                </a:solidFill>
                <a:latin typeface="Calibri"/>
                <a:ea typeface="Calibri"/>
                <a:cs typeface="Calibri"/>
                <a:sym typeface="Calibri"/>
              </a:rPr>
              <a:t>40 </a:t>
            </a:r>
            <a:r>
              <a:rPr b="1" lang="ru-RU" sz="2000">
                <a:latin typeface="Calibri"/>
                <a:ea typeface="Calibri"/>
                <a:cs typeface="Calibri"/>
                <a:sym typeface="Calibri"/>
              </a:rPr>
              <a:t>      14        </a:t>
            </a:r>
            <a:r>
              <a:rPr b="1" lang="ru-RU" sz="2000">
                <a:solidFill>
                  <a:srgbClr val="FF0000"/>
                </a:solidFill>
                <a:latin typeface="Calibri"/>
                <a:ea typeface="Calibri"/>
                <a:cs typeface="Calibri"/>
                <a:sym typeface="Calibri"/>
              </a:rPr>
              <a:t>2</a:t>
            </a:r>
            <a:r>
              <a:rPr b="1" lang="ru-RU" sz="2000">
                <a:latin typeface="Calibri"/>
                <a:ea typeface="Calibri"/>
                <a:cs typeface="Calibri"/>
                <a:sym typeface="Calibri"/>
              </a:rPr>
              <a:t>       38       </a:t>
            </a:r>
            <a:r>
              <a:rPr b="1" lang="ru-RU" sz="2000">
                <a:solidFill>
                  <a:srgbClr val="FF0000"/>
                </a:solidFill>
                <a:latin typeface="Calibri"/>
                <a:ea typeface="Calibri"/>
                <a:cs typeface="Calibri"/>
                <a:sym typeface="Calibri"/>
              </a:rPr>
              <a:t>90</a:t>
            </a:r>
            <a:r>
              <a:rPr b="1" lang="ru-RU" sz="2000">
                <a:latin typeface="Calibri"/>
                <a:ea typeface="Calibri"/>
                <a:cs typeface="Calibri"/>
                <a:sym typeface="Calibri"/>
              </a:rPr>
              <a:t>        51        </a:t>
            </a:r>
            <a:r>
              <a:rPr b="1" lang="ru-RU" sz="2000">
                <a:solidFill>
                  <a:srgbClr val="FF0000"/>
                </a:solidFill>
                <a:latin typeface="Calibri"/>
                <a:ea typeface="Calibri"/>
                <a:cs typeface="Calibri"/>
                <a:sym typeface="Calibri"/>
              </a:rPr>
              <a:t>8</a:t>
            </a:r>
            <a:r>
              <a:rPr b="1" lang="ru-RU" sz="2000">
                <a:latin typeface="Calibri"/>
                <a:ea typeface="Calibri"/>
                <a:cs typeface="Calibri"/>
                <a:sym typeface="Calibri"/>
              </a:rPr>
              <a:t>        63</a:t>
            </a:r>
            <a:endParaRPr/>
          </a:p>
          <a:p>
            <a:pPr indent="534988" lvl="0" marL="0" rtl="0" algn="just">
              <a:spcBef>
                <a:spcPts val="0"/>
              </a:spcBef>
              <a:spcAft>
                <a:spcPts val="0"/>
              </a:spcAft>
              <a:buSzPts val="1600"/>
              <a:buNone/>
            </a:pPr>
            <a:r>
              <a:rPr b="1" lang="ru-RU" sz="2000"/>
              <a:t> |__________|__________|__________|</a:t>
            </a:r>
            <a:endParaRPr sz="2000">
              <a:latin typeface="Calibri"/>
              <a:ea typeface="Calibri"/>
              <a:cs typeface="Calibri"/>
              <a:sym typeface="Calibri"/>
            </a:endParaRPr>
          </a:p>
          <a:p>
            <a:pPr indent="534988" lvl="0" marL="0" rtl="0" algn="just">
              <a:spcBef>
                <a:spcPts val="0"/>
              </a:spcBef>
              <a:spcAft>
                <a:spcPts val="0"/>
              </a:spcAft>
              <a:buSzPts val="1600"/>
              <a:buNone/>
            </a:pPr>
            <a:r>
              <a:t/>
            </a:r>
            <a:endParaRPr sz="2000">
              <a:latin typeface="Calibri"/>
              <a:ea typeface="Calibri"/>
              <a:cs typeface="Calibri"/>
              <a:sym typeface="Calibri"/>
            </a:endParaRPr>
          </a:p>
          <a:p>
            <a:pPr indent="534988" lvl="0" marL="0" rtl="0" algn="just">
              <a:spcBef>
                <a:spcPts val="600"/>
              </a:spcBef>
              <a:spcAft>
                <a:spcPts val="0"/>
              </a:spcAft>
              <a:buSzPts val="1600"/>
              <a:buNone/>
            </a:pPr>
            <a:r>
              <a:rPr lang="ru-RU" sz="2000">
                <a:latin typeface="Calibri"/>
                <a:ea typeface="Calibri"/>
                <a:cs typeface="Calibri"/>
                <a:sym typeface="Calibri"/>
              </a:rPr>
              <a:t>На следующем шаге элементы, отстоящие друг от друга на две позиции, Этот процесс называется </a:t>
            </a:r>
            <a:r>
              <a:rPr i="1" lang="ru-RU" sz="2000">
                <a:solidFill>
                  <a:srgbClr val="FF0000"/>
                </a:solidFill>
                <a:latin typeface="Calibri"/>
                <a:ea typeface="Calibri"/>
                <a:cs typeface="Calibri"/>
                <a:sym typeface="Calibri"/>
              </a:rPr>
              <a:t>2-сортировкой.</a:t>
            </a:r>
            <a:endParaRPr sz="2000">
              <a:solidFill>
                <a:srgbClr val="FF0000"/>
              </a:solidFill>
              <a:latin typeface="Calibri"/>
              <a:ea typeface="Calibri"/>
              <a:cs typeface="Calibri"/>
              <a:sym typeface="Calibri"/>
            </a:endParaRPr>
          </a:p>
          <a:p>
            <a:pPr indent="534988" lvl="0" marL="0" rtl="0" algn="just">
              <a:spcBef>
                <a:spcPts val="600"/>
              </a:spcBef>
              <a:spcAft>
                <a:spcPts val="0"/>
              </a:spcAft>
              <a:buSzPts val="1600"/>
              <a:buNone/>
            </a:pPr>
            <a:r>
              <a:rPr lang="ru-RU" sz="2000">
                <a:latin typeface="Calibri"/>
                <a:ea typeface="Calibri"/>
                <a:cs typeface="Calibri"/>
                <a:sym typeface="Calibri"/>
              </a:rPr>
              <a:t>После 2-сортировки получим последовательность:</a:t>
            </a:r>
            <a:endParaRPr/>
          </a:p>
          <a:p>
            <a:pPr indent="534988" lvl="0" marL="0" rtl="0" algn="just">
              <a:spcBef>
                <a:spcPts val="600"/>
              </a:spcBef>
              <a:spcAft>
                <a:spcPts val="0"/>
              </a:spcAft>
              <a:buSzPts val="1600"/>
              <a:buNone/>
            </a:pPr>
            <a:r>
              <a:rPr lang="ru-RU" sz="2000">
                <a:solidFill>
                  <a:srgbClr val="FF0000"/>
                </a:solidFill>
                <a:latin typeface="Calibri"/>
                <a:ea typeface="Calibri"/>
                <a:cs typeface="Calibri"/>
                <a:sym typeface="Calibri"/>
              </a:rPr>
              <a:t>2 </a:t>
            </a:r>
            <a:r>
              <a:rPr lang="ru-RU" sz="2000">
                <a:latin typeface="Calibri"/>
                <a:ea typeface="Calibri"/>
                <a:cs typeface="Calibri"/>
                <a:sym typeface="Calibri"/>
              </a:rPr>
              <a:t>       14        </a:t>
            </a:r>
            <a:r>
              <a:rPr lang="ru-RU" sz="2000">
                <a:solidFill>
                  <a:srgbClr val="FF0000"/>
                </a:solidFill>
                <a:latin typeface="Calibri"/>
                <a:ea typeface="Calibri"/>
                <a:cs typeface="Calibri"/>
                <a:sym typeface="Calibri"/>
              </a:rPr>
              <a:t>8</a:t>
            </a:r>
            <a:r>
              <a:rPr lang="ru-RU" sz="2000">
                <a:solidFill>
                  <a:schemeClr val="accent2"/>
                </a:solidFill>
                <a:latin typeface="Calibri"/>
                <a:ea typeface="Calibri"/>
                <a:cs typeface="Calibri"/>
                <a:sym typeface="Calibri"/>
              </a:rPr>
              <a:t> </a:t>
            </a:r>
            <a:r>
              <a:rPr lang="ru-RU" sz="2000">
                <a:latin typeface="Calibri"/>
                <a:ea typeface="Calibri"/>
                <a:cs typeface="Calibri"/>
                <a:sym typeface="Calibri"/>
              </a:rPr>
              <a:t>       38       </a:t>
            </a:r>
            <a:r>
              <a:rPr lang="ru-RU" sz="2000">
                <a:solidFill>
                  <a:srgbClr val="FF0000"/>
                </a:solidFill>
                <a:latin typeface="Calibri"/>
                <a:ea typeface="Calibri"/>
                <a:cs typeface="Calibri"/>
                <a:sym typeface="Calibri"/>
              </a:rPr>
              <a:t>40</a:t>
            </a:r>
            <a:r>
              <a:rPr lang="ru-RU" sz="2000">
                <a:latin typeface="Calibri"/>
                <a:ea typeface="Calibri"/>
                <a:cs typeface="Calibri"/>
                <a:sym typeface="Calibri"/>
              </a:rPr>
              <a:t>       51       </a:t>
            </a:r>
            <a:r>
              <a:rPr lang="ru-RU" sz="2000">
                <a:solidFill>
                  <a:srgbClr val="FF0000"/>
                </a:solidFill>
                <a:latin typeface="Calibri"/>
                <a:ea typeface="Calibri"/>
                <a:cs typeface="Calibri"/>
                <a:sym typeface="Calibri"/>
              </a:rPr>
              <a:t>90 </a:t>
            </a:r>
            <a:r>
              <a:rPr lang="ru-RU" sz="2000">
                <a:latin typeface="Calibri"/>
                <a:ea typeface="Calibri"/>
                <a:cs typeface="Calibri"/>
                <a:sym typeface="Calibri"/>
              </a:rPr>
              <a:t>      63</a:t>
            </a:r>
            <a:endParaRPr/>
          </a:p>
          <a:p>
            <a:pPr indent="534988" lvl="0" marL="0" rtl="0" algn="just">
              <a:spcBef>
                <a:spcPts val="600"/>
              </a:spcBef>
              <a:spcAft>
                <a:spcPts val="0"/>
              </a:spcAft>
              <a:buSzPts val="1600"/>
              <a:buNone/>
            </a:pPr>
            <a:r>
              <a:rPr lang="ru-RU" sz="2000">
                <a:solidFill>
                  <a:srgbClr val="000000"/>
                </a:solidFill>
                <a:latin typeface="Calibri"/>
                <a:ea typeface="Calibri"/>
                <a:cs typeface="Calibri"/>
                <a:sym typeface="Calibri"/>
              </a:rPr>
              <a:t>И, наконец, на третьем проходе идет обычная или 1-сортировка. </a:t>
            </a:r>
            <a:r>
              <a:rPr lang="ru-RU" sz="2000">
                <a:latin typeface="Calibri"/>
                <a:ea typeface="Calibri"/>
                <a:cs typeface="Calibri"/>
                <a:sym typeface="Calibri"/>
              </a:rPr>
              <a:t>Ее сортируют методом простых вставок. К последнему шагу элементы довольно хорошо упорядочены, поэтому требуется мало перемещений. Данный процесс называется </a:t>
            </a:r>
            <a:r>
              <a:rPr lang="ru-RU" sz="2000">
                <a:solidFill>
                  <a:srgbClr val="FF0000"/>
                </a:solidFill>
                <a:latin typeface="Calibri"/>
                <a:ea typeface="Calibri"/>
                <a:cs typeface="Calibri"/>
                <a:sym typeface="Calibri"/>
              </a:rPr>
              <a:t>1</a:t>
            </a:r>
            <a:r>
              <a:rPr i="1" lang="ru-RU" sz="2000">
                <a:solidFill>
                  <a:srgbClr val="FF0000"/>
                </a:solidFill>
                <a:latin typeface="Calibri"/>
                <a:ea typeface="Calibri"/>
                <a:cs typeface="Calibri"/>
                <a:sym typeface="Calibri"/>
              </a:rPr>
              <a:t>-сортировкой.</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1"/>
          <p:cNvSpPr txBox="1"/>
          <p:nvPr>
            <p:ph type="title"/>
          </p:nvPr>
        </p:nvSpPr>
        <p:spPr>
          <a:xfrm>
            <a:off x="928662" y="0"/>
            <a:ext cx="8215338" cy="58259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ru-RU" sz="3000">
                <a:latin typeface="Calibri"/>
                <a:ea typeface="Calibri"/>
                <a:cs typeface="Calibri"/>
                <a:sym typeface="Calibri"/>
              </a:rPr>
              <a:t>Пример 2 работы </a:t>
            </a:r>
            <a:r>
              <a:rPr lang="ru-RU" sz="3100">
                <a:latin typeface="Calibri"/>
                <a:ea typeface="Calibri"/>
                <a:cs typeface="Calibri"/>
                <a:sym typeface="Calibri"/>
              </a:rPr>
              <a:t>сортировки</a:t>
            </a:r>
            <a:r>
              <a:rPr lang="ru-RU" sz="3000">
                <a:latin typeface="Calibri"/>
                <a:ea typeface="Calibri"/>
                <a:cs typeface="Calibri"/>
                <a:sym typeface="Calibri"/>
              </a:rPr>
              <a:t> Шелла</a:t>
            </a:r>
            <a:endParaRPr/>
          </a:p>
        </p:txBody>
      </p:sp>
      <p:grpSp>
        <p:nvGrpSpPr>
          <p:cNvPr id="170" name="Google Shape;170;p21"/>
          <p:cNvGrpSpPr/>
          <p:nvPr/>
        </p:nvGrpSpPr>
        <p:grpSpPr>
          <a:xfrm>
            <a:off x="1115616" y="692696"/>
            <a:ext cx="7812508" cy="5616624"/>
            <a:chOff x="828699" y="1593850"/>
            <a:chExt cx="8099425" cy="4213225"/>
          </a:xfrm>
        </p:grpSpPr>
        <p:sp>
          <p:nvSpPr>
            <p:cNvPr id="171" name="Google Shape;171;p21"/>
            <p:cNvSpPr/>
            <p:nvPr/>
          </p:nvSpPr>
          <p:spPr>
            <a:xfrm>
              <a:off x="2198711" y="1593850"/>
              <a:ext cx="179388" cy="1793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00"/>
                <a:buFont typeface="Arial"/>
                <a:buNone/>
              </a:pPr>
              <a:r>
                <a:rPr b="0" i="0" lang="ru-RU" sz="1000" u="none" cap="none" strike="noStrike">
                  <a:solidFill>
                    <a:schemeClr val="dk1"/>
                  </a:solidFill>
                  <a:latin typeface="Arial"/>
                  <a:ea typeface="Arial"/>
                  <a:cs typeface="Arial"/>
                  <a:sym typeface="Arial"/>
                </a:rPr>
                <a:t>1</a:t>
              </a:r>
              <a:endParaRPr/>
            </a:p>
          </p:txBody>
        </p:sp>
        <p:sp>
          <p:nvSpPr>
            <p:cNvPr id="172" name="Google Shape;172;p21"/>
            <p:cNvSpPr/>
            <p:nvPr/>
          </p:nvSpPr>
          <p:spPr>
            <a:xfrm>
              <a:off x="2559074" y="1593850"/>
              <a:ext cx="179387" cy="1793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00"/>
                <a:buFont typeface="Arial"/>
                <a:buNone/>
              </a:pPr>
              <a:r>
                <a:rPr b="0" i="0" lang="ru-RU" sz="1000" u="none" cap="none" strike="noStrike">
                  <a:solidFill>
                    <a:schemeClr val="dk1"/>
                  </a:solidFill>
                  <a:latin typeface="Arial"/>
                  <a:ea typeface="Arial"/>
                  <a:cs typeface="Arial"/>
                  <a:sym typeface="Arial"/>
                </a:rPr>
                <a:t>2</a:t>
              </a:r>
              <a:endParaRPr/>
            </a:p>
          </p:txBody>
        </p:sp>
        <p:sp>
          <p:nvSpPr>
            <p:cNvPr id="173" name="Google Shape;173;p21"/>
            <p:cNvSpPr/>
            <p:nvPr/>
          </p:nvSpPr>
          <p:spPr>
            <a:xfrm>
              <a:off x="2917849" y="1593850"/>
              <a:ext cx="179387" cy="1793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00"/>
                <a:buFont typeface="Arial"/>
                <a:buNone/>
              </a:pPr>
              <a:r>
                <a:rPr b="0" i="0" lang="ru-RU" sz="1000" u="none" cap="none" strike="noStrike">
                  <a:solidFill>
                    <a:schemeClr val="dk1"/>
                  </a:solidFill>
                  <a:latin typeface="Arial"/>
                  <a:ea typeface="Arial"/>
                  <a:cs typeface="Arial"/>
                  <a:sym typeface="Arial"/>
                </a:rPr>
                <a:t>3</a:t>
              </a:r>
              <a:endParaRPr/>
            </a:p>
          </p:txBody>
        </p:sp>
        <p:sp>
          <p:nvSpPr>
            <p:cNvPr id="174" name="Google Shape;174;p21"/>
            <p:cNvSpPr/>
            <p:nvPr/>
          </p:nvSpPr>
          <p:spPr>
            <a:xfrm>
              <a:off x="3278211" y="1593850"/>
              <a:ext cx="179388" cy="1793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00"/>
                <a:buFont typeface="Arial"/>
                <a:buNone/>
              </a:pPr>
              <a:r>
                <a:rPr b="0" i="0" lang="ru-RU" sz="1000" u="none" cap="none" strike="noStrike">
                  <a:solidFill>
                    <a:schemeClr val="dk1"/>
                  </a:solidFill>
                  <a:latin typeface="Arial"/>
                  <a:ea typeface="Arial"/>
                  <a:cs typeface="Arial"/>
                  <a:sym typeface="Arial"/>
                </a:rPr>
                <a:t>4</a:t>
              </a:r>
              <a:endParaRPr/>
            </a:p>
          </p:txBody>
        </p:sp>
        <p:sp>
          <p:nvSpPr>
            <p:cNvPr id="175" name="Google Shape;175;p21"/>
            <p:cNvSpPr/>
            <p:nvPr/>
          </p:nvSpPr>
          <p:spPr>
            <a:xfrm>
              <a:off x="3638574" y="1593850"/>
              <a:ext cx="179387" cy="1793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00"/>
                <a:buFont typeface="Arial"/>
                <a:buNone/>
              </a:pPr>
              <a:r>
                <a:rPr b="0" i="0" lang="ru-RU" sz="1000" u="none" cap="none" strike="noStrike">
                  <a:solidFill>
                    <a:schemeClr val="dk1"/>
                  </a:solidFill>
                  <a:latin typeface="Arial"/>
                  <a:ea typeface="Arial"/>
                  <a:cs typeface="Arial"/>
                  <a:sym typeface="Arial"/>
                </a:rPr>
                <a:t>5</a:t>
              </a:r>
              <a:endParaRPr/>
            </a:p>
          </p:txBody>
        </p:sp>
        <p:sp>
          <p:nvSpPr>
            <p:cNvPr id="176" name="Google Shape;176;p21"/>
            <p:cNvSpPr/>
            <p:nvPr/>
          </p:nvSpPr>
          <p:spPr>
            <a:xfrm>
              <a:off x="3995761" y="1593850"/>
              <a:ext cx="179388" cy="1793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00"/>
                <a:buFont typeface="Arial"/>
                <a:buNone/>
              </a:pPr>
              <a:r>
                <a:rPr b="0" i="0" lang="ru-RU" sz="1000" u="none" cap="none" strike="noStrike">
                  <a:solidFill>
                    <a:schemeClr val="dk1"/>
                  </a:solidFill>
                  <a:latin typeface="Arial"/>
                  <a:ea typeface="Arial"/>
                  <a:cs typeface="Arial"/>
                  <a:sym typeface="Arial"/>
                </a:rPr>
                <a:t>6</a:t>
              </a:r>
              <a:endParaRPr/>
            </a:p>
          </p:txBody>
        </p:sp>
        <p:sp>
          <p:nvSpPr>
            <p:cNvPr id="177" name="Google Shape;177;p21"/>
            <p:cNvSpPr/>
            <p:nvPr/>
          </p:nvSpPr>
          <p:spPr>
            <a:xfrm>
              <a:off x="4356124" y="1593850"/>
              <a:ext cx="179387" cy="1793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00"/>
                <a:buFont typeface="Arial"/>
                <a:buNone/>
              </a:pPr>
              <a:r>
                <a:rPr b="0" i="0" lang="ru-RU" sz="1000" u="none" cap="none" strike="noStrike">
                  <a:solidFill>
                    <a:schemeClr val="dk1"/>
                  </a:solidFill>
                  <a:latin typeface="Arial"/>
                  <a:ea typeface="Arial"/>
                  <a:cs typeface="Arial"/>
                  <a:sym typeface="Arial"/>
                </a:rPr>
                <a:t>7</a:t>
              </a:r>
              <a:endParaRPr/>
            </a:p>
          </p:txBody>
        </p:sp>
        <p:sp>
          <p:nvSpPr>
            <p:cNvPr id="178" name="Google Shape;178;p21"/>
            <p:cNvSpPr/>
            <p:nvPr/>
          </p:nvSpPr>
          <p:spPr>
            <a:xfrm>
              <a:off x="4716486" y="1593850"/>
              <a:ext cx="179388" cy="1793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00"/>
                <a:buFont typeface="Arial"/>
                <a:buNone/>
              </a:pPr>
              <a:r>
                <a:rPr b="0" i="0" lang="ru-RU" sz="1000" u="none" cap="none" strike="noStrike">
                  <a:solidFill>
                    <a:schemeClr val="dk1"/>
                  </a:solidFill>
                  <a:latin typeface="Arial"/>
                  <a:ea typeface="Arial"/>
                  <a:cs typeface="Arial"/>
                  <a:sym typeface="Arial"/>
                </a:rPr>
                <a:t>8</a:t>
              </a:r>
              <a:endParaRPr/>
            </a:p>
          </p:txBody>
        </p:sp>
        <p:sp>
          <p:nvSpPr>
            <p:cNvPr id="179" name="Google Shape;179;p21"/>
            <p:cNvSpPr/>
            <p:nvPr/>
          </p:nvSpPr>
          <p:spPr>
            <a:xfrm>
              <a:off x="5075261" y="1593850"/>
              <a:ext cx="179388" cy="1793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00"/>
                <a:buFont typeface="Arial"/>
                <a:buNone/>
              </a:pPr>
              <a:r>
                <a:rPr b="0" i="0" lang="ru-RU" sz="1000" u="none" cap="none" strike="noStrike">
                  <a:solidFill>
                    <a:schemeClr val="dk1"/>
                  </a:solidFill>
                  <a:latin typeface="Arial"/>
                  <a:ea typeface="Arial"/>
                  <a:cs typeface="Arial"/>
                  <a:sym typeface="Arial"/>
                </a:rPr>
                <a:t>9</a:t>
              </a:r>
              <a:endParaRPr/>
            </a:p>
          </p:txBody>
        </p:sp>
        <p:sp>
          <p:nvSpPr>
            <p:cNvPr id="180" name="Google Shape;180;p21"/>
            <p:cNvSpPr/>
            <p:nvPr/>
          </p:nvSpPr>
          <p:spPr>
            <a:xfrm>
              <a:off x="5435624" y="1593850"/>
              <a:ext cx="179387" cy="1793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00"/>
                <a:buFont typeface="Arial"/>
                <a:buNone/>
              </a:pPr>
              <a:r>
                <a:rPr b="0" i="0" lang="ru-RU" sz="1000" u="none" cap="none" strike="noStrike">
                  <a:solidFill>
                    <a:schemeClr val="dk1"/>
                  </a:solidFill>
                  <a:latin typeface="Arial"/>
                  <a:ea typeface="Arial"/>
                  <a:cs typeface="Arial"/>
                  <a:sym typeface="Arial"/>
                </a:rPr>
                <a:t>10</a:t>
              </a:r>
              <a:endParaRPr/>
            </a:p>
          </p:txBody>
        </p:sp>
        <p:sp>
          <p:nvSpPr>
            <p:cNvPr id="181" name="Google Shape;181;p21"/>
            <p:cNvSpPr/>
            <p:nvPr/>
          </p:nvSpPr>
          <p:spPr>
            <a:xfrm>
              <a:off x="5794399" y="1593850"/>
              <a:ext cx="179387" cy="1793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00"/>
                <a:buFont typeface="Arial"/>
                <a:buNone/>
              </a:pPr>
              <a:r>
                <a:rPr b="0" i="0" lang="ru-RU" sz="1000" u="none" cap="none" strike="noStrike">
                  <a:solidFill>
                    <a:schemeClr val="dk1"/>
                  </a:solidFill>
                  <a:latin typeface="Arial"/>
                  <a:ea typeface="Arial"/>
                  <a:cs typeface="Arial"/>
                  <a:sym typeface="Arial"/>
                </a:rPr>
                <a:t>11</a:t>
              </a:r>
              <a:endParaRPr/>
            </a:p>
          </p:txBody>
        </p:sp>
        <p:sp>
          <p:nvSpPr>
            <p:cNvPr id="182" name="Google Shape;182;p21"/>
            <p:cNvSpPr/>
            <p:nvPr/>
          </p:nvSpPr>
          <p:spPr>
            <a:xfrm>
              <a:off x="6154761" y="1593850"/>
              <a:ext cx="179388" cy="1793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00"/>
                <a:buFont typeface="Arial"/>
                <a:buNone/>
              </a:pPr>
              <a:r>
                <a:rPr b="0" i="0" lang="ru-RU" sz="1000" u="none" cap="none" strike="noStrike">
                  <a:solidFill>
                    <a:schemeClr val="dk1"/>
                  </a:solidFill>
                  <a:latin typeface="Arial"/>
                  <a:ea typeface="Arial"/>
                  <a:cs typeface="Arial"/>
                  <a:sym typeface="Arial"/>
                </a:rPr>
                <a:t>12</a:t>
              </a:r>
              <a:endParaRPr/>
            </a:p>
          </p:txBody>
        </p:sp>
        <p:sp>
          <p:nvSpPr>
            <p:cNvPr id="183" name="Google Shape;183;p21"/>
            <p:cNvSpPr/>
            <p:nvPr/>
          </p:nvSpPr>
          <p:spPr>
            <a:xfrm>
              <a:off x="6515124" y="1593850"/>
              <a:ext cx="179387" cy="1793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00"/>
                <a:buFont typeface="Arial"/>
                <a:buNone/>
              </a:pPr>
              <a:r>
                <a:rPr b="0" i="0" lang="ru-RU" sz="1000" u="none" cap="none" strike="noStrike">
                  <a:solidFill>
                    <a:schemeClr val="dk1"/>
                  </a:solidFill>
                  <a:latin typeface="Arial"/>
                  <a:ea typeface="Arial"/>
                  <a:cs typeface="Arial"/>
                  <a:sym typeface="Arial"/>
                </a:rPr>
                <a:t>13</a:t>
              </a:r>
              <a:endParaRPr/>
            </a:p>
          </p:txBody>
        </p:sp>
        <p:sp>
          <p:nvSpPr>
            <p:cNvPr id="184" name="Google Shape;184;p21"/>
            <p:cNvSpPr/>
            <p:nvPr/>
          </p:nvSpPr>
          <p:spPr>
            <a:xfrm>
              <a:off x="6877074" y="1593850"/>
              <a:ext cx="179387" cy="1793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00"/>
                <a:buFont typeface="Arial"/>
                <a:buNone/>
              </a:pPr>
              <a:r>
                <a:rPr b="0" i="0" lang="ru-RU" sz="1000" u="none" cap="none" strike="noStrike">
                  <a:solidFill>
                    <a:schemeClr val="dk1"/>
                  </a:solidFill>
                  <a:latin typeface="Arial"/>
                  <a:ea typeface="Arial"/>
                  <a:cs typeface="Arial"/>
                  <a:sym typeface="Arial"/>
                </a:rPr>
                <a:t>14</a:t>
              </a:r>
              <a:endParaRPr/>
            </a:p>
          </p:txBody>
        </p:sp>
        <p:sp>
          <p:nvSpPr>
            <p:cNvPr id="185" name="Google Shape;185;p21"/>
            <p:cNvSpPr/>
            <p:nvPr/>
          </p:nvSpPr>
          <p:spPr>
            <a:xfrm>
              <a:off x="7199336" y="1593850"/>
              <a:ext cx="179388" cy="1793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00"/>
                <a:buFont typeface="Arial"/>
                <a:buNone/>
              </a:pPr>
              <a:r>
                <a:rPr b="0" i="0" lang="ru-RU" sz="1000" u="none" cap="none" strike="noStrike">
                  <a:solidFill>
                    <a:schemeClr val="dk1"/>
                  </a:solidFill>
                  <a:latin typeface="Arial"/>
                  <a:ea typeface="Arial"/>
                  <a:cs typeface="Arial"/>
                  <a:sym typeface="Arial"/>
                </a:rPr>
                <a:t>15</a:t>
              </a:r>
              <a:endParaRPr/>
            </a:p>
          </p:txBody>
        </p:sp>
        <p:sp>
          <p:nvSpPr>
            <p:cNvPr id="186" name="Google Shape;186;p21"/>
            <p:cNvSpPr/>
            <p:nvPr/>
          </p:nvSpPr>
          <p:spPr>
            <a:xfrm>
              <a:off x="7559699" y="1593850"/>
              <a:ext cx="179387" cy="1793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00"/>
                <a:buFont typeface="Arial"/>
                <a:buNone/>
              </a:pPr>
              <a:r>
                <a:rPr b="0" i="0" lang="ru-RU" sz="1000" u="none" cap="none" strike="noStrike">
                  <a:solidFill>
                    <a:schemeClr val="dk1"/>
                  </a:solidFill>
                  <a:latin typeface="Arial"/>
                  <a:ea typeface="Arial"/>
                  <a:cs typeface="Arial"/>
                  <a:sym typeface="Arial"/>
                </a:rPr>
                <a:t>16</a:t>
              </a:r>
              <a:endParaRPr/>
            </a:p>
          </p:txBody>
        </p:sp>
        <p:sp>
          <p:nvSpPr>
            <p:cNvPr id="187" name="Google Shape;187;p21"/>
            <p:cNvSpPr/>
            <p:nvPr/>
          </p:nvSpPr>
          <p:spPr>
            <a:xfrm>
              <a:off x="7920061" y="1593850"/>
              <a:ext cx="179388" cy="1793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00"/>
                <a:buFont typeface="Arial"/>
                <a:buNone/>
              </a:pPr>
              <a:r>
                <a:rPr b="0" i="0" lang="ru-RU" sz="1000" u="none" cap="none" strike="noStrike">
                  <a:solidFill>
                    <a:schemeClr val="dk1"/>
                  </a:solidFill>
                  <a:latin typeface="Arial"/>
                  <a:ea typeface="Arial"/>
                  <a:cs typeface="Arial"/>
                  <a:sym typeface="Arial"/>
                </a:rPr>
                <a:t>17</a:t>
              </a:r>
              <a:endParaRPr/>
            </a:p>
          </p:txBody>
        </p:sp>
        <p:sp>
          <p:nvSpPr>
            <p:cNvPr id="188" name="Google Shape;188;p21"/>
            <p:cNvSpPr/>
            <p:nvPr/>
          </p:nvSpPr>
          <p:spPr>
            <a:xfrm>
              <a:off x="8280424" y="1593850"/>
              <a:ext cx="179387" cy="1793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00"/>
                <a:buFont typeface="Arial"/>
                <a:buNone/>
              </a:pPr>
              <a:r>
                <a:rPr b="0" i="0" lang="ru-RU" sz="1000" u="none" cap="none" strike="noStrike">
                  <a:solidFill>
                    <a:schemeClr val="dk1"/>
                  </a:solidFill>
                  <a:latin typeface="Arial"/>
                  <a:ea typeface="Arial"/>
                  <a:cs typeface="Arial"/>
                  <a:sym typeface="Arial"/>
                </a:rPr>
                <a:t>18</a:t>
              </a:r>
              <a:endParaRPr/>
            </a:p>
          </p:txBody>
        </p:sp>
        <p:sp>
          <p:nvSpPr>
            <p:cNvPr id="189" name="Google Shape;189;p21"/>
            <p:cNvSpPr/>
            <p:nvPr/>
          </p:nvSpPr>
          <p:spPr>
            <a:xfrm>
              <a:off x="8640786" y="1593850"/>
              <a:ext cx="179388" cy="1793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00"/>
                <a:buFont typeface="Arial"/>
                <a:buNone/>
              </a:pPr>
              <a:r>
                <a:rPr b="0" i="0" lang="ru-RU" sz="1000" u="none" cap="none" strike="noStrike">
                  <a:solidFill>
                    <a:schemeClr val="dk1"/>
                  </a:solidFill>
                  <a:latin typeface="Arial"/>
                  <a:ea typeface="Arial"/>
                  <a:cs typeface="Arial"/>
                  <a:sym typeface="Arial"/>
                </a:rPr>
                <a:t>19</a:t>
              </a:r>
              <a:endParaRPr/>
            </a:p>
          </p:txBody>
        </p:sp>
        <p:sp>
          <p:nvSpPr>
            <p:cNvPr id="190" name="Google Shape;190;p21"/>
            <p:cNvSpPr/>
            <p:nvPr/>
          </p:nvSpPr>
          <p:spPr>
            <a:xfrm>
              <a:off x="1838349" y="1593850"/>
              <a:ext cx="179387" cy="1793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00"/>
                <a:buFont typeface="Arial"/>
                <a:buNone/>
              </a:pPr>
              <a:r>
                <a:rPr b="0" i="0" lang="ru-RU" sz="1000" u="none" cap="none" strike="noStrike">
                  <a:solidFill>
                    <a:schemeClr val="dk1"/>
                  </a:solidFill>
                  <a:latin typeface="Arial"/>
                  <a:ea typeface="Arial"/>
                  <a:cs typeface="Arial"/>
                  <a:sym typeface="Arial"/>
                </a:rPr>
                <a:t>0</a:t>
              </a:r>
              <a:endParaRPr/>
            </a:p>
          </p:txBody>
        </p:sp>
        <p:sp>
          <p:nvSpPr>
            <p:cNvPr id="191" name="Google Shape;191;p21"/>
            <p:cNvSpPr/>
            <p:nvPr/>
          </p:nvSpPr>
          <p:spPr>
            <a:xfrm>
              <a:off x="4068786" y="2312987"/>
              <a:ext cx="2447925" cy="215900"/>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grpSp>
          <p:nvGrpSpPr>
            <p:cNvPr id="192" name="Google Shape;192;p21"/>
            <p:cNvGrpSpPr/>
            <p:nvPr/>
          </p:nvGrpSpPr>
          <p:grpSpPr>
            <a:xfrm>
              <a:off x="1944711" y="2312987"/>
              <a:ext cx="4930775" cy="215900"/>
              <a:chOff x="998" y="1162"/>
              <a:chExt cx="3106" cy="136"/>
            </a:xfrm>
          </p:grpSpPr>
          <p:sp>
            <p:nvSpPr>
              <p:cNvPr id="193" name="Google Shape;193;p21"/>
              <p:cNvSpPr/>
              <p:nvPr/>
            </p:nvSpPr>
            <p:spPr>
              <a:xfrm>
                <a:off x="998" y="1162"/>
                <a:ext cx="1542" cy="136"/>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194" name="Google Shape;194;p21"/>
              <p:cNvSpPr/>
              <p:nvPr/>
            </p:nvSpPr>
            <p:spPr>
              <a:xfrm>
                <a:off x="2562" y="1162"/>
                <a:ext cx="1542" cy="136"/>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grpSp>
        <p:grpSp>
          <p:nvGrpSpPr>
            <p:cNvPr id="195" name="Google Shape;195;p21"/>
            <p:cNvGrpSpPr/>
            <p:nvPr/>
          </p:nvGrpSpPr>
          <p:grpSpPr>
            <a:xfrm>
              <a:off x="2303486" y="2312987"/>
              <a:ext cx="4897438" cy="215900"/>
              <a:chOff x="1224" y="1162"/>
              <a:chExt cx="3085" cy="136"/>
            </a:xfrm>
          </p:grpSpPr>
          <p:sp>
            <p:nvSpPr>
              <p:cNvPr id="196" name="Google Shape;196;p21"/>
              <p:cNvSpPr/>
              <p:nvPr/>
            </p:nvSpPr>
            <p:spPr>
              <a:xfrm>
                <a:off x="1224" y="1162"/>
                <a:ext cx="1542" cy="136"/>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197" name="Google Shape;197;p21"/>
              <p:cNvSpPr/>
              <p:nvPr/>
            </p:nvSpPr>
            <p:spPr>
              <a:xfrm>
                <a:off x="2767" y="1162"/>
                <a:ext cx="1542" cy="136"/>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grpSp>
        <p:grpSp>
          <p:nvGrpSpPr>
            <p:cNvPr id="198" name="Google Shape;198;p21"/>
            <p:cNvGrpSpPr/>
            <p:nvPr/>
          </p:nvGrpSpPr>
          <p:grpSpPr>
            <a:xfrm>
              <a:off x="2663849" y="2312987"/>
              <a:ext cx="4932362" cy="215900"/>
              <a:chOff x="1451" y="1162"/>
              <a:chExt cx="3107" cy="136"/>
            </a:xfrm>
          </p:grpSpPr>
          <p:sp>
            <p:nvSpPr>
              <p:cNvPr id="199" name="Google Shape;199;p21"/>
              <p:cNvSpPr/>
              <p:nvPr/>
            </p:nvSpPr>
            <p:spPr>
              <a:xfrm>
                <a:off x="1451" y="1162"/>
                <a:ext cx="1542" cy="136"/>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00" name="Google Shape;200;p21"/>
              <p:cNvSpPr/>
              <p:nvPr/>
            </p:nvSpPr>
            <p:spPr>
              <a:xfrm>
                <a:off x="3016" y="1162"/>
                <a:ext cx="1542" cy="136"/>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grpSp>
        <p:grpSp>
          <p:nvGrpSpPr>
            <p:cNvPr id="201" name="Google Shape;201;p21"/>
            <p:cNvGrpSpPr/>
            <p:nvPr/>
          </p:nvGrpSpPr>
          <p:grpSpPr>
            <a:xfrm>
              <a:off x="3024211" y="2312987"/>
              <a:ext cx="4932363" cy="215900"/>
              <a:chOff x="1678" y="1162"/>
              <a:chExt cx="3107" cy="136"/>
            </a:xfrm>
          </p:grpSpPr>
          <p:sp>
            <p:nvSpPr>
              <p:cNvPr id="202" name="Google Shape;202;p21"/>
              <p:cNvSpPr/>
              <p:nvPr/>
            </p:nvSpPr>
            <p:spPr>
              <a:xfrm>
                <a:off x="1678" y="1162"/>
                <a:ext cx="1542" cy="136"/>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03" name="Google Shape;203;p21"/>
              <p:cNvSpPr/>
              <p:nvPr/>
            </p:nvSpPr>
            <p:spPr>
              <a:xfrm>
                <a:off x="3243" y="1162"/>
                <a:ext cx="1542" cy="136"/>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grpSp>
        <p:grpSp>
          <p:nvGrpSpPr>
            <p:cNvPr id="204" name="Google Shape;204;p21"/>
            <p:cNvGrpSpPr/>
            <p:nvPr/>
          </p:nvGrpSpPr>
          <p:grpSpPr>
            <a:xfrm>
              <a:off x="3384574" y="2312987"/>
              <a:ext cx="4932362" cy="215900"/>
              <a:chOff x="1905" y="1162"/>
              <a:chExt cx="3107" cy="136"/>
            </a:xfrm>
          </p:grpSpPr>
          <p:sp>
            <p:nvSpPr>
              <p:cNvPr id="205" name="Google Shape;205;p21"/>
              <p:cNvSpPr/>
              <p:nvPr/>
            </p:nvSpPr>
            <p:spPr>
              <a:xfrm>
                <a:off x="1905" y="1162"/>
                <a:ext cx="1542" cy="136"/>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06" name="Google Shape;206;p21"/>
              <p:cNvSpPr/>
              <p:nvPr/>
            </p:nvSpPr>
            <p:spPr>
              <a:xfrm>
                <a:off x="3470" y="1162"/>
                <a:ext cx="1542" cy="136"/>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grpSp>
        <p:grpSp>
          <p:nvGrpSpPr>
            <p:cNvPr id="207" name="Google Shape;207;p21"/>
            <p:cNvGrpSpPr/>
            <p:nvPr/>
          </p:nvGrpSpPr>
          <p:grpSpPr>
            <a:xfrm>
              <a:off x="3744936" y="2312987"/>
              <a:ext cx="4930775" cy="215900"/>
              <a:chOff x="2132" y="1162"/>
              <a:chExt cx="3106" cy="136"/>
            </a:xfrm>
          </p:grpSpPr>
          <p:sp>
            <p:nvSpPr>
              <p:cNvPr id="208" name="Google Shape;208;p21"/>
              <p:cNvSpPr/>
              <p:nvPr/>
            </p:nvSpPr>
            <p:spPr>
              <a:xfrm>
                <a:off x="2132" y="1162"/>
                <a:ext cx="1542" cy="136"/>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09" name="Google Shape;209;p21"/>
              <p:cNvSpPr/>
              <p:nvPr/>
            </p:nvSpPr>
            <p:spPr>
              <a:xfrm>
                <a:off x="3696" y="1162"/>
                <a:ext cx="1542" cy="136"/>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grpSp>
        <p:sp>
          <p:nvSpPr>
            <p:cNvPr id="210" name="Google Shape;210;p21"/>
            <p:cNvSpPr txBox="1"/>
            <p:nvPr/>
          </p:nvSpPr>
          <p:spPr>
            <a:xfrm>
              <a:off x="863624" y="2241550"/>
              <a:ext cx="736600" cy="2746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200"/>
                <a:buFont typeface="Droid Sans Mono"/>
                <a:buNone/>
              </a:pPr>
              <a:r>
                <a:rPr b="0" lang="ru-RU" sz="1200" u="none">
                  <a:solidFill>
                    <a:schemeClr val="dk1"/>
                  </a:solidFill>
                  <a:latin typeface="Droid Sans Mono"/>
                  <a:ea typeface="Droid Sans Mono"/>
                  <a:cs typeface="Droid Sans Mono"/>
                  <a:sym typeface="Droid Sans Mono"/>
                </a:rPr>
                <a:t>step=7</a:t>
              </a:r>
              <a:endParaRPr b="0" sz="1200" u="none">
                <a:solidFill>
                  <a:schemeClr val="dk1"/>
                </a:solidFill>
                <a:latin typeface="Droid Sans Mono"/>
                <a:ea typeface="Droid Sans Mono"/>
                <a:cs typeface="Droid Sans Mono"/>
                <a:sym typeface="Droid Sans Mono"/>
              </a:endParaRPr>
            </a:p>
          </p:txBody>
        </p:sp>
        <p:sp>
          <p:nvSpPr>
            <p:cNvPr id="211" name="Google Shape;211;p21"/>
            <p:cNvSpPr/>
            <p:nvPr/>
          </p:nvSpPr>
          <p:spPr>
            <a:xfrm>
              <a:off x="3924324" y="1881187"/>
              <a:ext cx="287337" cy="2889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1</a:t>
              </a:r>
              <a:endParaRPr/>
            </a:p>
          </p:txBody>
        </p:sp>
        <p:sp>
          <p:nvSpPr>
            <p:cNvPr id="212" name="Google Shape;212;p21"/>
            <p:cNvSpPr/>
            <p:nvPr/>
          </p:nvSpPr>
          <p:spPr>
            <a:xfrm>
              <a:off x="5005411" y="1881187"/>
              <a:ext cx="287338" cy="2889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3</a:t>
              </a:r>
              <a:endParaRPr/>
            </a:p>
          </p:txBody>
        </p:sp>
        <p:sp>
          <p:nvSpPr>
            <p:cNvPr id="213" name="Google Shape;213;p21"/>
            <p:cNvSpPr/>
            <p:nvPr/>
          </p:nvSpPr>
          <p:spPr>
            <a:xfrm>
              <a:off x="1765324" y="1881187"/>
              <a:ext cx="287337" cy="2889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4</a:t>
              </a:r>
              <a:endParaRPr/>
            </a:p>
          </p:txBody>
        </p:sp>
        <p:sp>
          <p:nvSpPr>
            <p:cNvPr id="214" name="Google Shape;214;p21"/>
            <p:cNvSpPr/>
            <p:nvPr/>
          </p:nvSpPr>
          <p:spPr>
            <a:xfrm>
              <a:off x="4284686" y="1881187"/>
              <a:ext cx="287338" cy="2889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8</a:t>
              </a:r>
              <a:endParaRPr/>
            </a:p>
          </p:txBody>
        </p:sp>
        <p:sp>
          <p:nvSpPr>
            <p:cNvPr id="215" name="Google Shape;215;p21"/>
            <p:cNvSpPr/>
            <p:nvPr/>
          </p:nvSpPr>
          <p:spPr>
            <a:xfrm>
              <a:off x="7164411" y="1881187"/>
              <a:ext cx="287338" cy="2889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10</a:t>
              </a:r>
              <a:endParaRPr/>
            </a:p>
          </p:txBody>
        </p:sp>
        <p:sp>
          <p:nvSpPr>
            <p:cNvPr id="216" name="Google Shape;216;p21"/>
            <p:cNvSpPr/>
            <p:nvPr/>
          </p:nvSpPr>
          <p:spPr>
            <a:xfrm>
              <a:off x="2844824" y="1881187"/>
              <a:ext cx="287337" cy="2889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14</a:t>
              </a:r>
              <a:endParaRPr/>
            </a:p>
          </p:txBody>
        </p:sp>
        <p:sp>
          <p:nvSpPr>
            <p:cNvPr id="217" name="Google Shape;217;p21"/>
            <p:cNvSpPr/>
            <p:nvPr/>
          </p:nvSpPr>
          <p:spPr>
            <a:xfrm>
              <a:off x="6805636" y="1881187"/>
              <a:ext cx="287338" cy="2889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16</a:t>
              </a:r>
              <a:endParaRPr/>
            </a:p>
          </p:txBody>
        </p:sp>
        <p:sp>
          <p:nvSpPr>
            <p:cNvPr id="218" name="Google Shape;218;p21"/>
            <p:cNvSpPr/>
            <p:nvPr/>
          </p:nvSpPr>
          <p:spPr>
            <a:xfrm>
              <a:off x="8245499" y="1881187"/>
              <a:ext cx="287337" cy="2889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21</a:t>
              </a:r>
              <a:endParaRPr/>
            </a:p>
          </p:txBody>
        </p:sp>
        <p:sp>
          <p:nvSpPr>
            <p:cNvPr id="219" name="Google Shape;219;p21"/>
            <p:cNvSpPr/>
            <p:nvPr/>
          </p:nvSpPr>
          <p:spPr>
            <a:xfrm>
              <a:off x="4645049" y="1881187"/>
              <a:ext cx="287337" cy="2889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24</a:t>
              </a:r>
              <a:endParaRPr/>
            </a:p>
          </p:txBody>
        </p:sp>
        <p:sp>
          <p:nvSpPr>
            <p:cNvPr id="220" name="Google Shape;220;p21"/>
            <p:cNvSpPr/>
            <p:nvPr/>
          </p:nvSpPr>
          <p:spPr>
            <a:xfrm>
              <a:off x="3205186" y="1881187"/>
              <a:ext cx="287338" cy="2889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31</a:t>
              </a:r>
              <a:endParaRPr/>
            </a:p>
          </p:txBody>
        </p:sp>
        <p:sp>
          <p:nvSpPr>
            <p:cNvPr id="221" name="Google Shape;221;p21"/>
            <p:cNvSpPr/>
            <p:nvPr/>
          </p:nvSpPr>
          <p:spPr>
            <a:xfrm>
              <a:off x="5724549" y="1881187"/>
              <a:ext cx="287337" cy="2889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33</a:t>
              </a:r>
              <a:endParaRPr/>
            </a:p>
          </p:txBody>
        </p:sp>
        <p:sp>
          <p:nvSpPr>
            <p:cNvPr id="222" name="Google Shape;222;p21"/>
            <p:cNvSpPr/>
            <p:nvPr/>
          </p:nvSpPr>
          <p:spPr>
            <a:xfrm>
              <a:off x="8605861" y="1881187"/>
              <a:ext cx="287338" cy="2889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36</a:t>
              </a:r>
              <a:endParaRPr/>
            </a:p>
          </p:txBody>
        </p:sp>
        <p:sp>
          <p:nvSpPr>
            <p:cNvPr id="223" name="Google Shape;223;p21"/>
            <p:cNvSpPr/>
            <p:nvPr/>
          </p:nvSpPr>
          <p:spPr>
            <a:xfrm>
              <a:off x="7524774" y="1881187"/>
              <a:ext cx="287337" cy="2889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38</a:t>
              </a:r>
              <a:endParaRPr/>
            </a:p>
          </p:txBody>
        </p:sp>
        <p:sp>
          <p:nvSpPr>
            <p:cNvPr id="224" name="Google Shape;224;p21"/>
            <p:cNvSpPr/>
            <p:nvPr/>
          </p:nvSpPr>
          <p:spPr>
            <a:xfrm>
              <a:off x="3565549" y="1881187"/>
              <a:ext cx="287337" cy="2889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42</a:t>
              </a:r>
              <a:endParaRPr/>
            </a:p>
          </p:txBody>
        </p:sp>
        <p:sp>
          <p:nvSpPr>
            <p:cNvPr id="225" name="Google Shape;225;p21"/>
            <p:cNvSpPr/>
            <p:nvPr/>
          </p:nvSpPr>
          <p:spPr>
            <a:xfrm>
              <a:off x="6084911" y="1881187"/>
              <a:ext cx="287338" cy="2889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44</a:t>
              </a:r>
              <a:endParaRPr/>
            </a:p>
          </p:txBody>
        </p:sp>
        <p:sp>
          <p:nvSpPr>
            <p:cNvPr id="226" name="Google Shape;226;p21"/>
            <p:cNvSpPr/>
            <p:nvPr/>
          </p:nvSpPr>
          <p:spPr>
            <a:xfrm>
              <a:off x="7885136" y="1881187"/>
              <a:ext cx="287338" cy="2889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50</a:t>
              </a:r>
              <a:endParaRPr/>
            </a:p>
          </p:txBody>
        </p:sp>
        <p:sp>
          <p:nvSpPr>
            <p:cNvPr id="227" name="Google Shape;227;p21"/>
            <p:cNvSpPr/>
            <p:nvPr/>
          </p:nvSpPr>
          <p:spPr>
            <a:xfrm>
              <a:off x="2124099" y="1881187"/>
              <a:ext cx="287337" cy="2889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27</a:t>
              </a:r>
              <a:endParaRPr/>
            </a:p>
          </p:txBody>
        </p:sp>
        <p:sp>
          <p:nvSpPr>
            <p:cNvPr id="228" name="Google Shape;228;p21"/>
            <p:cNvSpPr/>
            <p:nvPr/>
          </p:nvSpPr>
          <p:spPr>
            <a:xfrm>
              <a:off x="2484461" y="1881187"/>
              <a:ext cx="287338" cy="2889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51</a:t>
              </a:r>
              <a:endParaRPr/>
            </a:p>
          </p:txBody>
        </p:sp>
        <p:sp>
          <p:nvSpPr>
            <p:cNvPr id="229" name="Google Shape;229;p21"/>
            <p:cNvSpPr/>
            <p:nvPr/>
          </p:nvSpPr>
          <p:spPr>
            <a:xfrm>
              <a:off x="6445274" y="1881187"/>
              <a:ext cx="287337" cy="2889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53</a:t>
              </a:r>
              <a:endParaRPr/>
            </a:p>
          </p:txBody>
        </p:sp>
        <p:sp>
          <p:nvSpPr>
            <p:cNvPr id="230" name="Google Shape;230;p21"/>
            <p:cNvSpPr/>
            <p:nvPr/>
          </p:nvSpPr>
          <p:spPr>
            <a:xfrm>
              <a:off x="5365774" y="1881187"/>
              <a:ext cx="287337" cy="2889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59</a:t>
              </a:r>
              <a:endParaRPr/>
            </a:p>
          </p:txBody>
        </p:sp>
        <p:grpSp>
          <p:nvGrpSpPr>
            <p:cNvPr id="231" name="Google Shape;231;p21"/>
            <p:cNvGrpSpPr/>
            <p:nvPr/>
          </p:nvGrpSpPr>
          <p:grpSpPr>
            <a:xfrm>
              <a:off x="1763736" y="2673350"/>
              <a:ext cx="7164388" cy="288925"/>
              <a:chOff x="884" y="1389"/>
              <a:chExt cx="4513" cy="182"/>
            </a:xfrm>
          </p:grpSpPr>
          <p:sp>
            <p:nvSpPr>
              <p:cNvPr id="232" name="Google Shape;232;p21"/>
              <p:cNvSpPr/>
              <p:nvPr/>
            </p:nvSpPr>
            <p:spPr>
              <a:xfrm>
                <a:off x="884" y="1389"/>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4</a:t>
                </a:r>
                <a:endParaRPr/>
              </a:p>
            </p:txBody>
          </p:sp>
          <p:sp>
            <p:nvSpPr>
              <p:cNvPr id="233" name="Google Shape;233;p21"/>
              <p:cNvSpPr/>
              <p:nvPr/>
            </p:nvSpPr>
            <p:spPr>
              <a:xfrm>
                <a:off x="2472" y="1389"/>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8</a:t>
                </a:r>
                <a:endParaRPr/>
              </a:p>
            </p:txBody>
          </p:sp>
          <p:sp>
            <p:nvSpPr>
              <p:cNvPr id="234" name="Google Shape;234;p21"/>
              <p:cNvSpPr/>
              <p:nvPr/>
            </p:nvSpPr>
            <p:spPr>
              <a:xfrm>
                <a:off x="4059" y="1389"/>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16</a:t>
                </a:r>
                <a:endParaRPr/>
              </a:p>
            </p:txBody>
          </p:sp>
          <p:sp>
            <p:nvSpPr>
              <p:cNvPr id="235" name="Google Shape;235;p21"/>
              <p:cNvSpPr/>
              <p:nvPr/>
            </p:nvSpPr>
            <p:spPr>
              <a:xfrm>
                <a:off x="4309" y="1389"/>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27</a:t>
                </a:r>
                <a:endParaRPr/>
              </a:p>
            </p:txBody>
          </p:sp>
          <p:sp>
            <p:nvSpPr>
              <p:cNvPr id="236" name="Google Shape;236;p21"/>
              <p:cNvSpPr/>
              <p:nvPr/>
            </p:nvSpPr>
            <p:spPr>
              <a:xfrm>
                <a:off x="2699" y="1389"/>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24</a:t>
                </a:r>
                <a:endParaRPr/>
              </a:p>
            </p:txBody>
          </p:sp>
          <p:sp>
            <p:nvSpPr>
              <p:cNvPr id="237" name="Google Shape;237;p21"/>
              <p:cNvSpPr/>
              <p:nvPr/>
            </p:nvSpPr>
            <p:spPr>
              <a:xfrm>
                <a:off x="1111" y="1389"/>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10</a:t>
                </a:r>
                <a:endParaRPr/>
              </a:p>
            </p:txBody>
          </p:sp>
          <p:sp>
            <p:nvSpPr>
              <p:cNvPr id="238" name="Google Shape;238;p21"/>
              <p:cNvSpPr/>
              <p:nvPr/>
            </p:nvSpPr>
            <p:spPr>
              <a:xfrm>
                <a:off x="4536" y="1389"/>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51</a:t>
                </a:r>
                <a:endParaRPr/>
              </a:p>
            </p:txBody>
          </p:sp>
          <p:sp>
            <p:nvSpPr>
              <p:cNvPr id="239" name="Google Shape;239;p21"/>
              <p:cNvSpPr/>
              <p:nvPr/>
            </p:nvSpPr>
            <p:spPr>
              <a:xfrm>
                <a:off x="2925" y="1389"/>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38</a:t>
                </a:r>
                <a:endParaRPr/>
              </a:p>
            </p:txBody>
          </p:sp>
          <p:sp>
            <p:nvSpPr>
              <p:cNvPr id="240" name="Google Shape;240;p21"/>
              <p:cNvSpPr/>
              <p:nvPr/>
            </p:nvSpPr>
            <p:spPr>
              <a:xfrm>
                <a:off x="1338" y="1389"/>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3</a:t>
                </a:r>
                <a:endParaRPr/>
              </a:p>
            </p:txBody>
          </p:sp>
          <p:sp>
            <p:nvSpPr>
              <p:cNvPr id="241" name="Google Shape;241;p21"/>
              <p:cNvSpPr/>
              <p:nvPr/>
            </p:nvSpPr>
            <p:spPr>
              <a:xfrm>
                <a:off x="1565" y="1389"/>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14</a:t>
                </a:r>
                <a:endParaRPr/>
              </a:p>
            </p:txBody>
          </p:sp>
          <p:sp>
            <p:nvSpPr>
              <p:cNvPr id="242" name="Google Shape;242;p21"/>
              <p:cNvSpPr/>
              <p:nvPr/>
            </p:nvSpPr>
            <p:spPr>
              <a:xfrm>
                <a:off x="4762" y="1389"/>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59</a:t>
                </a:r>
                <a:endParaRPr/>
              </a:p>
            </p:txBody>
          </p:sp>
          <p:sp>
            <p:nvSpPr>
              <p:cNvPr id="243" name="Google Shape;243;p21"/>
              <p:cNvSpPr/>
              <p:nvPr/>
            </p:nvSpPr>
            <p:spPr>
              <a:xfrm>
                <a:off x="3152" y="1389"/>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50</a:t>
                </a:r>
                <a:endParaRPr/>
              </a:p>
            </p:txBody>
          </p:sp>
          <p:sp>
            <p:nvSpPr>
              <p:cNvPr id="244" name="Google Shape;244;p21"/>
              <p:cNvSpPr/>
              <p:nvPr/>
            </p:nvSpPr>
            <p:spPr>
              <a:xfrm>
                <a:off x="1791" y="1389"/>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21</a:t>
                </a:r>
                <a:endParaRPr/>
              </a:p>
            </p:txBody>
          </p:sp>
          <p:sp>
            <p:nvSpPr>
              <p:cNvPr id="245" name="Google Shape;245;p21"/>
              <p:cNvSpPr/>
              <p:nvPr/>
            </p:nvSpPr>
            <p:spPr>
              <a:xfrm>
                <a:off x="3379" y="1389"/>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31</a:t>
                </a:r>
                <a:endParaRPr/>
              </a:p>
            </p:txBody>
          </p:sp>
          <p:sp>
            <p:nvSpPr>
              <p:cNvPr id="246" name="Google Shape;246;p21"/>
              <p:cNvSpPr/>
              <p:nvPr/>
            </p:nvSpPr>
            <p:spPr>
              <a:xfrm>
                <a:off x="4989" y="1389"/>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33</a:t>
                </a:r>
                <a:endParaRPr/>
              </a:p>
            </p:txBody>
          </p:sp>
          <p:sp>
            <p:nvSpPr>
              <p:cNvPr id="247" name="Google Shape;247;p21"/>
              <p:cNvSpPr/>
              <p:nvPr/>
            </p:nvSpPr>
            <p:spPr>
              <a:xfrm>
                <a:off x="2018" y="1389"/>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36</a:t>
                </a:r>
                <a:endParaRPr/>
              </a:p>
            </p:txBody>
          </p:sp>
          <p:sp>
            <p:nvSpPr>
              <p:cNvPr id="248" name="Google Shape;248;p21"/>
              <p:cNvSpPr/>
              <p:nvPr/>
            </p:nvSpPr>
            <p:spPr>
              <a:xfrm>
                <a:off x="3606" y="1389"/>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42</a:t>
                </a:r>
                <a:endParaRPr/>
              </a:p>
            </p:txBody>
          </p:sp>
          <p:sp>
            <p:nvSpPr>
              <p:cNvPr id="249" name="Google Shape;249;p21"/>
              <p:cNvSpPr/>
              <p:nvPr/>
            </p:nvSpPr>
            <p:spPr>
              <a:xfrm>
                <a:off x="5216" y="1389"/>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44</a:t>
                </a:r>
                <a:endParaRPr/>
              </a:p>
            </p:txBody>
          </p:sp>
          <p:sp>
            <p:nvSpPr>
              <p:cNvPr id="250" name="Google Shape;250;p21"/>
              <p:cNvSpPr/>
              <p:nvPr/>
            </p:nvSpPr>
            <p:spPr>
              <a:xfrm>
                <a:off x="2245" y="1389"/>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1</a:t>
                </a:r>
                <a:endParaRPr/>
              </a:p>
            </p:txBody>
          </p:sp>
          <p:sp>
            <p:nvSpPr>
              <p:cNvPr id="251" name="Google Shape;251;p21"/>
              <p:cNvSpPr/>
              <p:nvPr/>
            </p:nvSpPr>
            <p:spPr>
              <a:xfrm>
                <a:off x="3833" y="1389"/>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53</a:t>
                </a:r>
                <a:endParaRPr/>
              </a:p>
            </p:txBody>
          </p:sp>
        </p:grpSp>
        <p:sp>
          <p:nvSpPr>
            <p:cNvPr id="252" name="Google Shape;252;p21"/>
            <p:cNvSpPr txBox="1"/>
            <p:nvPr/>
          </p:nvSpPr>
          <p:spPr>
            <a:xfrm>
              <a:off x="863624" y="3141662"/>
              <a:ext cx="7366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200"/>
                <a:buFont typeface="Droid Sans Mono"/>
                <a:buNone/>
              </a:pPr>
              <a:r>
                <a:rPr b="0" lang="ru-RU" sz="1200" u="none">
                  <a:solidFill>
                    <a:schemeClr val="dk1"/>
                  </a:solidFill>
                  <a:latin typeface="Droid Sans Mono"/>
                  <a:ea typeface="Droid Sans Mono"/>
                  <a:cs typeface="Droid Sans Mono"/>
                  <a:sym typeface="Droid Sans Mono"/>
                </a:rPr>
                <a:t>step=3</a:t>
              </a:r>
              <a:endParaRPr b="0" sz="1200" u="none">
                <a:solidFill>
                  <a:schemeClr val="dk1"/>
                </a:solidFill>
                <a:latin typeface="Droid Sans Mono"/>
                <a:ea typeface="Droid Sans Mono"/>
                <a:cs typeface="Droid Sans Mono"/>
                <a:sym typeface="Droid Sans Mono"/>
              </a:endParaRPr>
            </a:p>
          </p:txBody>
        </p:sp>
        <p:grpSp>
          <p:nvGrpSpPr>
            <p:cNvPr id="253" name="Google Shape;253;p21"/>
            <p:cNvGrpSpPr/>
            <p:nvPr/>
          </p:nvGrpSpPr>
          <p:grpSpPr>
            <a:xfrm>
              <a:off x="1908199" y="3284537"/>
              <a:ext cx="6443662" cy="144463"/>
              <a:chOff x="975" y="1774"/>
              <a:chExt cx="4059" cy="91"/>
            </a:xfrm>
          </p:grpSpPr>
          <p:sp>
            <p:nvSpPr>
              <p:cNvPr id="254" name="Google Shape;254;p21"/>
              <p:cNvSpPr/>
              <p:nvPr/>
            </p:nvSpPr>
            <p:spPr>
              <a:xfrm>
                <a:off x="975" y="1774"/>
                <a:ext cx="664" cy="91"/>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55" name="Google Shape;255;p21"/>
              <p:cNvSpPr/>
              <p:nvPr/>
            </p:nvSpPr>
            <p:spPr>
              <a:xfrm>
                <a:off x="1649" y="1774"/>
                <a:ext cx="664" cy="91"/>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56" name="Google Shape;256;p21"/>
              <p:cNvSpPr/>
              <p:nvPr/>
            </p:nvSpPr>
            <p:spPr>
              <a:xfrm>
                <a:off x="2336" y="1774"/>
                <a:ext cx="664" cy="91"/>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57" name="Google Shape;257;p21"/>
              <p:cNvSpPr/>
              <p:nvPr/>
            </p:nvSpPr>
            <p:spPr>
              <a:xfrm>
                <a:off x="3010" y="1774"/>
                <a:ext cx="664" cy="91"/>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58" name="Google Shape;258;p21"/>
              <p:cNvSpPr/>
              <p:nvPr/>
            </p:nvSpPr>
            <p:spPr>
              <a:xfrm>
                <a:off x="3696" y="1774"/>
                <a:ext cx="664" cy="91"/>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59" name="Google Shape;259;p21"/>
              <p:cNvSpPr/>
              <p:nvPr/>
            </p:nvSpPr>
            <p:spPr>
              <a:xfrm>
                <a:off x="4370" y="1774"/>
                <a:ext cx="664" cy="91"/>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grpSp>
        <p:grpSp>
          <p:nvGrpSpPr>
            <p:cNvPr id="260" name="Google Shape;260;p21"/>
            <p:cNvGrpSpPr/>
            <p:nvPr/>
          </p:nvGrpSpPr>
          <p:grpSpPr>
            <a:xfrm>
              <a:off x="2303486" y="3284537"/>
              <a:ext cx="6443663" cy="144463"/>
              <a:chOff x="975" y="1774"/>
              <a:chExt cx="4059" cy="91"/>
            </a:xfrm>
          </p:grpSpPr>
          <p:sp>
            <p:nvSpPr>
              <p:cNvPr id="261" name="Google Shape;261;p21"/>
              <p:cNvSpPr/>
              <p:nvPr/>
            </p:nvSpPr>
            <p:spPr>
              <a:xfrm>
                <a:off x="975" y="1774"/>
                <a:ext cx="664" cy="91"/>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62" name="Google Shape;262;p21"/>
              <p:cNvSpPr/>
              <p:nvPr/>
            </p:nvSpPr>
            <p:spPr>
              <a:xfrm>
                <a:off x="1649" y="1774"/>
                <a:ext cx="664" cy="91"/>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63" name="Google Shape;263;p21"/>
              <p:cNvSpPr/>
              <p:nvPr/>
            </p:nvSpPr>
            <p:spPr>
              <a:xfrm>
                <a:off x="2336" y="1774"/>
                <a:ext cx="664" cy="91"/>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64" name="Google Shape;264;p21"/>
              <p:cNvSpPr/>
              <p:nvPr/>
            </p:nvSpPr>
            <p:spPr>
              <a:xfrm>
                <a:off x="3010" y="1774"/>
                <a:ext cx="664" cy="91"/>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65" name="Google Shape;265;p21"/>
              <p:cNvSpPr/>
              <p:nvPr/>
            </p:nvSpPr>
            <p:spPr>
              <a:xfrm>
                <a:off x="3696" y="1774"/>
                <a:ext cx="664" cy="91"/>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66" name="Google Shape;266;p21"/>
              <p:cNvSpPr/>
              <p:nvPr/>
            </p:nvSpPr>
            <p:spPr>
              <a:xfrm>
                <a:off x="4370" y="1774"/>
                <a:ext cx="664" cy="91"/>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grpSp>
        <p:grpSp>
          <p:nvGrpSpPr>
            <p:cNvPr id="267" name="Google Shape;267;p21"/>
            <p:cNvGrpSpPr/>
            <p:nvPr/>
          </p:nvGrpSpPr>
          <p:grpSpPr>
            <a:xfrm>
              <a:off x="2627336" y="3284537"/>
              <a:ext cx="5373688" cy="144463"/>
              <a:chOff x="1021" y="2273"/>
              <a:chExt cx="3385" cy="91"/>
            </a:xfrm>
          </p:grpSpPr>
          <p:sp>
            <p:nvSpPr>
              <p:cNvPr id="268" name="Google Shape;268;p21"/>
              <p:cNvSpPr/>
              <p:nvPr/>
            </p:nvSpPr>
            <p:spPr>
              <a:xfrm>
                <a:off x="1021" y="2273"/>
                <a:ext cx="664" cy="91"/>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69" name="Google Shape;269;p21"/>
              <p:cNvSpPr/>
              <p:nvPr/>
            </p:nvSpPr>
            <p:spPr>
              <a:xfrm>
                <a:off x="1695" y="2273"/>
                <a:ext cx="664" cy="91"/>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70" name="Google Shape;270;p21"/>
              <p:cNvSpPr/>
              <p:nvPr/>
            </p:nvSpPr>
            <p:spPr>
              <a:xfrm>
                <a:off x="2382" y="2273"/>
                <a:ext cx="664" cy="91"/>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71" name="Google Shape;271;p21"/>
              <p:cNvSpPr/>
              <p:nvPr/>
            </p:nvSpPr>
            <p:spPr>
              <a:xfrm>
                <a:off x="3056" y="2273"/>
                <a:ext cx="664" cy="91"/>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72" name="Google Shape;272;p21"/>
              <p:cNvSpPr/>
              <p:nvPr/>
            </p:nvSpPr>
            <p:spPr>
              <a:xfrm>
                <a:off x="3742" y="2273"/>
                <a:ext cx="664" cy="91"/>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grpSp>
        <p:grpSp>
          <p:nvGrpSpPr>
            <p:cNvPr id="273" name="Google Shape;273;p21"/>
            <p:cNvGrpSpPr/>
            <p:nvPr/>
          </p:nvGrpSpPr>
          <p:grpSpPr>
            <a:xfrm>
              <a:off x="1728811" y="3717925"/>
              <a:ext cx="7162800" cy="288925"/>
              <a:chOff x="862" y="2047"/>
              <a:chExt cx="4512" cy="182"/>
            </a:xfrm>
          </p:grpSpPr>
          <p:sp>
            <p:nvSpPr>
              <p:cNvPr id="274" name="Google Shape;274;p21"/>
              <p:cNvSpPr/>
              <p:nvPr/>
            </p:nvSpPr>
            <p:spPr>
              <a:xfrm>
                <a:off x="1542" y="2047"/>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4</a:t>
                </a:r>
                <a:endParaRPr/>
              </a:p>
            </p:txBody>
          </p:sp>
          <p:sp>
            <p:nvSpPr>
              <p:cNvPr id="275" name="Google Shape;275;p21"/>
              <p:cNvSpPr/>
              <p:nvPr/>
            </p:nvSpPr>
            <p:spPr>
              <a:xfrm>
                <a:off x="1088" y="2047"/>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8</a:t>
                </a:r>
                <a:endParaRPr/>
              </a:p>
            </p:txBody>
          </p:sp>
          <p:sp>
            <p:nvSpPr>
              <p:cNvPr id="276" name="Google Shape;276;p21"/>
              <p:cNvSpPr/>
              <p:nvPr/>
            </p:nvSpPr>
            <p:spPr>
              <a:xfrm>
                <a:off x="4037" y="2047"/>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16</a:t>
                </a:r>
                <a:endParaRPr/>
              </a:p>
            </p:txBody>
          </p:sp>
          <p:sp>
            <p:nvSpPr>
              <p:cNvPr id="277" name="Google Shape;277;p21"/>
              <p:cNvSpPr/>
              <p:nvPr/>
            </p:nvSpPr>
            <p:spPr>
              <a:xfrm>
                <a:off x="2903" y="2047"/>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27</a:t>
                </a:r>
                <a:endParaRPr/>
              </a:p>
            </p:txBody>
          </p:sp>
          <p:sp>
            <p:nvSpPr>
              <p:cNvPr id="278" name="Google Shape;278;p21"/>
              <p:cNvSpPr/>
              <p:nvPr/>
            </p:nvSpPr>
            <p:spPr>
              <a:xfrm>
                <a:off x="2677" y="2047"/>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24</a:t>
                </a:r>
                <a:endParaRPr/>
              </a:p>
            </p:txBody>
          </p:sp>
          <p:sp>
            <p:nvSpPr>
              <p:cNvPr id="279" name="Google Shape;279;p21"/>
              <p:cNvSpPr/>
              <p:nvPr/>
            </p:nvSpPr>
            <p:spPr>
              <a:xfrm>
                <a:off x="1769" y="2047"/>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10</a:t>
                </a:r>
                <a:endParaRPr/>
              </a:p>
            </p:txBody>
          </p:sp>
          <p:sp>
            <p:nvSpPr>
              <p:cNvPr id="280" name="Google Shape;280;p21"/>
              <p:cNvSpPr/>
              <p:nvPr/>
            </p:nvSpPr>
            <p:spPr>
              <a:xfrm>
                <a:off x="4513" y="2047"/>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51</a:t>
                </a:r>
                <a:endParaRPr/>
              </a:p>
            </p:txBody>
          </p:sp>
          <p:sp>
            <p:nvSpPr>
              <p:cNvPr id="281" name="Google Shape;281;p21"/>
              <p:cNvSpPr/>
              <p:nvPr/>
            </p:nvSpPr>
            <p:spPr>
              <a:xfrm>
                <a:off x="4286" y="2047"/>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38</a:t>
                </a:r>
                <a:endParaRPr/>
              </a:p>
            </p:txBody>
          </p:sp>
          <p:sp>
            <p:nvSpPr>
              <p:cNvPr id="282" name="Google Shape;282;p21"/>
              <p:cNvSpPr/>
              <p:nvPr/>
            </p:nvSpPr>
            <p:spPr>
              <a:xfrm>
                <a:off x="1316" y="2047"/>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3</a:t>
                </a:r>
                <a:endParaRPr/>
              </a:p>
            </p:txBody>
          </p:sp>
          <p:sp>
            <p:nvSpPr>
              <p:cNvPr id="283" name="Google Shape;283;p21"/>
              <p:cNvSpPr/>
              <p:nvPr/>
            </p:nvSpPr>
            <p:spPr>
              <a:xfrm>
                <a:off x="2222" y="2047"/>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14</a:t>
                </a:r>
                <a:endParaRPr/>
              </a:p>
            </p:txBody>
          </p:sp>
          <p:sp>
            <p:nvSpPr>
              <p:cNvPr id="284" name="Google Shape;284;p21"/>
              <p:cNvSpPr/>
              <p:nvPr/>
            </p:nvSpPr>
            <p:spPr>
              <a:xfrm>
                <a:off x="4740" y="2047"/>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59</a:t>
                </a:r>
                <a:endParaRPr/>
              </a:p>
            </p:txBody>
          </p:sp>
          <p:sp>
            <p:nvSpPr>
              <p:cNvPr id="285" name="Google Shape;285;p21"/>
              <p:cNvSpPr/>
              <p:nvPr/>
            </p:nvSpPr>
            <p:spPr>
              <a:xfrm>
                <a:off x="3810" y="2047"/>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50</a:t>
                </a:r>
                <a:endParaRPr/>
              </a:p>
            </p:txBody>
          </p:sp>
          <p:sp>
            <p:nvSpPr>
              <p:cNvPr id="286" name="Google Shape;286;p21"/>
              <p:cNvSpPr/>
              <p:nvPr/>
            </p:nvSpPr>
            <p:spPr>
              <a:xfrm>
                <a:off x="2449" y="2047"/>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21</a:t>
                </a:r>
                <a:endParaRPr/>
              </a:p>
            </p:txBody>
          </p:sp>
          <p:sp>
            <p:nvSpPr>
              <p:cNvPr id="287" name="Google Shape;287;p21"/>
              <p:cNvSpPr/>
              <p:nvPr/>
            </p:nvSpPr>
            <p:spPr>
              <a:xfrm>
                <a:off x="3357" y="2047"/>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31</a:t>
                </a:r>
                <a:endParaRPr/>
              </a:p>
            </p:txBody>
          </p:sp>
          <p:sp>
            <p:nvSpPr>
              <p:cNvPr id="288" name="Google Shape;288;p21"/>
              <p:cNvSpPr/>
              <p:nvPr/>
            </p:nvSpPr>
            <p:spPr>
              <a:xfrm>
                <a:off x="3583" y="2047"/>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33</a:t>
                </a:r>
                <a:endParaRPr/>
              </a:p>
            </p:txBody>
          </p:sp>
          <p:sp>
            <p:nvSpPr>
              <p:cNvPr id="289" name="Google Shape;289;p21"/>
              <p:cNvSpPr/>
              <p:nvPr/>
            </p:nvSpPr>
            <p:spPr>
              <a:xfrm>
                <a:off x="1996" y="2047"/>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36</a:t>
                </a:r>
                <a:endParaRPr/>
              </a:p>
            </p:txBody>
          </p:sp>
          <p:sp>
            <p:nvSpPr>
              <p:cNvPr id="290" name="Google Shape;290;p21"/>
              <p:cNvSpPr/>
              <p:nvPr/>
            </p:nvSpPr>
            <p:spPr>
              <a:xfrm>
                <a:off x="4967" y="2047"/>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42</a:t>
                </a:r>
                <a:endParaRPr/>
              </a:p>
            </p:txBody>
          </p:sp>
          <p:sp>
            <p:nvSpPr>
              <p:cNvPr id="291" name="Google Shape;291;p21"/>
              <p:cNvSpPr/>
              <p:nvPr/>
            </p:nvSpPr>
            <p:spPr>
              <a:xfrm>
                <a:off x="3129" y="2047"/>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44</a:t>
                </a:r>
                <a:endParaRPr/>
              </a:p>
            </p:txBody>
          </p:sp>
          <p:sp>
            <p:nvSpPr>
              <p:cNvPr id="292" name="Google Shape;292;p21"/>
              <p:cNvSpPr/>
              <p:nvPr/>
            </p:nvSpPr>
            <p:spPr>
              <a:xfrm>
                <a:off x="862" y="2047"/>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1</a:t>
                </a:r>
                <a:endParaRPr/>
              </a:p>
            </p:txBody>
          </p:sp>
          <p:sp>
            <p:nvSpPr>
              <p:cNvPr id="293" name="Google Shape;293;p21"/>
              <p:cNvSpPr/>
              <p:nvPr/>
            </p:nvSpPr>
            <p:spPr>
              <a:xfrm>
                <a:off x="5193" y="2047"/>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53</a:t>
                </a:r>
                <a:endParaRPr/>
              </a:p>
            </p:txBody>
          </p:sp>
        </p:grpSp>
        <p:grpSp>
          <p:nvGrpSpPr>
            <p:cNvPr id="294" name="Google Shape;294;p21"/>
            <p:cNvGrpSpPr/>
            <p:nvPr/>
          </p:nvGrpSpPr>
          <p:grpSpPr>
            <a:xfrm>
              <a:off x="1728811" y="4618037"/>
              <a:ext cx="7162800" cy="288925"/>
              <a:chOff x="862" y="2614"/>
              <a:chExt cx="4512" cy="182"/>
            </a:xfrm>
          </p:grpSpPr>
          <p:sp>
            <p:nvSpPr>
              <p:cNvPr id="295" name="Google Shape;295;p21"/>
              <p:cNvSpPr/>
              <p:nvPr/>
            </p:nvSpPr>
            <p:spPr>
              <a:xfrm>
                <a:off x="1088" y="2614"/>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4</a:t>
                </a:r>
                <a:endParaRPr/>
              </a:p>
            </p:txBody>
          </p:sp>
          <p:sp>
            <p:nvSpPr>
              <p:cNvPr id="296" name="Google Shape;296;p21"/>
              <p:cNvSpPr/>
              <p:nvPr/>
            </p:nvSpPr>
            <p:spPr>
              <a:xfrm>
                <a:off x="1542" y="2614"/>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8</a:t>
                </a:r>
                <a:endParaRPr/>
              </a:p>
            </p:txBody>
          </p:sp>
          <p:sp>
            <p:nvSpPr>
              <p:cNvPr id="297" name="Google Shape;297;p21"/>
              <p:cNvSpPr/>
              <p:nvPr/>
            </p:nvSpPr>
            <p:spPr>
              <a:xfrm>
                <a:off x="2676" y="2614"/>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16</a:t>
                </a:r>
                <a:endParaRPr/>
              </a:p>
            </p:txBody>
          </p:sp>
          <p:sp>
            <p:nvSpPr>
              <p:cNvPr id="298" name="Google Shape;298;p21"/>
              <p:cNvSpPr/>
              <p:nvPr/>
            </p:nvSpPr>
            <p:spPr>
              <a:xfrm>
                <a:off x="2449" y="2614"/>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27</a:t>
                </a:r>
                <a:endParaRPr/>
              </a:p>
            </p:txBody>
          </p:sp>
          <p:sp>
            <p:nvSpPr>
              <p:cNvPr id="299" name="Google Shape;299;p21"/>
              <p:cNvSpPr/>
              <p:nvPr/>
            </p:nvSpPr>
            <p:spPr>
              <a:xfrm>
                <a:off x="3129" y="2614"/>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24</a:t>
                </a:r>
                <a:endParaRPr/>
              </a:p>
            </p:txBody>
          </p:sp>
          <p:sp>
            <p:nvSpPr>
              <p:cNvPr id="300" name="Google Shape;300;p21"/>
              <p:cNvSpPr/>
              <p:nvPr/>
            </p:nvSpPr>
            <p:spPr>
              <a:xfrm>
                <a:off x="1769" y="2614"/>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10</a:t>
                </a:r>
                <a:endParaRPr/>
              </a:p>
            </p:txBody>
          </p:sp>
          <p:sp>
            <p:nvSpPr>
              <p:cNvPr id="301" name="Google Shape;301;p21"/>
              <p:cNvSpPr/>
              <p:nvPr/>
            </p:nvSpPr>
            <p:spPr>
              <a:xfrm>
                <a:off x="4967" y="2614"/>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51</a:t>
                </a:r>
                <a:endParaRPr/>
              </a:p>
            </p:txBody>
          </p:sp>
          <p:sp>
            <p:nvSpPr>
              <p:cNvPr id="302" name="Google Shape;302;p21"/>
              <p:cNvSpPr/>
              <p:nvPr/>
            </p:nvSpPr>
            <p:spPr>
              <a:xfrm>
                <a:off x="3833" y="2614"/>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38</a:t>
                </a:r>
                <a:endParaRPr/>
              </a:p>
            </p:txBody>
          </p:sp>
          <p:sp>
            <p:nvSpPr>
              <p:cNvPr id="303" name="Google Shape;303;p21"/>
              <p:cNvSpPr/>
              <p:nvPr/>
            </p:nvSpPr>
            <p:spPr>
              <a:xfrm>
                <a:off x="1316" y="2614"/>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3</a:t>
                </a:r>
                <a:endParaRPr/>
              </a:p>
            </p:txBody>
          </p:sp>
          <p:sp>
            <p:nvSpPr>
              <p:cNvPr id="304" name="Google Shape;304;p21"/>
              <p:cNvSpPr/>
              <p:nvPr/>
            </p:nvSpPr>
            <p:spPr>
              <a:xfrm>
                <a:off x="2222" y="2614"/>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14</a:t>
                </a:r>
                <a:endParaRPr/>
              </a:p>
            </p:txBody>
          </p:sp>
          <p:sp>
            <p:nvSpPr>
              <p:cNvPr id="305" name="Google Shape;305;p21"/>
              <p:cNvSpPr/>
              <p:nvPr/>
            </p:nvSpPr>
            <p:spPr>
              <a:xfrm>
                <a:off x="5193" y="2614"/>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59</a:t>
                </a:r>
                <a:endParaRPr/>
              </a:p>
            </p:txBody>
          </p:sp>
          <p:sp>
            <p:nvSpPr>
              <p:cNvPr id="306" name="Google Shape;306;p21"/>
              <p:cNvSpPr/>
              <p:nvPr/>
            </p:nvSpPr>
            <p:spPr>
              <a:xfrm>
                <a:off x="4286" y="2614"/>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50</a:t>
                </a:r>
                <a:endParaRPr/>
              </a:p>
            </p:txBody>
          </p:sp>
          <p:sp>
            <p:nvSpPr>
              <p:cNvPr id="307" name="Google Shape;307;p21"/>
              <p:cNvSpPr/>
              <p:nvPr/>
            </p:nvSpPr>
            <p:spPr>
              <a:xfrm>
                <a:off x="1995" y="2614"/>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21</a:t>
                </a:r>
                <a:endParaRPr/>
              </a:p>
            </p:txBody>
          </p:sp>
          <p:sp>
            <p:nvSpPr>
              <p:cNvPr id="308" name="Google Shape;308;p21"/>
              <p:cNvSpPr/>
              <p:nvPr/>
            </p:nvSpPr>
            <p:spPr>
              <a:xfrm>
                <a:off x="2903" y="2614"/>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31</a:t>
                </a:r>
                <a:endParaRPr/>
              </a:p>
            </p:txBody>
          </p:sp>
          <p:sp>
            <p:nvSpPr>
              <p:cNvPr id="309" name="Google Shape;309;p21"/>
              <p:cNvSpPr/>
              <p:nvPr/>
            </p:nvSpPr>
            <p:spPr>
              <a:xfrm>
                <a:off x="3583" y="2614"/>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33</a:t>
                </a:r>
                <a:endParaRPr/>
              </a:p>
            </p:txBody>
          </p:sp>
          <p:sp>
            <p:nvSpPr>
              <p:cNvPr id="310" name="Google Shape;310;p21"/>
              <p:cNvSpPr/>
              <p:nvPr/>
            </p:nvSpPr>
            <p:spPr>
              <a:xfrm>
                <a:off x="3356" y="2614"/>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36</a:t>
                </a:r>
                <a:endParaRPr/>
              </a:p>
            </p:txBody>
          </p:sp>
          <p:sp>
            <p:nvSpPr>
              <p:cNvPr id="311" name="Google Shape;311;p21"/>
              <p:cNvSpPr/>
              <p:nvPr/>
            </p:nvSpPr>
            <p:spPr>
              <a:xfrm>
                <a:off x="4059" y="2614"/>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42</a:t>
                </a:r>
                <a:endParaRPr/>
              </a:p>
            </p:txBody>
          </p:sp>
          <p:sp>
            <p:nvSpPr>
              <p:cNvPr id="312" name="Google Shape;312;p21"/>
              <p:cNvSpPr/>
              <p:nvPr/>
            </p:nvSpPr>
            <p:spPr>
              <a:xfrm>
                <a:off x="4513" y="2614"/>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44</a:t>
                </a:r>
                <a:endParaRPr/>
              </a:p>
            </p:txBody>
          </p:sp>
          <p:sp>
            <p:nvSpPr>
              <p:cNvPr id="313" name="Google Shape;313;p21"/>
              <p:cNvSpPr/>
              <p:nvPr/>
            </p:nvSpPr>
            <p:spPr>
              <a:xfrm>
                <a:off x="862" y="2614"/>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1</a:t>
                </a:r>
                <a:endParaRPr/>
              </a:p>
            </p:txBody>
          </p:sp>
          <p:sp>
            <p:nvSpPr>
              <p:cNvPr id="314" name="Google Shape;314;p21"/>
              <p:cNvSpPr/>
              <p:nvPr/>
            </p:nvSpPr>
            <p:spPr>
              <a:xfrm>
                <a:off x="4740" y="2614"/>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53</a:t>
                </a:r>
                <a:endParaRPr/>
              </a:p>
            </p:txBody>
          </p:sp>
        </p:grpSp>
        <p:sp>
          <p:nvSpPr>
            <p:cNvPr id="315" name="Google Shape;315;p21"/>
            <p:cNvSpPr txBox="1"/>
            <p:nvPr/>
          </p:nvSpPr>
          <p:spPr>
            <a:xfrm>
              <a:off x="828699" y="4041775"/>
              <a:ext cx="736600" cy="2746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200"/>
                <a:buFont typeface="Droid Sans Mono"/>
                <a:buNone/>
              </a:pPr>
              <a:r>
                <a:rPr b="0" lang="ru-RU" sz="1200" u="none">
                  <a:solidFill>
                    <a:schemeClr val="dk1"/>
                  </a:solidFill>
                  <a:latin typeface="Droid Sans Mono"/>
                  <a:ea typeface="Droid Sans Mono"/>
                  <a:cs typeface="Droid Sans Mono"/>
                  <a:sym typeface="Droid Sans Mono"/>
                </a:rPr>
                <a:t>step=2</a:t>
              </a:r>
              <a:endParaRPr b="0" sz="1200" u="none">
                <a:solidFill>
                  <a:schemeClr val="dk1"/>
                </a:solidFill>
                <a:latin typeface="Droid Sans Mono"/>
                <a:ea typeface="Droid Sans Mono"/>
                <a:cs typeface="Droid Sans Mono"/>
                <a:sym typeface="Droid Sans Mono"/>
              </a:endParaRPr>
            </a:p>
          </p:txBody>
        </p:sp>
        <p:grpSp>
          <p:nvGrpSpPr>
            <p:cNvPr id="316" name="Google Shape;316;p21"/>
            <p:cNvGrpSpPr/>
            <p:nvPr/>
          </p:nvGrpSpPr>
          <p:grpSpPr>
            <a:xfrm>
              <a:off x="1871686" y="4149725"/>
              <a:ext cx="6518275" cy="144462"/>
              <a:chOff x="952" y="2319"/>
              <a:chExt cx="4106" cy="91"/>
            </a:xfrm>
          </p:grpSpPr>
          <p:sp>
            <p:nvSpPr>
              <p:cNvPr id="317" name="Google Shape;317;p21"/>
              <p:cNvSpPr/>
              <p:nvPr/>
            </p:nvSpPr>
            <p:spPr>
              <a:xfrm>
                <a:off x="952" y="2319"/>
                <a:ext cx="454" cy="91"/>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318" name="Google Shape;318;p21"/>
              <p:cNvSpPr/>
              <p:nvPr/>
            </p:nvSpPr>
            <p:spPr>
              <a:xfrm>
                <a:off x="1406" y="2319"/>
                <a:ext cx="454" cy="91"/>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319" name="Google Shape;319;p21"/>
              <p:cNvSpPr/>
              <p:nvPr/>
            </p:nvSpPr>
            <p:spPr>
              <a:xfrm>
                <a:off x="1859" y="2319"/>
                <a:ext cx="454" cy="91"/>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320" name="Google Shape;320;p21"/>
              <p:cNvSpPr/>
              <p:nvPr/>
            </p:nvSpPr>
            <p:spPr>
              <a:xfrm>
                <a:off x="2313" y="2319"/>
                <a:ext cx="454" cy="91"/>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321" name="Google Shape;321;p21"/>
              <p:cNvSpPr/>
              <p:nvPr/>
            </p:nvSpPr>
            <p:spPr>
              <a:xfrm>
                <a:off x="2766" y="2319"/>
                <a:ext cx="454" cy="91"/>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322" name="Google Shape;322;p21"/>
              <p:cNvSpPr/>
              <p:nvPr/>
            </p:nvSpPr>
            <p:spPr>
              <a:xfrm>
                <a:off x="3220" y="2319"/>
                <a:ext cx="454" cy="91"/>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323" name="Google Shape;323;p21"/>
              <p:cNvSpPr/>
              <p:nvPr/>
            </p:nvSpPr>
            <p:spPr>
              <a:xfrm>
                <a:off x="3673" y="2319"/>
                <a:ext cx="454" cy="91"/>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324" name="Google Shape;324;p21"/>
              <p:cNvSpPr/>
              <p:nvPr/>
            </p:nvSpPr>
            <p:spPr>
              <a:xfrm>
                <a:off x="4127" y="2319"/>
                <a:ext cx="454" cy="91"/>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325" name="Google Shape;325;p21"/>
              <p:cNvSpPr/>
              <p:nvPr/>
            </p:nvSpPr>
            <p:spPr>
              <a:xfrm>
                <a:off x="4604" y="2319"/>
                <a:ext cx="454" cy="91"/>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grpSp>
        <p:grpSp>
          <p:nvGrpSpPr>
            <p:cNvPr id="326" name="Google Shape;326;p21"/>
            <p:cNvGrpSpPr/>
            <p:nvPr/>
          </p:nvGrpSpPr>
          <p:grpSpPr>
            <a:xfrm>
              <a:off x="2195536" y="4149725"/>
              <a:ext cx="6518275" cy="144462"/>
              <a:chOff x="952" y="2319"/>
              <a:chExt cx="4106" cy="91"/>
            </a:xfrm>
          </p:grpSpPr>
          <p:sp>
            <p:nvSpPr>
              <p:cNvPr id="327" name="Google Shape;327;p21"/>
              <p:cNvSpPr/>
              <p:nvPr/>
            </p:nvSpPr>
            <p:spPr>
              <a:xfrm>
                <a:off x="952" y="2319"/>
                <a:ext cx="454" cy="91"/>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328" name="Google Shape;328;p21"/>
              <p:cNvSpPr/>
              <p:nvPr/>
            </p:nvSpPr>
            <p:spPr>
              <a:xfrm>
                <a:off x="1406" y="2319"/>
                <a:ext cx="454" cy="91"/>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329" name="Google Shape;329;p21"/>
              <p:cNvSpPr/>
              <p:nvPr/>
            </p:nvSpPr>
            <p:spPr>
              <a:xfrm>
                <a:off x="1859" y="2319"/>
                <a:ext cx="454" cy="91"/>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330" name="Google Shape;330;p21"/>
              <p:cNvSpPr/>
              <p:nvPr/>
            </p:nvSpPr>
            <p:spPr>
              <a:xfrm>
                <a:off x="2313" y="2319"/>
                <a:ext cx="454" cy="91"/>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331" name="Google Shape;331;p21"/>
              <p:cNvSpPr/>
              <p:nvPr/>
            </p:nvSpPr>
            <p:spPr>
              <a:xfrm>
                <a:off x="2766" y="2319"/>
                <a:ext cx="454" cy="91"/>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332" name="Google Shape;332;p21"/>
              <p:cNvSpPr/>
              <p:nvPr/>
            </p:nvSpPr>
            <p:spPr>
              <a:xfrm>
                <a:off x="3220" y="2319"/>
                <a:ext cx="454" cy="91"/>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333" name="Google Shape;333;p21"/>
              <p:cNvSpPr/>
              <p:nvPr/>
            </p:nvSpPr>
            <p:spPr>
              <a:xfrm>
                <a:off x="3673" y="2319"/>
                <a:ext cx="454" cy="91"/>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334" name="Google Shape;334;p21"/>
              <p:cNvSpPr/>
              <p:nvPr/>
            </p:nvSpPr>
            <p:spPr>
              <a:xfrm>
                <a:off x="4127" y="2319"/>
                <a:ext cx="454" cy="91"/>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335" name="Google Shape;335;p21"/>
              <p:cNvSpPr/>
              <p:nvPr/>
            </p:nvSpPr>
            <p:spPr>
              <a:xfrm>
                <a:off x="4604" y="2319"/>
                <a:ext cx="454" cy="91"/>
              </a:xfrm>
              <a:custGeom>
                <a:rect b="b" l="l" r="r" t="t"/>
                <a:pathLst>
                  <a:path extrusionOk="0" h="136" w="1542">
                    <a:moveTo>
                      <a:pt x="0" y="0"/>
                    </a:moveTo>
                    <a:cubicBezTo>
                      <a:pt x="257" y="68"/>
                      <a:pt x="514" y="136"/>
                      <a:pt x="771" y="136"/>
                    </a:cubicBezTo>
                    <a:cubicBezTo>
                      <a:pt x="1028" y="136"/>
                      <a:pt x="1285" y="68"/>
                      <a:pt x="154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grpSp>
        <p:grpSp>
          <p:nvGrpSpPr>
            <p:cNvPr id="336" name="Google Shape;336;p21"/>
            <p:cNvGrpSpPr/>
            <p:nvPr/>
          </p:nvGrpSpPr>
          <p:grpSpPr>
            <a:xfrm>
              <a:off x="1728811" y="5518150"/>
              <a:ext cx="7162800" cy="288925"/>
              <a:chOff x="862" y="3181"/>
              <a:chExt cx="4512" cy="182"/>
            </a:xfrm>
          </p:grpSpPr>
          <p:sp>
            <p:nvSpPr>
              <p:cNvPr id="337" name="Google Shape;337;p21"/>
              <p:cNvSpPr/>
              <p:nvPr/>
            </p:nvSpPr>
            <p:spPr>
              <a:xfrm>
                <a:off x="1315" y="3181"/>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4</a:t>
                </a:r>
                <a:endParaRPr/>
              </a:p>
            </p:txBody>
          </p:sp>
          <p:sp>
            <p:nvSpPr>
              <p:cNvPr id="338" name="Google Shape;338;p21"/>
              <p:cNvSpPr/>
              <p:nvPr/>
            </p:nvSpPr>
            <p:spPr>
              <a:xfrm>
                <a:off x="1542" y="3181"/>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8</a:t>
                </a:r>
                <a:endParaRPr/>
              </a:p>
            </p:txBody>
          </p:sp>
          <p:sp>
            <p:nvSpPr>
              <p:cNvPr id="339" name="Google Shape;339;p21"/>
              <p:cNvSpPr/>
              <p:nvPr/>
            </p:nvSpPr>
            <p:spPr>
              <a:xfrm>
                <a:off x="2222" y="3181"/>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16</a:t>
                </a:r>
                <a:endParaRPr/>
              </a:p>
            </p:txBody>
          </p:sp>
          <p:sp>
            <p:nvSpPr>
              <p:cNvPr id="340" name="Google Shape;340;p21"/>
              <p:cNvSpPr/>
              <p:nvPr/>
            </p:nvSpPr>
            <p:spPr>
              <a:xfrm>
                <a:off x="2903" y="3181"/>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27</a:t>
                </a:r>
                <a:endParaRPr/>
              </a:p>
            </p:txBody>
          </p:sp>
          <p:sp>
            <p:nvSpPr>
              <p:cNvPr id="341" name="Google Shape;341;p21"/>
              <p:cNvSpPr/>
              <p:nvPr/>
            </p:nvSpPr>
            <p:spPr>
              <a:xfrm>
                <a:off x="2676" y="3181"/>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24</a:t>
                </a:r>
                <a:endParaRPr/>
              </a:p>
            </p:txBody>
          </p:sp>
          <p:sp>
            <p:nvSpPr>
              <p:cNvPr id="342" name="Google Shape;342;p21"/>
              <p:cNvSpPr/>
              <p:nvPr/>
            </p:nvSpPr>
            <p:spPr>
              <a:xfrm>
                <a:off x="1769" y="3181"/>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10</a:t>
                </a:r>
                <a:endParaRPr/>
              </a:p>
            </p:txBody>
          </p:sp>
          <p:sp>
            <p:nvSpPr>
              <p:cNvPr id="343" name="Google Shape;343;p21"/>
              <p:cNvSpPr/>
              <p:nvPr/>
            </p:nvSpPr>
            <p:spPr>
              <a:xfrm>
                <a:off x="4740" y="3181"/>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51</a:t>
                </a:r>
                <a:endParaRPr/>
              </a:p>
            </p:txBody>
          </p:sp>
          <p:sp>
            <p:nvSpPr>
              <p:cNvPr id="344" name="Google Shape;344;p21"/>
              <p:cNvSpPr/>
              <p:nvPr/>
            </p:nvSpPr>
            <p:spPr>
              <a:xfrm>
                <a:off x="3833" y="3181"/>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38</a:t>
                </a:r>
                <a:endParaRPr/>
              </a:p>
            </p:txBody>
          </p:sp>
          <p:sp>
            <p:nvSpPr>
              <p:cNvPr id="345" name="Google Shape;345;p21"/>
              <p:cNvSpPr/>
              <p:nvPr/>
            </p:nvSpPr>
            <p:spPr>
              <a:xfrm>
                <a:off x="1088" y="3181"/>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3</a:t>
                </a:r>
                <a:endParaRPr/>
              </a:p>
            </p:txBody>
          </p:sp>
          <p:sp>
            <p:nvSpPr>
              <p:cNvPr id="346" name="Google Shape;346;p21"/>
              <p:cNvSpPr/>
              <p:nvPr/>
            </p:nvSpPr>
            <p:spPr>
              <a:xfrm>
                <a:off x="1995" y="3181"/>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14</a:t>
                </a:r>
                <a:endParaRPr/>
              </a:p>
            </p:txBody>
          </p:sp>
          <p:sp>
            <p:nvSpPr>
              <p:cNvPr id="347" name="Google Shape;347;p21"/>
              <p:cNvSpPr/>
              <p:nvPr/>
            </p:nvSpPr>
            <p:spPr>
              <a:xfrm>
                <a:off x="5193" y="3181"/>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59</a:t>
                </a:r>
                <a:endParaRPr/>
              </a:p>
            </p:txBody>
          </p:sp>
          <p:sp>
            <p:nvSpPr>
              <p:cNvPr id="348" name="Google Shape;348;p21"/>
              <p:cNvSpPr/>
              <p:nvPr/>
            </p:nvSpPr>
            <p:spPr>
              <a:xfrm>
                <a:off x="4513" y="3181"/>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50</a:t>
                </a:r>
                <a:endParaRPr/>
              </a:p>
            </p:txBody>
          </p:sp>
          <p:sp>
            <p:nvSpPr>
              <p:cNvPr id="349" name="Google Shape;349;p21"/>
              <p:cNvSpPr/>
              <p:nvPr/>
            </p:nvSpPr>
            <p:spPr>
              <a:xfrm>
                <a:off x="2449" y="3181"/>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21</a:t>
                </a:r>
                <a:endParaRPr/>
              </a:p>
            </p:txBody>
          </p:sp>
          <p:sp>
            <p:nvSpPr>
              <p:cNvPr id="350" name="Google Shape;350;p21"/>
              <p:cNvSpPr/>
              <p:nvPr/>
            </p:nvSpPr>
            <p:spPr>
              <a:xfrm>
                <a:off x="3129" y="3181"/>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31</a:t>
                </a:r>
                <a:endParaRPr/>
              </a:p>
            </p:txBody>
          </p:sp>
          <p:sp>
            <p:nvSpPr>
              <p:cNvPr id="351" name="Google Shape;351;p21"/>
              <p:cNvSpPr/>
              <p:nvPr/>
            </p:nvSpPr>
            <p:spPr>
              <a:xfrm>
                <a:off x="3356" y="3181"/>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33</a:t>
                </a:r>
                <a:endParaRPr/>
              </a:p>
            </p:txBody>
          </p:sp>
          <p:sp>
            <p:nvSpPr>
              <p:cNvPr id="352" name="Google Shape;352;p21"/>
              <p:cNvSpPr/>
              <p:nvPr/>
            </p:nvSpPr>
            <p:spPr>
              <a:xfrm>
                <a:off x="3583" y="3181"/>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36</a:t>
                </a:r>
                <a:endParaRPr/>
              </a:p>
            </p:txBody>
          </p:sp>
          <p:sp>
            <p:nvSpPr>
              <p:cNvPr id="353" name="Google Shape;353;p21"/>
              <p:cNvSpPr/>
              <p:nvPr/>
            </p:nvSpPr>
            <p:spPr>
              <a:xfrm>
                <a:off x="4059" y="3181"/>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42</a:t>
                </a:r>
                <a:endParaRPr/>
              </a:p>
            </p:txBody>
          </p:sp>
          <p:sp>
            <p:nvSpPr>
              <p:cNvPr id="354" name="Google Shape;354;p21"/>
              <p:cNvSpPr/>
              <p:nvPr/>
            </p:nvSpPr>
            <p:spPr>
              <a:xfrm>
                <a:off x="4286" y="3181"/>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44</a:t>
                </a:r>
                <a:endParaRPr/>
              </a:p>
            </p:txBody>
          </p:sp>
          <p:sp>
            <p:nvSpPr>
              <p:cNvPr id="355" name="Google Shape;355;p21"/>
              <p:cNvSpPr/>
              <p:nvPr/>
            </p:nvSpPr>
            <p:spPr>
              <a:xfrm>
                <a:off x="862" y="3181"/>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1</a:t>
                </a:r>
                <a:endParaRPr/>
              </a:p>
            </p:txBody>
          </p:sp>
          <p:sp>
            <p:nvSpPr>
              <p:cNvPr id="356" name="Google Shape;356;p21"/>
              <p:cNvSpPr/>
              <p:nvPr/>
            </p:nvSpPr>
            <p:spPr>
              <a:xfrm>
                <a:off x="4967" y="3181"/>
                <a:ext cx="181" cy="18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lang="ru-RU" sz="1800" u="none">
                    <a:solidFill>
                      <a:schemeClr val="dk1"/>
                    </a:solidFill>
                    <a:latin typeface="Arial"/>
                    <a:ea typeface="Arial"/>
                    <a:cs typeface="Arial"/>
                    <a:sym typeface="Arial"/>
                  </a:rPr>
                  <a:t>53</a:t>
                </a:r>
                <a:endParaRPr/>
              </a:p>
            </p:txBody>
          </p:sp>
        </p:grpSp>
        <p:sp>
          <p:nvSpPr>
            <p:cNvPr id="357" name="Google Shape;357;p21"/>
            <p:cNvSpPr txBox="1"/>
            <p:nvPr/>
          </p:nvSpPr>
          <p:spPr>
            <a:xfrm>
              <a:off x="828699" y="5157787"/>
              <a:ext cx="7366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200"/>
                <a:buFont typeface="Droid Sans Mono"/>
                <a:buNone/>
              </a:pPr>
              <a:r>
                <a:rPr b="0" lang="ru-RU" sz="1200" u="none">
                  <a:solidFill>
                    <a:schemeClr val="dk1"/>
                  </a:solidFill>
                  <a:latin typeface="Droid Sans Mono"/>
                  <a:ea typeface="Droid Sans Mono"/>
                  <a:cs typeface="Droid Sans Mono"/>
                  <a:sym typeface="Droid Sans Mono"/>
                </a:rPr>
                <a:t>step=1</a:t>
              </a:r>
              <a:endParaRPr b="0" sz="1200" u="none">
                <a:solidFill>
                  <a:schemeClr val="dk1"/>
                </a:solidFill>
                <a:latin typeface="Droid Sans Mono"/>
                <a:ea typeface="Droid Sans Mono"/>
                <a:cs typeface="Droid Sans Mono"/>
                <a:sym typeface="Droid Sans Mono"/>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Солнцестояние">
  <a:themeElements>
    <a:clrScheme name="Солнцестояние">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